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24"/>
  </p:notesMasterIdLst>
  <p:sldIdLst>
    <p:sldId id="256" r:id="rId2"/>
    <p:sldId id="290" r:id="rId3"/>
    <p:sldId id="287" r:id="rId4"/>
    <p:sldId id="291" r:id="rId5"/>
    <p:sldId id="261" r:id="rId6"/>
    <p:sldId id="288" r:id="rId7"/>
    <p:sldId id="262" r:id="rId8"/>
    <p:sldId id="263" r:id="rId9"/>
    <p:sldId id="267" r:id="rId10"/>
    <p:sldId id="266" r:id="rId11"/>
    <p:sldId id="268" r:id="rId12"/>
    <p:sldId id="269" r:id="rId13"/>
    <p:sldId id="289" r:id="rId14"/>
    <p:sldId id="276" r:id="rId15"/>
    <p:sldId id="277" r:id="rId16"/>
    <p:sldId id="278" r:id="rId17"/>
    <p:sldId id="281" r:id="rId18"/>
    <p:sldId id="282" r:id="rId19"/>
    <p:sldId id="283" r:id="rId20"/>
    <p:sldId id="284" r:id="rId21"/>
    <p:sldId id="285" r:id="rId22"/>
    <p:sldId id="286" r:id="rId23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A3D68895-6EED-4D14-B61D-1C12CAD41C24}">
  <a:tblStyle styleId="{A3D68895-6EED-4D14-B61D-1C12CAD41C24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2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979275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39945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1"/>
            <a:ext cx="39945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rgbClr val="FF0000"/>
              </a:buClr>
              <a:buSzPct val="100000"/>
              <a:buFont typeface="Droid Sans"/>
              <a:buNone/>
              <a:defRPr sz="3600" b="1">
                <a:solidFill>
                  <a:srgbClr val="FF0000"/>
                </a:solidFill>
                <a:latin typeface="Droid Sans"/>
                <a:ea typeface="Droid Sans"/>
                <a:cs typeface="Droid Sans"/>
                <a:sym typeface="Droid Sans"/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5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Droid Sans"/>
              <a:defRPr sz="30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1pPr>
            <a:lvl2pPr>
              <a:lnSpc>
                <a:spcPct val="150000"/>
              </a:lnSpc>
              <a:spcBef>
                <a:spcPts val="480"/>
              </a:spcBef>
              <a:buClr>
                <a:schemeClr val="lt1"/>
              </a:buClr>
              <a:buSzPct val="100000"/>
              <a:buFont typeface="Droid Sans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2pPr>
            <a:lvl3pPr>
              <a:lnSpc>
                <a:spcPct val="150000"/>
              </a:lnSpc>
              <a:spcBef>
                <a:spcPts val="480"/>
              </a:spcBef>
              <a:buClr>
                <a:schemeClr val="lt1"/>
              </a:buClr>
              <a:buSzPct val="100000"/>
              <a:buFont typeface="Droid Sans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3pPr>
            <a:lvl4pPr>
              <a:lnSpc>
                <a:spcPct val="150000"/>
              </a:lnSpc>
              <a:spcBef>
                <a:spcPts val="360"/>
              </a:spcBef>
              <a:buClr>
                <a:schemeClr val="lt1"/>
              </a:buClr>
              <a:buSzPct val="100000"/>
              <a:buFont typeface="Droid Sans"/>
              <a:defRPr sz="18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4pPr>
            <a:lvl5pPr>
              <a:lnSpc>
                <a:spcPct val="150000"/>
              </a:lnSpc>
              <a:spcBef>
                <a:spcPts val="360"/>
              </a:spcBef>
              <a:buClr>
                <a:schemeClr val="lt1"/>
              </a:buClr>
              <a:buSzPct val="100000"/>
              <a:buFont typeface="Droid Sans"/>
              <a:defRPr sz="18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5pPr>
            <a:lvl6pPr>
              <a:lnSpc>
                <a:spcPct val="150000"/>
              </a:lnSpc>
              <a:spcBef>
                <a:spcPts val="360"/>
              </a:spcBef>
              <a:buClr>
                <a:schemeClr val="lt1"/>
              </a:buClr>
              <a:buSzPct val="100000"/>
              <a:buFont typeface="Droid Sans"/>
              <a:defRPr sz="18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6pPr>
            <a:lvl7pPr>
              <a:lnSpc>
                <a:spcPct val="150000"/>
              </a:lnSpc>
              <a:spcBef>
                <a:spcPts val="360"/>
              </a:spcBef>
              <a:buClr>
                <a:schemeClr val="lt1"/>
              </a:buClr>
              <a:buSzPct val="100000"/>
              <a:buFont typeface="Droid Sans"/>
              <a:defRPr sz="18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7pPr>
            <a:lvl8pPr>
              <a:lnSpc>
                <a:spcPct val="150000"/>
              </a:lnSpc>
              <a:spcBef>
                <a:spcPts val="360"/>
              </a:spcBef>
              <a:buClr>
                <a:schemeClr val="lt1"/>
              </a:buClr>
              <a:buSzPct val="100000"/>
              <a:buFont typeface="Droid Sans"/>
              <a:defRPr sz="18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8pPr>
            <a:lvl9pPr>
              <a:lnSpc>
                <a:spcPct val="150000"/>
              </a:lnSpc>
              <a:spcBef>
                <a:spcPts val="360"/>
              </a:spcBef>
              <a:buClr>
                <a:schemeClr val="lt1"/>
              </a:buClr>
              <a:buSzPct val="100000"/>
              <a:buFont typeface="Droid Sans"/>
              <a:defRPr sz="18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duraspace.org/display/FF/Fedora+Four+Prospectus" TargetMode="External"/><Relationship Id="rId4" Type="http://schemas.openxmlformats.org/officeDocument/2006/relationships/hyperlink" Target="https://wiki.duraspace.org/display/FEDORA4x/Fedora+4.x+Documentation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5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 sz="4000" dirty="0">
                <a:solidFill>
                  <a:srgbClr val="FF6600"/>
                </a:solidFill>
              </a:rPr>
              <a:t>Introduction and Feature Tour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3786734"/>
            <a:ext cx="6325200" cy="3071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/>
              <a:t>David Wilcox, DuraSpace</a:t>
            </a:r>
          </a:p>
        </p:txBody>
      </p:sp>
      <p:pic>
        <p:nvPicPr>
          <p:cNvPr id="25" name="Shape 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"/>
            <a:ext cx="5700524" cy="2628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Shape 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11051" y="5208533"/>
            <a:ext cx="2132949" cy="16494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FF6600"/>
                </a:solidFill>
              </a:rPr>
              <a:t>Content Models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62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2400" dirty="0"/>
              <a:t>Content can be modeled using </a:t>
            </a:r>
            <a:r>
              <a:rPr lang="en-CA" sz="2400" dirty="0" smtClean="0">
                <a:solidFill>
                  <a:srgbClr val="FF6600"/>
                </a:solidFill>
              </a:rPr>
              <a:t>RDF</a:t>
            </a:r>
            <a:r>
              <a:rPr lang="en-CA" sz="2400" dirty="0" smtClean="0"/>
              <a:t> </a:t>
            </a:r>
            <a:r>
              <a:rPr lang="en" sz="2400" dirty="0" smtClean="0">
                <a:solidFill>
                  <a:srgbClr val="FF6600"/>
                </a:solidFill>
              </a:rPr>
              <a:t>properties</a:t>
            </a:r>
            <a:endParaRPr lang="en" sz="2400" dirty="0">
              <a:solidFill>
                <a:srgbClr val="FF6600"/>
              </a:solidFill>
            </a:endParaRPr>
          </a:p>
          <a:p>
            <a:pPr marL="76200" lvl="0" rtl="0">
              <a:spcBef>
                <a:spcPts val="0"/>
              </a:spcBef>
              <a:buClr>
                <a:schemeClr val="lt1"/>
              </a:buClr>
              <a:buSzPct val="100000"/>
            </a:pPr>
            <a:endParaRPr lang="en-CA" sz="2400" dirty="0" smtClean="0"/>
          </a:p>
          <a:p>
            <a:pPr marL="762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2400" dirty="0" smtClean="0"/>
              <a:t>Cross-community </a:t>
            </a:r>
            <a:r>
              <a:rPr lang="en" sz="2400" dirty="0"/>
              <a:t>design has produced </a:t>
            </a:r>
            <a:r>
              <a:rPr lang="en" sz="2400" dirty="0" smtClean="0"/>
              <a:t>PCDM</a:t>
            </a:r>
            <a:r>
              <a:rPr lang="en-CA" sz="2400" dirty="0" smtClean="0"/>
              <a:t>:</a:t>
            </a:r>
            <a:endParaRPr lang="en-CA" sz="2400" dirty="0"/>
          </a:p>
          <a:p>
            <a:pPr marL="76200" lvl="0" algn="ctr" rtl="0">
              <a:spcBef>
                <a:spcPts val="0"/>
              </a:spcBef>
              <a:buClr>
                <a:schemeClr val="lt1"/>
              </a:buClr>
              <a:buSzPct val="100000"/>
            </a:pPr>
            <a:endParaRPr lang="en-CA" sz="2400" dirty="0">
              <a:solidFill>
                <a:srgbClr val="FF6600"/>
              </a:solidFill>
            </a:endParaRPr>
          </a:p>
          <a:p>
            <a:pPr marL="76200" lvl="0" algn="ctr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dirty="0" smtClean="0">
                <a:solidFill>
                  <a:srgbClr val="FF6600"/>
                </a:solidFill>
              </a:rPr>
              <a:t>Portland </a:t>
            </a:r>
            <a:r>
              <a:rPr lang="en" dirty="0">
                <a:solidFill>
                  <a:srgbClr val="FF6600"/>
                </a:solidFill>
              </a:rPr>
              <a:t>Common Data Model</a:t>
            </a:r>
          </a:p>
          <a:p>
            <a:pPr marL="76200" lvl="0" rtl="0">
              <a:spcBef>
                <a:spcPts val="0"/>
              </a:spcBef>
              <a:buClr>
                <a:schemeClr val="lt1"/>
              </a:buClr>
              <a:buSzPct val="100000"/>
            </a:pPr>
            <a:endParaRPr lang="en-CA" sz="2400" dirty="0" smtClean="0"/>
          </a:p>
          <a:p>
            <a:pPr marL="762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2400" dirty="0" smtClean="0"/>
              <a:t>PCDM </a:t>
            </a:r>
            <a:r>
              <a:rPr lang="en" sz="2400" dirty="0"/>
              <a:t>combines </a:t>
            </a:r>
            <a:r>
              <a:rPr lang="en" sz="2400" dirty="0">
                <a:solidFill>
                  <a:srgbClr val="FF6600"/>
                </a:solidFill>
              </a:rPr>
              <a:t>common ontology with LDP interaction model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FF6600"/>
                </a:solidFill>
              </a:rPr>
              <a:t>Core Features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FF6600"/>
                </a:solidFill>
              </a:rPr>
              <a:t>Standards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81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dirty="0"/>
              <a:t>Focus on </a:t>
            </a:r>
            <a:r>
              <a:rPr lang="en" dirty="0">
                <a:solidFill>
                  <a:srgbClr val="FF6600"/>
                </a:solidFill>
              </a:rPr>
              <a:t>existing standards</a:t>
            </a:r>
          </a:p>
          <a:p>
            <a:pPr marL="38100" lvl="0" rtl="0">
              <a:spcBef>
                <a:spcPts val="0"/>
              </a:spcBef>
              <a:buClr>
                <a:schemeClr val="lt1"/>
              </a:buClr>
              <a:buSzPct val="100000"/>
            </a:pPr>
            <a:endParaRPr lang="en-CA" dirty="0" smtClean="0"/>
          </a:p>
          <a:p>
            <a:pPr marL="381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dirty="0" smtClean="0"/>
              <a:t>Fewer </a:t>
            </a:r>
            <a:r>
              <a:rPr lang="en" dirty="0"/>
              <a:t>customizations to maintain</a:t>
            </a:r>
          </a:p>
          <a:p>
            <a:pPr marL="38100" lvl="0">
              <a:spcBef>
                <a:spcPts val="0"/>
              </a:spcBef>
              <a:buClr>
                <a:schemeClr val="lt1"/>
              </a:buClr>
              <a:buSzPct val="100000"/>
            </a:pPr>
            <a:endParaRPr lang="en-CA" dirty="0" smtClean="0"/>
          </a:p>
          <a:p>
            <a:pPr marL="38100" lv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dirty="0" smtClean="0"/>
              <a:t>Opportunities </a:t>
            </a:r>
            <a:r>
              <a:rPr lang="en" dirty="0"/>
              <a:t>to </a:t>
            </a:r>
            <a:r>
              <a:rPr lang="en" dirty="0">
                <a:solidFill>
                  <a:srgbClr val="FF6600"/>
                </a:solidFill>
              </a:rPr>
              <a:t>participate in related communities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Core Fedora Services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Create, Read, Update, Delete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Versioning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Authorization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Transactions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Fixity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Import and export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198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FF6600"/>
                </a:solidFill>
              </a:rPr>
              <a:t>Non-Core Features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3500"/>
            <a:r>
              <a:rPr lang="en" sz="2600" dirty="0"/>
              <a:t>External components</a:t>
            </a:r>
            <a:r>
              <a:rPr lang="en-CA" sz="2600" dirty="0"/>
              <a:t> that c</a:t>
            </a:r>
            <a:r>
              <a:rPr lang="en" sz="2600" dirty="0"/>
              <a:t>onsume and act off repository messages</a:t>
            </a:r>
          </a:p>
          <a:p>
            <a:pPr marL="63500" lvl="0" rtl="0">
              <a:spcBef>
                <a:spcPts val="0"/>
              </a:spcBef>
              <a:buClr>
                <a:schemeClr val="lt1"/>
              </a:buClr>
              <a:buSzPct val="100000"/>
            </a:pPr>
            <a:endParaRPr lang="en-CA" sz="2600" dirty="0" smtClean="0"/>
          </a:p>
          <a:p>
            <a:pPr marL="635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2600" dirty="0" smtClean="0"/>
              <a:t>Optional</a:t>
            </a:r>
            <a:r>
              <a:rPr lang="en" sz="2600" dirty="0"/>
              <a:t>, pluggable </a:t>
            </a:r>
            <a:r>
              <a:rPr lang="en" sz="2600" dirty="0" smtClean="0"/>
              <a:t>components</a:t>
            </a:r>
            <a:r>
              <a:rPr lang="en-CA" sz="2600" dirty="0" smtClean="0"/>
              <a:t> </a:t>
            </a:r>
            <a:r>
              <a:rPr lang="en" sz="2600" dirty="0" smtClean="0"/>
              <a:t>that interact </a:t>
            </a:r>
            <a:r>
              <a:rPr lang="en" sz="2600" dirty="0"/>
              <a:t>with Fedora 4 using a common </a:t>
            </a:r>
            <a:r>
              <a:rPr lang="en" sz="2600" dirty="0" smtClean="0"/>
              <a:t>patter</a:t>
            </a:r>
            <a:r>
              <a:rPr lang="en-CA" sz="2600" dirty="0" smtClean="0"/>
              <a:t>n</a:t>
            </a:r>
            <a:endParaRPr lang="en" sz="2600" dirty="0"/>
          </a:p>
        </p:txBody>
      </p:sp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FF6600"/>
                </a:solidFill>
              </a:rPr>
              <a:t>Two Feature Types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35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3200" dirty="0" smtClean="0"/>
              <a:t>Leverage </a:t>
            </a:r>
            <a:r>
              <a:rPr lang="en" sz="3200" dirty="0"/>
              <a:t>the well-supported Apache Camel </a:t>
            </a:r>
            <a:r>
              <a:rPr lang="en" sz="3200" dirty="0" smtClean="0"/>
              <a:t>project</a:t>
            </a:r>
            <a:endParaRPr lang="en-CA" sz="3200" dirty="0" smtClean="0"/>
          </a:p>
          <a:p>
            <a:pPr marL="520700" lvl="0" indent="-4572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CA" sz="3200" dirty="0" smtClean="0"/>
              <a:t>Indexing to search application</a:t>
            </a:r>
          </a:p>
          <a:p>
            <a:pPr marL="520700" lvl="0" indent="-4572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CA" sz="3200" dirty="0" smtClean="0"/>
              <a:t>Indexing to external </a:t>
            </a:r>
            <a:r>
              <a:rPr lang="en-CA" sz="3200" dirty="0" err="1" smtClean="0"/>
              <a:t>triplestore</a:t>
            </a:r>
            <a:endParaRPr lang="en-CA" sz="3200" dirty="0" smtClean="0"/>
          </a:p>
          <a:p>
            <a:pPr marL="520700" lvl="0" indent="-4572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CA" sz="3200" dirty="0" smtClean="0"/>
              <a:t>Generating and indexing RDF for audit events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FF6600"/>
                </a:solidFill>
              </a:rPr>
              <a:t>External Component Integrations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FF6600"/>
                </a:solidFill>
              </a:rPr>
              <a:t>Pluggable components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CA" sz="3200" dirty="0" smtClean="0"/>
              <a:t>File System Connector</a:t>
            </a:r>
          </a:p>
          <a:p>
            <a:pPr lvl="0" rtl="0">
              <a:spcBef>
                <a:spcPts val="0"/>
              </a:spcBef>
              <a:buNone/>
            </a:pPr>
            <a:endParaRPr lang="en-CA" sz="3200" dirty="0" smtClean="0"/>
          </a:p>
          <a:p>
            <a:pPr lvl="0" rtl="0">
              <a:spcBef>
                <a:spcPts val="0"/>
              </a:spcBef>
              <a:buNone/>
            </a:pPr>
            <a:r>
              <a:rPr lang="en-CA" sz="3200" dirty="0" smtClean="0"/>
              <a:t>OAI Provider</a:t>
            </a:r>
          </a:p>
          <a:p>
            <a:pPr lvl="0" rtl="0">
              <a:spcBef>
                <a:spcPts val="0"/>
              </a:spcBef>
              <a:buNone/>
            </a:pPr>
            <a:endParaRPr lang="en-CA" sz="3200" dirty="0"/>
          </a:p>
          <a:p>
            <a:pPr lvl="0" rtl="0">
              <a:spcBef>
                <a:spcPts val="0"/>
              </a:spcBef>
              <a:buNone/>
            </a:pPr>
            <a:r>
              <a:rPr lang="en-CA" sz="3200" dirty="0" smtClean="0"/>
              <a:t>SWORD Server</a:t>
            </a:r>
            <a:endParaRPr lang="en" sz="3200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FF6600"/>
                </a:solidFill>
              </a:rPr>
              <a:t>Performance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81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3200" dirty="0"/>
              <a:t>A number of scalability tests have been run:</a:t>
            </a:r>
          </a:p>
          <a:p>
            <a:pPr marL="914400" indent="-381000">
              <a:buSzPct val="80000"/>
              <a:buFont typeface="Courier New"/>
              <a:buChar char="o"/>
            </a:pPr>
            <a:r>
              <a:rPr lang="en" sz="3200" dirty="0"/>
              <a:t>Uploaded a 1 TB file via REST API</a:t>
            </a:r>
          </a:p>
          <a:p>
            <a:pPr marL="914400" indent="-381000">
              <a:buSzPct val="80000"/>
              <a:buFont typeface="Courier New"/>
              <a:buChar char="o"/>
            </a:pPr>
            <a:r>
              <a:rPr lang="en" sz="3200" dirty="0"/>
              <a:t>16 million objects via federation</a:t>
            </a:r>
          </a:p>
          <a:p>
            <a:pPr marL="914400" indent="-381000">
              <a:buSzPct val="80000"/>
              <a:buFont typeface="Courier New"/>
              <a:buChar char="o"/>
            </a:pPr>
            <a:r>
              <a:rPr lang="en" sz="3200" dirty="0"/>
              <a:t>10 million objects via REST API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FF6600"/>
                </a:solidFill>
              </a:rPr>
              <a:t>Metrics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DuraSpace and Fedora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Fedora is a DuraSpace project</a:t>
            </a:r>
          </a:p>
          <a:p>
            <a:endParaRPr lang="en-US" dirty="0" smtClean="0"/>
          </a:p>
          <a:p>
            <a:r>
              <a:rPr lang="en-US" dirty="0" smtClean="0"/>
              <a:t>It is </a:t>
            </a:r>
            <a:r>
              <a:rPr lang="en-US" dirty="0"/>
              <a:t>built and funded by the </a:t>
            </a:r>
            <a:r>
              <a:rPr lang="en-US" dirty="0" smtClean="0"/>
              <a:t>community</a:t>
            </a:r>
          </a:p>
          <a:p>
            <a:endParaRPr lang="en-US" dirty="0" smtClean="0"/>
          </a:p>
          <a:p>
            <a:r>
              <a:rPr lang="en-US" dirty="0" smtClean="0"/>
              <a:t>Fedora is governed by representatives from stakeholder institutions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608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62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3200" dirty="0"/>
              <a:t>Multiple actions can be bundled together into a single repository event (transaction)</a:t>
            </a:r>
          </a:p>
          <a:p>
            <a:pPr marL="76200" lvl="0" rtl="0">
              <a:spcBef>
                <a:spcPts val="0"/>
              </a:spcBef>
              <a:buClr>
                <a:schemeClr val="lt1"/>
              </a:buClr>
              <a:buSzPct val="100000"/>
            </a:pPr>
            <a:endParaRPr lang="en-CA" sz="3200" dirty="0" smtClean="0"/>
          </a:p>
          <a:p>
            <a:pPr marL="762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3200" dirty="0" smtClean="0"/>
              <a:t>Transactions </a:t>
            </a:r>
            <a:r>
              <a:rPr lang="en-CA" sz="3200" dirty="0" smtClean="0"/>
              <a:t>can provide a 30-60% performance improvement</a:t>
            </a:r>
            <a:endParaRPr lang="en" sz="3200" dirty="0"/>
          </a:p>
        </p:txBody>
      </p:sp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FF6600"/>
                </a:solidFill>
              </a:rPr>
              <a:t>Transaction Performance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FF6600"/>
                </a:solidFill>
              </a:rPr>
              <a:t>Clustering</a:t>
            </a:r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6200" lvl="0" rtl="0">
              <a:lnSpc>
                <a:spcPct val="130000"/>
              </a:lnSpc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2800" dirty="0" smtClean="0"/>
              <a:t>Two</a:t>
            </a:r>
            <a:r>
              <a:rPr lang="en-CA" sz="2800" dirty="0" smtClean="0"/>
              <a:t>+</a:t>
            </a:r>
            <a:r>
              <a:rPr lang="en" sz="2800" dirty="0" smtClean="0"/>
              <a:t> Fedora </a:t>
            </a:r>
            <a:r>
              <a:rPr lang="en-CA" sz="2800" dirty="0" smtClean="0"/>
              <a:t>nodes </a:t>
            </a:r>
            <a:r>
              <a:rPr lang="en" sz="2800" dirty="0" smtClean="0"/>
              <a:t>can </a:t>
            </a:r>
            <a:r>
              <a:rPr lang="en" sz="2800" dirty="0"/>
              <a:t>be </a:t>
            </a:r>
            <a:r>
              <a:rPr lang="en-CA" sz="2800" dirty="0" smtClean="0"/>
              <a:t>clustered together</a:t>
            </a:r>
            <a:endParaRPr lang="en" sz="2800" dirty="0"/>
          </a:p>
          <a:p>
            <a:pPr marL="76200" lvl="0" rtl="0">
              <a:lnSpc>
                <a:spcPct val="130000"/>
              </a:lnSpc>
              <a:spcBef>
                <a:spcPts val="0"/>
              </a:spcBef>
              <a:buClr>
                <a:schemeClr val="lt1"/>
              </a:buClr>
              <a:buSzPct val="100000"/>
            </a:pPr>
            <a:endParaRPr lang="en-CA" sz="2800" dirty="0" smtClean="0"/>
          </a:p>
          <a:p>
            <a:pPr marL="76200" lvl="0" rtl="0">
              <a:lnSpc>
                <a:spcPct val="130000"/>
              </a:lnSpc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2800" dirty="0" smtClean="0"/>
              <a:t>Fedora </a:t>
            </a:r>
            <a:r>
              <a:rPr lang="en" sz="2800" dirty="0"/>
              <a:t>4 currently supports clustering for high-availability </a:t>
            </a:r>
          </a:p>
          <a:p>
            <a:pPr marL="76200" lvl="0" rtl="0">
              <a:lnSpc>
                <a:spcPct val="130000"/>
              </a:lnSpc>
              <a:spcBef>
                <a:spcPts val="0"/>
              </a:spcBef>
              <a:buClr>
                <a:schemeClr val="lt1"/>
              </a:buClr>
              <a:buSzPct val="100000"/>
            </a:pPr>
            <a:endParaRPr lang="en-CA" sz="2800" dirty="0" smtClean="0"/>
          </a:p>
          <a:p>
            <a:pPr marL="76200" lvl="0" rtl="0">
              <a:lnSpc>
                <a:spcPct val="130000"/>
              </a:lnSpc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2800" dirty="0" smtClean="0"/>
              <a:t>A </a:t>
            </a:r>
            <a:r>
              <a:rPr lang="en" sz="2800" dirty="0"/>
              <a:t>load balancer can be </a:t>
            </a:r>
            <a:r>
              <a:rPr lang="en-CA" sz="2800" dirty="0" smtClean="0"/>
              <a:t>used</a:t>
            </a:r>
            <a:r>
              <a:rPr lang="en" sz="2800" dirty="0" smtClean="0"/>
              <a:t> </a:t>
            </a:r>
            <a:r>
              <a:rPr lang="en" sz="2800" dirty="0"/>
              <a:t>to evenly distribute read requests across </a:t>
            </a:r>
            <a:r>
              <a:rPr lang="en" sz="2800" dirty="0" smtClean="0"/>
              <a:t>each</a:t>
            </a:r>
            <a:r>
              <a:rPr lang="en-CA" sz="2800" dirty="0" smtClean="0"/>
              <a:t> Fedora</a:t>
            </a:r>
            <a:r>
              <a:rPr lang="en" sz="2800" dirty="0" smtClean="0"/>
              <a:t> </a:t>
            </a:r>
            <a:r>
              <a:rPr lang="en-CA" sz="2800" dirty="0" smtClean="0"/>
              <a:t>node</a:t>
            </a:r>
            <a:endParaRPr lang="en" sz="2800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FF6600"/>
                </a:solidFill>
              </a:rPr>
              <a:t>Further Reading</a:t>
            </a:r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2800" dirty="0"/>
              <a:t>Fedora 4 Wiki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sz="2800" u="sng" dirty="0">
                <a:solidFill>
                  <a:srgbClr val="FF6600"/>
                </a:solidFill>
                <a:hlinkClick r:id="rId3"/>
              </a:rPr>
              <a:t>https://</a:t>
            </a:r>
            <a:r>
              <a:rPr lang="en" sz="2800" u="sng" dirty="0" smtClean="0">
                <a:solidFill>
                  <a:srgbClr val="FF6600"/>
                </a:solidFill>
                <a:hlinkClick r:id="rId3"/>
              </a:rPr>
              <a:t>wiki.duraspace.org/display/FF/</a:t>
            </a:r>
            <a:endParaRPr lang="en" sz="2800" u="sng" dirty="0">
              <a:solidFill>
                <a:srgbClr val="FF6600"/>
              </a:solidFill>
              <a:hlinkClick r:id="rId3"/>
            </a:endParaRP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2800" dirty="0"/>
              <a:t>Fedora 4 Documentation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sz="2800" u="sng" dirty="0">
                <a:solidFill>
                  <a:schemeClr val="hlink"/>
                </a:solidFill>
                <a:hlinkClick r:id="rId4"/>
              </a:rPr>
              <a:t>https://wiki.duraspace.org/display/FEDORA4x/Fedora+4.x+Documentation</a:t>
            </a:r>
            <a:r>
              <a:rPr lang="en" sz="2800" dirty="0"/>
              <a:t>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2014 Fedora Members (63)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837"/>
            <a:ext cx="8229600" cy="5303347"/>
          </a:xfrm>
        </p:spPr>
        <p:txBody>
          <a:bodyPr numCol="3"/>
          <a:lstStyle/>
          <a:p>
            <a:r>
              <a:rPr lang="en-US" sz="1000" dirty="0"/>
              <a:t>Arizona State University Libraries</a:t>
            </a:r>
          </a:p>
          <a:p>
            <a:r>
              <a:rPr lang="en-US" sz="1000" dirty="0"/>
              <a:t>Brown University Library</a:t>
            </a:r>
          </a:p>
          <a:p>
            <a:r>
              <a:rPr lang="en-US" sz="1000" dirty="0"/>
              <a:t>Case Western Reserve University Libraries</a:t>
            </a:r>
          </a:p>
          <a:p>
            <a:r>
              <a:rPr lang="en-US" sz="1000" dirty="0"/>
              <a:t>Charles Darwin University</a:t>
            </a:r>
          </a:p>
          <a:p>
            <a:r>
              <a:rPr lang="en-US" sz="1000" dirty="0"/>
              <a:t>Colorado Alliance of Research Libraries (CARL)</a:t>
            </a:r>
          </a:p>
          <a:p>
            <a:r>
              <a:rPr lang="en-US" sz="1000" dirty="0"/>
              <a:t>Columbia University Library</a:t>
            </a:r>
          </a:p>
          <a:p>
            <a:r>
              <a:rPr lang="en-US" sz="1000" dirty="0"/>
              <a:t>Cornell University</a:t>
            </a:r>
          </a:p>
          <a:p>
            <a:r>
              <a:rPr lang="en-US" sz="1000" dirty="0" err="1"/>
              <a:t>Docuteam</a:t>
            </a:r>
            <a:r>
              <a:rPr lang="en-US" sz="1000" dirty="0"/>
              <a:t> GmbH</a:t>
            </a:r>
          </a:p>
          <a:p>
            <a:r>
              <a:rPr lang="en-US" sz="1000" dirty="0"/>
              <a:t>Durham University</a:t>
            </a:r>
          </a:p>
          <a:p>
            <a:r>
              <a:rPr lang="en-US" sz="1000" dirty="0"/>
              <a:t>Emory University</a:t>
            </a:r>
          </a:p>
          <a:p>
            <a:r>
              <a:rPr lang="en-US" sz="1000" dirty="0"/>
              <a:t>FIZ Karlsruhe</a:t>
            </a:r>
          </a:p>
          <a:p>
            <a:r>
              <a:rPr lang="en-US" sz="1000" dirty="0"/>
              <a:t>George Washington University</a:t>
            </a:r>
          </a:p>
          <a:p>
            <a:r>
              <a:rPr lang="en-US" sz="1000" dirty="0"/>
              <a:t>Ghent University Library</a:t>
            </a:r>
          </a:p>
          <a:p>
            <a:r>
              <a:rPr lang="en-US" sz="1000" dirty="0"/>
              <a:t>Gothenburg University Library</a:t>
            </a:r>
          </a:p>
          <a:p>
            <a:r>
              <a:rPr lang="en-US" sz="1000" dirty="0"/>
              <a:t>Indiana University</a:t>
            </a:r>
          </a:p>
          <a:p>
            <a:r>
              <a:rPr lang="en-US" sz="1000" dirty="0"/>
              <a:t>ICPSR</a:t>
            </a:r>
          </a:p>
          <a:p>
            <a:r>
              <a:rPr lang="en-US" sz="1000" dirty="0"/>
              <a:t>Johns Hopkins University Libraries</a:t>
            </a:r>
          </a:p>
          <a:p>
            <a:r>
              <a:rPr lang="en-US" sz="1000" dirty="0"/>
              <a:t>La Trobe University</a:t>
            </a:r>
          </a:p>
          <a:p>
            <a:r>
              <a:rPr lang="en-US" sz="1000" dirty="0"/>
              <a:t>London School of Economics &amp; Political Science</a:t>
            </a:r>
          </a:p>
          <a:p>
            <a:r>
              <a:rPr lang="en-US" sz="1000" dirty="0"/>
              <a:t>LYRASIS</a:t>
            </a:r>
          </a:p>
          <a:p>
            <a:r>
              <a:rPr lang="en-US" sz="1000" dirty="0"/>
              <a:t>Macquarie University</a:t>
            </a:r>
          </a:p>
          <a:p>
            <a:r>
              <a:rPr lang="en-US" sz="1000" dirty="0"/>
              <a:t>National Library of Medicine </a:t>
            </a:r>
          </a:p>
          <a:p>
            <a:r>
              <a:rPr lang="en-US" sz="1000" dirty="0"/>
              <a:t>National Library of Wales / </a:t>
            </a:r>
            <a:r>
              <a:rPr lang="en-US" sz="1000" dirty="0" err="1"/>
              <a:t>Llyfrgell</a:t>
            </a:r>
            <a:r>
              <a:rPr lang="en-US" sz="1000" dirty="0"/>
              <a:t> </a:t>
            </a:r>
            <a:r>
              <a:rPr lang="en-US" sz="1000" dirty="0" err="1"/>
              <a:t>Genedlaethol</a:t>
            </a:r>
            <a:r>
              <a:rPr lang="en-US" sz="1000" dirty="0"/>
              <a:t> </a:t>
            </a:r>
            <a:r>
              <a:rPr lang="en-US" sz="1000" dirty="0" err="1"/>
              <a:t>Cymru</a:t>
            </a:r>
            <a:endParaRPr lang="en-US" sz="1000" dirty="0"/>
          </a:p>
          <a:p>
            <a:r>
              <a:rPr lang="en-US" sz="1000" dirty="0"/>
              <a:t>National Research Council of Canada</a:t>
            </a:r>
          </a:p>
          <a:p>
            <a:r>
              <a:rPr lang="en-US" sz="1000" dirty="0"/>
              <a:t>Northeastern University Libraries</a:t>
            </a:r>
          </a:p>
          <a:p>
            <a:r>
              <a:rPr lang="en-US" sz="1000" dirty="0"/>
              <a:t>Northwestern University Libraries</a:t>
            </a:r>
          </a:p>
          <a:p>
            <a:r>
              <a:rPr lang="en-US" sz="1000" dirty="0"/>
              <a:t>Ohio State</a:t>
            </a:r>
          </a:p>
          <a:p>
            <a:r>
              <a:rPr lang="en-US" sz="1000" dirty="0"/>
              <a:t>Oregon State</a:t>
            </a:r>
          </a:p>
          <a:p>
            <a:r>
              <a:rPr lang="en-US" sz="1000" dirty="0"/>
              <a:t>Pennsylvania State University</a:t>
            </a:r>
          </a:p>
          <a:p>
            <a:r>
              <a:rPr lang="en-US" sz="1000" dirty="0"/>
              <a:t>Princeton University</a:t>
            </a:r>
          </a:p>
          <a:p>
            <a:r>
              <a:rPr lang="en-US" sz="1000" dirty="0"/>
              <a:t>Rutgers University Libraries</a:t>
            </a:r>
          </a:p>
          <a:p>
            <a:r>
              <a:rPr lang="en-US" sz="1000" dirty="0"/>
              <a:t>Smithsonian Institution, Office of Research </a:t>
            </a:r>
            <a:r>
              <a:rPr lang="en-US" sz="1000" dirty="0" err="1"/>
              <a:t>Infomation</a:t>
            </a:r>
            <a:r>
              <a:rPr lang="en-US" sz="1000" dirty="0"/>
              <a:t> Services</a:t>
            </a:r>
          </a:p>
          <a:p>
            <a:r>
              <a:rPr lang="en-US" sz="1000" dirty="0"/>
              <a:t>Stanford University</a:t>
            </a:r>
          </a:p>
          <a:p>
            <a:r>
              <a:rPr lang="en-US" sz="1000" dirty="0"/>
              <a:t>State and University Library of Denmark</a:t>
            </a:r>
          </a:p>
          <a:p>
            <a:r>
              <a:rPr lang="en-US" sz="1000" dirty="0"/>
              <a:t>Technical University of Denmark</a:t>
            </a:r>
          </a:p>
          <a:p>
            <a:r>
              <a:rPr lang="en-US" sz="1000" dirty="0"/>
              <a:t>The Art Institute of Chicago</a:t>
            </a:r>
          </a:p>
          <a:p>
            <a:r>
              <a:rPr lang="en-US" sz="1000" dirty="0"/>
              <a:t>Tufts University</a:t>
            </a:r>
          </a:p>
          <a:p>
            <a:r>
              <a:rPr lang="en-US" sz="1000" dirty="0"/>
              <a:t>University of Alberta</a:t>
            </a:r>
          </a:p>
          <a:p>
            <a:r>
              <a:rPr lang="en-US" sz="1000" dirty="0"/>
              <a:t>University of California, Los Angeles</a:t>
            </a:r>
          </a:p>
          <a:p>
            <a:r>
              <a:rPr lang="en-US" sz="1000" dirty="0"/>
              <a:t>University of California, Santa Barbara</a:t>
            </a:r>
          </a:p>
          <a:p>
            <a:r>
              <a:rPr lang="en-US" sz="1000" dirty="0"/>
              <a:t>University of Cincinnati</a:t>
            </a:r>
          </a:p>
          <a:p>
            <a:r>
              <a:rPr lang="en-US" sz="1000" dirty="0"/>
              <a:t>University of Connecticut Libraries</a:t>
            </a:r>
          </a:p>
          <a:p>
            <a:r>
              <a:rPr lang="en-US" sz="1000" dirty="0"/>
              <a:t>University of Hull</a:t>
            </a:r>
          </a:p>
          <a:p>
            <a:r>
              <a:rPr lang="en-US" sz="1000" dirty="0"/>
              <a:t>University of Lausanne</a:t>
            </a:r>
          </a:p>
          <a:p>
            <a:r>
              <a:rPr lang="en-US" sz="1000" dirty="0"/>
              <a:t>University of Manitoba</a:t>
            </a:r>
          </a:p>
          <a:p>
            <a:r>
              <a:rPr lang="en-US" sz="1000" dirty="0"/>
              <a:t>University of Massachusetts Amherst Libraries</a:t>
            </a:r>
          </a:p>
          <a:p>
            <a:r>
              <a:rPr lang="en-US" sz="1000" dirty="0"/>
              <a:t>University of New South Wales</a:t>
            </a:r>
          </a:p>
          <a:p>
            <a:r>
              <a:rPr lang="en-US" sz="1000" dirty="0"/>
              <a:t>University of Notre Dame</a:t>
            </a:r>
          </a:p>
          <a:p>
            <a:r>
              <a:rPr lang="en-US" sz="1000" dirty="0"/>
              <a:t>University of North Carolina</a:t>
            </a:r>
          </a:p>
          <a:p>
            <a:r>
              <a:rPr lang="en-US" sz="1000" dirty="0"/>
              <a:t>University of Oklahoma</a:t>
            </a:r>
          </a:p>
          <a:p>
            <a:r>
              <a:rPr lang="en-US" sz="1000" dirty="0"/>
              <a:t>University of Pittsburgh</a:t>
            </a:r>
          </a:p>
          <a:p>
            <a:r>
              <a:rPr lang="en-US" sz="1000" dirty="0"/>
              <a:t>University of Oxford</a:t>
            </a:r>
          </a:p>
          <a:p>
            <a:r>
              <a:rPr lang="en-US" sz="1000" dirty="0"/>
              <a:t>University of Prince Edward Island</a:t>
            </a:r>
          </a:p>
          <a:p>
            <a:r>
              <a:rPr lang="en-US" sz="1000" dirty="0"/>
              <a:t>University of Rochester Libraries</a:t>
            </a:r>
          </a:p>
          <a:p>
            <a:r>
              <a:rPr lang="en-US" sz="1000" dirty="0"/>
              <a:t>University of Texas Libraries Austin</a:t>
            </a:r>
          </a:p>
          <a:p>
            <a:r>
              <a:rPr lang="en-US" sz="1000" dirty="0"/>
              <a:t>University of Toronto</a:t>
            </a:r>
          </a:p>
          <a:p>
            <a:r>
              <a:rPr lang="en-US" sz="1000" dirty="0"/>
              <a:t>University of Virginia</a:t>
            </a:r>
          </a:p>
          <a:p>
            <a:r>
              <a:rPr lang="en-US" sz="1000" dirty="0"/>
              <a:t>University of Western Sydney</a:t>
            </a:r>
          </a:p>
          <a:p>
            <a:r>
              <a:rPr lang="en-US" sz="1000" dirty="0"/>
              <a:t>University of Wisconsin</a:t>
            </a:r>
          </a:p>
          <a:p>
            <a:r>
              <a:rPr lang="en-US" sz="1000" dirty="0"/>
              <a:t>University of York</a:t>
            </a:r>
          </a:p>
          <a:p>
            <a:r>
              <a:rPr lang="en-US" sz="1000" dirty="0"/>
              <a:t>Uppsala University</a:t>
            </a:r>
          </a:p>
          <a:p>
            <a:r>
              <a:rPr lang="en-US" sz="1000" dirty="0"/>
              <a:t>Yale University</a:t>
            </a:r>
          </a:p>
          <a:p>
            <a:r>
              <a:rPr lang="en-US" sz="1000" dirty="0"/>
              <a:t>York University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681127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is a Fedora Repository?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sz="2600" dirty="0"/>
              <a:t>Secure software that stores, preserves, and provides access to digital </a:t>
            </a:r>
            <a:r>
              <a:rPr lang="en-US" sz="2600" dirty="0" smtClean="0"/>
              <a:t>materials</a:t>
            </a:r>
          </a:p>
          <a:p>
            <a:pPr marL="342900" indent="-342900">
              <a:buFont typeface="Arial"/>
              <a:buChar char="•"/>
            </a:pPr>
            <a:r>
              <a:rPr lang="en-US" sz="2600" dirty="0" smtClean="0"/>
              <a:t>Supports </a:t>
            </a:r>
            <a:r>
              <a:rPr lang="en-US" sz="2600" dirty="0"/>
              <a:t>complex semantic relationships between objects both within and outside the repository</a:t>
            </a:r>
          </a:p>
          <a:p>
            <a:pPr marL="342900" indent="-342900">
              <a:buFont typeface="Arial"/>
              <a:buChar char="•"/>
            </a:pPr>
            <a:r>
              <a:rPr lang="en-US" sz="2600" dirty="0" smtClean="0"/>
              <a:t>Supports </a:t>
            </a:r>
            <a:r>
              <a:rPr lang="en-US" sz="2600" dirty="0"/>
              <a:t>millions of objects, both large and small</a:t>
            </a:r>
          </a:p>
          <a:p>
            <a:pPr marL="342900" indent="-342900">
              <a:buFont typeface="Arial"/>
              <a:buChar char="•"/>
            </a:pPr>
            <a:r>
              <a:rPr lang="en-US" sz="2600" dirty="0"/>
              <a:t>Capable of interoperating with other applications and </a:t>
            </a:r>
            <a:r>
              <a:rPr lang="en-US" sz="2600" dirty="0" smtClean="0"/>
              <a:t>services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77044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FF6600"/>
                </a:solidFill>
              </a:rPr>
              <a:t>Fedora 4 Project Goals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81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3200" dirty="0"/>
              <a:t>Improved performance</a:t>
            </a:r>
          </a:p>
          <a:p>
            <a:pPr marL="381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3200" dirty="0"/>
              <a:t>Flexible storage options</a:t>
            </a:r>
          </a:p>
          <a:p>
            <a:pPr marL="381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3200" dirty="0"/>
              <a:t>Research data management</a:t>
            </a:r>
          </a:p>
          <a:p>
            <a:pPr marL="381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3200" dirty="0"/>
              <a:t>Linked open data support</a:t>
            </a:r>
          </a:p>
          <a:p>
            <a:pPr marL="381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3200" dirty="0"/>
              <a:t>Improved platform for developers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Fedora 4 Production </a:t>
            </a:r>
            <a:r>
              <a:rPr lang="en-US" dirty="0">
                <a:solidFill>
                  <a:srgbClr val="FF6600"/>
                </a:solidFill>
              </a:rPr>
              <a:t>R</a:t>
            </a:r>
            <a:r>
              <a:rPr lang="en-US" dirty="0" smtClean="0">
                <a:solidFill>
                  <a:srgbClr val="FF6600"/>
                </a:solidFill>
              </a:rPr>
              <a:t>elease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800" dirty="0" smtClean="0">
                <a:solidFill>
                  <a:srgbClr val="FF6600"/>
                </a:solidFill>
              </a:rPr>
              <a:t>Fedora </a:t>
            </a:r>
            <a:r>
              <a:rPr lang="en-US" sz="2800" dirty="0">
                <a:solidFill>
                  <a:srgbClr val="FF6600"/>
                </a:solidFill>
              </a:rPr>
              <a:t>4.0 released </a:t>
            </a:r>
            <a:r>
              <a:rPr lang="en-US" sz="2800" dirty="0"/>
              <a:t>November 27, </a:t>
            </a:r>
            <a:r>
              <a:rPr lang="en-US" sz="2800" dirty="0" smtClean="0"/>
              <a:t>2014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Built </a:t>
            </a:r>
            <a:r>
              <a:rPr lang="en-US" sz="2800" dirty="0"/>
              <a:t>by 34 Fedora community </a:t>
            </a:r>
            <a:r>
              <a:rPr lang="en-US" sz="2800" dirty="0" smtClean="0"/>
              <a:t>developers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Fedora </a:t>
            </a:r>
            <a:r>
              <a:rPr lang="en-US" sz="2800" dirty="0"/>
              <a:t>4 is a </a:t>
            </a:r>
            <a:r>
              <a:rPr lang="en-US" sz="2800" dirty="0">
                <a:solidFill>
                  <a:srgbClr val="FF6600"/>
                </a:solidFill>
              </a:rPr>
              <a:t>native citizen of the semantic </a:t>
            </a:r>
            <a:r>
              <a:rPr lang="en-US" sz="2800" dirty="0" smtClean="0">
                <a:solidFill>
                  <a:srgbClr val="FF6600"/>
                </a:solidFill>
              </a:rPr>
              <a:t>web</a:t>
            </a:r>
            <a:endParaRPr lang="en-US" sz="2800" dirty="0" smtClean="0"/>
          </a:p>
          <a:p>
            <a:pPr>
              <a:lnSpc>
                <a:spcPct val="200000"/>
              </a:lnSpc>
            </a:pPr>
            <a:r>
              <a:rPr lang="en-US" sz="2800" dirty="0" smtClean="0"/>
              <a:t>Support </a:t>
            </a:r>
            <a:r>
              <a:rPr lang="en-US" sz="2800" dirty="0"/>
              <a:t>for Hydra and </a:t>
            </a:r>
            <a:r>
              <a:rPr lang="en-US" sz="2800" dirty="0" err="1"/>
              <a:t>Islandora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7712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FF6600"/>
                </a:solidFill>
              </a:rPr>
              <a:t>New Vocabulary</a:t>
            </a:r>
          </a:p>
        </p:txBody>
      </p:sp>
      <p:graphicFrame>
        <p:nvGraphicFramePr>
          <p:cNvPr id="62" name="Shape 62"/>
          <p:cNvGraphicFramePr/>
          <p:nvPr/>
        </p:nvGraphicFramePr>
        <p:xfrm>
          <a:off x="541050" y="1417833"/>
          <a:ext cx="8038400" cy="4944400"/>
        </p:xfrm>
        <a:graphic>
          <a:graphicData uri="http://schemas.openxmlformats.org/drawingml/2006/table">
            <a:tbl>
              <a:tblPr>
                <a:noFill/>
                <a:tableStyleId>{A3D68895-6EED-4D14-B61D-1C12CAD41C24}</a:tableStyleId>
              </a:tblPr>
              <a:tblGrid>
                <a:gridCol w="4019200"/>
                <a:gridCol w="4019200"/>
              </a:tblGrid>
              <a:tr h="12361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4000">
                          <a:solidFill>
                            <a:srgbClr val="FFFFFF"/>
                          </a:solidFill>
                        </a:rPr>
                        <a:t>Fedora 3</a:t>
                      </a:r>
                    </a:p>
                  </a:txBody>
                  <a:tcPr marL="91425" marR="91425" marT="121900" marB="1219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4000">
                          <a:solidFill>
                            <a:srgbClr val="FFFFFF"/>
                          </a:solidFill>
                        </a:rPr>
                        <a:t>Fedora 4</a:t>
                      </a:r>
                    </a:p>
                  </a:txBody>
                  <a:tcPr marL="91425" marR="91425" marT="121900" marB="1219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</a:tr>
              <a:tr h="12361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</a:rPr>
                        <a:t>Objects and datastreams</a:t>
                      </a:r>
                    </a:p>
                  </a:txBody>
                  <a:tcPr marL="91425" marR="91425" marT="121900" marB="1219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</a:rPr>
                        <a:t>Resources</a:t>
                      </a:r>
                    </a:p>
                  </a:txBody>
                  <a:tcPr marL="91425" marR="91425" marT="121900" marB="1219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61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</a:rPr>
                        <a:t>Objects</a:t>
                      </a:r>
                    </a:p>
                  </a:txBody>
                  <a:tcPr marL="91425" marR="91425" marT="121900" marB="1219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</a:rPr>
                        <a:t>Containers</a:t>
                      </a:r>
                    </a:p>
                  </a:txBody>
                  <a:tcPr marL="91425" marR="91425" marT="121900" marB="1219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61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</a:rPr>
                        <a:t>Datastreams</a:t>
                      </a:r>
                    </a:p>
                  </a:txBody>
                  <a:tcPr marL="91425" marR="91425" marT="121900" marB="1219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</a:rPr>
                        <a:t>Binaries</a:t>
                      </a:r>
                    </a:p>
                  </a:txBody>
                  <a:tcPr marL="91425" marR="91425" marT="121900" marB="121900">
                    <a:lnL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FF6600"/>
                </a:solidFill>
              </a:rPr>
              <a:t>Data Modeling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FF6600"/>
                </a:solidFill>
              </a:rPr>
              <a:t>Linked Data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62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2400" dirty="0"/>
              <a:t>Fedora 4 conforms to the LDP 1.0 recommendation</a:t>
            </a:r>
          </a:p>
          <a:p>
            <a:pPr marL="76200" lvl="0" rtl="0">
              <a:spcBef>
                <a:spcPts val="0"/>
              </a:spcBef>
              <a:buClr>
                <a:schemeClr val="lt1"/>
              </a:buClr>
              <a:buSzPct val="100000"/>
            </a:pPr>
            <a:endParaRPr lang="en-CA" sz="2400" dirty="0" smtClean="0"/>
          </a:p>
          <a:p>
            <a:pPr marL="762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-CA" sz="2400" dirty="0" smtClean="0"/>
              <a:t>Metadata can be represented as RDF triples that point to resources inside and outside the repository</a:t>
            </a:r>
          </a:p>
          <a:p>
            <a:pPr marL="76200" lvl="0" rtl="0">
              <a:spcBef>
                <a:spcPts val="0"/>
              </a:spcBef>
              <a:buClr>
                <a:schemeClr val="lt1"/>
              </a:buClr>
              <a:buSzPct val="100000"/>
            </a:pPr>
            <a:endParaRPr lang="en-CA" sz="2400" dirty="0" smtClean="0"/>
          </a:p>
          <a:p>
            <a:pPr marL="76200" lvl="0" rtl="0">
              <a:spcBef>
                <a:spcPts val="0"/>
              </a:spcBef>
              <a:buClr>
                <a:schemeClr val="lt1"/>
              </a:buClr>
              <a:buSzPct val="100000"/>
            </a:pPr>
            <a:r>
              <a:rPr lang="en" sz="2400" dirty="0" smtClean="0"/>
              <a:t>Many </a:t>
            </a:r>
            <a:r>
              <a:rPr lang="en" sz="2400" dirty="0"/>
              <a:t>possibilities for exposing, importing, sharing resources with the broader web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dark">
  <a:themeElements>
    <a:clrScheme name="Custom 345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1964</TotalTime>
  <Words>638</Words>
  <Application>Microsoft Macintosh PowerPoint</Application>
  <PresentationFormat>On-screen Show (4:3)</PresentationFormat>
  <Paragraphs>163</Paragraphs>
  <Slides>22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simple-dark</vt:lpstr>
      <vt:lpstr>Introduction and Feature Tour</vt:lpstr>
      <vt:lpstr>DuraSpace and Fedora</vt:lpstr>
      <vt:lpstr>2014 Fedora Members (63)</vt:lpstr>
      <vt:lpstr>What is a Fedora Repository?</vt:lpstr>
      <vt:lpstr>Fedora 4 Project Goals</vt:lpstr>
      <vt:lpstr>Fedora 4 Production Release</vt:lpstr>
      <vt:lpstr>New Vocabulary</vt:lpstr>
      <vt:lpstr>Data Modeling</vt:lpstr>
      <vt:lpstr>Linked Data</vt:lpstr>
      <vt:lpstr>Content Models</vt:lpstr>
      <vt:lpstr>Core Features</vt:lpstr>
      <vt:lpstr>Standards</vt:lpstr>
      <vt:lpstr>Core Fedora Services</vt:lpstr>
      <vt:lpstr>Non-Core Features</vt:lpstr>
      <vt:lpstr>Two Feature Types</vt:lpstr>
      <vt:lpstr>External Component Integrations</vt:lpstr>
      <vt:lpstr>Pluggable components</vt:lpstr>
      <vt:lpstr>Performance</vt:lpstr>
      <vt:lpstr>Metrics</vt:lpstr>
      <vt:lpstr>Transaction Performance</vt:lpstr>
      <vt:lpstr>Clustering</vt:lpstr>
      <vt:lpstr>Further Reading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and Feature Tour</dc:title>
  <cp:lastModifiedBy>David Wilcox</cp:lastModifiedBy>
  <cp:revision>12</cp:revision>
  <dcterms:modified xsi:type="dcterms:W3CDTF">2015-04-21T07:14:14Z</dcterms:modified>
</cp:coreProperties>
</file>