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comments/comment2.xml" ContentType="application/vnd.openxmlformats-officedocument.presentationml.comments+xml"/>
  <Override PartName="/ppt/notesSlides/notesSlide39.xml" ContentType="application/vnd.openxmlformats-officedocument.presentationml.notesSlide+xml"/>
  <Override PartName="/ppt/comments/comment3.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860" r:id="rId2"/>
    <p:sldMasterId id="2147485358" r:id="rId3"/>
  </p:sldMasterIdLst>
  <p:notesMasterIdLst>
    <p:notesMasterId r:id="rId54"/>
  </p:notesMasterIdLst>
  <p:sldIdLst>
    <p:sldId id="257" r:id="rId4"/>
    <p:sldId id="307" r:id="rId5"/>
    <p:sldId id="454" r:id="rId6"/>
    <p:sldId id="576" r:id="rId7"/>
    <p:sldId id="577" r:id="rId8"/>
    <p:sldId id="450" r:id="rId9"/>
    <p:sldId id="578" r:id="rId10"/>
    <p:sldId id="514" r:id="rId11"/>
    <p:sldId id="515" r:id="rId12"/>
    <p:sldId id="311" r:id="rId13"/>
    <p:sldId id="518" r:id="rId14"/>
    <p:sldId id="579" r:id="rId15"/>
    <p:sldId id="516" r:id="rId16"/>
    <p:sldId id="517" r:id="rId17"/>
    <p:sldId id="521" r:id="rId18"/>
    <p:sldId id="603" r:id="rId19"/>
    <p:sldId id="604" r:id="rId20"/>
    <p:sldId id="520" r:id="rId21"/>
    <p:sldId id="522" r:id="rId22"/>
    <p:sldId id="586" r:id="rId23"/>
    <p:sldId id="587" r:id="rId24"/>
    <p:sldId id="588" r:id="rId25"/>
    <p:sldId id="589" r:id="rId26"/>
    <p:sldId id="566" r:id="rId27"/>
    <p:sldId id="567" r:id="rId28"/>
    <p:sldId id="570" r:id="rId29"/>
    <p:sldId id="571" r:id="rId30"/>
    <p:sldId id="575" r:id="rId31"/>
    <p:sldId id="573" r:id="rId32"/>
    <p:sldId id="574" r:id="rId33"/>
    <p:sldId id="529" r:id="rId34"/>
    <p:sldId id="599" r:id="rId35"/>
    <p:sldId id="591" r:id="rId36"/>
    <p:sldId id="595" r:id="rId37"/>
    <p:sldId id="528" r:id="rId38"/>
    <p:sldId id="598" r:id="rId39"/>
    <p:sldId id="531" r:id="rId40"/>
    <p:sldId id="533" r:id="rId41"/>
    <p:sldId id="532" r:id="rId42"/>
    <p:sldId id="536" r:id="rId43"/>
    <p:sldId id="537" r:id="rId44"/>
    <p:sldId id="539" r:id="rId45"/>
    <p:sldId id="538" r:id="rId46"/>
    <p:sldId id="535" r:id="rId47"/>
    <p:sldId id="560" r:id="rId48"/>
    <p:sldId id="601" r:id="rId49"/>
    <p:sldId id="602" r:id="rId50"/>
    <p:sldId id="585" r:id="rId51"/>
    <p:sldId id="584" r:id="rId52"/>
    <p:sldId id="519" r:id="rId53"/>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304">
          <p15:clr>
            <a:srgbClr val="A4A3A4"/>
          </p15:clr>
        </p15:guide>
        <p15:guide id="2"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den, Giles" initials="C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4F"/>
    <a:srgbClr val="2E43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9" autoAdjust="0"/>
    <p:restoredTop sz="92663" autoAdjust="0"/>
  </p:normalViewPr>
  <p:slideViewPr>
    <p:cSldViewPr>
      <p:cViewPr varScale="1">
        <p:scale>
          <a:sx n="100" d="100"/>
          <a:sy n="100" d="100"/>
        </p:scale>
        <p:origin x="-39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1698" y="-96"/>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25T13:38:04.604" idx="1">
    <p:pos x="3768" y="2800"/>
    <p:text>Need to update this figure at start of October 2014 when rankings released. Rumour has it Warwick will rank higher than 124.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9-25T13:38:04.604" idx="2">
    <p:pos x="3768" y="2800"/>
    <p:text>Need to update this figure at start of October 2014 when rankings released. Rumour has it Warwick will rank higher than 124.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9-25T13:38:04.604" idx="4">
    <p:pos x="3768" y="2800"/>
    <p:text>Need to update this figure at start of October 2014 when rankings released. Rumour has it Warwick will rank higher than 124.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8F916-C3CB-4946-B498-C10899B050B1}" type="doc">
      <dgm:prSet loTypeId="urn:microsoft.com/office/officeart/2005/8/layout/arrow5" loCatId="relationship" qsTypeId="urn:microsoft.com/office/officeart/2005/8/quickstyle/simple4" qsCatId="simple" csTypeId="urn:microsoft.com/office/officeart/2005/8/colors/accent1_2" csCatId="accent1" phldr="1"/>
      <dgm:spPr/>
      <dgm:t>
        <a:bodyPr/>
        <a:lstStyle/>
        <a:p>
          <a:endParaRPr lang="en-GB"/>
        </a:p>
      </dgm:t>
    </dgm:pt>
    <dgm:pt modelId="{76FB1540-7956-49BF-AF61-4D81E186788E}">
      <dgm:prSet phldrT="[Text]" custT="1"/>
      <dgm:spPr/>
      <dgm:t>
        <a:bodyPr/>
        <a:lstStyle/>
        <a:p>
          <a:r>
            <a:rPr lang="en-GB" sz="1600" dirty="0" smtClean="0"/>
            <a:t>Income</a:t>
          </a:r>
          <a:endParaRPr lang="en-GB" sz="1600" dirty="0"/>
        </a:p>
      </dgm:t>
    </dgm:pt>
    <dgm:pt modelId="{1F1F66B1-325B-42D6-8BB9-BDAF44002D36}" type="parTrans" cxnId="{6ECC78CE-6165-416E-BF50-FD92ECB579C7}">
      <dgm:prSet/>
      <dgm:spPr/>
      <dgm:t>
        <a:bodyPr/>
        <a:lstStyle/>
        <a:p>
          <a:endParaRPr lang="en-GB" sz="1600"/>
        </a:p>
      </dgm:t>
    </dgm:pt>
    <dgm:pt modelId="{720A5109-4E7C-45FC-977F-188C00CC819A}" type="sibTrans" cxnId="{6ECC78CE-6165-416E-BF50-FD92ECB579C7}">
      <dgm:prSet/>
      <dgm:spPr/>
      <dgm:t>
        <a:bodyPr/>
        <a:lstStyle/>
        <a:p>
          <a:endParaRPr lang="en-GB" sz="1600"/>
        </a:p>
      </dgm:t>
    </dgm:pt>
    <dgm:pt modelId="{89A62F9C-8F8C-42B3-B71A-56D88456B4E9}">
      <dgm:prSet phldrT="[Text]" custT="1"/>
      <dgm:spPr/>
      <dgm:t>
        <a:bodyPr/>
        <a:lstStyle/>
        <a:p>
          <a:r>
            <a:rPr lang="en-GB" sz="1600" dirty="0" smtClean="0"/>
            <a:t>Infrastructure</a:t>
          </a:r>
          <a:endParaRPr lang="en-GB" sz="1600" dirty="0"/>
        </a:p>
      </dgm:t>
    </dgm:pt>
    <dgm:pt modelId="{2AE670BD-385C-46E7-9CAF-7E1EB0B3B67F}" type="parTrans" cxnId="{4405231B-685E-4922-8992-12A75FA65AF3}">
      <dgm:prSet/>
      <dgm:spPr/>
      <dgm:t>
        <a:bodyPr/>
        <a:lstStyle/>
        <a:p>
          <a:endParaRPr lang="en-GB" sz="1600"/>
        </a:p>
      </dgm:t>
    </dgm:pt>
    <dgm:pt modelId="{D809E234-99D4-481B-B1A6-ABDE323A25D2}" type="sibTrans" cxnId="{4405231B-685E-4922-8992-12A75FA65AF3}">
      <dgm:prSet/>
      <dgm:spPr/>
      <dgm:t>
        <a:bodyPr/>
        <a:lstStyle/>
        <a:p>
          <a:endParaRPr lang="en-GB" sz="1600"/>
        </a:p>
      </dgm:t>
    </dgm:pt>
    <dgm:pt modelId="{90746D3C-D08C-4E7B-9BCC-1670F4ABBD0B}">
      <dgm:prSet phldrT="[Text]" custT="1"/>
      <dgm:spPr/>
      <dgm:t>
        <a:bodyPr vert="vert270"/>
        <a:lstStyle/>
        <a:p>
          <a:r>
            <a:rPr lang="en-GB" sz="1600" dirty="0" smtClean="0"/>
            <a:t>Research students</a:t>
          </a:r>
          <a:endParaRPr lang="en-GB" sz="1600" dirty="0"/>
        </a:p>
      </dgm:t>
    </dgm:pt>
    <dgm:pt modelId="{474C3A4D-6E86-4A16-B25E-6C4A694E7074}" type="parTrans" cxnId="{A0982C07-C869-4487-BC65-32CA0FD9A3A4}">
      <dgm:prSet/>
      <dgm:spPr/>
      <dgm:t>
        <a:bodyPr/>
        <a:lstStyle/>
        <a:p>
          <a:endParaRPr lang="en-GB" sz="1600"/>
        </a:p>
      </dgm:t>
    </dgm:pt>
    <dgm:pt modelId="{A873203A-B964-4CA0-BF1A-1F798B962110}" type="sibTrans" cxnId="{A0982C07-C869-4487-BC65-32CA0FD9A3A4}">
      <dgm:prSet/>
      <dgm:spPr/>
      <dgm:t>
        <a:bodyPr/>
        <a:lstStyle/>
        <a:p>
          <a:endParaRPr lang="en-GB" sz="1600"/>
        </a:p>
      </dgm:t>
    </dgm:pt>
    <dgm:pt modelId="{8DD17F94-D91B-4A76-B5B8-E0E82C747CD1}">
      <dgm:prSet phldrT="[Text]" custT="1"/>
      <dgm:spPr/>
      <dgm:t>
        <a:bodyPr/>
        <a:lstStyle/>
        <a:p>
          <a:r>
            <a:rPr lang="en-GB" sz="1600" dirty="0" smtClean="0"/>
            <a:t>People</a:t>
          </a:r>
          <a:endParaRPr lang="en-GB" sz="1600" dirty="0"/>
        </a:p>
      </dgm:t>
    </dgm:pt>
    <dgm:pt modelId="{EA6B75CE-C963-4008-8BD7-7D7ED71BE09B}" type="parTrans" cxnId="{8E4DB3F6-2BB2-491C-8693-9943E1D66657}">
      <dgm:prSet/>
      <dgm:spPr/>
      <dgm:t>
        <a:bodyPr/>
        <a:lstStyle/>
        <a:p>
          <a:endParaRPr lang="en-GB" sz="1600"/>
        </a:p>
      </dgm:t>
    </dgm:pt>
    <dgm:pt modelId="{4D046731-33CD-494B-A5A7-55B040521985}" type="sibTrans" cxnId="{8E4DB3F6-2BB2-491C-8693-9943E1D66657}">
      <dgm:prSet/>
      <dgm:spPr/>
      <dgm:t>
        <a:bodyPr/>
        <a:lstStyle/>
        <a:p>
          <a:endParaRPr lang="en-GB" sz="1600"/>
        </a:p>
      </dgm:t>
    </dgm:pt>
    <dgm:pt modelId="{903A4A2B-CA54-4C3F-BD86-D9E04687B16E}" type="pres">
      <dgm:prSet presAssocID="{28D8F916-C3CB-4946-B498-C10899B050B1}" presName="diagram" presStyleCnt="0">
        <dgm:presLayoutVars>
          <dgm:dir/>
          <dgm:resizeHandles val="exact"/>
        </dgm:presLayoutVars>
      </dgm:prSet>
      <dgm:spPr/>
      <dgm:t>
        <a:bodyPr/>
        <a:lstStyle/>
        <a:p>
          <a:endParaRPr lang="en-GB"/>
        </a:p>
      </dgm:t>
    </dgm:pt>
    <dgm:pt modelId="{2CBE3ABA-840F-4BE7-ACD4-F7CC0D00E575}" type="pres">
      <dgm:prSet presAssocID="{76FB1540-7956-49BF-AF61-4D81E186788E}" presName="arrow" presStyleLbl="node1" presStyleIdx="0" presStyleCnt="4">
        <dgm:presLayoutVars>
          <dgm:bulletEnabled val="1"/>
        </dgm:presLayoutVars>
      </dgm:prSet>
      <dgm:spPr/>
      <dgm:t>
        <a:bodyPr/>
        <a:lstStyle/>
        <a:p>
          <a:endParaRPr lang="en-GB"/>
        </a:p>
      </dgm:t>
    </dgm:pt>
    <dgm:pt modelId="{631E3619-47DB-4D54-903B-EA673149F42D}" type="pres">
      <dgm:prSet presAssocID="{89A62F9C-8F8C-42B3-B71A-56D88456B4E9}" presName="arrow" presStyleLbl="node1" presStyleIdx="1" presStyleCnt="4">
        <dgm:presLayoutVars>
          <dgm:bulletEnabled val="1"/>
        </dgm:presLayoutVars>
      </dgm:prSet>
      <dgm:spPr/>
      <dgm:t>
        <a:bodyPr/>
        <a:lstStyle/>
        <a:p>
          <a:endParaRPr lang="en-GB"/>
        </a:p>
      </dgm:t>
    </dgm:pt>
    <dgm:pt modelId="{D99003C4-36AB-4832-A165-35EABCFAD9CD}" type="pres">
      <dgm:prSet presAssocID="{90746D3C-D08C-4E7B-9BCC-1670F4ABBD0B}" presName="arrow" presStyleLbl="node1" presStyleIdx="2" presStyleCnt="4">
        <dgm:presLayoutVars>
          <dgm:bulletEnabled val="1"/>
        </dgm:presLayoutVars>
      </dgm:prSet>
      <dgm:spPr/>
      <dgm:t>
        <a:bodyPr/>
        <a:lstStyle/>
        <a:p>
          <a:endParaRPr lang="en-GB"/>
        </a:p>
      </dgm:t>
    </dgm:pt>
    <dgm:pt modelId="{24E817DE-0871-4084-8FED-C2EF1A5B4003}" type="pres">
      <dgm:prSet presAssocID="{8DD17F94-D91B-4A76-B5B8-E0E82C747CD1}" presName="arrow" presStyleLbl="node1" presStyleIdx="3" presStyleCnt="4">
        <dgm:presLayoutVars>
          <dgm:bulletEnabled val="1"/>
        </dgm:presLayoutVars>
      </dgm:prSet>
      <dgm:spPr/>
      <dgm:t>
        <a:bodyPr/>
        <a:lstStyle/>
        <a:p>
          <a:endParaRPr lang="en-GB"/>
        </a:p>
      </dgm:t>
    </dgm:pt>
  </dgm:ptLst>
  <dgm:cxnLst>
    <dgm:cxn modelId="{A0982C07-C869-4487-BC65-32CA0FD9A3A4}" srcId="{28D8F916-C3CB-4946-B498-C10899B050B1}" destId="{90746D3C-D08C-4E7B-9BCC-1670F4ABBD0B}" srcOrd="2" destOrd="0" parTransId="{474C3A4D-6E86-4A16-B25E-6C4A694E7074}" sibTransId="{A873203A-B964-4CA0-BF1A-1F798B962110}"/>
    <dgm:cxn modelId="{79CF623B-1F0C-4C20-BA43-081058A1E5F6}" type="presOf" srcId="{8DD17F94-D91B-4A76-B5B8-E0E82C747CD1}" destId="{24E817DE-0871-4084-8FED-C2EF1A5B4003}" srcOrd="0" destOrd="0" presId="urn:microsoft.com/office/officeart/2005/8/layout/arrow5"/>
    <dgm:cxn modelId="{DCCFA683-32FE-4DD5-8A72-BD088D867A4E}" type="presOf" srcId="{76FB1540-7956-49BF-AF61-4D81E186788E}" destId="{2CBE3ABA-840F-4BE7-ACD4-F7CC0D00E575}" srcOrd="0" destOrd="0" presId="urn:microsoft.com/office/officeart/2005/8/layout/arrow5"/>
    <dgm:cxn modelId="{4405231B-685E-4922-8992-12A75FA65AF3}" srcId="{28D8F916-C3CB-4946-B498-C10899B050B1}" destId="{89A62F9C-8F8C-42B3-B71A-56D88456B4E9}" srcOrd="1" destOrd="0" parTransId="{2AE670BD-385C-46E7-9CAF-7E1EB0B3B67F}" sibTransId="{D809E234-99D4-481B-B1A6-ABDE323A25D2}"/>
    <dgm:cxn modelId="{6ECC78CE-6165-416E-BF50-FD92ECB579C7}" srcId="{28D8F916-C3CB-4946-B498-C10899B050B1}" destId="{76FB1540-7956-49BF-AF61-4D81E186788E}" srcOrd="0" destOrd="0" parTransId="{1F1F66B1-325B-42D6-8BB9-BDAF44002D36}" sibTransId="{720A5109-4E7C-45FC-977F-188C00CC819A}"/>
    <dgm:cxn modelId="{471B52BC-E152-44B7-A797-E9C445D3080D}" type="presOf" srcId="{90746D3C-D08C-4E7B-9BCC-1670F4ABBD0B}" destId="{D99003C4-36AB-4832-A165-35EABCFAD9CD}" srcOrd="0" destOrd="0" presId="urn:microsoft.com/office/officeart/2005/8/layout/arrow5"/>
    <dgm:cxn modelId="{8BB7B07E-60F3-4CD1-AC32-99D4EF0A9071}" type="presOf" srcId="{28D8F916-C3CB-4946-B498-C10899B050B1}" destId="{903A4A2B-CA54-4C3F-BD86-D9E04687B16E}" srcOrd="0" destOrd="0" presId="urn:microsoft.com/office/officeart/2005/8/layout/arrow5"/>
    <dgm:cxn modelId="{D03E181A-BDD2-47C2-A9B7-B2ADAF1B9CC0}" type="presOf" srcId="{89A62F9C-8F8C-42B3-B71A-56D88456B4E9}" destId="{631E3619-47DB-4D54-903B-EA673149F42D}" srcOrd="0" destOrd="0" presId="urn:microsoft.com/office/officeart/2005/8/layout/arrow5"/>
    <dgm:cxn modelId="{8E4DB3F6-2BB2-491C-8693-9943E1D66657}" srcId="{28D8F916-C3CB-4946-B498-C10899B050B1}" destId="{8DD17F94-D91B-4A76-B5B8-E0E82C747CD1}" srcOrd="3" destOrd="0" parTransId="{EA6B75CE-C963-4008-8BD7-7D7ED71BE09B}" sibTransId="{4D046731-33CD-494B-A5A7-55B040521985}"/>
    <dgm:cxn modelId="{9D5628D1-D079-4A0E-A504-D98A037D167C}" type="presParOf" srcId="{903A4A2B-CA54-4C3F-BD86-D9E04687B16E}" destId="{2CBE3ABA-840F-4BE7-ACD4-F7CC0D00E575}" srcOrd="0" destOrd="0" presId="urn:microsoft.com/office/officeart/2005/8/layout/arrow5"/>
    <dgm:cxn modelId="{F594F54E-2863-410A-8ACF-ADC74728B94A}" type="presParOf" srcId="{903A4A2B-CA54-4C3F-BD86-D9E04687B16E}" destId="{631E3619-47DB-4D54-903B-EA673149F42D}" srcOrd="1" destOrd="0" presId="urn:microsoft.com/office/officeart/2005/8/layout/arrow5"/>
    <dgm:cxn modelId="{F84AEFF8-5F3A-4CA9-8910-E0F3D70606A0}" type="presParOf" srcId="{903A4A2B-CA54-4C3F-BD86-D9E04687B16E}" destId="{D99003C4-36AB-4832-A165-35EABCFAD9CD}" srcOrd="2" destOrd="0" presId="urn:microsoft.com/office/officeart/2005/8/layout/arrow5"/>
    <dgm:cxn modelId="{ABE3FF24-9ADD-46B8-A131-7C9020F9A4C6}" type="presParOf" srcId="{903A4A2B-CA54-4C3F-BD86-D9E04687B16E}" destId="{24E817DE-0871-4084-8FED-C2EF1A5B4003}"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41E61-08A0-41B6-BF89-6C7B1B0F33B2}"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GB"/>
        </a:p>
      </dgm:t>
    </dgm:pt>
    <dgm:pt modelId="{421212EA-2B0C-4C3B-A456-55005A7124CB}">
      <dgm:prSet phldrT="[Text]"/>
      <dgm:spPr/>
      <dgm:t>
        <a:bodyPr vert="vert270"/>
        <a:lstStyle/>
        <a:p>
          <a:r>
            <a:rPr lang="en-GB" dirty="0" smtClean="0"/>
            <a:t>Articles</a:t>
          </a:r>
          <a:endParaRPr lang="en-GB" dirty="0"/>
        </a:p>
      </dgm:t>
    </dgm:pt>
    <dgm:pt modelId="{19BBCFF7-E05D-425C-931C-D5F61518DD66}" type="parTrans" cxnId="{94293FA0-FF3B-4BEA-AA8A-6AC64A50AB4F}">
      <dgm:prSet/>
      <dgm:spPr/>
      <dgm:t>
        <a:bodyPr/>
        <a:lstStyle/>
        <a:p>
          <a:endParaRPr lang="en-GB"/>
        </a:p>
      </dgm:t>
    </dgm:pt>
    <dgm:pt modelId="{2C8844F7-4DAC-4E90-A35E-FA26BA2ABC55}" type="sibTrans" cxnId="{94293FA0-FF3B-4BEA-AA8A-6AC64A50AB4F}">
      <dgm:prSet/>
      <dgm:spPr/>
      <dgm:t>
        <a:bodyPr/>
        <a:lstStyle/>
        <a:p>
          <a:endParaRPr lang="en-GB"/>
        </a:p>
      </dgm:t>
    </dgm:pt>
    <dgm:pt modelId="{8FBB3D74-4105-4248-9D44-4EF24A54A942}">
      <dgm:prSet phldrT="[Text]"/>
      <dgm:spPr/>
      <dgm:t>
        <a:bodyPr/>
        <a:lstStyle/>
        <a:p>
          <a:r>
            <a:rPr lang="en-GB" dirty="0" smtClean="0"/>
            <a:t>Conference proceedings</a:t>
          </a:r>
          <a:endParaRPr lang="en-GB" dirty="0"/>
        </a:p>
      </dgm:t>
    </dgm:pt>
    <dgm:pt modelId="{B7CC7497-7F1B-40B8-8E50-6A2D91995BD6}" type="parTrans" cxnId="{4D63FE52-E0E4-4A5E-B2E9-877B0A3C6D46}">
      <dgm:prSet/>
      <dgm:spPr/>
      <dgm:t>
        <a:bodyPr/>
        <a:lstStyle/>
        <a:p>
          <a:endParaRPr lang="en-GB"/>
        </a:p>
      </dgm:t>
    </dgm:pt>
    <dgm:pt modelId="{9FB7D79A-054B-4085-9C6B-D992318AAE8E}" type="sibTrans" cxnId="{4D63FE52-E0E4-4A5E-B2E9-877B0A3C6D46}">
      <dgm:prSet/>
      <dgm:spPr/>
      <dgm:t>
        <a:bodyPr/>
        <a:lstStyle/>
        <a:p>
          <a:endParaRPr lang="en-GB"/>
        </a:p>
      </dgm:t>
    </dgm:pt>
    <dgm:pt modelId="{93BB7A57-1302-43CC-AF00-A096E716B330}">
      <dgm:prSet phldrT="[Text]"/>
      <dgm:spPr/>
      <dgm:t>
        <a:bodyPr vert="vert270"/>
        <a:lstStyle/>
        <a:p>
          <a:r>
            <a:rPr lang="en-GB" dirty="0" smtClean="0"/>
            <a:t>Patents</a:t>
          </a:r>
          <a:endParaRPr lang="en-GB" dirty="0"/>
        </a:p>
      </dgm:t>
    </dgm:pt>
    <dgm:pt modelId="{94FE43C6-B17B-4BF9-BE8A-024453813A43}" type="parTrans" cxnId="{961BBC5D-C425-4945-A724-2DB0F0B6D7E2}">
      <dgm:prSet/>
      <dgm:spPr/>
      <dgm:t>
        <a:bodyPr/>
        <a:lstStyle/>
        <a:p>
          <a:endParaRPr lang="en-GB"/>
        </a:p>
      </dgm:t>
    </dgm:pt>
    <dgm:pt modelId="{83D3B71D-F3BF-4790-9C6C-C00FE581A08A}" type="sibTrans" cxnId="{961BBC5D-C425-4945-A724-2DB0F0B6D7E2}">
      <dgm:prSet/>
      <dgm:spPr/>
      <dgm:t>
        <a:bodyPr/>
        <a:lstStyle/>
        <a:p>
          <a:endParaRPr lang="en-GB"/>
        </a:p>
      </dgm:t>
    </dgm:pt>
    <dgm:pt modelId="{EB3CB10C-B4FC-4014-9BC5-2EE431D9BB2B}">
      <dgm:prSet phldrT="[Text]"/>
      <dgm:spPr/>
      <dgm:t>
        <a:bodyPr/>
        <a:lstStyle/>
        <a:p>
          <a:r>
            <a:rPr lang="en-GB" dirty="0" smtClean="0"/>
            <a:t>Books</a:t>
          </a:r>
          <a:endParaRPr lang="en-GB" dirty="0"/>
        </a:p>
      </dgm:t>
    </dgm:pt>
    <dgm:pt modelId="{31D00ABF-E6B0-405B-BEB0-9459F72946D4}" type="parTrans" cxnId="{2F17C82A-5BEA-4798-8A86-BE3F5B12975F}">
      <dgm:prSet/>
      <dgm:spPr/>
      <dgm:t>
        <a:bodyPr/>
        <a:lstStyle/>
        <a:p>
          <a:endParaRPr lang="en-GB"/>
        </a:p>
      </dgm:t>
    </dgm:pt>
    <dgm:pt modelId="{C26205F7-43A0-4C70-81EB-BC4FED446FE3}" type="sibTrans" cxnId="{2F17C82A-5BEA-4798-8A86-BE3F5B12975F}">
      <dgm:prSet/>
      <dgm:spPr/>
      <dgm:t>
        <a:bodyPr/>
        <a:lstStyle/>
        <a:p>
          <a:endParaRPr lang="en-GB"/>
        </a:p>
      </dgm:t>
    </dgm:pt>
    <dgm:pt modelId="{26879753-F321-43CA-9576-F908FB74D3BF}">
      <dgm:prSet phldrT="[Text]"/>
      <dgm:spPr/>
      <dgm:t>
        <a:bodyPr vert="vert270"/>
        <a:lstStyle/>
        <a:p>
          <a:r>
            <a:rPr lang="en-GB" dirty="0" smtClean="0"/>
            <a:t>Post graduates</a:t>
          </a:r>
          <a:endParaRPr lang="en-GB" dirty="0"/>
        </a:p>
      </dgm:t>
    </dgm:pt>
    <dgm:pt modelId="{2193B4A4-7EFB-4EF5-BDF1-7865637BC39B}" type="parTrans" cxnId="{822ECDAB-EDEE-46A8-933C-E8FF8D2B8494}">
      <dgm:prSet/>
      <dgm:spPr/>
      <dgm:t>
        <a:bodyPr/>
        <a:lstStyle/>
        <a:p>
          <a:endParaRPr lang="en-GB"/>
        </a:p>
      </dgm:t>
    </dgm:pt>
    <dgm:pt modelId="{50953BB6-84C0-44DA-B0A5-D500F3BF2EFC}" type="sibTrans" cxnId="{822ECDAB-EDEE-46A8-933C-E8FF8D2B8494}">
      <dgm:prSet/>
      <dgm:spPr/>
      <dgm:t>
        <a:bodyPr/>
        <a:lstStyle/>
        <a:p>
          <a:endParaRPr lang="en-GB"/>
        </a:p>
      </dgm:t>
    </dgm:pt>
    <dgm:pt modelId="{58EE469F-7850-4C97-A766-4FBAF99F508C}">
      <dgm:prSet phldrT="[Text]"/>
      <dgm:spPr/>
      <dgm:t>
        <a:bodyPr/>
        <a:lstStyle/>
        <a:p>
          <a:r>
            <a:rPr lang="en-GB" dirty="0" smtClean="0"/>
            <a:t>Social</a:t>
          </a:r>
          <a:endParaRPr lang="en-GB" dirty="0"/>
        </a:p>
      </dgm:t>
    </dgm:pt>
    <dgm:pt modelId="{CB6253DA-59A6-46B5-A6FB-3427C5A7F31A}" type="parTrans" cxnId="{E4F90E45-046E-491F-BE39-D86F8441A65B}">
      <dgm:prSet/>
      <dgm:spPr/>
      <dgm:t>
        <a:bodyPr/>
        <a:lstStyle/>
        <a:p>
          <a:endParaRPr lang="en-GB"/>
        </a:p>
      </dgm:t>
    </dgm:pt>
    <dgm:pt modelId="{D9C361F2-16E1-4475-A38C-57BB2B190F8B}" type="sibTrans" cxnId="{E4F90E45-046E-491F-BE39-D86F8441A65B}">
      <dgm:prSet/>
      <dgm:spPr/>
      <dgm:t>
        <a:bodyPr/>
        <a:lstStyle/>
        <a:p>
          <a:endParaRPr lang="en-GB"/>
        </a:p>
      </dgm:t>
    </dgm:pt>
    <dgm:pt modelId="{72CC066F-DDA2-4066-AC33-40B5D73C7196}">
      <dgm:prSet phldrT="[Text]"/>
      <dgm:spPr/>
      <dgm:t>
        <a:bodyPr/>
        <a:lstStyle/>
        <a:p>
          <a:r>
            <a:rPr lang="en-GB" dirty="0" smtClean="0"/>
            <a:t>Media</a:t>
          </a:r>
          <a:endParaRPr lang="en-GB" dirty="0"/>
        </a:p>
      </dgm:t>
    </dgm:pt>
    <dgm:pt modelId="{62C321F6-69ED-47F5-8E15-3B2906C47293}" type="parTrans" cxnId="{BCEAD6C8-5609-405F-B7C8-7DAC3C7DD46F}">
      <dgm:prSet/>
      <dgm:spPr/>
      <dgm:t>
        <a:bodyPr/>
        <a:lstStyle/>
        <a:p>
          <a:endParaRPr lang="en-GB"/>
        </a:p>
      </dgm:t>
    </dgm:pt>
    <dgm:pt modelId="{5F6072A5-69D6-4FD4-B077-8DEC2D57EDC2}" type="sibTrans" cxnId="{BCEAD6C8-5609-405F-B7C8-7DAC3C7DD46F}">
      <dgm:prSet/>
      <dgm:spPr/>
      <dgm:t>
        <a:bodyPr/>
        <a:lstStyle/>
        <a:p>
          <a:endParaRPr lang="en-GB"/>
        </a:p>
      </dgm:t>
    </dgm:pt>
    <dgm:pt modelId="{DEA813E2-0658-4077-BBC9-6F5175E05B10}" type="pres">
      <dgm:prSet presAssocID="{4F041E61-08A0-41B6-BF89-6C7B1B0F33B2}" presName="cycle" presStyleCnt="0">
        <dgm:presLayoutVars>
          <dgm:dir/>
          <dgm:resizeHandles val="exact"/>
        </dgm:presLayoutVars>
      </dgm:prSet>
      <dgm:spPr/>
      <dgm:t>
        <a:bodyPr/>
        <a:lstStyle/>
        <a:p>
          <a:endParaRPr lang="en-GB"/>
        </a:p>
      </dgm:t>
    </dgm:pt>
    <dgm:pt modelId="{ED309A56-1C5D-45CA-8818-6FB4BE308915}" type="pres">
      <dgm:prSet presAssocID="{421212EA-2B0C-4C3B-A456-55005A7124CB}" presName="arrow" presStyleLbl="node1" presStyleIdx="0" presStyleCnt="7">
        <dgm:presLayoutVars>
          <dgm:bulletEnabled val="1"/>
        </dgm:presLayoutVars>
      </dgm:prSet>
      <dgm:spPr/>
      <dgm:t>
        <a:bodyPr/>
        <a:lstStyle/>
        <a:p>
          <a:endParaRPr lang="en-GB"/>
        </a:p>
      </dgm:t>
    </dgm:pt>
    <dgm:pt modelId="{4FF78AC6-421F-43A2-92AD-0E51F73DC3FA}" type="pres">
      <dgm:prSet presAssocID="{8FBB3D74-4105-4248-9D44-4EF24A54A942}" presName="arrow" presStyleLbl="node1" presStyleIdx="1" presStyleCnt="7">
        <dgm:presLayoutVars>
          <dgm:bulletEnabled val="1"/>
        </dgm:presLayoutVars>
      </dgm:prSet>
      <dgm:spPr/>
      <dgm:t>
        <a:bodyPr/>
        <a:lstStyle/>
        <a:p>
          <a:endParaRPr lang="en-GB"/>
        </a:p>
      </dgm:t>
    </dgm:pt>
    <dgm:pt modelId="{F8C87058-B199-425E-9D9F-B58A8F10CDFF}" type="pres">
      <dgm:prSet presAssocID="{EB3CB10C-B4FC-4014-9BC5-2EE431D9BB2B}" presName="arrow" presStyleLbl="node1" presStyleIdx="2" presStyleCnt="7">
        <dgm:presLayoutVars>
          <dgm:bulletEnabled val="1"/>
        </dgm:presLayoutVars>
      </dgm:prSet>
      <dgm:spPr/>
      <dgm:t>
        <a:bodyPr/>
        <a:lstStyle/>
        <a:p>
          <a:endParaRPr lang="en-GB"/>
        </a:p>
      </dgm:t>
    </dgm:pt>
    <dgm:pt modelId="{8D0F9B69-7145-4065-9F02-5CF0A64FBA44}" type="pres">
      <dgm:prSet presAssocID="{93BB7A57-1302-43CC-AF00-A096E716B330}" presName="arrow" presStyleLbl="node1" presStyleIdx="3" presStyleCnt="7">
        <dgm:presLayoutVars>
          <dgm:bulletEnabled val="1"/>
        </dgm:presLayoutVars>
      </dgm:prSet>
      <dgm:spPr/>
      <dgm:t>
        <a:bodyPr/>
        <a:lstStyle/>
        <a:p>
          <a:endParaRPr lang="en-GB"/>
        </a:p>
      </dgm:t>
    </dgm:pt>
    <dgm:pt modelId="{9CEC54A0-6E8C-4244-A585-768C8EAF2331}" type="pres">
      <dgm:prSet presAssocID="{26879753-F321-43CA-9576-F908FB74D3BF}" presName="arrow" presStyleLbl="node1" presStyleIdx="4" presStyleCnt="7">
        <dgm:presLayoutVars>
          <dgm:bulletEnabled val="1"/>
        </dgm:presLayoutVars>
      </dgm:prSet>
      <dgm:spPr/>
      <dgm:t>
        <a:bodyPr/>
        <a:lstStyle/>
        <a:p>
          <a:endParaRPr lang="en-GB"/>
        </a:p>
      </dgm:t>
    </dgm:pt>
    <dgm:pt modelId="{943815B3-B900-4747-9851-52E565EE171D}" type="pres">
      <dgm:prSet presAssocID="{58EE469F-7850-4C97-A766-4FBAF99F508C}" presName="arrow" presStyleLbl="node1" presStyleIdx="5" presStyleCnt="7">
        <dgm:presLayoutVars>
          <dgm:bulletEnabled val="1"/>
        </dgm:presLayoutVars>
      </dgm:prSet>
      <dgm:spPr/>
      <dgm:t>
        <a:bodyPr/>
        <a:lstStyle/>
        <a:p>
          <a:endParaRPr lang="en-GB"/>
        </a:p>
      </dgm:t>
    </dgm:pt>
    <dgm:pt modelId="{051AC5E4-A594-49A5-B4F6-6DE5D22383CF}" type="pres">
      <dgm:prSet presAssocID="{72CC066F-DDA2-4066-AC33-40B5D73C7196}" presName="arrow" presStyleLbl="node1" presStyleIdx="6" presStyleCnt="7">
        <dgm:presLayoutVars>
          <dgm:bulletEnabled val="1"/>
        </dgm:presLayoutVars>
      </dgm:prSet>
      <dgm:spPr/>
      <dgm:t>
        <a:bodyPr/>
        <a:lstStyle/>
        <a:p>
          <a:endParaRPr lang="en-GB"/>
        </a:p>
      </dgm:t>
    </dgm:pt>
  </dgm:ptLst>
  <dgm:cxnLst>
    <dgm:cxn modelId="{7B8C1830-68A3-4408-A104-28067378BAD9}" type="presOf" srcId="{72CC066F-DDA2-4066-AC33-40B5D73C7196}" destId="{051AC5E4-A594-49A5-B4F6-6DE5D22383CF}" srcOrd="0" destOrd="0" presId="urn:microsoft.com/office/officeart/2005/8/layout/arrow1"/>
    <dgm:cxn modelId="{94293FA0-FF3B-4BEA-AA8A-6AC64A50AB4F}" srcId="{4F041E61-08A0-41B6-BF89-6C7B1B0F33B2}" destId="{421212EA-2B0C-4C3B-A456-55005A7124CB}" srcOrd="0" destOrd="0" parTransId="{19BBCFF7-E05D-425C-931C-D5F61518DD66}" sibTransId="{2C8844F7-4DAC-4E90-A35E-FA26BA2ABC55}"/>
    <dgm:cxn modelId="{082468D9-29F4-4529-8CB5-067D4288DA9A}" type="presOf" srcId="{58EE469F-7850-4C97-A766-4FBAF99F508C}" destId="{943815B3-B900-4747-9851-52E565EE171D}" srcOrd="0" destOrd="0" presId="urn:microsoft.com/office/officeart/2005/8/layout/arrow1"/>
    <dgm:cxn modelId="{7530A1AA-17D0-4D94-8DAA-2B53BB49B76E}" type="presOf" srcId="{EB3CB10C-B4FC-4014-9BC5-2EE431D9BB2B}" destId="{F8C87058-B199-425E-9D9F-B58A8F10CDFF}" srcOrd="0" destOrd="0" presId="urn:microsoft.com/office/officeart/2005/8/layout/arrow1"/>
    <dgm:cxn modelId="{2F17C82A-5BEA-4798-8A86-BE3F5B12975F}" srcId="{4F041E61-08A0-41B6-BF89-6C7B1B0F33B2}" destId="{EB3CB10C-B4FC-4014-9BC5-2EE431D9BB2B}" srcOrd="2" destOrd="0" parTransId="{31D00ABF-E6B0-405B-BEB0-9459F72946D4}" sibTransId="{C26205F7-43A0-4C70-81EB-BC4FED446FE3}"/>
    <dgm:cxn modelId="{BCEAD6C8-5609-405F-B7C8-7DAC3C7DD46F}" srcId="{4F041E61-08A0-41B6-BF89-6C7B1B0F33B2}" destId="{72CC066F-DDA2-4066-AC33-40B5D73C7196}" srcOrd="6" destOrd="0" parTransId="{62C321F6-69ED-47F5-8E15-3B2906C47293}" sibTransId="{5F6072A5-69D6-4FD4-B077-8DEC2D57EDC2}"/>
    <dgm:cxn modelId="{3D996349-3B5A-410F-8D6B-293C41D248E1}" type="presOf" srcId="{26879753-F321-43CA-9576-F908FB74D3BF}" destId="{9CEC54A0-6E8C-4244-A585-768C8EAF2331}" srcOrd="0" destOrd="0" presId="urn:microsoft.com/office/officeart/2005/8/layout/arrow1"/>
    <dgm:cxn modelId="{4D63FE52-E0E4-4A5E-B2E9-877B0A3C6D46}" srcId="{4F041E61-08A0-41B6-BF89-6C7B1B0F33B2}" destId="{8FBB3D74-4105-4248-9D44-4EF24A54A942}" srcOrd="1" destOrd="0" parTransId="{B7CC7497-7F1B-40B8-8E50-6A2D91995BD6}" sibTransId="{9FB7D79A-054B-4085-9C6B-D992318AAE8E}"/>
    <dgm:cxn modelId="{961BBC5D-C425-4945-A724-2DB0F0B6D7E2}" srcId="{4F041E61-08A0-41B6-BF89-6C7B1B0F33B2}" destId="{93BB7A57-1302-43CC-AF00-A096E716B330}" srcOrd="3" destOrd="0" parTransId="{94FE43C6-B17B-4BF9-BE8A-024453813A43}" sibTransId="{83D3B71D-F3BF-4790-9C6C-C00FE581A08A}"/>
    <dgm:cxn modelId="{4033DF8F-F9C5-4C49-988F-C32F8BF6C35B}" type="presOf" srcId="{4F041E61-08A0-41B6-BF89-6C7B1B0F33B2}" destId="{DEA813E2-0658-4077-BBC9-6F5175E05B10}" srcOrd="0" destOrd="0" presId="urn:microsoft.com/office/officeart/2005/8/layout/arrow1"/>
    <dgm:cxn modelId="{77E59DD1-3265-495D-8878-2D0B9AF3D5CA}" type="presOf" srcId="{8FBB3D74-4105-4248-9D44-4EF24A54A942}" destId="{4FF78AC6-421F-43A2-92AD-0E51F73DC3FA}" srcOrd="0" destOrd="0" presId="urn:microsoft.com/office/officeart/2005/8/layout/arrow1"/>
    <dgm:cxn modelId="{52FACB87-DB85-4835-9B75-04FE39459FD2}" type="presOf" srcId="{93BB7A57-1302-43CC-AF00-A096E716B330}" destId="{8D0F9B69-7145-4065-9F02-5CF0A64FBA44}" srcOrd="0" destOrd="0" presId="urn:microsoft.com/office/officeart/2005/8/layout/arrow1"/>
    <dgm:cxn modelId="{822ECDAB-EDEE-46A8-933C-E8FF8D2B8494}" srcId="{4F041E61-08A0-41B6-BF89-6C7B1B0F33B2}" destId="{26879753-F321-43CA-9576-F908FB74D3BF}" srcOrd="4" destOrd="0" parTransId="{2193B4A4-7EFB-4EF5-BDF1-7865637BC39B}" sibTransId="{50953BB6-84C0-44DA-B0A5-D500F3BF2EFC}"/>
    <dgm:cxn modelId="{E4F90E45-046E-491F-BE39-D86F8441A65B}" srcId="{4F041E61-08A0-41B6-BF89-6C7B1B0F33B2}" destId="{58EE469F-7850-4C97-A766-4FBAF99F508C}" srcOrd="5" destOrd="0" parTransId="{CB6253DA-59A6-46B5-A6FB-3427C5A7F31A}" sibTransId="{D9C361F2-16E1-4475-A38C-57BB2B190F8B}"/>
    <dgm:cxn modelId="{C1D107E2-915E-41B0-AE6A-5B15122BBF96}" type="presOf" srcId="{421212EA-2B0C-4C3B-A456-55005A7124CB}" destId="{ED309A56-1C5D-45CA-8818-6FB4BE308915}" srcOrd="0" destOrd="0" presId="urn:microsoft.com/office/officeart/2005/8/layout/arrow1"/>
    <dgm:cxn modelId="{71BC578F-6260-4642-BE07-FA24FE49770E}" type="presParOf" srcId="{DEA813E2-0658-4077-BBC9-6F5175E05B10}" destId="{ED309A56-1C5D-45CA-8818-6FB4BE308915}" srcOrd="0" destOrd="0" presId="urn:microsoft.com/office/officeart/2005/8/layout/arrow1"/>
    <dgm:cxn modelId="{4692E746-FB96-404B-9290-C8A525F917AD}" type="presParOf" srcId="{DEA813E2-0658-4077-BBC9-6F5175E05B10}" destId="{4FF78AC6-421F-43A2-92AD-0E51F73DC3FA}" srcOrd="1" destOrd="0" presId="urn:microsoft.com/office/officeart/2005/8/layout/arrow1"/>
    <dgm:cxn modelId="{7169DF25-BF4C-43A5-9CF5-A1917DF36065}" type="presParOf" srcId="{DEA813E2-0658-4077-BBC9-6F5175E05B10}" destId="{F8C87058-B199-425E-9D9F-B58A8F10CDFF}" srcOrd="2" destOrd="0" presId="urn:microsoft.com/office/officeart/2005/8/layout/arrow1"/>
    <dgm:cxn modelId="{921206C0-CFB3-407A-AF13-7C60128243DE}" type="presParOf" srcId="{DEA813E2-0658-4077-BBC9-6F5175E05B10}" destId="{8D0F9B69-7145-4065-9F02-5CF0A64FBA44}" srcOrd="3" destOrd="0" presId="urn:microsoft.com/office/officeart/2005/8/layout/arrow1"/>
    <dgm:cxn modelId="{7937BA1E-C85B-4AC2-9C35-52B0984D2770}" type="presParOf" srcId="{DEA813E2-0658-4077-BBC9-6F5175E05B10}" destId="{9CEC54A0-6E8C-4244-A585-768C8EAF2331}" srcOrd="4" destOrd="0" presId="urn:microsoft.com/office/officeart/2005/8/layout/arrow1"/>
    <dgm:cxn modelId="{BFD7A18F-B730-4E40-8C5F-EE95FEAFF499}" type="presParOf" srcId="{DEA813E2-0658-4077-BBC9-6F5175E05B10}" destId="{943815B3-B900-4747-9851-52E565EE171D}" srcOrd="5" destOrd="0" presId="urn:microsoft.com/office/officeart/2005/8/layout/arrow1"/>
    <dgm:cxn modelId="{87C329BE-B29F-472C-8ED8-DAE73E3084D2}" type="presParOf" srcId="{DEA813E2-0658-4077-BBC9-6F5175E05B10}" destId="{051AC5E4-A594-49A5-B4F6-6DE5D22383CF}" srcOrd="6"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041E61-08A0-41B6-BF89-6C7B1B0F33B2}"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GB"/>
        </a:p>
      </dgm:t>
    </dgm:pt>
    <dgm:pt modelId="{270BEC71-B811-4411-8488-35B7115D75B0}">
      <dgm:prSet/>
      <dgm:spPr/>
      <dgm:t>
        <a:bodyPr vert="vert270"/>
        <a:lstStyle/>
        <a:p>
          <a:r>
            <a:rPr lang="en-GB" dirty="0" smtClean="0"/>
            <a:t>Government Policy</a:t>
          </a:r>
          <a:endParaRPr lang="en-GB" dirty="0"/>
        </a:p>
      </dgm:t>
    </dgm:pt>
    <dgm:pt modelId="{2AE563D0-ECB1-4ABF-AEAF-2DC6559EEAFE}" type="parTrans" cxnId="{9FD77125-FD91-4B2C-A701-BAA06E650E05}">
      <dgm:prSet/>
      <dgm:spPr/>
      <dgm:t>
        <a:bodyPr/>
        <a:lstStyle/>
        <a:p>
          <a:endParaRPr lang="en-GB"/>
        </a:p>
      </dgm:t>
    </dgm:pt>
    <dgm:pt modelId="{F9856314-7EEE-47E8-AAD2-782A9088DF5A}" type="sibTrans" cxnId="{9FD77125-FD91-4B2C-A701-BAA06E650E05}">
      <dgm:prSet/>
      <dgm:spPr/>
      <dgm:t>
        <a:bodyPr/>
        <a:lstStyle/>
        <a:p>
          <a:endParaRPr lang="en-GB"/>
        </a:p>
      </dgm:t>
    </dgm:pt>
    <dgm:pt modelId="{B892D9F9-A47F-44D7-9652-AF908EBBF805}">
      <dgm:prSet/>
      <dgm:spPr/>
      <dgm:t>
        <a:bodyPr/>
        <a:lstStyle/>
        <a:p>
          <a:r>
            <a:rPr lang="en-GB" dirty="0" smtClean="0"/>
            <a:t>Commercial Policy/Strategy</a:t>
          </a:r>
          <a:endParaRPr lang="en-GB" dirty="0"/>
        </a:p>
      </dgm:t>
    </dgm:pt>
    <dgm:pt modelId="{E7AE6EDB-3369-4D41-95C6-BBC72628EFF4}" type="parTrans" cxnId="{C1277515-7E18-4D4B-A714-BD07D5C3EBE3}">
      <dgm:prSet/>
      <dgm:spPr/>
      <dgm:t>
        <a:bodyPr/>
        <a:lstStyle/>
        <a:p>
          <a:endParaRPr lang="en-GB"/>
        </a:p>
      </dgm:t>
    </dgm:pt>
    <dgm:pt modelId="{ECEDD3A3-6768-469B-8FAA-9696C0153EB8}" type="sibTrans" cxnId="{C1277515-7E18-4D4B-A714-BD07D5C3EBE3}">
      <dgm:prSet/>
      <dgm:spPr/>
      <dgm:t>
        <a:bodyPr/>
        <a:lstStyle/>
        <a:p>
          <a:endParaRPr lang="en-GB"/>
        </a:p>
      </dgm:t>
    </dgm:pt>
    <dgm:pt modelId="{102BD983-8CB1-4EAC-A4B2-FD27DD105ADF}">
      <dgm:prSet/>
      <dgm:spPr/>
      <dgm:t>
        <a:bodyPr/>
        <a:lstStyle/>
        <a:p>
          <a:r>
            <a:rPr lang="en-GB" dirty="0" smtClean="0"/>
            <a:t>Societal change</a:t>
          </a:r>
          <a:endParaRPr lang="en-GB" dirty="0"/>
        </a:p>
      </dgm:t>
    </dgm:pt>
    <dgm:pt modelId="{66923055-80CC-4217-92E1-F378369751B7}" type="parTrans" cxnId="{AA367828-5DF7-45F2-9092-F0E116759149}">
      <dgm:prSet/>
      <dgm:spPr/>
      <dgm:t>
        <a:bodyPr/>
        <a:lstStyle/>
        <a:p>
          <a:endParaRPr lang="en-GB"/>
        </a:p>
      </dgm:t>
    </dgm:pt>
    <dgm:pt modelId="{54B7C07F-F311-44DF-ABDB-3CD0F12DB6DE}" type="sibTrans" cxnId="{AA367828-5DF7-45F2-9092-F0E116759149}">
      <dgm:prSet/>
      <dgm:spPr/>
      <dgm:t>
        <a:bodyPr/>
        <a:lstStyle/>
        <a:p>
          <a:endParaRPr lang="en-GB"/>
        </a:p>
      </dgm:t>
    </dgm:pt>
    <dgm:pt modelId="{1E33C25E-1697-4393-840D-A0291C2E705B}">
      <dgm:prSet/>
      <dgm:spPr/>
      <dgm:t>
        <a:bodyPr vert="vert270"/>
        <a:lstStyle/>
        <a:p>
          <a:r>
            <a:rPr lang="en-GB" dirty="0" smtClean="0"/>
            <a:t>Non-profit Sector Policy/Strategy</a:t>
          </a:r>
          <a:endParaRPr lang="en-GB" dirty="0"/>
        </a:p>
      </dgm:t>
    </dgm:pt>
    <dgm:pt modelId="{DE507D6D-FB0D-4ADB-8137-FEF026F2E18B}" type="parTrans" cxnId="{C989D4FD-76D2-44EE-B935-FDDAB1342855}">
      <dgm:prSet/>
      <dgm:spPr/>
      <dgm:t>
        <a:bodyPr/>
        <a:lstStyle/>
        <a:p>
          <a:endParaRPr lang="en-GB"/>
        </a:p>
      </dgm:t>
    </dgm:pt>
    <dgm:pt modelId="{4C72E939-50CC-4C24-A263-7E2C1B14121B}" type="sibTrans" cxnId="{C989D4FD-76D2-44EE-B935-FDDAB1342855}">
      <dgm:prSet/>
      <dgm:spPr/>
      <dgm:t>
        <a:bodyPr/>
        <a:lstStyle/>
        <a:p>
          <a:endParaRPr lang="en-GB"/>
        </a:p>
      </dgm:t>
    </dgm:pt>
    <dgm:pt modelId="{1966F2BE-D575-475B-A3AC-034F88DB0C23}">
      <dgm:prSet/>
      <dgm:spPr/>
      <dgm:t>
        <a:bodyPr/>
        <a:lstStyle/>
        <a:p>
          <a:r>
            <a:rPr lang="en-GB" dirty="0" smtClean="0"/>
            <a:t>Revenue</a:t>
          </a:r>
          <a:endParaRPr lang="en-GB" dirty="0"/>
        </a:p>
      </dgm:t>
    </dgm:pt>
    <dgm:pt modelId="{63C94CA8-A49F-4757-8C11-D412E33F8D36}" type="parTrans" cxnId="{BEBBB640-2CB7-4B52-81D4-6B17C9BFBE27}">
      <dgm:prSet/>
      <dgm:spPr/>
      <dgm:t>
        <a:bodyPr/>
        <a:lstStyle/>
        <a:p>
          <a:endParaRPr lang="en-GB"/>
        </a:p>
      </dgm:t>
    </dgm:pt>
    <dgm:pt modelId="{C68EBD29-3C00-4117-8B6B-CD6EA61089EE}" type="sibTrans" cxnId="{BEBBB640-2CB7-4B52-81D4-6B17C9BFBE27}">
      <dgm:prSet/>
      <dgm:spPr/>
      <dgm:t>
        <a:bodyPr/>
        <a:lstStyle/>
        <a:p>
          <a:endParaRPr lang="en-GB"/>
        </a:p>
      </dgm:t>
    </dgm:pt>
    <dgm:pt modelId="{8E54E0AD-D293-411D-A410-3FB839463064}">
      <dgm:prSet/>
      <dgm:spPr/>
      <dgm:t>
        <a:bodyPr/>
        <a:lstStyle/>
        <a:p>
          <a:r>
            <a:rPr lang="en-GB" dirty="0" smtClean="0"/>
            <a:t>Cultural added value</a:t>
          </a:r>
          <a:endParaRPr lang="en-GB" dirty="0"/>
        </a:p>
      </dgm:t>
    </dgm:pt>
    <dgm:pt modelId="{23810FD4-F666-4E56-9DAA-FB51D20F8F6B}" type="parTrans" cxnId="{00B1867D-FB08-434E-8C5C-5B4DD5D9E25D}">
      <dgm:prSet/>
      <dgm:spPr/>
      <dgm:t>
        <a:bodyPr/>
        <a:lstStyle/>
        <a:p>
          <a:endParaRPr lang="en-GB"/>
        </a:p>
      </dgm:t>
    </dgm:pt>
    <dgm:pt modelId="{50BD8A39-AA09-4DE0-9F15-3860546BA7F9}" type="sibTrans" cxnId="{00B1867D-FB08-434E-8C5C-5B4DD5D9E25D}">
      <dgm:prSet/>
      <dgm:spPr/>
      <dgm:t>
        <a:bodyPr/>
        <a:lstStyle/>
        <a:p>
          <a:endParaRPr lang="en-GB"/>
        </a:p>
      </dgm:t>
    </dgm:pt>
    <dgm:pt modelId="{DEA813E2-0658-4077-BBC9-6F5175E05B10}" type="pres">
      <dgm:prSet presAssocID="{4F041E61-08A0-41B6-BF89-6C7B1B0F33B2}" presName="cycle" presStyleCnt="0">
        <dgm:presLayoutVars>
          <dgm:dir/>
          <dgm:resizeHandles val="exact"/>
        </dgm:presLayoutVars>
      </dgm:prSet>
      <dgm:spPr/>
      <dgm:t>
        <a:bodyPr/>
        <a:lstStyle/>
        <a:p>
          <a:endParaRPr lang="en-GB"/>
        </a:p>
      </dgm:t>
    </dgm:pt>
    <dgm:pt modelId="{5DF41B4A-5523-492E-80DA-E4550A8DA124}" type="pres">
      <dgm:prSet presAssocID="{270BEC71-B811-4411-8488-35B7115D75B0}" presName="arrow" presStyleLbl="node1" presStyleIdx="0" presStyleCnt="6">
        <dgm:presLayoutVars>
          <dgm:bulletEnabled val="1"/>
        </dgm:presLayoutVars>
      </dgm:prSet>
      <dgm:spPr/>
      <dgm:t>
        <a:bodyPr/>
        <a:lstStyle/>
        <a:p>
          <a:endParaRPr lang="en-GB"/>
        </a:p>
      </dgm:t>
    </dgm:pt>
    <dgm:pt modelId="{BC05AA9F-3829-4A03-92F6-B86A76292998}" type="pres">
      <dgm:prSet presAssocID="{B892D9F9-A47F-44D7-9652-AF908EBBF805}" presName="arrow" presStyleLbl="node1" presStyleIdx="1" presStyleCnt="6">
        <dgm:presLayoutVars>
          <dgm:bulletEnabled val="1"/>
        </dgm:presLayoutVars>
      </dgm:prSet>
      <dgm:spPr/>
      <dgm:t>
        <a:bodyPr/>
        <a:lstStyle/>
        <a:p>
          <a:endParaRPr lang="en-GB"/>
        </a:p>
      </dgm:t>
    </dgm:pt>
    <dgm:pt modelId="{06332992-8EAF-4751-A4FD-3C567BBBBACB}" type="pres">
      <dgm:prSet presAssocID="{1966F2BE-D575-475B-A3AC-034F88DB0C23}" presName="arrow" presStyleLbl="node1" presStyleIdx="2" presStyleCnt="6">
        <dgm:presLayoutVars>
          <dgm:bulletEnabled val="1"/>
        </dgm:presLayoutVars>
      </dgm:prSet>
      <dgm:spPr/>
      <dgm:t>
        <a:bodyPr/>
        <a:lstStyle/>
        <a:p>
          <a:endParaRPr lang="en-GB"/>
        </a:p>
      </dgm:t>
    </dgm:pt>
    <dgm:pt modelId="{7301EAF2-09AB-4F7D-AC0F-C7D5003A83B3}" type="pres">
      <dgm:prSet presAssocID="{1E33C25E-1697-4393-840D-A0291C2E705B}" presName="arrow" presStyleLbl="node1" presStyleIdx="3" presStyleCnt="6">
        <dgm:presLayoutVars>
          <dgm:bulletEnabled val="1"/>
        </dgm:presLayoutVars>
      </dgm:prSet>
      <dgm:spPr/>
      <dgm:t>
        <a:bodyPr/>
        <a:lstStyle/>
        <a:p>
          <a:endParaRPr lang="en-GB"/>
        </a:p>
      </dgm:t>
    </dgm:pt>
    <dgm:pt modelId="{286C6505-9B19-46C1-9F9E-21852E1C4AB4}" type="pres">
      <dgm:prSet presAssocID="{102BD983-8CB1-4EAC-A4B2-FD27DD105ADF}" presName="arrow" presStyleLbl="node1" presStyleIdx="4" presStyleCnt="6">
        <dgm:presLayoutVars>
          <dgm:bulletEnabled val="1"/>
        </dgm:presLayoutVars>
      </dgm:prSet>
      <dgm:spPr/>
      <dgm:t>
        <a:bodyPr/>
        <a:lstStyle/>
        <a:p>
          <a:endParaRPr lang="en-GB"/>
        </a:p>
      </dgm:t>
    </dgm:pt>
    <dgm:pt modelId="{CAC79FCE-57B3-465B-AC2F-0C079971A54D}" type="pres">
      <dgm:prSet presAssocID="{8E54E0AD-D293-411D-A410-3FB839463064}" presName="arrow" presStyleLbl="node1" presStyleIdx="5" presStyleCnt="6">
        <dgm:presLayoutVars>
          <dgm:bulletEnabled val="1"/>
        </dgm:presLayoutVars>
      </dgm:prSet>
      <dgm:spPr/>
      <dgm:t>
        <a:bodyPr/>
        <a:lstStyle/>
        <a:p>
          <a:endParaRPr lang="en-GB"/>
        </a:p>
      </dgm:t>
    </dgm:pt>
  </dgm:ptLst>
  <dgm:cxnLst>
    <dgm:cxn modelId="{9FD77125-FD91-4B2C-A701-BAA06E650E05}" srcId="{4F041E61-08A0-41B6-BF89-6C7B1B0F33B2}" destId="{270BEC71-B811-4411-8488-35B7115D75B0}" srcOrd="0" destOrd="0" parTransId="{2AE563D0-ECB1-4ABF-AEAF-2DC6559EEAFE}" sibTransId="{F9856314-7EEE-47E8-AAD2-782A9088DF5A}"/>
    <dgm:cxn modelId="{BEBBB640-2CB7-4B52-81D4-6B17C9BFBE27}" srcId="{4F041E61-08A0-41B6-BF89-6C7B1B0F33B2}" destId="{1966F2BE-D575-475B-A3AC-034F88DB0C23}" srcOrd="2" destOrd="0" parTransId="{63C94CA8-A49F-4757-8C11-D412E33F8D36}" sibTransId="{C68EBD29-3C00-4117-8B6B-CD6EA61089EE}"/>
    <dgm:cxn modelId="{73A517E1-11FE-49B0-9A90-6BCCBC52F5CA}" type="presOf" srcId="{8E54E0AD-D293-411D-A410-3FB839463064}" destId="{CAC79FCE-57B3-465B-AC2F-0C079971A54D}" srcOrd="0" destOrd="0" presId="urn:microsoft.com/office/officeart/2005/8/layout/arrow1"/>
    <dgm:cxn modelId="{00B1867D-FB08-434E-8C5C-5B4DD5D9E25D}" srcId="{4F041E61-08A0-41B6-BF89-6C7B1B0F33B2}" destId="{8E54E0AD-D293-411D-A410-3FB839463064}" srcOrd="5" destOrd="0" parTransId="{23810FD4-F666-4E56-9DAA-FB51D20F8F6B}" sibTransId="{50BD8A39-AA09-4DE0-9F15-3860546BA7F9}"/>
    <dgm:cxn modelId="{B2628394-6BA5-4B87-95D1-F8A3EED7C5A6}" type="presOf" srcId="{270BEC71-B811-4411-8488-35B7115D75B0}" destId="{5DF41B4A-5523-492E-80DA-E4550A8DA124}" srcOrd="0" destOrd="0" presId="urn:microsoft.com/office/officeart/2005/8/layout/arrow1"/>
    <dgm:cxn modelId="{C989D4FD-76D2-44EE-B935-FDDAB1342855}" srcId="{4F041E61-08A0-41B6-BF89-6C7B1B0F33B2}" destId="{1E33C25E-1697-4393-840D-A0291C2E705B}" srcOrd="3" destOrd="0" parTransId="{DE507D6D-FB0D-4ADB-8137-FEF026F2E18B}" sibTransId="{4C72E939-50CC-4C24-A263-7E2C1B14121B}"/>
    <dgm:cxn modelId="{4C1DCA0C-6D64-4B2A-BF6F-89C48DAA49DF}" type="presOf" srcId="{B892D9F9-A47F-44D7-9652-AF908EBBF805}" destId="{BC05AA9F-3829-4A03-92F6-B86A76292998}" srcOrd="0" destOrd="0" presId="urn:microsoft.com/office/officeart/2005/8/layout/arrow1"/>
    <dgm:cxn modelId="{BD16A5B6-47FA-4AD5-9CA4-D6B4E3116C19}" type="presOf" srcId="{4F041E61-08A0-41B6-BF89-6C7B1B0F33B2}" destId="{DEA813E2-0658-4077-BBC9-6F5175E05B10}" srcOrd="0" destOrd="0" presId="urn:microsoft.com/office/officeart/2005/8/layout/arrow1"/>
    <dgm:cxn modelId="{9B319628-4DD2-4CC1-A8B5-DFC54B5CDCB8}" type="presOf" srcId="{1E33C25E-1697-4393-840D-A0291C2E705B}" destId="{7301EAF2-09AB-4F7D-AC0F-C7D5003A83B3}" srcOrd="0" destOrd="0" presId="urn:microsoft.com/office/officeart/2005/8/layout/arrow1"/>
    <dgm:cxn modelId="{23496D96-3E25-481D-87E5-CB441424F3F0}" type="presOf" srcId="{1966F2BE-D575-475B-A3AC-034F88DB0C23}" destId="{06332992-8EAF-4751-A4FD-3C567BBBBACB}" srcOrd="0" destOrd="0" presId="urn:microsoft.com/office/officeart/2005/8/layout/arrow1"/>
    <dgm:cxn modelId="{AA367828-5DF7-45F2-9092-F0E116759149}" srcId="{4F041E61-08A0-41B6-BF89-6C7B1B0F33B2}" destId="{102BD983-8CB1-4EAC-A4B2-FD27DD105ADF}" srcOrd="4" destOrd="0" parTransId="{66923055-80CC-4217-92E1-F378369751B7}" sibTransId="{54B7C07F-F311-44DF-ABDB-3CD0F12DB6DE}"/>
    <dgm:cxn modelId="{C1277515-7E18-4D4B-A714-BD07D5C3EBE3}" srcId="{4F041E61-08A0-41B6-BF89-6C7B1B0F33B2}" destId="{B892D9F9-A47F-44D7-9652-AF908EBBF805}" srcOrd="1" destOrd="0" parTransId="{E7AE6EDB-3369-4D41-95C6-BBC72628EFF4}" sibTransId="{ECEDD3A3-6768-469B-8FAA-9696C0153EB8}"/>
    <dgm:cxn modelId="{FA7F6F4D-0F97-4C08-9DB4-14EF3D0B17B9}" type="presOf" srcId="{102BD983-8CB1-4EAC-A4B2-FD27DD105ADF}" destId="{286C6505-9B19-46C1-9F9E-21852E1C4AB4}" srcOrd="0" destOrd="0" presId="urn:microsoft.com/office/officeart/2005/8/layout/arrow1"/>
    <dgm:cxn modelId="{336D4308-83AD-4708-9B21-B289FB35DD54}" type="presParOf" srcId="{DEA813E2-0658-4077-BBC9-6F5175E05B10}" destId="{5DF41B4A-5523-492E-80DA-E4550A8DA124}" srcOrd="0" destOrd="0" presId="urn:microsoft.com/office/officeart/2005/8/layout/arrow1"/>
    <dgm:cxn modelId="{0F88CDE9-917B-48DA-BF19-7A0BBD589CA5}" type="presParOf" srcId="{DEA813E2-0658-4077-BBC9-6F5175E05B10}" destId="{BC05AA9F-3829-4A03-92F6-B86A76292998}" srcOrd="1" destOrd="0" presId="urn:microsoft.com/office/officeart/2005/8/layout/arrow1"/>
    <dgm:cxn modelId="{F3E75E3D-4530-43B6-BE89-DFC4710D3F8D}" type="presParOf" srcId="{DEA813E2-0658-4077-BBC9-6F5175E05B10}" destId="{06332992-8EAF-4751-A4FD-3C567BBBBACB}" srcOrd="2" destOrd="0" presId="urn:microsoft.com/office/officeart/2005/8/layout/arrow1"/>
    <dgm:cxn modelId="{4F4DCB07-ADF1-41FA-B013-B1B8E0AA2EBB}" type="presParOf" srcId="{DEA813E2-0658-4077-BBC9-6F5175E05B10}" destId="{7301EAF2-09AB-4F7D-AC0F-C7D5003A83B3}" srcOrd="3" destOrd="0" presId="urn:microsoft.com/office/officeart/2005/8/layout/arrow1"/>
    <dgm:cxn modelId="{25DC5479-B7A2-49FE-8824-16A802BC8676}" type="presParOf" srcId="{DEA813E2-0658-4077-BBC9-6F5175E05B10}" destId="{286C6505-9B19-46C1-9F9E-21852E1C4AB4}" srcOrd="4" destOrd="0" presId="urn:microsoft.com/office/officeart/2005/8/layout/arrow1"/>
    <dgm:cxn modelId="{66A7542A-65C6-49EA-A559-27964C5D2191}" type="presParOf" srcId="{DEA813E2-0658-4077-BBC9-6F5175E05B10}" destId="{CAC79FCE-57B3-465B-AC2F-0C079971A54D}" srcOrd="5"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E3ABA-840F-4BE7-ACD4-F7CC0D00E575}">
      <dsp:nvSpPr>
        <dsp:cNvPr id="0" name=""/>
        <dsp:cNvSpPr/>
      </dsp:nvSpPr>
      <dsp:spPr>
        <a:xfrm>
          <a:off x="2988015" y="443"/>
          <a:ext cx="1945594" cy="1945594"/>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Income</a:t>
          </a:r>
          <a:endParaRPr lang="en-GB" sz="1600" kern="1200" dirty="0"/>
        </a:p>
      </dsp:txBody>
      <dsp:txXfrm>
        <a:off x="3474414" y="443"/>
        <a:ext cx="972797" cy="1605115"/>
      </dsp:txXfrm>
    </dsp:sp>
    <dsp:sp modelId="{631E3619-47DB-4D54-903B-EA673149F42D}">
      <dsp:nvSpPr>
        <dsp:cNvPr id="0" name=""/>
        <dsp:cNvSpPr/>
      </dsp:nvSpPr>
      <dsp:spPr>
        <a:xfrm rot="5400000">
          <a:off x="4453174" y="1465602"/>
          <a:ext cx="1945594" cy="1945594"/>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Infrastructure</a:t>
          </a:r>
          <a:endParaRPr lang="en-GB" sz="1600" kern="1200" dirty="0"/>
        </a:p>
      </dsp:txBody>
      <dsp:txXfrm rot="-5400000">
        <a:off x="4793653" y="1952001"/>
        <a:ext cx="1605115" cy="972797"/>
      </dsp:txXfrm>
    </dsp:sp>
    <dsp:sp modelId="{D99003C4-36AB-4832-A165-35EABCFAD9CD}">
      <dsp:nvSpPr>
        <dsp:cNvPr id="0" name=""/>
        <dsp:cNvSpPr/>
      </dsp:nvSpPr>
      <dsp:spPr>
        <a:xfrm rot="10800000">
          <a:off x="2988015" y="2930761"/>
          <a:ext cx="1945594" cy="1945594"/>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Research students</a:t>
          </a:r>
          <a:endParaRPr lang="en-GB" sz="1600" kern="1200" dirty="0"/>
        </a:p>
      </dsp:txBody>
      <dsp:txXfrm rot="10800000">
        <a:off x="3474413" y="3271240"/>
        <a:ext cx="972797" cy="1605115"/>
      </dsp:txXfrm>
    </dsp:sp>
    <dsp:sp modelId="{24E817DE-0871-4084-8FED-C2EF1A5B4003}">
      <dsp:nvSpPr>
        <dsp:cNvPr id="0" name=""/>
        <dsp:cNvSpPr/>
      </dsp:nvSpPr>
      <dsp:spPr>
        <a:xfrm rot="16200000">
          <a:off x="1522856" y="1465602"/>
          <a:ext cx="1945594" cy="1945594"/>
        </a:xfrm>
        <a:prstGeom prst="down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dirty="0" smtClean="0"/>
            <a:t>People</a:t>
          </a:r>
          <a:endParaRPr lang="en-GB" sz="1600" kern="1200" dirty="0"/>
        </a:p>
      </dsp:txBody>
      <dsp:txXfrm rot="5400000">
        <a:off x="1522856" y="1952000"/>
        <a:ext cx="1605115" cy="9727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09A56-1C5D-45CA-8818-6FB4BE308915}">
      <dsp:nvSpPr>
        <dsp:cNvPr id="0" name=""/>
        <dsp:cNvSpPr/>
      </dsp:nvSpPr>
      <dsp:spPr>
        <a:xfrm>
          <a:off x="2929101" y="922"/>
          <a:ext cx="1504546" cy="1504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Articles</a:t>
          </a:r>
          <a:endParaRPr lang="en-GB" sz="1400" kern="1200" dirty="0"/>
        </a:p>
      </dsp:txBody>
      <dsp:txXfrm>
        <a:off x="3305238" y="264218"/>
        <a:ext cx="752273" cy="1241250"/>
      </dsp:txXfrm>
    </dsp:sp>
    <dsp:sp modelId="{4FF78AC6-421F-43A2-92AD-0E51F73DC3FA}">
      <dsp:nvSpPr>
        <dsp:cNvPr id="0" name=""/>
        <dsp:cNvSpPr/>
      </dsp:nvSpPr>
      <dsp:spPr>
        <a:xfrm rot="3085714">
          <a:off x="4189926" y="608104"/>
          <a:ext cx="1504546" cy="1504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Conference proceedings</a:t>
          </a:r>
          <a:endParaRPr lang="en-GB" sz="1400" kern="1200" dirty="0"/>
        </a:p>
      </dsp:txBody>
      <dsp:txXfrm rot="-5400000">
        <a:off x="4218648" y="1066322"/>
        <a:ext cx="1241250" cy="752273"/>
      </dsp:txXfrm>
    </dsp:sp>
    <dsp:sp modelId="{F8C87058-B199-425E-9D9F-B58A8F10CDFF}">
      <dsp:nvSpPr>
        <dsp:cNvPr id="0" name=""/>
        <dsp:cNvSpPr/>
      </dsp:nvSpPr>
      <dsp:spPr>
        <a:xfrm rot="6171429">
          <a:off x="4501324" y="1972428"/>
          <a:ext cx="1504546" cy="1504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Books</a:t>
          </a:r>
          <a:endParaRPr lang="en-GB" sz="1400" kern="1200" dirty="0"/>
        </a:p>
      </dsp:txBody>
      <dsp:txXfrm rot="-5400000">
        <a:off x="4504625" y="2319270"/>
        <a:ext cx="1241250" cy="752273"/>
      </dsp:txXfrm>
    </dsp:sp>
    <dsp:sp modelId="{8D0F9B69-7145-4065-9F02-5CF0A64FBA44}">
      <dsp:nvSpPr>
        <dsp:cNvPr id="0" name=""/>
        <dsp:cNvSpPr/>
      </dsp:nvSpPr>
      <dsp:spPr>
        <a:xfrm rot="9257143">
          <a:off x="3628806" y="3066530"/>
          <a:ext cx="1504546" cy="1504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Patents</a:t>
          </a:r>
          <a:endParaRPr lang="en-GB" sz="1400" kern="1200" dirty="0"/>
        </a:p>
      </dsp:txBody>
      <dsp:txXfrm rot="10800000">
        <a:off x="3947822" y="3079567"/>
        <a:ext cx="752273" cy="1241250"/>
      </dsp:txXfrm>
    </dsp:sp>
    <dsp:sp modelId="{9CEC54A0-6E8C-4244-A585-768C8EAF2331}">
      <dsp:nvSpPr>
        <dsp:cNvPr id="0" name=""/>
        <dsp:cNvSpPr/>
      </dsp:nvSpPr>
      <dsp:spPr>
        <a:xfrm rot="12342857">
          <a:off x="2229396" y="3066530"/>
          <a:ext cx="1504546" cy="1504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Post graduates</a:t>
          </a:r>
          <a:endParaRPr lang="en-GB" sz="1400" kern="1200" dirty="0"/>
        </a:p>
      </dsp:txBody>
      <dsp:txXfrm rot="10800000">
        <a:off x="2662652" y="3079567"/>
        <a:ext cx="752273" cy="1241250"/>
      </dsp:txXfrm>
    </dsp:sp>
    <dsp:sp modelId="{943815B3-B900-4747-9851-52E565EE171D}">
      <dsp:nvSpPr>
        <dsp:cNvPr id="0" name=""/>
        <dsp:cNvSpPr/>
      </dsp:nvSpPr>
      <dsp:spPr>
        <a:xfrm rot="15428571">
          <a:off x="1356878" y="1972428"/>
          <a:ext cx="1504546" cy="1504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Social</a:t>
          </a:r>
          <a:endParaRPr lang="en-GB" sz="1400" kern="1200" dirty="0"/>
        </a:p>
      </dsp:txBody>
      <dsp:txXfrm rot="5400000">
        <a:off x="1616874" y="2319269"/>
        <a:ext cx="1241250" cy="752273"/>
      </dsp:txXfrm>
    </dsp:sp>
    <dsp:sp modelId="{051AC5E4-A594-49A5-B4F6-6DE5D22383CF}">
      <dsp:nvSpPr>
        <dsp:cNvPr id="0" name=""/>
        <dsp:cNvSpPr/>
      </dsp:nvSpPr>
      <dsp:spPr>
        <a:xfrm rot="18514286">
          <a:off x="1668276" y="608104"/>
          <a:ext cx="1504546" cy="1504546"/>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smtClean="0"/>
            <a:t>Media</a:t>
          </a:r>
          <a:endParaRPr lang="en-GB" sz="1400" kern="1200" dirty="0"/>
        </a:p>
      </dsp:txBody>
      <dsp:txXfrm rot="5400000">
        <a:off x="1902851" y="1066321"/>
        <a:ext cx="1241250" cy="752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41B4A-5523-492E-80DA-E4550A8DA124}">
      <dsp:nvSpPr>
        <dsp:cNvPr id="0" name=""/>
        <dsp:cNvSpPr/>
      </dsp:nvSpPr>
      <dsp:spPr>
        <a:xfrm>
          <a:off x="3073524" y="1143"/>
          <a:ext cx="1701551" cy="1701551"/>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Government Policy</a:t>
          </a:r>
          <a:endParaRPr lang="en-GB" sz="1500" kern="1200" dirty="0"/>
        </a:p>
      </dsp:txBody>
      <dsp:txXfrm>
        <a:off x="3498912" y="298914"/>
        <a:ext cx="850775" cy="1403780"/>
      </dsp:txXfrm>
    </dsp:sp>
    <dsp:sp modelId="{BC05AA9F-3829-4A03-92F6-B86A76292998}">
      <dsp:nvSpPr>
        <dsp:cNvPr id="0" name=""/>
        <dsp:cNvSpPr/>
      </dsp:nvSpPr>
      <dsp:spPr>
        <a:xfrm rot="3600000">
          <a:off x="4480452" y="813433"/>
          <a:ext cx="1701551" cy="1701551"/>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Commercial Policy/Strategy</a:t>
          </a:r>
          <a:endParaRPr lang="en-GB" sz="1500" kern="1200" dirty="0"/>
        </a:p>
      </dsp:txBody>
      <dsp:txXfrm rot="-5400000">
        <a:off x="4500399" y="1313263"/>
        <a:ext cx="1403780" cy="850775"/>
      </dsp:txXfrm>
    </dsp:sp>
    <dsp:sp modelId="{06332992-8EAF-4751-A4FD-3C567BBBBACB}">
      <dsp:nvSpPr>
        <dsp:cNvPr id="0" name=""/>
        <dsp:cNvSpPr/>
      </dsp:nvSpPr>
      <dsp:spPr>
        <a:xfrm rot="7200000">
          <a:off x="4480452" y="2438014"/>
          <a:ext cx="1701551" cy="1701551"/>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Revenue</a:t>
          </a:r>
          <a:endParaRPr lang="en-GB" sz="1500" kern="1200" dirty="0"/>
        </a:p>
      </dsp:txBody>
      <dsp:txXfrm rot="-5400000">
        <a:off x="4500399" y="2788959"/>
        <a:ext cx="1403780" cy="850775"/>
      </dsp:txXfrm>
    </dsp:sp>
    <dsp:sp modelId="{7301EAF2-09AB-4F7D-AC0F-C7D5003A83B3}">
      <dsp:nvSpPr>
        <dsp:cNvPr id="0" name=""/>
        <dsp:cNvSpPr/>
      </dsp:nvSpPr>
      <dsp:spPr>
        <a:xfrm rot="10800000">
          <a:off x="3073524" y="3250304"/>
          <a:ext cx="1701551" cy="1701551"/>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vert270"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Non-profit Sector Policy/Strategy</a:t>
          </a:r>
          <a:endParaRPr lang="en-GB" sz="1500" kern="1200" dirty="0"/>
        </a:p>
      </dsp:txBody>
      <dsp:txXfrm rot="10800000">
        <a:off x="3498912" y="3250304"/>
        <a:ext cx="850775" cy="1403780"/>
      </dsp:txXfrm>
    </dsp:sp>
    <dsp:sp modelId="{286C6505-9B19-46C1-9F9E-21852E1C4AB4}">
      <dsp:nvSpPr>
        <dsp:cNvPr id="0" name=""/>
        <dsp:cNvSpPr/>
      </dsp:nvSpPr>
      <dsp:spPr>
        <a:xfrm rot="14400000">
          <a:off x="1666595" y="2438014"/>
          <a:ext cx="1701551" cy="1701551"/>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Societal change</a:t>
          </a:r>
          <a:endParaRPr lang="en-GB" sz="1500" kern="1200" dirty="0"/>
        </a:p>
      </dsp:txBody>
      <dsp:txXfrm rot="5400000">
        <a:off x="1944420" y="2788959"/>
        <a:ext cx="1403780" cy="850775"/>
      </dsp:txXfrm>
    </dsp:sp>
    <dsp:sp modelId="{CAC79FCE-57B3-465B-AC2F-0C079971A54D}">
      <dsp:nvSpPr>
        <dsp:cNvPr id="0" name=""/>
        <dsp:cNvSpPr/>
      </dsp:nvSpPr>
      <dsp:spPr>
        <a:xfrm rot="18000000">
          <a:off x="1666595" y="813433"/>
          <a:ext cx="1701551" cy="1701551"/>
        </a:xfrm>
        <a:prstGeom prst="upArrow">
          <a:avLst>
            <a:gd name="adj1" fmla="val 50000"/>
            <a:gd name="adj2" fmla="val 35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kern="1200" dirty="0" smtClean="0"/>
            <a:t>Cultural added value</a:t>
          </a:r>
          <a:endParaRPr lang="en-GB" sz="1500" kern="1200" dirty="0"/>
        </a:p>
      </dsp:txBody>
      <dsp:txXfrm rot="5400000">
        <a:off x="1944420" y="1313263"/>
        <a:ext cx="1403780" cy="85077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a:defRPr sz="1300">
                <a:latin typeface="Arial" charset="0"/>
                <a:ea typeface="ＭＳ Ｐゴシック" charset="0"/>
                <a:cs typeface="+mn-cs"/>
              </a:defRPr>
            </a:lvl1pPr>
          </a:lstStyle>
          <a:p>
            <a:pPr>
              <a:defRPr/>
            </a:pPr>
            <a:endParaRPr lang="en-US"/>
          </a:p>
        </p:txBody>
      </p:sp>
      <p:sp>
        <p:nvSpPr>
          <p:cNvPr id="4099"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algn="r">
              <a:defRPr sz="1300">
                <a:latin typeface="Arial" charset="0"/>
                <a:ea typeface="ＭＳ Ｐゴシック" charset="0"/>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a:defRPr sz="1300">
                <a:latin typeface="Arial" charset="0"/>
                <a:ea typeface="ＭＳ Ｐゴシック"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E600CE4E-E8D6-4463-A4E5-80CADBABAC47}" type="slidenum">
              <a:rPr lang="en-US" altLang="en-US"/>
              <a:pPr/>
              <a:t>‹#›</a:t>
            </a:fld>
            <a:endParaRPr lang="en-US" altLang="en-US"/>
          </a:p>
        </p:txBody>
      </p:sp>
    </p:spTree>
    <p:extLst>
      <p:ext uri="{BB962C8B-B14F-4D97-AF65-F5344CB8AC3E}">
        <p14:creationId xmlns:p14="http://schemas.microsoft.com/office/powerpoint/2010/main" val="4034802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5772" algn="l" defTabSz="457154" rtl="0" eaLnBrk="1" latinLnBrk="0" hangingPunct="1">
      <a:defRPr sz="1200" kern="1200">
        <a:solidFill>
          <a:schemeClr val="tx1"/>
        </a:solidFill>
        <a:latin typeface="+mn-lt"/>
        <a:ea typeface="+mn-ea"/>
        <a:cs typeface="+mn-cs"/>
      </a:defRPr>
    </a:lvl6pPr>
    <a:lvl7pPr marL="2742926" algn="l" defTabSz="457154" rtl="0" eaLnBrk="1" latinLnBrk="0" hangingPunct="1">
      <a:defRPr sz="1200" kern="1200">
        <a:solidFill>
          <a:schemeClr val="tx1"/>
        </a:solidFill>
        <a:latin typeface="+mn-lt"/>
        <a:ea typeface="+mn-ea"/>
        <a:cs typeface="+mn-cs"/>
      </a:defRPr>
    </a:lvl7pPr>
    <a:lvl8pPr marL="3200080" algn="l" defTabSz="457154" rtl="0" eaLnBrk="1" latinLnBrk="0" hangingPunct="1">
      <a:defRPr sz="1200" kern="1200">
        <a:solidFill>
          <a:schemeClr val="tx1"/>
        </a:solidFill>
        <a:latin typeface="+mn-lt"/>
        <a:ea typeface="+mn-ea"/>
        <a:cs typeface="+mn-cs"/>
      </a:defRPr>
    </a:lvl8pPr>
    <a:lvl9pPr marL="3657234"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1B06CA6-89AB-4622-B169-6EF954F28DFC}" type="slidenum">
              <a:rPr lang="en-US" altLang="en-US"/>
              <a:pPr eaLnBrk="1" hangingPunct="1"/>
              <a:t>1</a:t>
            </a:fld>
            <a:endParaRPr lang="en-US" altLang="en-US"/>
          </a:p>
        </p:txBody>
      </p:sp>
      <p:sp>
        <p:nvSpPr>
          <p:cNvPr id="18434" name="Rectangle 2"/>
          <p:cNvSpPr>
            <a:spLocks noGrp="1" noRot="1" noChangeAspect="1" noChangeArrowheads="1" noTextEdit="1"/>
          </p:cNvSpPr>
          <p:nvPr>
            <p:ph type="sldImg"/>
          </p:nvPr>
        </p:nvSpPr>
        <p:spPr>
          <a:xfrm>
            <a:off x="2971800" y="504825"/>
            <a:ext cx="3657600" cy="2743200"/>
          </a:xfrm>
          <a:ln/>
          <a:extLst/>
        </p:spPr>
      </p:sp>
      <p:sp>
        <p:nvSpPr>
          <p:cNvPr id="18435" name="Rectangle 3"/>
          <p:cNvSpPr>
            <a:spLocks noGrp="1" noChangeArrowheads="1"/>
          </p:cNvSpPr>
          <p:nvPr>
            <p:ph type="body" idx="1"/>
          </p:nvPr>
        </p:nvSpPr>
        <p:spPr>
          <a:xfrm>
            <a:off x="442913" y="3381375"/>
            <a:ext cx="8793162" cy="3556000"/>
          </a:xfrm>
        </p:spPr>
        <p:txBody>
          <a:bodyPr/>
          <a:lstStyle/>
          <a:p>
            <a:pPr eaLnBrk="1" hangingPunct="1">
              <a:defRPr/>
            </a:pPr>
            <a:endParaRPr lang="de-DE" dirty="0" smtClean="0">
              <a:ea typeface="ＭＳ Ｐゴシック" charset="0"/>
              <a:cs typeface="+mn-cs"/>
            </a:endParaRPr>
          </a:p>
        </p:txBody>
      </p:sp>
    </p:spTree>
    <p:extLst>
      <p:ext uri="{BB962C8B-B14F-4D97-AF65-F5344CB8AC3E}">
        <p14:creationId xmlns:p14="http://schemas.microsoft.com/office/powerpoint/2010/main" val="1809488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e l'image des diapositives 1"/>
          <p:cNvSpPr>
            <a:spLocks noGrp="1" noRot="1" noChangeAspect="1" noTextEdit="1"/>
          </p:cNvSpPr>
          <p:nvPr>
            <p:ph type="sldImg"/>
          </p:nvPr>
        </p:nvSpPr>
        <p:spPr>
          <a:ln/>
        </p:spPr>
      </p:sp>
      <p:sp>
        <p:nvSpPr>
          <p:cNvPr id="202755"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dirty="0">
              <a:ea typeface="ＭＳ Ｐゴシック" charset="0"/>
            </a:endParaRPr>
          </a:p>
        </p:txBody>
      </p:sp>
      <p:sp>
        <p:nvSpPr>
          <p:cNvPr id="202756"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142ECA5-B0BA-4161-A2DA-3AE0F30465F0}" type="slidenum">
              <a:rPr lang="en-GB" altLang="en-US">
                <a:solidFill>
                  <a:srgbClr val="000000"/>
                </a:solidFill>
              </a:rPr>
              <a:pPr eaLnBrk="1" hangingPunct="1"/>
              <a:t>10</a:t>
            </a:fld>
            <a:endParaRPr lang="en-GB" altLang="en-US">
              <a:solidFill>
                <a:srgbClr val="000000"/>
              </a:solidFill>
            </a:endParaRPr>
          </a:p>
        </p:txBody>
      </p:sp>
    </p:spTree>
    <p:extLst>
      <p:ext uri="{BB962C8B-B14F-4D97-AF65-F5344CB8AC3E}">
        <p14:creationId xmlns:p14="http://schemas.microsoft.com/office/powerpoint/2010/main" val="131838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GB" dirty="0" smtClean="0">
              <a:latin typeface="Arial"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98F9EAD-3B25-46F6-B39F-6F7F13D0ED2D}" type="slidenum">
              <a:rPr lang="en-US" altLang="en-US"/>
              <a:pPr eaLnBrk="1" hangingPunct="1"/>
              <a:t>11</a:t>
            </a:fld>
            <a:endParaRPr lang="en-US" altLang="en-US"/>
          </a:p>
        </p:txBody>
      </p:sp>
    </p:spTree>
    <p:extLst>
      <p:ext uri="{BB962C8B-B14F-4D97-AF65-F5344CB8AC3E}">
        <p14:creationId xmlns:p14="http://schemas.microsoft.com/office/powerpoint/2010/main" val="3589477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e l'image des diapositives 1"/>
          <p:cNvSpPr>
            <a:spLocks noGrp="1" noRot="1" noChangeAspect="1" noTextEdit="1"/>
          </p:cNvSpPr>
          <p:nvPr>
            <p:ph type="sldImg"/>
          </p:nvPr>
        </p:nvSpPr>
        <p:spPr>
          <a:ln/>
        </p:spPr>
      </p:sp>
      <p:sp>
        <p:nvSpPr>
          <p:cNvPr id="202755"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dirty="0">
              <a:ea typeface="ＭＳ Ｐゴシック" charset="0"/>
            </a:endParaRPr>
          </a:p>
        </p:txBody>
      </p:sp>
      <p:sp>
        <p:nvSpPr>
          <p:cNvPr id="202756"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142ECA5-B0BA-4161-A2DA-3AE0F30465F0}" type="slidenum">
              <a:rPr lang="en-GB" altLang="en-US">
                <a:solidFill>
                  <a:srgbClr val="000000"/>
                </a:solidFill>
              </a:rPr>
              <a:pPr eaLnBrk="1" hangingPunct="1"/>
              <a:t>12</a:t>
            </a:fld>
            <a:endParaRPr lang="en-GB" altLang="en-US">
              <a:solidFill>
                <a:srgbClr val="000000"/>
              </a:solidFill>
            </a:endParaRPr>
          </a:p>
        </p:txBody>
      </p:sp>
    </p:spTree>
    <p:extLst>
      <p:ext uri="{BB962C8B-B14F-4D97-AF65-F5344CB8AC3E}">
        <p14:creationId xmlns:p14="http://schemas.microsoft.com/office/powerpoint/2010/main" val="317045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e l'image des diapositives 1"/>
          <p:cNvSpPr>
            <a:spLocks noGrp="1" noRot="1" noChangeAspect="1" noTextEdit="1"/>
          </p:cNvSpPr>
          <p:nvPr>
            <p:ph type="sldImg"/>
          </p:nvPr>
        </p:nvSpPr>
        <p:spPr>
          <a:ln/>
        </p:spPr>
      </p:sp>
      <p:sp>
        <p:nvSpPr>
          <p:cNvPr id="202755"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dirty="0">
              <a:ea typeface="ＭＳ Ｐゴシック" charset="0"/>
            </a:endParaRPr>
          </a:p>
        </p:txBody>
      </p:sp>
      <p:sp>
        <p:nvSpPr>
          <p:cNvPr id="202756"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142ECA5-B0BA-4161-A2DA-3AE0F30465F0}" type="slidenum">
              <a:rPr lang="en-GB" altLang="en-US">
                <a:solidFill>
                  <a:srgbClr val="000000"/>
                </a:solidFill>
              </a:rPr>
              <a:pPr eaLnBrk="1" hangingPunct="1"/>
              <a:t>13</a:t>
            </a:fld>
            <a:endParaRPr lang="en-GB" altLang="en-US">
              <a:solidFill>
                <a:srgbClr val="000000"/>
              </a:solidFill>
            </a:endParaRPr>
          </a:p>
        </p:txBody>
      </p:sp>
    </p:spTree>
    <p:extLst>
      <p:ext uri="{BB962C8B-B14F-4D97-AF65-F5344CB8AC3E}">
        <p14:creationId xmlns:p14="http://schemas.microsoft.com/office/powerpoint/2010/main" val="119839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ce réservé de l'image des diapositives 1"/>
          <p:cNvSpPr>
            <a:spLocks noGrp="1" noRot="1" noChangeAspect="1" noTextEdit="1"/>
          </p:cNvSpPr>
          <p:nvPr>
            <p:ph type="sldImg"/>
          </p:nvPr>
        </p:nvSpPr>
        <p:spPr>
          <a:ln/>
        </p:spPr>
      </p:sp>
      <p:sp>
        <p:nvSpPr>
          <p:cNvPr id="202755"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dirty="0">
              <a:ea typeface="ＭＳ Ｐゴシック" charset="0"/>
            </a:endParaRPr>
          </a:p>
        </p:txBody>
      </p:sp>
      <p:sp>
        <p:nvSpPr>
          <p:cNvPr id="202756" name="Espace réservé du numéro de diapositive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C142ECA5-B0BA-4161-A2DA-3AE0F30465F0}" type="slidenum">
              <a:rPr lang="en-GB" altLang="en-US">
                <a:solidFill>
                  <a:srgbClr val="000000"/>
                </a:solidFill>
              </a:rPr>
              <a:pPr eaLnBrk="1" hangingPunct="1"/>
              <a:t>14</a:t>
            </a:fld>
            <a:endParaRPr lang="en-GB" altLang="en-US">
              <a:solidFill>
                <a:srgbClr val="000000"/>
              </a:solidFill>
            </a:endParaRPr>
          </a:p>
        </p:txBody>
      </p:sp>
    </p:spTree>
    <p:extLst>
      <p:ext uri="{BB962C8B-B14F-4D97-AF65-F5344CB8AC3E}">
        <p14:creationId xmlns:p14="http://schemas.microsoft.com/office/powerpoint/2010/main" val="412389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A13E4CB-BCF6-4F1B-8A15-642F2D649671}" type="slidenum">
              <a:rPr lang="en-US" altLang="en-US"/>
              <a:pPr eaLnBrk="1" hangingPunct="1"/>
              <a:t>15</a:t>
            </a:fld>
            <a:endParaRPr lang="en-US" altLang="en-US"/>
          </a:p>
        </p:txBody>
      </p:sp>
    </p:spTree>
    <p:extLst>
      <p:ext uri="{BB962C8B-B14F-4D97-AF65-F5344CB8AC3E}">
        <p14:creationId xmlns:p14="http://schemas.microsoft.com/office/powerpoint/2010/main" val="22205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16</a:t>
            </a:fld>
            <a:endParaRPr lang="en-US" altLang="en-US"/>
          </a:p>
        </p:txBody>
      </p:sp>
    </p:spTree>
    <p:extLst>
      <p:ext uri="{BB962C8B-B14F-4D97-AF65-F5344CB8AC3E}">
        <p14:creationId xmlns:p14="http://schemas.microsoft.com/office/powerpoint/2010/main" val="546878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 results as an example of reporting</a:t>
            </a:r>
            <a:r>
              <a:rPr lang="en-GB" baseline="0" dirty="0" smtClean="0"/>
              <a:t> key data</a:t>
            </a:r>
            <a:endParaRPr lang="en-GB" dirty="0"/>
          </a:p>
        </p:txBody>
      </p:sp>
      <p:sp>
        <p:nvSpPr>
          <p:cNvPr id="4" name="Slide Number Placeholder 3"/>
          <p:cNvSpPr>
            <a:spLocks noGrp="1"/>
          </p:cNvSpPr>
          <p:nvPr>
            <p:ph type="sldNum" sz="quarter" idx="10"/>
          </p:nvPr>
        </p:nvSpPr>
        <p:spPr/>
        <p:txBody>
          <a:bodyPr/>
          <a:lstStyle/>
          <a:p>
            <a:fld id="{038FDC18-F63E-4AEC-9222-7143160676B6}" type="slidenum">
              <a:rPr lang="en-GB" smtClean="0"/>
              <a:pPr/>
              <a:t>17</a:t>
            </a:fld>
            <a:endParaRPr lang="en-GB" dirty="0"/>
          </a:p>
        </p:txBody>
      </p:sp>
    </p:spTree>
    <p:extLst>
      <p:ext uri="{BB962C8B-B14F-4D97-AF65-F5344CB8AC3E}">
        <p14:creationId xmlns:p14="http://schemas.microsoft.com/office/powerpoint/2010/main" val="3791915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18</a:t>
            </a:fld>
            <a:endParaRPr lang="en-US" altLang="en-US"/>
          </a:p>
        </p:txBody>
      </p:sp>
    </p:spTree>
    <p:extLst>
      <p:ext uri="{BB962C8B-B14F-4D97-AF65-F5344CB8AC3E}">
        <p14:creationId xmlns:p14="http://schemas.microsoft.com/office/powerpoint/2010/main" val="617315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19</a:t>
            </a:fld>
            <a:endParaRPr lang="en-US" altLang="en-US"/>
          </a:p>
        </p:txBody>
      </p:sp>
    </p:spTree>
    <p:extLst>
      <p:ext uri="{BB962C8B-B14F-4D97-AF65-F5344CB8AC3E}">
        <p14:creationId xmlns:p14="http://schemas.microsoft.com/office/powerpoint/2010/main" val="107119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2</a:t>
            </a:fld>
            <a:endParaRPr lang="en-US" altLang="en-US"/>
          </a:p>
        </p:txBody>
      </p:sp>
    </p:spTree>
    <p:extLst>
      <p:ext uri="{BB962C8B-B14F-4D97-AF65-F5344CB8AC3E}">
        <p14:creationId xmlns:p14="http://schemas.microsoft.com/office/powerpoint/2010/main" val="159361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379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CBD05DA-A4D5-44EB-B990-13D0E56148C8}" type="slidenum">
              <a:rPr lang="en-US" altLang="en-US" smtClean="0"/>
              <a:pPr eaLnBrk="1" hangingPunct="1"/>
              <a:t>20</a:t>
            </a:fld>
            <a:endParaRPr lang="en-US" altLang="en-US" smtClean="0"/>
          </a:p>
        </p:txBody>
      </p:sp>
    </p:spTree>
    <p:extLst>
      <p:ext uri="{BB962C8B-B14F-4D97-AF65-F5344CB8AC3E}">
        <p14:creationId xmlns:p14="http://schemas.microsoft.com/office/powerpoint/2010/main" val="3906878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481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482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1E26E4E-5EE0-406A-BFA6-0ADEBC1CCC6F}" type="slidenum">
              <a:rPr lang="en-US" altLang="en-US" smtClean="0"/>
              <a:pPr eaLnBrk="1" hangingPunct="1"/>
              <a:t>21</a:t>
            </a:fld>
            <a:endParaRPr lang="en-US" altLang="en-US" smtClean="0"/>
          </a:p>
        </p:txBody>
      </p:sp>
    </p:spTree>
    <p:extLst>
      <p:ext uri="{BB962C8B-B14F-4D97-AF65-F5344CB8AC3E}">
        <p14:creationId xmlns:p14="http://schemas.microsoft.com/office/powerpoint/2010/main" val="3776359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a:ln/>
        </p:spPr>
      </p:sp>
      <p:sp>
        <p:nvSpPr>
          <p:cNvPr id="3584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584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EE8FBE3-C3A9-4135-8635-784E1C8CB502}" type="slidenum">
              <a:rPr lang="en-US" altLang="en-US" smtClean="0"/>
              <a:pPr eaLnBrk="1" hangingPunct="1"/>
              <a:t>22</a:t>
            </a:fld>
            <a:endParaRPr lang="en-US" altLang="en-US" smtClean="0"/>
          </a:p>
        </p:txBody>
      </p:sp>
    </p:spTree>
    <p:extLst>
      <p:ext uri="{BB962C8B-B14F-4D97-AF65-F5344CB8AC3E}">
        <p14:creationId xmlns:p14="http://schemas.microsoft.com/office/powerpoint/2010/main" val="61489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a:ln/>
        </p:spPr>
      </p:sp>
      <p:sp>
        <p:nvSpPr>
          <p:cNvPr id="3686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686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C8D10F7-9007-44E8-977B-A0DA8AD4D3DB}" type="slidenum">
              <a:rPr lang="en-US" altLang="en-US" smtClean="0"/>
              <a:pPr eaLnBrk="1" hangingPunct="1"/>
              <a:t>23</a:t>
            </a:fld>
            <a:endParaRPr lang="en-US" altLang="en-US" smtClean="0"/>
          </a:p>
        </p:txBody>
      </p:sp>
    </p:spTree>
    <p:extLst>
      <p:ext uri="{BB962C8B-B14F-4D97-AF65-F5344CB8AC3E}">
        <p14:creationId xmlns:p14="http://schemas.microsoft.com/office/powerpoint/2010/main" val="1527042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994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19791F9-2893-44DA-A674-8FB6180DC27B}" type="slidenum">
              <a:rPr lang="en-US" altLang="en-US" smtClean="0"/>
              <a:pPr eaLnBrk="1" hangingPunct="1"/>
              <a:t>24</a:t>
            </a:fld>
            <a:endParaRPr lang="en-US" altLang="en-US" smtClean="0"/>
          </a:p>
        </p:txBody>
      </p:sp>
    </p:spTree>
    <p:extLst>
      <p:ext uri="{BB962C8B-B14F-4D97-AF65-F5344CB8AC3E}">
        <p14:creationId xmlns:p14="http://schemas.microsoft.com/office/powerpoint/2010/main" val="1467098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a:ln/>
        </p:spPr>
      </p:sp>
      <p:sp>
        <p:nvSpPr>
          <p:cNvPr id="409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09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C352AE-10FE-44B3-B497-43597E0E7550}" type="slidenum">
              <a:rPr lang="en-US" altLang="en-US" smtClean="0"/>
              <a:pPr eaLnBrk="1" hangingPunct="1"/>
              <a:t>25</a:t>
            </a:fld>
            <a:endParaRPr lang="en-US" altLang="en-US" smtClean="0"/>
          </a:p>
        </p:txBody>
      </p:sp>
    </p:spTree>
    <p:extLst>
      <p:ext uri="{BB962C8B-B14F-4D97-AF65-F5344CB8AC3E}">
        <p14:creationId xmlns:p14="http://schemas.microsoft.com/office/powerpoint/2010/main" val="1347178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a:ln/>
        </p:spPr>
      </p:sp>
      <p:sp>
        <p:nvSpPr>
          <p:cNvPr id="4403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403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E9E03A-D32C-40FD-8180-FF5FE58F3A1F}" type="slidenum">
              <a:rPr lang="en-US" altLang="en-US" smtClean="0"/>
              <a:pPr eaLnBrk="1" hangingPunct="1"/>
              <a:t>26</a:t>
            </a:fld>
            <a:endParaRPr lang="en-US" altLang="en-US" smtClean="0"/>
          </a:p>
        </p:txBody>
      </p:sp>
    </p:spTree>
    <p:extLst>
      <p:ext uri="{BB962C8B-B14F-4D97-AF65-F5344CB8AC3E}">
        <p14:creationId xmlns:p14="http://schemas.microsoft.com/office/powerpoint/2010/main" val="335327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506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4AF194F-F184-4E4D-8449-D0C7BCB11D29}" type="slidenum">
              <a:rPr lang="en-US" altLang="en-US" smtClean="0"/>
              <a:pPr eaLnBrk="1" hangingPunct="1"/>
              <a:t>27</a:t>
            </a:fld>
            <a:endParaRPr lang="en-US" altLang="en-US" smtClean="0"/>
          </a:p>
        </p:txBody>
      </p:sp>
    </p:spTree>
    <p:extLst>
      <p:ext uri="{BB962C8B-B14F-4D97-AF65-F5344CB8AC3E}">
        <p14:creationId xmlns:p14="http://schemas.microsoft.com/office/powerpoint/2010/main" val="1567105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28</a:t>
            </a:fld>
            <a:endParaRPr lang="en-US" altLang="en-US"/>
          </a:p>
        </p:txBody>
      </p:sp>
    </p:spTree>
    <p:extLst>
      <p:ext uri="{BB962C8B-B14F-4D97-AF65-F5344CB8AC3E}">
        <p14:creationId xmlns:p14="http://schemas.microsoft.com/office/powerpoint/2010/main" val="1862745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ln/>
        </p:spPr>
      </p:sp>
      <p:sp>
        <p:nvSpPr>
          <p:cNvPr id="4710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710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08F3977-102D-4A09-959A-6A4E803DB94F}" type="slidenum">
              <a:rPr lang="en-US" altLang="en-US" smtClean="0"/>
              <a:pPr eaLnBrk="1" hangingPunct="1"/>
              <a:t>29</a:t>
            </a:fld>
            <a:endParaRPr lang="en-US" altLang="en-US" smtClean="0"/>
          </a:p>
        </p:txBody>
      </p:sp>
    </p:spTree>
    <p:extLst>
      <p:ext uri="{BB962C8B-B14F-4D97-AF65-F5344CB8AC3E}">
        <p14:creationId xmlns:p14="http://schemas.microsoft.com/office/powerpoint/2010/main" val="354610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5CBFA1C-1FB7-4810-8475-9C53C6847B1D}" type="slidenum">
              <a:rPr lang="en-US" altLang="en-US"/>
              <a:pPr eaLnBrk="1" hangingPunct="1"/>
              <a:t>3</a:t>
            </a:fld>
            <a:endParaRPr lang="en-US" altLang="en-US"/>
          </a:p>
        </p:txBody>
      </p:sp>
    </p:spTree>
    <p:extLst>
      <p:ext uri="{BB962C8B-B14F-4D97-AF65-F5344CB8AC3E}">
        <p14:creationId xmlns:p14="http://schemas.microsoft.com/office/powerpoint/2010/main" val="1862565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a:ln/>
        </p:spPr>
      </p:sp>
      <p:sp>
        <p:nvSpPr>
          <p:cNvPr id="481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81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A8A72C9-51AA-40A7-BE6D-21BA7879AEF1}" type="slidenum">
              <a:rPr lang="en-US" altLang="en-US" smtClean="0"/>
              <a:pPr eaLnBrk="1" hangingPunct="1"/>
              <a:t>30</a:t>
            </a:fld>
            <a:endParaRPr lang="en-US" altLang="en-US" smtClean="0"/>
          </a:p>
        </p:txBody>
      </p:sp>
    </p:spTree>
    <p:extLst>
      <p:ext uri="{BB962C8B-B14F-4D97-AF65-F5344CB8AC3E}">
        <p14:creationId xmlns:p14="http://schemas.microsoft.com/office/powerpoint/2010/main" val="4123787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31</a:t>
            </a:fld>
            <a:endParaRPr lang="en-US" altLang="en-US"/>
          </a:p>
        </p:txBody>
      </p:sp>
    </p:spTree>
    <p:extLst>
      <p:ext uri="{BB962C8B-B14F-4D97-AF65-F5344CB8AC3E}">
        <p14:creationId xmlns:p14="http://schemas.microsoft.com/office/powerpoint/2010/main" val="308560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38FDC18-F63E-4AEC-9222-7143160676B6}" type="slidenum">
              <a:rPr lang="en-GB" smtClean="0"/>
              <a:pPr/>
              <a:t>34</a:t>
            </a:fld>
            <a:endParaRPr lang="en-GB" dirty="0"/>
          </a:p>
        </p:txBody>
      </p:sp>
    </p:spTree>
    <p:extLst>
      <p:ext uri="{BB962C8B-B14F-4D97-AF65-F5344CB8AC3E}">
        <p14:creationId xmlns:p14="http://schemas.microsoft.com/office/powerpoint/2010/main" val="321803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35</a:t>
            </a:fld>
            <a:endParaRPr lang="en-US" altLang="en-US"/>
          </a:p>
        </p:txBody>
      </p:sp>
    </p:spTree>
    <p:extLst>
      <p:ext uri="{BB962C8B-B14F-4D97-AF65-F5344CB8AC3E}">
        <p14:creationId xmlns:p14="http://schemas.microsoft.com/office/powerpoint/2010/main" val="630625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37</a:t>
            </a:fld>
            <a:endParaRPr lang="en-US" altLang="en-US"/>
          </a:p>
        </p:txBody>
      </p:sp>
    </p:spTree>
    <p:extLst>
      <p:ext uri="{BB962C8B-B14F-4D97-AF65-F5344CB8AC3E}">
        <p14:creationId xmlns:p14="http://schemas.microsoft.com/office/powerpoint/2010/main" val="3391867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139A560-688F-4BC5-8621-E4B3875BAFE9}" type="slidenum">
              <a:rPr lang="en-US" altLang="en-US"/>
              <a:pPr eaLnBrk="1" hangingPunct="1"/>
              <a:t>38</a:t>
            </a:fld>
            <a:endParaRPr lang="en-US" altLang="en-US"/>
          </a:p>
        </p:txBody>
      </p:sp>
    </p:spTree>
    <p:extLst>
      <p:ext uri="{BB962C8B-B14F-4D97-AF65-F5344CB8AC3E}">
        <p14:creationId xmlns:p14="http://schemas.microsoft.com/office/powerpoint/2010/main" val="9681845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39</a:t>
            </a:fld>
            <a:endParaRPr lang="en-US" altLang="en-US"/>
          </a:p>
        </p:txBody>
      </p:sp>
    </p:spTree>
    <p:extLst>
      <p:ext uri="{BB962C8B-B14F-4D97-AF65-F5344CB8AC3E}">
        <p14:creationId xmlns:p14="http://schemas.microsoft.com/office/powerpoint/2010/main" val="3266421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40</a:t>
            </a:fld>
            <a:endParaRPr lang="en-US" altLang="en-US"/>
          </a:p>
        </p:txBody>
      </p:sp>
    </p:spTree>
    <p:extLst>
      <p:ext uri="{BB962C8B-B14F-4D97-AF65-F5344CB8AC3E}">
        <p14:creationId xmlns:p14="http://schemas.microsoft.com/office/powerpoint/2010/main" val="3266421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41</a:t>
            </a:fld>
            <a:endParaRPr lang="en-US" altLang="en-US"/>
          </a:p>
        </p:txBody>
      </p:sp>
    </p:spTree>
    <p:extLst>
      <p:ext uri="{BB962C8B-B14F-4D97-AF65-F5344CB8AC3E}">
        <p14:creationId xmlns:p14="http://schemas.microsoft.com/office/powerpoint/2010/main" val="32664215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42</a:t>
            </a:fld>
            <a:endParaRPr lang="en-US" altLang="en-US"/>
          </a:p>
        </p:txBody>
      </p:sp>
    </p:spTree>
    <p:extLst>
      <p:ext uri="{BB962C8B-B14F-4D97-AF65-F5344CB8AC3E}">
        <p14:creationId xmlns:p14="http://schemas.microsoft.com/office/powerpoint/2010/main" val="326642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528623C-59BB-4336-9399-A596C8165C55}" type="slidenum">
              <a:rPr lang="de-DE" altLang="en-US">
                <a:solidFill>
                  <a:srgbClr val="000000"/>
                </a:solidFill>
                <a:latin typeface="Calibri" panose="020F0502020204030204" pitchFamily="34" charset="0"/>
              </a:rPr>
              <a:pPr eaLnBrk="1" hangingPunct="1"/>
              <a:t>4</a:t>
            </a:fld>
            <a:endParaRPr lang="de-DE" altLang="en-US">
              <a:solidFill>
                <a:srgbClr val="000000"/>
              </a:solidFill>
              <a:latin typeface="Calibri" panose="020F0502020204030204" pitchFamily="34" charset="0"/>
            </a:endParaRPr>
          </a:p>
        </p:txBody>
      </p:sp>
      <p:sp>
        <p:nvSpPr>
          <p:cNvPr id="166914" name="Rectangle 2"/>
          <p:cNvSpPr>
            <a:spLocks noGrp="1" noRot="1" noChangeAspect="1" noChangeArrowheads="1" noTextEdit="1"/>
          </p:cNvSpPr>
          <p:nvPr>
            <p:ph type="sldImg"/>
          </p:nvPr>
        </p:nvSpPr>
        <p:spPr>
          <a:xfrm>
            <a:off x="3025775" y="561975"/>
            <a:ext cx="3630613" cy="2724150"/>
          </a:xfrm>
          <a:ln/>
        </p:spPr>
      </p:sp>
      <p:sp>
        <p:nvSpPr>
          <p:cNvPr id="166915" name="Rectangle 3"/>
          <p:cNvSpPr>
            <a:spLocks noGrp="1" noChangeArrowheads="1"/>
          </p:cNvSpPr>
          <p:nvPr>
            <p:ph type="body" idx="1"/>
          </p:nvPr>
        </p:nvSpPr>
        <p:spPr>
          <a:xfrm>
            <a:off x="1317625" y="3457575"/>
            <a:ext cx="7027863" cy="3290888"/>
          </a:xfrm>
        </p:spPr>
        <p:txBody>
          <a:bodyPr lIns="93644" tIns="46819" rIns="93644" bIns="46819"/>
          <a:lstStyle/>
          <a:p>
            <a:pPr eaLnBrk="1" hangingPunct="1">
              <a:defRPr/>
            </a:pPr>
            <a:endParaRPr lang="en-GB" dirty="0" smtClean="0">
              <a:latin typeface="Arial" pitchFamily="34" charset="0"/>
            </a:endParaRPr>
          </a:p>
        </p:txBody>
      </p:sp>
    </p:spTree>
    <p:extLst>
      <p:ext uri="{BB962C8B-B14F-4D97-AF65-F5344CB8AC3E}">
        <p14:creationId xmlns:p14="http://schemas.microsoft.com/office/powerpoint/2010/main" val="329444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43</a:t>
            </a:fld>
            <a:endParaRPr lang="en-US" altLang="en-US"/>
          </a:p>
        </p:txBody>
      </p:sp>
    </p:spTree>
    <p:extLst>
      <p:ext uri="{BB962C8B-B14F-4D97-AF65-F5344CB8AC3E}">
        <p14:creationId xmlns:p14="http://schemas.microsoft.com/office/powerpoint/2010/main" val="3266421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139A560-688F-4BC5-8621-E4B3875BAFE9}" type="slidenum">
              <a:rPr lang="en-US" altLang="en-US"/>
              <a:pPr eaLnBrk="1" hangingPunct="1"/>
              <a:t>44</a:t>
            </a:fld>
            <a:endParaRPr lang="en-US" altLang="en-US"/>
          </a:p>
        </p:txBody>
      </p:sp>
    </p:spTree>
    <p:extLst>
      <p:ext uri="{BB962C8B-B14F-4D97-AF65-F5344CB8AC3E}">
        <p14:creationId xmlns:p14="http://schemas.microsoft.com/office/powerpoint/2010/main" val="3509480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1988"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DDC7271-291F-4914-B19C-1C76D8AF592D}" type="slidenum">
              <a:rPr lang="en-US" altLang="en-US" smtClean="0"/>
              <a:pPr eaLnBrk="1" hangingPunct="1"/>
              <a:t>46</a:t>
            </a:fld>
            <a:endParaRPr lang="en-US" altLang="en-US" smtClean="0"/>
          </a:p>
        </p:txBody>
      </p:sp>
    </p:spTree>
    <p:extLst>
      <p:ext uri="{BB962C8B-B14F-4D97-AF65-F5344CB8AC3E}">
        <p14:creationId xmlns:p14="http://schemas.microsoft.com/office/powerpoint/2010/main" val="918213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ln/>
        </p:spPr>
      </p:sp>
      <p:sp>
        <p:nvSpPr>
          <p:cNvPr id="460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60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DAC090D-A104-4384-AC11-0138D79102A0}" type="slidenum">
              <a:rPr lang="en-US" altLang="en-US" smtClean="0"/>
              <a:pPr eaLnBrk="1" hangingPunct="1"/>
              <a:t>47</a:t>
            </a:fld>
            <a:endParaRPr lang="en-US" altLang="en-US" smtClean="0"/>
          </a:p>
        </p:txBody>
      </p:sp>
    </p:spTree>
    <p:extLst>
      <p:ext uri="{BB962C8B-B14F-4D97-AF65-F5344CB8AC3E}">
        <p14:creationId xmlns:p14="http://schemas.microsoft.com/office/powerpoint/2010/main" val="4108423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A13E4CB-BCF6-4F1B-8A15-642F2D649671}" type="slidenum">
              <a:rPr lang="en-US" altLang="en-US"/>
              <a:pPr eaLnBrk="1" hangingPunct="1"/>
              <a:t>48</a:t>
            </a:fld>
            <a:endParaRPr lang="en-US" altLang="en-US"/>
          </a:p>
        </p:txBody>
      </p:sp>
    </p:spTree>
    <p:extLst>
      <p:ext uri="{BB962C8B-B14F-4D97-AF65-F5344CB8AC3E}">
        <p14:creationId xmlns:p14="http://schemas.microsoft.com/office/powerpoint/2010/main" val="18704660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a:ln/>
        </p:spPr>
      </p:sp>
      <p:sp>
        <p:nvSpPr>
          <p:cNvPr id="3789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3789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E147E48-6452-4A18-AE9D-861856919695}" type="slidenum">
              <a:rPr lang="en-US" altLang="en-US" smtClean="0"/>
              <a:pPr eaLnBrk="1" hangingPunct="1"/>
              <a:t>49</a:t>
            </a:fld>
            <a:endParaRPr lang="en-US" altLang="en-US" smtClean="0"/>
          </a:p>
        </p:txBody>
      </p:sp>
    </p:spTree>
    <p:extLst>
      <p:ext uri="{BB962C8B-B14F-4D97-AF65-F5344CB8AC3E}">
        <p14:creationId xmlns:p14="http://schemas.microsoft.com/office/powerpoint/2010/main" val="17650842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defRPr/>
            </a:pPr>
            <a:endParaRPr lang="en-GB" dirty="0" smtClean="0">
              <a:ea typeface="ＭＳ Ｐゴシック" charset="0"/>
            </a:endParaRPr>
          </a:p>
        </p:txBody>
      </p:sp>
      <p:sp>
        <p:nvSpPr>
          <p:cNvPr id="4" name="Espace réservé du numéro de diapositive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71CD3E7-3721-47BF-B2F8-012588B683E1}" type="slidenum">
              <a:rPr lang="en-US" altLang="en-US"/>
              <a:pPr eaLnBrk="1" hangingPunct="1"/>
              <a:t>50</a:t>
            </a:fld>
            <a:endParaRPr lang="en-US" altLang="en-US"/>
          </a:p>
        </p:txBody>
      </p:sp>
    </p:spTree>
    <p:extLst>
      <p:ext uri="{BB962C8B-B14F-4D97-AF65-F5344CB8AC3E}">
        <p14:creationId xmlns:p14="http://schemas.microsoft.com/office/powerpoint/2010/main" val="179395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defRPr/>
            </a:pPr>
            <a:endParaRPr lang="en-US" dirty="0">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566F8E8-D8A5-48FF-90BA-4D9314E8344F}" type="slidenum">
              <a:rPr lang="en-US" altLang="en-US"/>
              <a:pPr eaLnBrk="1" hangingPunct="1"/>
              <a:t>5</a:t>
            </a:fld>
            <a:endParaRPr lang="en-US" altLang="en-US"/>
          </a:p>
        </p:txBody>
      </p:sp>
    </p:spTree>
    <p:extLst>
      <p:ext uri="{BB962C8B-B14F-4D97-AF65-F5344CB8AC3E}">
        <p14:creationId xmlns:p14="http://schemas.microsoft.com/office/powerpoint/2010/main" val="177937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GB" dirty="0" smtClean="0">
              <a:latin typeface="Arial"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98F9EAD-3B25-46F6-B39F-6F7F13D0ED2D}" type="slidenum">
              <a:rPr lang="en-US" altLang="en-US"/>
              <a:pPr eaLnBrk="1" hangingPunct="1"/>
              <a:t>6</a:t>
            </a:fld>
            <a:endParaRPr lang="en-US" altLang="en-US"/>
          </a:p>
        </p:txBody>
      </p:sp>
    </p:spTree>
    <p:extLst>
      <p:ext uri="{BB962C8B-B14F-4D97-AF65-F5344CB8AC3E}">
        <p14:creationId xmlns:p14="http://schemas.microsoft.com/office/powerpoint/2010/main" val="112358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defRPr/>
            </a:pPr>
            <a:endParaRPr lang="en-US" dirty="0">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566F8E8-D8A5-48FF-90BA-4D9314E8344F}" type="slidenum">
              <a:rPr lang="en-US" altLang="en-US"/>
              <a:pPr eaLnBrk="1" hangingPunct="1"/>
              <a:t>7</a:t>
            </a:fld>
            <a:endParaRPr lang="en-US" altLang="en-US"/>
          </a:p>
        </p:txBody>
      </p:sp>
    </p:spTree>
    <p:extLst>
      <p:ext uri="{BB962C8B-B14F-4D97-AF65-F5344CB8AC3E}">
        <p14:creationId xmlns:p14="http://schemas.microsoft.com/office/powerpoint/2010/main" val="177937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GB" dirty="0" smtClean="0">
              <a:latin typeface="Arial" pitchFamily="34"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98F9EAD-3B25-46F6-B39F-6F7F13D0ED2D}" type="slidenum">
              <a:rPr lang="en-US" altLang="en-US"/>
              <a:pPr eaLnBrk="1" hangingPunct="1"/>
              <a:t>8</a:t>
            </a:fld>
            <a:endParaRPr lang="en-US" altLang="en-US"/>
          </a:p>
        </p:txBody>
      </p:sp>
    </p:spTree>
    <p:extLst>
      <p:ext uri="{BB962C8B-B14F-4D97-AF65-F5344CB8AC3E}">
        <p14:creationId xmlns:p14="http://schemas.microsoft.com/office/powerpoint/2010/main" val="395691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MS PGothic" pitchFamily="34" charset="-128"/>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9139A560-688F-4BC5-8621-E4B3875BAFE9}" type="slidenum">
              <a:rPr lang="en-US" altLang="en-US"/>
              <a:pPr eaLnBrk="1" hangingPunct="1"/>
              <a:t>9</a:t>
            </a:fld>
            <a:endParaRPr lang="en-US" altLang="en-US"/>
          </a:p>
        </p:txBody>
      </p:sp>
    </p:spTree>
    <p:extLst>
      <p:ext uri="{BB962C8B-B14F-4D97-AF65-F5344CB8AC3E}">
        <p14:creationId xmlns:p14="http://schemas.microsoft.com/office/powerpoint/2010/main" val="352794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1" tIns="45716" rIns="91431" bIns="45716"/>
          <a:lstStyle/>
          <a:p>
            <a:pPr>
              <a:defRPr/>
            </a:pPr>
            <a:endParaRPr lang="de-DE">
              <a:latin typeface="Arial" charset="0"/>
              <a:ea typeface="ＭＳ Ｐゴシック" charset="0"/>
            </a:endParaRPr>
          </a:p>
        </p:txBody>
      </p:sp>
      <p:pic>
        <p:nvPicPr>
          <p:cNvPr id="5" name="Picture 5" descr="RTR1KWE8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339725" y="371475"/>
            <a:ext cx="84518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r_hrz_rgb_p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75" y="5976938"/>
            <a:ext cx="27336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361950" y="3448050"/>
            <a:ext cx="8382000" cy="819150"/>
          </a:xfrm>
        </p:spPr>
        <p:txBody>
          <a:bodyPr/>
          <a:lstStyle>
            <a:lvl1pPr>
              <a:defRPr sz="3200"/>
            </a:lvl1pPr>
          </a:lstStyle>
          <a:p>
            <a:pPr lvl="0"/>
            <a:r>
              <a:rPr lang="en-US" noProof="0" smtClean="0"/>
              <a:t>Click to edit Master title style</a:t>
            </a:r>
          </a:p>
        </p:txBody>
      </p:sp>
      <p:sp>
        <p:nvSpPr>
          <p:cNvPr id="16387" name="Rectangle 3"/>
          <p:cNvSpPr>
            <a:spLocks noGrp="1" noChangeArrowheads="1"/>
          </p:cNvSpPr>
          <p:nvPr>
            <p:ph type="subTitle" idx="1"/>
          </p:nvPr>
        </p:nvSpPr>
        <p:spPr>
          <a:xfrm>
            <a:off x="361950" y="4435477"/>
            <a:ext cx="8382000" cy="1279525"/>
          </a:xfrm>
        </p:spPr>
        <p:txBody>
          <a:bodyPr rIns="0"/>
          <a:lstStyle>
            <a:lvl1pPr marL="0" indent="0">
              <a:lnSpc>
                <a:spcPct val="90000"/>
              </a:lnSpc>
              <a:spcBef>
                <a:spcPct val="0"/>
              </a:spcBef>
              <a:buFontTx/>
              <a:buNone/>
              <a:defRPr sz="1800"/>
            </a:lvl1pPr>
          </a:lstStyle>
          <a:p>
            <a:pPr lvl="0"/>
            <a:r>
              <a:rPr lang="en-US" noProof="0" smtClean="0"/>
              <a:t>Click to edit Master subtitle style</a:t>
            </a:r>
          </a:p>
        </p:txBody>
      </p:sp>
    </p:spTree>
    <p:extLst>
      <p:ext uri="{BB962C8B-B14F-4D97-AF65-F5344CB8AC3E}">
        <p14:creationId xmlns:p14="http://schemas.microsoft.com/office/powerpoint/2010/main" val="50873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4C7F06AD-D7EA-4163-9D8C-59EF369A29C8}" type="slidenum">
              <a:rPr lang="en-US" altLang="en-US"/>
              <a:pPr/>
              <a:t>‹#›</a:t>
            </a:fld>
            <a:endParaRPr lang="en-US" altLang="en-US"/>
          </a:p>
        </p:txBody>
      </p:sp>
    </p:spTree>
    <p:extLst>
      <p:ext uri="{BB962C8B-B14F-4D97-AF65-F5344CB8AC3E}">
        <p14:creationId xmlns:p14="http://schemas.microsoft.com/office/powerpoint/2010/main" val="213627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45250" y="506413"/>
            <a:ext cx="1841500" cy="5589587"/>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917576" y="506413"/>
            <a:ext cx="5375275" cy="5589587"/>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01AAF05E-8FE8-41C1-B10A-CF2C68782000}" type="slidenum">
              <a:rPr lang="en-US" altLang="en-US"/>
              <a:pPr/>
              <a:t>‹#›</a:t>
            </a:fld>
            <a:endParaRPr lang="en-US" altLang="en-US"/>
          </a:p>
        </p:txBody>
      </p:sp>
    </p:spTree>
    <p:extLst>
      <p:ext uri="{BB962C8B-B14F-4D97-AF65-F5344CB8AC3E}">
        <p14:creationId xmlns:p14="http://schemas.microsoft.com/office/powerpoint/2010/main" val="319144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996170"/>
            <a:ext cx="9144000" cy="554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0459675"/>
      </p:ext>
    </p:extLst>
  </p:cSld>
  <p:clrMapOvr>
    <a:masterClrMapping/>
  </p:clrMapOvr>
  <p:transition xmlns:p14="http://schemas.microsoft.com/office/powerpoint/2010/mai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by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3"/>
          <p:cNvSpPr>
            <a:spLocks noGrp="1"/>
          </p:cNvSpPr>
          <p:nvPr>
            <p:ph sz="quarter" idx="10"/>
          </p:nvPr>
        </p:nvSpPr>
        <p:spPr>
          <a:xfrm>
            <a:off x="250824" y="1700217"/>
            <a:ext cx="4177159" cy="288925"/>
          </a:xfrm>
          <a:prstGeom prst="rect">
            <a:avLst/>
          </a:prstGeom>
          <a:solidFill>
            <a:srgbClr val="F2F2F2"/>
          </a:solidFill>
          <a:ln w="3175">
            <a:solidFill>
              <a:srgbClr val="7F7F7F"/>
            </a:solidFill>
          </a:ln>
        </p:spPr>
        <p:txBody>
          <a:bodyPr anchor="ctr"/>
          <a:lstStyle>
            <a:lvl1pPr marL="0" indent="0" algn="ctr">
              <a:buNone/>
              <a:defRPr>
                <a:solidFill>
                  <a:srgbClr val="404040"/>
                </a:solidFill>
              </a:defRPr>
            </a:lvl1pPr>
            <a:lvl2pPr marL="179369" indent="0">
              <a:buNone/>
              <a:defRPr/>
            </a:lvl2pPr>
            <a:lvl3pPr marL="358739" indent="0">
              <a:buNone/>
              <a:defRPr/>
            </a:lvl3pPr>
            <a:lvl4pPr marL="538108" indent="0">
              <a:buNone/>
              <a:defRPr/>
            </a:lvl4pPr>
            <a:lvl5pPr marL="1828618" indent="0">
              <a:buNone/>
              <a:defRPr/>
            </a:lvl5pPr>
          </a:lstStyle>
          <a:p>
            <a:pPr lvl="0"/>
            <a:r>
              <a:rPr lang="en-US" dirty="0" smtClean="0"/>
              <a:t>Click to edit Master text styles</a:t>
            </a:r>
            <a:endParaRPr lang="en-GB" dirty="0"/>
          </a:p>
        </p:txBody>
      </p:sp>
      <p:sp>
        <p:nvSpPr>
          <p:cNvPr id="5" name="Content Placeholder 3"/>
          <p:cNvSpPr>
            <a:spLocks noGrp="1"/>
          </p:cNvSpPr>
          <p:nvPr>
            <p:ph sz="quarter" idx="11"/>
          </p:nvPr>
        </p:nvSpPr>
        <p:spPr>
          <a:xfrm>
            <a:off x="4716019" y="1700217"/>
            <a:ext cx="4177159" cy="288925"/>
          </a:xfrm>
          <a:prstGeom prst="rect">
            <a:avLst/>
          </a:prstGeom>
          <a:solidFill>
            <a:schemeClr val="tx2"/>
          </a:solidFill>
          <a:ln w="3175">
            <a:solidFill>
              <a:srgbClr val="7F7F7F"/>
            </a:solidFill>
          </a:ln>
        </p:spPr>
        <p:txBody>
          <a:bodyPr anchor="ctr"/>
          <a:lstStyle>
            <a:lvl1pPr marL="0" indent="0" algn="ctr">
              <a:buNone/>
              <a:defRPr>
                <a:solidFill>
                  <a:srgbClr val="404040"/>
                </a:solidFill>
              </a:defRPr>
            </a:lvl1pPr>
            <a:lvl2pPr marL="179369" indent="0">
              <a:buNone/>
              <a:defRPr/>
            </a:lvl2pPr>
            <a:lvl3pPr marL="358739" indent="0">
              <a:buNone/>
              <a:defRPr/>
            </a:lvl3pPr>
            <a:lvl4pPr marL="538108" indent="0">
              <a:buNone/>
              <a:defRPr/>
            </a:lvl4pPr>
            <a:lvl5pPr marL="1828618" indent="0">
              <a:buNone/>
              <a:defRPr/>
            </a:lvl5pPr>
          </a:lstStyle>
          <a:p>
            <a:pPr lvl="0"/>
            <a:r>
              <a:rPr lang="en-US" dirty="0" smtClean="0"/>
              <a:t>Click to edit Master text styles</a:t>
            </a:r>
            <a:endParaRPr lang="en-GB" dirty="0"/>
          </a:p>
        </p:txBody>
      </p:sp>
      <p:sp>
        <p:nvSpPr>
          <p:cNvPr id="7" name="Text Placeholder 6"/>
          <p:cNvSpPr>
            <a:spLocks noGrp="1"/>
          </p:cNvSpPr>
          <p:nvPr>
            <p:ph type="body" sz="quarter" idx="12"/>
          </p:nvPr>
        </p:nvSpPr>
        <p:spPr>
          <a:xfrm>
            <a:off x="250830" y="2060579"/>
            <a:ext cx="4176713" cy="3960813"/>
          </a:xfrm>
          <a:prstGeom prst="rect">
            <a:avLst/>
          </a:prstGeom>
        </p:spPr>
        <p:txBody>
          <a:bodyPr/>
          <a:lstStyle>
            <a:lvl1pPr>
              <a:defRPr lang="en-US" dirty="0" smtClean="0">
                <a:solidFill>
                  <a:srgbClr val="4D4D4D"/>
                </a:solidFill>
              </a:defRPr>
            </a:lvl1pPr>
            <a:lvl2pPr>
              <a:defRPr lang="en-US" dirty="0" smtClean="0">
                <a:solidFill>
                  <a:srgbClr val="4D4D4D"/>
                </a:solidFill>
              </a:defRPr>
            </a:lvl2pPr>
            <a:lvl3pPr>
              <a:defRPr lang="en-US" dirty="0" smtClean="0">
                <a:solidFill>
                  <a:srgbClr val="4D4D4D"/>
                </a:solidFill>
              </a:defRPr>
            </a:lvl3pPr>
            <a:lvl4pPr>
              <a:defRPr lang="en-GB" dirty="0">
                <a:solidFill>
                  <a:srgbClr val="4D4D4D"/>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8" name="Text Placeholder 6"/>
          <p:cNvSpPr>
            <a:spLocks noGrp="1"/>
          </p:cNvSpPr>
          <p:nvPr>
            <p:ph type="body" sz="quarter" idx="13"/>
          </p:nvPr>
        </p:nvSpPr>
        <p:spPr>
          <a:xfrm>
            <a:off x="4716464" y="2060579"/>
            <a:ext cx="4176713" cy="3960813"/>
          </a:xfrm>
          <a:prstGeom prst="rect">
            <a:avLst/>
          </a:prstGeom>
        </p:spPr>
        <p:txBody>
          <a:bodyPr/>
          <a:lstStyle>
            <a:lvl1pPr>
              <a:defRPr lang="en-US" dirty="0" smtClean="0">
                <a:solidFill>
                  <a:srgbClr val="4D4D4D"/>
                </a:solidFill>
              </a:defRPr>
            </a:lvl1pPr>
            <a:lvl2pPr>
              <a:defRPr lang="en-US" dirty="0" smtClean="0">
                <a:solidFill>
                  <a:srgbClr val="4D4D4D"/>
                </a:solidFill>
              </a:defRPr>
            </a:lvl2pPr>
            <a:lvl3pPr>
              <a:defRPr lang="en-US" dirty="0" smtClean="0">
                <a:solidFill>
                  <a:srgbClr val="4D4D4D"/>
                </a:solidFill>
              </a:defRPr>
            </a:lvl3pPr>
            <a:lvl4pPr>
              <a:defRPr lang="en-GB" dirty="0">
                <a:solidFill>
                  <a:srgbClr val="4D4D4D"/>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Text Placeholder 6"/>
          <p:cNvSpPr>
            <a:spLocks noGrp="1"/>
          </p:cNvSpPr>
          <p:nvPr>
            <p:ph type="body" sz="quarter" idx="14"/>
          </p:nvPr>
        </p:nvSpPr>
        <p:spPr>
          <a:xfrm>
            <a:off x="250825" y="1196983"/>
            <a:ext cx="8642350" cy="360363"/>
          </a:xfrm>
          <a:prstGeom prst="rect">
            <a:avLst/>
          </a:prstGeom>
        </p:spPr>
        <p:txBody>
          <a:bodyPr/>
          <a:lstStyle>
            <a:lvl1pPr marL="0" indent="0">
              <a:buNone/>
              <a:defRPr sz="1200" i="1" baseline="0">
                <a:solidFill>
                  <a:schemeClr val="accent1"/>
                </a:solidFill>
              </a:defRPr>
            </a:lvl1pPr>
            <a:lvl2pPr marL="179369" indent="0">
              <a:buNone/>
              <a:defRPr/>
            </a:lvl2pPr>
            <a:lvl3pPr marL="358739" indent="0">
              <a:buNone/>
              <a:defRPr/>
            </a:lvl3pPr>
            <a:lvl4pPr marL="538108" indent="0">
              <a:buNone/>
              <a:defRPr/>
            </a:lvl4pPr>
            <a:lvl5pPr marL="1828618" indent="0">
              <a:buNone/>
              <a:defRPr/>
            </a:lvl5pPr>
          </a:lstStyle>
          <a:p>
            <a:pPr lvl="0"/>
            <a:r>
              <a:rPr lang="sv-SE" smtClean="0"/>
              <a:t>Cliquez pour modifier les styles du texte du masque</a:t>
            </a:r>
          </a:p>
        </p:txBody>
      </p:sp>
      <p:sp>
        <p:nvSpPr>
          <p:cNvPr id="11" name="Text Placeholder 9"/>
          <p:cNvSpPr>
            <a:spLocks noGrp="1"/>
          </p:cNvSpPr>
          <p:nvPr>
            <p:ph type="body" sz="quarter" idx="15"/>
          </p:nvPr>
        </p:nvSpPr>
        <p:spPr>
          <a:xfrm>
            <a:off x="772668" y="6199488"/>
            <a:ext cx="7759772" cy="469872"/>
          </a:xfrm>
          <a:prstGeom prst="rect">
            <a:avLst/>
          </a:prstGeom>
        </p:spPr>
        <p:txBody>
          <a:bodyPr/>
          <a:lstStyle>
            <a:lvl1pPr marL="0" indent="0">
              <a:spcBef>
                <a:spcPts val="100"/>
              </a:spcBef>
              <a:buFontTx/>
              <a:buNone/>
              <a:defRPr sz="800" baseline="0">
                <a:solidFill>
                  <a:srgbClr val="595959"/>
                </a:solidFill>
              </a:defRPr>
            </a:lvl1pPr>
          </a:lstStyle>
          <a:p>
            <a:pPr lvl="0"/>
            <a:r>
              <a:rPr lang="sv-SE" smtClean="0"/>
              <a:t>Cliquez pour modifier les styles du texte du masque</a:t>
            </a:r>
          </a:p>
        </p:txBody>
      </p:sp>
    </p:spTree>
    <p:extLst>
      <p:ext uri="{BB962C8B-B14F-4D97-AF65-F5344CB8AC3E}">
        <p14:creationId xmlns:p14="http://schemas.microsoft.com/office/powerpoint/2010/main" val="3732294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RTR1KWE8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339725" y="211138"/>
            <a:ext cx="84518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tr_hrz_rgb_pos"/>
          <p:cNvPicPr>
            <a:picLocks noChangeAspect="1" noChangeArrowheads="1"/>
          </p:cNvPicPr>
          <p:nvPr/>
        </p:nvPicPr>
        <p:blipFill>
          <a:blip r:embed="rId3">
            <a:extLst>
              <a:ext uri="{28A0092B-C50C-407E-A947-70E740481C1C}">
                <a14:useLocalDpi xmlns:a14="http://schemas.microsoft.com/office/drawing/2010/main" val="0"/>
              </a:ext>
            </a:extLst>
          </a:blip>
          <a:srcRect b="20689"/>
          <a:stretch>
            <a:fillRect/>
          </a:stretch>
        </p:blipFill>
        <p:spPr bwMode="auto">
          <a:xfrm>
            <a:off x="6048375" y="5976938"/>
            <a:ext cx="27336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7"/>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extLst>
      <p:ext uri="{BB962C8B-B14F-4D97-AF65-F5344CB8AC3E}">
        <p14:creationId xmlns:p14="http://schemas.microsoft.com/office/powerpoint/2010/main" val="4141669134"/>
      </p:ext>
    </p:extLst>
  </p:cSld>
  <p:clrMapOvr>
    <a:masterClrMapping/>
  </p:clrMapOvr>
  <p:transition xmlns:p14="http://schemas.microsoft.com/office/powerpoint/2010/main">
    <p:spli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sic Slides">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2438" y="1074738"/>
            <a:ext cx="80581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GB" smtClean="0">
              <a:solidFill>
                <a:srgbClr val="4B4B4B"/>
              </a:solidFill>
              <a:cs typeface="Arial" charset="0"/>
            </a:endParaRPr>
          </a:p>
        </p:txBody>
      </p:sp>
      <p:sp>
        <p:nvSpPr>
          <p:cNvPr id="2" name="Title 1"/>
          <p:cNvSpPr>
            <a:spLocks noGrp="1"/>
          </p:cNvSpPr>
          <p:nvPr>
            <p:ph type="title"/>
          </p:nvPr>
        </p:nvSpPr>
        <p:spPr>
          <a:xfrm>
            <a:off x="887431" y="225059"/>
            <a:ext cx="7369175" cy="8366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r>
              <a:rPr lang="en-US"/>
              <a:t>Confidential - Thomson Reuters -- Not for Redistirbution</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A9123821-EEE9-47B5-B4F5-B65F2CE5FCFD}" type="slidenum">
              <a:rPr lang="en-US" altLang="en-US"/>
              <a:pPr/>
              <a:t>‹#›</a:t>
            </a:fld>
            <a:endParaRPr lang="en-US" altLang="en-US"/>
          </a:p>
        </p:txBody>
      </p:sp>
    </p:spTree>
    <p:extLst>
      <p:ext uri="{BB962C8B-B14F-4D97-AF65-F5344CB8AC3E}">
        <p14:creationId xmlns:p14="http://schemas.microsoft.com/office/powerpoint/2010/main" val="1322141086"/>
      </p:ext>
    </p:extLst>
  </p:cSld>
  <p:clrMapOvr>
    <a:masterClrMapping/>
  </p:clrMapOvr>
  <p:transition xmlns:p14="http://schemas.microsoft.com/office/powerpoint/2010/main">
    <p:spli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1" descr="hc_DividerBG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white">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hc_Divider_Trans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384175" y="6324600"/>
            <a:ext cx="1630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Grp="1" noChangeArrowheads="1"/>
          </p:cNvSpPr>
          <p:nvPr>
            <p:ph type="ctrTitle"/>
          </p:nvPr>
        </p:nvSpPr>
        <p:spPr>
          <a:xfrm>
            <a:off x="898526" y="1538288"/>
            <a:ext cx="7388225" cy="4035425"/>
          </a:xfrm>
        </p:spPr>
        <p:txBody>
          <a:bodyPr anchor="t"/>
          <a:lstStyle>
            <a:lvl1pPr>
              <a:defRPr sz="4000"/>
            </a:lvl1pPr>
          </a:lstStyle>
          <a:p>
            <a:r>
              <a:rPr lang="en-US"/>
              <a:t>Click to edit Master title style</a:t>
            </a:r>
          </a:p>
        </p:txBody>
      </p:sp>
    </p:spTree>
    <p:extLst>
      <p:ext uri="{BB962C8B-B14F-4D97-AF65-F5344CB8AC3E}">
        <p14:creationId xmlns:p14="http://schemas.microsoft.com/office/powerpoint/2010/main" val="2998915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19" descr="hc_DividerGraphBG_oran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userDrawn="1"/>
        </p:nvSpPr>
        <p:spPr bwMode="auto">
          <a:xfrm>
            <a:off x="355600" y="1292225"/>
            <a:ext cx="8410575" cy="0"/>
          </a:xfrm>
          <a:prstGeom prst="line">
            <a:avLst/>
          </a:prstGeom>
          <a:noFill/>
          <a:ln w="24130" cap="rnd">
            <a:solidFill>
              <a:schemeClr val="bg1"/>
            </a:solidFill>
            <a:prstDash val="sysDot"/>
            <a:round/>
            <a:headEnd/>
            <a:tailEnd/>
          </a:ln>
          <a:extLst>
            <a:ext uri="{909E8E84-426E-40dd-AFC4-6F175D3DCCD1}">
              <a14:hiddenFill xmlns:a14="http://schemas.microsoft.com/office/drawing/2010/main">
                <a:noFill/>
              </a14:hiddenFill>
            </a:ext>
          </a:extLst>
        </p:spPr>
        <p:txBody>
          <a:bodyPr lIns="91431" tIns="45716" rIns="91431" bIns="45716"/>
          <a:lstStyle/>
          <a:p>
            <a:endParaRPr lang="en-GB"/>
          </a:p>
        </p:txBody>
      </p:sp>
      <p:sp>
        <p:nvSpPr>
          <p:cNvPr id="2" name="Title 1"/>
          <p:cNvSpPr>
            <a:spLocks noGrp="1"/>
          </p:cNvSpPr>
          <p:nvPr>
            <p:ph type="title"/>
          </p:nvPr>
        </p:nvSpPr>
        <p:spPr>
          <a:xfrm>
            <a:off x="349251" y="377825"/>
            <a:ext cx="8504193" cy="914400"/>
          </a:xfrm>
        </p:spPr>
        <p:txBody>
          <a:bodyPr tIns="45716" rIns="45716" bIns="45716"/>
          <a:lstStyle>
            <a:lvl1pPr algn="l">
              <a:defRPr sz="3600" b="0" cap="all">
                <a:solidFill>
                  <a:schemeClr val="bg1"/>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9251" y="1547813"/>
            <a:ext cx="8504193" cy="461665"/>
          </a:xfrm>
          <a:prstGeom prst="rect">
            <a:avLst/>
          </a:prstGeom>
        </p:spPr>
        <p:txBody>
          <a:bodyPr tIns="45716" rIns="45716" bIns="45716"/>
          <a:lstStyle>
            <a:lvl1pPr marL="0" indent="0">
              <a:buNone/>
              <a:defRPr sz="2400">
                <a:solidFill>
                  <a:schemeClr val="bg1"/>
                </a:solidFill>
                <a:latin typeface="+mj-lt"/>
              </a:defRPr>
            </a:lvl1pPr>
            <a:lvl2pPr marL="457154" indent="0">
              <a:buNone/>
              <a:defRPr sz="1800"/>
            </a:lvl2pPr>
            <a:lvl3pPr marL="914309" indent="0">
              <a:buNone/>
              <a:defRPr sz="1600"/>
            </a:lvl3pPr>
            <a:lvl4pPr marL="1371463" indent="0">
              <a:buNone/>
              <a:defRPr sz="1400"/>
            </a:lvl4pPr>
            <a:lvl5pPr marL="1828618" indent="0">
              <a:buNone/>
              <a:defRPr sz="1400"/>
            </a:lvl5pPr>
            <a:lvl6pPr marL="2285772" indent="0">
              <a:buNone/>
              <a:defRPr sz="1400"/>
            </a:lvl6pPr>
            <a:lvl7pPr marL="2742926" indent="0">
              <a:buNone/>
              <a:defRPr sz="1400"/>
            </a:lvl7pPr>
            <a:lvl8pPr marL="3200080" indent="0">
              <a:buNone/>
              <a:defRPr sz="1400"/>
            </a:lvl8pPr>
            <a:lvl9pPr marL="3657234" indent="0">
              <a:buNone/>
              <a:defRPr sz="1400"/>
            </a:lvl9pPr>
          </a:lstStyle>
          <a:p>
            <a:pPr lvl="0"/>
            <a:r>
              <a:rPr lang="en-US" dirty="0" smtClean="0"/>
              <a:t>Click to edit Master text styles</a:t>
            </a:r>
          </a:p>
        </p:txBody>
      </p:sp>
      <p:sp>
        <p:nvSpPr>
          <p:cNvPr id="6" name="Slide Number Placeholder 3"/>
          <p:cNvSpPr>
            <a:spLocks noGrp="1"/>
          </p:cNvSpPr>
          <p:nvPr>
            <p:ph type="sldNum" sz="quarter" idx="10"/>
          </p:nvPr>
        </p:nvSpPr>
        <p:spPr>
          <a:xfrm>
            <a:off x="8435975" y="6453188"/>
            <a:ext cx="501650" cy="282575"/>
          </a:xfrm>
        </p:spPr>
        <p:txBody>
          <a:bodyPr/>
          <a:lstStyle>
            <a:lvl1pPr>
              <a:defRPr>
                <a:cs typeface="Arial" panose="020B0604020202020204" pitchFamily="34" charset="0"/>
              </a:defRPr>
            </a:lvl1pPr>
          </a:lstStyle>
          <a:p>
            <a:fld id="{A85D7183-97B5-4EAD-8ECB-99613A476C3A}" type="slidenum">
              <a:rPr lang="en-US" altLang="en-US"/>
              <a:pPr/>
              <a:t>‹#›</a:t>
            </a:fld>
            <a:endParaRPr lang="en-US" altLang="en-US"/>
          </a:p>
        </p:txBody>
      </p:sp>
    </p:spTree>
    <p:extLst>
      <p:ext uri="{BB962C8B-B14F-4D97-AF65-F5344CB8AC3E}">
        <p14:creationId xmlns:p14="http://schemas.microsoft.com/office/powerpoint/2010/main" val="831130385"/>
      </p:ext>
    </p:extLst>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cs typeface="Arial" pitchFamily="34" charset="0"/>
              </a:defRPr>
            </a:lvl1pPr>
          </a:lstStyle>
          <a:p>
            <a:pPr>
              <a:defRPr/>
            </a:pPr>
            <a:r>
              <a:rPr lang="en-US"/>
              <a:t>Confidential - Thomson Reuters -- Not for Redistirbution</a:t>
            </a:r>
          </a:p>
        </p:txBody>
      </p:sp>
      <p:sp>
        <p:nvSpPr>
          <p:cNvPr id="3" name="Slide Number Placeholder 2"/>
          <p:cNvSpPr>
            <a:spLocks noGrp="1"/>
          </p:cNvSpPr>
          <p:nvPr>
            <p:ph type="sldNum" sz="quarter" idx="11"/>
          </p:nvPr>
        </p:nvSpPr>
        <p:spPr/>
        <p:txBody>
          <a:bodyPr/>
          <a:lstStyle>
            <a:lvl1pPr>
              <a:defRPr>
                <a:cs typeface="Arial" panose="020B0604020202020204" pitchFamily="34" charset="0"/>
              </a:defRPr>
            </a:lvl1pPr>
          </a:lstStyle>
          <a:p>
            <a:fld id="{5D34B21F-5DCD-4768-9E54-7B5A8628E75C}" type="slidenum">
              <a:rPr lang="en-US" altLang="en-US"/>
              <a:pPr/>
              <a:t>‹#›</a:t>
            </a:fld>
            <a:endParaRPr lang="en-US" altLang="en-US"/>
          </a:p>
        </p:txBody>
      </p:sp>
    </p:spTree>
    <p:extLst>
      <p:ext uri="{BB962C8B-B14F-4D97-AF65-F5344CB8AC3E}">
        <p14:creationId xmlns:p14="http://schemas.microsoft.com/office/powerpoint/2010/main" val="805993600"/>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2" name="Title 1"/>
          <p:cNvSpPr>
            <a:spLocks noGrp="1"/>
          </p:cNvSpPr>
          <p:nvPr>
            <p:ph type="title"/>
          </p:nvPr>
        </p:nvSpPr>
        <p:spPr>
          <a:xfrm>
            <a:off x="714348" y="98712"/>
            <a:ext cx="8042294" cy="461665"/>
          </a:xfrm>
        </p:spPr>
        <p:txBody>
          <a:bodyPr/>
          <a:lstStyle>
            <a:lvl1pPr>
              <a:defRPr sz="2400" b="1"/>
            </a:lvl1pPr>
          </a:lstStyle>
          <a:p>
            <a:r>
              <a:rPr lang="en-US" smtClean="0"/>
              <a:t>Click to edit Master title style</a:t>
            </a:r>
            <a:endParaRPr lang="en-US" dirty="0"/>
          </a:p>
        </p:txBody>
      </p:sp>
      <p:sp>
        <p:nvSpPr>
          <p:cNvPr id="4" name="Content Placeholder 3"/>
          <p:cNvSpPr>
            <a:spLocks noGrp="1"/>
          </p:cNvSpPr>
          <p:nvPr>
            <p:ph sz="quarter" idx="10"/>
          </p:nvPr>
        </p:nvSpPr>
        <p:spPr>
          <a:xfrm>
            <a:off x="642911" y="1571614"/>
            <a:ext cx="8286808" cy="4929201"/>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4033484"/>
      </p:ext>
    </p:extLst>
  </p:cSld>
  <p:clrMapOvr>
    <a:masterClrMapping/>
  </p:clrMapOvr>
  <p:transition xmlns:p14="http://schemas.microsoft.com/office/powerpoint/2010/mai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vl1pPr>
          </a:lstStyle>
          <a:p>
            <a:r>
              <a:rPr lang="de-DE" dirty="0" smtClean="0"/>
              <a:t>Mastertitelformat bearbeiten</a:t>
            </a:r>
            <a:endParaRPr lang="de-DE" dirty="0"/>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7CEB1C3A-78A8-4B47-95BA-E3002359A3D2}" type="slidenum">
              <a:rPr lang="en-US" altLang="en-US"/>
              <a:pPr/>
              <a:t>‹#›</a:t>
            </a:fld>
            <a:endParaRPr lang="en-US" altLang="en-US"/>
          </a:p>
        </p:txBody>
      </p:sp>
    </p:spTree>
    <p:extLst>
      <p:ext uri="{BB962C8B-B14F-4D97-AF65-F5344CB8AC3E}">
        <p14:creationId xmlns:p14="http://schemas.microsoft.com/office/powerpoint/2010/main" val="2190869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ftr" sz="quarter" idx="10"/>
          </p:nvPr>
        </p:nvSpPr>
        <p:spPr/>
        <p:txBody>
          <a:bodyPr/>
          <a:lstStyle>
            <a:lvl1pPr fontAlgn="auto">
              <a:spcBef>
                <a:spcPts val="0"/>
              </a:spcBef>
              <a:spcAft>
                <a:spcPts val="0"/>
              </a:spcAft>
              <a:defRPr>
                <a:cs typeface="+mn-cs"/>
              </a:defRPr>
            </a:lvl1pPr>
          </a:lstStyle>
          <a:p>
            <a:pPr>
              <a:defRPr/>
            </a:pPr>
            <a:endParaRPr lang="en-US"/>
          </a:p>
        </p:txBody>
      </p:sp>
      <p:sp>
        <p:nvSpPr>
          <p:cNvPr id="4" name="Rectangle 5"/>
          <p:cNvSpPr>
            <a:spLocks noGrp="1" noChangeArrowheads="1"/>
          </p:cNvSpPr>
          <p:nvPr>
            <p:ph type="sldNum" sz="quarter" idx="11"/>
          </p:nvPr>
        </p:nvSpPr>
        <p:spPr/>
        <p:txBody>
          <a:bodyPr/>
          <a:lstStyle>
            <a:lvl1pPr>
              <a:defRPr/>
            </a:lvl1pPr>
          </a:lstStyle>
          <a:p>
            <a:fld id="{CF5ED857-673D-4F62-AB46-CDBDEDBE1F3E}" type="slidenum">
              <a:rPr lang="en-US" altLang="en-US"/>
              <a:pPr/>
              <a:t>‹#›</a:t>
            </a:fld>
            <a:endParaRPr lang="en-US" altLang="en-US"/>
          </a:p>
        </p:txBody>
      </p:sp>
    </p:spTree>
    <p:extLst>
      <p:ext uri="{BB962C8B-B14F-4D97-AF65-F5344CB8AC3E}">
        <p14:creationId xmlns:p14="http://schemas.microsoft.com/office/powerpoint/2010/main" val="3611845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RTR1KWE8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339725" y="211138"/>
            <a:ext cx="84518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tr_hrz_rgb_pos"/>
          <p:cNvPicPr>
            <a:picLocks noChangeAspect="1" noChangeArrowheads="1"/>
          </p:cNvPicPr>
          <p:nvPr/>
        </p:nvPicPr>
        <p:blipFill>
          <a:blip r:embed="rId3">
            <a:extLst>
              <a:ext uri="{28A0092B-C50C-407E-A947-70E740481C1C}">
                <a14:useLocalDpi xmlns:a14="http://schemas.microsoft.com/office/drawing/2010/main" val="0"/>
              </a:ext>
            </a:extLst>
          </a:blip>
          <a:srcRect b="20689"/>
          <a:stretch>
            <a:fillRect/>
          </a:stretch>
        </p:blipFill>
        <p:spPr bwMode="auto">
          <a:xfrm>
            <a:off x="6048375" y="5976938"/>
            <a:ext cx="27336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7"/>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extLst>
      <p:ext uri="{BB962C8B-B14F-4D97-AF65-F5344CB8AC3E}">
        <p14:creationId xmlns:p14="http://schemas.microsoft.com/office/powerpoint/2010/main" val="1392537560"/>
      </p:ext>
    </p:extLst>
  </p:cSld>
  <p:clrMapOvr>
    <a:masterClrMapping/>
  </p:clrMapOvr>
  <p:transition xmlns:p14="http://schemas.microsoft.com/office/powerpoint/2010/main">
    <p:spli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sic Slides">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2438" y="1074738"/>
            <a:ext cx="80581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GB" smtClean="0">
              <a:solidFill>
                <a:srgbClr val="4B4B4B"/>
              </a:solidFill>
              <a:cs typeface="Arial" charset="0"/>
            </a:endParaRPr>
          </a:p>
        </p:txBody>
      </p:sp>
      <p:sp>
        <p:nvSpPr>
          <p:cNvPr id="2" name="Title 1"/>
          <p:cNvSpPr>
            <a:spLocks noGrp="1"/>
          </p:cNvSpPr>
          <p:nvPr>
            <p:ph type="title"/>
          </p:nvPr>
        </p:nvSpPr>
        <p:spPr>
          <a:xfrm>
            <a:off x="887431" y="225059"/>
            <a:ext cx="7369175" cy="83661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p:txBody>
          <a:bodyPr/>
          <a:lstStyle>
            <a:lvl1pPr>
              <a:defRPr>
                <a:cs typeface="Arial" pitchFamily="34" charset="0"/>
              </a:defRPr>
            </a:lvl1pPr>
          </a:lstStyle>
          <a:p>
            <a:pPr>
              <a:defRPr/>
            </a:pPr>
            <a:r>
              <a:rPr lang="en-US"/>
              <a:t>Confidential - Thomson Reuters -- Not for Redistirbution</a:t>
            </a:r>
          </a:p>
        </p:txBody>
      </p:sp>
      <p:sp>
        <p:nvSpPr>
          <p:cNvPr id="6" name="Rectangle 6"/>
          <p:cNvSpPr>
            <a:spLocks noGrp="1" noChangeArrowheads="1"/>
          </p:cNvSpPr>
          <p:nvPr>
            <p:ph type="sldNum" sz="quarter" idx="11"/>
          </p:nvPr>
        </p:nvSpPr>
        <p:spPr/>
        <p:txBody>
          <a:bodyPr/>
          <a:lstStyle>
            <a:lvl1pPr>
              <a:defRPr>
                <a:cs typeface="Arial" panose="020B0604020202020204" pitchFamily="34" charset="0"/>
              </a:defRPr>
            </a:lvl1pPr>
          </a:lstStyle>
          <a:p>
            <a:fld id="{2832C12E-E71B-4D79-BA7A-81CE717D5D00}" type="slidenum">
              <a:rPr lang="en-US" altLang="en-US"/>
              <a:pPr/>
              <a:t>‹#›</a:t>
            </a:fld>
            <a:endParaRPr lang="en-US" altLang="en-US"/>
          </a:p>
        </p:txBody>
      </p:sp>
    </p:spTree>
    <p:extLst>
      <p:ext uri="{BB962C8B-B14F-4D97-AF65-F5344CB8AC3E}">
        <p14:creationId xmlns:p14="http://schemas.microsoft.com/office/powerpoint/2010/main" val="2495386187"/>
      </p:ext>
    </p:extLst>
  </p:cSld>
  <p:clrMapOvr>
    <a:masterClrMapping/>
  </p:clrMapOvr>
  <p:transition xmlns:p14="http://schemas.microsoft.com/office/powerpoint/2010/main">
    <p:spli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1" descr="hc_DividerBG_blu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white">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descr="hc_Divider_Trans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384175" y="6324600"/>
            <a:ext cx="1630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Grp="1" noChangeArrowheads="1"/>
          </p:cNvSpPr>
          <p:nvPr>
            <p:ph type="ctrTitle"/>
          </p:nvPr>
        </p:nvSpPr>
        <p:spPr>
          <a:xfrm>
            <a:off x="898526" y="1538288"/>
            <a:ext cx="7388225" cy="4035425"/>
          </a:xfrm>
        </p:spPr>
        <p:txBody>
          <a:bodyPr anchor="t"/>
          <a:lstStyle>
            <a:lvl1pPr>
              <a:defRPr sz="4000"/>
            </a:lvl1pPr>
          </a:lstStyle>
          <a:p>
            <a:r>
              <a:rPr lang="en-US"/>
              <a:t>Click to edit Master title style</a:t>
            </a:r>
          </a:p>
        </p:txBody>
      </p:sp>
    </p:spTree>
    <p:extLst>
      <p:ext uri="{BB962C8B-B14F-4D97-AF65-F5344CB8AC3E}">
        <p14:creationId xmlns:p14="http://schemas.microsoft.com/office/powerpoint/2010/main" val="1864228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19" descr="hc_DividerGraphBG_oran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
          <p:cNvSpPr>
            <a:spLocks noChangeShapeType="1"/>
          </p:cNvSpPr>
          <p:nvPr userDrawn="1"/>
        </p:nvSpPr>
        <p:spPr bwMode="auto">
          <a:xfrm>
            <a:off x="355600" y="1292225"/>
            <a:ext cx="8410575" cy="0"/>
          </a:xfrm>
          <a:prstGeom prst="line">
            <a:avLst/>
          </a:prstGeom>
          <a:noFill/>
          <a:ln w="24130" cap="rnd">
            <a:solidFill>
              <a:schemeClr val="bg1"/>
            </a:solidFill>
            <a:prstDash val="sysDot"/>
            <a:round/>
            <a:headEnd/>
            <a:tailEnd/>
          </a:ln>
          <a:extLst>
            <a:ext uri="{909E8E84-426E-40dd-AFC4-6F175D3DCCD1}">
              <a14:hiddenFill xmlns:a14="http://schemas.microsoft.com/office/drawing/2010/main">
                <a:noFill/>
              </a14:hiddenFill>
            </a:ext>
          </a:extLst>
        </p:spPr>
        <p:txBody>
          <a:bodyPr lIns="91431" tIns="45716" rIns="91431" bIns="45716"/>
          <a:lstStyle/>
          <a:p>
            <a:endParaRPr lang="en-GB"/>
          </a:p>
        </p:txBody>
      </p:sp>
      <p:sp>
        <p:nvSpPr>
          <p:cNvPr id="2" name="Title 1"/>
          <p:cNvSpPr>
            <a:spLocks noGrp="1"/>
          </p:cNvSpPr>
          <p:nvPr>
            <p:ph type="title"/>
          </p:nvPr>
        </p:nvSpPr>
        <p:spPr>
          <a:xfrm>
            <a:off x="349251" y="377825"/>
            <a:ext cx="8504193" cy="914400"/>
          </a:xfrm>
        </p:spPr>
        <p:txBody>
          <a:bodyPr tIns="45716" rIns="45716" bIns="45716"/>
          <a:lstStyle>
            <a:lvl1pPr algn="l">
              <a:defRPr sz="3600" b="0" cap="all">
                <a:solidFill>
                  <a:schemeClr val="bg1"/>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49251" y="1547813"/>
            <a:ext cx="8504193" cy="461665"/>
          </a:xfrm>
          <a:prstGeom prst="rect">
            <a:avLst/>
          </a:prstGeom>
        </p:spPr>
        <p:txBody>
          <a:bodyPr tIns="45716" rIns="45716" bIns="45716"/>
          <a:lstStyle>
            <a:lvl1pPr marL="0" indent="0">
              <a:buNone/>
              <a:defRPr sz="2400">
                <a:solidFill>
                  <a:schemeClr val="bg1"/>
                </a:solidFill>
                <a:latin typeface="+mj-lt"/>
              </a:defRPr>
            </a:lvl1pPr>
            <a:lvl2pPr marL="457154" indent="0">
              <a:buNone/>
              <a:defRPr sz="1800"/>
            </a:lvl2pPr>
            <a:lvl3pPr marL="914309" indent="0">
              <a:buNone/>
              <a:defRPr sz="1600"/>
            </a:lvl3pPr>
            <a:lvl4pPr marL="1371463" indent="0">
              <a:buNone/>
              <a:defRPr sz="1400"/>
            </a:lvl4pPr>
            <a:lvl5pPr marL="1828618" indent="0">
              <a:buNone/>
              <a:defRPr sz="1400"/>
            </a:lvl5pPr>
            <a:lvl6pPr marL="2285772" indent="0">
              <a:buNone/>
              <a:defRPr sz="1400"/>
            </a:lvl6pPr>
            <a:lvl7pPr marL="2742926" indent="0">
              <a:buNone/>
              <a:defRPr sz="1400"/>
            </a:lvl7pPr>
            <a:lvl8pPr marL="3200080" indent="0">
              <a:buNone/>
              <a:defRPr sz="1400"/>
            </a:lvl8pPr>
            <a:lvl9pPr marL="3657234" indent="0">
              <a:buNone/>
              <a:defRPr sz="1400"/>
            </a:lvl9pPr>
          </a:lstStyle>
          <a:p>
            <a:pPr lvl="0"/>
            <a:r>
              <a:rPr lang="en-US" dirty="0" smtClean="0"/>
              <a:t>Click to edit Master text styles</a:t>
            </a:r>
          </a:p>
        </p:txBody>
      </p:sp>
      <p:sp>
        <p:nvSpPr>
          <p:cNvPr id="6" name="Slide Number Placeholder 3"/>
          <p:cNvSpPr>
            <a:spLocks noGrp="1"/>
          </p:cNvSpPr>
          <p:nvPr>
            <p:ph type="sldNum" sz="quarter" idx="10"/>
          </p:nvPr>
        </p:nvSpPr>
        <p:spPr>
          <a:xfrm>
            <a:off x="8435975" y="6453188"/>
            <a:ext cx="501650" cy="282575"/>
          </a:xfrm>
        </p:spPr>
        <p:txBody>
          <a:bodyPr/>
          <a:lstStyle>
            <a:lvl1pPr>
              <a:defRPr>
                <a:cs typeface="Arial" panose="020B0604020202020204" pitchFamily="34" charset="0"/>
              </a:defRPr>
            </a:lvl1pPr>
          </a:lstStyle>
          <a:p>
            <a:fld id="{0EA3E3B5-F5C9-4FDB-9BFF-4ED74ABD2657}" type="slidenum">
              <a:rPr lang="en-US" altLang="en-US"/>
              <a:pPr/>
              <a:t>‹#›</a:t>
            </a:fld>
            <a:endParaRPr lang="en-US" altLang="en-US"/>
          </a:p>
        </p:txBody>
      </p:sp>
    </p:spTree>
    <p:extLst>
      <p:ext uri="{BB962C8B-B14F-4D97-AF65-F5344CB8AC3E}">
        <p14:creationId xmlns:p14="http://schemas.microsoft.com/office/powerpoint/2010/main" val="1753597530"/>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250825" y="1700213"/>
            <a:ext cx="8642350" cy="4392612"/>
          </a:xfrm>
          <a:prstGeom prst="rect">
            <a:avLst/>
          </a:prstGeom>
        </p:spPr>
        <p:txBody>
          <a:bodyPr/>
          <a:lstStyle>
            <a:lvl1pPr>
              <a:spcBef>
                <a:spcPts val="600"/>
              </a:spcBef>
              <a:buClr>
                <a:schemeClr val="accent1"/>
              </a:buClr>
              <a:defRPr>
                <a:solidFill>
                  <a:srgbClr val="4D4D4D"/>
                </a:solidFill>
              </a:defRPr>
            </a:lvl1pPr>
            <a:lvl2pPr>
              <a:buClr>
                <a:schemeClr val="accent1"/>
              </a:buClr>
              <a:defRPr>
                <a:solidFill>
                  <a:srgbClr val="4D4D4D"/>
                </a:solidFill>
              </a:defRPr>
            </a:lvl2pPr>
            <a:lvl3pPr>
              <a:buClr>
                <a:schemeClr val="accent1"/>
              </a:buClr>
              <a:defRPr>
                <a:solidFill>
                  <a:srgbClr val="4D4D4D"/>
                </a:solidFill>
              </a:defRPr>
            </a:lvl3pPr>
            <a:lvl4pPr marL="714305" indent="-176195">
              <a:buClr>
                <a:schemeClr val="accent1"/>
              </a:buClr>
              <a:defRPr>
                <a:solidFill>
                  <a:srgbClr val="4D4D4D"/>
                </a:solidFill>
              </a:defRPr>
            </a:lvl4pPr>
          </a:lstStyle>
          <a:p>
            <a:pPr lvl="0"/>
            <a:r>
              <a:rPr lang="en-US" dirty="0" smtClean="0"/>
              <a:t>Click to edit Master text styles</a:t>
            </a:r>
          </a:p>
          <a:p>
            <a:pPr lvl="0"/>
            <a:r>
              <a:rPr lang="en-US" dirty="0" smtClean="0"/>
              <a:t>[]</a:t>
            </a:r>
          </a:p>
          <a:p>
            <a:pPr lvl="0"/>
            <a:r>
              <a:rPr lang="en-US" dirty="0" smtClean="0"/>
              <a:t>[]</a:t>
            </a:r>
          </a:p>
          <a:p>
            <a:pPr lvl="1"/>
            <a:r>
              <a:rPr lang="en-US" dirty="0" smtClean="0"/>
              <a:t>Second level</a:t>
            </a:r>
          </a:p>
          <a:p>
            <a:pPr lvl="1"/>
            <a:r>
              <a:rPr lang="en-US" dirty="0" smtClean="0"/>
              <a:t>[]</a:t>
            </a:r>
          </a:p>
          <a:p>
            <a:pPr lvl="2"/>
            <a:r>
              <a:rPr lang="en-US" dirty="0" smtClean="0"/>
              <a:t>Third level</a:t>
            </a:r>
          </a:p>
          <a:p>
            <a:pPr lvl="2"/>
            <a:r>
              <a:rPr lang="en-US" dirty="0" smtClean="0"/>
              <a:t>[]</a:t>
            </a:r>
          </a:p>
          <a:p>
            <a:pPr lvl="3"/>
            <a:r>
              <a:rPr lang="en-US" dirty="0" smtClean="0"/>
              <a:t>Fourth level</a:t>
            </a:r>
          </a:p>
          <a:p>
            <a:pPr lvl="3"/>
            <a:r>
              <a:rPr lang="en-US" dirty="0" smtClean="0"/>
              <a:t>[]</a:t>
            </a:r>
          </a:p>
        </p:txBody>
      </p:sp>
      <p:sp>
        <p:nvSpPr>
          <p:cNvPr id="8" name="Text Placeholder 6"/>
          <p:cNvSpPr>
            <a:spLocks noGrp="1"/>
          </p:cNvSpPr>
          <p:nvPr>
            <p:ph type="body" sz="quarter" idx="11"/>
          </p:nvPr>
        </p:nvSpPr>
        <p:spPr>
          <a:xfrm>
            <a:off x="250825" y="1196979"/>
            <a:ext cx="8642350" cy="360363"/>
          </a:xfrm>
          <a:prstGeom prst="rect">
            <a:avLst/>
          </a:prstGeom>
        </p:spPr>
        <p:txBody>
          <a:bodyPr/>
          <a:lstStyle>
            <a:lvl1pPr marL="0" indent="0">
              <a:buNone/>
              <a:defRPr sz="1200" i="1" baseline="0">
                <a:solidFill>
                  <a:schemeClr val="accent1"/>
                </a:solidFill>
              </a:defRPr>
            </a:lvl1pPr>
            <a:lvl2pPr marL="179369" indent="0">
              <a:buNone/>
              <a:defRPr/>
            </a:lvl2pPr>
            <a:lvl3pPr marL="358739" indent="0">
              <a:buNone/>
              <a:defRPr/>
            </a:lvl3pPr>
            <a:lvl4pPr marL="538108" indent="0">
              <a:buNone/>
              <a:defRPr/>
            </a:lvl4pPr>
            <a:lvl5pPr marL="1828618" indent="0">
              <a:buNone/>
              <a:defRPr/>
            </a:lvl5pPr>
          </a:lstStyle>
          <a:p>
            <a:pPr lvl="0"/>
            <a:r>
              <a:rPr lang="de-DE" smtClean="0"/>
              <a:t>Mastertextformat bearbeiten</a:t>
            </a:r>
          </a:p>
        </p:txBody>
      </p:sp>
      <p:sp>
        <p:nvSpPr>
          <p:cNvPr id="10" name="Text Placeholder 9"/>
          <p:cNvSpPr>
            <a:spLocks noGrp="1"/>
          </p:cNvSpPr>
          <p:nvPr>
            <p:ph type="body" sz="quarter" idx="12"/>
          </p:nvPr>
        </p:nvSpPr>
        <p:spPr>
          <a:xfrm>
            <a:off x="772668" y="6199488"/>
            <a:ext cx="7759772" cy="469872"/>
          </a:xfrm>
          <a:prstGeom prst="rect">
            <a:avLst/>
          </a:prstGeom>
        </p:spPr>
        <p:txBody>
          <a:bodyPr/>
          <a:lstStyle>
            <a:lvl1pPr marL="0" indent="0">
              <a:spcBef>
                <a:spcPts val="100"/>
              </a:spcBef>
              <a:buFontTx/>
              <a:buNone/>
              <a:defRPr sz="800" baseline="0">
                <a:solidFill>
                  <a:srgbClr val="595959"/>
                </a:solidFill>
              </a:defRPr>
            </a:lvl1pPr>
          </a:lstStyle>
          <a:p>
            <a:pPr lvl="0"/>
            <a:r>
              <a:rPr lang="de-DE" smtClean="0"/>
              <a:t>Mastertextformat bearbeiten</a:t>
            </a:r>
          </a:p>
        </p:txBody>
      </p:sp>
    </p:spTree>
    <p:extLst>
      <p:ext uri="{BB962C8B-B14F-4D97-AF65-F5344CB8AC3E}">
        <p14:creationId xmlns:p14="http://schemas.microsoft.com/office/powerpoint/2010/main" val="3495559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ftr" sz="quarter" idx="10"/>
          </p:nvPr>
        </p:nvSpPr>
        <p:spPr/>
        <p:txBody>
          <a:bodyPr/>
          <a:lstStyle>
            <a:lvl1pPr fontAlgn="auto">
              <a:spcBef>
                <a:spcPts val="0"/>
              </a:spcBef>
              <a:spcAft>
                <a:spcPts val="0"/>
              </a:spcAft>
              <a:defRPr>
                <a:cs typeface="+mn-cs"/>
              </a:defRPr>
            </a:lvl1pPr>
          </a:lstStyle>
          <a:p>
            <a:pPr>
              <a:defRPr/>
            </a:pPr>
            <a:endParaRPr lang="en-US"/>
          </a:p>
        </p:txBody>
      </p:sp>
      <p:sp>
        <p:nvSpPr>
          <p:cNvPr id="4" name="Rectangle 5"/>
          <p:cNvSpPr>
            <a:spLocks noGrp="1" noChangeArrowheads="1"/>
          </p:cNvSpPr>
          <p:nvPr>
            <p:ph type="sldNum" sz="quarter" idx="11"/>
          </p:nvPr>
        </p:nvSpPr>
        <p:spPr/>
        <p:txBody>
          <a:bodyPr/>
          <a:lstStyle>
            <a:lvl1pPr>
              <a:defRPr/>
            </a:lvl1pPr>
          </a:lstStyle>
          <a:p>
            <a:fld id="{A7E918DB-5716-4788-BC11-6CD79ABBE08C}" type="slidenum">
              <a:rPr lang="en-US" altLang="en-US"/>
              <a:pPr/>
              <a:t>‹#›</a:t>
            </a:fld>
            <a:endParaRPr lang="en-US" altLang="en-US"/>
          </a:p>
        </p:txBody>
      </p:sp>
    </p:spTree>
    <p:extLst>
      <p:ext uri="{BB962C8B-B14F-4D97-AF65-F5344CB8AC3E}">
        <p14:creationId xmlns:p14="http://schemas.microsoft.com/office/powerpoint/2010/main" val="3979833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642911" y="1571612"/>
            <a:ext cx="8286808" cy="4929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2375686"/>
      </p:ext>
    </p:extLst>
  </p:cSld>
  <p:clrMapOvr>
    <a:masterClrMapping/>
  </p:clrMapOvr>
  <p:transition xmlns:p14="http://schemas.microsoft.com/office/powerpoint/2010/mai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fld id="{97A5296F-C82E-4CAA-B9FA-A41C5B003E20}" type="slidenum">
              <a:rPr lang="en-US" altLang="en-US"/>
              <a:pPr/>
              <a:t>‹#›</a:t>
            </a:fld>
            <a:endParaRPr lang="en-US" altLang="en-US"/>
          </a:p>
        </p:txBody>
      </p:sp>
    </p:spTree>
    <p:extLst>
      <p:ext uri="{BB962C8B-B14F-4D97-AF65-F5344CB8AC3E}">
        <p14:creationId xmlns:p14="http://schemas.microsoft.com/office/powerpoint/2010/main" val="323711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154" indent="0">
              <a:buNone/>
              <a:defRPr sz="1800"/>
            </a:lvl2pPr>
            <a:lvl3pPr marL="914309" indent="0">
              <a:buNone/>
              <a:defRPr sz="1600"/>
            </a:lvl3pPr>
            <a:lvl4pPr marL="1371463" indent="0">
              <a:buNone/>
              <a:defRPr sz="1400"/>
            </a:lvl4pPr>
            <a:lvl5pPr marL="1828618" indent="0">
              <a:buNone/>
              <a:defRPr sz="1400"/>
            </a:lvl5pPr>
            <a:lvl6pPr marL="2285772" indent="0">
              <a:buNone/>
              <a:defRPr sz="1400"/>
            </a:lvl6pPr>
            <a:lvl7pPr marL="2742926" indent="0">
              <a:buNone/>
              <a:defRPr sz="1400"/>
            </a:lvl7pPr>
            <a:lvl8pPr marL="3200080" indent="0">
              <a:buNone/>
              <a:defRPr sz="1400"/>
            </a:lvl8pPr>
            <a:lvl9pPr marL="3657234" indent="0">
              <a:buNone/>
              <a:defRPr sz="1400"/>
            </a:lvl9pPr>
          </a:lstStyle>
          <a:p>
            <a:pPr lvl="0"/>
            <a:r>
              <a:rPr lang="de-DE" smtClean="0"/>
              <a:t>Mastertextformat bearbeiten</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fld id="{29A94057-E966-41AF-A1C8-9CA5532BDFCA}" type="slidenum">
              <a:rPr lang="en-US" altLang="en-US"/>
              <a:pPr/>
              <a:t>‹#›</a:t>
            </a:fld>
            <a:endParaRPr lang="en-US" altLang="en-US"/>
          </a:p>
        </p:txBody>
      </p:sp>
    </p:spTree>
    <p:extLst>
      <p:ext uri="{BB962C8B-B14F-4D97-AF65-F5344CB8AC3E}">
        <p14:creationId xmlns:p14="http://schemas.microsoft.com/office/powerpoint/2010/main" val="225395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78365"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634A697D-26C1-45C4-85A1-28BF800B8B6E}" type="slidenum">
              <a:rPr lang="en-US" altLang="en-US"/>
              <a:pPr/>
              <a:t>‹#›</a:t>
            </a:fld>
            <a:endParaRPr lang="en-US" altLang="en-US"/>
          </a:p>
        </p:txBody>
      </p:sp>
    </p:spTree>
    <p:extLst>
      <p:ext uri="{BB962C8B-B14F-4D97-AF65-F5344CB8AC3E}">
        <p14:creationId xmlns:p14="http://schemas.microsoft.com/office/powerpoint/2010/main" val="3414240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8" indent="0">
              <a:buNone/>
              <a:defRPr sz="1600" b="1"/>
            </a:lvl5pPr>
            <a:lvl6pPr marL="2285772" indent="0">
              <a:buNone/>
              <a:defRPr sz="1600" b="1"/>
            </a:lvl6pPr>
            <a:lvl7pPr marL="2742926" indent="0">
              <a:buNone/>
              <a:defRPr sz="1600" b="1"/>
            </a:lvl7pPr>
            <a:lvl8pPr marL="3200080" indent="0">
              <a:buNone/>
              <a:defRPr sz="1600" b="1"/>
            </a:lvl8pPr>
            <a:lvl9pPr marL="3657234"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fld id="{97A5296F-C82E-4CAA-B9FA-A41C5B003E20}" type="slidenum">
              <a:rPr lang="en-US" altLang="en-US"/>
              <a:pPr/>
              <a:t>‹#›</a:t>
            </a:fld>
            <a:endParaRPr lang="en-US" altLang="en-US"/>
          </a:p>
        </p:txBody>
      </p:sp>
    </p:spTree>
    <p:extLst>
      <p:ext uri="{BB962C8B-B14F-4D97-AF65-F5344CB8AC3E}">
        <p14:creationId xmlns:p14="http://schemas.microsoft.com/office/powerpoint/2010/main" val="56681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fld id="{3159B013-F5DB-4700-9354-152EF737B3A1}" type="slidenum">
              <a:rPr lang="en-US" altLang="en-US"/>
              <a:pPr/>
              <a:t>‹#›</a:t>
            </a:fld>
            <a:endParaRPr lang="en-US" altLang="en-US"/>
          </a:p>
        </p:txBody>
      </p:sp>
    </p:spTree>
    <p:extLst>
      <p:ext uri="{BB962C8B-B14F-4D97-AF65-F5344CB8AC3E}">
        <p14:creationId xmlns:p14="http://schemas.microsoft.com/office/powerpoint/2010/main" val="22325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fld id="{05220080-90B0-4442-9FAF-7E0974C7B78A}" type="slidenum">
              <a:rPr lang="en-US" altLang="en-US"/>
              <a:pPr/>
              <a:t>‹#›</a:t>
            </a:fld>
            <a:endParaRPr lang="en-US" altLang="en-US"/>
          </a:p>
        </p:txBody>
      </p:sp>
    </p:spTree>
    <p:extLst>
      <p:ext uri="{BB962C8B-B14F-4D97-AF65-F5344CB8AC3E}">
        <p14:creationId xmlns:p14="http://schemas.microsoft.com/office/powerpoint/2010/main" val="248485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lstStyle>
            <a:lvl1pPr algn="l">
              <a:defRPr sz="2000" b="1"/>
            </a:lvl1pPr>
          </a:lstStyle>
          <a:p>
            <a:r>
              <a:rPr lang="de-DE"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2" y="1435100"/>
            <a:ext cx="3008313" cy="469106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8" indent="0">
              <a:buNone/>
              <a:defRPr sz="900"/>
            </a:lvl5pPr>
            <a:lvl6pPr marL="2285772" indent="0">
              <a:buNone/>
              <a:defRPr sz="900"/>
            </a:lvl6pPr>
            <a:lvl7pPr marL="2742926" indent="0">
              <a:buNone/>
              <a:defRPr sz="900"/>
            </a:lvl7pPr>
            <a:lvl8pPr marL="3200080" indent="0">
              <a:buNone/>
              <a:defRPr sz="900"/>
            </a:lvl8pPr>
            <a:lvl9pPr marL="3657234" indent="0">
              <a:buNone/>
              <a:defRPr sz="900"/>
            </a:lvl9pPr>
          </a:lstStyle>
          <a:p>
            <a:pPr lvl="0"/>
            <a:r>
              <a:rPr lang="de-DE" smtClean="0"/>
              <a:t>Mastertextformat bearbeiten</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6D91A695-D5D9-446D-952D-298E57E5546C}" type="slidenum">
              <a:rPr lang="en-US" altLang="en-US"/>
              <a:pPr/>
              <a:t>‹#›</a:t>
            </a:fld>
            <a:endParaRPr lang="en-US" altLang="en-US"/>
          </a:p>
        </p:txBody>
      </p:sp>
    </p:spTree>
    <p:extLst>
      <p:ext uri="{BB962C8B-B14F-4D97-AF65-F5344CB8AC3E}">
        <p14:creationId xmlns:p14="http://schemas.microsoft.com/office/powerpoint/2010/main" val="29362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8" indent="0">
              <a:buNone/>
              <a:defRPr sz="2000"/>
            </a:lvl5pPr>
            <a:lvl6pPr marL="2285772" indent="0">
              <a:buNone/>
              <a:defRPr sz="2000"/>
            </a:lvl6pPr>
            <a:lvl7pPr marL="2742926" indent="0">
              <a:buNone/>
              <a:defRPr sz="2000"/>
            </a:lvl7pPr>
            <a:lvl8pPr marL="3200080" indent="0">
              <a:buNone/>
              <a:defRPr sz="2000"/>
            </a:lvl8pPr>
            <a:lvl9pPr marL="3657234"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8" indent="0">
              <a:buNone/>
              <a:defRPr sz="900"/>
            </a:lvl5pPr>
            <a:lvl6pPr marL="2285772" indent="0">
              <a:buNone/>
              <a:defRPr sz="900"/>
            </a:lvl6pPr>
            <a:lvl7pPr marL="2742926" indent="0">
              <a:buNone/>
              <a:defRPr sz="900"/>
            </a:lvl7pPr>
            <a:lvl8pPr marL="3200080" indent="0">
              <a:buNone/>
              <a:defRPr sz="900"/>
            </a:lvl8pPr>
            <a:lvl9pPr marL="3657234" indent="0">
              <a:buNone/>
              <a:defRPr sz="900"/>
            </a:lvl9pPr>
          </a:lstStyle>
          <a:p>
            <a:pPr lvl="0"/>
            <a:r>
              <a:rPr lang="de-DE" smtClean="0"/>
              <a:t>Mastertextformat bearbeiten</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fld id="{6AA97B0C-0A90-40FE-ACF0-037C534FF188}" type="slidenum">
              <a:rPr lang="en-US" altLang="en-US"/>
              <a:pPr/>
              <a:t>‹#›</a:t>
            </a:fld>
            <a:endParaRPr lang="en-US" altLang="en-US"/>
          </a:p>
        </p:txBody>
      </p:sp>
    </p:spTree>
    <p:extLst>
      <p:ext uri="{BB962C8B-B14F-4D97-AF65-F5344CB8AC3E}">
        <p14:creationId xmlns:p14="http://schemas.microsoft.com/office/powerpoint/2010/main" val="3551135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theme" Target="../theme/theme2.xml"/><Relationship Id="rId9" Type="http://schemas.openxmlformats.org/officeDocument/2006/relationships/image" Target="../media/image5.png"/><Relationship Id="rId10"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theme" Target="../theme/theme3.xml"/><Relationship Id="rId10" Type="http://schemas.openxmlformats.org/officeDocument/2006/relationships/image" Target="../media/image5.png"/><Relationship Id="rId11" Type="http://schemas.openxmlformats.org/officeDocument/2006/relationships/image" Target="../media/image6.pn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1" tIns="45716" rIns="91431" bIns="45716">
            <a:spAutoFit/>
          </a:bodyPr>
          <a:lstStyle>
            <a:lvl1pPr marL="228600" indent="-228600">
              <a:defRPr>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a:solidFill>
                  <a:schemeClr val="tx1"/>
                </a:solidFill>
                <a:latin typeface="Arial" charset="0"/>
                <a:ea typeface="ＭＳ Ｐゴシック" charset="0"/>
              </a:defRPr>
            </a:lvl3pPr>
            <a:lvl4pPr>
              <a:defRPr>
                <a:solidFill>
                  <a:schemeClr val="tx1"/>
                </a:solidFill>
                <a:latin typeface="Arial" charset="0"/>
                <a:ea typeface="ＭＳ Ｐゴシック" charset="0"/>
              </a:defRPr>
            </a:lvl4pPr>
            <a:lvl5pPr>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50000"/>
              </a:spcBef>
              <a:buClr>
                <a:schemeClr val="tx2"/>
              </a:buClr>
              <a:buFontTx/>
              <a:buChar char="•"/>
              <a:defRPr/>
            </a:pPr>
            <a:endParaRPr lang="de-DE" sz="2400" smtClean="0"/>
          </a:p>
        </p:txBody>
      </p:sp>
      <p:pic>
        <p:nvPicPr>
          <p:cNvPr id="1027" name="Picture 3" descr="TR_SlideLogo_BW60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1475" y="6323013"/>
            <a:ext cx="16525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45716" rIns="0" bIns="45716" numCol="1" anchor="t" anchorCtr="0" compatLnSpc="1">
            <a:prstTxWarp prst="textNoShape">
              <a:avLst/>
            </a:prstTxWarp>
          </a:bodyPr>
          <a:lstStyle>
            <a:lvl1pPr algn="r">
              <a:defRPr sz="900">
                <a:solidFill>
                  <a:schemeClr val="bg1"/>
                </a:solidFill>
                <a:latin typeface="Arial" charset="0"/>
                <a:ea typeface="ＭＳ Ｐゴシック" charset="0"/>
                <a:cs typeface="+mn-cs"/>
              </a:defRPr>
            </a:lvl1pPr>
          </a:lstStyle>
          <a:p>
            <a:pPr>
              <a:defRPr/>
            </a:pPr>
            <a:endParaRPr lang="en-US"/>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31" tIns="45716" rIns="91431" bIns="45716" numCol="1" anchor="t" anchorCtr="0" compatLnSpc="1">
            <a:prstTxWarp prst="textNoShape">
              <a:avLst/>
            </a:prstTxWarp>
          </a:bodyPr>
          <a:lstStyle>
            <a:lvl1pPr algn="r">
              <a:defRPr sz="900"/>
            </a:lvl1pPr>
          </a:lstStyle>
          <a:p>
            <a:fld id="{7CA0E596-4783-4AFE-8D91-E01B4A5A8847}" type="slidenum">
              <a:rPr lang="en-US" altLang="en-US"/>
              <a:pPr/>
              <a:t>‹#›</a:t>
            </a:fld>
            <a:endParaRPr lang="en-US" altLang="en-US"/>
          </a:p>
        </p:txBody>
      </p:sp>
      <p:sp>
        <p:nvSpPr>
          <p:cNvPr id="15366" name="Rectangle 6"/>
          <p:cNvSpPr>
            <a:spLocks noGrp="1" noChangeArrowheads="1"/>
          </p:cNvSpPr>
          <p:nvPr>
            <p:ph type="title"/>
          </p:nvPr>
        </p:nvSpPr>
        <p:spPr bwMode="auto">
          <a:xfrm>
            <a:off x="917575" y="506413"/>
            <a:ext cx="7369175"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15367" name="Rectangle 7"/>
          <p:cNvSpPr>
            <a:spLocks noGrp="1" noChangeArrowheads="1"/>
          </p:cNvSpPr>
          <p:nvPr>
            <p:ph type="body" idx="1"/>
          </p:nvPr>
        </p:nvSpPr>
        <p:spPr bwMode="auto">
          <a:xfrm>
            <a:off x="917575" y="1525588"/>
            <a:ext cx="7369175" cy="457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182862"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2" name="Picture 8" descr="slideMaster_Logo6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hidden">
          <a:xfrm>
            <a:off x="371475" y="6323013"/>
            <a:ext cx="16446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1" tIns="45716" rIns="91431" bIns="45716"/>
          <a:lstStyle/>
          <a:p>
            <a:pPr>
              <a:defRPr/>
            </a:pPr>
            <a:endParaRPr lang="de-DE">
              <a:latin typeface="Arial"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5575" r:id="rId1"/>
    <p:sldLayoutId id="2147485565" r:id="rId2"/>
    <p:sldLayoutId id="2147485566" r:id="rId3"/>
    <p:sldLayoutId id="2147485567" r:id="rId4"/>
    <p:sldLayoutId id="2147485568" r:id="rId5"/>
    <p:sldLayoutId id="2147485569" r:id="rId6"/>
    <p:sldLayoutId id="2147485570" r:id="rId7"/>
    <p:sldLayoutId id="2147485571" r:id="rId8"/>
    <p:sldLayoutId id="2147485572" r:id="rId9"/>
    <p:sldLayoutId id="2147485573" r:id="rId10"/>
    <p:sldLayoutId id="2147485574" r:id="rId11"/>
    <p:sldLayoutId id="2147485577" r:id="rId12"/>
    <p:sldLayoutId id="2147485578" r:id="rId13"/>
  </p:sldLayoutIdLst>
  <p:txStyles>
    <p:titleStyle>
      <a:lvl1pPr algn="l" rtl="0" eaLnBrk="0" fontAlgn="base" hangingPunct="0">
        <a:lnSpc>
          <a:spcPct val="90000"/>
        </a:lnSpc>
        <a:spcBef>
          <a:spcPct val="0"/>
        </a:spcBef>
        <a:spcAft>
          <a:spcPct val="0"/>
        </a:spcAft>
        <a:defRPr sz="2800">
          <a:solidFill>
            <a:schemeClr val="tx2"/>
          </a:solidFill>
          <a:latin typeface="+mj-lt"/>
          <a:ea typeface="ＭＳ Ｐゴシック" pitchFamily="34" charset="-128"/>
          <a:cs typeface="ＭＳ Ｐゴシック" charset="0"/>
        </a:defRPr>
      </a:lvl1pPr>
      <a:lvl2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cs typeface="ＭＳ Ｐゴシック" charset="0"/>
        </a:defRPr>
      </a:lvl2pPr>
      <a:lvl3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cs typeface="ＭＳ Ｐゴシック" charset="0"/>
        </a:defRPr>
      </a:lvl3pPr>
      <a:lvl4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cs typeface="ＭＳ Ｐゴシック" charset="0"/>
        </a:defRPr>
      </a:lvl4pPr>
      <a:lvl5pPr algn="l" rtl="0" eaLnBrk="0" fontAlgn="base" hangingPunct="0">
        <a:lnSpc>
          <a:spcPct val="90000"/>
        </a:lnSpc>
        <a:spcBef>
          <a:spcPct val="0"/>
        </a:spcBef>
        <a:spcAft>
          <a:spcPct val="0"/>
        </a:spcAft>
        <a:defRPr sz="2800">
          <a:solidFill>
            <a:schemeClr val="tx2"/>
          </a:solidFill>
          <a:latin typeface="Arial" charset="0"/>
          <a:ea typeface="ＭＳ Ｐゴシック" pitchFamily="34" charset="-128"/>
          <a:cs typeface="ＭＳ Ｐゴシック" charset="0"/>
        </a:defRPr>
      </a:lvl5pPr>
      <a:lvl6pPr marL="457154" algn="l" rtl="0" fontAlgn="base">
        <a:lnSpc>
          <a:spcPct val="90000"/>
        </a:lnSpc>
        <a:spcBef>
          <a:spcPct val="0"/>
        </a:spcBef>
        <a:spcAft>
          <a:spcPct val="0"/>
        </a:spcAft>
        <a:defRPr sz="2800">
          <a:solidFill>
            <a:schemeClr val="tx2"/>
          </a:solidFill>
          <a:latin typeface="Arial" charset="0"/>
          <a:ea typeface="ＭＳ Ｐゴシック" charset="0"/>
        </a:defRPr>
      </a:lvl6pPr>
      <a:lvl7pPr marL="914309" algn="l" rtl="0" fontAlgn="base">
        <a:lnSpc>
          <a:spcPct val="90000"/>
        </a:lnSpc>
        <a:spcBef>
          <a:spcPct val="0"/>
        </a:spcBef>
        <a:spcAft>
          <a:spcPct val="0"/>
        </a:spcAft>
        <a:defRPr sz="2800">
          <a:solidFill>
            <a:schemeClr val="tx2"/>
          </a:solidFill>
          <a:latin typeface="Arial" charset="0"/>
          <a:ea typeface="ＭＳ Ｐゴシック" charset="0"/>
        </a:defRPr>
      </a:lvl7pPr>
      <a:lvl8pPr marL="1371463" algn="l" rtl="0" fontAlgn="base">
        <a:lnSpc>
          <a:spcPct val="90000"/>
        </a:lnSpc>
        <a:spcBef>
          <a:spcPct val="0"/>
        </a:spcBef>
        <a:spcAft>
          <a:spcPct val="0"/>
        </a:spcAft>
        <a:defRPr sz="2800">
          <a:solidFill>
            <a:schemeClr val="tx2"/>
          </a:solidFill>
          <a:latin typeface="Arial" charset="0"/>
          <a:ea typeface="ＭＳ Ｐゴシック" charset="0"/>
        </a:defRPr>
      </a:lvl8pPr>
      <a:lvl9pPr marL="1828618" algn="l" rtl="0" fontAlgn="base">
        <a:lnSpc>
          <a:spcPct val="90000"/>
        </a:lnSpc>
        <a:spcBef>
          <a:spcPct val="0"/>
        </a:spcBef>
        <a:spcAft>
          <a:spcPct val="0"/>
        </a:spcAft>
        <a:defRPr sz="2800">
          <a:solidFill>
            <a:schemeClr val="tx2"/>
          </a:solidFill>
          <a:latin typeface="Arial" charset="0"/>
          <a:ea typeface="ＭＳ Ｐゴシック" charset="0"/>
        </a:defRPr>
      </a:lvl9pPr>
    </p:titleStyle>
    <p:bodyStyle>
      <a:lvl1pPr marL="227013" indent="-227013" algn="l" rtl="0" eaLnBrk="0" fontAlgn="base" hangingPunct="0">
        <a:spcBef>
          <a:spcPct val="50000"/>
        </a:spcBef>
        <a:spcAft>
          <a:spcPct val="0"/>
        </a:spcAft>
        <a:buClr>
          <a:schemeClr val="tx2"/>
        </a:buClr>
        <a:buChar char="•"/>
        <a:defRPr sz="2400">
          <a:solidFill>
            <a:schemeClr val="tx1"/>
          </a:solidFill>
          <a:latin typeface="+mn-lt"/>
          <a:ea typeface="ＭＳ Ｐゴシック" pitchFamily="34" charset="-128"/>
          <a:cs typeface="ＭＳ Ｐゴシック" charset="0"/>
        </a:defRPr>
      </a:lvl1pPr>
      <a:lvl2pPr marL="627063" indent="-284163" algn="l" rtl="0" eaLnBrk="0" fontAlgn="base" hangingPunct="0">
        <a:spcBef>
          <a:spcPct val="30000"/>
        </a:spcBef>
        <a:spcAft>
          <a:spcPct val="0"/>
        </a:spcAft>
        <a:buClr>
          <a:schemeClr val="tx2"/>
        </a:buClr>
        <a:buFont typeface="Arial" panose="020B0604020202020204" pitchFamily="34" charset="0"/>
        <a:buChar char="–"/>
        <a:defRPr sz="2000">
          <a:solidFill>
            <a:schemeClr val="tx1"/>
          </a:solidFill>
          <a:latin typeface="+mn-lt"/>
          <a:ea typeface="ＭＳ Ｐゴシック" pitchFamily="34" charset="-128"/>
        </a:defRPr>
      </a:lvl2pPr>
      <a:lvl3pPr marL="912813" indent="-169863" algn="l" rtl="0" eaLnBrk="0" fontAlgn="base" hangingPunct="0">
        <a:spcBef>
          <a:spcPct val="25000"/>
        </a:spcBef>
        <a:spcAft>
          <a:spcPct val="0"/>
        </a:spcAft>
        <a:buClr>
          <a:schemeClr val="tx2"/>
        </a:buClr>
        <a:buChar char="•"/>
        <a:defRPr>
          <a:solidFill>
            <a:schemeClr val="tx1"/>
          </a:solidFill>
          <a:latin typeface="+mn-lt"/>
          <a:ea typeface="ＭＳ Ｐゴシック" pitchFamily="34" charset="-128"/>
        </a:defRPr>
      </a:lvl3pPr>
      <a:lvl4pPr marL="1255713" indent="-227013" algn="l" rtl="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mn-lt"/>
          <a:ea typeface="ＭＳ Ｐゴシック" pitchFamily="34" charset="-128"/>
        </a:defRPr>
      </a:lvl4pPr>
      <a:lvl5pPr marL="1484313" indent="-112713" algn="l" rtl="0" eaLnBrk="0" fontAlgn="base" hangingPunct="0">
        <a:spcBef>
          <a:spcPct val="20000"/>
        </a:spcBef>
        <a:spcAft>
          <a:spcPct val="0"/>
        </a:spcAft>
        <a:buClr>
          <a:schemeClr val="tx2"/>
        </a:buClr>
        <a:buChar char="•"/>
        <a:defRPr sz="1400">
          <a:solidFill>
            <a:schemeClr val="tx1"/>
          </a:solidFill>
          <a:latin typeface="+mn-lt"/>
          <a:ea typeface="ＭＳ Ｐゴシック" pitchFamily="34" charset="-128"/>
        </a:defRPr>
      </a:lvl5pPr>
      <a:lvl6pPr marL="1942906" indent="-114289" algn="l" rtl="0" fontAlgn="base">
        <a:spcBef>
          <a:spcPct val="20000"/>
        </a:spcBef>
        <a:spcAft>
          <a:spcPct val="0"/>
        </a:spcAft>
        <a:buClr>
          <a:schemeClr val="tx2"/>
        </a:buClr>
        <a:buChar char="•"/>
        <a:defRPr sz="1400">
          <a:solidFill>
            <a:schemeClr val="tx1"/>
          </a:solidFill>
          <a:latin typeface="+mn-lt"/>
          <a:ea typeface="+mn-ea"/>
        </a:defRPr>
      </a:lvl6pPr>
      <a:lvl7pPr marL="2400060" indent="-114289" algn="l" rtl="0" fontAlgn="base">
        <a:spcBef>
          <a:spcPct val="20000"/>
        </a:spcBef>
        <a:spcAft>
          <a:spcPct val="0"/>
        </a:spcAft>
        <a:buClr>
          <a:schemeClr val="tx2"/>
        </a:buClr>
        <a:buChar char="•"/>
        <a:defRPr sz="1400">
          <a:solidFill>
            <a:schemeClr val="tx1"/>
          </a:solidFill>
          <a:latin typeface="+mn-lt"/>
          <a:ea typeface="+mn-ea"/>
        </a:defRPr>
      </a:lvl7pPr>
      <a:lvl8pPr marL="2857214" indent="-114289" algn="l" rtl="0" fontAlgn="base">
        <a:spcBef>
          <a:spcPct val="20000"/>
        </a:spcBef>
        <a:spcAft>
          <a:spcPct val="0"/>
        </a:spcAft>
        <a:buClr>
          <a:schemeClr val="tx2"/>
        </a:buClr>
        <a:buChar char="•"/>
        <a:defRPr sz="1400">
          <a:solidFill>
            <a:schemeClr val="tx1"/>
          </a:solidFill>
          <a:latin typeface="+mn-lt"/>
          <a:ea typeface="+mn-ea"/>
        </a:defRPr>
      </a:lvl8pPr>
      <a:lvl9pPr marL="3314368" indent="-114289" algn="l" rtl="0" fontAlgn="base">
        <a:spcBef>
          <a:spcPct val="20000"/>
        </a:spcBef>
        <a:spcAft>
          <a:spcPct val="0"/>
        </a:spcAft>
        <a:buClr>
          <a:schemeClr val="tx2"/>
        </a:buClr>
        <a:buChar char="•"/>
        <a:defRPr sz="1400">
          <a:solidFill>
            <a:schemeClr val="tx1"/>
          </a:solidFill>
          <a:latin typeface="+mn-lt"/>
          <a:ea typeface="+mn-ea"/>
        </a:defRPr>
      </a:lvl9pPr>
    </p:bodyStyle>
    <p:otherStyle>
      <a:defPPr>
        <a:defRPr lang="de-DE"/>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8"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21"/>
          <p:cNvSpPr txBox="1">
            <a:spLocks noChangeArrowheads="1"/>
          </p:cNvSpPr>
          <p:nvPr/>
        </p:nvSpPr>
        <p:spPr bwMode="auto">
          <a:xfrm>
            <a:off x="336550" y="1530350"/>
            <a:ext cx="2162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8000"/>
              </a:buClr>
              <a:buFontTx/>
              <a:buChar char="•"/>
              <a:defRPr/>
            </a:pPr>
            <a:endParaRPr lang="en-GB" smtClean="0">
              <a:solidFill>
                <a:srgbClr val="4B4B4B"/>
              </a:solidFill>
              <a:cs typeface="Arial" charset="0"/>
            </a:endParaRPr>
          </a:p>
        </p:txBody>
      </p:sp>
      <p:pic>
        <p:nvPicPr>
          <p:cNvPr id="2051" name="Picture 18" descr="TR_SlideLogo_BW6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475" y="6323013"/>
            <a:ext cx="16525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16" rIns="0" bIns="45716" numCol="1" anchor="t" anchorCtr="0" compatLnSpc="1">
            <a:prstTxWarp prst="textNoShape">
              <a:avLst/>
            </a:prstTxWarp>
          </a:bodyPr>
          <a:lstStyle>
            <a:lvl1pPr algn="r">
              <a:spcBef>
                <a:spcPct val="0"/>
              </a:spcBef>
              <a:defRPr sz="900">
                <a:solidFill>
                  <a:srgbClr val="FFFFFF"/>
                </a:solidFill>
                <a:latin typeface="Arial" pitchFamily="34" charset="0"/>
                <a:ea typeface="+mn-ea"/>
                <a:cs typeface="+mn-cs"/>
              </a:defRPr>
            </a:lvl1pPr>
          </a:lstStyle>
          <a:p>
            <a:pPr>
              <a:defRPr/>
            </a:pPr>
            <a:r>
              <a:rPr lang="en-US"/>
              <a:t>Confidential - Thomson Reuters -- Not for Redistirbution</a:t>
            </a: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900">
                <a:solidFill>
                  <a:srgbClr val="4B4B4B"/>
                </a:solidFill>
              </a:defRPr>
            </a:lvl1pPr>
          </a:lstStyle>
          <a:p>
            <a:fld id="{663D1D67-FC93-419A-853F-165658ABD3A1}" type="slidenum">
              <a:rPr lang="en-US" altLang="en-US"/>
              <a:pPr/>
              <a:t>‹#›</a:t>
            </a:fld>
            <a:endParaRPr lang="en-US" altLang="en-US"/>
          </a:p>
        </p:txBody>
      </p:sp>
      <p:sp>
        <p:nvSpPr>
          <p:cNvPr id="2054" name="Rectangle 14"/>
          <p:cNvSpPr>
            <a:spLocks noGrp="1" noChangeArrowheads="1"/>
          </p:cNvSpPr>
          <p:nvPr>
            <p:ph type="title"/>
          </p:nvPr>
        </p:nvSpPr>
        <p:spPr bwMode="auto">
          <a:xfrm>
            <a:off x="917575" y="506413"/>
            <a:ext cx="73691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2055" name="Rectangle 15"/>
          <p:cNvSpPr>
            <a:spLocks noGrp="1" noChangeArrowheads="1"/>
          </p:cNvSpPr>
          <p:nvPr>
            <p:ph type="body" idx="1"/>
          </p:nvPr>
        </p:nvSpPr>
        <p:spPr bwMode="auto">
          <a:xfrm>
            <a:off x="917575" y="1525588"/>
            <a:ext cx="736917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62"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6" name="Picture 17" descr="slideMaster_Logo6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hidden">
          <a:xfrm>
            <a:off x="371475" y="6323013"/>
            <a:ext cx="16446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xtLst>
            <a:ext uri="{909E8E84-426E-40dd-AFC4-6F175D3DCCD1}">
              <a14:hiddenFill xmlns:a14="http://schemas.microsoft.com/office/drawing/2010/main">
                <a:noFill/>
              </a14:hiddenFill>
            </a:ext>
          </a:extLst>
        </p:spPr>
        <p:txBody>
          <a:bodyPr lIns="91431" tIns="45716" rIns="91431" bIns="45716"/>
          <a:lstStyle/>
          <a:p>
            <a:endParaRPr lang="en-GB"/>
          </a:p>
        </p:txBody>
      </p:sp>
    </p:spTree>
  </p:cSld>
  <p:clrMap bg1="lt1" tx1="dk1" bg2="lt2" tx2="dk2" accent1="accent1" accent2="accent2" accent3="accent3" accent4="accent4" accent5="accent5" accent6="accent6" hlink="hlink" folHlink="folHlink"/>
  <p:sldLayoutIdLst>
    <p:sldLayoutId id="2147485579" r:id="rId1"/>
    <p:sldLayoutId id="2147485580" r:id="rId2"/>
    <p:sldLayoutId id="2147485581" r:id="rId3"/>
    <p:sldLayoutId id="2147485582" r:id="rId4"/>
    <p:sldLayoutId id="2147485583" r:id="rId5"/>
    <p:sldLayoutId id="2147485584" r:id="rId6"/>
    <p:sldLayoutId id="2147485586" r:id="rId7"/>
  </p:sldLayoutIdLst>
  <p:transition xmlns:p14="http://schemas.microsoft.com/office/powerpoint/2010/main">
    <p:split/>
  </p:transition>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2800">
          <a:solidFill>
            <a:schemeClr val="tx2"/>
          </a:solidFill>
          <a:latin typeface="+mj-lt"/>
          <a:ea typeface="ＭＳ Ｐゴシック" pitchFamily="34" charset="-128"/>
          <a:cs typeface="ＭＳ Ｐゴシック" charset="0"/>
        </a:defRPr>
      </a:lvl1pPr>
      <a:lvl2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2pPr>
      <a:lvl3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3pPr>
      <a:lvl4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4pPr>
      <a:lvl5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5pPr>
      <a:lvl6pPr marL="457154" algn="l" rtl="0" fontAlgn="base">
        <a:lnSpc>
          <a:spcPct val="90000"/>
        </a:lnSpc>
        <a:spcBef>
          <a:spcPct val="0"/>
        </a:spcBef>
        <a:spcAft>
          <a:spcPct val="0"/>
        </a:spcAft>
        <a:defRPr sz="2800">
          <a:solidFill>
            <a:schemeClr val="tx2"/>
          </a:solidFill>
          <a:latin typeface="Arial" pitchFamily="34" charset="0"/>
        </a:defRPr>
      </a:lvl6pPr>
      <a:lvl7pPr marL="914309" algn="l" rtl="0" fontAlgn="base">
        <a:lnSpc>
          <a:spcPct val="90000"/>
        </a:lnSpc>
        <a:spcBef>
          <a:spcPct val="0"/>
        </a:spcBef>
        <a:spcAft>
          <a:spcPct val="0"/>
        </a:spcAft>
        <a:defRPr sz="2800">
          <a:solidFill>
            <a:schemeClr val="tx2"/>
          </a:solidFill>
          <a:latin typeface="Arial" pitchFamily="34" charset="0"/>
        </a:defRPr>
      </a:lvl7pPr>
      <a:lvl8pPr marL="1371463" algn="l" rtl="0" fontAlgn="base">
        <a:lnSpc>
          <a:spcPct val="90000"/>
        </a:lnSpc>
        <a:spcBef>
          <a:spcPct val="0"/>
        </a:spcBef>
        <a:spcAft>
          <a:spcPct val="0"/>
        </a:spcAft>
        <a:defRPr sz="2800">
          <a:solidFill>
            <a:schemeClr val="tx2"/>
          </a:solidFill>
          <a:latin typeface="Arial" pitchFamily="34" charset="0"/>
        </a:defRPr>
      </a:lvl8pPr>
      <a:lvl9pPr marL="1828618" algn="l" rtl="0" fontAlgn="base">
        <a:lnSpc>
          <a:spcPct val="90000"/>
        </a:lnSpc>
        <a:spcBef>
          <a:spcPct val="0"/>
        </a:spcBef>
        <a:spcAft>
          <a:spcPct val="0"/>
        </a:spcAft>
        <a:defRPr sz="2800">
          <a:solidFill>
            <a:schemeClr val="tx2"/>
          </a:solidFill>
          <a:latin typeface="Arial" pitchFamily="34" charset="0"/>
        </a:defRPr>
      </a:lvl9pPr>
    </p:titleStyle>
    <p:bodyStyle>
      <a:lvl1pPr marL="227013" indent="-227013" algn="l" rtl="0" eaLnBrk="0" fontAlgn="base" hangingPunct="0">
        <a:spcBef>
          <a:spcPct val="50000"/>
        </a:spcBef>
        <a:spcAft>
          <a:spcPct val="0"/>
        </a:spcAft>
        <a:buClr>
          <a:schemeClr val="tx2"/>
        </a:buClr>
        <a:buChar char="•"/>
        <a:defRPr sz="2400">
          <a:solidFill>
            <a:schemeClr val="tx1"/>
          </a:solidFill>
          <a:latin typeface="+mn-lt"/>
          <a:ea typeface="ＭＳ Ｐゴシック" pitchFamily="34" charset="-128"/>
          <a:cs typeface="ＭＳ Ｐゴシック" charset="0"/>
        </a:defRPr>
      </a:lvl1pPr>
      <a:lvl2pPr marL="627063" indent="-284163" algn="l" rtl="0" eaLnBrk="0" fontAlgn="base" hangingPunct="0">
        <a:spcBef>
          <a:spcPct val="30000"/>
        </a:spcBef>
        <a:spcAft>
          <a:spcPct val="0"/>
        </a:spcAft>
        <a:buClr>
          <a:schemeClr val="tx2"/>
        </a:buClr>
        <a:buFont typeface="Arial" panose="020B0604020202020204" pitchFamily="34" charset="0"/>
        <a:buChar char="–"/>
        <a:defRPr sz="2000">
          <a:solidFill>
            <a:schemeClr val="tx1"/>
          </a:solidFill>
          <a:latin typeface="+mn-lt"/>
          <a:ea typeface="ＭＳ Ｐゴシック" pitchFamily="34" charset="-128"/>
        </a:defRPr>
      </a:lvl2pPr>
      <a:lvl3pPr marL="912813" indent="-169863" algn="l" rtl="0" eaLnBrk="0" fontAlgn="base" hangingPunct="0">
        <a:spcBef>
          <a:spcPct val="25000"/>
        </a:spcBef>
        <a:spcAft>
          <a:spcPct val="0"/>
        </a:spcAft>
        <a:buClr>
          <a:schemeClr val="tx2"/>
        </a:buClr>
        <a:buChar char="•"/>
        <a:defRPr sz="2400">
          <a:solidFill>
            <a:schemeClr val="tx1"/>
          </a:solidFill>
          <a:latin typeface="+mn-lt"/>
          <a:ea typeface="ＭＳ Ｐゴシック" pitchFamily="34" charset="-128"/>
        </a:defRPr>
      </a:lvl3pPr>
      <a:lvl4pPr marL="1255713" indent="-227013" algn="l" rtl="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mn-lt"/>
          <a:ea typeface="ＭＳ Ｐゴシック" pitchFamily="34" charset="-128"/>
        </a:defRPr>
      </a:lvl4pPr>
      <a:lvl5pPr marL="1484313" indent="-112713" algn="l" rtl="0" eaLnBrk="0" fontAlgn="base" hangingPunct="0">
        <a:spcBef>
          <a:spcPct val="20000"/>
        </a:spcBef>
        <a:spcAft>
          <a:spcPct val="0"/>
        </a:spcAft>
        <a:buClr>
          <a:schemeClr val="tx2"/>
        </a:buClr>
        <a:buChar char="•"/>
        <a:defRPr sz="1400">
          <a:solidFill>
            <a:schemeClr val="tx1"/>
          </a:solidFill>
          <a:latin typeface="+mn-lt"/>
          <a:ea typeface="ＭＳ Ｐゴシック" pitchFamily="34" charset="-128"/>
        </a:defRPr>
      </a:lvl5pPr>
      <a:lvl6pPr marL="1942906" indent="-114289" algn="l" rtl="0" fontAlgn="base">
        <a:spcBef>
          <a:spcPct val="20000"/>
        </a:spcBef>
        <a:spcAft>
          <a:spcPct val="0"/>
        </a:spcAft>
        <a:buClr>
          <a:schemeClr val="tx2"/>
        </a:buClr>
        <a:buChar char="•"/>
        <a:defRPr sz="1400">
          <a:solidFill>
            <a:schemeClr val="tx1"/>
          </a:solidFill>
          <a:latin typeface="+mn-lt"/>
        </a:defRPr>
      </a:lvl6pPr>
      <a:lvl7pPr marL="2400060" indent="-114289" algn="l" rtl="0" fontAlgn="base">
        <a:spcBef>
          <a:spcPct val="20000"/>
        </a:spcBef>
        <a:spcAft>
          <a:spcPct val="0"/>
        </a:spcAft>
        <a:buClr>
          <a:schemeClr val="tx2"/>
        </a:buClr>
        <a:buChar char="•"/>
        <a:defRPr sz="1400">
          <a:solidFill>
            <a:schemeClr val="tx1"/>
          </a:solidFill>
          <a:latin typeface="+mn-lt"/>
        </a:defRPr>
      </a:lvl7pPr>
      <a:lvl8pPr marL="2857214" indent="-114289" algn="l" rtl="0" fontAlgn="base">
        <a:spcBef>
          <a:spcPct val="20000"/>
        </a:spcBef>
        <a:spcAft>
          <a:spcPct val="0"/>
        </a:spcAft>
        <a:buClr>
          <a:schemeClr val="tx2"/>
        </a:buClr>
        <a:buChar char="•"/>
        <a:defRPr sz="1400">
          <a:solidFill>
            <a:schemeClr val="tx1"/>
          </a:solidFill>
          <a:latin typeface="+mn-lt"/>
        </a:defRPr>
      </a:lvl8pPr>
      <a:lvl9pPr marL="3314368" indent="-114289"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Box 21"/>
          <p:cNvSpPr txBox="1">
            <a:spLocks noChangeArrowheads="1"/>
          </p:cNvSpPr>
          <p:nvPr/>
        </p:nvSpPr>
        <p:spPr bwMode="auto">
          <a:xfrm>
            <a:off x="336550" y="1530350"/>
            <a:ext cx="2162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FF8000"/>
              </a:buClr>
              <a:buFontTx/>
              <a:buChar char="•"/>
              <a:defRPr/>
            </a:pPr>
            <a:endParaRPr lang="en-GB" smtClean="0">
              <a:solidFill>
                <a:srgbClr val="4B4B4B"/>
              </a:solidFill>
              <a:cs typeface="Arial" charset="0"/>
            </a:endParaRPr>
          </a:p>
        </p:txBody>
      </p:sp>
      <p:pic>
        <p:nvPicPr>
          <p:cNvPr id="3075" name="Picture 18" descr="TR_SlideLogo_BW6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475" y="6323013"/>
            <a:ext cx="165258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16" rIns="0" bIns="45716" numCol="1" anchor="t" anchorCtr="0" compatLnSpc="1">
            <a:prstTxWarp prst="textNoShape">
              <a:avLst/>
            </a:prstTxWarp>
          </a:bodyPr>
          <a:lstStyle>
            <a:lvl1pPr algn="r">
              <a:spcBef>
                <a:spcPct val="0"/>
              </a:spcBef>
              <a:defRPr sz="900">
                <a:solidFill>
                  <a:srgbClr val="FFFFFF"/>
                </a:solidFill>
                <a:latin typeface="Arial" pitchFamily="34" charset="0"/>
                <a:ea typeface="+mn-ea"/>
                <a:cs typeface="+mn-cs"/>
              </a:defRPr>
            </a:lvl1pPr>
          </a:lstStyle>
          <a:p>
            <a:pPr>
              <a:defRPr/>
            </a:pPr>
            <a:r>
              <a:rPr lang="en-US"/>
              <a:t>Confidential - Thomson Reuters -- Not for Redistirbution</a:t>
            </a:r>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900">
                <a:solidFill>
                  <a:srgbClr val="4B4B4B"/>
                </a:solidFill>
              </a:defRPr>
            </a:lvl1pPr>
          </a:lstStyle>
          <a:p>
            <a:fld id="{38A5B5FA-CFE0-4AAB-9E6A-805D7462B36E}" type="slidenum">
              <a:rPr lang="en-US" altLang="en-US"/>
              <a:pPr/>
              <a:t>‹#›</a:t>
            </a:fld>
            <a:endParaRPr lang="en-US" altLang="en-US"/>
          </a:p>
        </p:txBody>
      </p:sp>
      <p:sp>
        <p:nvSpPr>
          <p:cNvPr id="3078" name="Rectangle 14"/>
          <p:cNvSpPr>
            <a:spLocks noGrp="1" noChangeArrowheads="1"/>
          </p:cNvSpPr>
          <p:nvPr>
            <p:ph type="title"/>
          </p:nvPr>
        </p:nvSpPr>
        <p:spPr bwMode="auto">
          <a:xfrm>
            <a:off x="917575" y="506413"/>
            <a:ext cx="73691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3079" name="Rectangle 15"/>
          <p:cNvSpPr>
            <a:spLocks noGrp="1" noChangeArrowheads="1"/>
          </p:cNvSpPr>
          <p:nvPr>
            <p:ph type="body" idx="1"/>
          </p:nvPr>
        </p:nvSpPr>
        <p:spPr bwMode="auto">
          <a:xfrm>
            <a:off x="917575" y="1525588"/>
            <a:ext cx="7369175"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82862"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80" name="Picture 17" descr="slideMaster_Logo6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hidden">
          <a:xfrm>
            <a:off x="371475" y="6323013"/>
            <a:ext cx="1644650"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xtLst>
            <a:ext uri="{909E8E84-426E-40dd-AFC4-6F175D3DCCD1}">
              <a14:hiddenFill xmlns:a14="http://schemas.microsoft.com/office/drawing/2010/main">
                <a:noFill/>
              </a14:hiddenFill>
            </a:ext>
          </a:extLst>
        </p:spPr>
        <p:txBody>
          <a:bodyPr lIns="91431" tIns="45716" rIns="91431" bIns="45716"/>
          <a:lstStyle/>
          <a:p>
            <a:endParaRPr lang="en-GB"/>
          </a:p>
        </p:txBody>
      </p:sp>
    </p:spTree>
  </p:cSld>
  <p:clrMap bg1="lt1" tx1="dk1" bg2="lt2" tx2="dk2" accent1="accent1" accent2="accent2" accent3="accent3" accent4="accent4" accent5="accent5" accent6="accent6" hlink="hlink" folHlink="folHlink"/>
  <p:sldLayoutIdLst>
    <p:sldLayoutId id="2147485588" r:id="rId1"/>
    <p:sldLayoutId id="2147485589" r:id="rId2"/>
    <p:sldLayoutId id="2147485590" r:id="rId3"/>
    <p:sldLayoutId id="2147485591" r:id="rId4"/>
    <p:sldLayoutId id="2147485592" r:id="rId5"/>
    <p:sldLayoutId id="2147485593" r:id="rId6"/>
    <p:sldLayoutId id="2147485594" r:id="rId7"/>
    <p:sldLayoutId id="2147485595" r:id="rId8"/>
  </p:sldLayoutIdLst>
  <p:transition xmlns:p14="http://schemas.microsoft.com/office/powerpoint/2010/main">
    <p:split/>
  </p:transition>
  <p:timing>
    <p:tnLst>
      <p:par>
        <p:cTn xmlns:p14="http://schemas.microsoft.com/office/powerpoint/2010/main" id="1" dur="indefinite" restart="never" nodeType="tmRoot"/>
      </p:par>
    </p:tnLst>
  </p:timing>
  <p:hf hdr="0" ftr="0" dt="0"/>
  <p:txStyles>
    <p:titleStyle>
      <a:lvl1pPr algn="l" rtl="0" eaLnBrk="0" fontAlgn="base" hangingPunct="0">
        <a:lnSpc>
          <a:spcPct val="90000"/>
        </a:lnSpc>
        <a:spcBef>
          <a:spcPct val="0"/>
        </a:spcBef>
        <a:spcAft>
          <a:spcPct val="0"/>
        </a:spcAft>
        <a:defRPr sz="2800">
          <a:solidFill>
            <a:schemeClr val="tx2"/>
          </a:solidFill>
          <a:latin typeface="+mj-lt"/>
          <a:ea typeface="ＭＳ Ｐゴシック" pitchFamily="34" charset="-128"/>
          <a:cs typeface="ＭＳ Ｐゴシック" charset="0"/>
        </a:defRPr>
      </a:lvl1pPr>
      <a:lvl2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2pPr>
      <a:lvl3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3pPr>
      <a:lvl4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4pPr>
      <a:lvl5pPr algn="l" rtl="0" eaLnBrk="0" fontAlgn="base" hangingPunct="0">
        <a:lnSpc>
          <a:spcPct val="90000"/>
        </a:lnSpc>
        <a:spcBef>
          <a:spcPct val="0"/>
        </a:spcBef>
        <a:spcAft>
          <a:spcPct val="0"/>
        </a:spcAft>
        <a:defRPr sz="2800">
          <a:solidFill>
            <a:schemeClr val="tx2"/>
          </a:solidFill>
          <a:latin typeface="Arial" pitchFamily="34" charset="0"/>
          <a:ea typeface="ＭＳ Ｐゴシック" pitchFamily="34" charset="-128"/>
          <a:cs typeface="ＭＳ Ｐゴシック" charset="0"/>
        </a:defRPr>
      </a:lvl5pPr>
      <a:lvl6pPr marL="457154" algn="l" rtl="0" fontAlgn="base">
        <a:lnSpc>
          <a:spcPct val="90000"/>
        </a:lnSpc>
        <a:spcBef>
          <a:spcPct val="0"/>
        </a:spcBef>
        <a:spcAft>
          <a:spcPct val="0"/>
        </a:spcAft>
        <a:defRPr sz="2800">
          <a:solidFill>
            <a:schemeClr val="tx2"/>
          </a:solidFill>
          <a:latin typeface="Arial" pitchFamily="34" charset="0"/>
        </a:defRPr>
      </a:lvl6pPr>
      <a:lvl7pPr marL="914309" algn="l" rtl="0" fontAlgn="base">
        <a:lnSpc>
          <a:spcPct val="90000"/>
        </a:lnSpc>
        <a:spcBef>
          <a:spcPct val="0"/>
        </a:spcBef>
        <a:spcAft>
          <a:spcPct val="0"/>
        </a:spcAft>
        <a:defRPr sz="2800">
          <a:solidFill>
            <a:schemeClr val="tx2"/>
          </a:solidFill>
          <a:latin typeface="Arial" pitchFamily="34" charset="0"/>
        </a:defRPr>
      </a:lvl7pPr>
      <a:lvl8pPr marL="1371463" algn="l" rtl="0" fontAlgn="base">
        <a:lnSpc>
          <a:spcPct val="90000"/>
        </a:lnSpc>
        <a:spcBef>
          <a:spcPct val="0"/>
        </a:spcBef>
        <a:spcAft>
          <a:spcPct val="0"/>
        </a:spcAft>
        <a:defRPr sz="2800">
          <a:solidFill>
            <a:schemeClr val="tx2"/>
          </a:solidFill>
          <a:latin typeface="Arial" pitchFamily="34" charset="0"/>
        </a:defRPr>
      </a:lvl8pPr>
      <a:lvl9pPr marL="1828618" algn="l" rtl="0" fontAlgn="base">
        <a:lnSpc>
          <a:spcPct val="90000"/>
        </a:lnSpc>
        <a:spcBef>
          <a:spcPct val="0"/>
        </a:spcBef>
        <a:spcAft>
          <a:spcPct val="0"/>
        </a:spcAft>
        <a:defRPr sz="2800">
          <a:solidFill>
            <a:schemeClr val="tx2"/>
          </a:solidFill>
          <a:latin typeface="Arial" pitchFamily="34" charset="0"/>
        </a:defRPr>
      </a:lvl9pPr>
    </p:titleStyle>
    <p:bodyStyle>
      <a:lvl1pPr marL="227013" indent="-227013" algn="l" rtl="0" eaLnBrk="0" fontAlgn="base" hangingPunct="0">
        <a:spcBef>
          <a:spcPct val="50000"/>
        </a:spcBef>
        <a:spcAft>
          <a:spcPct val="0"/>
        </a:spcAft>
        <a:buClr>
          <a:schemeClr val="tx2"/>
        </a:buClr>
        <a:buChar char="•"/>
        <a:defRPr sz="2400">
          <a:solidFill>
            <a:schemeClr val="tx1"/>
          </a:solidFill>
          <a:latin typeface="+mn-lt"/>
          <a:ea typeface="ＭＳ Ｐゴシック" pitchFamily="34" charset="-128"/>
          <a:cs typeface="ＭＳ Ｐゴシック" charset="0"/>
        </a:defRPr>
      </a:lvl1pPr>
      <a:lvl2pPr marL="627063" indent="-284163" algn="l" rtl="0" eaLnBrk="0" fontAlgn="base" hangingPunct="0">
        <a:spcBef>
          <a:spcPct val="30000"/>
        </a:spcBef>
        <a:spcAft>
          <a:spcPct val="0"/>
        </a:spcAft>
        <a:buClr>
          <a:schemeClr val="tx2"/>
        </a:buClr>
        <a:buFont typeface="Arial" panose="020B0604020202020204" pitchFamily="34" charset="0"/>
        <a:buChar char="–"/>
        <a:defRPr sz="2000">
          <a:solidFill>
            <a:schemeClr val="tx1"/>
          </a:solidFill>
          <a:latin typeface="+mn-lt"/>
          <a:ea typeface="ＭＳ Ｐゴシック" pitchFamily="34" charset="-128"/>
        </a:defRPr>
      </a:lvl2pPr>
      <a:lvl3pPr marL="912813" indent="-169863" algn="l" rtl="0" eaLnBrk="0" fontAlgn="base" hangingPunct="0">
        <a:spcBef>
          <a:spcPct val="25000"/>
        </a:spcBef>
        <a:spcAft>
          <a:spcPct val="0"/>
        </a:spcAft>
        <a:buClr>
          <a:schemeClr val="tx2"/>
        </a:buClr>
        <a:buChar char="•"/>
        <a:defRPr sz="2400">
          <a:solidFill>
            <a:schemeClr val="tx1"/>
          </a:solidFill>
          <a:latin typeface="+mn-lt"/>
          <a:ea typeface="ＭＳ Ｐゴシック" pitchFamily="34" charset="-128"/>
        </a:defRPr>
      </a:lvl3pPr>
      <a:lvl4pPr marL="1255713" indent="-227013" algn="l" rtl="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mn-lt"/>
          <a:ea typeface="ＭＳ Ｐゴシック" pitchFamily="34" charset="-128"/>
        </a:defRPr>
      </a:lvl4pPr>
      <a:lvl5pPr marL="1484313" indent="-112713" algn="l" rtl="0" eaLnBrk="0" fontAlgn="base" hangingPunct="0">
        <a:spcBef>
          <a:spcPct val="20000"/>
        </a:spcBef>
        <a:spcAft>
          <a:spcPct val="0"/>
        </a:spcAft>
        <a:buClr>
          <a:schemeClr val="tx2"/>
        </a:buClr>
        <a:buChar char="•"/>
        <a:defRPr sz="1400">
          <a:solidFill>
            <a:schemeClr val="tx1"/>
          </a:solidFill>
          <a:latin typeface="+mn-lt"/>
          <a:ea typeface="ＭＳ Ｐゴシック" pitchFamily="34" charset="-128"/>
        </a:defRPr>
      </a:lvl5pPr>
      <a:lvl6pPr marL="1942906" indent="-114289" algn="l" rtl="0" fontAlgn="base">
        <a:spcBef>
          <a:spcPct val="20000"/>
        </a:spcBef>
        <a:spcAft>
          <a:spcPct val="0"/>
        </a:spcAft>
        <a:buClr>
          <a:schemeClr val="tx2"/>
        </a:buClr>
        <a:buChar char="•"/>
        <a:defRPr sz="1400">
          <a:solidFill>
            <a:schemeClr val="tx1"/>
          </a:solidFill>
          <a:latin typeface="+mn-lt"/>
        </a:defRPr>
      </a:lvl6pPr>
      <a:lvl7pPr marL="2400060" indent="-114289" algn="l" rtl="0" fontAlgn="base">
        <a:spcBef>
          <a:spcPct val="20000"/>
        </a:spcBef>
        <a:spcAft>
          <a:spcPct val="0"/>
        </a:spcAft>
        <a:buClr>
          <a:schemeClr val="tx2"/>
        </a:buClr>
        <a:buChar char="•"/>
        <a:defRPr sz="1400">
          <a:solidFill>
            <a:schemeClr val="tx1"/>
          </a:solidFill>
          <a:latin typeface="+mn-lt"/>
        </a:defRPr>
      </a:lvl7pPr>
      <a:lvl8pPr marL="2857214" indent="-114289" algn="l" rtl="0" fontAlgn="base">
        <a:spcBef>
          <a:spcPct val="20000"/>
        </a:spcBef>
        <a:spcAft>
          <a:spcPct val="0"/>
        </a:spcAft>
        <a:buClr>
          <a:schemeClr val="tx2"/>
        </a:buClr>
        <a:buChar char="•"/>
        <a:defRPr sz="1400">
          <a:solidFill>
            <a:schemeClr val="tx1"/>
          </a:solidFill>
          <a:latin typeface="+mn-lt"/>
        </a:defRPr>
      </a:lvl8pPr>
      <a:lvl9pPr marL="3314368" indent="-114289"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2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8.jpeg"/><Relationship Id="rId5" Type="http://schemas.openxmlformats.org/officeDocument/2006/relationships/image" Target="../media/image42.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omments" Target="../comments/comment1.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5"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comments" Target="../comments/comment3.xml"/></Relationships>
</file>

<file path=ppt/slides/_rels/slide43.xml.rels><?xml version="1.0" encoding="UTF-8" standalone="yes"?>
<Relationships xmlns="http://schemas.openxmlformats.org/package/2006/relationships"><Relationship Id="rId3" Type="http://schemas.openxmlformats.org/officeDocument/2006/relationships/hyperlink" Target="http://en.wikipedia.org/wiki/File:Conan_doyle.jpg" TargetMode="External"/><Relationship Id="rId4" Type="http://schemas.openxmlformats.org/officeDocument/2006/relationships/image" Target="../media/image46.jpeg"/><Relationship Id="rId5" Type="http://schemas.openxmlformats.org/officeDocument/2006/relationships/image" Target="../media/image47.gi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 Id="rId3" Type="http://schemas.openxmlformats.org/officeDocument/2006/relationships/image" Target="../media/image4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5.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microsoft.com/office/2007/relationships/hdphoto" Target="../media/hdphoto1.wdp"/><Relationship Id="rId8" Type="http://schemas.openxmlformats.org/officeDocument/2006/relationships/image" Target="../media/image16.jpe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gif"/><Relationship Id="rId5" Type="http://schemas.openxmlformats.org/officeDocument/2006/relationships/image" Target="../media/image19.png"/><Relationship Id="rId6" Type="http://schemas.openxmlformats.org/officeDocument/2006/relationships/image" Target="../media/image20.gif"/><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61950" y="3352800"/>
            <a:ext cx="8382000" cy="914400"/>
          </a:xfrm>
        </p:spPr>
        <p:txBody>
          <a:bodyPr/>
          <a:lstStyle/>
          <a:p>
            <a:pPr eaLnBrk="1" hangingPunct="1">
              <a:defRPr/>
            </a:pPr>
            <a:r>
              <a:rPr lang="en-US" sz="2600" dirty="0" smtClean="0">
                <a:ea typeface="+mj-ea"/>
              </a:rPr>
              <a:t>Research Analytics Strategy in a Leading Research Intensive UK University</a:t>
            </a:r>
            <a:endParaRPr lang="en-US" sz="2600" dirty="0" smtClean="0">
              <a:ea typeface="+mj-ea"/>
              <a:cs typeface="+mj-cs"/>
            </a:endParaRPr>
          </a:p>
        </p:txBody>
      </p:sp>
      <p:sp>
        <p:nvSpPr>
          <p:cNvPr id="17411" name="Rectangle 3"/>
          <p:cNvSpPr>
            <a:spLocks noGrp="1" noChangeArrowheads="1"/>
          </p:cNvSpPr>
          <p:nvPr>
            <p:ph type="subTitle" idx="1"/>
          </p:nvPr>
        </p:nvSpPr>
        <p:spPr>
          <a:xfrm>
            <a:off x="361950" y="4419600"/>
            <a:ext cx="8382000" cy="2209800"/>
          </a:xfrm>
        </p:spPr>
        <p:txBody>
          <a:bodyPr/>
          <a:lstStyle/>
          <a:p>
            <a:pPr eaLnBrk="1" hangingPunct="1">
              <a:defRPr/>
            </a:pPr>
            <a:r>
              <a:rPr lang="en-US" sz="2000" b="1" dirty="0" err="1" smtClean="0">
                <a:solidFill>
                  <a:schemeClr val="tx2"/>
                </a:solidFill>
                <a:ea typeface="+mn-ea"/>
                <a:cs typeface="Calibri"/>
              </a:rPr>
              <a:t>Dr</a:t>
            </a:r>
            <a:r>
              <a:rPr lang="en-US" sz="2000" b="1" dirty="0" smtClean="0">
                <a:solidFill>
                  <a:schemeClr val="tx2"/>
                </a:solidFill>
                <a:ea typeface="+mn-ea"/>
                <a:cs typeface="Calibri"/>
              </a:rPr>
              <a:t> Giles A F Carden</a:t>
            </a:r>
          </a:p>
          <a:p>
            <a:pPr eaLnBrk="1" hangingPunct="1">
              <a:defRPr/>
            </a:pPr>
            <a:endParaRPr lang="en-US" sz="900" dirty="0" smtClean="0">
              <a:ea typeface="+mn-ea"/>
              <a:cs typeface="Calibri"/>
            </a:endParaRPr>
          </a:p>
          <a:p>
            <a:pPr eaLnBrk="1" hangingPunct="1">
              <a:defRPr/>
            </a:pPr>
            <a:r>
              <a:rPr lang="en-US" dirty="0" smtClean="0">
                <a:solidFill>
                  <a:schemeClr val="tx2"/>
                </a:solidFill>
                <a:ea typeface="+mn-ea"/>
                <a:cs typeface="Calibri"/>
              </a:rPr>
              <a:t>Consultant Director of Product Strategy – Thomson Reuters </a:t>
            </a:r>
          </a:p>
          <a:p>
            <a:pPr eaLnBrk="1" hangingPunct="1">
              <a:defRPr/>
            </a:pPr>
            <a:endParaRPr lang="en-US" dirty="0">
              <a:ea typeface="+mn-ea"/>
              <a:cs typeface="Calibri"/>
            </a:endParaRPr>
          </a:p>
          <a:p>
            <a:pPr eaLnBrk="1" hangingPunct="1">
              <a:defRPr/>
            </a:pPr>
            <a:endParaRPr lang="en-US" dirty="0" smtClean="0">
              <a:ea typeface="+mn-ea"/>
              <a:cs typeface="Calibri"/>
            </a:endParaRPr>
          </a:p>
          <a:p>
            <a:pPr eaLnBrk="1" hangingPunct="1">
              <a:defRPr/>
            </a:pPr>
            <a:endParaRPr lang="en-US" dirty="0" smtClean="0">
              <a:ea typeface="+mn-ea"/>
              <a:cs typeface="Calibri"/>
            </a:endParaRPr>
          </a:p>
          <a:p>
            <a:pPr eaLnBrk="1" hangingPunct="1">
              <a:defRPr/>
            </a:pPr>
            <a:endParaRPr lang="en-US" dirty="0">
              <a:ea typeface="+mn-ea"/>
              <a:cs typeface="Calibri"/>
            </a:endParaRPr>
          </a:p>
          <a:p>
            <a:pPr eaLnBrk="1" hangingPunct="1">
              <a:defRPr/>
            </a:pPr>
            <a:endParaRPr lang="en-US" dirty="0">
              <a:ea typeface="+mn-ea"/>
            </a:endParaRPr>
          </a:p>
          <a:p>
            <a:pPr eaLnBrk="1" hangingPunct="1">
              <a:defRPr/>
            </a:pPr>
            <a:endParaRPr lang="en-US" dirty="0" smtClean="0">
              <a:ea typeface="+mn-ea"/>
              <a:cs typeface="+mn-cs"/>
            </a:endParaRPr>
          </a:p>
          <a:p>
            <a:pPr eaLnBrk="1" hangingPunct="1">
              <a:spcBef>
                <a:spcPct val="60000"/>
              </a:spcBef>
              <a:defRPr/>
            </a:pPr>
            <a:endParaRPr lang="en-US" dirty="0" smtClean="0">
              <a:ea typeface="+mn-ea"/>
              <a:cs typeface="+mn-cs"/>
            </a:endParaRPr>
          </a:p>
          <a:p>
            <a:pPr eaLnBrk="1" hangingPunct="1">
              <a:spcBef>
                <a:spcPct val="60000"/>
              </a:spcBef>
              <a:defRPr/>
            </a:pPr>
            <a:endParaRPr lang="en-US" dirty="0" smtClean="0">
              <a:ea typeface="+mn-ea"/>
              <a:cs typeface="+mn-cs"/>
            </a:endParaRPr>
          </a:p>
          <a:p>
            <a:pPr eaLnBrk="1" hangingPunct="1">
              <a:spcBef>
                <a:spcPct val="60000"/>
              </a:spcBef>
              <a:defRPr/>
            </a:pPr>
            <a:endParaRPr lang="en-US" dirty="0" smtClean="0">
              <a:ea typeface="+mn-ea"/>
              <a:cs typeface="+mn-cs"/>
            </a:endParaRPr>
          </a:p>
          <a:p>
            <a:pPr eaLnBrk="1" hangingPunct="1">
              <a:spcBef>
                <a:spcPct val="60000"/>
              </a:spcBef>
              <a:defRPr/>
            </a:pPr>
            <a:endParaRPr lang="en-US" dirty="0" smtClean="0">
              <a:ea typeface="+mn-ea"/>
              <a:cs typeface="+mn-cs"/>
            </a:endParaRPr>
          </a:p>
          <a:p>
            <a:pPr eaLnBrk="1" hangingPunct="1">
              <a:spcBef>
                <a:spcPct val="60000"/>
              </a:spcBef>
              <a:defRPr/>
            </a:pPr>
            <a:endParaRPr lang="en-US" dirty="0" smtClean="0">
              <a:ea typeface="+mn-ea"/>
              <a:cs typeface="+mn-cs"/>
            </a:endParaRPr>
          </a:p>
          <a:p>
            <a:pPr eaLnBrk="1" hangingPunct="1">
              <a:spcBef>
                <a:spcPct val="60000"/>
              </a:spcBef>
              <a:defRPr/>
            </a:pPr>
            <a:endParaRPr lang="en-US" dirty="0" smtClean="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defRPr/>
            </a:pPr>
            <a:r>
              <a:rPr lang="en-US" dirty="0" smtClean="0">
                <a:ea typeface="+mj-ea"/>
              </a:rPr>
              <a:t/>
            </a:r>
            <a:br>
              <a:rPr lang="en-US" dirty="0" smtClean="0">
                <a:ea typeface="+mj-ea"/>
              </a:rPr>
            </a:br>
            <a:r>
              <a:rPr lang="en-US" dirty="0" smtClean="0">
                <a:ea typeface="+mj-ea"/>
              </a:rPr>
              <a:t>Research </a:t>
            </a:r>
            <a:r>
              <a:rPr lang="en-US" dirty="0" smtClean="0"/>
              <a:t>Performance - Critical Factors</a:t>
            </a:r>
            <a:endParaRPr lang="en-US" dirty="0">
              <a:ea typeface="+mj-ea"/>
            </a:endParaRPr>
          </a:p>
        </p:txBody>
      </p:sp>
      <p:sp>
        <p:nvSpPr>
          <p:cNvPr id="2" name="TextBox 1"/>
          <p:cNvSpPr txBox="1"/>
          <p:nvPr/>
        </p:nvSpPr>
        <p:spPr>
          <a:xfrm>
            <a:off x="917575" y="2057400"/>
            <a:ext cx="7997825"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 good overarching research </a:t>
            </a:r>
            <a:r>
              <a:rPr lang="en-GB" sz="2400" b="1" dirty="0" smtClean="0"/>
              <a:t>strategy</a:t>
            </a:r>
          </a:p>
          <a:p>
            <a:pPr marL="285750" indent="-285750">
              <a:buFont typeface="Arial" panose="020B0604020202020204" pitchFamily="34" charset="0"/>
              <a:buChar char="•"/>
            </a:pPr>
            <a:r>
              <a:rPr lang="en-GB" sz="2400" b="1" dirty="0" smtClean="0"/>
              <a:t>Excellent people</a:t>
            </a:r>
            <a:r>
              <a:rPr lang="en-GB" sz="2400" dirty="0" smtClean="0"/>
              <a:t>, </a:t>
            </a:r>
            <a:r>
              <a:rPr lang="en-GB" sz="2400" dirty="0"/>
              <a:t>critical mass, </a:t>
            </a:r>
            <a:r>
              <a:rPr lang="en-GB" sz="2400" dirty="0" smtClean="0"/>
              <a:t>‘academic magnetism’</a:t>
            </a:r>
          </a:p>
          <a:p>
            <a:pPr marL="285750" indent="-285750">
              <a:buFont typeface="Arial" panose="020B0604020202020204" pitchFamily="34" charset="0"/>
              <a:buChar char="•"/>
            </a:pPr>
            <a:r>
              <a:rPr lang="en-GB" sz="2400" b="1" dirty="0" smtClean="0"/>
              <a:t>Infrastructure</a:t>
            </a:r>
            <a:r>
              <a:rPr lang="en-GB" sz="2400" dirty="0" smtClean="0"/>
              <a:t>, capital investment</a:t>
            </a:r>
            <a:endParaRPr lang="en-GB" sz="2400" dirty="0"/>
          </a:p>
          <a:p>
            <a:pPr marL="285750" indent="-285750">
              <a:buFont typeface="Arial" panose="020B0604020202020204" pitchFamily="34" charset="0"/>
              <a:buChar char="•"/>
            </a:pPr>
            <a:r>
              <a:rPr lang="en-GB" sz="2400" b="1" dirty="0"/>
              <a:t>Rewards </a:t>
            </a:r>
            <a:r>
              <a:rPr lang="en-GB" sz="2400" dirty="0"/>
              <a:t>and </a:t>
            </a:r>
            <a:r>
              <a:rPr lang="en-GB" sz="2400" b="1" dirty="0"/>
              <a:t>incentives</a:t>
            </a:r>
            <a:r>
              <a:rPr lang="en-GB" sz="2400" dirty="0"/>
              <a:t>, motivations</a:t>
            </a:r>
          </a:p>
          <a:p>
            <a:pPr marL="285750" indent="-285750">
              <a:buFont typeface="Arial" panose="020B0604020202020204" pitchFamily="34" charset="0"/>
              <a:buChar char="•"/>
            </a:pPr>
            <a:r>
              <a:rPr lang="en-GB" sz="2400" b="1" dirty="0" smtClean="0"/>
              <a:t>Review </a:t>
            </a:r>
            <a:r>
              <a:rPr lang="en-GB" sz="2400" dirty="0"/>
              <a:t>and </a:t>
            </a:r>
            <a:r>
              <a:rPr lang="en-GB" sz="2400" b="1" dirty="0" smtClean="0"/>
              <a:t>analysis </a:t>
            </a:r>
            <a:r>
              <a:rPr lang="en-GB" sz="2400" dirty="0" smtClean="0"/>
              <a:t>of outcomes</a:t>
            </a:r>
          </a:p>
          <a:p>
            <a:pPr marL="285750" indent="-285750">
              <a:buFont typeface="Arial" panose="020B0604020202020204" pitchFamily="34" charset="0"/>
              <a:buChar char="•"/>
            </a:pPr>
            <a:r>
              <a:rPr lang="en-GB" sz="2400" b="1" dirty="0" smtClean="0"/>
              <a:t>Accountability</a:t>
            </a:r>
          </a:p>
          <a:p>
            <a:endParaRPr lang="en-GB" sz="2400"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The Research Lifecycle</a:t>
            </a:r>
            <a:endParaRPr lang="en-US" dirty="0">
              <a:ea typeface="MS PGothic" pitchFamily="34" charset="-128"/>
            </a:endParaRPr>
          </a:p>
        </p:txBody>
      </p:sp>
      <p:sp>
        <p:nvSpPr>
          <p:cNvPr id="4" name="Slide Number Placeholder 3"/>
          <p:cNvSpPr>
            <a:spLocks noGrp="1"/>
          </p:cNvSpPr>
          <p:nvPr>
            <p:ph type="sldNum" sz="quarter" idx="11"/>
          </p:nvPr>
        </p:nvSpPr>
        <p:spPr>
          <a:xfrm>
            <a:off x="3124200" y="6394450"/>
            <a:ext cx="5172075" cy="231775"/>
          </a:xfrm>
        </p:spPr>
        <p:txBody>
          <a:bodyPr lIns="0" r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2A56E30-1776-452B-B03D-E4A8BB2E236E}" type="slidenum">
              <a:rPr lang="en-US" altLang="en-US">
                <a:solidFill>
                  <a:schemeClr val="bg1"/>
                </a:solidFill>
              </a:rPr>
              <a:pPr eaLnBrk="1" hangingPunct="1"/>
              <a:t>11</a:t>
            </a:fld>
            <a:endParaRPr lang="en-US" altLang="en-US" dirty="0">
              <a:solidFill>
                <a:schemeClr val="bg1"/>
              </a:solidFill>
            </a:endParaRPr>
          </a:p>
        </p:txBody>
      </p:sp>
      <p:sp>
        <p:nvSpPr>
          <p:cNvPr id="29703" name="AutoShape 2" descr="data:image/jpeg;base64,/9j/4AAQSkZJRgABAQAAAQABAAD/2wCEAAkGBxQSEhUQEhQWFRQVFh4VFhcVFxoXGhsYGBoaGBUgHh4dHSgiISAmHBcYITEjJSkrMC4uFyAzODYsNygtLisBCgoKDg0OGxAQGTAmHiQ3Nyw3Nzc3Ny4vMiwuLis3NzEwMjc3LC81Ny03My8sNzIwNy8xMjQsNy42LCwsMi01MP/AABEIAI0BZgMBIgACEQEDEQH/xAAcAAEAAgMBAQEAAAAAAAAAAAAABgcDBAUBAgj/xABIEAACAQMCAwUFAwcJBgcAAAABAgMABBESIQUGMQcTIkFRFDJhcYEjQpE1UnJzdLGyFSQ0YoKSodLwFjNDosHCCCVUg7PD0f/EABoBAQADAQEBAAAAAAAAAAAAAAABBAUDAgb/xAAtEQEAAgECBAQFBAMAAAAAAAAAAQIDBBESITFRBUFx8BOBkaHRMmHB4SJCsf/aAAwDAQACEQMRAD8AvGlKUClKUClKUClKUClKUClKUClKUClKUClKUClKUClKUClKUClKUClKUClKUClKUClKUClKUClKUClKUClKUClKUClKUClKUClKUClKUClKUClKUClKUClKUClKUClKUClKUClKUClKUClKUClKUCleUoPaV5XtApSlApSlApSlApSlApSlApSlApSlApSlApWhx6Zktp3Q4ZYXZT6EISD+NUpDzVxBiFW6lJPQAJ/kpM7K+fU0w7cW/NfVKp6zvOIszI95KpAU7BDs3X7vlg/hWhPxziSIspupdDeeI9vTPg2zt+IrhXU4rW4Ytz/LzbVRWvFNZ29O3zXhSqE/2uv/AP1cv4R/5K2rLjvEpQSlzKQoJJwnUDOB4OtdbXrSN7TtDlTxHFedqxMz6LxpVOy33ENMbJeysZCABhABsST7nkAPxrl3HM3EY2KPdSgj4R/5K548+PJyrLpk1lcfO1Z9/Ne1K4nJV081jBLKxd2TLMcZJyfTaoj2n8c4jw8C5hmhMDyCMI0PjQlSfe1eIeE+nUV2WoneN1k0qK8gXF5Pbx3d3NG4njWREji0aA24ydRycEeQrQ7RLziVpFLe2s0PcxgM0TxZYLsGIbVvvvjHSiU5pUZ5K9ueJZ72aJu8jDLHHFo0asEZbJycfCpNQKUpQKUpQKUpQKUpQKUpQKUrwmg9pWG3u45M6HV8ddLBsfPBrNQKUpQKUpQKUpQKUpQKViuLlIxqdlQerEKPxNfUUqsAykMD0KkEfiKD7pSlApSlApXzmlB9UpSg5vMv9Duf1En8DVSXLohyTM2k7aDuMEb5z0G+Ku3mX+h3P6iT+Bq/PsCglQTgHAJxnA8ziuWanHSa7zHp1ZfiGTgvjttE9evTyTprsMfCVcAYLZBBBBz08wcdOu3xFYLy4gdB3zgAdIwwJB3AyF8wPpv57V7akJHiHOnupJVydyEwqk+hZtR+GAK4/NEUYfUp8ZIONyGRhqRs+R+6R8M1gafDS+WKxvH7x15d+3vyWNRmtTFN+U94npz7d/fm4jgZODkZ2PrUu4VPBGgMcgDacMpOnUQDg4O+c7betQ+ury/AjyAE+PIEa4OMnqxPoo3x5nFa+uxRfFvaZ2j7+vvl1Y+hyzTLtWI3n7envn0SZboKQTgDoCSBpB9fLbYbeZPQDbhcxGAjKPrk1ZY5zn6jbbAwK7csgdN8sjpI4GcZWOTGAfUpuCfMCoZdoiuwjbWgPhbGMj5f66VQ8PxRbJxc4mPpPr+Pw0PEMs1x8PKYn6x6fldvZ7+Trb9D/uNRbt8/J8X7Sv8ABJUp7Pfydbfof9xqL9va/wDl8Z9Llc/3JB+8itxpU/TCU9nn5Lsf2WL+AVi7S/yVe/s7/ur77OXB4XZY8raMH5hQD/iDWHtQkC8KvMnGYWUfEtsB+Jo9M3E+Xbe+so4rmMSARAqT1UlBupG4NVX2e8ak4RJFFcbWV4C6P91HBKE56D3RqHlkH1q6uGD+bx/ql/hFQ3h/LUfEOCw20mx0s0b+aOHbB+XkR5gmgw9rnK1rPAty0S9+Z4Y+8GzFXkSMg+o0ttnpgVKxynZi29i9mj9nznu9O2r19c/HrVTQcxyi1PCL7K3Vtc24Qsc64xPHtnzKjBB81wfI1eKHagpzsW5dtmmvJWhRnt7jRCzDJQKWxj47DfrWLtf5Wt7We34kluhjaYe0ppyrHOvJHTxAOD6kjzNdrsT97iX7Wf3vU1504N7ZZT222p4zoz5SLvGf7wFEsq2FrLaLEY4jaGNWCFR3egYddumBgH6VEuzDk+1jRr9YFVrh3eHIyY7diRGoz0ym5/Sx5VwOUuPtc8Jj4WGKXLTCx/rLFgvIw/RhWRQfIr8Kt6CFUVUUYVQFUDoABgD8KIUrxDlezj5khtlt4u4eHvGiKgpqKTDodh7inHqKkXOXIFhP/NbWGGC8VBOmhNIKB9J1aRjB3A8wR865nNVr3vM0Eet01Ww8UbaWGBOdiOlSrgfK8lrxSS57yWaGS2C95M+tlcP7uSc4xuNvWg7HOPCYbmzlW4iWQLG7qGGdLBGwR6HfqKr3sg5Ssrrhuu4tYpHMjqXZBqxtjDDcfSrK4ldpLZSyxMHR4HZWXcEFDgiqZ5Us748EeWyuZEId9UKqm6jGsq2nWG89j5YFB3+yK+lS+veHrI0trCz92WJbRolKIAT6qDt08G1b3a1xQLc2FrOxWylctcblQ4UgBWI+4Mgkehrrdkc9nJZBrSMRvnFwuSW73AySx3IIwQfj65rp8x2FnfueHXKlpFjE69QVBJTUjeudiPiM0SjXaDyVbz2EkthEiTrETGbYY7xMeOPEfvhlzgb74qYX/BYLy1SK7hWRdAbS4PhbRjI81IyRkb1VnHuVbzgaG9srt3gRhrjcdAzaRqUeFhkgEgKRnNW1wLiXtNrFc4097EHx6EjcfjRCr/8Aw/8ABbd7d7toUadJcJIVGpR3a+76e8enrUg5X7NbdZLq5vYI5pZ7iV1DgOFjaRmTY7ZIOSfkPKub/wCHk/zGX9d/9aVatBSnZDyxZ3QvhPbRSaZ9K6kGVU52U9R9KlPL3ZtAlrc2FzGskDXLSQH7wVo1VWz1Djdc+ePjXL7DOt/+0f8A7VrUFNdk9lFYcQueHXESC5Ul4JtI1MmACFbGcFcOB+n6V27rlKz4nxN5TAnc2xxK4GO/uGw2CR1VBjPqWx5GtHtxsu59m4nCxjuI5O61DqRhnT8CGHyY1YfLHCltbWKBN9K5ZjuWdvE7E+ZLEnPxoOlDEEUIoCqoCqBsAAMAD4Yrk838dFjaS3RGSi+FTtlydKD6sRXZqB9tdsz8LkK5Oh0dgPzQ3i/DOfpQavZ9y4t3AvE+IgXNxcZde9GpY4ycIEQ+FcgA7DzFaXP9h/I5j4pw4CJe8CXEC7RSBuhK9A2dtQ9R9Zj2dzq/DLNl6ezouB5FBoYfRlI+lcLtxmVeFSKTu0sQH0cOf+VTQc3tcsba64X/ACj3SmXTEY5ceIIzDYnzHjbY+ZrocG5V4WvDYbm5tLcL7MjyyNGM7oCxyBnOT5b5rmc1WzRcsRxuMMsMAIP6SV5e8nTXPB4jFc3Lv7PFIsBde7bCq2jGB9MnYgUEj7OeUzw0XUS4MMk/eQ75PdlFADfEEEfHGfOpka+YxsPlXpoApSlB7SlKDm8y/wBDuf1En8DV+e06D5V+hOZf6Hc/qJP4Gr89p0Hyox/Fv9Pn/DNbd4zaIidRU5wSMIN2Jx5fvOB51LbPl2OOVY2jaeVgSFkXCaQWQYVHJ99CCWJABBxUa5Y/pU37I38S1ZXH4EE0kEfjjaEhkX7TTI/e5ZgSBnxqcOw6bVW+NWt78W0RG3P1WtDo6fBpfbeZ98nOueWI9assAyUJQFdIbxWqsSgGnw97Lg6fIEhsZPOvOXVdlSRI7WX3tSEohjCElyr7bMrEgFSuV3Pn3uNX6SmK27qSM9ywChI/KW2fK4fSPcPU7bbHz1beeaAxKrmP7ZSQ0YGpRCsJHV1JxHnCnUdZ2GM1NdVgtMVreJmenNdtpomJ4qcvRA+L2klvIYJGyFZljO4VgrFWwCdtwcj5etadSDtE/wB/D+tuf/kNR6vWC/HWZ/eY+lph874lgrhzcNekxEr07Pvydbfq/wDqa3+YuCRXtvJazA6JBjI6qRurLnzBwR8q5/Z7+Trb9X/3Gtnm7j62FrJdONWgYVc41Oxwgz5ZJG9dn0NP0wg/B+XOM8MzBZyWtzb5JUT61Zc+mOn4nz2FdVeWL6+eNuKyQiGNxIttah9LOvumRn3YA/dG21YuA2XEr6BLyTiDW/fqJIooIoiiI41Jq1qWY4IJ3HWtTgHMfEV4snC71o2CxO5dEC96MZjf4dGBC4Gc+lHpNuYVuzFpsu47w5BacuFUYO4CAknPltXF5B4RxCzjW1umtpIUB0PG0neAk5AIKhSNzvtjbrUwr5jkDDKkEZxsc7jY0EL595FF9Lb3URVLiGRCxbIDxK4YqcAnUN9PzI88iU8UM4j/AJsImlyMCZmVMeeSqk/Stw1rJxGEv3YljL/mh1LfhnNBAuRuVOI8PllLNaSR3EneS4aUMDkklPBjzOx/GrGFfJkUDORj1ztXizqdgyk/AighnLfIoteJ3V/lSku8KjOpTIdU2RjA8XTBOxPTzmzZwcdfLPrWM3CfnL+IrLQVfe8pcUk4knFc2QeNQgjDyldIDAgnQCT42OdvLbbfs8etOMXEDwJ7FD3g0s6yTM2k9cZQYJG2d+tTRZFJKggkdRncZ6Zr13A6kD5nFBFRwe7i4bFY2/cGVYe4dpWcIBoKkrpUknONjj/pXO7OuWL3h6ezTG3eHUXDRs+sE42wUAI+o+tTj2hPzl/EU9oT85fxFBXjcj3dpxCS94ZJAkUozJDMXCliSXACL0zuD1BY+W1b3MHK97NeQ8Qt5oYZYoNGlg7ozk5dTsDoIPXrsNqnDMAMkgD1Na1txKGQlY5Y3YdQjqxH0BoInxzhPEeIQmzuFtraFyO+eGV5ZGVSGwgaNQuSBkknbbBrvXdnPDbpBYrDlQEAnZwqoFIHuKSTnG23nvXVadRjLKM9MkV6kqnoQfkc0Fedm3Kd/wAMzA5tZIHbUxVpO8U6cbeDB91djjz38qm3GWuQn80WEyZ/47Mqgf2QSTnG1bftKfnr+Ir6MyjBLDfpuKCueQuUuI8OkfLWkkc0geXxShxv4ingx0J8J6kDcVZNYvaE/OX8RXomXrqGB13FBAu0fli/4kogQ2yQI+tSzyGRjpxuAmke82wz5fKpXy2LoRabwQ94uADAXKsABuQ4BBznYZrpLMp2DA/Iivsmg9rDd2yyo0bgMjgqwPQgjBH4VkeQDqQPmcV4kqnoQfkc0EH4Py7e8M1xWRiubRmLJFcO0ckRJyQrhGDKd+oH768uuUbjiE8c3E2iWGE6o7WAs6k+sjso1fIKNvmczpJAcgEHBwcHOD6GjuBuSB89qCHdonA72+hNpb+zrC+ks8jPryrasAKhAGy759dh1rpcl2V3Bbrb3fcERIkcbws5LBQV8YZRg4C7g75OwrvpID0IPyOa8eVR1IHzOKD7pXxHKre6QcehzX3QeUr2lApSlBjuIg6sjdGBU/IjBr84SWzRM0L+/Gxjb5odJP1xn61+k6qXtV4AY5vbkH2cuFlx92QAKjfJgAPmo9aM/wARwzkxbx1j/ivY5ZY5+8jVWUpoYP7rDOrBxuRkA488YOxNb78SvJfB35jU/wDDtlEY+O48X+Na9SbliwIAnDAtuCpx7vX6Hw/6ySKWr+Djr8W9YmfLfv781PSarU5NsNLbRHbrsjX+zjFTcHWdOcsZDq2ODvnOcmsyXl5B4BcOVxvHcASrjy97fHyNTV5Uw6kHSWBbYdQWJGM+ZRdvPWK0uY7AuhkJC6BhRsCcEg5J89jsP8cnFGmsrltFM1I2np9tu67fHnx0m+LJMzH97oXd3U0sqF0jRFztFsupveIU9M4GQNs7+ZrI5wNhk+QHmfIfjXtSvs44Abq6ErD7G3IZvRpOsa/HGzH5L61sUpWleGscmVxZNbmji6/wtfluw9ntYID1jiVW/Sx4v8c1yO0rgMl9w+WCLeUFZEXIGpkOdOTsCRkb+tSg1HecOZ/YPZWZQY57lYHYnGgMrHV9NP4Zr2+kVdyX2nPYKthewvphGgEbSIo2AZG6gDoQRt61ZPB57HiVxDxK3m1yQI8ekeEgSYyHVhqGPLoNz1zXY41y/bXi6biFJR5EjxD5MNx9DVNpwM8J4/bQ27MY5dJGTk93IWV0Y+eCmfoPOiVw82cUNraSzKMuF0xr+dI50xr9WIFQDsevZbee74TcH7WOQzDPnnAkI+BJR/7ZqQ82zTTXttbW8ay+zfzuZGk7sZ3S3BOk/e1vjH3BUN50nuLLiVrxieBYUyIZe7k73UMNqJ8I+4T89AohMO2LiMsHDZGhZlLOsbMuzBHOGwfLPTP9avOF8ucMvbFFt44tJQaZY1AlSTHvFvfDg9c7nzqQ8eurYrHbXIDpdt3CgjKsSrOAT8QpwfXFV5xvspa21XXCrmWKRQWEZY74+6GG/ToG1Z86CS8k8vZ4WlnexByryBllGckSvpYZ/EH41Dex23tYIby+uFQG2nKrNIAWRAgzpPUE6iNtznFTfss5mk4hZd7MPtYpTC5AxqKqjg48tnGfiDVTcv8AL9xc2d1Pau3eWt8ZhDsUcoqsDjG7jyzsenxolYvAOSLe6nk4lc2kaLL/ALi2KAKE3PeSr0Mj51EEbZ3yd6n0sixIWOFRFJPkFVRk/QAVHOz7nBOJW+vZZ48LNH0w3qAd9J3x6bjyrH2jTSPCljAoaW7k7vSW0/ZKNc5JwcDSunOOriiEE5Q4xNDxnvbgFV4rGJEz5Dxezg56EIunHlrAqf8AP/LTcQiht84QXCvKQcERgNqx8TkD658qhHanZXjwQ3htooTZMGV0m7whSVAGnQuwYIeuwB9as7lziq3drDdLsJY1fHoSPED8jkfSgqvtf5etbVLEW9vFFqn0sURQWGBsxxlvrmpTzV2dQOYJrKCKGWGeNyI1WJXjDrrBAAGQBkfLHnXJ7dfdsP2n/oKtOiVUpOeM8VmtnYmwsshowSFlkDFPHjGpch9umEHrUp5r5Itp7VkhhjhmRCYJIkEbIwHhAKgHSehHoahvY6/c8R4jaSbS6ywz1ISRgx/51P8Aaq36IVVxPgaHlxHuIvtrezyhdcPGwxkA9R7oBHngV2+x/hcKcOhnSJBLKp7yQKNbeM4BbrjYbdNq3+0O4SThN6yMGXuXGVORlThht6EEVHeznlVJuHW8pubxCynwxXLog8TDZRsKDjc+8At141YRrCgS4bVMoGFc95uSBtv5+tTnnnl61bh8qmCLEELmHCBe7wufBgeHoNh6VCOaOEC241wtVlml1MDmeVpSMPjALdB8KsvnP+gXX6h/4TQQnsu4DZy8IinubaCQ/bF3liRzpWWQZJIzsox8AK6nKfJdsrXM0apJY38ULxwupIAGp/dYbDxKwzuD6YFRvkflH23gagXFwjSCYBFlIi1CWQKCmMFSQMjzyasPl2QQW9naTEJOYFURkjJMSL3mMddORk/GgrjkLhUNpxy7sniVsAy2zOAxQAhgFJ6HS+M9fszWftj41LHcW5h1abJo7ibScANIxEIPrkRuMf1vjWXtLHsXFrDig2RiIZT8ATk/3JG/uCutZ8H/AJQ4dfTEYe/Z5IyfJYx3doflpjRvk1Et7n428/CnuniSb7EPASuSHm0rFoPUEsyjIra4Fwe34RZM+lVMcWudx7zsq5bJ8984HxqBcg8W9sgsOGMPFBcM8ynyitgHiz/7jxL/AGT6VNO0CSSZrfh8CiR5ZBPKhbQDBAQzAtg4DOY16bgkedEIp2c8Ung4rc2t4NL3qrcqucgOV14Hr4CVPxhq0eK8LhuYzDcRrLGd9LjIyOhHoR6iqn7T0vEktuLPbpEbVwCY5u8LAsCoI0Lge8M5+/Vt8NvUnijnjOUkRZFP9VgCP30FF8HuJuC3TXShmsHuXtZBknTobwk/1gpJB88MOpqyO0bhVtecNnutCSOls8sEwA1DCl1w3XSSOnTenLvCo7q2vraZdUcl5Op9RuMEHyIO4PqKgEfFJeGQ3/A7w5ja3lNpIeh1IxAz6N5DyYMPMUStjk/gUNpbRrDGqFkQyEDd20jJY9Setdytfh3+6j/QX9wrYoh5SlKD2lKUCsF7aJNG0UihkdSrKehB61npQUXzjypJYPnd7Zj4JOunPRXPkfRuh+dcjhkDPIFV9GxLPnGlRux/Dyr9DzwK6lHUMrDDKwBBHoQetVrzL2ZkZlsW+PcOf4HPT5Nt8RXm8TNZiGTqPD/8viY4+XT6NKKMYCADHhXxKurLqxQE4znAT++ainF7cow8ZdWGUJOSBnBBGdiCMH5VtS3N4sht3jlEzusmkxkuWTSFIwMEDA3GR8ak3L/ZxNM3fXzGMMdRjRgZGJ3Ophsu/kuT8RVDSaXJivNrTBmrOpiKVpMbec8tvcIty1y9NfSd3F4UU/aSkeFB5ger46L9TgVePBuFR2sKQQrhEHzJJ3JJ8yTuTWawsY4I1ihRY0XYKowB/r1rYrRXdNpa4K7R17vk1Fe0TlI8ThhgEgjCTiVyRklAjowA9fHtnbapXXtFlBeEcO4vZoLdZLa7jTaN5S8UgUe6GwGzgeec/GsnDOUJ/aX4ndSRTXujRAoDLBCu+APvMd23/rHbzqbUoIVyxwDiFvdT3M8ttKLllMulXVlEYKoE8sAHofifOs/aJy5ccQg9liaFIyVYtJrLhlbPhxtgjbf1NS6lBW1/yJfXNpbWk11ErWsyyRzRo5bCI6rkEgFgSmDkdDXcEXFzH3DGz1FdPtGZM+mrusY1fDVjNS2lBHODcutYWYtrIoZAdTPPqwzt77HT59MD0AFcTs85QveGtIrzQSxTP3kmFdXD6cEr5b4Xap9SgrziXIM8fEDxHhs8cBfeWORWZWYnx7Dybr8DuK2TwDiZv1v2mtG0RGFItMmlVcqzkHrqJUb+m2KnVKDkc0WM09s9vF3P2qmN++1FdDKQcBd871wOzvlm84cns0s0MtvksukMHUnqBnYgnff1NTalBX3PvJ97xFowJbaOOFy8e0hYnbGry6DoKmfBxcCPF0YjID1h1BSMDfDdDnNb1KCD83ciNPcpxGym9mvExliNSOAMeIeRxtnByOo8xn9k4vOncyyWtsp2eWAO8hU+9oDYVDj7xzj0NTGlBE+Y+WZXsf5NszFHEYzExl1swXbpjqT4sk+ZzX3yFwS6soFtZ3hkjjB7towwbds4bO3md/lUppQV5zNyff3V7BfLLbIbY/ZKVkOQG1eL5/CpBzHYXlxam3ja3R5Y2SVm1kDUMeAfLPWpHSgg3J3L3EeH2y2ivaSIpYqW71SNbFyNhv4mP41l4Zy3eHiS8Ru5oWVIWijjiDALqIJPi65wcn5elTSlBFu0flY8StO4RlWRZFdWbOBjZ+m/us31xUjs7ZYo0iQYVFCqPgowKzUoIZyryX7Fd310pQ+0NmEb+EHLuG/tny8hWKw4BxJb97+SW0fXGIdGmQaIw2rCn5kk56nHpU4pQR/nfhE15avawmICVSrtLqOOhUqF8wRnf0FcnlPgXEbK19l721kCDEJZZBpyc4OOoALY+lTalBCuTOX+IWcknfT28sU0rTOArqwd/e0+WMgbH0rP2j8lpxO20DCzpkwyHOBnGpTj7rYH1APlUupQYrWMqiqeqqAfoMVlpXlApXtKBSlKBSlKBSlKBSlKBSlKBSlKBSlKBSlKBSlKBSlKBSlKBSlKBSlKBSlKBSlKBSlKBSlKBSlKBSlKBSlKBSlKBSlKBSlKBSlKBSlKBSlKBSlKBSlKBSlKBSlKBSlKBSlKBSlKBSlKBSlKBSlKBSlKBSlKBSlKBSlKBSlKBSlKBSlKBSlKBSlKBSlK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4" name="AutoShape 4" descr="data:image/jpeg;base64,/9j/4AAQSkZJRgABAQAAAQABAAD/2wCEAAkGBxQSEhUQEhQWFRQVFh4VFhcVFxoXGhsYGBoaGBUgHh4dHSgiISAmHBcYITEjJSkrMC4uFyAzODYsNygtLisBCgoKDg0OGxAQGTAmHiQ3Nyw3Nzc3Ny4vMiwuLis3NzEwMjc3LC81Ny03My8sNzIwNy8xMjQsNy42LCwsMi01MP/AABEIAI0BZgMBIgACEQEDEQH/xAAcAAEAAgMBAQEAAAAAAAAAAAAABgcDBAUBAgj/xABIEAACAQMCAwUFAwcJBgcAAAABAgMABBESIQUGMQcTIkFRFDJhcYEjQpE1UnJzdLGyFSQ0YoKSodLwFjNDosHCCCVUg7PD0f/EABoBAQADAQEBAAAAAAAAAAAAAAABBAUDAgb/xAAtEQEAAgECBAQFBAMAAAAAAAAAAQIDBBESITFRBUFx8BOBkaHRMmHB4SJCsf/aAAwDAQACEQMRAD8AvGlKUClKUClKUClKUClKUClKUClKUClKUClKUClKUClKUClKUClKUClKUClKUClKUClKUClKUClKUClKUClKUClKUClKUClKUClKUClKUClKUClKUClKUClKUClKUClKUClKUClKUClKUClKUClKUCleUoPaV5XtApSlApSlApSlApSlApSlApSlApSlApSlApWhx6Zktp3Q4ZYXZT6EISD+NUpDzVxBiFW6lJPQAJ/kpM7K+fU0w7cW/NfVKp6zvOIszI95KpAU7BDs3X7vlg/hWhPxziSIspupdDeeI9vTPg2zt+IrhXU4rW4Ytz/LzbVRWvFNZ29O3zXhSqE/2uv/AP1cv4R/5K2rLjvEpQSlzKQoJJwnUDOB4OtdbXrSN7TtDlTxHFedqxMz6LxpVOy33ENMbJeysZCABhABsST7nkAPxrl3HM3EY2KPdSgj4R/5K548+PJyrLpk1lcfO1Z9/Ne1K4nJV081jBLKxd2TLMcZJyfTaoj2n8c4jw8C5hmhMDyCMI0PjQlSfe1eIeE+nUV2WoneN1k0qK8gXF5Pbx3d3NG4njWREji0aA24ydRycEeQrQ7RLziVpFLe2s0PcxgM0TxZYLsGIbVvvvjHSiU5pUZ5K9ueJZ72aJu8jDLHHFo0asEZbJycfCpNQKUpQKUpQKUpQKUpQKUpQKUrwmg9pWG3u45M6HV8ddLBsfPBrNQKUpQKUpQKUpQKUpQKViuLlIxqdlQerEKPxNfUUqsAykMD0KkEfiKD7pSlApSlApXzmlB9UpSg5vMv9Duf1En8DVSXLohyTM2k7aDuMEb5z0G+Ku3mX+h3P6iT+Bq/PsCglQTgHAJxnA8ziuWanHSa7zHp1ZfiGTgvjttE9evTyTprsMfCVcAYLZBBBBz08wcdOu3xFYLy4gdB3zgAdIwwJB3AyF8wPpv57V7akJHiHOnupJVydyEwqk+hZtR+GAK4/NEUYfUp8ZIONyGRhqRs+R+6R8M1gafDS+WKxvH7x15d+3vyWNRmtTFN+U94npz7d/fm4jgZODkZ2PrUu4VPBGgMcgDacMpOnUQDg4O+c7betQ+ury/AjyAE+PIEa4OMnqxPoo3x5nFa+uxRfFvaZ2j7+vvl1Y+hyzTLtWI3n7envn0SZboKQTgDoCSBpB9fLbYbeZPQDbhcxGAjKPrk1ZY5zn6jbbAwK7csgdN8sjpI4GcZWOTGAfUpuCfMCoZdoiuwjbWgPhbGMj5f66VQ8PxRbJxc4mPpPr+Pw0PEMs1x8PKYn6x6fldvZ7+Trb9D/uNRbt8/J8X7Sv8ABJUp7Pfydbfof9xqL9va/wDl8Z9Llc/3JB+8itxpU/TCU9nn5Lsf2WL+AVi7S/yVe/s7/ur77OXB4XZY8raMH5hQD/iDWHtQkC8KvMnGYWUfEtsB+Jo9M3E+Xbe+so4rmMSARAqT1UlBupG4NVX2e8ak4RJFFcbWV4C6P91HBKE56D3RqHlkH1q6uGD+bx/ql/hFQ3h/LUfEOCw20mx0s0b+aOHbB+XkR5gmgw9rnK1rPAty0S9+Z4Y+8GzFXkSMg+o0ttnpgVKxynZi29i9mj9nznu9O2r19c/HrVTQcxyi1PCL7K3Vtc24Qsc64xPHtnzKjBB81wfI1eKHagpzsW5dtmmvJWhRnt7jRCzDJQKWxj47DfrWLtf5Wt7We34kluhjaYe0ppyrHOvJHTxAOD6kjzNdrsT97iX7Wf3vU1504N7ZZT222p4zoz5SLvGf7wFEsq2FrLaLEY4jaGNWCFR3egYddumBgH6VEuzDk+1jRr9YFVrh3eHIyY7diRGoz0ym5/Sx5VwOUuPtc8Jj4WGKXLTCx/rLFgvIw/RhWRQfIr8Kt6CFUVUUYVQFUDoABgD8KIUrxDlezj5khtlt4u4eHvGiKgpqKTDodh7inHqKkXOXIFhP/NbWGGC8VBOmhNIKB9J1aRjB3A8wR865nNVr3vM0Eet01Ww8UbaWGBOdiOlSrgfK8lrxSS57yWaGS2C95M+tlcP7uSc4xuNvWg7HOPCYbmzlW4iWQLG7qGGdLBGwR6HfqKr3sg5Ssrrhuu4tYpHMjqXZBqxtjDDcfSrK4ldpLZSyxMHR4HZWXcEFDgiqZ5Us748EeWyuZEId9UKqm6jGsq2nWG89j5YFB3+yK+lS+veHrI0trCz92WJbRolKIAT6qDt08G1b3a1xQLc2FrOxWylctcblQ4UgBWI+4Mgkehrrdkc9nJZBrSMRvnFwuSW73AySx3IIwQfj65rp8x2FnfueHXKlpFjE69QVBJTUjeudiPiM0SjXaDyVbz2EkthEiTrETGbYY7xMeOPEfvhlzgb74qYX/BYLy1SK7hWRdAbS4PhbRjI81IyRkb1VnHuVbzgaG9srt3gRhrjcdAzaRqUeFhkgEgKRnNW1wLiXtNrFc4097EHx6EjcfjRCr/8Aw/8ABbd7d7toUadJcJIVGpR3a+76e8enrUg5X7NbdZLq5vYI5pZ7iV1DgOFjaRmTY7ZIOSfkPKub/wCHk/zGX9d/9aVatBSnZDyxZ3QvhPbRSaZ9K6kGVU52U9R9KlPL3ZtAlrc2FzGskDXLSQH7wVo1VWz1Djdc+ePjXL7DOt/+0f8A7VrUFNdk9lFYcQueHXESC5Ul4JtI1MmACFbGcFcOB+n6V27rlKz4nxN5TAnc2xxK4GO/uGw2CR1VBjPqWx5GtHtxsu59m4nCxjuI5O61DqRhnT8CGHyY1YfLHCltbWKBN9K5ZjuWdvE7E+ZLEnPxoOlDEEUIoCqoCqBsAAMAD4Yrk838dFjaS3RGSi+FTtlydKD6sRXZqB9tdsz8LkK5Oh0dgPzQ3i/DOfpQavZ9y4t3AvE+IgXNxcZde9GpY4ycIEQ+FcgA7DzFaXP9h/I5j4pw4CJe8CXEC7RSBuhK9A2dtQ9R9Zj2dzq/DLNl6ezouB5FBoYfRlI+lcLtxmVeFSKTu0sQH0cOf+VTQc3tcsba64X/ACj3SmXTEY5ceIIzDYnzHjbY+ZrocG5V4WvDYbm5tLcL7MjyyNGM7oCxyBnOT5b5rmc1WzRcsRxuMMsMAIP6SV5e8nTXPB4jFc3Lv7PFIsBde7bCq2jGB9MnYgUEj7OeUzw0XUS4MMk/eQ75PdlFADfEEEfHGfOpka+YxsPlXpoApSlB7SlKDm8y/wBDuf1En8DV+e06D5V+hOZf6Hc/qJP4Gr89p0Hyox/Fv9Pn/DNbd4zaIidRU5wSMIN2Jx5fvOB51LbPl2OOVY2jaeVgSFkXCaQWQYVHJ99CCWJABBxUa5Y/pU37I38S1ZXH4EE0kEfjjaEhkX7TTI/e5ZgSBnxqcOw6bVW+NWt78W0RG3P1WtDo6fBpfbeZ98nOueWI9assAyUJQFdIbxWqsSgGnw97Lg6fIEhsZPOvOXVdlSRI7WX3tSEohjCElyr7bMrEgFSuV3Pn3uNX6SmK27qSM9ywChI/KW2fK4fSPcPU7bbHz1beeaAxKrmP7ZSQ0YGpRCsJHV1JxHnCnUdZ2GM1NdVgtMVreJmenNdtpomJ4qcvRA+L2klvIYJGyFZljO4VgrFWwCdtwcj5etadSDtE/wB/D+tuf/kNR6vWC/HWZ/eY+lph874lgrhzcNekxEr07Pvydbfq/wDqa3+YuCRXtvJazA6JBjI6qRurLnzBwR8q5/Z7+Trb9X/3Gtnm7j62FrJdONWgYVc41Oxwgz5ZJG9dn0NP0wg/B+XOM8MzBZyWtzb5JUT61Zc+mOn4nz2FdVeWL6+eNuKyQiGNxIttah9LOvumRn3YA/dG21YuA2XEr6BLyTiDW/fqJIooIoiiI41Jq1qWY4IJ3HWtTgHMfEV4snC71o2CxO5dEC96MZjf4dGBC4Gc+lHpNuYVuzFpsu47w5BacuFUYO4CAknPltXF5B4RxCzjW1umtpIUB0PG0neAk5AIKhSNzvtjbrUwr5jkDDKkEZxsc7jY0EL595FF9Lb3URVLiGRCxbIDxK4YqcAnUN9PzI88iU8UM4j/AJsImlyMCZmVMeeSqk/Stw1rJxGEv3YljL/mh1LfhnNBAuRuVOI8PllLNaSR3EneS4aUMDkklPBjzOx/GrGFfJkUDORj1ztXizqdgyk/AighnLfIoteJ3V/lSku8KjOpTIdU2RjA8XTBOxPTzmzZwcdfLPrWM3CfnL+IrLQVfe8pcUk4knFc2QeNQgjDyldIDAgnQCT42OdvLbbfs8etOMXEDwJ7FD3g0s6yTM2k9cZQYJG2d+tTRZFJKggkdRncZ6Zr13A6kD5nFBFRwe7i4bFY2/cGVYe4dpWcIBoKkrpUknONjj/pXO7OuWL3h6ezTG3eHUXDRs+sE42wUAI+o+tTj2hPzl/EU9oT85fxFBXjcj3dpxCS94ZJAkUozJDMXCliSXACL0zuD1BY+W1b3MHK97NeQ8Qt5oYZYoNGlg7ozk5dTsDoIPXrsNqnDMAMkgD1Na1txKGQlY5Y3YdQjqxH0BoInxzhPEeIQmzuFtraFyO+eGV5ZGVSGwgaNQuSBkknbbBrvXdnPDbpBYrDlQEAnZwqoFIHuKSTnG23nvXVadRjLKM9MkV6kqnoQfkc0Fedm3Kd/wAMzA5tZIHbUxVpO8U6cbeDB91djjz38qm3GWuQn80WEyZ/47Mqgf2QSTnG1bftKfnr+Ir6MyjBLDfpuKCueQuUuI8OkfLWkkc0geXxShxv4ingx0J8J6kDcVZNYvaE/OX8RXomXrqGB13FBAu0fli/4kogQ2yQI+tSzyGRjpxuAmke82wz5fKpXy2LoRabwQ94uADAXKsABuQ4BBznYZrpLMp2DA/Iivsmg9rDd2yyo0bgMjgqwPQgjBH4VkeQDqQPmcV4kqnoQfkc0EH4Py7e8M1xWRiubRmLJFcO0ckRJyQrhGDKd+oH768uuUbjiE8c3E2iWGE6o7WAs6k+sjso1fIKNvmczpJAcgEHBwcHOD6GjuBuSB89qCHdonA72+hNpb+zrC+ks8jPryrasAKhAGy759dh1rpcl2V3Bbrb3fcERIkcbws5LBQV8YZRg4C7g75OwrvpID0IPyOa8eVR1IHzOKD7pXxHKre6QcehzX3QeUr2lApSlBjuIg6sjdGBU/IjBr84SWzRM0L+/Gxjb5odJP1xn61+k6qXtV4AY5vbkH2cuFlx92QAKjfJgAPmo9aM/wARwzkxbx1j/ivY5ZY5+8jVWUpoYP7rDOrBxuRkA488YOxNb78SvJfB35jU/wDDtlEY+O48X+Na9SbliwIAnDAtuCpx7vX6Hw/6ySKWr+Djr8W9YmfLfv781PSarU5NsNLbRHbrsjX+zjFTcHWdOcsZDq2ODvnOcmsyXl5B4BcOVxvHcASrjy97fHyNTV5Uw6kHSWBbYdQWJGM+ZRdvPWK0uY7AuhkJC6BhRsCcEg5J89jsP8cnFGmsrltFM1I2np9tu67fHnx0m+LJMzH97oXd3U0sqF0jRFztFsupveIU9M4GQNs7+ZrI5wNhk+QHmfIfjXtSvs44Abq6ErD7G3IZvRpOsa/HGzH5L61sUpWleGscmVxZNbmji6/wtfluw9ntYID1jiVW/Sx4v8c1yO0rgMl9w+WCLeUFZEXIGpkOdOTsCRkb+tSg1HecOZ/YPZWZQY57lYHYnGgMrHV9NP4Zr2+kVdyX2nPYKthewvphGgEbSIo2AZG6gDoQRt61ZPB57HiVxDxK3m1yQI8ekeEgSYyHVhqGPLoNz1zXY41y/bXi6biFJR5EjxD5MNx9DVNpwM8J4/bQ27MY5dJGTk93IWV0Y+eCmfoPOiVw82cUNraSzKMuF0xr+dI50xr9WIFQDsevZbee74TcH7WOQzDPnnAkI+BJR/7ZqQ82zTTXttbW8ay+zfzuZGk7sZ3S3BOk/e1vjH3BUN50nuLLiVrxieBYUyIZe7k73UMNqJ8I+4T89AohMO2LiMsHDZGhZlLOsbMuzBHOGwfLPTP9avOF8ucMvbFFt44tJQaZY1AlSTHvFvfDg9c7nzqQ8eurYrHbXIDpdt3CgjKsSrOAT8QpwfXFV5xvspa21XXCrmWKRQWEZY74+6GG/ToG1Z86CS8k8vZ4WlnexByryBllGckSvpYZ/EH41Dex23tYIby+uFQG2nKrNIAWRAgzpPUE6iNtznFTfss5mk4hZd7MPtYpTC5AxqKqjg48tnGfiDVTcv8AL9xc2d1Pau3eWt8ZhDsUcoqsDjG7jyzsenxolYvAOSLe6nk4lc2kaLL/ALi2KAKE3PeSr0Mj51EEbZ3yd6n0sixIWOFRFJPkFVRk/QAVHOz7nBOJW+vZZ48LNH0w3qAd9J3x6bjyrH2jTSPCljAoaW7k7vSW0/ZKNc5JwcDSunOOriiEE5Q4xNDxnvbgFV4rGJEz5Dxezg56EIunHlrAqf8AP/LTcQiht84QXCvKQcERgNqx8TkD658qhHanZXjwQ3htooTZMGV0m7whSVAGnQuwYIeuwB9as7lziq3drDdLsJY1fHoSPED8jkfSgqvtf5etbVLEW9vFFqn0sURQWGBsxxlvrmpTzV2dQOYJrKCKGWGeNyI1WJXjDrrBAAGQBkfLHnXJ7dfdsP2n/oKtOiVUpOeM8VmtnYmwsshowSFlkDFPHjGpch9umEHrUp5r5Itp7VkhhjhmRCYJIkEbIwHhAKgHSehHoahvY6/c8R4jaSbS6ywz1ISRgx/51P8Aaq36IVVxPgaHlxHuIvtrezyhdcPGwxkA9R7oBHngV2+x/hcKcOhnSJBLKp7yQKNbeM4BbrjYbdNq3+0O4SThN6yMGXuXGVORlThht6EEVHeznlVJuHW8pubxCynwxXLog8TDZRsKDjc+8At141YRrCgS4bVMoGFc95uSBtv5+tTnnnl61bh8qmCLEELmHCBe7wufBgeHoNh6VCOaOEC241wtVlml1MDmeVpSMPjALdB8KsvnP+gXX6h/4TQQnsu4DZy8IinubaCQ/bF3liRzpWWQZJIzsox8AK6nKfJdsrXM0apJY38ULxwupIAGp/dYbDxKwzuD6YFRvkflH23gagXFwjSCYBFlIi1CWQKCmMFSQMjzyasPl2QQW9naTEJOYFURkjJMSL3mMddORk/GgrjkLhUNpxy7sniVsAy2zOAxQAhgFJ6HS+M9fszWftj41LHcW5h1abJo7ibScANIxEIPrkRuMf1vjWXtLHsXFrDig2RiIZT8ATk/3JG/uCutZ8H/AJQ4dfTEYe/Z5IyfJYx3doflpjRvk1Et7n428/CnuniSb7EPASuSHm0rFoPUEsyjIra4Fwe34RZM+lVMcWudx7zsq5bJ8984HxqBcg8W9sgsOGMPFBcM8ynyitgHiz/7jxL/AGT6VNO0CSSZrfh8CiR5ZBPKhbQDBAQzAtg4DOY16bgkedEIp2c8Ung4rc2t4NL3qrcqucgOV14Hr4CVPxhq0eK8LhuYzDcRrLGd9LjIyOhHoR6iqn7T0vEktuLPbpEbVwCY5u8LAsCoI0Lge8M5+/Vt8NvUnijnjOUkRZFP9VgCP30FF8HuJuC3TXShmsHuXtZBknTobwk/1gpJB88MOpqyO0bhVtecNnutCSOls8sEwA1DCl1w3XSSOnTenLvCo7q2vraZdUcl5Op9RuMEHyIO4PqKgEfFJeGQ3/A7w5ja3lNpIeh1IxAz6N5DyYMPMUStjk/gUNpbRrDGqFkQyEDd20jJY9Setdytfh3+6j/QX9wrYoh5SlKD2lKUCsF7aJNG0UihkdSrKehB61npQUXzjypJYPnd7Zj4JOunPRXPkfRuh+dcjhkDPIFV9GxLPnGlRux/Dyr9DzwK6lHUMrDDKwBBHoQetVrzL2ZkZlsW+PcOf4HPT5Nt8RXm8TNZiGTqPD/8viY4+XT6NKKMYCADHhXxKurLqxQE4znAT++ainF7cow8ZdWGUJOSBnBBGdiCMH5VtS3N4sht3jlEzusmkxkuWTSFIwMEDA3GR8ak3L/ZxNM3fXzGMMdRjRgZGJ3Ophsu/kuT8RVDSaXJivNrTBmrOpiKVpMbec8tvcIty1y9NfSd3F4UU/aSkeFB5ger46L9TgVePBuFR2sKQQrhEHzJJ3JJ8yTuTWawsY4I1ihRY0XYKowB/r1rYrRXdNpa4K7R17vk1Fe0TlI8ThhgEgjCTiVyRklAjowA9fHtnbapXXtFlBeEcO4vZoLdZLa7jTaN5S8UgUe6GwGzgeec/GsnDOUJ/aX4ndSRTXujRAoDLBCu+APvMd23/rHbzqbUoIVyxwDiFvdT3M8ttKLllMulXVlEYKoE8sAHofifOs/aJy5ccQg9liaFIyVYtJrLhlbPhxtgjbf1NS6lBW1/yJfXNpbWk11ErWsyyRzRo5bCI6rkEgFgSmDkdDXcEXFzH3DGz1FdPtGZM+mrusY1fDVjNS2lBHODcutYWYtrIoZAdTPPqwzt77HT59MD0AFcTs85QveGtIrzQSxTP3kmFdXD6cEr5b4Xap9SgrziXIM8fEDxHhs8cBfeWORWZWYnx7Dybr8DuK2TwDiZv1v2mtG0RGFItMmlVcqzkHrqJUb+m2KnVKDkc0WM09s9vF3P2qmN++1FdDKQcBd871wOzvlm84cns0s0MtvksukMHUnqBnYgnff1NTalBX3PvJ97xFowJbaOOFy8e0hYnbGry6DoKmfBxcCPF0YjID1h1BSMDfDdDnNb1KCD83ciNPcpxGym9mvExliNSOAMeIeRxtnByOo8xn9k4vOncyyWtsp2eWAO8hU+9oDYVDj7xzj0NTGlBE+Y+WZXsf5NszFHEYzExl1swXbpjqT4sk+ZzX3yFwS6soFtZ3hkjjB7towwbds4bO3md/lUppQV5zNyff3V7BfLLbIbY/ZKVkOQG1eL5/CpBzHYXlxam3ja3R5Y2SVm1kDUMeAfLPWpHSgg3J3L3EeH2y2ivaSIpYqW71SNbFyNhv4mP41l4Zy3eHiS8Ru5oWVIWijjiDALqIJPi65wcn5elTSlBFu0flY8StO4RlWRZFdWbOBjZ+m/us31xUjs7ZYo0iQYVFCqPgowKzUoIZyryX7Fd310pQ+0NmEb+EHLuG/tny8hWKw4BxJb97+SW0fXGIdGmQaIw2rCn5kk56nHpU4pQR/nfhE15avawmICVSrtLqOOhUqF8wRnf0FcnlPgXEbK19l721kCDEJZZBpyc4OOoALY+lTalBCuTOX+IWcknfT28sU0rTOArqwd/e0+WMgbH0rP2j8lpxO20DCzpkwyHOBnGpTj7rYH1APlUupQYrWMqiqeqqAfoMVlpXlApXtKBSlKBSlKBSlKBSlKBSlKBSlKBSlKBSlKBSlKBSlKBSlKBSlKBSlKBSlKBSlKBSlKBSlKBSlKBSlKBSlKBSlKBSlKBSlKBSlKBSlKBSlKBSlKBSlKBSlKBSlKBSlKBSlKBSlKBSlKBSlKBSlKBSlKBSlKBSlKBSlKBSlKBSlKBSlKBSlKBSlKBSlK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5" name="AutoShape 8" descr="data:image/jpeg;base64,/9j/4AAQSkZJRgABAQAAAQABAAD/2wCEAAkGBwwMDA4NDg0QDQ8ODQ0NDA0NDRANDw4NFBQXFhQUFBQYHCggGBolHRUUITEhJiorLi4uFx8zODMsNy0wLisBCgoKDg0OGxAQGywkICQsLDU0LiwsLC8sLCwsLCwsLCwsNCwsLCwsLCwsLCwsLCwsLCwsLCwsLCwsLCwsLCwsLP/AABEIAKABPAMBIgACEQEDEQH/xAAcAAEAAgMBAQEAAAAAAAAAAAAAAQYEBQcIAwL/xABMEAACAgECAwQGAwsJBQkAAAABAgADBAURBhIhEyIxQQcUUWFxgSMykQgVNkJScrGys8HCJDVFU2NzdISSJTNDgqEWF1RiZXWjtNH/xAAZAQEBAQEBAQAAAAAAAAAAAAAAAQIDBAX/xAAoEQEAAgEDAwMEAwEAAAAAAAAAAQIRAxIxBCFREyJBMjNhcYGx8UL/2gAMAwEAAhEDEQA/AO4xIkwERECJMRAREQERECJMSIEyJMQERECIkxAiJMQIiJMCIiICJMiAiTECIiTASIiAiJMCIiTAiIkwIiIgTERAREQERECJMTQcS8Spp5WsVm2115gu/KoXfbcn7enumbWisZlYjPDfSZQV46ylO9mInJ7i6Hb4ncTYpx7hld2quDfkgIR9vNMRr08tbLLZEpukcSZOoajUqVmvHTtC4UFt+43KbG8B122H6Zc5ql4tGYZmMckRE2hERAREQIkxECJMRAREQEREBESIExEQERECJMRAiTEQEREBERARIkwESoekLjmrQaqy1D323izsFUhawV23LtvuB1HgDOHZXpK1+3I7f1969mDLTUqpQB7OQ77j4kmd9Pp76kZhi14q9QSJXeBtfu1XSMfOatVusWxXQMVQ2VuyEg9SASu/ntvIHEzpl14uRiNQbH5FsNgZTv4EHbqN9vtnnvOycS6RGeFknwsxKnsW1q0Z0BVHZQWUHx2M+0mVH5ZARsQCPYRuJgvouCx3OLST7eyX/wDJ9tVz68TGuybDslFVlr+XdUEn9EqHB3HOZrRDU6Q9WPv3sq7JC1ePUJ3d3Pw6dOpEvp7ozg3YXWmhK15URUUeCooUfYJ9IiQImo4n4iw9IxWysuzkQHlRVHM9r7bhUHmehlbp4o4iyk7bF0FUpYBqvXM1abnU+B5AO785qKTMZTK9yJReGeOszJ1MaXnaU+BkGmy7c3CxORfMdO8Cem4Jl7i1ZrOJInJE0Gl8VY+TqmdpYUpdhCptyQRcrKCxUeXKSAfiJv5JiY5UiIkCJX8binHu1m7SEUmyjEGTZYGHKGLKOz29oDofnNpqd+TWgbHx1yW36o14o2XbxBIO5lmJgyzInL6PS4bM4aeukXetHIbG7I5NQAuUkMC23lsevunSMGy561a6oU2HfmrWztQvXp3thv8AZNWpavKRMTwyIiUji/jrJ0ULZk6WzU2WtVXdTl1sObqQGUqCpIBPykrWbTiCZwu8TRcK63k6lRXkvheq03VLbQWyFtd1bw3UDu7jr4zeyTGJxKkREgREQIkxEBERAREQEREBIkyIHGPuiP6N/wA1/BONTsv3RH9G/wCa/gnGp9bpftQ8ur9T0r6Fvwcw/wA/M/8AsWSwcU5NNOG72KrndVpVh/xj9Uj4ePylT9BmpVXaGmOrDtcW69bU8wLLGsRvgQ23yM/PGOe+ZnJjVAutDBeVAW5rd+8dh7PD7Z8nq7bbW/b16UZw6LJmLTqGM52W+tjvtsLF33+G8yLLFRSzMFUdSzEAAe8mSJyiu+kLNpxdLtuvqF9CW4xyKWG4spNyBgR59Dvt57TfYj1tUjVFTWyK1RTblKEd3bby2lJ9J2oY2Xo2bi411eTkMlbLj47i61lWxSxCJuegmr9BnEvrOE+m2t9Ng/7oN9Y4zHoP+U7r8OWd/TmdPd4lnPuw6hEROLTi/pmzBXr2jduf5LS1N9gP1eX1he1J9vdUTstNiuqujBlYBkZTurKeoIPmJTfSjwX9+8NTVsuXjc74xbYCwEd6pj5A7Dr5ECcs4H9IOdoFp0/PrsfGrfkelxtfiHz5N/Ff/L4ez3+qKeppxt5j4c87Z7u8ZOlV2ZmPmHcWY1d9SbbbMlvLuD/oE2ExNK1LHzaK8nGtW6qxeZHXwPuI8QfcZku3KCT5An7J5pzxLo8z6lxHbhcU5Wp1gkVajkVuB4WUqTW6fNR9uxnpPCyq8imu+pg9dta21uDuGRhuD9hnCeGeG/v1oWtWIA151J8rEbbcl1XmKj84Ow+Ylj9A3E/bY1ml2t9Jjb3Yu/icYkcy/wDKx+xh7J69esWrmOa9nKk4n9utTV8Ta1VpmDkZtv1aaywXfbnsPRFHvLED5zaTmHHbNrmt4Wg1knHoIzdVK+HKBulZ/wCg2/tAfKebTrunvw6TKkeiHULn4nNuQT22VTldrzAqS78tngfLu9PdPQ04NmKMPj+sgBVfKoCgDYBbccV/pM7zO3U95ifMM04w8+6eo/7fEf8AqeSfn2Tmegp5+0/8Pz/7lk/sXnoGOp/5/UFPknNfT4P9ip/jKf1XnSpzX0+fzIn+Mp/Vec9D7kLfiVz4RG2lYAH/AILF/ZrNvNTwl/NeB/gsb9ms20525WCIiRSIiAiIgIiICIiAiIgREmRA4x90R/Rv+a/gnGp2X7oj+jf81/BONT63S/ah5dX6lp9GOfbja5g9nY1a3XrRcFOwsrbccrDzG+09OYmFTQCKq1r36tyjqx9pPiT8Z5BwMp8a+nIT69N1VyfnIwYfonqjhXizA1elbMa5S/KDbjswF1LeYZPHb3+Bnm62neLYdNG3bDC4s4WGTvkY4C3jvMo6C3bz9ze+Vv0g5GXq+n4OlYtZbIz35ssNuq0VY7DtDYfxR2nL8djLjxhxXh6Lim/IbdjuKKFI7S5/Yo9ntPgJx7h30s5dGpWZWdUGxMxlBWqsKaEXopqbbewDfqCeviNvA+bQ0LbvUrH+ut7xjbLrHAvBeJoeN2dQFl9gByckqA9jewfkoPIfvm5Oj4nrK5fYVjIUMovVQthU+Ksw+sPcZ9dPzacqlL6LFtqsUPXYh3VlMyZm1pmcyREEREypKnx3wLh63SecCnKRSKMpR3h7Ff8AKT3eXlI0LiVbNb1bTbbhz024z4lTEDek49ZcJ7dnJJ/PlsZgASegHUk+Qm/dScwnaYcD9FGpZmja6+j5HdW+x6bat91TJVOZLFPsZVA38wVnauJcr1fTs2/+qw8mz/TWx/dOW6bSutcavnYw58XAC9pkL1rstSsooVvMlm+xJevSjkdlw/qJ325sc1D42EJ++dtX3Xr5nGWa9oaP0C0cmhc39Zl3t8QvKn8JlE44w7eGeJKtRx1PYXWHKrUdFYMdsin/AK7j84eydO9D1HZ8PYQ/LF9n+u1zMn0l8MDWNLtpUb5FP8oxD59soPd+DAlfmD5SxqY1ZzxKTGatjqfEmLj6U+qcwegY3rFZBH0nMO4o95JA+crfoj0exMS7Vcnrl6tYcqwnqVoJJrUb+XUn4Eeycs4JfN1pcPh59xh0ZT5mSTvzDHU7mpvYOZm297j2T0fWgRQqgKqgKoHgAOgAmdSvpxt8/wBLWd3dwb0qscbi3Dv8N1067f3Lcyn9Wd7nCPuh6CudhWjxfEtr3Htrs3H7Sdt0zKXIxqblIItprsBHgQyg/vjW76dJK8y4RT9Fx93un+0rP/kqPL+sJ6BnD/TRoWThalRrmMpKFqDawBIqyaiORm9isAo+I986pwjxRiaxipkY7jm2Hb0EjtKLPNWH6D4GXW91a2jxgr2mYbycx+6BuC6NSp8XzawvyrsY/onTLHVQWYhVA3LMQAB7SZx/iS4cW65i4OJ9Lp2nsbM3KXrU7n6yq3gdwoUbePMx8BvMaEe7d8QtuMOo8OUmrT8Os+KYuOp+IQCbGQBJnGWiIiAiIgIiICIiAiIgIiIEREQON/dEIeXTX8ubJX57IZxeehvTtpTZGjreo3OHkJc239UwKN9nMp+U88z6vSTnTeXVj3E3XBWaMXV8C8nlCZdIY77dxmCnf3dZpYI36TvaMxhiJxL1dZwfpt2S2Xk0DNvJGz5Z7dawPBa6z3EA9w953PWbTL03Fvq7G7Hqtq227KypHTb80jac14N9MGA+NXVqTPRkIoR7uzayq7bpz7ruVJ8wR4zpGj6tjahjrk4toupcsFsUEAlSVbxG/iDPkXrev1PXExPDD0ThrE01nOGr0V2HmfGWxmx+f8pUbfkP5uwPnNzETnMzPLRERIKZxN6NtM1PJbMY342U3KWvxrShLKAqkg7jcAAbjaYi+jGtxyZOsatl0+Botz37Nh7CPZLdfrGNXd2DOxs5qkYJXZYK2tPLWHZQQnMfDciE1rFZslBYebDG+UCjjshy83Ukde716eU6Re+MZTEJ0bR8TT6Fx8ShKKl68qDbdvNmPix6eJ6zT8V8HrrCtVkZ2UmOzI/q1PYpXzKBt15OY9Rv1Pj8pubtXxkxly+1DUOK2S2sNarK5AQjlB6EkfbIytXx6bFqZma1k7QU1VWXW9n+UUQEge8zMTaJz8nZrOFuF/vUi01Z2TbjoGFePf2LIm536MEDeO/TfzlimFiapj30vcj/AEdZdbS6PUaynVgysARtPxfrWJXhjOa0eqmpbu3UM69kw3D9BvtsR1iczOZIYmi8L4WBlZmXRXy2Z1i2XeHKpHiEG3QFizH3mbuayjX8Gxb2F6qMXlOULA1LUgjmUurgEAjqD5yKuIMNrq6DY1dtwJoS+q2g3ADc9nzqOfp12ETunk7NVxjwLha49T5Vl6mhXWsU2Kq94gkkFTueg+yTw9wg2mLXVRqeYaKiCuPaaLE5d9yoJr5gp9gPw2mwbibT1ualr+R0vTGfnrsRVvcApWXK8oYgjYb9dxPpma/iUXNj2O4tWsXMi0XWbVE7c+6qRy7+ful3Xxt+DEcthfSlqNXYi2I4KujqGVlPiCD0IlFzPRPpRtN+JZlabYfPCyGrA+AO+w9wIEu+bl1Y9Nl9riuupGssc+Coo3JMjKzaaVR7LFVXsqqRiejPYwVAPiSJK2tXgmIUn/uvx7e7mapqmfX/AFORnOaz7iPGXHSdKxcClaMWhKKl8ErUKCfafafees+mVnU0NUtlio19vY0hjsXt5S3KPfsp+yLM+hL68ZrFW61HsqrJ2Z0TbnK+3bmH2yza1uTEQyYmLVn1PfZjqT2tSI9ilGACNuFPMRsd9j4ewycPOpyA5qsVxXbZTYVP1bUOzKfeJjCsmJqG4lwQps7R2qDchvTHuso332/3qqV236b77T95fEGHRe2PY7i1ahcyLRdYRSTtz7qpHLvuN/dLiTLaRPguZUbmoDjtVrW41+YrYlQ3w3Uz5/fKj6fZ+b1Y8uQFBY1tyB9iB135WB+cmBlxNTi8RYV1L5CWHsUo9ZNrU21ocfYnnUso5hsN+m8ycnVceqhMhrN6XNQSxA1isbCFTblB8SygfES4kZsTT5HE2DVYKnewO1j0ovq2Qe0tTcsqEJsxHK3hv4GbLEyUvrW2sko43UlWQ+zqpAI+cYkfaIiQIiIEREQPll41d9VlNqh67UauxD4MjDYgzy7x5whfoeYaWDPj2EtiZBHSxPySfyx5j5+c9TzX67ouJqWM+LlVC2p/I9GRvJkbxVh7RO+hrTpz+GL03Q8hxL3xx6Ms/SS11IbMwxue2Rd7aV9lqD9YdOnXaUQGfUpet4zDyzWY5J6R9CP4PY/99l/tmnm6ekPQj+D2P/fZf7Zp5+s+j+XTR5X2IifMekiIgUfWA9Wrpk4L2du+TiYupYTVs1WVjHl+nUkbKa1Y98dO6Qes/CNtdxP0bvpX2Xdb6TbE5DydO93u70369JZMLWu3z8zBFRVsNMd2sLgq/bAlQBtuPqnf9819/GePRi1ZeRW1NT5t+E7b9p2RqexGsbYfU3qPwB3PnOuZ4wyrmVpOVp+Mgwka/TsxsQ24i7l8C82IWtqB/wCESO8n4p3I6bzb4dr6frepvlK605/qluJl8jPUoqqFbUuwG1ZB3YA7A8x98sT6oBlY+OqB1yKbb0uWwcvLXyeW3XfnXb5zSPxmFxWyziv2Veotp1zC1SamFvZG09P93zfPbyjMz8DW16jl6hjPiuqq+XqmTjo5oeuttOpYntH8yLEQJzefP08JrMtb6NB1vSLEY2YyXpgiutyt2LcA9S1dO8VLFNhuRyiXnUdb7G62pKe17DDbMuYWBQibsFXw8W5H2/NPhMbG4jss05tROIyVepLnVKbkLWVlC/L0+q223u6+MZnwNLxRoDNinOxw+Vc2VpWVkVqBvdiYjhhSijx23ZtupJ+QGRxLYmrJgVYnM9i6hiZTWGt09VqqbmsNhYDkYjdeU9SW8PGbTTOJlvseuzHsoZcKrPUlltV8d9/Ar15gRsQR8N5Gn8RNkYTZy4/0BxRl0ML1c2JsWKMAO44AG46jc7byZsKhm4+Q2Xq1gqORjV6vg5d+KtTdtkUVUVbvQ2/eKugPKAd+QjcbzY52aj60chMi7HrbSUC3V4xsDP2xbs2DIdm2/F6GbbL4serTRqfqTtj+pV5r/TVh1VxvyBfNgNt/Lr5z75XEduM+P6zhtTVkX144yBcliVvYO5zgdQC2y7+0iXM+B+uM1W3T2oYErlW4uO69QexsuQW77eH0fP18pSNR07UPvc1V6WuNByaDhuqsz5pS1GrsAHVuWk8vnuzN5idH07UTkvfy1kV02tStxYEXOnR+UewNuu581Mztpmt5r2JjKhcV4mRqzZD4vJvptddmE1gcFs0Fb+avwBGyVpv1Hece2Tm0U67fgue1xbTp1l+PaFZLsLN56jt18GA5wVPiAfKX2RG9cKLg6jqGOdRtzMcLl142JjVPWCacy0G7s7E6d1TzgsPxdm8hMCjSMvAsztOVgF1XTrGovrDitNSSvsnZ2O/K1nMje8qdus6VIjeYc9Ov3Y2gU04+O1eoY1WFiNgXYtjlirV1W8qbd9OXnYMpI2G8++r2GviF7DfdjqNGrQ3VY/aq9oyGbszujDfYg7DY9Ze4jf8Agw57rK5Q1S7VsSp7rcS3GwHxxuPWcK2tS22/Tu22A7/2bCfbQsR8DJ1nHt5mN+NRmtcQ3LflWVut/IT7GUd0eAIEvkRv7YTDm+kWMvDFlPa322roBT1SzH5DTcKSvZrsgJYkhQp3Pdn7zdJytOSqvDVsjTMrKwX7Be8+m2+sVuWr8zSSDuPxPLp4dGkRvXCq8W/zjoZ2JCZ172MASqKca1QWPkCzAbnzMtcRMzKkREgREQESJMBERAiUTjH0W6bqnNbUvqWSdz2tKjs7G/tK/A/EbH3y+RNVvas5iUmInl5K4n4ZztHyPV8uvlJ61WoS1Vy+1G2G/wADsRO8ehH8Hsf++y/2zSycV8O42r4dmJkL0YE1WAd6m0DuuvvHs8/Car0W6Tfp+kriXry2U5OYjexh2zFWX3EbEfGenV1/U08TzlitNtluiInkdCIiBWfUsrE1bLzK8c5NObj4qEVPWtlV1PMO8HYAoQw6g7jbwnxr0O+urTq2qW3kzszKzQrKUUZC5HOo5tuYBr9vDwB+EtkTW6UwqOicM36fqKdlYH01MfJ9Xpck24ltjVE1IT41bISB5dR4bSdD4ed9O1HBzKuRczK1Gz6ytvTkOzKdwejAEfA+2W2I3yYVXSNGzKdJvryCL86+h67WUgBitfZVDcnoOUAn3ljMLStDyKdFtwhg9lkHSkw3ftait+QKym42Y7LuSdzsevhLvEu+TCl6VpOoacy201esLdg003033hrcfKpTlTkdid6WO+679N9wOpE/On8P30nVWoxmxaMzF2rwWtrP8vYWCyxQrFUUgp59didh53aI3yYU7P0TLs4X+9q1fyk6dVh8hdAosVFUnm325ehP7ptuJMG3M0jKxkq3uuw7Kqq2ZRy3lNkJbfYbNsdwfKbuJN0mGv4fxmowcWl05Hqx6a3XcHZ1UBuoPXcgnf3zYREzKkREBERAREQEREBERAREQEREBERASIiBMSJMBERAREQEREBERAREQEREBERAREQEREBERAREQEREBERAREQEREBERAREQERECJMiTAREQEREBERAREQEREBERAREQEREBERAREQEREBERAREQEREBERAREQEREBERARE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9" name="AutoShape 8" descr="data:image/jpeg;base64,/9j/4AAQSkZJRgABAQAAAQABAAD/2wCEAAkGBxANDRUNDg0VDg8MFg8QEA8PDA8RDxASFRUWGCATFRUYHCksGhoxHhUWLT0hKCkrMS40GB8/OD8sNyguLisBCgoKDgwOGxAQGjclHiY4Mi8yKzcsLSwsNzcyLTQtMDcrMTQ3LCssNyssNy40LjE0MCwsOC8vLDIvOCw4NjcuLP/AABEIAKwArAMBIgACEQEDEQH/xAAbAAEAAgMBAQAAAAAAAAAAAAAAAQUCAwYEB//EADoQAAICAQIDBQQHBgcAAAAAAAECAAMEERIFBiETIjFBYQcUI1EVNVJxgZGyMnJzdKGxJjNCYoKEov/EABcBAQEBAQAAAAAAAAAAAAAAAAABAwL/xAAlEQEAAgECBQQDAAAAAAAAAAAAAQIRAzESIUFhoXGBkdETIlH/2gAMAwEAAhEDEQA/APuMREBERAREQEREBERAREQEREBERAREQEREBERAREQEREBERAREQEREBERAREQEREBERAREQEREBExSZQEREBERAREQEREBERAREQEREBERAREQEREDFZMxWTAmJEQJiRECYkRAmJEQJiRECYkRAmJEQJiRECYkRAmJEQMVmUxWTAmJEQOZ5w5yTg6LbkYl1lVripLKTS2rlS2m0uCPA+XlOgxLnsTc9LUt9h2Rm/NCR/WfPPbv9W4/83R+iyfSTNrViNOsxvOROspbuZaE4onCj/n3VNeDqNo0OgQ+pG4/hLa65a0ax2CpWGdmPgqqNST+AnyPmvhtq4NXM9aEZtV4zmU6g+6vtVaW69AECa6fafTxjRpF5xPp79B9J5l459HY7ZTY1l9VKl7DS1WqAEddHYa+PlMuXONfSGOuUMayiq5Ves3Grc6nXrojHTw8/nKbnrMTJ5cycio7q78Y2If9rAH857+Q/qfE/gVf2kmsRp5xzzgbuO8dbCZB7lbet710q9LUab38AQzggesrOKc7e6ZlODZw3IN+aCaQj4rK23x73adNJYc0eGP/ADWN/czludjpzNwg/L3w/wDidaVa23jpPiEldca53Xh2187h+Tj0WEKcjSi2pCfJ9jkj8ps5s5zr4VQuVbjW3Y1hQLdQ1DKdw1HQuDp6yk5u4mnH8J+HcJIzGvapbcgA+7Yy7tdzsfFu6dANTPD7ZsMY3LdeOrbhjti1BiNC2waa/wBJ3TTrNqxaOczzgl2nE+Pvi4jZluBdsqVnsRbMY2IoAOpG/Q+J6A/6T6Ty8K5sszMdMqjhWS1Vw3IS+ICy/PTtZ7+b/qzK/gZH6DOS9n/N/D8fg2LVdmJW9NSh1YP3SCfHpOK1zTMVzOe6ugp5qZse+88NyEOCxW6lzjC0AVizcvxNGGhHnNPBucWz8UZmNwvJsqbds1fEVn0OnQG35z1U5aZXCrMyusV++023HQ6lvhkBidB12qs5T2bcx4mBwLETKvFb3dr2Ve1me09oRogA7x1I6D5iXgiazMV55wOs5W5tx+KdolSvVfiHbfj3oEtrOpHUAkEdD4Ey/nD8k8CvHEczjOTScZuIlEpxmZTYlS6d6zToGO1eg8OvjO3merFYtiomJETMYrJmKyYExIiB839u/wBW4/8AOUfosn0oyk45wfAzm25tddxx17Tba521ode+RroB3T3vQ/KabeXOHsexavXTZ8Nsm8gbtQvdL9NdrfkZtN6zStf5nyK3mXiC8SROF0kj6Quvx7mBGox8YjtmH3nRPvbXylrlcti6tqbM7Jau1Sjp2lehUjTT9ieTE5Y4ShrejHRC4ZaXpsuVtuup2lW6Lqfu1PrOjfa+6onqV7wDEMFbcNdR4eDdfSS14jEVHyPgNl30JxPl+3v5XCluWvyNlDakMB8unh8mWdv7MOJ1ZXBsbsnDNTWlVqhtSjr00I8pvxuX+GVOOI11KrnawyhdbvbUgDVy2rA6AaHxnnzfZ3wq603HDFVjakmiyynXX0Qia31aXzG3X7R6eY8tHy8TBU7rnuGQyAjdXTSpJsYeQ3FR67vSc9zof8TcI/7f6Z1vAuXMPhwb3TGWo2ftuATY/wC856maMnlbAvyO1txxZkJ31drbTYgLHqp3d0a6+E4petZ7YmPkcXzfi2cvcR+nsSsvh5RCcSx00HUnpao+epP46/aJG3215leRy8t9Liyq6zHdHHgynUz6HZg1PQcZ07Sl1NbJYS4ZT5MWJJlBbynwjsOzfGr93oY/Dayw1V2Hp+zu0Dd7+s6prVzW1t48wYWXOB04Xla9PgZH6DK/2Za/QWH/AAV/uZYX8u4tlHu1lRenr8N77ih6AaEFuo6eHhPNicq8PWoCmjZUw3Ktd9y1kN11ADadZnxV4OHurG6+mrHyuH1KQMHG7RidNoFy3kKPUdmfwZZxvKXLFXGOU6cSzRX+K1NpGvZWhm0b7vI+k7erlLArrepMUIl53Wqtli9qdCO/o3eGhPQ9Os38L4LicP0XGqGOH1Va1sfYSevRCdNenjpO/wAsVj9d8xI5v2a8025Is4XxDucS4b3LAx1N6DoLB8z4a/eD5zuZVZXL2HdlLmvjq2TXt2XgsLAF106g+plpM9Sa2nNYwJiREzECTMRJlExIiBT8T4V7xk7XQNi5ND05WrdW2OCle3zBFtup9PWaMarLrqqZ1L3qtjXbLAEseuooin95tD6HWX8SDm8XhlijbW7o1deBi6hgNFq77tp4a98ib8tcqsWdlW9o3EIrXAblTHO3va6gGzxPj1l2iBRoqhR16AADr18BMoFVfhsuLRQilxUcUP4bttWh1PXx1USLzkWZCkIyUq1OveUdB2hYkA9evZjTy/GW0SjncOrNeoh99TOmGF1dGZGLs9p18yNwX7lHrPRfRkCxlQ2dk7V17twZhWKm766no29hqfQS6iB4sDHsWyx7LGYFital9VCbUGunmSVJ9NTK5ce5lNTUtq2V2tj6qF7MWb1ZevXoqdJfRIOduozNLSGs3NXmdno66B7LAK9NT4qqE/8AOb8yrI+M1IdXQlqdbNyP8IgaAnr3iSR0/ZH3y7iUVD4l3aBxbaK6673Kgruex2QqoB+yEboftiaGrzFrHi7rXmPurYoLLdqitSrM20kljpqQCvrL6JBz1eNbj21YtRcUbMOtdXHcWjti+mnmQKQfLvCdFNa1qCWCgM+m5goDNp8z5zOUTEiIERIkwEREBERAREQEREBERAREQEREBERAREQEREC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0" name="AutoShape 10" descr="data:image/jpeg;base64,/9j/4AAQSkZJRgABAQAAAQABAAD/2wCEAAkGBxANDRUNDg0VDg8MFg8QEA8PDA8RDxASFRUWGCATFRUYHCksGhoxHhUWLT0hKCkrMS40GB8/OD8sNyguLisBCgoKDgwOGxAQGjclHiY4Mi8yKzcsLSwsNzcyLTQtMDcrMTQ3LCssNyssNy40LjE0MCwsOC8vLDIvOCw4NjcuLP/AABEIAKwArAMBIgACEQEDEQH/xAAbAAEAAgMBAQAAAAAAAAAAAAAAAQUCAwYEB//EADoQAAICAQIDBQQHBgcAAAAAAAECAAMEERIFBiETIjFBYQcUI1EVNVJxgZGyMnJzdKGxJjNCYoKEov/EABcBAQEBAQAAAAAAAAAAAAAAAAABAwL/xAAlEQEAAgECBQQDAAAAAAAAAAAAAQIRAzESIUFhoXGBkdETIlH/2gAMAwEAAhEDEQA/APuMREBERAREQEREBERAREQEREBERAREQEREBERAREQEREBERAREQEREBERAREQEREBERAREQEREBExSZQEREBERAREQEREBERAREQEREBERAREQEREDFZMxWTAmJEQJiRECYkRAmJEQJiRECYkRAmJEQJiRECYkRAmJEQMVmUxWTAmJEQOZ5w5yTg6LbkYl1lVripLKTS2rlS2m0uCPA+XlOgxLnsTc9LUt9h2Rm/NCR/WfPPbv9W4/83R+iyfSTNrViNOsxvOROspbuZaE4onCj/n3VNeDqNo0OgQ+pG4/hLa65a0ax2CpWGdmPgqqNST+AnyPmvhtq4NXM9aEZtV4zmU6g+6vtVaW69AECa6fafTxjRpF5xPp79B9J5l459HY7ZTY1l9VKl7DS1WqAEddHYa+PlMuXONfSGOuUMayiq5Ves3Grc6nXrojHTw8/nKbnrMTJ5cycio7q78Y2If9rAH857+Q/qfE/gVf2kmsRp5xzzgbuO8dbCZB7lbet710q9LUab38AQzggesrOKc7e6ZlODZw3IN+aCaQj4rK23x73adNJYc0eGP/ADWN/czludjpzNwg/L3w/wDidaVa23jpPiEldca53Xh2187h+Tj0WEKcjSi2pCfJ9jkj8ps5s5zr4VQuVbjW3Y1hQLdQ1DKdw1HQuDp6yk5u4mnH8J+HcJIzGvapbcgA+7Yy7tdzsfFu6dANTPD7ZsMY3LdeOrbhjti1BiNC2waa/wBJ3TTrNqxaOczzgl2nE+Pvi4jZluBdsqVnsRbMY2IoAOpG/Q+J6A/6T6Ty8K5sszMdMqjhWS1Vw3IS+ICy/PTtZ7+b/qzK/gZH6DOS9n/N/D8fg2LVdmJW9NSh1YP3SCfHpOK1zTMVzOe6ugp5qZse+88NyEOCxW6lzjC0AVizcvxNGGhHnNPBucWz8UZmNwvJsqbds1fEVn0OnQG35z1U5aZXCrMyusV++023HQ6lvhkBidB12qs5T2bcx4mBwLETKvFb3dr2Ve1me09oRogA7x1I6D5iXgiazMV55wOs5W5tx+KdolSvVfiHbfj3oEtrOpHUAkEdD4Ey/nD8k8CvHEczjOTScZuIlEpxmZTYlS6d6zToGO1eg8OvjO3merFYtiomJETMYrJmKyYExIiB839u/wBW4/8AOUfosn0oyk45wfAzm25tddxx17Tba521ode+RroB3T3vQ/KabeXOHsexavXTZ8Nsm8gbtQvdL9NdrfkZtN6zStf5nyK3mXiC8SROF0kj6Quvx7mBGox8YjtmH3nRPvbXylrlcti6tqbM7Jau1Sjp2lehUjTT9ieTE5Y4ShrejHRC4ZaXpsuVtuup2lW6Lqfu1PrOjfa+6onqV7wDEMFbcNdR4eDdfSS14jEVHyPgNl30JxPl+3v5XCluWvyNlDakMB8unh8mWdv7MOJ1ZXBsbsnDNTWlVqhtSjr00I8pvxuX+GVOOI11KrnawyhdbvbUgDVy2rA6AaHxnnzfZ3wq603HDFVjakmiyynXX0Qia31aXzG3X7R6eY8tHy8TBU7rnuGQyAjdXTSpJsYeQ3FR67vSc9zof8TcI/7f6Z1vAuXMPhwb3TGWo2ftuATY/wC856maMnlbAvyO1txxZkJ31drbTYgLHqp3d0a6+E4petZ7YmPkcXzfi2cvcR+nsSsvh5RCcSx00HUnpao+epP46/aJG3215leRy8t9Liyq6zHdHHgynUz6HZg1PQcZ07Sl1NbJYS4ZT5MWJJlBbynwjsOzfGr93oY/Dayw1V2Hp+zu0Dd7+s6prVzW1t48wYWXOB04Xla9PgZH6DK/2Za/QWH/AAV/uZYX8u4tlHu1lRenr8N77ih6AaEFuo6eHhPNicq8PWoCmjZUw3Ktd9y1kN11ADadZnxV4OHurG6+mrHyuH1KQMHG7RidNoFy3kKPUdmfwZZxvKXLFXGOU6cSzRX+K1NpGvZWhm0b7vI+k7erlLArrepMUIl53Wqtli9qdCO/o3eGhPQ9Os38L4LicP0XGqGOH1Va1sfYSevRCdNenjpO/wAsVj9d8xI5v2a8025Is4XxDucS4b3LAx1N6DoLB8z4a/eD5zuZVZXL2HdlLmvjq2TXt2XgsLAF106g+plpM9Sa2nNYwJiREzECTMRJlExIiBT8T4V7xk7XQNi5ND05WrdW2OCle3zBFtup9PWaMarLrqqZ1L3qtjXbLAEseuooin95tD6HWX8SDm8XhlijbW7o1deBi6hgNFq77tp4a98ib8tcqsWdlW9o3EIrXAblTHO3va6gGzxPj1l2iBRoqhR16AADr18BMoFVfhsuLRQilxUcUP4bttWh1PXx1USLzkWZCkIyUq1OveUdB2hYkA9evZjTy/GW0SjncOrNeoh99TOmGF1dGZGLs9p18yNwX7lHrPRfRkCxlQ2dk7V17twZhWKm766no29hqfQS6iB4sDHsWyx7LGYFital9VCbUGunmSVJ9NTK5ce5lNTUtq2V2tj6qF7MWb1ZevXoqdJfRIOduozNLSGs3NXmdno66B7LAK9NT4qqE/8AOb8yrI+M1IdXQlqdbNyP8IgaAnr3iSR0/ZH3y7iUVD4l3aBxbaK6673Kgruex2QqoB+yEboftiaGrzFrHi7rXmPurYoLLdqitSrM20kljpqQCvrL6JBz1eNbj21YtRcUbMOtdXHcWjti+mnmQKQfLvCdFNa1qCWCgM+m5goDNp8z5zOUTEiIERIkwEREBERAREQEREBERAREQEREBERAREQEREC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2" name="AutoShape 14" descr="data:image/jpeg;base64,/9j/4AAQSkZJRgABAQAAAQABAAD/2wCEAAkGBhQQEBUUEBQVFBQWFxUYGRcVGBoYFxYYHRQWFxgcGhgcHycqHhsjHBcYIC8hIycpLS0tHB4xNTAqNSYrLCkBCQoKDgwOGg8PGjQkHyQwNCwqMTUsNS8uMDQsNCwqLDUwNTItMC8sLCw1NS4pLCwvLywsLC8sLCw0KSksKiwsLP/AABEIAIgAywMBIgACEQEDEQH/xAAbAAEAAgMBAQAAAAAAAAAAAAAABgcDBAUBAv/EAEUQAAIBAwEEBAsECAQHAQAAAAECAwAEESEFBhIxE0FRcQciMlNhgZGSobHRFBdSchUzVIKTssHSI0JigxZDorPC8PE1/8QAGgEBAAIDAQAAAAAAAAAAAAAAAAMEAgUGAf/EADMRAAIBAwIDBAgGAwAAAAAAAAABAgMEERIhBTFRE0FxgRQiMmGRscHRFUKh4fDxJHKS/9oADAMBAAIRAxEAPwC8aUpQClKUApSlAKUpQClaG1ttw2q8Uzhewc2buXrqB7S8JczN/gKqIPxDiY9/UPV7ajnVjDmXrawr3O8Ft1fIsulcfdfeAXsHHjhdTwuOoNgHT0EEGuxWaeVkpzg4ScXzWwpSlemIpSlAKUpQClK0Jtv26HDTRA9nGM/OvG0uZlGEpeysm/StK321BIcJNGxPUHXPszW7RPPISjKLxJYFKUr0xFKUoBSlKAUpSgFKVFd8t7nsmjSJUZmDM3FnQZAXGCOfjeysZSUVlk9ChOvNU4c2Sqobvlvq9q3RRJwsR5bkcv8ASgOfW2B31xfvOuPNw+x/7q+X8Jc7DBihI7CGI/mqCVeDWMm2o8JuactTgpe5vY4EVndXrl1SWYnm58n3jp6hUh2d4MZ31nkSIdiDjb26AfGvB4TbjzcPsf8Aur37zrjzcPsf+6o4yoouVaPE6ixlJdE8fuS63sItl2chjyQoZyWOrvgAZI9Q0qMfejJ5lPeP0r72tvFJe7Ld+Dh4ZAshGAmBhtMknGqDvNQPpB+Ie2sqs55WjkQ8PtbXRL0lrVlreXTzJz96MnmU94/Sn3oyeZT3j9KgwcfiHtr2oHVqrmbaFhY1PYin4PP1Jx96MnmU94/Sn3oyeZT3j9Kg5IHMgd9edIPxD216qlV7ownZ8Pg9Mkk/9v3Jz96MnmE94/SpUu9cQslunyFI0XrZskYXvIOD2a1TZkHURnqwdc9VSPe6Yo0VsPJt40XHVxlQWPyHt7alVScYty8ihVsratcQpUMYw3Jp52+Jr7c3qnuyeNiqdUanC49P4j31xqVLN2NwXuUEszmKNtVVQC7DtJOgB7j6qghCVV5NrcXVCwgo48EiJ12dkb23FqRwuWQc0fxlx6Oseo1LrnwXREf4c0gb/WFZfYAp+NRDaW6k0EyRSL+tdUV11UksBz7uo1n2M4SWCo+J2txSkpLdJvD+n8yW9YXYliSQAqHVWAbmARnWs9fEUYVQo0AAA7gMCvutgccKUpQClKUApSlAKqLfq96W+k7Ewg9Q1+JNWzcThEZm0Cgk9wGTVF3M5kdnbmzMx7yST86qXUtkjouA0s1JVOix8f6MROKydA/4H9xvpWxse1aW5iVE4zxhuEnhBC+MQT1DSrVxfv8As8Q/fkYfIVFTpRlHLybC+4hVo1dFNxwueevk89O4qHoH/A/uN9K96B/wSe430q3P0HcP+svZP9pEj+fFQ7oRt+sluZPzTPj2AgVJ6Ouj+JS/GKi5yj5Rb+bRi3Mt1trCISEIzAu3EeHViT1+jFdKTb9svOeL31/oa049yrMf8lSe1ix+Zrbj3dtl5QRe4p+Yqz63uNL/AI/e5PyS+rODvVvZbtaypDMrOy8ICk8iQG+GarGp34SikYhijVVyWc8KgaAcK8u8+yoLVCu25YZ13CacIW+qCfrPO/wO9uRfRw3Rkl4yFQgcCM3jMR+EdgqeHfm3/DP/AAnrS8GdlwWjSHnLIx/dXxB8Qx9dS+rsYyUUkzl7i4o1Kspyi3lv82PDu6Ec/wCOoPwT/wAJqrfeK6Et1K65wzZHECDjA5g8quuoB4SdgkkXKDIwFkx1fhb+h9VRV4Scc5L/AAm4oQr6VHGpY55+iIAwyKua03osyAqTxgAAAZ4cAcueKpqpnuhte2kAgu4ouLkkjKvjdis3b2Hr+cNCpj1TZ8Vs41V2rTeFjYsS3vUk/Vur/lYN8qyPGDjIBwcjPUeo99cGfcW0blFwHtRmU/OtaTde4h1tLuTT/JN4692er2Vc1SXNHMdlQn7NTHivqm/kSmlRvYm80jT/AGa7j6OfGQV8hx6PV6tDy5VJKyjJSWUQ1qMqMtMvH3PwFKUrIhFKUoDBeXqQoXkYKo5k/wDup9FcwXNzcfqlFvH1NKOKUjtEfJf3jn0V97wQt/gyKpkEMnGyDUkcLLlR1sueID0aa4rfsdoRzpxRMGHo5g9hHUfQaw5vBailCmppZfXuXl1799vdsRTfHZiQ2bvI8k0h4VVpGJAJPMIMKNM8hVa1P/CjfaQxD/U5/lX5t7KgFUK+NeEdfwhS9GUpPm2/oSLcS7hhumlncIFjIXOdWYjPIdgNWB/xpZ+fT4/SqepXsbiUVhIjr8HpVqjqSk8vw+xcQ3zs/Pp8fpXaqgmzjTmdB3nQVemzLToYY4/wIq95AAPxq3RqOayznuJWdO1nGEG3lZef0NmlK+JpQilm0ABJ7gMmpjVrcqbfy96W+cdSBUHqGT8SajzHAJrNdXBkkZzzdmY+sk/1rZ2DZdNdQx9TSLn8q+M3wUj11q4+vU8Wd9Vfotm8fljjz5fMt/YFh0FrFHy4UUHvxk/HNb9K8JxzraHAntfMsQZSrAEEEEHkQeYNadxt23j8uaMejjGfZmuVc7/2acpC/wCRSficVg5xXNlinbVp+xBvyIbvduc1qTJFloSe8x+g+jsNRerEuvCMsoKQ2zy8QIw2uR+VQ2RUPuIGRjxRRwE64fJYZ5YDEn1EVQqxjnMDsrGrcKGi4W/dusvx7yZbjb3caGK4PkDKyHlwjqZuojqJ5/Pd2t4QoIvFhzM/IcOi5/N1+rNVxLMp8p3kxyA8VR3Z5dwUd9Wtu5sO3jijkhjALIrcR8ZtVz5R5c+qp6UpyWEai/oWtvU7ScW9XKK2Xv35/ocndvZNxPc/bLzxSARGnLGQR5PUME89dTmpjSlWYx0rBpLiu68tTWMbJLkkKUpWRXFKUoBXOu9gxSNx4McnnIiUf1kc/XmujWOeYIrM2gUEnuAya8aT5mcJyi/Ue5UG98zG7dWkaTo8IGbGdBk+SAOZPVXEc4BrNczmR2dubMzHvJJPzra2BZdPdwR8w0ik/lXxm+Ax661kVrmd7Wl6NaN9I/ry+ZL9m+D6JkXpo7lXwOI8acJbAzgAnAz210B4MbX8U3vj6VL6VstKOGlXm+Ta839yK2vg4to5FcGUlGVgGbIyCCMjHLIqUs2K9pXuMETk5PMnk15LkjkufbXK2vesYmWQBUYFSWPDoRgjiJGpFd2oJ4Ub3xYYh1lnPqHCvzPsqOo9MWy7Y0+2rxgl5+G5yJbG1Tl0Xrk4vT2mtnYli0khNl0IdBqy81DZ6yOvB9lQurN8GVlw2rSHnJIcflXxR8Qx9dVqK1vob3icnbU1vqbffutv4jx93L6Ty7rA9DN/4gVrXe4OEaS4uXYKpY+L1AEnVmPZ2VOqj2/l70djJ2vwoPWdfgDU8qcUm2am3va86kacGll42S+xwt291rG6jDK0jMMcSM4BU+kKBkenrqTW26NpH5MCH8w4v5s1UFrdvEweNijDkVODUmtPCRcoMOI5PSQQf+kj5VBTq00t0be8sLuUm6VRtdG8fsWdFAqDCKFHYAAPYKqHfLaInvJGQ5UYQHt4Rg49Gc1n2rv3c3ClMrGp0IQEEjsJJJ9lRysa1ZTWES8M4bO3k6lV7vYFsa9lXdsCIraQKeYij/lFVNuzsQ3lysePEUhpD2KDy725f/KucCp7eDjHL7zUcauI1ayhH8vz7z2lKVZNIKUpQClKUArgb83vRWMmOb4QfvHB+Ga79QXwpTtwQrg8HEzFseLnGFGe3VtKjqvEGXbCCncQUuWc/Dcryupu1tdbS46ZkL4VlAB4cE4yc4PVXK6Qdop0g7RWujqi8o7et2FeGio014lh/emv7Of4g/tp96a/s5/iD+2q86Qdop0g7RUna1f4ih+HWHRf9P7ltbt76peSGPgMbgZAzxcQ6+QGMae2pJVdeCyzzJPN1ALGPX4zfJfbVi1ehnSsnKXapxrSVL2U8LyFVN4QbovesDkBVVVyMZA1JGeYyTrVs1qXeyYZW4pYo3IGMuoY454yRy1NeVIa1gzsrv0Wp2mnO2CjGkwOYq7d3rHoLWGPkVRc9+Mn4k0G7lt+zw/w1+ldGvKdNU0Z319K7km1jArU2pstLmIxyjKn2g9oPUa26VLzKCbi8orHa3g3mjJMBEq9hwr+w6H1Ed1Ry52NPH5cEw/22I9oBFXjSoHbwZtqXGLqmsNp+K/oomKxlfRYpWPojc/0ru7K3AupyONegTrL6vj0ID8yKtmlI0IRMa3F7mqtOceBz9ibDis4ujhGnMsdWY9rGuhSlTmqFKUoBSlKAUpWnsra0d1EJYG4o2zg4IzglTofSDQG5WKe2WQYdVYc8MARn11lpQGn+iIfMxe4v0p+iIfMxe4v0rcrT2pteG1j6S4kSJOWXIGTjOB2nQ6DWgH6Ih8zF7i/Sn6Ih8zF7i/StmGYOoZTkMAQe0EZFYr6/SFQ0mQCyLopbVmCrooPWRrQH3BbLGMIqqM5woAGfV3VlpSgFKUoBSlKAUpXKu957eJplkkCm3RZJMg+KjZ4Ty1zjkKA6tK1LXaiSuyLxcSrG5BVlwHBK6kYzocjq6626AUrBfXiQxPLIeFI1Z2PPCqpZjgegGvq1ulljWRDlXUMp7QRkH2GgMtKV4WA50B7SvGbAzWGxvVmjWSMko4BBIKnB7VYAj1igM9KUoAaiXgq/wDyoe+X/vPUtqGbM3FubaMRQbRlSNSxC9DEcZYsdSO0mgI9f713txLdtbNcoIJZIoUhthLHI0ejdM518ZtMDGBg61YlhtFjaJNMhjfog7pjBVuDLDB9Oa4jblyxTSSWV49uJm45UMaSo0mAC6hscLHAz1eipPHFhArEvgAEtjLaYJONNaArK62xfPsl9qfazGxXpI7dI4zEqcfCFYspZjg6nI7q+tu7fnub6WGMzolqI+Fre2WdunZCxZiwPCACQAuCcnWuRtHZyy2z2mz/ANJoZSALSaIpBDlgWLSNHpGupwJCD1Zqf3u5z/aDcWdy9tK6IkviLJHKEGFJRsYYDrBoekdsNs7Qu5raCSVrN3tXkmAiUvxpOUyobySwAOuRryr4n3nu4Le7jabpJLa8tolmKKGaORoyQygYzhiMipfa7slbqO5kmaSRIGhOVUceX4y2nLswK0r/AHCSX7TmVh9ongnOFHimLhwo7QeGh4Rnam9N7PPd/ZmuUFvI0UKQWwljd0UE9M55AkgYGMDXXNWDsG8kmtopJkMUrIpdCMFWx4wweWtcW43NkS4lmsbt7YznilQxpLGz4A41VscLEAZOTmpLbxFUVWYuQACxxljjUnGmT6KAra1vr+TZsl+t6eOL7Q3QtHH0TJFI4IbTiyVXnns06637HbdztW5eOCc2kUMFu7dGqPI8k0ZcDLggIuMaDXt7OduluhNd2HRy3Ukds8s/HAsaqxHTvlelOoVuZ06+dSS+3GIuOnsbh7RzGkThUWRHRBwp4rcmUYAOeoUBxtkb4XMjWUcjDj+23NrOVUBZeihkYMB/lzhTp15rPvPvNcQz36xvhYbFJYxgHhkLsCdRroORrffwdottBHBNJHNBK06zkK7NK/EJGdTgNxcRyNKxnwes/wBpa4u5JZLmDoWYoihRxEgqo5AZ5H20B1t17acRiW4uWnMqRsFKIixnhyeHh1wcjmTyrh2uz459s3yTKHTobJuE8iVZmXI6xkA4OlTKytuijRAc8Cque3Cgf0rn2mwBHezXQckzJEhXAwvBnBB9OaAie8+9NxDJtMRyYEFtbvH4oPCzMeI8tc+msxuLy0ubFpbs3CXchjkjaJEVMwvIpj4dRjhxgk5rqbY3GS5e7Yysv2qKKI4UHgCHII7SfTXQ2ju4szWjFyPssgkGAPHPRNHg9nlZoCC3c95tHZl5em6MMJjuhHbpGhUxIsinpGbXicKdRjGevlXY3R2vKbuC2Lf4I2ZbShcDyy3CTnnyHKs8ng9dUngt7ySK1n6Xih6NH4OkDcYRzqqksTjB69RWe53GYPDLa3TwTRW62xbo1kWSNdRlG5MDk5B66Hpwtpbz3vQ3ZiLlYtpNCzxRiSSG2EUTEomPGILHUg86w7WY3P6JaG+aYNdSqswSMNnopiCVxjjVRwEEDOSccqktjubNbxSLBeyLLJcNO0jxxvxFo0RlZdAR4mcjFa6+DkJBEsVxIs8Vw9z0xRG4pXDK5MfLhwxAA5ac6Hhi2JPd3V1dk3bJFa3RRY1jTx1EcbEOxGcanlggknJ0Aj1vvvdTwbPiDzB5rYzzSwQrLMfHKKETGF1By2Oztqwdi7ui2a5YOXNxKZTkAcJMapgY5+Tn11xYvB0IobUW9xJFPaxmNJgqnjQnJWSM6MudcZGO2gNrcTaN1LFKt4smY5SsckkfRNLFgFWZOpuYOPRUnrR2RZyxR4nnM7kklyixgDQABV5DTtPM1vUApSlAKUpQClKUApSlAKUpQClKUApSlAKUpQClKUApSlAKUpQClKUApSl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3" name="AutoShape 16" descr="data:image/jpeg;base64,/9j/4AAQSkZJRgABAQAAAQABAAD/2wCEAAkGBhQQEBUUEBQVFBQWFxUYGRcVGBoYFxYYHRQWFxgcGhgcHycqHhsjHBcYIC8hIycpLS0tHB4xNTAqNSYrLCkBCQoKDgwOGg8PGjQkHyQwNCwqMTUsNS8uMDQsNCwqLDUwNTItMC8sLCw1NS4pLCwvLywsLC8sLCw0KSksKiwsLP/AABEIAIgAywMBIgACEQEDEQH/xAAbAAEAAgMBAQAAAAAAAAAAAAAABgcDBAUBAv/EAEUQAAIBAwEEBAsECAQHAQAAAAECAwAEESEFBhIxE0FRcQciMlNhgZGSobHRFBdSchUzVIKTssHSI0JigxZDorPC8PE1/8QAGgEBAAIDAQAAAAAAAAAAAAAAAAMEAgUGAf/EADMRAAIBAwIDBAgGAwAAAAAAAAABAgMEERIhBTFRE0FxgRQiMmGRscHRFUKh4fDxJHKS/9oADAMBAAIRAxEAPwC8aUpQClKUApSlAKUpQClaG1ttw2q8Uzhewc2buXrqB7S8JczN/gKqIPxDiY9/UPV7ajnVjDmXrawr3O8Ft1fIsulcfdfeAXsHHjhdTwuOoNgHT0EEGuxWaeVkpzg4ScXzWwpSlemIpSlAKUpQClK0Jtv26HDTRA9nGM/OvG0uZlGEpeysm/StK321BIcJNGxPUHXPszW7RPPISjKLxJYFKUr0xFKUoBSlKAUpSgFKVFd8t7nsmjSJUZmDM3FnQZAXGCOfjeysZSUVlk9ChOvNU4c2Sqobvlvq9q3RRJwsR5bkcv8ASgOfW2B31xfvOuPNw+x/7q+X8Jc7DBihI7CGI/mqCVeDWMm2o8JuactTgpe5vY4EVndXrl1SWYnm58n3jp6hUh2d4MZ31nkSIdiDjb26AfGvB4TbjzcPsf8Aur37zrjzcPsf+6o4yoouVaPE6ixlJdE8fuS63sItl2chjyQoZyWOrvgAZI9Q0qMfejJ5lPeP0r72tvFJe7Ld+Dh4ZAshGAmBhtMknGqDvNQPpB+Ie2sqs55WjkQ8PtbXRL0lrVlreXTzJz96MnmU94/Sn3oyeZT3j9KgwcfiHtr2oHVqrmbaFhY1PYin4PP1Jx96MnmU94/Sn3oyeZT3j9Kg5IHMgd9edIPxD216qlV7ownZ8Pg9Mkk/9v3Jz96MnmE94/SpUu9cQslunyFI0XrZskYXvIOD2a1TZkHURnqwdc9VSPe6Yo0VsPJt40XHVxlQWPyHt7alVScYty8ihVsratcQpUMYw3Jp52+Jr7c3qnuyeNiqdUanC49P4j31xqVLN2NwXuUEszmKNtVVQC7DtJOgB7j6qghCVV5NrcXVCwgo48EiJ12dkb23FqRwuWQc0fxlx6Oseo1LrnwXREf4c0gb/WFZfYAp+NRDaW6k0EyRSL+tdUV11UksBz7uo1n2M4SWCo+J2txSkpLdJvD+n8yW9YXYliSQAqHVWAbmARnWs9fEUYVQo0AAA7gMCvutgccKUpQClKUApSlAKqLfq96W+k7Ewg9Q1+JNWzcThEZm0Cgk9wGTVF3M5kdnbmzMx7yST86qXUtkjouA0s1JVOix8f6MROKydA/4H9xvpWxse1aW5iVE4zxhuEnhBC+MQT1DSrVxfv8As8Q/fkYfIVFTpRlHLybC+4hVo1dFNxwueevk89O4qHoH/A/uN9K96B/wSe430q3P0HcP+svZP9pEj+fFQ7oRt+sluZPzTPj2AgVJ6Ouj+JS/GKi5yj5Rb+bRi3Mt1trCISEIzAu3EeHViT1+jFdKTb9svOeL31/oa049yrMf8lSe1ix+Zrbj3dtl5QRe4p+Yqz63uNL/AI/e5PyS+rODvVvZbtaypDMrOy8ICk8iQG+GarGp34SikYhijVVyWc8KgaAcK8u8+yoLVCu25YZ13CacIW+qCfrPO/wO9uRfRw3Rkl4yFQgcCM3jMR+EdgqeHfm3/DP/AAnrS8GdlwWjSHnLIx/dXxB8Qx9dS+rsYyUUkzl7i4o1Kspyi3lv82PDu6Ec/wCOoPwT/wAJqrfeK6Et1K65wzZHECDjA5g8quuoB4SdgkkXKDIwFkx1fhb+h9VRV4Scc5L/AAm4oQr6VHGpY55+iIAwyKua03osyAqTxgAAAZ4cAcueKpqpnuhte2kAgu4ouLkkjKvjdis3b2Hr+cNCpj1TZ8Vs41V2rTeFjYsS3vUk/Vur/lYN8qyPGDjIBwcjPUeo99cGfcW0blFwHtRmU/OtaTde4h1tLuTT/JN4692er2Vc1SXNHMdlQn7NTHivqm/kSmlRvYm80jT/AGa7j6OfGQV8hx6PV6tDy5VJKyjJSWUQ1qMqMtMvH3PwFKUrIhFKUoDBeXqQoXkYKo5k/wDup9FcwXNzcfqlFvH1NKOKUjtEfJf3jn0V97wQt/gyKpkEMnGyDUkcLLlR1sueID0aa4rfsdoRzpxRMGHo5g9hHUfQaw5vBailCmppZfXuXl1799vdsRTfHZiQ2bvI8k0h4VVpGJAJPMIMKNM8hVa1P/CjfaQxD/U5/lX5t7KgFUK+NeEdfwhS9GUpPm2/oSLcS7hhumlncIFjIXOdWYjPIdgNWB/xpZ+fT4/SqepXsbiUVhIjr8HpVqjqSk8vw+xcQ3zs/Pp8fpXaqgmzjTmdB3nQVemzLToYY4/wIq95AAPxq3RqOayznuJWdO1nGEG3lZef0NmlK+JpQilm0ABJ7gMmpjVrcqbfy96W+cdSBUHqGT8SajzHAJrNdXBkkZzzdmY+sk/1rZ2DZdNdQx9TSLn8q+M3wUj11q4+vU8Wd9Vfotm8fljjz5fMt/YFh0FrFHy4UUHvxk/HNb9K8JxzraHAntfMsQZSrAEEEEHkQeYNadxt23j8uaMejjGfZmuVc7/2acpC/wCRSficVg5xXNlinbVp+xBvyIbvduc1qTJFloSe8x+g+jsNRerEuvCMsoKQ2zy8QIw2uR+VQ2RUPuIGRjxRRwE64fJYZ5YDEn1EVQqxjnMDsrGrcKGi4W/dusvx7yZbjb3caGK4PkDKyHlwjqZuojqJ5/Pd2t4QoIvFhzM/IcOi5/N1+rNVxLMp8p3kxyA8VR3Z5dwUd9Wtu5sO3jijkhjALIrcR8ZtVz5R5c+qp6UpyWEai/oWtvU7ScW9XKK2Xv35/ocndvZNxPc/bLzxSARGnLGQR5PUME89dTmpjSlWYx0rBpLiu68tTWMbJLkkKUpWRXFKUoBXOu9gxSNx4McnnIiUf1kc/XmujWOeYIrM2gUEnuAya8aT5mcJyi/Ue5UG98zG7dWkaTo8IGbGdBk+SAOZPVXEc4BrNczmR2dubMzHvJJPzra2BZdPdwR8w0ik/lXxm+Ax661kVrmd7Wl6NaN9I/ry+ZL9m+D6JkXpo7lXwOI8acJbAzgAnAz210B4MbX8U3vj6VL6VstKOGlXm+Ta839yK2vg4to5FcGUlGVgGbIyCCMjHLIqUs2K9pXuMETk5PMnk15LkjkufbXK2vesYmWQBUYFSWPDoRgjiJGpFd2oJ4Ub3xYYh1lnPqHCvzPsqOo9MWy7Y0+2rxgl5+G5yJbG1Tl0Xrk4vT2mtnYli0khNl0IdBqy81DZ6yOvB9lQurN8GVlw2rSHnJIcflXxR8Qx9dVqK1vob3icnbU1vqbffutv4jx93L6Ty7rA9DN/4gVrXe4OEaS4uXYKpY+L1AEnVmPZ2VOqj2/l70djJ2vwoPWdfgDU8qcUm2am3va86kacGll42S+xwt291rG6jDK0jMMcSM4BU+kKBkenrqTW26NpH5MCH8w4v5s1UFrdvEweNijDkVODUmtPCRcoMOI5PSQQf+kj5VBTq00t0be8sLuUm6VRtdG8fsWdFAqDCKFHYAAPYKqHfLaInvJGQ5UYQHt4Rg49Gc1n2rv3c3ClMrGp0IQEEjsJJJ9lRysa1ZTWES8M4bO3k6lV7vYFsa9lXdsCIraQKeYij/lFVNuzsQ3lysePEUhpD2KDy725f/KucCp7eDjHL7zUcauI1ayhH8vz7z2lKVZNIKUpQClKUArgb83vRWMmOb4QfvHB+Ga79QXwpTtwQrg8HEzFseLnGFGe3VtKjqvEGXbCCncQUuWc/Dcryupu1tdbS46ZkL4VlAB4cE4yc4PVXK6Qdop0g7RWujqi8o7et2FeGio014lh/emv7Of4g/tp96a/s5/iD+2q86Qdop0g7RUna1f4ih+HWHRf9P7ltbt76peSGPgMbgZAzxcQ6+QGMae2pJVdeCyzzJPN1ALGPX4zfJfbVi1ehnSsnKXapxrSVL2U8LyFVN4QbovesDkBVVVyMZA1JGeYyTrVs1qXeyYZW4pYo3IGMuoY454yRy1NeVIa1gzsrv0Wp2mnO2CjGkwOYq7d3rHoLWGPkVRc9+Mn4k0G7lt+zw/w1+ldGvKdNU0Z319K7km1jArU2pstLmIxyjKn2g9oPUa26VLzKCbi8orHa3g3mjJMBEq9hwr+w6H1Ed1Ry52NPH5cEw/22I9oBFXjSoHbwZtqXGLqmsNp+K/oomKxlfRYpWPojc/0ru7K3AupyONegTrL6vj0ID8yKtmlI0IRMa3F7mqtOceBz9ibDis4ujhGnMsdWY9rGuhSlTmqFKUoBSlKAUpWnsra0d1EJYG4o2zg4IzglTofSDQG5WKe2WQYdVYc8MARn11lpQGn+iIfMxe4v0p+iIfMxe4v0rcrT2pteG1j6S4kSJOWXIGTjOB2nQ6DWgH6Ih8zF7i/Sn6Ih8zF7i/StmGYOoZTkMAQe0EZFYr6/SFQ0mQCyLopbVmCrooPWRrQH3BbLGMIqqM5woAGfV3VlpSgFKUoBSlKAUpXKu957eJplkkCm3RZJMg+KjZ4Ty1zjkKA6tK1LXaiSuyLxcSrG5BVlwHBK6kYzocjq6626AUrBfXiQxPLIeFI1Z2PPCqpZjgegGvq1ulljWRDlXUMp7QRkH2GgMtKV4WA50B7SvGbAzWGxvVmjWSMko4BBIKnB7VYAj1igM9KUoAaiXgq/wDyoe+X/vPUtqGbM3FubaMRQbRlSNSxC9DEcZYsdSO0mgI9f713txLdtbNcoIJZIoUhthLHI0ejdM518ZtMDGBg61YlhtFjaJNMhjfog7pjBVuDLDB9Oa4jblyxTSSWV49uJm45UMaSo0mAC6hscLHAz1eipPHFhArEvgAEtjLaYJONNaArK62xfPsl9qfazGxXpI7dI4zEqcfCFYspZjg6nI7q+tu7fnub6WGMzolqI+Fre2WdunZCxZiwPCACQAuCcnWuRtHZyy2z2mz/ANJoZSALSaIpBDlgWLSNHpGupwJCD1Zqf3u5z/aDcWdy9tK6IkviLJHKEGFJRsYYDrBoekdsNs7Qu5raCSVrN3tXkmAiUvxpOUyobySwAOuRryr4n3nu4Le7jabpJLa8tolmKKGaORoyQygYzhiMipfa7slbqO5kmaSRIGhOVUceX4y2nLswK0r/AHCSX7TmVh9ongnOFHimLhwo7QeGh4Rnam9N7PPd/ZmuUFvI0UKQWwljd0UE9M55AkgYGMDXXNWDsG8kmtopJkMUrIpdCMFWx4wweWtcW43NkS4lmsbt7YznilQxpLGz4A41VscLEAZOTmpLbxFUVWYuQACxxljjUnGmT6KAra1vr+TZsl+t6eOL7Q3QtHH0TJFI4IbTiyVXnns06637HbdztW5eOCc2kUMFu7dGqPI8k0ZcDLggIuMaDXt7OduluhNd2HRy3Ukds8s/HAsaqxHTvlelOoVuZ06+dSS+3GIuOnsbh7RzGkThUWRHRBwp4rcmUYAOeoUBxtkb4XMjWUcjDj+23NrOVUBZeihkYMB/lzhTp15rPvPvNcQz36xvhYbFJYxgHhkLsCdRroORrffwdottBHBNJHNBK06zkK7NK/EJGdTgNxcRyNKxnwes/wBpa4u5JZLmDoWYoihRxEgqo5AZ5H20B1t17acRiW4uWnMqRsFKIixnhyeHh1wcjmTyrh2uz459s3yTKHTobJuE8iVZmXI6xkA4OlTKytuijRAc8Cque3Cgf0rn2mwBHezXQckzJEhXAwvBnBB9OaAie8+9NxDJtMRyYEFtbvH4oPCzMeI8tc+msxuLy0ubFpbs3CXchjkjaJEVMwvIpj4dRjhxgk5rqbY3GS5e7Yysv2qKKI4UHgCHII7SfTXQ2ju4szWjFyPssgkGAPHPRNHg9nlZoCC3c95tHZl5em6MMJjuhHbpGhUxIsinpGbXicKdRjGevlXY3R2vKbuC2Lf4I2ZbShcDyy3CTnnyHKs8ng9dUngt7ySK1n6Xih6NH4OkDcYRzqqksTjB69RWe53GYPDLa3TwTRW62xbo1kWSNdRlG5MDk5B66Hpwtpbz3vQ3ZiLlYtpNCzxRiSSG2EUTEomPGILHUg86w7WY3P6JaG+aYNdSqswSMNnopiCVxjjVRwEEDOSccqktjubNbxSLBeyLLJcNO0jxxvxFo0RlZdAR4mcjFa6+DkJBEsVxIs8Vw9z0xRG4pXDK5MfLhwxAA5ac6Hhi2JPd3V1dk3bJFa3RRY1jTx1EcbEOxGcanlggknJ0Aj1vvvdTwbPiDzB5rYzzSwQrLMfHKKETGF1By2Oztqwdi7ui2a5YOXNxKZTkAcJMapgY5+Tn11xYvB0IobUW9xJFPaxmNJgqnjQnJWSM6MudcZGO2gNrcTaN1LFKt4smY5SsckkfRNLFgFWZOpuYOPRUnrR2RZyxR4nnM7kklyixgDQABV5DTtPM1vUApSlAKUpQClKUApSlAKUpQClKUApSlAKUpQClKUApSlAKUpQClKUApSl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5" name="AutoShape 20" descr="data:image/jpeg;base64,/9j/4AAQSkZJRgABAQAAAQABAAD/2wCEAAkGBxIPEBQUERMQFhUXFBcVFhgYFxcXGhYcFBUXFhYXFRsYHCgsGR0lHRcXLTIhJS03Li4uGB8zODMxOCktLysBCgoKDg0OGxAQGy0kICQuMTU4LC8sNDQsNDA0LCwyLyw0NDAsLCwsLCwsLCwsLCwsLCwsLCwsLCwsLCwsLCwsLP/AABEIAHgAqgMBEQACEQEDEQH/xAAcAAEAAQUBAQAAAAAAAAAAAAAABgEDBAUHAgj/xAA8EAACAgECBAMECQIDCQAAAAABAgADEQQSBRMhUQYxQSJhcZEHIzJygaGxwdFSUxRD8BUWJEKCkqKy4f/EABoBAQACAwEAAAAAAAAAAAAAAAADBQECBAb/xAAyEQACAQMCAwYEBgMBAAAAAAAAAQIDBBESMRMhUQUyQWGRoXGB4fAUIkKxwdEVM5Ij/9oADAMBAAIRAxEAPwDuEAQBAEAQBAEAQBAEAQBAEAQBAEAQBAEAQBAEAQBAEAQBAEAQBAEAQBAEAQBAEAQBAEAQBAEAQBAEAQBAEAQBAKMwAySAB5kwDU6rxPo6+jX1k9lO7/1zJ421WW0Wc9S7ow70ka+zx3ox5Gw/BD+8mXZ9Z+Hucku17VeOfkWv9/tL/Td/2j+Zt/jqvkR/5q38/QvVeOtGfM2D4of2mr7PrLw9zePbFq/Fr5Gw0viTSWfZurz2J2/rIZW1WO8WdVO+t592aNojhhkEEdx1kB1J5PUAQBAEAQBAEAQBAEAQBAEAsa7WV0VtZa6oijJZjgCbRi5PCMSkorLOc8a+ktnJXR1gL/dsHU/dT0+JP4Szo9neNR/Ip7ntVR5U1nzIlrdddqTm+x7PvHoPgvkPlLKnRhT7qKOvd1avekeUWSnG2b2jwprGUEUtgjIyVHn+M5XeUU8ajsj2ZdSWVEtaPgtlmpGnI2OTg567cDcSce6STuIRpcRc0RU7OpOuqD5Mmdvgt2qFXPrVQd2Fpxk92O/JlWr+Knq0vPx+hfy7JnKmqetJeUfqc+1VGx2XOdrFc+WcHGZcReqKZ5mpHRNx6M1t/GL9NYORa9ZAydp6HPceR6d5DWpwnyksljY1KlOLcXjJK/D/ANKrqQusQMv9xOhH3l9fw+Uratj4wZeUe0PCa+Z07hnEatTWLKXV0PkQfyPYyulFxeGWcZKSyjLmDIgCAIAgCAIAgCAIBY12sSip7bCFRFLMewAzMxi5PCMSaSyzg3iTxJbxO7e+VrUnlV+ij+pu7Hv6T0NtbRox8zzt7dSqPC2MWlZ1FVJmXWIOeTNlwrQvdYFRGfBBIUZOMjMjq1IwjlvBJb0p1aiUVk6nXxe/dg6K8L33Vk4+7n95QujTx/sWfmetjdVs44Lx8V+2f5I7oNJqTr9RdVWuQcfWHbjfgg4Hn0HlO2pOlwIwk/TyKylSuHeVKsIr5+ZIaG4gPtrpXHYMyn8Dgzil+HezaLOLvV3lF/Nr+zmXE9BbXdYmwu6kkqgL+fX0HvEvIVocNTzheZ5SdrVdd0sZflzIlxPSXVtm6uxC2SNylc47Z7dJoqkZ915LHgyppJrBrnM1ZujZeGPE13DrhZWSVJG9M9HH7HsZzVqSqI67es6b8j6G4LxSvV0JdUcq4BH8GVEk08MuotNZRnTBkQBAEAQBAEAQBAID9MurZNCiDytuVW+Cgv8AqBO7s+KdXPRHHfScaXI5Np5enm6hsKhMnLI2Gg0r3OqVqWZjgAf68prOahHVLY0hTlVmoRWWyceDrdPomvNtyAgrWD3K5LbR5kZ9fdKy8VSsoqMfMu+zXRtnNzkun9kq03iTSWHC3157E7f1nBK1rR5uLLaF/bzeFNGCvHdPpXu5tg3PczYALEAKqLnH3fzkv4epVUdK5JfU51e0LeU+JLm5fwl/Bfo8W6J/85FycDf7GT7t0jnZ1oc3Eno9oW9V4jL+CG8Hs1Nuq1d9K0MptaoF3YAbTkkbQd2QV9Z015Q4cISzsc9rTkqtSpHHN7s0v0kae9lqttFShcphHLZLHOQCox0H5TNnKCbjHIvoTaUpY5HP3M7WV6MawyNk0Udb+gziDGq6onor5X3bgCfz/WVl0vzZLW0b0YOrTmOoQBAEAQBAEAQBAIp9JnB21egbYMvUwtUd9oIYD37SZ1WdXh1U3szmuqfEpNI4npzPQnmKhuOF6N73CVqSx+Q7kn0A7zWc4wWqRDClKrLTHc6RpqdPwzSWlLan1BQjIYE7j0AUZ8gT+UqZSqXNVZTUcl3GFGzoScZJzwSTg3Ca6aK15abgi5JUZJx1ycd5x1q0pzbyWNvbU6dOK0rboZlmlqx1Ssj3qv8AEjU5dWTOlB7xXoazg1VaUqyomWy/2QPtksB5egIklepJzazsQWtCEaaelc+e3XmXriG8wD+AkOWdWEQnRrrSrnTnS11m60jcrFj9YVzgdAPZ6Y7Tsm6WVry3hfscdNVWm4YSy/3NL47o1LaUG86fFbg5TeC272QNrD395vaygqmI55kd3Cbp/mxyOb2GdzZWxRjWNI2yeKO1fQtwdqdO1rgg2HP4eQ/L9ZV156pFtQhpgdLkJMIAgCAIAgCAIAgAiAcw8beBCHa/SjIPV6x37p/EtLS+0rRU9SpvbDX+env0IPptZymOVB9CrrkfAgy1eJLf0KNKUJbepJuDcX4bcwXUUGhumHR22Z94Odv5icdWNxBZhLK6Pc7qKtaj/wDSOl9U+RNddwB7vaTXatd3UEMGXr5EAY6SujdKPJwj6FpKxcnq4svXl7YMXT8D4jT9jX8wf021E/mGJiVehPeGPgzeFvXhtPPxRrdfwvjB+xfUFAACplQAOnqs3jVtfGLNJ0bv9MkYunfjVB9ta7h2Yr+oxMy/CS2yhD8ZDfDMeziHFVAVNLWqjyGQ3zO4TXRbvm5GddyuSgRvxZ4husrOn1FSo4KsSre7IBHXv3k1CjFPXF5RBcV5tcOawyGuc9BOiTOaMSb+BvAFuqdbLwVrByFPr8f4lfWuM8ollQt8fmkdy0elWlAijAAnGdpfgCAIAgCAIAgCAIAgCAR7j/hDTazJZdr/ANS9D/8AZNSuKlLusgrW9Or3kQHiv0baivJpZXHoD0MsIdop99ehW1Oy2u5L1NYx4lpaxUV1Gxc4CswA65/5CCR8Zvrt5y1ZWfP6mnDuqcdOG15P+jWXcYuH261/6g5/VpKoQez9GQyq1F3o+qKJ4iYf5NHycfo8Ogn4szG5a/SjJq8Sk9P8OT9y7UL+jGQSopfq9UjojcSltB/JsztNq3u6DSa38NVaB/5Cc83GP6l/yjphql+h/wDTNtofBPP6tpdpPrZaz/ienWQyuJ7J+2CeNvDdx98kq4L4D09BDMqFh2UACQyqSluyaNOMdkSyqsKMKABNDc9wBAEAQBAEAQBAEApmAMwBuEAbhAG4QDywU+eIBj2aGlvNE+UAsng+n/tp8hALicNoHkifKAZFdSL5BRALm4QBuEAbhAG6AMwCuYAgCAIAgCAUxAG0QCmwdoBTlDsIA5S9hAHKXsIA5S9hAHKXsIA5S9hAHKXsIA5S9hAHKXsIA5S9hAHKXsIBXYO0ArtEAYgFYAgCAIAgCAYWs4rVSWDtgqqtjBJO9iiBcebFgQAOs3jCUtjSU4x3LDeIKA+0s+N2wvsblhs7dpfGAc9PPz6TPCljJjixzgq3HKhaKytwZmKrmpwpKgk4bGMYB6xwnjPL1HEWcc/QUeINM60MtqkXkiruxUEt09MY658odKabTWwVWLSae5c0PGaL2K1uCwrSzHUHbYMq2D6TEqcorLMxnGXJFgeIaCCwLlRXzGYI5VQE5mC2MBtuDjz6jvNuDLYxxY4yXjxmnJG4nD11kgEgPcQEQn+r2lyPTcM+c14cvvyM8SP35mSNYnNNWfbVFsIwfsszKDn4q3ymNLxkzqWcGNoeNUXttrcFuWtuOoOx84YA/CZlTlFZaMRqRlsU03G6LGVVYkuFK9CM71Z1+ao3ymXTktwqkXseP9vUlwi8xmJI9hGYDa5rJJA6DcCM+4xwpYyY4sc4KV+INOVdtzAICTlGGQG2ZTI9v2unT1I7xwpchxY8z03G6gucXZ27tvKfcBuKZK4yOoMcN/bHEWPoedP4gocKdzIrKzKbFZAwVd7EFgM+z1+APaHSkgqsWbDTXixFdc4YAjIIOD5ZB8po1h4N08rJdmDIgCAIAgCAIBouJ8Ee3VDUIyq6VKtWckbgzlg6+qlXxkdR1x75oVEoaWRSpty1IxjwjUtp20p5AqfcDZuYuqOxLIE24ZupAfI749JtxIKWvnk1cJOOjwL9ek1P+Jex66GDfVo3NbNVfqFXldWJ6nr16D0E11Q0pJv08fUzplqzj3+h40nhpaloKisWryua3X2uXWU6fiR8cdZmVbOegVLGOpZ0XhmxK/tqtqpSKnXJ2tXUK2DA43I2Oo9R2IGMyrJvblz/AHMRpNLz5FhvDd/LFa8lP+Fal3Dv9bmhq1V0249lzkPnOBjE240c5fXPv98jV0ZYwumPb75mWnALUrSlGQ1LdRcuc7l5dy2WJ5e2DgkMevXBz5zXiptye+GvY24TworbKfuZmu0Vy6g3UCpi9K0srsybdjuyuCqtn7ZyOnkOs0jKOnTLrk2lB6tS6Y+/UwNL4XZFP1gDqlIqsA6q1SsrFl9UbdgrnqOxwZu6yb26msaLS36HjS+GbVodS6CzlafluuSEt04YhsEdV3EdPUZmXWTlnw5+jMRpNRx8PYvPwF67qWrAZUqWs5usqOVs3ljsU7858j+814qaafXoZ4bTTX7lvT+G3qDYFVnMR0sSxnKnNhddhwdgIYggDGcH065dZPyx0CpNbeJl8J4TdWd1jKTyWrA3M5XNjMi7mALBVIG49TiaznF7dTaEGtyt/BC+ipobllqzpyc9V+psRmx09QrD8YVTE3L4jh/kUfgbyQkogCAIAgCAIAgCAIAgCAIAgCAIAgCAIAgCAIAgCAIAgCAIAgCAIAgCAIAgCAIAgCAIAgCAIAgCAIAgCAI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6" name="AutoShape 22" descr="data:image/jpeg;base64,/9j/4AAQSkZJRgABAQAAAQABAAD/2wCEAAkGBxIPEBQUERMQFhUXFBcVFhgYFxcXGhYcFBUXFhYXFRsYHCgsGR0lHRcXLTIhJS03Li4uGB8zODMxOCktLysBCgoKDg0OGxAQGy0kICQuMTU4LC8sNDQsNDA0LCwyLyw0NDAsLCwsLCwsLCwsLCwsLCwsLCwsLCwsLCwsLCwsLP/AABEIAHgAqgMBEQACEQEDEQH/xAAcAAEAAQUBAQAAAAAAAAAAAAAABgEDBAUHAgj/xAA8EAACAgECBAMECQIDCQAAAAABAgADEQQSBRMhUQYxQSJhcZEHIzJygaGxwdFSUxRD8BUWJEKCkqKy4f/EABoBAQACAwEAAAAAAAAAAAAAAAADBQECBAb/xAAyEQACAQMCAwYEBgMBAAAAAAAAAQIDBBESMRMhUQUyQWGRoXGB4fAUIkKxwdEVM5Ij/9oADAMBAAIRAxEAPwDuEAQBAEAQBAEAQBAEAQBAEAQBAEAQBAEAQBAEAQBAEAQBAEAQBAEAQBAEAQBAEAQBAEAQBAEAQBAEAQBAEAQBAKMwAySAB5kwDU6rxPo6+jX1k9lO7/1zJ421WW0Wc9S7ow70ka+zx3ox5Gw/BD+8mXZ9Z+Hucku17VeOfkWv9/tL/Td/2j+Zt/jqvkR/5q38/QvVeOtGfM2D4of2mr7PrLw9zePbFq/Fr5Gw0viTSWfZurz2J2/rIZW1WO8WdVO+t592aNojhhkEEdx1kB1J5PUAQBAEAQBAEAQBAEAQBAEAsa7WV0VtZa6oijJZjgCbRi5PCMSkorLOc8a+ktnJXR1gL/dsHU/dT0+JP4Szo9neNR/Ip7ntVR5U1nzIlrdddqTm+x7PvHoPgvkPlLKnRhT7qKOvd1avekeUWSnG2b2jwprGUEUtgjIyVHn+M5XeUU8ajsj2ZdSWVEtaPgtlmpGnI2OTg567cDcSce6STuIRpcRc0RU7OpOuqD5Mmdvgt2qFXPrVQd2Fpxk92O/JlWr+Knq0vPx+hfy7JnKmqetJeUfqc+1VGx2XOdrFc+WcHGZcReqKZ5mpHRNx6M1t/GL9NYORa9ZAydp6HPceR6d5DWpwnyksljY1KlOLcXjJK/D/ANKrqQusQMv9xOhH3l9fw+Uratj4wZeUe0PCa+Z07hnEatTWLKXV0PkQfyPYyulFxeGWcZKSyjLmDIgCAIAgCAIAgCAIBY12sSip7bCFRFLMewAzMxi5PCMSaSyzg3iTxJbxO7e+VrUnlV+ij+pu7Hv6T0NtbRox8zzt7dSqPC2MWlZ1FVJmXWIOeTNlwrQvdYFRGfBBIUZOMjMjq1IwjlvBJb0p1aiUVk6nXxe/dg6K8L33Vk4+7n95QujTx/sWfmetjdVs44Lx8V+2f5I7oNJqTr9RdVWuQcfWHbjfgg4Hn0HlO2pOlwIwk/TyKylSuHeVKsIr5+ZIaG4gPtrpXHYMyn8Dgzil+HezaLOLvV3lF/Nr+zmXE9BbXdYmwu6kkqgL+fX0HvEvIVocNTzheZ5SdrVdd0sZflzIlxPSXVtm6uxC2SNylc47Z7dJoqkZ915LHgyppJrBrnM1ZujZeGPE13DrhZWSVJG9M9HH7HsZzVqSqI67es6b8j6G4LxSvV0JdUcq4BH8GVEk08MuotNZRnTBkQBAEAQBAEAQBAID9MurZNCiDytuVW+Cgv8AqBO7s+KdXPRHHfScaXI5Np5enm6hsKhMnLI2Gg0r3OqVqWZjgAf68prOahHVLY0hTlVmoRWWyceDrdPomvNtyAgrWD3K5LbR5kZ9fdKy8VSsoqMfMu+zXRtnNzkun9kq03iTSWHC3157E7f1nBK1rR5uLLaF/bzeFNGCvHdPpXu5tg3PczYALEAKqLnH3fzkv4epVUdK5JfU51e0LeU+JLm5fwl/Bfo8W6J/85FycDf7GT7t0jnZ1oc3Eno9oW9V4jL+CG8Hs1Nuq1d9K0MptaoF3YAbTkkbQd2QV9Z015Q4cISzsc9rTkqtSpHHN7s0v0kae9lqttFShcphHLZLHOQCox0H5TNnKCbjHIvoTaUpY5HP3M7WV6MawyNk0Udb+gziDGq6onor5X3bgCfz/WVl0vzZLW0b0YOrTmOoQBAEAQBAEAQBAIp9JnB21egbYMvUwtUd9oIYD37SZ1WdXh1U3szmuqfEpNI4npzPQnmKhuOF6N73CVqSx+Q7kn0A7zWc4wWqRDClKrLTHc6RpqdPwzSWlLan1BQjIYE7j0AUZ8gT+UqZSqXNVZTUcl3GFGzoScZJzwSTg3Ca6aK15abgi5JUZJx1ycd5x1q0pzbyWNvbU6dOK0rboZlmlqx1Ssj3qv8AEjU5dWTOlB7xXoazg1VaUqyomWy/2QPtksB5egIklepJzazsQWtCEaaelc+e3XmXriG8wD+AkOWdWEQnRrrSrnTnS11m60jcrFj9YVzgdAPZ6Y7Tsm6WVry3hfscdNVWm4YSy/3NL47o1LaUG86fFbg5TeC272QNrD395vaygqmI55kd3Cbp/mxyOb2GdzZWxRjWNI2yeKO1fQtwdqdO1rgg2HP4eQ/L9ZV156pFtQhpgdLkJMIAgCAIAgCAIAgAiAcw8beBCHa/SjIPV6x37p/EtLS+0rRU9SpvbDX+env0IPptZymOVB9CrrkfAgy1eJLf0KNKUJbepJuDcX4bcwXUUGhumHR22Z94Odv5icdWNxBZhLK6Pc7qKtaj/wDSOl9U+RNddwB7vaTXatd3UEMGXr5EAY6SujdKPJwj6FpKxcnq4svXl7YMXT8D4jT9jX8wf021E/mGJiVehPeGPgzeFvXhtPPxRrdfwvjB+xfUFAACplQAOnqs3jVtfGLNJ0bv9MkYunfjVB9ta7h2Yr+oxMy/CS2yhD8ZDfDMeziHFVAVNLWqjyGQ3zO4TXRbvm5GddyuSgRvxZ4husrOn1FSo4KsSre7IBHXv3k1CjFPXF5RBcV5tcOawyGuc9BOiTOaMSb+BvAFuqdbLwVrByFPr8f4lfWuM8ollQt8fmkdy0elWlAijAAnGdpfgCAIAgCAIAgCAIAgCAR7j/hDTazJZdr/ANS9D/8AZNSuKlLusgrW9Or3kQHiv0baivJpZXHoD0MsIdop99ehW1Oy2u5L1NYx4lpaxUV1Gxc4CswA65/5CCR8Zvrt5y1ZWfP6mnDuqcdOG15P+jWXcYuH261/6g5/VpKoQez9GQyq1F3o+qKJ4iYf5NHycfo8Ogn4szG5a/SjJq8Sk9P8OT9y7UL+jGQSopfq9UjojcSltB/JsztNq3u6DSa38NVaB/5Cc83GP6l/yjphql+h/wDTNtofBPP6tpdpPrZaz/ienWQyuJ7J+2CeNvDdx98kq4L4D09BDMqFh2UACQyqSluyaNOMdkSyqsKMKABNDc9wBAEAQBAEAQBAEApmAMwBuEAbhAG4QDywU+eIBj2aGlvNE+UAsng+n/tp8hALicNoHkifKAZFdSL5BRALm4QBuEAbhAG6AMwCuYAgCAIAgCAUxAG0QCmwdoBTlDsIA5S9hAHKXsIA5S9hAHKXsIA5S9hAHKXsIA5S9hAHKXsIA5S9hAHKXsIBXYO0ArtEAYgFYAgCAIAgCAYWs4rVSWDtgqqtjBJO9iiBcebFgQAOs3jCUtjSU4x3LDeIKA+0s+N2wvsblhs7dpfGAc9PPz6TPCljJjixzgq3HKhaKytwZmKrmpwpKgk4bGMYB6xwnjPL1HEWcc/QUeINM60MtqkXkiruxUEt09MY658odKabTWwVWLSae5c0PGaL2K1uCwrSzHUHbYMq2D6TEqcorLMxnGXJFgeIaCCwLlRXzGYI5VQE5mC2MBtuDjz6jvNuDLYxxY4yXjxmnJG4nD11kgEgPcQEQn+r2lyPTcM+c14cvvyM8SP35mSNYnNNWfbVFsIwfsszKDn4q3ymNLxkzqWcGNoeNUXttrcFuWtuOoOx84YA/CZlTlFZaMRqRlsU03G6LGVVYkuFK9CM71Z1+ao3ymXTktwqkXseP9vUlwi8xmJI9hGYDa5rJJA6DcCM+4xwpYyY4sc4KV+INOVdtzAICTlGGQG2ZTI9v2unT1I7xwpchxY8z03G6gucXZ27tvKfcBuKZK4yOoMcN/bHEWPoedP4gocKdzIrKzKbFZAwVd7EFgM+z1+APaHSkgqsWbDTXixFdc4YAjIIOD5ZB8po1h4N08rJdmDIgCAIAgCAIBouJ8Ee3VDUIyq6VKtWckbgzlg6+qlXxkdR1x75oVEoaWRSpty1IxjwjUtp20p5AqfcDZuYuqOxLIE24ZupAfI749JtxIKWvnk1cJOOjwL9ek1P+Jex66GDfVo3NbNVfqFXldWJ6nr16D0E11Q0pJv08fUzplqzj3+h40nhpaloKisWryua3X2uXWU6fiR8cdZmVbOegVLGOpZ0XhmxK/tqtqpSKnXJ2tXUK2DA43I2Oo9R2IGMyrJvblz/AHMRpNLz5FhvDd/LFa8lP+Fal3Dv9bmhq1V0249lzkPnOBjE240c5fXPv98jV0ZYwumPb75mWnALUrSlGQ1LdRcuc7l5dy2WJ5e2DgkMevXBz5zXiptye+GvY24TworbKfuZmu0Vy6g3UCpi9K0srsybdjuyuCqtn7ZyOnkOs0jKOnTLrk2lB6tS6Y+/UwNL4XZFP1gDqlIqsA6q1SsrFl9UbdgrnqOxwZu6yb26msaLS36HjS+GbVodS6CzlafluuSEt04YhsEdV3EdPUZmXWTlnw5+jMRpNRx8PYvPwF67qWrAZUqWs5usqOVs3ljsU7858j+814qaafXoZ4bTTX7lvT+G3qDYFVnMR0sSxnKnNhddhwdgIYggDGcH065dZPyx0CpNbeJl8J4TdWd1jKTyWrA3M5XNjMi7mALBVIG49TiaznF7dTaEGtyt/BC+ipobllqzpyc9V+psRmx09QrD8YVTE3L4jh/kUfgbyQkogCAIAgCAIAgCAIAgCAIAgCAIAgCAIAgCAIAgCAIAgCAIAgCAIAgCAIAgCAIAgCAIAgCAIAgCAIAgCAI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grpSp>
        <p:nvGrpSpPr>
          <p:cNvPr id="17" name="Group 16"/>
          <p:cNvGrpSpPr/>
          <p:nvPr/>
        </p:nvGrpSpPr>
        <p:grpSpPr>
          <a:xfrm>
            <a:off x="1009650" y="1524000"/>
            <a:ext cx="7143750" cy="4572000"/>
            <a:chOff x="246417" y="-546727"/>
            <a:chExt cx="8509389" cy="7404726"/>
          </a:xfrm>
        </p:grpSpPr>
        <p:grpSp>
          <p:nvGrpSpPr>
            <p:cNvPr id="18" name="Group 17"/>
            <p:cNvGrpSpPr/>
            <p:nvPr/>
          </p:nvGrpSpPr>
          <p:grpSpPr>
            <a:xfrm>
              <a:off x="841209" y="175895"/>
              <a:ext cx="7547215" cy="6682104"/>
              <a:chOff x="1239570" y="-1058363"/>
              <a:chExt cx="6091684" cy="7346334"/>
            </a:xfrm>
          </p:grpSpPr>
          <p:cxnSp>
            <p:nvCxnSpPr>
              <p:cNvPr id="51" name="Straight Connector 50"/>
              <p:cNvCxnSpPr/>
              <p:nvPr/>
            </p:nvCxnSpPr>
            <p:spPr>
              <a:xfrm flipV="1">
                <a:off x="1239570" y="3770232"/>
                <a:ext cx="0" cy="2517739"/>
              </a:xfrm>
              <a:prstGeom prst="line">
                <a:avLst/>
              </a:prstGeom>
              <a:ln w="12700">
                <a:prstDash val="lgDash"/>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777105" y="2960206"/>
                <a:ext cx="43674" cy="3327765"/>
              </a:xfrm>
              <a:prstGeom prst="line">
                <a:avLst/>
              </a:prstGeom>
              <a:ln>
                <a:prstDash val="lg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460106" y="2067386"/>
                <a:ext cx="0" cy="3617365"/>
              </a:xfrm>
              <a:prstGeom prst="line">
                <a:avLst/>
              </a:prstGeom>
              <a:ln>
                <a:prstDash val="lgDash"/>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203848" y="1251462"/>
                <a:ext cx="0" cy="3445784"/>
              </a:xfrm>
              <a:prstGeom prst="line">
                <a:avLst/>
              </a:prstGeom>
              <a:ln>
                <a:prstDash val="lgDash"/>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3692635" y="957484"/>
                <a:ext cx="25209" cy="3143950"/>
              </a:xfrm>
              <a:prstGeom prst="line">
                <a:avLst/>
              </a:prstGeom>
              <a:ln w="12700">
                <a:prstDash val="lgDash"/>
                <a:tailEnd type="non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rot="10800000">
                <a:off x="4261850" y="-1058363"/>
                <a:ext cx="3069404" cy="4684801"/>
                <a:chOff x="5763246" y="7322869"/>
                <a:chExt cx="3069404" cy="4684801"/>
              </a:xfrm>
            </p:grpSpPr>
            <p:cxnSp>
              <p:nvCxnSpPr>
                <p:cNvPr id="57" name="Straight Connector 56"/>
                <p:cNvCxnSpPr/>
                <p:nvPr/>
              </p:nvCxnSpPr>
              <p:spPr>
                <a:xfrm rot="10800000">
                  <a:off x="6751303" y="8510358"/>
                  <a:ext cx="0" cy="3231263"/>
                </a:xfrm>
                <a:prstGeom prst="line">
                  <a:avLst/>
                </a:prstGeom>
                <a:ln w="12700">
                  <a:prstDash val="lgDash"/>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0800000">
                  <a:off x="7263389" y="8193692"/>
                  <a:ext cx="0" cy="3087472"/>
                </a:xfrm>
                <a:prstGeom prst="line">
                  <a:avLst/>
                </a:prstGeom>
                <a:ln>
                  <a:prstDash val="lgDash"/>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7786476" y="7915305"/>
                  <a:ext cx="0" cy="3049195"/>
                </a:xfrm>
                <a:prstGeom prst="line">
                  <a:avLst/>
                </a:prstGeom>
                <a:ln>
                  <a:prstDash val="lgDash"/>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0800000">
                  <a:off x="8309563" y="7618707"/>
                  <a:ext cx="0" cy="3010498"/>
                </a:xfrm>
                <a:prstGeom prst="line">
                  <a:avLst/>
                </a:prstGeom>
                <a:ln>
                  <a:prstDash val="lgDash"/>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8818085" y="7322869"/>
                  <a:ext cx="14565" cy="2945008"/>
                </a:xfrm>
                <a:prstGeom prst="line">
                  <a:avLst/>
                </a:prstGeom>
                <a:ln>
                  <a:prstDash val="lgDash"/>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0800000">
                  <a:off x="6228214" y="8881923"/>
                  <a:ext cx="0" cy="3125747"/>
                </a:xfrm>
                <a:prstGeom prst="line">
                  <a:avLst/>
                </a:prstGeom>
                <a:ln w="12700">
                  <a:prstDash val="lgDash"/>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0800000">
                  <a:off x="5763246" y="8860708"/>
                  <a:ext cx="0" cy="3125747"/>
                </a:xfrm>
                <a:prstGeom prst="line">
                  <a:avLst/>
                </a:prstGeom>
                <a:ln w="12700">
                  <a:prstDash val="lgDash"/>
                  <a:tailEnd type="none"/>
                </a:ln>
                <a:scene3d>
                  <a:camera prst="orthographicFront">
                    <a:rot lat="0" lon="21299999" rev="0"/>
                  </a:camera>
                  <a:lightRig rig="threePt" dir="t"/>
                </a:scene3d>
              </p:spPr>
              <p:style>
                <a:lnRef idx="1">
                  <a:schemeClr val="accent1"/>
                </a:lnRef>
                <a:fillRef idx="0">
                  <a:schemeClr val="accent1"/>
                </a:fillRef>
                <a:effectRef idx="0">
                  <a:schemeClr val="accent1"/>
                </a:effectRef>
                <a:fontRef idx="minor">
                  <a:schemeClr val="tx1"/>
                </a:fontRef>
              </p:style>
            </p:cxnSp>
          </p:grpSp>
        </p:grpSp>
        <p:sp>
          <p:nvSpPr>
            <p:cNvPr id="19" name="Freeform 18"/>
            <p:cNvSpPr/>
            <p:nvPr/>
          </p:nvSpPr>
          <p:spPr>
            <a:xfrm>
              <a:off x="246417" y="1097065"/>
              <a:ext cx="8409709" cy="5514109"/>
            </a:xfrm>
            <a:custGeom>
              <a:avLst/>
              <a:gdLst>
                <a:gd name="connsiteX0" fmla="*/ 0 w 8409709"/>
                <a:gd name="connsiteY0" fmla="*/ 5514109 h 5514109"/>
                <a:gd name="connsiteX1" fmla="*/ 734291 w 8409709"/>
                <a:gd name="connsiteY1" fmla="*/ 5306291 h 5514109"/>
                <a:gd name="connsiteX2" fmla="*/ 1108364 w 8409709"/>
                <a:gd name="connsiteY2" fmla="*/ 5140036 h 5514109"/>
                <a:gd name="connsiteX3" fmla="*/ 1510145 w 8409709"/>
                <a:gd name="connsiteY3" fmla="*/ 4876800 h 5514109"/>
                <a:gd name="connsiteX4" fmla="*/ 2355273 w 8409709"/>
                <a:gd name="connsiteY4" fmla="*/ 3976254 h 5514109"/>
                <a:gd name="connsiteX5" fmla="*/ 3048000 w 8409709"/>
                <a:gd name="connsiteY5" fmla="*/ 3283527 h 5514109"/>
                <a:gd name="connsiteX6" fmla="*/ 3699164 w 8409709"/>
                <a:gd name="connsiteY6" fmla="*/ 2784764 h 5514109"/>
                <a:gd name="connsiteX7" fmla="*/ 4405745 w 8409709"/>
                <a:gd name="connsiteY7" fmla="*/ 2438400 h 5514109"/>
                <a:gd name="connsiteX8" fmla="*/ 5140036 w 8409709"/>
                <a:gd name="connsiteY8" fmla="*/ 2147454 h 5514109"/>
                <a:gd name="connsiteX9" fmla="*/ 5597236 w 8409709"/>
                <a:gd name="connsiteY9" fmla="*/ 1953491 h 5514109"/>
                <a:gd name="connsiteX10" fmla="*/ 6289964 w 8409709"/>
                <a:gd name="connsiteY10" fmla="*/ 1607127 h 5514109"/>
                <a:gd name="connsiteX11" fmla="*/ 6816436 w 8409709"/>
                <a:gd name="connsiteY11" fmla="*/ 1371600 h 5514109"/>
                <a:gd name="connsiteX12" fmla="*/ 7467600 w 8409709"/>
                <a:gd name="connsiteY12" fmla="*/ 1052945 h 5514109"/>
                <a:gd name="connsiteX13" fmla="*/ 8021782 w 8409709"/>
                <a:gd name="connsiteY13" fmla="*/ 484909 h 5514109"/>
                <a:gd name="connsiteX14" fmla="*/ 8271164 w 8409709"/>
                <a:gd name="connsiteY14" fmla="*/ 207818 h 5514109"/>
                <a:gd name="connsiteX15" fmla="*/ 8409709 w 8409709"/>
                <a:gd name="connsiteY15" fmla="*/ 0 h 5514109"/>
                <a:gd name="connsiteX16" fmla="*/ 8409709 w 8409709"/>
                <a:gd name="connsiteY16" fmla="*/ 0 h 551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09709" h="5514109">
                  <a:moveTo>
                    <a:pt x="0" y="5514109"/>
                  </a:moveTo>
                  <a:cubicBezTo>
                    <a:pt x="274782" y="5441372"/>
                    <a:pt x="549564" y="5368636"/>
                    <a:pt x="734291" y="5306291"/>
                  </a:cubicBezTo>
                  <a:cubicBezTo>
                    <a:pt x="919018" y="5243946"/>
                    <a:pt x="979055" y="5211618"/>
                    <a:pt x="1108364" y="5140036"/>
                  </a:cubicBezTo>
                  <a:cubicBezTo>
                    <a:pt x="1237673" y="5068454"/>
                    <a:pt x="1302327" y="5070764"/>
                    <a:pt x="1510145" y="4876800"/>
                  </a:cubicBezTo>
                  <a:cubicBezTo>
                    <a:pt x="1717963" y="4682836"/>
                    <a:pt x="2098964" y="4241799"/>
                    <a:pt x="2355273" y="3976254"/>
                  </a:cubicBezTo>
                  <a:cubicBezTo>
                    <a:pt x="2611582" y="3710709"/>
                    <a:pt x="2824018" y="3482109"/>
                    <a:pt x="3048000" y="3283527"/>
                  </a:cubicBezTo>
                  <a:cubicBezTo>
                    <a:pt x="3271982" y="3084945"/>
                    <a:pt x="3472873" y="2925619"/>
                    <a:pt x="3699164" y="2784764"/>
                  </a:cubicBezTo>
                  <a:cubicBezTo>
                    <a:pt x="3925455" y="2643909"/>
                    <a:pt x="4165600" y="2544618"/>
                    <a:pt x="4405745" y="2438400"/>
                  </a:cubicBezTo>
                  <a:cubicBezTo>
                    <a:pt x="4645890" y="2332182"/>
                    <a:pt x="4941454" y="2228272"/>
                    <a:pt x="5140036" y="2147454"/>
                  </a:cubicBezTo>
                  <a:cubicBezTo>
                    <a:pt x="5338618" y="2066636"/>
                    <a:pt x="5405581" y="2043545"/>
                    <a:pt x="5597236" y="1953491"/>
                  </a:cubicBezTo>
                  <a:cubicBezTo>
                    <a:pt x="5788891" y="1863437"/>
                    <a:pt x="6086764" y="1704109"/>
                    <a:pt x="6289964" y="1607127"/>
                  </a:cubicBezTo>
                  <a:cubicBezTo>
                    <a:pt x="6493164" y="1510145"/>
                    <a:pt x="6620163" y="1463964"/>
                    <a:pt x="6816436" y="1371600"/>
                  </a:cubicBezTo>
                  <a:cubicBezTo>
                    <a:pt x="7012709" y="1279236"/>
                    <a:pt x="7266709" y="1200727"/>
                    <a:pt x="7467600" y="1052945"/>
                  </a:cubicBezTo>
                  <a:cubicBezTo>
                    <a:pt x="7668491" y="905163"/>
                    <a:pt x="7887855" y="625764"/>
                    <a:pt x="8021782" y="484909"/>
                  </a:cubicBezTo>
                  <a:cubicBezTo>
                    <a:pt x="8155709" y="344054"/>
                    <a:pt x="8206509" y="288636"/>
                    <a:pt x="8271164" y="207818"/>
                  </a:cubicBezTo>
                  <a:cubicBezTo>
                    <a:pt x="8335819" y="127000"/>
                    <a:pt x="8409709" y="0"/>
                    <a:pt x="8409709" y="0"/>
                  </a:cubicBezTo>
                  <a:lnTo>
                    <a:pt x="8409709" y="0"/>
                  </a:lnTo>
                </a:path>
              </a:pathLst>
            </a:custGeom>
            <a:no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323530" y="-546727"/>
              <a:ext cx="8432276" cy="7072071"/>
              <a:chOff x="323530" y="-546727"/>
              <a:chExt cx="8432276" cy="7072071"/>
            </a:xfrm>
          </p:grpSpPr>
          <p:sp>
            <p:nvSpPr>
              <p:cNvPr id="35" name="TextBox 34"/>
              <p:cNvSpPr txBox="1"/>
              <p:nvPr/>
            </p:nvSpPr>
            <p:spPr>
              <a:xfrm rot="16200000">
                <a:off x="-155265" y="5707995"/>
                <a:ext cx="1296144" cy="338554"/>
              </a:xfrm>
              <a:prstGeom prst="rect">
                <a:avLst/>
              </a:prstGeom>
              <a:noFill/>
            </p:spPr>
            <p:txBody>
              <a:bodyPr wrap="square" rtlCol="0">
                <a:spAutoFit/>
              </a:bodyPr>
              <a:lstStyle/>
              <a:p>
                <a:r>
                  <a:rPr lang="en-GB" sz="1600" dirty="0" smtClean="0">
                    <a:solidFill>
                      <a:schemeClr val="accent1">
                        <a:lumMod val="75000"/>
                      </a:schemeClr>
                    </a:solidFill>
                    <a:latin typeface="+mj-lt"/>
                  </a:rPr>
                  <a:t>Idea</a:t>
                </a:r>
                <a:endParaRPr lang="en-GB" sz="1600" dirty="0">
                  <a:solidFill>
                    <a:schemeClr val="accent1">
                      <a:lumMod val="75000"/>
                    </a:schemeClr>
                  </a:solidFill>
                  <a:latin typeface="+mj-lt"/>
                </a:endParaRPr>
              </a:p>
            </p:txBody>
          </p:sp>
          <p:sp>
            <p:nvSpPr>
              <p:cNvPr id="36" name="TextBox 35"/>
              <p:cNvSpPr txBox="1"/>
              <p:nvPr/>
            </p:nvSpPr>
            <p:spPr>
              <a:xfrm rot="16200000">
                <a:off x="-493821" y="4404509"/>
                <a:ext cx="3312369" cy="353237"/>
              </a:xfrm>
              <a:prstGeom prst="rect">
                <a:avLst/>
              </a:prstGeom>
              <a:noFill/>
            </p:spPr>
            <p:txBody>
              <a:bodyPr wrap="square" rtlCol="0">
                <a:spAutoFit/>
              </a:bodyPr>
              <a:lstStyle/>
              <a:p>
                <a:r>
                  <a:rPr lang="en-GB" sz="1600" dirty="0" smtClean="0">
                    <a:solidFill>
                      <a:schemeClr val="accent1">
                        <a:lumMod val="75000"/>
                      </a:schemeClr>
                    </a:solidFill>
                    <a:latin typeface="+mj-lt"/>
                  </a:rPr>
                  <a:t>Project formulation</a:t>
                </a:r>
                <a:endParaRPr lang="en-GB" sz="1600" dirty="0">
                  <a:solidFill>
                    <a:schemeClr val="accent1">
                      <a:lumMod val="75000"/>
                    </a:schemeClr>
                  </a:solidFill>
                  <a:latin typeface="+mj-lt"/>
                </a:endParaRPr>
              </a:p>
            </p:txBody>
          </p:sp>
          <p:sp>
            <p:nvSpPr>
              <p:cNvPr id="40" name="TextBox 39"/>
              <p:cNvSpPr txBox="1"/>
              <p:nvPr/>
            </p:nvSpPr>
            <p:spPr>
              <a:xfrm rot="16200000">
                <a:off x="851083" y="2579293"/>
                <a:ext cx="3888432" cy="403274"/>
              </a:xfrm>
              <a:prstGeom prst="rect">
                <a:avLst/>
              </a:prstGeom>
              <a:noFill/>
            </p:spPr>
            <p:txBody>
              <a:bodyPr wrap="square" rtlCol="0">
                <a:spAutoFit/>
              </a:bodyPr>
              <a:lstStyle/>
              <a:p>
                <a:r>
                  <a:rPr lang="en-GB" sz="1600" dirty="0" smtClean="0">
                    <a:solidFill>
                      <a:schemeClr val="accent1">
                        <a:lumMod val="75000"/>
                      </a:schemeClr>
                    </a:solidFill>
                    <a:latin typeface="+mj-lt"/>
                  </a:rPr>
                  <a:t>Seek external funding</a:t>
                </a:r>
                <a:endParaRPr lang="en-GB" sz="1600" dirty="0">
                  <a:solidFill>
                    <a:schemeClr val="accent1">
                      <a:lumMod val="75000"/>
                    </a:schemeClr>
                  </a:solidFill>
                  <a:latin typeface="+mj-lt"/>
                </a:endParaRPr>
              </a:p>
            </p:txBody>
          </p:sp>
          <p:sp>
            <p:nvSpPr>
              <p:cNvPr id="41" name="TextBox 40"/>
              <p:cNvSpPr txBox="1"/>
              <p:nvPr/>
            </p:nvSpPr>
            <p:spPr>
              <a:xfrm rot="16200000">
                <a:off x="2291242" y="2611651"/>
                <a:ext cx="2592288" cy="338554"/>
              </a:xfrm>
              <a:prstGeom prst="rect">
                <a:avLst/>
              </a:prstGeom>
              <a:noFill/>
            </p:spPr>
            <p:txBody>
              <a:bodyPr wrap="square" rtlCol="0">
                <a:spAutoFit/>
              </a:bodyPr>
              <a:lstStyle/>
              <a:p>
                <a:r>
                  <a:rPr lang="en-GB" sz="1600" dirty="0" smtClean="0">
                    <a:solidFill>
                      <a:schemeClr val="accent1">
                        <a:lumMod val="75000"/>
                      </a:schemeClr>
                    </a:solidFill>
                    <a:latin typeface="+mj-lt"/>
                  </a:rPr>
                  <a:t>Funding award</a:t>
                </a:r>
                <a:endParaRPr lang="en-GB" sz="1600" dirty="0">
                  <a:solidFill>
                    <a:schemeClr val="accent1">
                      <a:lumMod val="75000"/>
                    </a:schemeClr>
                  </a:solidFill>
                  <a:latin typeface="+mj-lt"/>
                </a:endParaRPr>
              </a:p>
            </p:txBody>
          </p:sp>
          <p:sp>
            <p:nvSpPr>
              <p:cNvPr id="42" name="TextBox 41"/>
              <p:cNvSpPr txBox="1"/>
              <p:nvPr/>
            </p:nvSpPr>
            <p:spPr>
              <a:xfrm rot="16200000">
                <a:off x="2681636" y="1986592"/>
                <a:ext cx="3107643" cy="353237"/>
              </a:xfrm>
              <a:prstGeom prst="rect">
                <a:avLst/>
              </a:prstGeom>
              <a:noFill/>
            </p:spPr>
            <p:txBody>
              <a:bodyPr wrap="square" rtlCol="0">
                <a:spAutoFit/>
              </a:bodyPr>
              <a:lstStyle/>
              <a:p>
                <a:r>
                  <a:rPr lang="en-GB" sz="1600" dirty="0" smtClean="0">
                    <a:solidFill>
                      <a:schemeClr val="accent1">
                        <a:lumMod val="75000"/>
                      </a:schemeClr>
                    </a:solidFill>
                    <a:latin typeface="+mj-lt"/>
                  </a:rPr>
                  <a:t>Execute research</a:t>
                </a:r>
                <a:endParaRPr lang="en-GB" sz="1600" dirty="0">
                  <a:solidFill>
                    <a:schemeClr val="accent1">
                      <a:lumMod val="75000"/>
                    </a:schemeClr>
                  </a:solidFill>
                  <a:latin typeface="+mj-lt"/>
                </a:endParaRPr>
              </a:p>
            </p:txBody>
          </p:sp>
          <p:sp>
            <p:nvSpPr>
              <p:cNvPr id="43" name="TextBox 42"/>
              <p:cNvSpPr txBox="1"/>
              <p:nvPr/>
            </p:nvSpPr>
            <p:spPr>
              <a:xfrm rot="16200000">
                <a:off x="3699005" y="2042510"/>
                <a:ext cx="2369712" cy="403274"/>
              </a:xfrm>
              <a:prstGeom prst="rect">
                <a:avLst/>
              </a:prstGeom>
              <a:noFill/>
            </p:spPr>
            <p:txBody>
              <a:bodyPr wrap="square" rtlCol="0">
                <a:spAutoFit/>
              </a:bodyPr>
              <a:lstStyle/>
              <a:p>
                <a:r>
                  <a:rPr lang="en-GB" sz="1600" dirty="0" smtClean="0">
                    <a:solidFill>
                      <a:schemeClr val="accent1">
                        <a:lumMod val="75000"/>
                      </a:schemeClr>
                    </a:solidFill>
                    <a:latin typeface="+mj-lt"/>
                  </a:rPr>
                  <a:t>Results/Data</a:t>
                </a:r>
                <a:endParaRPr lang="en-GB" sz="1600" dirty="0">
                  <a:solidFill>
                    <a:schemeClr val="accent1">
                      <a:lumMod val="75000"/>
                    </a:schemeClr>
                  </a:solidFill>
                  <a:latin typeface="+mj-lt"/>
                </a:endParaRPr>
              </a:p>
            </p:txBody>
          </p:sp>
          <p:sp>
            <p:nvSpPr>
              <p:cNvPr id="44" name="TextBox 43"/>
              <p:cNvSpPr txBox="1"/>
              <p:nvPr/>
            </p:nvSpPr>
            <p:spPr>
              <a:xfrm rot="16200000">
                <a:off x="4879791" y="1345139"/>
                <a:ext cx="2677040" cy="338554"/>
              </a:xfrm>
              <a:prstGeom prst="rect">
                <a:avLst/>
              </a:prstGeom>
              <a:noFill/>
            </p:spPr>
            <p:txBody>
              <a:bodyPr wrap="square" rtlCol="0">
                <a:spAutoFit/>
              </a:bodyPr>
              <a:lstStyle/>
              <a:p>
                <a:r>
                  <a:rPr lang="en-GB" sz="1600" dirty="0" smtClean="0">
                    <a:solidFill>
                      <a:schemeClr val="accent1">
                        <a:lumMod val="75000"/>
                      </a:schemeClr>
                    </a:solidFill>
                    <a:latin typeface="+mj-lt"/>
                  </a:rPr>
                  <a:t>Article, Book </a:t>
                </a:r>
                <a:endParaRPr lang="en-GB" sz="1600" dirty="0">
                  <a:solidFill>
                    <a:schemeClr val="accent1">
                      <a:lumMod val="75000"/>
                    </a:schemeClr>
                  </a:solidFill>
                  <a:latin typeface="+mj-lt"/>
                </a:endParaRPr>
              </a:p>
            </p:txBody>
          </p:sp>
          <p:sp>
            <p:nvSpPr>
              <p:cNvPr id="45" name="TextBox 44"/>
              <p:cNvSpPr txBox="1"/>
              <p:nvPr/>
            </p:nvSpPr>
            <p:spPr>
              <a:xfrm rot="16200000">
                <a:off x="-237497" y="3218905"/>
                <a:ext cx="4337400" cy="403274"/>
              </a:xfrm>
              <a:prstGeom prst="rect">
                <a:avLst/>
              </a:prstGeom>
              <a:noFill/>
            </p:spPr>
            <p:txBody>
              <a:bodyPr wrap="square" rtlCol="0">
                <a:spAutoFit/>
              </a:bodyPr>
              <a:lstStyle/>
              <a:p>
                <a:r>
                  <a:rPr lang="en-GB" sz="1600" dirty="0" smtClean="0">
                    <a:solidFill>
                      <a:schemeClr val="accent1">
                        <a:lumMod val="75000"/>
                      </a:schemeClr>
                    </a:solidFill>
                    <a:latin typeface="+mj-lt"/>
                  </a:rPr>
                  <a:t>Seek &amp; secure partners</a:t>
                </a:r>
                <a:endParaRPr lang="en-GB" sz="1600" dirty="0">
                  <a:solidFill>
                    <a:schemeClr val="accent1">
                      <a:lumMod val="75000"/>
                    </a:schemeClr>
                  </a:solidFill>
                  <a:latin typeface="+mj-lt"/>
                </a:endParaRPr>
              </a:p>
            </p:txBody>
          </p:sp>
          <p:sp>
            <p:nvSpPr>
              <p:cNvPr id="46" name="TextBox 45"/>
              <p:cNvSpPr txBox="1"/>
              <p:nvPr/>
            </p:nvSpPr>
            <p:spPr>
              <a:xfrm rot="16200000">
                <a:off x="4648009" y="1958814"/>
                <a:ext cx="1767185" cy="353237"/>
              </a:xfrm>
              <a:prstGeom prst="rect">
                <a:avLst/>
              </a:prstGeom>
              <a:noFill/>
            </p:spPr>
            <p:txBody>
              <a:bodyPr wrap="square" rtlCol="0">
                <a:spAutoFit/>
              </a:bodyPr>
              <a:lstStyle/>
              <a:p>
                <a:r>
                  <a:rPr lang="en-GB" sz="1600" dirty="0" smtClean="0">
                    <a:solidFill>
                      <a:schemeClr val="accent1">
                        <a:lumMod val="75000"/>
                      </a:schemeClr>
                    </a:solidFill>
                    <a:latin typeface="+mj-lt"/>
                  </a:rPr>
                  <a:t>Analyse</a:t>
                </a:r>
                <a:endParaRPr lang="en-GB" sz="1600" dirty="0">
                  <a:solidFill>
                    <a:schemeClr val="accent1">
                      <a:lumMod val="75000"/>
                    </a:schemeClr>
                  </a:solidFill>
                  <a:latin typeface="+mj-lt"/>
                </a:endParaRPr>
              </a:p>
            </p:txBody>
          </p:sp>
          <p:sp>
            <p:nvSpPr>
              <p:cNvPr id="47" name="TextBox 46"/>
              <p:cNvSpPr txBox="1"/>
              <p:nvPr/>
            </p:nvSpPr>
            <p:spPr>
              <a:xfrm rot="16200000">
                <a:off x="6959006" y="400120"/>
                <a:ext cx="2232248" cy="338554"/>
              </a:xfrm>
              <a:prstGeom prst="rect">
                <a:avLst/>
              </a:prstGeom>
              <a:noFill/>
            </p:spPr>
            <p:txBody>
              <a:bodyPr wrap="square" rtlCol="0">
                <a:spAutoFit/>
              </a:bodyPr>
              <a:lstStyle/>
              <a:p>
                <a:r>
                  <a:rPr lang="en-GB" sz="1600" dirty="0" smtClean="0">
                    <a:solidFill>
                      <a:schemeClr val="accent1">
                        <a:lumMod val="75000"/>
                      </a:schemeClr>
                    </a:solidFill>
                    <a:latin typeface="+mj-lt"/>
                  </a:rPr>
                  <a:t>Externalise</a:t>
                </a:r>
                <a:endParaRPr lang="en-GB" sz="1600" dirty="0">
                  <a:solidFill>
                    <a:schemeClr val="accent1">
                      <a:lumMod val="75000"/>
                    </a:schemeClr>
                  </a:solidFill>
                  <a:latin typeface="+mj-lt"/>
                </a:endParaRPr>
              </a:p>
            </p:txBody>
          </p:sp>
          <p:sp>
            <p:nvSpPr>
              <p:cNvPr id="48" name="TextBox 47"/>
              <p:cNvSpPr txBox="1"/>
              <p:nvPr/>
            </p:nvSpPr>
            <p:spPr>
              <a:xfrm rot="16200000">
                <a:off x="7925687" y="229172"/>
                <a:ext cx="1307001" cy="353237"/>
              </a:xfrm>
              <a:prstGeom prst="rect">
                <a:avLst/>
              </a:prstGeom>
              <a:noFill/>
            </p:spPr>
            <p:txBody>
              <a:bodyPr wrap="square" rtlCol="0">
                <a:spAutoFit/>
              </a:bodyPr>
              <a:lstStyle/>
              <a:p>
                <a:r>
                  <a:rPr lang="en-GB" sz="1600" dirty="0" smtClean="0">
                    <a:solidFill>
                      <a:schemeClr val="accent1">
                        <a:lumMod val="75000"/>
                      </a:schemeClr>
                    </a:solidFill>
                    <a:latin typeface="+mj-lt"/>
                  </a:rPr>
                  <a:t>Impact</a:t>
                </a:r>
                <a:endParaRPr lang="en-GB" sz="1600" dirty="0">
                  <a:solidFill>
                    <a:schemeClr val="accent1">
                      <a:lumMod val="75000"/>
                    </a:schemeClr>
                  </a:solidFill>
                  <a:latin typeface="+mj-lt"/>
                </a:endParaRPr>
              </a:p>
            </p:txBody>
          </p:sp>
          <p:sp>
            <p:nvSpPr>
              <p:cNvPr id="49" name="Rectangle 48"/>
              <p:cNvSpPr/>
              <p:nvPr/>
            </p:nvSpPr>
            <p:spPr>
              <a:xfrm rot="16200000">
                <a:off x="6106651" y="1676563"/>
                <a:ext cx="1442190" cy="338554"/>
              </a:xfrm>
              <a:prstGeom prst="rect">
                <a:avLst/>
              </a:prstGeom>
            </p:spPr>
            <p:txBody>
              <a:bodyPr wrap="none">
                <a:spAutoFit/>
              </a:bodyPr>
              <a:lstStyle/>
              <a:p>
                <a:r>
                  <a:rPr lang="en-GB" sz="1600" dirty="0">
                    <a:solidFill>
                      <a:schemeClr val="accent1">
                        <a:lumMod val="75000"/>
                      </a:schemeClr>
                    </a:solidFill>
                  </a:rPr>
                  <a:t>Patent, Licence</a:t>
                </a:r>
              </a:p>
            </p:txBody>
          </p:sp>
          <p:sp>
            <p:nvSpPr>
              <p:cNvPr id="50" name="Rectangle 49"/>
              <p:cNvSpPr/>
              <p:nvPr/>
            </p:nvSpPr>
            <p:spPr>
              <a:xfrm rot="16200000">
                <a:off x="6705363" y="1233817"/>
                <a:ext cx="1587410" cy="338554"/>
              </a:xfrm>
              <a:prstGeom prst="rect">
                <a:avLst/>
              </a:prstGeom>
            </p:spPr>
            <p:txBody>
              <a:bodyPr wrap="none">
                <a:spAutoFit/>
              </a:bodyPr>
              <a:lstStyle/>
              <a:p>
                <a:r>
                  <a:rPr lang="en-GB" sz="1600" dirty="0" smtClean="0">
                    <a:solidFill>
                      <a:schemeClr val="accent1">
                        <a:lumMod val="75000"/>
                      </a:schemeClr>
                    </a:solidFill>
                  </a:rPr>
                  <a:t>Venture capital</a:t>
                </a:r>
                <a:endParaRPr lang="en-GB" sz="1600" dirty="0">
                  <a:solidFill>
                    <a:schemeClr val="accent1">
                      <a:lumMod val="75000"/>
                    </a:schemeClr>
                  </a:solidFill>
                </a:endParaRPr>
              </a:p>
            </p:txBody>
          </p:sp>
        </p:grpSp>
        <p:sp>
          <p:nvSpPr>
            <p:cNvPr id="21" name="Oval 20"/>
            <p:cNvSpPr/>
            <p:nvPr/>
          </p:nvSpPr>
          <p:spPr>
            <a:xfrm>
              <a:off x="4211960" y="371703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860032" y="34290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508104" y="314096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156176" y="285293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6804248" y="256490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8085003" y="175752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8604448" y="108550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563888" y="414908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2771800" y="486916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979712" y="5733256"/>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1187624" y="63093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51520" y="657572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452320" y="2272574"/>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4899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defRPr/>
            </a:pPr>
            <a:r>
              <a:rPr lang="en-US" dirty="0" smtClean="0">
                <a:ea typeface="+mj-ea"/>
              </a:rPr>
              <a:t>Research Performance</a:t>
            </a:r>
            <a:br>
              <a:rPr lang="en-US" dirty="0" smtClean="0">
                <a:ea typeface="+mj-ea"/>
              </a:rPr>
            </a:br>
            <a:r>
              <a:rPr lang="en-US" dirty="0" smtClean="0">
                <a:ea typeface="+mj-ea"/>
              </a:rPr>
              <a:t>Inputs</a:t>
            </a:r>
            <a:endParaRPr lang="en-US" dirty="0">
              <a:ea typeface="+mj-ea"/>
            </a:endParaRPr>
          </a:p>
        </p:txBody>
      </p:sp>
      <p:graphicFrame>
        <p:nvGraphicFramePr>
          <p:cNvPr id="5" name="Diagram 4"/>
          <p:cNvGraphicFramePr/>
          <p:nvPr>
            <p:extLst>
              <p:ext uri="{D42A27DB-BD31-4B8C-83A1-F6EECF244321}">
                <p14:modId xmlns:p14="http://schemas.microsoft.com/office/powerpoint/2010/main" val="2820120702"/>
              </p:ext>
            </p:extLst>
          </p:nvPr>
        </p:nvGraphicFramePr>
        <p:xfrm>
          <a:off x="384175" y="1447800"/>
          <a:ext cx="7921625"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9" name="Picture 5" descr="C:\Users\aoscr\AppData\Local\Microsoft\Windows\Temporary Internet Files\Content.IE5\UUF3EW82\MC91021638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920" y="3429000"/>
            <a:ext cx="1219080" cy="106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2684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defRPr/>
            </a:pPr>
            <a:r>
              <a:rPr lang="en-US" dirty="0" smtClean="0">
                <a:ea typeface="+mj-ea"/>
              </a:rPr>
              <a:t>Research Performance</a:t>
            </a:r>
            <a:br>
              <a:rPr lang="en-US" dirty="0" smtClean="0">
                <a:ea typeface="+mj-ea"/>
              </a:rPr>
            </a:br>
            <a:r>
              <a:rPr lang="en-US" dirty="0" smtClean="0">
                <a:ea typeface="+mj-ea"/>
              </a:rPr>
              <a:t>Outputs</a:t>
            </a:r>
            <a:endParaRPr lang="en-US" dirty="0">
              <a:ea typeface="+mj-ea"/>
            </a:endParaRPr>
          </a:p>
        </p:txBody>
      </p:sp>
      <p:graphicFrame>
        <p:nvGraphicFramePr>
          <p:cNvPr id="4" name="Diagram 3"/>
          <p:cNvGraphicFramePr/>
          <p:nvPr>
            <p:extLst>
              <p:ext uri="{D42A27DB-BD31-4B8C-83A1-F6EECF244321}">
                <p14:modId xmlns:p14="http://schemas.microsoft.com/office/powerpoint/2010/main" val="1582621670"/>
              </p:ext>
            </p:extLst>
          </p:nvPr>
        </p:nvGraphicFramePr>
        <p:xfrm>
          <a:off x="609600" y="1447800"/>
          <a:ext cx="736275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Users\aoscr\AppData\Local\Microsoft\Windows\Temporary Internet Files\Content.IE5\UUF3EW82\MC91021638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320" y="3352800"/>
            <a:ext cx="1219080" cy="106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4189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defRPr/>
            </a:pPr>
            <a:r>
              <a:rPr lang="en-US" dirty="0" smtClean="0">
                <a:ea typeface="+mj-ea"/>
              </a:rPr>
              <a:t>Research Performance</a:t>
            </a:r>
            <a:br>
              <a:rPr lang="en-US" dirty="0" smtClean="0">
                <a:ea typeface="+mj-ea"/>
              </a:rPr>
            </a:br>
            <a:r>
              <a:rPr lang="en-US" dirty="0" smtClean="0">
                <a:ea typeface="+mj-ea"/>
              </a:rPr>
              <a:t>Impacts</a:t>
            </a:r>
            <a:endParaRPr lang="en-US" dirty="0">
              <a:ea typeface="+mj-ea"/>
            </a:endParaRPr>
          </a:p>
        </p:txBody>
      </p:sp>
      <p:graphicFrame>
        <p:nvGraphicFramePr>
          <p:cNvPr id="5" name="Diagram 4"/>
          <p:cNvGraphicFramePr/>
          <p:nvPr>
            <p:extLst>
              <p:ext uri="{D42A27DB-BD31-4B8C-83A1-F6EECF244321}">
                <p14:modId xmlns:p14="http://schemas.microsoft.com/office/powerpoint/2010/main" val="2761784761"/>
              </p:ext>
            </p:extLst>
          </p:nvPr>
        </p:nvGraphicFramePr>
        <p:xfrm>
          <a:off x="457200" y="13716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Users\aoscr\AppData\Local\Microsoft\Windows\Temporary Internet Files\Content.IE5\UUF3EW82\MC910216387[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120" y="3433763"/>
            <a:ext cx="1219080" cy="1062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709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223838" y="1604963"/>
            <a:ext cx="8274050" cy="4243387"/>
          </a:xfrm>
          <a:prstGeom prst="rect">
            <a:avLst/>
          </a:prstGeom>
          <a:noFill/>
          <a:ln w="9525">
            <a:noFill/>
            <a:miter lim="800000"/>
            <a:headEnd/>
            <a:tailEnd/>
          </a:ln>
        </p:spPr>
        <p:txBody>
          <a:bodyPr lIns="0" tIns="0" rIns="182862" bIns="0"/>
          <a:lstStyle/>
          <a:p>
            <a:pPr marL="228577" indent="-228577" eaLnBrk="0" hangingPunct="0">
              <a:spcBef>
                <a:spcPct val="50000"/>
              </a:spcBef>
              <a:buClr>
                <a:srgbClr val="FF8000"/>
              </a:buClr>
              <a:buFontTx/>
              <a:buChar char="•"/>
              <a:defRPr/>
            </a:pPr>
            <a:endParaRPr lang="en-US" sz="2400" kern="0" dirty="0">
              <a:solidFill>
                <a:srgbClr val="4B4B4B"/>
              </a:solidFill>
              <a:latin typeface="Arial"/>
              <a:ea typeface="ＭＳ Ｐゴシック" charset="0"/>
              <a:cs typeface="Arial" pitchFamily="34" charset="0"/>
            </a:endParaRPr>
          </a:p>
        </p:txBody>
      </p:sp>
      <p:sp>
        <p:nvSpPr>
          <p:cNvPr id="48131" name="Title 1"/>
          <p:cNvSpPr>
            <a:spLocks noGrp="1"/>
          </p:cNvSpPr>
          <p:nvPr>
            <p:ph type="title"/>
          </p:nvPr>
        </p:nvSpPr>
        <p:spPr>
          <a:xfrm>
            <a:off x="385763" y="63500"/>
            <a:ext cx="8553450" cy="1323975"/>
          </a:xfrm>
        </p:spPr>
        <p:txBody>
          <a:bodyPr/>
          <a:lstStyle/>
          <a:p>
            <a:r>
              <a:rPr lang="en-US" altLang="en-US" sz="3200" cap="none" dirty="0" smtClean="0"/>
              <a:t>Research Analytics in Action </a:t>
            </a:r>
          </a:p>
        </p:txBody>
      </p:sp>
      <p:sp>
        <p:nvSpPr>
          <p:cNvPr id="48132" name="Slide Number Placeholder 3"/>
          <p:cNvSpPr txBox="1">
            <a:spLocks/>
          </p:cNvSpPr>
          <p:nvPr/>
        </p:nvSpPr>
        <p:spPr bwMode="auto">
          <a:xfrm>
            <a:off x="12882563" y="5678488"/>
            <a:ext cx="2492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F819974-BA3B-47C5-9AE8-F2D3E7F1460C}" type="slidenum">
              <a:rPr lang="en-US" altLang="en-US" sz="2400">
                <a:solidFill>
                  <a:srgbClr val="4B4B4B"/>
                </a:solidFill>
                <a:latin typeface="Times New Roman" panose="02020603050405020304" pitchFamily="18" charset="0"/>
                <a:cs typeface="Arial" panose="020B0604020202020204" pitchFamily="34" charset="0"/>
              </a:rPr>
              <a:pPr eaLnBrk="1" hangingPunct="1"/>
              <a:t>15</a:t>
            </a:fld>
            <a:endParaRPr lang="en-US" altLang="en-US" sz="2400">
              <a:solidFill>
                <a:srgbClr val="4B4B4B"/>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504345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Research Excellence Framework</a:t>
            </a:r>
            <a:endParaRPr lang="en-GB" dirty="0">
              <a:ea typeface="+mj-ea"/>
            </a:endParaRPr>
          </a:p>
        </p:txBody>
      </p:sp>
      <p:sp>
        <p:nvSpPr>
          <p:cNvPr id="3" name="Espace réservé du contenu 2"/>
          <p:cNvSpPr>
            <a:spLocks noGrp="1"/>
          </p:cNvSpPr>
          <p:nvPr>
            <p:ph idx="1"/>
          </p:nvPr>
        </p:nvSpPr>
        <p:spPr>
          <a:xfrm>
            <a:off x="917575" y="1449388"/>
            <a:ext cx="7388225" cy="4570412"/>
          </a:xfrm>
        </p:spPr>
        <p:txBody>
          <a:bodyPr/>
          <a:lstStyle/>
          <a:p>
            <a:pPr>
              <a:defRPr/>
            </a:pPr>
            <a:r>
              <a:rPr lang="en-GB" sz="1800" dirty="0" smtClean="0">
                <a:ea typeface="+mn-ea"/>
              </a:rPr>
              <a:t>An assessment of UK universities research every 6 years.</a:t>
            </a:r>
          </a:p>
          <a:p>
            <a:pPr>
              <a:defRPr/>
            </a:pPr>
            <a:r>
              <a:rPr lang="en-GB" sz="1800" dirty="0" smtClean="0">
                <a:ea typeface="+mn-ea"/>
              </a:rPr>
              <a:t>Informs £1.5bn of funding allocations each year in England.</a:t>
            </a:r>
          </a:p>
          <a:p>
            <a:pPr>
              <a:defRPr/>
            </a:pPr>
            <a:r>
              <a:rPr lang="en-GB" sz="1800" dirty="0" smtClean="0">
                <a:ea typeface="+mn-ea"/>
              </a:rPr>
              <a:t>Massive reputational issue, informs national rankings.</a:t>
            </a:r>
          </a:p>
          <a:p>
            <a:pPr>
              <a:defRPr/>
            </a:pPr>
            <a:r>
              <a:rPr lang="en-GB" sz="1800" dirty="0" smtClean="0">
                <a:ea typeface="+mn-ea"/>
              </a:rPr>
              <a:t>Assesses publications/outputs, research impact, research environment including metrics on research income and PhD student award numbers.</a:t>
            </a:r>
          </a:p>
          <a:p>
            <a:pPr>
              <a:defRPr/>
            </a:pPr>
            <a:r>
              <a:rPr lang="en-GB" sz="1800" dirty="0" smtClean="0">
                <a:ea typeface="+mn-ea"/>
              </a:rPr>
              <a:t>Outcome allows detailed performance benchmarking across 35 disciplines and helps inform improvement strategies.</a:t>
            </a:r>
          </a:p>
        </p:txBody>
      </p:sp>
    </p:spTree>
    <p:extLst>
      <p:ext uri="{BB962C8B-B14F-4D97-AF65-F5344CB8AC3E}">
        <p14:creationId xmlns:p14="http://schemas.microsoft.com/office/powerpoint/2010/main" val="11259676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0" y="0"/>
            <a:ext cx="9144000" cy="762000"/>
            <a:chOff x="0" y="0"/>
            <a:chExt cx="9144000" cy="762000"/>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79511" y="116632"/>
              <a:ext cx="8621779" cy="523220"/>
            </a:xfrm>
            <a:prstGeom prst="rect">
              <a:avLst/>
            </a:prstGeom>
            <a:noFill/>
          </p:spPr>
          <p:txBody>
            <a:bodyPr wrap="square" rtlCol="0">
              <a:spAutoFit/>
            </a:bodyPr>
            <a:lstStyle/>
            <a:p>
              <a:r>
                <a:rPr lang="en-GB" sz="2800" dirty="0" smtClean="0">
                  <a:solidFill>
                    <a:schemeClr val="bg1"/>
                  </a:solidFill>
                </a:rPr>
                <a:t>REF 2014 Heat map</a:t>
              </a:r>
              <a:endParaRPr lang="en-GB" sz="2800" dirty="0">
                <a:solidFill>
                  <a:schemeClr val="bg1"/>
                </a:solidFill>
              </a:endParaRPr>
            </a:p>
          </p:txBody>
        </p:sp>
      </p:grpSp>
      <p:pic>
        <p:nvPicPr>
          <p:cNvPr id="2" name="Picture 1"/>
          <p:cNvPicPr>
            <a:picLocks noChangeAspect="1"/>
          </p:cNvPicPr>
          <p:nvPr/>
        </p:nvPicPr>
        <p:blipFill>
          <a:blip r:embed="rId4"/>
          <a:stretch>
            <a:fillRect/>
          </a:stretch>
        </p:blipFill>
        <p:spPr>
          <a:xfrm>
            <a:off x="755576" y="836712"/>
            <a:ext cx="7818883" cy="5290974"/>
          </a:xfrm>
          <a:prstGeom prst="rect">
            <a:avLst/>
          </a:prstGeom>
        </p:spPr>
      </p:pic>
      <p:pic>
        <p:nvPicPr>
          <p:cNvPr id="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4413"/>
            <a:ext cx="914400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10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How we use </a:t>
            </a:r>
            <a:r>
              <a:rPr lang="en-GB" dirty="0" err="1" smtClean="0">
                <a:ea typeface="+mj-ea"/>
              </a:rPr>
              <a:t>Bibliometric</a:t>
            </a:r>
            <a:r>
              <a:rPr lang="en-GB" dirty="0" smtClean="0">
                <a:ea typeface="+mj-ea"/>
              </a:rPr>
              <a:t> Indictors</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marL="228577" indent="-228577">
              <a:defRPr/>
            </a:pPr>
            <a:r>
              <a:rPr lang="en-GB" sz="2000" dirty="0" smtClean="0">
                <a:ea typeface="+mn-ea"/>
              </a:rPr>
              <a:t>Competitor analysis.</a:t>
            </a:r>
          </a:p>
          <a:p>
            <a:pPr marL="228577" indent="-228577">
              <a:defRPr/>
            </a:pPr>
            <a:r>
              <a:rPr lang="en-GB" sz="2000" dirty="0" smtClean="0">
                <a:ea typeface="+mn-ea"/>
              </a:rPr>
              <a:t>Benchmark and baseline your research to world standards.</a:t>
            </a:r>
          </a:p>
          <a:p>
            <a:pPr marL="228577" indent="-228577">
              <a:defRPr/>
            </a:pPr>
            <a:r>
              <a:rPr lang="en-GB" sz="2000" dirty="0" smtClean="0">
                <a:ea typeface="+mn-ea"/>
              </a:rPr>
              <a:t>Understand the global reach of your research.</a:t>
            </a:r>
          </a:p>
          <a:p>
            <a:pPr marL="228577" indent="-228577">
              <a:defRPr/>
            </a:pPr>
            <a:r>
              <a:rPr lang="en-GB" sz="2000" dirty="0" smtClean="0">
                <a:ea typeface="+mn-ea"/>
              </a:rPr>
              <a:t>Analyse collaboration networks.</a:t>
            </a:r>
          </a:p>
          <a:p>
            <a:pPr marL="228577" indent="-228577">
              <a:defRPr/>
            </a:pPr>
            <a:r>
              <a:rPr lang="en-GB" sz="2000" dirty="0" smtClean="0">
                <a:ea typeface="+mn-ea"/>
              </a:rPr>
              <a:t>Develop publications strategies and optimise citation rates.</a:t>
            </a:r>
          </a:p>
          <a:p>
            <a:pPr marL="228577" indent="-228577">
              <a:defRPr/>
            </a:pPr>
            <a:r>
              <a:rPr lang="en-GB" sz="2000" dirty="0" smtClean="0">
                <a:ea typeface="+mn-ea"/>
              </a:rPr>
              <a:t>Help inform hiring strategies.</a:t>
            </a:r>
          </a:p>
          <a:p>
            <a:pPr marL="228577" indent="-228577">
              <a:defRPr/>
            </a:pPr>
            <a:r>
              <a:rPr lang="en-GB" sz="2000" dirty="0" smtClean="0">
                <a:ea typeface="+mn-ea"/>
              </a:rPr>
              <a:t>Help inform reward and remuneration strategies.</a:t>
            </a:r>
          </a:p>
          <a:p>
            <a:pPr marL="228577" indent="-228577">
              <a:defRPr/>
            </a:pPr>
            <a:r>
              <a:rPr lang="en-GB" sz="2000" dirty="0" smtClean="0">
                <a:ea typeface="+mn-ea"/>
              </a:rPr>
              <a:t>Impact world rankings.</a:t>
            </a:r>
          </a:p>
          <a:p>
            <a:pPr marL="228577" indent="-228577">
              <a:defRPr/>
            </a:pPr>
            <a:endParaRPr lang="en-GB" sz="2000" dirty="0" smtClean="0">
              <a:ea typeface="+mn-ea"/>
            </a:endParaRPr>
          </a:p>
        </p:txBody>
      </p:sp>
    </p:spTree>
    <p:extLst>
      <p:ext uri="{BB962C8B-B14F-4D97-AF65-F5344CB8AC3E}">
        <p14:creationId xmlns:p14="http://schemas.microsoft.com/office/powerpoint/2010/main" val="37078592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Publication &amp; Citations Strategy</a:t>
            </a:r>
            <a:endParaRPr lang="en-GB" dirty="0">
              <a:ea typeface="+mj-ea"/>
            </a:endParaRPr>
          </a:p>
        </p:txBody>
      </p:sp>
      <p:sp>
        <p:nvSpPr>
          <p:cNvPr id="3" name="Espace réservé du contenu 2"/>
          <p:cNvSpPr>
            <a:spLocks noGrp="1"/>
          </p:cNvSpPr>
          <p:nvPr>
            <p:ph idx="1"/>
          </p:nvPr>
        </p:nvSpPr>
        <p:spPr>
          <a:xfrm>
            <a:off x="917575" y="1525588"/>
            <a:ext cx="7997825" cy="4570412"/>
          </a:xfrm>
        </p:spPr>
        <p:txBody>
          <a:bodyPr/>
          <a:lstStyle/>
          <a:p>
            <a:pPr marL="228577" indent="-228577">
              <a:defRPr/>
            </a:pPr>
            <a:r>
              <a:rPr lang="en-GB" sz="1800" dirty="0" smtClean="0">
                <a:ea typeface="+mn-ea"/>
              </a:rPr>
              <a:t>Volume of articles / books / monographs</a:t>
            </a:r>
          </a:p>
          <a:p>
            <a:pPr marL="228577" indent="-228577">
              <a:defRPr/>
            </a:pPr>
            <a:r>
              <a:rPr lang="en-GB" sz="1800" dirty="0" smtClean="0">
                <a:ea typeface="+mn-ea"/>
              </a:rPr>
              <a:t>Count of articles in key high JIF journals e.g. Cell, Nature family, Science, NEJM etc.</a:t>
            </a:r>
            <a:endParaRPr lang="en-GB" sz="1800" dirty="0">
              <a:ea typeface="+mn-ea"/>
            </a:endParaRPr>
          </a:p>
          <a:p>
            <a:pPr marL="228577" indent="-228577">
              <a:defRPr/>
            </a:pPr>
            <a:r>
              <a:rPr lang="en-GB" sz="1800" dirty="0" smtClean="0">
                <a:ea typeface="+mn-ea"/>
              </a:rPr>
              <a:t>Subject field normalised citations’ count per paper, per researcher, groups of researchers</a:t>
            </a:r>
          </a:p>
          <a:p>
            <a:pPr marL="0" indent="0">
              <a:buNone/>
              <a:defRPr/>
            </a:pPr>
            <a:r>
              <a:rPr lang="en-GB" sz="1800" b="1" dirty="0" smtClean="0">
                <a:ea typeface="+mn-ea"/>
              </a:rPr>
              <a:t>Key performance questions:</a:t>
            </a:r>
          </a:p>
          <a:p>
            <a:pPr marL="228577" indent="-228577">
              <a:defRPr/>
            </a:pPr>
            <a:r>
              <a:rPr lang="en-GB" sz="1800" dirty="0" smtClean="0">
                <a:ea typeface="+mn-ea"/>
              </a:rPr>
              <a:t>What should our publication strategy be?</a:t>
            </a:r>
            <a:endParaRPr lang="en-GB" sz="1800" dirty="0">
              <a:ea typeface="+mn-ea"/>
            </a:endParaRPr>
          </a:p>
          <a:p>
            <a:pPr marL="228577" indent="-228577">
              <a:defRPr/>
            </a:pPr>
            <a:r>
              <a:rPr lang="en-GB" sz="1800" dirty="0" smtClean="0">
                <a:ea typeface="+mn-ea"/>
              </a:rPr>
              <a:t>Are we publishing in journals of the highest repute and impact?</a:t>
            </a:r>
          </a:p>
          <a:p>
            <a:pPr marL="228577" indent="-228577">
              <a:defRPr/>
            </a:pPr>
            <a:r>
              <a:rPr lang="en-GB" sz="1800" dirty="0" smtClean="0">
                <a:ea typeface="+mn-ea"/>
              </a:rPr>
              <a:t>Are we improving in terms of publication strategy?</a:t>
            </a:r>
          </a:p>
          <a:p>
            <a:pPr marL="228577" indent="-228577">
              <a:defRPr/>
            </a:pPr>
            <a:r>
              <a:rPr lang="en-GB" sz="1800" dirty="0" smtClean="0">
                <a:ea typeface="+mn-ea"/>
              </a:rPr>
              <a:t>Is our research showing citations influence above the world average?</a:t>
            </a:r>
          </a:p>
          <a:p>
            <a:pPr marL="228577" indent="-228577">
              <a:defRPr/>
            </a:pPr>
            <a:endParaRPr lang="en-GB" sz="1800" dirty="0" smtClean="0">
              <a:ea typeface="+mn-ea"/>
            </a:endParaRPr>
          </a:p>
        </p:txBody>
      </p:sp>
    </p:spTree>
    <p:extLst>
      <p:ext uri="{BB962C8B-B14F-4D97-AF65-F5344CB8AC3E}">
        <p14:creationId xmlns:p14="http://schemas.microsoft.com/office/powerpoint/2010/main" val="29656561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Outline</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marL="228577" indent="-228577">
              <a:defRPr/>
            </a:pPr>
            <a:r>
              <a:rPr lang="en-GB" sz="2000" dirty="0" smtClean="0">
                <a:ea typeface="+mn-ea"/>
              </a:rPr>
              <a:t>University of Warwick – a </a:t>
            </a:r>
            <a:r>
              <a:rPr lang="en-GB" sz="2000" dirty="0">
                <a:ea typeface="+mn-ea"/>
              </a:rPr>
              <a:t>r</a:t>
            </a:r>
            <a:r>
              <a:rPr lang="en-GB" sz="2000" dirty="0" smtClean="0">
                <a:ea typeface="+mn-ea"/>
              </a:rPr>
              <a:t>ecent </a:t>
            </a:r>
            <a:r>
              <a:rPr lang="en-GB" sz="2000" dirty="0">
                <a:ea typeface="+mn-ea"/>
              </a:rPr>
              <a:t>h</a:t>
            </a:r>
            <a:r>
              <a:rPr lang="en-GB" sz="2000" dirty="0" smtClean="0">
                <a:ea typeface="+mn-ea"/>
              </a:rPr>
              <a:t>istory</a:t>
            </a:r>
          </a:p>
          <a:p>
            <a:pPr marL="228577" indent="-228577">
              <a:defRPr/>
            </a:pPr>
            <a:r>
              <a:rPr lang="en-GB" sz="2000" dirty="0" smtClean="0">
                <a:ea typeface="+mn-ea"/>
              </a:rPr>
              <a:t>The research performance the critical factors</a:t>
            </a:r>
            <a:endParaRPr lang="en-GB" sz="2000" dirty="0">
              <a:ea typeface="+mn-ea"/>
            </a:endParaRPr>
          </a:p>
          <a:p>
            <a:pPr marL="228577" indent="-228577">
              <a:defRPr/>
            </a:pPr>
            <a:r>
              <a:rPr lang="en-GB" sz="2000" dirty="0" smtClean="0">
                <a:ea typeface="+mn-ea"/>
              </a:rPr>
              <a:t>Research </a:t>
            </a:r>
            <a:r>
              <a:rPr lang="en-GB" sz="2000" dirty="0"/>
              <a:t>lifecycle </a:t>
            </a:r>
            <a:r>
              <a:rPr lang="en-GB" sz="2000" dirty="0" smtClean="0"/>
              <a:t>and </a:t>
            </a:r>
            <a:r>
              <a:rPr lang="en-GB" sz="2000" dirty="0" smtClean="0">
                <a:ea typeface="+mn-ea"/>
              </a:rPr>
              <a:t>performance dimensions</a:t>
            </a:r>
          </a:p>
          <a:p>
            <a:pPr marL="228577" indent="-228577">
              <a:defRPr/>
            </a:pPr>
            <a:r>
              <a:rPr lang="en-GB" sz="2000" dirty="0" smtClean="0">
                <a:ea typeface="+mn-ea"/>
              </a:rPr>
              <a:t>Research analytics in action</a:t>
            </a:r>
            <a:r>
              <a:rPr lang="en-GB" sz="2000" dirty="0">
                <a:ea typeface="+mn-ea"/>
              </a:rPr>
              <a:t>:</a:t>
            </a:r>
            <a:endParaRPr lang="en-GB" sz="2000" dirty="0" smtClean="0">
              <a:ea typeface="+mn-ea"/>
            </a:endParaRPr>
          </a:p>
          <a:p>
            <a:pPr marL="628627" lvl="1" indent="-228577">
              <a:defRPr/>
            </a:pPr>
            <a:r>
              <a:rPr lang="en-GB" dirty="0" smtClean="0">
                <a:ea typeface="+mn-ea"/>
              </a:rPr>
              <a:t>UK Research Excellence Framework</a:t>
            </a:r>
          </a:p>
          <a:p>
            <a:pPr marL="628627" lvl="1" indent="-228577">
              <a:defRPr/>
            </a:pPr>
            <a:r>
              <a:rPr lang="en-GB" dirty="0" err="1" smtClean="0">
                <a:ea typeface="+mn-ea"/>
              </a:rPr>
              <a:t>Bibliometric</a:t>
            </a:r>
            <a:r>
              <a:rPr lang="en-GB" dirty="0">
                <a:ea typeface="+mn-ea"/>
              </a:rPr>
              <a:t> </a:t>
            </a:r>
            <a:r>
              <a:rPr lang="en-GB" dirty="0" smtClean="0">
                <a:ea typeface="+mn-ea"/>
              </a:rPr>
              <a:t>indicators</a:t>
            </a:r>
          </a:p>
          <a:p>
            <a:pPr marL="628627" lvl="1" indent="-228577">
              <a:defRPr/>
            </a:pPr>
            <a:r>
              <a:rPr lang="en-GB" dirty="0" smtClean="0">
                <a:ea typeface="+mn-ea"/>
              </a:rPr>
              <a:t>Research income</a:t>
            </a:r>
          </a:p>
          <a:p>
            <a:pPr marL="628627" lvl="1" indent="-228577">
              <a:defRPr/>
            </a:pPr>
            <a:r>
              <a:rPr lang="en-GB" dirty="0" smtClean="0">
                <a:ea typeface="+mn-ea"/>
              </a:rPr>
              <a:t>Research student numbers</a:t>
            </a:r>
          </a:p>
          <a:p>
            <a:pPr marL="628627" lvl="1" indent="-228577">
              <a:defRPr/>
            </a:pPr>
            <a:r>
              <a:rPr lang="en-GB" dirty="0" smtClean="0">
                <a:ea typeface="+mn-ea"/>
              </a:rPr>
              <a:t>Impact</a:t>
            </a:r>
          </a:p>
          <a:p>
            <a:pPr marL="228577" indent="-228577">
              <a:defRPr/>
            </a:pPr>
            <a:r>
              <a:rPr lang="en-GB" sz="2000" dirty="0" smtClean="0">
                <a:ea typeface="+mn-ea"/>
              </a:rPr>
              <a:t>Concluding thoughts</a:t>
            </a:r>
          </a:p>
          <a:p>
            <a:pPr marL="228577" indent="-228577">
              <a:defRPr/>
            </a:pPr>
            <a:endParaRPr lang="en-GB" sz="2000" dirty="0" smtClean="0">
              <a:ea typeface="+mn-ea"/>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Research Outputs’ Productivity</a:t>
            </a:r>
            <a:endParaRPr lang="en-GB" dirty="0">
              <a:ea typeface="+mj-ea"/>
            </a:endParaRP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47800"/>
            <a:ext cx="58769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4800" y="4191000"/>
            <a:ext cx="2438400" cy="923925"/>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University of Warwick productivity between 2004 and 2013</a:t>
            </a:r>
          </a:p>
        </p:txBody>
      </p:sp>
    </p:spTree>
    <p:extLst>
      <p:ext uri="{BB962C8B-B14F-4D97-AF65-F5344CB8AC3E}">
        <p14:creationId xmlns:p14="http://schemas.microsoft.com/office/powerpoint/2010/main" val="423808911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Assess the Strength of Disciplines</a:t>
            </a:r>
            <a:endParaRPr lang="en-GB" dirty="0">
              <a:ea typeface="+mj-ea"/>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7091363"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29200" y="2209800"/>
            <a:ext cx="3962400" cy="609600"/>
          </a:xfrm>
          <a:prstGeom prst="rect">
            <a:avLst/>
          </a:prstGeom>
          <a:noFill/>
          <a:ln w="4445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8082323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7575" y="506413"/>
            <a:ext cx="8074025" cy="836612"/>
          </a:xfrm>
        </p:spPr>
        <p:txBody>
          <a:bodyPr/>
          <a:lstStyle/>
          <a:p>
            <a:pPr>
              <a:defRPr/>
            </a:pPr>
            <a:r>
              <a:rPr lang="en-GB" dirty="0" smtClean="0">
                <a:ea typeface="+mj-ea"/>
              </a:rPr>
              <a:t>Discipline Strengths – Volume of Top 10% Outputs</a:t>
            </a:r>
            <a:endParaRPr lang="en-GB" dirty="0">
              <a:ea typeface="+mj-ea"/>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59055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3200400"/>
            <a:ext cx="2438400" cy="923330"/>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smtClean="0">
                <a:latin typeface="Arial" panose="020B0604020202020204" pitchFamily="34" charset="0"/>
                <a:cs typeface="+mn-cs"/>
              </a:rPr>
              <a:t>Assess influence: </a:t>
            </a:r>
          </a:p>
          <a:p>
            <a:pPr>
              <a:defRPr/>
            </a:pPr>
            <a:r>
              <a:rPr lang="en-GB" dirty="0" smtClean="0">
                <a:latin typeface="Arial" panose="020B0604020202020204" pitchFamily="34" charset="0"/>
                <a:cs typeface="+mn-cs"/>
              </a:rPr>
              <a:t>% </a:t>
            </a:r>
            <a:r>
              <a:rPr lang="en-GB" dirty="0">
                <a:latin typeface="Arial" panose="020B0604020202020204" pitchFamily="34" charset="0"/>
                <a:cs typeface="+mn-cs"/>
              </a:rPr>
              <a:t>of Top 10% articles in Specific disciplines</a:t>
            </a:r>
          </a:p>
        </p:txBody>
      </p:sp>
    </p:spTree>
    <p:extLst>
      <p:ext uri="{BB962C8B-B14F-4D97-AF65-F5344CB8AC3E}">
        <p14:creationId xmlns:p14="http://schemas.microsoft.com/office/powerpoint/2010/main" val="5669929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Determine Most Influential Journals</a:t>
            </a:r>
            <a:endParaRPr lang="en-GB" dirty="0">
              <a:ea typeface="+mj-ea"/>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81355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3810000"/>
            <a:ext cx="2895600" cy="646331"/>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wrap="square">
            <a:spAutoFit/>
          </a:bodyPr>
          <a:lstStyle/>
          <a:p>
            <a:pPr>
              <a:defRPr/>
            </a:pPr>
            <a:r>
              <a:rPr lang="en-GB" dirty="0" smtClean="0">
                <a:latin typeface="Arial" panose="020B0604020202020204" pitchFamily="34" charset="0"/>
                <a:cs typeface="+mn-cs"/>
              </a:rPr>
              <a:t>Journal Impact Factors: most influential journals</a:t>
            </a:r>
            <a:endParaRPr lang="en-GB" dirty="0">
              <a:latin typeface="Arial" panose="020B0604020202020204" pitchFamily="34" charset="0"/>
              <a:cs typeface="+mn-cs"/>
            </a:endParaRPr>
          </a:p>
        </p:txBody>
      </p:sp>
    </p:spTree>
    <p:extLst>
      <p:ext uri="{BB962C8B-B14F-4D97-AF65-F5344CB8AC3E}">
        <p14:creationId xmlns:p14="http://schemas.microsoft.com/office/powerpoint/2010/main" val="32579203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65138"/>
            <a:ext cx="7369175" cy="836612"/>
          </a:xfrm>
        </p:spPr>
        <p:txBody>
          <a:bodyPr/>
          <a:lstStyle/>
          <a:p>
            <a:pPr>
              <a:defRPr/>
            </a:pPr>
            <a:r>
              <a:rPr lang="en-GB" dirty="0" smtClean="0">
                <a:ea typeface="+mj-ea"/>
              </a:rPr>
              <a:t>High Impact Journal Papers</a:t>
            </a:r>
            <a:endParaRPr lang="en-GB" dirty="0">
              <a:ea typeface="+mj-ea"/>
            </a:endParaRPr>
          </a:p>
        </p:txBody>
      </p:sp>
      <p:sp>
        <p:nvSpPr>
          <p:cNvPr id="3" name="Espace réservé du contenu 2"/>
          <p:cNvSpPr>
            <a:spLocks noGrp="1"/>
          </p:cNvSpPr>
          <p:nvPr>
            <p:ph idx="1"/>
          </p:nvPr>
        </p:nvSpPr>
        <p:spPr>
          <a:xfrm>
            <a:off x="161925" y="1447800"/>
            <a:ext cx="2743200" cy="1676400"/>
          </a:xfrm>
        </p:spPr>
        <p:txBody>
          <a:bodyPr/>
          <a:lstStyle/>
          <a:p>
            <a:pPr marL="228577" indent="-228577">
              <a:defRPr/>
            </a:pPr>
            <a:r>
              <a:rPr lang="en-GB" sz="1800" dirty="0" smtClean="0">
                <a:ea typeface="+mn-ea"/>
              </a:rPr>
              <a:t>Volume of articles / books / monographs</a:t>
            </a:r>
          </a:p>
          <a:p>
            <a:pPr marL="228577" indent="-228577">
              <a:defRPr/>
            </a:pPr>
            <a:r>
              <a:rPr lang="en-GB" sz="1800" dirty="0" smtClean="0">
                <a:ea typeface="+mn-ea"/>
              </a:rPr>
              <a:t>Count of articles in key high JIF journals e.g. Cell, Nature family, Science, NEJM etc.</a:t>
            </a:r>
            <a:endParaRPr lang="en-GB" sz="1800" dirty="0">
              <a:ea typeface="+mn-ea"/>
            </a:endParaRPr>
          </a:p>
          <a:p>
            <a:pPr marL="228577" indent="-228577">
              <a:defRPr/>
            </a:pPr>
            <a:endParaRPr lang="en-GB" sz="1800" dirty="0" smtClean="0">
              <a:ea typeface="+mn-ea"/>
            </a:endParaRP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593407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3352800"/>
            <a:ext cx="3048000" cy="369888"/>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Papers in major Journals</a:t>
            </a:r>
          </a:p>
        </p:txBody>
      </p:sp>
    </p:spTree>
    <p:extLst>
      <p:ext uri="{BB962C8B-B14F-4D97-AF65-F5344CB8AC3E}">
        <p14:creationId xmlns:p14="http://schemas.microsoft.com/office/powerpoint/2010/main" val="29448114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
            </a:r>
            <a:br>
              <a:rPr lang="en-GB" dirty="0" smtClean="0">
                <a:ea typeface="+mj-ea"/>
              </a:rPr>
            </a:br>
            <a:r>
              <a:rPr lang="en-GB" dirty="0" smtClean="0">
                <a:ea typeface="+mj-ea"/>
              </a:rPr>
              <a:t>Researchers Citations Impact</a:t>
            </a:r>
            <a:endParaRPr lang="en-GB" dirty="0">
              <a:ea typeface="+mj-ea"/>
            </a:endParaRPr>
          </a:p>
        </p:txBody>
      </p:sp>
      <p:sp>
        <p:nvSpPr>
          <p:cNvPr id="3" name="Espace réservé du contenu 2"/>
          <p:cNvSpPr>
            <a:spLocks noGrp="1"/>
          </p:cNvSpPr>
          <p:nvPr>
            <p:ph idx="1"/>
          </p:nvPr>
        </p:nvSpPr>
        <p:spPr>
          <a:xfrm>
            <a:off x="142875" y="1600200"/>
            <a:ext cx="2600325" cy="1141412"/>
          </a:xfrm>
        </p:spPr>
        <p:txBody>
          <a:bodyPr/>
          <a:lstStyle/>
          <a:p>
            <a:pPr marL="228577" indent="-228577">
              <a:defRPr/>
            </a:pPr>
            <a:r>
              <a:rPr lang="en-GB" sz="1800" dirty="0" smtClean="0">
                <a:ea typeface="+mn-ea"/>
              </a:rPr>
              <a:t>Subject field normalised citations’ count per paper, per researcher, groups of researchers</a:t>
            </a:r>
          </a:p>
          <a:p>
            <a:pPr marL="228577" indent="-228577">
              <a:defRPr/>
            </a:pPr>
            <a:endParaRPr lang="en-GB" sz="1800" dirty="0" smtClean="0">
              <a:ea typeface="+mn-ea"/>
            </a:endParaRP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447800"/>
            <a:ext cx="5934075"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3429000"/>
            <a:ext cx="3048000" cy="1200150"/>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Normalized Citation Impact for our </a:t>
            </a:r>
            <a:r>
              <a:rPr lang="en-GB" dirty="0" smtClean="0">
                <a:latin typeface="Arial" panose="020B0604020202020204" pitchFamily="34" charset="0"/>
                <a:cs typeface="+mn-cs"/>
              </a:rPr>
              <a:t>researchers, and a </a:t>
            </a:r>
            <a:r>
              <a:rPr lang="en-GB" dirty="0">
                <a:latin typeface="Arial" panose="020B0604020202020204" pitchFamily="34" charset="0"/>
                <a:cs typeface="+mn-cs"/>
              </a:rPr>
              <a:t>baseline for a given group of individuals</a:t>
            </a:r>
          </a:p>
        </p:txBody>
      </p:sp>
    </p:spTree>
    <p:extLst>
      <p:ext uri="{BB962C8B-B14F-4D97-AF65-F5344CB8AC3E}">
        <p14:creationId xmlns:p14="http://schemas.microsoft.com/office/powerpoint/2010/main" val="48516203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7575" y="506413"/>
            <a:ext cx="8226425" cy="836612"/>
          </a:xfrm>
        </p:spPr>
        <p:txBody>
          <a:bodyPr/>
          <a:lstStyle/>
          <a:p>
            <a:pPr>
              <a:defRPr/>
            </a:pPr>
            <a:r>
              <a:rPr lang="en-GB" dirty="0" smtClean="0">
                <a:ea typeface="+mj-ea"/>
              </a:rPr>
              <a:t/>
            </a:r>
            <a:br>
              <a:rPr lang="en-GB" dirty="0" smtClean="0">
                <a:ea typeface="+mj-ea"/>
              </a:rPr>
            </a:br>
            <a:r>
              <a:rPr lang="en-GB" dirty="0"/>
              <a:t>Benchmarking Highly Cited </a:t>
            </a:r>
            <a:r>
              <a:rPr lang="en-GB" dirty="0" smtClean="0"/>
              <a:t>Papers - Normalised </a:t>
            </a:r>
            <a:endParaRPr lang="en-GB" dirty="0">
              <a:ea typeface="+mj-ea"/>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47800"/>
            <a:ext cx="588645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3429000"/>
            <a:ext cx="3048000" cy="1200150"/>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Highly Cited papers produced by several institutions </a:t>
            </a:r>
            <a:r>
              <a:rPr lang="en-GB" u="sng" dirty="0">
                <a:latin typeface="Arial" panose="020B0604020202020204" pitchFamily="34" charset="0"/>
                <a:cs typeface="+mn-cs"/>
              </a:rPr>
              <a:t>in proportion of their overall production</a:t>
            </a:r>
          </a:p>
        </p:txBody>
      </p:sp>
    </p:spTree>
    <p:extLst>
      <p:ext uri="{BB962C8B-B14F-4D97-AF65-F5344CB8AC3E}">
        <p14:creationId xmlns:p14="http://schemas.microsoft.com/office/powerpoint/2010/main" val="5870181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
            </a:r>
            <a:br>
              <a:rPr lang="en-GB" dirty="0" smtClean="0">
                <a:ea typeface="+mj-ea"/>
              </a:rPr>
            </a:br>
            <a:r>
              <a:rPr lang="en-GB" dirty="0" smtClean="0">
                <a:ea typeface="+mj-ea"/>
              </a:rPr>
              <a:t>Highly Cited Papers by Researcher</a:t>
            </a:r>
            <a:endParaRPr lang="en-GB" dirty="0">
              <a:ea typeface="+mj-ea"/>
            </a:endParaRP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47800"/>
            <a:ext cx="584835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3429000"/>
            <a:ext cx="3048000" cy="923925"/>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Number of Highly Cited papers produced by a given group of our researchers</a:t>
            </a:r>
            <a:endParaRPr lang="en-GB" u="sng" dirty="0">
              <a:latin typeface="Arial" panose="020B0604020202020204" pitchFamily="34" charset="0"/>
              <a:cs typeface="+mn-cs"/>
            </a:endParaRPr>
          </a:p>
        </p:txBody>
      </p:sp>
    </p:spTree>
    <p:extLst>
      <p:ext uri="{BB962C8B-B14F-4D97-AF65-F5344CB8AC3E}">
        <p14:creationId xmlns:p14="http://schemas.microsoft.com/office/powerpoint/2010/main" val="15895791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
            </a:r>
            <a:br>
              <a:rPr lang="en-GB" dirty="0" smtClean="0">
                <a:ea typeface="+mj-ea"/>
              </a:rPr>
            </a:br>
            <a:r>
              <a:rPr lang="en-GB" dirty="0" smtClean="0">
                <a:ea typeface="+mj-ea"/>
              </a:rPr>
              <a:t>Global Collaborations Analysis</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marL="228577" indent="-228577">
              <a:defRPr/>
            </a:pPr>
            <a:r>
              <a:rPr lang="en-GB" sz="1800" dirty="0" smtClean="0">
                <a:ea typeface="+mn-ea"/>
              </a:rPr>
              <a:t>The co-authorship details (names, affiliations) enable one to analyse collaborations networks by a paper, researcher, group or researcher or institutions</a:t>
            </a:r>
          </a:p>
          <a:p>
            <a:pPr marL="228577" indent="-228577">
              <a:defRPr/>
            </a:pPr>
            <a:r>
              <a:rPr lang="en-GB" sz="1800" dirty="0" smtClean="0">
                <a:ea typeface="+mn-ea"/>
              </a:rPr>
              <a:t>Helps to inform internationalisation strategies</a:t>
            </a:r>
          </a:p>
          <a:p>
            <a:pPr marL="0" indent="0">
              <a:buNone/>
              <a:defRPr/>
            </a:pPr>
            <a:r>
              <a:rPr lang="en-GB" sz="1800" b="1" dirty="0" smtClean="0">
                <a:ea typeface="+mn-ea"/>
              </a:rPr>
              <a:t>Key performance questions:</a:t>
            </a:r>
          </a:p>
          <a:p>
            <a:pPr marL="228577" indent="-228577">
              <a:defRPr/>
            </a:pPr>
            <a:r>
              <a:rPr lang="en-GB" sz="1800" dirty="0" smtClean="0">
                <a:ea typeface="+mn-ea"/>
              </a:rPr>
              <a:t>Who are we collaborating with?</a:t>
            </a:r>
          </a:p>
          <a:p>
            <a:pPr marL="228577" indent="-228577">
              <a:defRPr/>
            </a:pPr>
            <a:r>
              <a:rPr lang="en-GB" sz="1800" dirty="0" smtClean="0">
                <a:ea typeface="+mn-ea"/>
              </a:rPr>
              <a:t>How may prestigious collaborations do we have? e.g. with Harvard, MIT, Oxford, Cambridge, Max Plank Inst. etc.</a:t>
            </a:r>
          </a:p>
          <a:p>
            <a:pPr marL="228577" indent="-228577">
              <a:defRPr/>
            </a:pPr>
            <a:r>
              <a:rPr lang="en-GB" sz="1800" dirty="0" smtClean="0">
                <a:ea typeface="+mn-ea"/>
              </a:rPr>
              <a:t>How can we better leverage out international collaborations?</a:t>
            </a:r>
          </a:p>
          <a:p>
            <a:pPr marL="228577" indent="-228577">
              <a:defRPr/>
            </a:pPr>
            <a:r>
              <a:rPr lang="en-GB" sz="1800" dirty="0" smtClean="0">
                <a:ea typeface="+mn-ea"/>
              </a:rPr>
              <a:t>We have the possibility of forging a partnership or strategic alliance, how much are we already collaborating with the institution?</a:t>
            </a:r>
          </a:p>
        </p:txBody>
      </p:sp>
    </p:spTree>
    <p:extLst>
      <p:ext uri="{BB962C8B-B14F-4D97-AF65-F5344CB8AC3E}">
        <p14:creationId xmlns:p14="http://schemas.microsoft.com/office/powerpoint/2010/main" val="130713564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
            </a:r>
            <a:br>
              <a:rPr lang="en-GB" dirty="0" smtClean="0">
                <a:ea typeface="+mj-ea"/>
              </a:rPr>
            </a:br>
            <a:r>
              <a:rPr lang="en-GB" dirty="0" smtClean="0">
                <a:ea typeface="+mj-ea"/>
              </a:rPr>
              <a:t>Global Collaborations – Volume of Articles</a:t>
            </a:r>
            <a:endParaRPr lang="en-GB" dirty="0">
              <a:ea typeface="+mj-ea"/>
            </a:endParaRPr>
          </a:p>
        </p:txBody>
      </p:sp>
      <p:sp>
        <p:nvSpPr>
          <p:cNvPr id="3" name="Espace réservé du contenu 2"/>
          <p:cNvSpPr>
            <a:spLocks noGrp="1"/>
          </p:cNvSpPr>
          <p:nvPr>
            <p:ph idx="1"/>
          </p:nvPr>
        </p:nvSpPr>
        <p:spPr>
          <a:xfrm>
            <a:off x="304801" y="1524000"/>
            <a:ext cx="2895600" cy="4570412"/>
          </a:xfrm>
        </p:spPr>
        <p:txBody>
          <a:bodyPr/>
          <a:lstStyle/>
          <a:p>
            <a:pPr marL="228577" indent="-228577">
              <a:defRPr/>
            </a:pPr>
            <a:r>
              <a:rPr lang="en-GB" sz="1800" dirty="0" smtClean="0">
                <a:ea typeface="+mn-ea"/>
              </a:rPr>
              <a:t>The co-authorship details (names, affiliations) enable one to analyse collaborations networks by a paper, researcher, group or researcher or institutions</a:t>
            </a: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524000"/>
            <a:ext cx="58197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4362450"/>
            <a:ext cx="3276600" cy="923925"/>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Our collaborations, measured by amount of Highly Cited papers published</a:t>
            </a:r>
            <a:endParaRPr lang="en-GB" u="sng" dirty="0">
              <a:latin typeface="Arial" panose="020B0604020202020204" pitchFamily="34" charset="0"/>
              <a:cs typeface="+mn-cs"/>
            </a:endParaRPr>
          </a:p>
        </p:txBody>
      </p:sp>
    </p:spTree>
    <p:extLst>
      <p:ext uri="{BB962C8B-B14F-4D97-AF65-F5344CB8AC3E}">
        <p14:creationId xmlns:p14="http://schemas.microsoft.com/office/powerpoint/2010/main" val="13192361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223838" y="1604963"/>
            <a:ext cx="8274050" cy="4243387"/>
          </a:xfrm>
          <a:prstGeom prst="rect">
            <a:avLst/>
          </a:prstGeom>
          <a:noFill/>
          <a:ln w="9525">
            <a:noFill/>
            <a:miter lim="800000"/>
            <a:headEnd/>
            <a:tailEnd/>
          </a:ln>
        </p:spPr>
        <p:txBody>
          <a:bodyPr lIns="0" tIns="0" rIns="182862" bIns="0"/>
          <a:lstStyle/>
          <a:p>
            <a:pPr marL="228577" indent="-228577" eaLnBrk="0" hangingPunct="0">
              <a:spcBef>
                <a:spcPct val="50000"/>
              </a:spcBef>
              <a:buClr>
                <a:srgbClr val="FF8000"/>
              </a:buClr>
              <a:buFontTx/>
              <a:buChar char="•"/>
              <a:defRPr/>
            </a:pPr>
            <a:endParaRPr lang="en-US" sz="2400" kern="0" dirty="0">
              <a:solidFill>
                <a:srgbClr val="4B4B4B"/>
              </a:solidFill>
              <a:latin typeface="Arial"/>
              <a:ea typeface="ＭＳ Ｐゴシック" charset="0"/>
              <a:cs typeface="Arial" pitchFamily="34" charset="0"/>
            </a:endParaRPr>
          </a:p>
        </p:txBody>
      </p:sp>
      <p:sp>
        <p:nvSpPr>
          <p:cNvPr id="26627" name="Title 1"/>
          <p:cNvSpPr>
            <a:spLocks noGrp="1"/>
          </p:cNvSpPr>
          <p:nvPr>
            <p:ph type="title"/>
          </p:nvPr>
        </p:nvSpPr>
        <p:spPr>
          <a:xfrm>
            <a:off x="385763" y="63500"/>
            <a:ext cx="8553450" cy="1323975"/>
          </a:xfrm>
        </p:spPr>
        <p:txBody>
          <a:bodyPr/>
          <a:lstStyle/>
          <a:p>
            <a:r>
              <a:rPr lang="en-US" altLang="en-US" sz="3200" cap="none" dirty="0" smtClean="0"/>
              <a:t>The University of Warwick</a:t>
            </a:r>
            <a:br>
              <a:rPr lang="en-US" altLang="en-US" sz="3200" cap="none" dirty="0" smtClean="0"/>
            </a:br>
            <a:r>
              <a:rPr lang="en-US" altLang="en-US" sz="3200" cap="none" dirty="0" smtClean="0"/>
              <a:t>A Recent History</a:t>
            </a:r>
          </a:p>
        </p:txBody>
      </p:sp>
      <p:sp>
        <p:nvSpPr>
          <p:cNvPr id="26628" name="Slide Number Placeholder 3"/>
          <p:cNvSpPr txBox="1">
            <a:spLocks/>
          </p:cNvSpPr>
          <p:nvPr/>
        </p:nvSpPr>
        <p:spPr bwMode="auto">
          <a:xfrm>
            <a:off x="12882563" y="5678488"/>
            <a:ext cx="2492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B30A31A-B5AD-4B2D-AC5D-B3757C3CDDD3}" type="slidenum">
              <a:rPr lang="en-US" altLang="en-US" sz="2400">
                <a:solidFill>
                  <a:srgbClr val="4B4B4B"/>
                </a:solidFill>
                <a:latin typeface="Times New Roman" panose="02020603050405020304" pitchFamily="18" charset="0"/>
                <a:cs typeface="Arial" panose="020B0604020202020204" pitchFamily="34" charset="0"/>
              </a:rPr>
              <a:pPr eaLnBrk="1" hangingPunct="1"/>
              <a:t>3</a:t>
            </a:fld>
            <a:endParaRPr lang="en-US" altLang="en-US" sz="2400">
              <a:solidFill>
                <a:srgbClr val="4B4B4B"/>
              </a:solidFill>
              <a:latin typeface="Times New Roman" panose="02020603050405020304" pitchFamily="18" charset="0"/>
              <a:cs typeface="Arial" panose="020B0604020202020204" pitchFamily="34"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7575" y="506413"/>
            <a:ext cx="7616825" cy="836612"/>
          </a:xfrm>
        </p:spPr>
        <p:txBody>
          <a:bodyPr/>
          <a:lstStyle/>
          <a:p>
            <a:pPr>
              <a:defRPr/>
            </a:pPr>
            <a:r>
              <a:rPr lang="en-GB" dirty="0" smtClean="0">
                <a:ea typeface="+mj-ea"/>
              </a:rPr>
              <a:t/>
            </a:r>
            <a:br>
              <a:rPr lang="en-GB" dirty="0" smtClean="0">
                <a:ea typeface="+mj-ea"/>
              </a:rPr>
            </a:br>
            <a:r>
              <a:rPr lang="en-GB" dirty="0" smtClean="0">
                <a:ea typeface="+mj-ea"/>
              </a:rPr>
              <a:t>Comparing Collaborations – Volume of Articles </a:t>
            </a:r>
            <a:endParaRPr lang="en-GB" dirty="0">
              <a:ea typeface="+mj-ea"/>
            </a:endParaRPr>
          </a:p>
        </p:txBody>
      </p:sp>
      <p:sp>
        <p:nvSpPr>
          <p:cNvPr id="3" name="Espace réservé du contenu 2"/>
          <p:cNvSpPr>
            <a:spLocks noGrp="1"/>
          </p:cNvSpPr>
          <p:nvPr>
            <p:ph idx="1"/>
          </p:nvPr>
        </p:nvSpPr>
        <p:spPr>
          <a:xfrm>
            <a:off x="152400" y="1524000"/>
            <a:ext cx="2438400" cy="4570412"/>
          </a:xfrm>
        </p:spPr>
        <p:txBody>
          <a:bodyPr/>
          <a:lstStyle/>
          <a:p>
            <a:pPr marL="0" indent="0">
              <a:buFontTx/>
              <a:buNone/>
              <a:defRPr/>
            </a:pPr>
            <a:r>
              <a:rPr lang="en-GB" sz="1800" dirty="0" smtClean="0">
                <a:ea typeface="+mn-ea"/>
              </a:rPr>
              <a:t>Collaborations</a:t>
            </a:r>
          </a:p>
          <a:p>
            <a:pPr marL="228577" indent="-228577">
              <a:defRPr/>
            </a:pPr>
            <a:r>
              <a:rPr lang="en-GB" sz="1800" dirty="0" smtClean="0">
                <a:ea typeface="+mn-ea"/>
              </a:rPr>
              <a:t>Helps to inform internationalisation strategies</a:t>
            </a:r>
          </a:p>
        </p:txBody>
      </p:sp>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7800"/>
            <a:ext cx="59436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 y="3429000"/>
            <a:ext cx="3276600" cy="646113"/>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Our collaborations with major institutions is growing</a:t>
            </a:r>
            <a:endParaRPr lang="en-GB" u="sng" dirty="0">
              <a:latin typeface="Arial" panose="020B0604020202020204" pitchFamily="34" charset="0"/>
              <a:cs typeface="+mn-cs"/>
            </a:endParaRPr>
          </a:p>
        </p:txBody>
      </p:sp>
    </p:spTree>
    <p:extLst>
      <p:ext uri="{BB962C8B-B14F-4D97-AF65-F5344CB8AC3E}">
        <p14:creationId xmlns:p14="http://schemas.microsoft.com/office/powerpoint/2010/main" val="17542434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Grant / Contract Activity and Income</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a:defRPr/>
            </a:pPr>
            <a:r>
              <a:rPr lang="en-GB" sz="1800" dirty="0" smtClean="0">
                <a:ea typeface="+mn-ea"/>
              </a:rPr>
              <a:t>Grant applications, awards and success rates used as measures of capacity building.</a:t>
            </a:r>
          </a:p>
          <a:p>
            <a:pPr>
              <a:defRPr/>
            </a:pPr>
            <a:r>
              <a:rPr lang="en-GB" sz="1800" dirty="0" smtClean="0">
                <a:ea typeface="+mn-ea"/>
              </a:rPr>
              <a:t>How much research is funded externally versus internally?</a:t>
            </a:r>
          </a:p>
          <a:p>
            <a:pPr>
              <a:defRPr/>
            </a:pPr>
            <a:r>
              <a:rPr lang="en-GB" sz="1800" dirty="0" smtClean="0">
                <a:ea typeface="+mn-ea"/>
              </a:rPr>
              <a:t>Contracts with industry (link with publications with industry) measure of success in establishing commercial research relationships. </a:t>
            </a:r>
            <a:r>
              <a:rPr lang="en-GB" sz="1800" dirty="0"/>
              <a:t>Industrial collaboration </a:t>
            </a:r>
            <a:r>
              <a:rPr lang="en-GB" sz="1800" dirty="0" smtClean="0"/>
              <a:t>can be determined with </a:t>
            </a:r>
            <a:r>
              <a:rPr lang="en-GB" sz="1800" dirty="0" err="1" smtClean="0"/>
              <a:t>bibliometrics</a:t>
            </a:r>
            <a:r>
              <a:rPr lang="en-GB" sz="1800" dirty="0" smtClean="0"/>
              <a:t> too.</a:t>
            </a:r>
            <a:endParaRPr lang="en-GB" sz="1800" dirty="0" smtClean="0">
              <a:ea typeface="+mn-ea"/>
            </a:endParaRPr>
          </a:p>
          <a:p>
            <a:pPr>
              <a:defRPr/>
            </a:pPr>
            <a:r>
              <a:rPr lang="en-GB" sz="1800" dirty="0" smtClean="0">
                <a:ea typeface="+mn-ea"/>
              </a:rPr>
              <a:t>What is the margin on specific funding sources?</a:t>
            </a:r>
          </a:p>
          <a:p>
            <a:pPr>
              <a:defRPr/>
            </a:pPr>
            <a:endParaRPr lang="en-GB" sz="1800" dirty="0" smtClean="0">
              <a:ea typeface="+mn-ea"/>
            </a:endParaRPr>
          </a:p>
        </p:txBody>
      </p:sp>
    </p:spTree>
    <p:extLst>
      <p:ext uri="{BB962C8B-B14F-4D97-AF65-F5344CB8AC3E}">
        <p14:creationId xmlns:p14="http://schemas.microsoft.com/office/powerpoint/2010/main" val="3249032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01200"/>
            <a:ext cx="9144000" cy="856800"/>
          </a:xfrm>
          <a:prstGeom prst="rect">
            <a:avLst/>
          </a:prstGeom>
          <a:gradFill flip="none" rotWithShape="1">
            <a:gsLst>
              <a:gs pos="0">
                <a:srgbClr val="14416E"/>
              </a:gs>
              <a:gs pos="50000">
                <a:srgbClr val="1E62A9"/>
              </a:gs>
              <a:gs pos="100000">
                <a:srgbClr val="14416E"/>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
        <p:nvSpPr>
          <p:cNvPr id="4" name="Rectangle 3"/>
          <p:cNvSpPr/>
          <p:nvPr/>
        </p:nvSpPr>
        <p:spPr>
          <a:xfrm>
            <a:off x="0" y="5929330"/>
            <a:ext cx="9144000" cy="86400"/>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4"/>
          <p:cNvPicPr>
            <a:picLocks noChangeAspect="1" noChangeArrowheads="1"/>
          </p:cNvPicPr>
          <p:nvPr/>
        </p:nvPicPr>
        <p:blipFill>
          <a:blip r:embed="rId2" cstate="print"/>
          <a:srcRect/>
          <a:stretch>
            <a:fillRect/>
          </a:stretch>
        </p:blipFill>
        <p:spPr bwMode="auto">
          <a:xfrm>
            <a:off x="0" y="6094413"/>
            <a:ext cx="9144000" cy="763587"/>
          </a:xfrm>
          <a:prstGeom prst="rect">
            <a:avLst/>
          </a:prstGeom>
          <a:noFill/>
          <a:ln w="9525">
            <a:noFill/>
            <a:miter lim="800000"/>
            <a:headEnd/>
            <a:tailEnd/>
          </a:ln>
        </p:spPr>
      </p:pic>
      <p:grpSp>
        <p:nvGrpSpPr>
          <p:cNvPr id="6" name="Group 5"/>
          <p:cNvGrpSpPr/>
          <p:nvPr/>
        </p:nvGrpSpPr>
        <p:grpSpPr>
          <a:xfrm>
            <a:off x="0" y="0"/>
            <a:ext cx="9144000" cy="639852"/>
            <a:chOff x="0" y="0"/>
            <a:chExt cx="9144000" cy="76200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1" y="30418"/>
              <a:ext cx="8856984" cy="623103"/>
            </a:xfrm>
            <a:prstGeom prst="rect">
              <a:avLst/>
            </a:prstGeom>
            <a:noFill/>
          </p:spPr>
          <p:txBody>
            <a:bodyPr wrap="square" rtlCol="0">
              <a:spAutoFit/>
            </a:bodyPr>
            <a:lstStyle/>
            <a:p>
              <a:r>
                <a:rPr lang="en-GB" sz="2800" dirty="0" smtClean="0">
                  <a:solidFill>
                    <a:schemeClr val="bg1"/>
                  </a:solidFill>
                </a:rPr>
                <a:t>Research Income Pipeline Dashboard</a:t>
              </a:r>
              <a:endParaRPr lang="en-GB" sz="2800" dirty="0">
                <a:solidFill>
                  <a:schemeClr val="bg1"/>
                </a:solidFill>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40" y="639852"/>
            <a:ext cx="8007127" cy="5263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66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02" y="774899"/>
            <a:ext cx="8202996" cy="515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001200"/>
            <a:ext cx="9144000" cy="856800"/>
          </a:xfrm>
          <a:prstGeom prst="rect">
            <a:avLst/>
          </a:prstGeom>
          <a:gradFill flip="none" rotWithShape="1">
            <a:gsLst>
              <a:gs pos="0">
                <a:srgbClr val="14416E"/>
              </a:gs>
              <a:gs pos="50000">
                <a:srgbClr val="1E62A9"/>
              </a:gs>
              <a:gs pos="100000">
                <a:srgbClr val="14416E"/>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
        <p:nvSpPr>
          <p:cNvPr id="4" name="Rectangle 3"/>
          <p:cNvSpPr/>
          <p:nvPr/>
        </p:nvSpPr>
        <p:spPr>
          <a:xfrm>
            <a:off x="0" y="5929330"/>
            <a:ext cx="9144000" cy="86400"/>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4"/>
          <p:cNvPicPr>
            <a:picLocks noChangeAspect="1" noChangeArrowheads="1"/>
          </p:cNvPicPr>
          <p:nvPr/>
        </p:nvPicPr>
        <p:blipFill>
          <a:blip r:embed="rId3" cstate="print"/>
          <a:srcRect/>
          <a:stretch>
            <a:fillRect/>
          </a:stretch>
        </p:blipFill>
        <p:spPr bwMode="auto">
          <a:xfrm>
            <a:off x="0" y="6094413"/>
            <a:ext cx="9144000" cy="763587"/>
          </a:xfrm>
          <a:prstGeom prst="rect">
            <a:avLst/>
          </a:prstGeom>
          <a:noFill/>
          <a:ln w="9525">
            <a:noFill/>
            <a:miter lim="800000"/>
            <a:headEnd/>
            <a:tailEnd/>
          </a:ln>
        </p:spPr>
      </p:pic>
      <p:grpSp>
        <p:nvGrpSpPr>
          <p:cNvPr id="6" name="Group 5"/>
          <p:cNvGrpSpPr/>
          <p:nvPr/>
        </p:nvGrpSpPr>
        <p:grpSpPr>
          <a:xfrm>
            <a:off x="0" y="0"/>
            <a:ext cx="9144000" cy="762000"/>
            <a:chOff x="0" y="0"/>
            <a:chExt cx="9144000" cy="762000"/>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16632"/>
              <a:ext cx="8856984" cy="523220"/>
            </a:xfrm>
            <a:prstGeom prst="rect">
              <a:avLst/>
            </a:prstGeom>
            <a:noFill/>
          </p:spPr>
          <p:txBody>
            <a:bodyPr wrap="square" rtlCol="0">
              <a:spAutoFit/>
            </a:bodyPr>
            <a:lstStyle/>
            <a:p>
              <a:r>
                <a:rPr lang="en-GB" sz="2800" dirty="0" smtClean="0">
                  <a:solidFill>
                    <a:schemeClr val="bg1"/>
                  </a:solidFill>
                </a:rPr>
                <a:t>Research Performance Profile</a:t>
              </a:r>
              <a:endParaRPr lang="en-GB" sz="2800" dirty="0">
                <a:solidFill>
                  <a:schemeClr val="bg1"/>
                </a:solidFill>
              </a:endParaRPr>
            </a:p>
          </p:txBody>
        </p:sp>
      </p:grpSp>
    </p:spTree>
    <p:extLst>
      <p:ext uri="{BB962C8B-B14F-4D97-AF65-F5344CB8AC3E}">
        <p14:creationId xmlns:p14="http://schemas.microsoft.com/office/powerpoint/2010/main" val="133980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762000"/>
            <a:chOff x="0" y="0"/>
            <a:chExt cx="9144000" cy="76200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71150" y="116632"/>
              <a:ext cx="6768752" cy="523220"/>
            </a:xfrm>
            <a:prstGeom prst="rect">
              <a:avLst/>
            </a:prstGeom>
            <a:noFill/>
          </p:spPr>
          <p:txBody>
            <a:bodyPr wrap="square" rtlCol="0">
              <a:spAutoFit/>
            </a:bodyPr>
            <a:lstStyle/>
            <a:p>
              <a:r>
                <a:rPr lang="en-GB" sz="2800" dirty="0" smtClean="0">
                  <a:solidFill>
                    <a:schemeClr val="bg1"/>
                  </a:solidFill>
                </a:rPr>
                <a:t>Comparative Research Performance</a:t>
              </a:r>
              <a:endParaRPr lang="en-GB" sz="2800" dirty="0">
                <a:solidFill>
                  <a:schemeClr val="bg1"/>
                </a:solidFill>
              </a:endParaRPr>
            </a:p>
          </p:txBody>
        </p:sp>
      </p:grpSp>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94413"/>
            <a:ext cx="9144000" cy="76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150" y="980728"/>
            <a:ext cx="8551576" cy="4828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344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
            </a:r>
            <a:br>
              <a:rPr lang="en-GB" dirty="0" smtClean="0">
                <a:ea typeface="+mj-ea"/>
              </a:rPr>
            </a:br>
            <a:r>
              <a:rPr lang="en-GB" dirty="0" smtClean="0">
                <a:ea typeface="+mj-ea"/>
              </a:rPr>
              <a:t>Research Students</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a:defRPr/>
            </a:pPr>
            <a:r>
              <a:rPr lang="en-GB" sz="1800" dirty="0" smtClean="0">
                <a:ea typeface="+mn-ea"/>
              </a:rPr>
              <a:t>Research student numbers are measures of vitality of the research environment and the subject’s ability to build research capacity.</a:t>
            </a:r>
          </a:p>
          <a:p>
            <a:pPr>
              <a:defRPr/>
            </a:pPr>
            <a:r>
              <a:rPr lang="en-GB" sz="1800" dirty="0" smtClean="0">
                <a:ea typeface="+mn-ea"/>
              </a:rPr>
              <a:t>Some research studentships are funded from external and / or competitive sources of funding, this can be used as a performance measure.</a:t>
            </a:r>
          </a:p>
          <a:p>
            <a:pPr>
              <a:defRPr/>
            </a:pPr>
            <a:r>
              <a:rPr lang="en-GB" sz="1800" dirty="0" smtClean="0">
                <a:ea typeface="+mn-ea"/>
              </a:rPr>
              <a:t>Numbers of studentships attracting industrial sponsorship can be a measure achieving successful commercial links.</a:t>
            </a:r>
          </a:p>
        </p:txBody>
      </p:sp>
    </p:spTree>
    <p:extLst>
      <p:ext uri="{BB962C8B-B14F-4D97-AF65-F5344CB8AC3E}">
        <p14:creationId xmlns:p14="http://schemas.microsoft.com/office/powerpoint/2010/main" val="393735578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001200"/>
            <a:ext cx="9144000" cy="856800"/>
          </a:xfrm>
          <a:prstGeom prst="rect">
            <a:avLst/>
          </a:prstGeom>
          <a:gradFill flip="none" rotWithShape="1">
            <a:gsLst>
              <a:gs pos="0">
                <a:srgbClr val="14416E"/>
              </a:gs>
              <a:gs pos="50000">
                <a:srgbClr val="1E62A9"/>
              </a:gs>
              <a:gs pos="100000">
                <a:srgbClr val="14416E"/>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
        <p:nvSpPr>
          <p:cNvPr id="4" name="Rectangle 3"/>
          <p:cNvSpPr/>
          <p:nvPr/>
        </p:nvSpPr>
        <p:spPr>
          <a:xfrm>
            <a:off x="0" y="5929330"/>
            <a:ext cx="9144000" cy="86400"/>
          </a:xfrm>
          <a:prstGeom prst="rect">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27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8" name="Picture 4"/>
          <p:cNvPicPr>
            <a:picLocks noChangeAspect="1" noChangeArrowheads="1"/>
          </p:cNvPicPr>
          <p:nvPr/>
        </p:nvPicPr>
        <p:blipFill>
          <a:blip r:embed="rId2" cstate="print"/>
          <a:srcRect/>
          <a:stretch>
            <a:fillRect/>
          </a:stretch>
        </p:blipFill>
        <p:spPr bwMode="auto">
          <a:xfrm>
            <a:off x="0" y="6094413"/>
            <a:ext cx="9144000" cy="763587"/>
          </a:xfrm>
          <a:prstGeom prst="rect">
            <a:avLst/>
          </a:prstGeom>
          <a:noFill/>
          <a:ln w="9525">
            <a:noFill/>
            <a:miter lim="800000"/>
            <a:headEnd/>
            <a:tailEnd/>
          </a:ln>
        </p:spPr>
      </p:pic>
      <p:grpSp>
        <p:nvGrpSpPr>
          <p:cNvPr id="6" name="Group 5"/>
          <p:cNvGrpSpPr/>
          <p:nvPr/>
        </p:nvGrpSpPr>
        <p:grpSpPr>
          <a:xfrm>
            <a:off x="0" y="0"/>
            <a:ext cx="9144000" cy="762000"/>
            <a:chOff x="0" y="0"/>
            <a:chExt cx="9144000" cy="76200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16632"/>
              <a:ext cx="8352928" cy="461665"/>
            </a:xfrm>
            <a:prstGeom prst="rect">
              <a:avLst/>
            </a:prstGeom>
            <a:noFill/>
          </p:spPr>
          <p:txBody>
            <a:bodyPr wrap="square" rtlCol="0">
              <a:spAutoFit/>
            </a:bodyPr>
            <a:lstStyle/>
            <a:p>
              <a:r>
                <a:rPr lang="en-GB" sz="2400" dirty="0" smtClean="0">
                  <a:solidFill>
                    <a:schemeClr val="bg1"/>
                  </a:solidFill>
                </a:rPr>
                <a:t>Postgraduate Research</a:t>
              </a:r>
              <a:endParaRPr lang="en-GB" sz="2400" dirty="0">
                <a:solidFill>
                  <a:schemeClr val="bg1"/>
                </a:solidFill>
              </a:endParaRPr>
            </a:p>
          </p:txBody>
        </p:sp>
      </p:gr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37" y="833312"/>
            <a:ext cx="7889900" cy="503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03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
            </a:r>
            <a:br>
              <a:rPr lang="en-GB" dirty="0" smtClean="0">
                <a:ea typeface="+mj-ea"/>
              </a:rPr>
            </a:br>
            <a:r>
              <a:rPr lang="en-GB" dirty="0" smtClean="0">
                <a:ea typeface="+mj-ea"/>
              </a:rPr>
              <a:t>Impact</a:t>
            </a:r>
            <a:endParaRPr lang="en-GB" dirty="0">
              <a:ea typeface="+mj-ea"/>
            </a:endParaRPr>
          </a:p>
        </p:txBody>
      </p:sp>
      <p:sp>
        <p:nvSpPr>
          <p:cNvPr id="3" name="Espace réservé du contenu 2"/>
          <p:cNvSpPr>
            <a:spLocks noGrp="1"/>
          </p:cNvSpPr>
          <p:nvPr>
            <p:ph idx="1"/>
          </p:nvPr>
        </p:nvSpPr>
        <p:spPr>
          <a:xfrm>
            <a:off x="917575" y="1449388"/>
            <a:ext cx="7388225" cy="4570412"/>
          </a:xfrm>
        </p:spPr>
        <p:txBody>
          <a:bodyPr/>
          <a:lstStyle/>
          <a:p>
            <a:pPr>
              <a:defRPr/>
            </a:pPr>
            <a:r>
              <a:rPr lang="en-GB" sz="1800" dirty="0" smtClean="0">
                <a:ea typeface="+mn-ea"/>
              </a:rPr>
              <a:t>Testimonials, corroborating statement from CEOs, politicians, policy makers and other key stakeholders.</a:t>
            </a:r>
          </a:p>
          <a:p>
            <a:pPr>
              <a:defRPr/>
            </a:pPr>
            <a:r>
              <a:rPr lang="en-GB" sz="1800" dirty="0" smtClean="0">
                <a:ea typeface="+mn-ea"/>
              </a:rPr>
              <a:t>Patent applications.</a:t>
            </a:r>
          </a:p>
          <a:p>
            <a:pPr>
              <a:defRPr/>
            </a:pPr>
            <a:r>
              <a:rPr lang="en-GB" sz="1800" dirty="0" smtClean="0">
                <a:ea typeface="+mn-ea"/>
              </a:rPr>
              <a:t>Licence income.</a:t>
            </a:r>
          </a:p>
          <a:p>
            <a:pPr>
              <a:defRPr/>
            </a:pPr>
            <a:r>
              <a:rPr lang="en-GB" sz="1800" dirty="0" smtClean="0">
                <a:ea typeface="+mn-ea"/>
              </a:rPr>
              <a:t>Start-up companies’ revenue.</a:t>
            </a:r>
          </a:p>
          <a:p>
            <a:pPr>
              <a:defRPr/>
            </a:pPr>
            <a:r>
              <a:rPr lang="en-GB" sz="1800" dirty="0" smtClean="0">
                <a:ea typeface="+mn-ea"/>
              </a:rPr>
              <a:t>Measured savings or efficiencies.</a:t>
            </a:r>
          </a:p>
          <a:p>
            <a:pPr>
              <a:defRPr/>
            </a:pPr>
            <a:r>
              <a:rPr lang="en-GB" sz="1800" dirty="0" smtClean="0">
                <a:ea typeface="+mn-ea"/>
              </a:rPr>
              <a:t>Media features.</a:t>
            </a:r>
          </a:p>
          <a:p>
            <a:pPr>
              <a:defRPr/>
            </a:pPr>
            <a:r>
              <a:rPr lang="en-GB" sz="1800" dirty="0" smtClean="0">
                <a:ea typeface="+mn-ea"/>
              </a:rPr>
              <a:t>Citations.</a:t>
            </a:r>
          </a:p>
          <a:p>
            <a:pPr>
              <a:defRPr/>
            </a:pPr>
            <a:r>
              <a:rPr lang="en-GB" sz="1800" dirty="0" smtClean="0">
                <a:ea typeface="+mn-ea"/>
              </a:rPr>
              <a:t>Key statistics e.g. from health agencies, exhibitions.</a:t>
            </a:r>
          </a:p>
          <a:p>
            <a:pPr>
              <a:defRPr/>
            </a:pPr>
            <a:r>
              <a:rPr lang="en-GB" sz="1800" dirty="0" smtClean="0">
                <a:ea typeface="+mn-ea"/>
              </a:rPr>
              <a:t>Digital analytics on web content access.</a:t>
            </a:r>
          </a:p>
          <a:p>
            <a:pPr>
              <a:defRPr/>
            </a:pPr>
            <a:r>
              <a:rPr lang="en-GB" sz="1800" dirty="0" smtClean="0">
                <a:ea typeface="+mn-ea"/>
              </a:rPr>
              <a:t>Reference in Acts, policy documents, national or international standards.</a:t>
            </a:r>
          </a:p>
          <a:p>
            <a:pPr>
              <a:defRPr/>
            </a:pPr>
            <a:r>
              <a:rPr lang="en-GB" sz="1800" dirty="0" smtClean="0">
                <a:ea typeface="+mn-ea"/>
              </a:rPr>
              <a:t>www.hefce.ac.uk/rsrch/REFimpact</a:t>
            </a:r>
            <a:r>
              <a:rPr lang="en-GB" sz="1800" dirty="0">
                <a:ea typeface="+mn-ea"/>
              </a:rPr>
              <a:t>/</a:t>
            </a:r>
            <a:endParaRPr lang="en-GB" sz="1800" dirty="0" smtClean="0">
              <a:ea typeface="+mn-ea"/>
            </a:endParaRPr>
          </a:p>
        </p:txBody>
      </p:sp>
    </p:spTree>
    <p:extLst>
      <p:ext uri="{BB962C8B-B14F-4D97-AF65-F5344CB8AC3E}">
        <p14:creationId xmlns:p14="http://schemas.microsoft.com/office/powerpoint/2010/main" val="1200874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85763" y="63500"/>
            <a:ext cx="8553450" cy="1323975"/>
          </a:xfrm>
        </p:spPr>
        <p:txBody>
          <a:bodyPr/>
          <a:lstStyle/>
          <a:p>
            <a:r>
              <a:rPr lang="en-US" altLang="en-US" sz="3200" cap="none" dirty="0" smtClean="0"/>
              <a:t/>
            </a:r>
            <a:br>
              <a:rPr lang="en-US" altLang="en-US" sz="3200" cap="none" dirty="0" smtClean="0"/>
            </a:br>
            <a:r>
              <a:rPr lang="en-US" altLang="en-US" sz="3200" cap="none" dirty="0" smtClean="0"/>
              <a:t>Concluding Thoughts</a:t>
            </a:r>
          </a:p>
        </p:txBody>
      </p:sp>
      <p:sp>
        <p:nvSpPr>
          <p:cNvPr id="30724" name="Slide Number Placeholder 3"/>
          <p:cNvSpPr txBox="1">
            <a:spLocks/>
          </p:cNvSpPr>
          <p:nvPr/>
        </p:nvSpPr>
        <p:spPr bwMode="auto">
          <a:xfrm>
            <a:off x="12882563" y="5678488"/>
            <a:ext cx="2492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9712B14-7E53-45DA-B98B-BE75DFACD687}" type="slidenum">
              <a:rPr lang="en-US" altLang="en-US" sz="2400">
                <a:solidFill>
                  <a:srgbClr val="4B4B4B"/>
                </a:solidFill>
                <a:latin typeface="Times New Roman" panose="02020603050405020304" pitchFamily="18" charset="0"/>
                <a:cs typeface="Arial" panose="020B0604020202020204" pitchFamily="34" charset="0"/>
              </a:rPr>
              <a:pPr eaLnBrk="1" hangingPunct="1"/>
              <a:t>38</a:t>
            </a:fld>
            <a:endParaRPr lang="en-US" altLang="en-US" sz="2400">
              <a:solidFill>
                <a:srgbClr val="4B4B4B"/>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0751571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7575" y="506413"/>
            <a:ext cx="5864225" cy="836612"/>
          </a:xfrm>
        </p:spPr>
        <p:txBody>
          <a:bodyPr/>
          <a:lstStyle/>
          <a:p>
            <a:pPr>
              <a:defRPr/>
            </a:pPr>
            <a:r>
              <a:rPr lang="en-GB" dirty="0" smtClean="0">
                <a:ea typeface="+mj-ea"/>
              </a:rPr>
              <a:t>What Did We Achieve?</a:t>
            </a:r>
            <a:endParaRPr lang="en-GB" dirty="0">
              <a:ea typeface="+mj-ea"/>
            </a:endParaRPr>
          </a:p>
        </p:txBody>
      </p:sp>
      <p:sp>
        <p:nvSpPr>
          <p:cNvPr id="3" name="Espace réservé du contenu 2"/>
          <p:cNvSpPr>
            <a:spLocks noGrp="1"/>
          </p:cNvSpPr>
          <p:nvPr>
            <p:ph idx="1"/>
          </p:nvPr>
        </p:nvSpPr>
        <p:spPr>
          <a:xfrm>
            <a:off x="917575" y="1525588"/>
            <a:ext cx="8074025" cy="4570412"/>
          </a:xfrm>
        </p:spPr>
        <p:txBody>
          <a:bodyPr/>
          <a:lstStyle/>
          <a:p>
            <a:pPr>
              <a:defRPr/>
            </a:pPr>
            <a:r>
              <a:rPr lang="en-GB" sz="1800" dirty="0" smtClean="0">
                <a:ea typeface="+mn-ea"/>
              </a:rPr>
              <a:t>Improved academic staff accountability and performance</a:t>
            </a:r>
          </a:p>
          <a:p>
            <a:pPr lvl="1">
              <a:defRPr/>
            </a:pPr>
            <a:r>
              <a:rPr lang="en-GB" sz="1600" dirty="0" smtClean="0">
                <a:ea typeface="+mn-ea"/>
              </a:rPr>
              <a:t>Research planning meets annually to review departments’ performance</a:t>
            </a:r>
          </a:p>
          <a:p>
            <a:pPr lvl="1">
              <a:defRPr/>
            </a:pPr>
            <a:r>
              <a:rPr lang="en-GB" sz="1600" dirty="0" smtClean="0">
                <a:ea typeface="+mn-ea"/>
              </a:rPr>
              <a:t>Generated an environment where performance is more proactively reviewed</a:t>
            </a:r>
          </a:p>
          <a:p>
            <a:pPr lvl="1">
              <a:defRPr/>
            </a:pPr>
            <a:r>
              <a:rPr lang="en-GB" sz="1600" dirty="0" smtClean="0">
                <a:ea typeface="+mn-ea"/>
              </a:rPr>
              <a:t>Help to address underperformance</a:t>
            </a:r>
          </a:p>
          <a:p>
            <a:pPr lvl="1">
              <a:defRPr/>
            </a:pPr>
            <a:r>
              <a:rPr lang="en-GB" sz="1600" dirty="0" smtClean="0">
                <a:ea typeface="+mn-ea"/>
              </a:rPr>
              <a:t>Metrics are used, in part, to inform the Vice-Chancellor’s Advisory Group on reward and remuneration.</a:t>
            </a:r>
          </a:p>
          <a:p>
            <a:pPr marL="227013" lvl="1" indent="-227013">
              <a:spcBef>
                <a:spcPct val="50000"/>
              </a:spcBef>
              <a:buFontTx/>
              <a:buChar char="•"/>
              <a:defRPr/>
            </a:pPr>
            <a:r>
              <a:rPr lang="en-GB" sz="1800" dirty="0" smtClean="0">
                <a:ea typeface="+mn-ea"/>
              </a:rPr>
              <a:t>Increase citations count</a:t>
            </a:r>
          </a:p>
          <a:p>
            <a:pPr lvl="1">
              <a:defRPr/>
            </a:pPr>
            <a:r>
              <a:rPr lang="en-GB" sz="1600" dirty="0" smtClean="0">
                <a:ea typeface="+mn-ea"/>
              </a:rPr>
              <a:t>Citations analysis has raised the profiles of these metrics and helped researchers to develop their publications’ strategy, this in turn has led to an increase in citations count.</a:t>
            </a:r>
          </a:p>
          <a:p>
            <a:pPr>
              <a:defRPr/>
            </a:pPr>
            <a:r>
              <a:rPr lang="en-GB" sz="1800" dirty="0" smtClean="0"/>
              <a:t>Publications </a:t>
            </a:r>
            <a:r>
              <a:rPr lang="en-GB" sz="1800" dirty="0"/>
              <a:t>in higher impact journals, books with high reputation </a:t>
            </a:r>
            <a:r>
              <a:rPr lang="en-GB" sz="1800" dirty="0" smtClean="0"/>
              <a:t>publishers</a:t>
            </a:r>
          </a:p>
          <a:p>
            <a:pPr lvl="1">
              <a:defRPr/>
            </a:pPr>
            <a:r>
              <a:rPr lang="en-GB" sz="1600" dirty="0" err="1" smtClean="0"/>
              <a:t>Bibliometrics</a:t>
            </a:r>
            <a:r>
              <a:rPr lang="en-GB" sz="1600" dirty="0" smtClean="0"/>
              <a:t>’ analysis has helped challenge and inform departmental publications’ strategy and fostered a culture of publishing in the very best journals.</a:t>
            </a:r>
          </a:p>
        </p:txBody>
      </p:sp>
    </p:spTree>
    <p:extLst>
      <p:ext uri="{BB962C8B-B14F-4D97-AF65-F5344CB8AC3E}">
        <p14:creationId xmlns:p14="http://schemas.microsoft.com/office/powerpoint/2010/main" val="3229322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ectangle 2"/>
          <p:cNvSpPr txBox="1">
            <a:spLocks noChangeArrowheads="1"/>
          </p:cNvSpPr>
          <p:nvPr/>
        </p:nvSpPr>
        <p:spPr bwMode="auto">
          <a:xfrm>
            <a:off x="917575" y="506413"/>
            <a:ext cx="7369175"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lvl1pPr algn="l" rtl="0" fontAlgn="base">
              <a:lnSpc>
                <a:spcPct val="90000"/>
              </a:lnSpc>
              <a:spcBef>
                <a:spcPct val="0"/>
              </a:spcBef>
              <a:spcAft>
                <a:spcPct val="0"/>
              </a:spcAft>
              <a:defRPr sz="2400" b="1">
                <a:solidFill>
                  <a:schemeClr val="tx2"/>
                </a:solidFill>
                <a:latin typeface="+mj-lt"/>
                <a:ea typeface="+mj-ea"/>
                <a:cs typeface="+mj-cs"/>
              </a:defRPr>
            </a:lvl1pPr>
            <a:lvl2pPr algn="l" rtl="0" fontAlgn="base">
              <a:lnSpc>
                <a:spcPct val="90000"/>
              </a:lnSpc>
              <a:spcBef>
                <a:spcPct val="0"/>
              </a:spcBef>
              <a:spcAft>
                <a:spcPct val="0"/>
              </a:spcAft>
              <a:defRPr sz="2800">
                <a:solidFill>
                  <a:schemeClr val="tx2"/>
                </a:solidFill>
                <a:latin typeface="Arial" charset="0"/>
                <a:ea typeface="ＭＳ Ｐゴシック" charset="0"/>
              </a:defRPr>
            </a:lvl2pPr>
            <a:lvl3pPr algn="l" rtl="0" fontAlgn="base">
              <a:lnSpc>
                <a:spcPct val="90000"/>
              </a:lnSpc>
              <a:spcBef>
                <a:spcPct val="0"/>
              </a:spcBef>
              <a:spcAft>
                <a:spcPct val="0"/>
              </a:spcAft>
              <a:defRPr sz="2800">
                <a:solidFill>
                  <a:schemeClr val="tx2"/>
                </a:solidFill>
                <a:latin typeface="Arial" charset="0"/>
                <a:ea typeface="ＭＳ Ｐゴシック" charset="0"/>
              </a:defRPr>
            </a:lvl3pPr>
            <a:lvl4pPr algn="l" rtl="0" fontAlgn="base">
              <a:lnSpc>
                <a:spcPct val="90000"/>
              </a:lnSpc>
              <a:spcBef>
                <a:spcPct val="0"/>
              </a:spcBef>
              <a:spcAft>
                <a:spcPct val="0"/>
              </a:spcAft>
              <a:defRPr sz="2800">
                <a:solidFill>
                  <a:schemeClr val="tx2"/>
                </a:solidFill>
                <a:latin typeface="Arial" charset="0"/>
                <a:ea typeface="ＭＳ Ｐゴシック" charset="0"/>
              </a:defRPr>
            </a:lvl4pPr>
            <a:lvl5pPr algn="l" rtl="0" fontAlgn="base">
              <a:lnSpc>
                <a:spcPct val="90000"/>
              </a:lnSpc>
              <a:spcBef>
                <a:spcPct val="0"/>
              </a:spcBef>
              <a:spcAft>
                <a:spcPct val="0"/>
              </a:spcAft>
              <a:defRPr sz="2800">
                <a:solidFill>
                  <a:schemeClr val="tx2"/>
                </a:solidFill>
                <a:latin typeface="Arial" charset="0"/>
                <a:ea typeface="ＭＳ Ｐゴシック" charset="0"/>
              </a:defRPr>
            </a:lvl5pPr>
            <a:lvl6pPr marL="457200" algn="l" rtl="0" fontAlgn="base">
              <a:lnSpc>
                <a:spcPct val="90000"/>
              </a:lnSpc>
              <a:spcBef>
                <a:spcPct val="0"/>
              </a:spcBef>
              <a:spcAft>
                <a:spcPct val="0"/>
              </a:spcAft>
              <a:defRPr sz="2800">
                <a:solidFill>
                  <a:schemeClr val="tx2"/>
                </a:solidFill>
                <a:latin typeface="Arial" charset="0"/>
                <a:ea typeface="ＭＳ Ｐゴシック" charset="0"/>
              </a:defRPr>
            </a:lvl6pPr>
            <a:lvl7pPr marL="914400" algn="l" rtl="0" fontAlgn="base">
              <a:lnSpc>
                <a:spcPct val="90000"/>
              </a:lnSpc>
              <a:spcBef>
                <a:spcPct val="0"/>
              </a:spcBef>
              <a:spcAft>
                <a:spcPct val="0"/>
              </a:spcAft>
              <a:defRPr sz="2800">
                <a:solidFill>
                  <a:schemeClr val="tx2"/>
                </a:solidFill>
                <a:latin typeface="Arial" charset="0"/>
                <a:ea typeface="ＭＳ Ｐゴシック" charset="0"/>
              </a:defRPr>
            </a:lvl7pPr>
            <a:lvl8pPr marL="1371600" algn="l" rtl="0" fontAlgn="base">
              <a:lnSpc>
                <a:spcPct val="90000"/>
              </a:lnSpc>
              <a:spcBef>
                <a:spcPct val="0"/>
              </a:spcBef>
              <a:spcAft>
                <a:spcPct val="0"/>
              </a:spcAft>
              <a:defRPr sz="2800">
                <a:solidFill>
                  <a:schemeClr val="tx2"/>
                </a:solidFill>
                <a:latin typeface="Arial" charset="0"/>
                <a:ea typeface="ＭＳ Ｐゴシック" charset="0"/>
              </a:defRPr>
            </a:lvl8pPr>
            <a:lvl9pPr marL="1828800" algn="l" rtl="0" fontAlgn="base">
              <a:lnSpc>
                <a:spcPct val="90000"/>
              </a:lnSpc>
              <a:spcBef>
                <a:spcPct val="0"/>
              </a:spcBef>
              <a:spcAft>
                <a:spcPct val="0"/>
              </a:spcAft>
              <a:defRPr sz="2800">
                <a:solidFill>
                  <a:schemeClr val="tx2"/>
                </a:solidFill>
                <a:latin typeface="Arial" charset="0"/>
                <a:ea typeface="ＭＳ Ｐゴシック" charset="0"/>
              </a:defRPr>
            </a:lvl9pPr>
          </a:lstStyle>
          <a:p>
            <a:pPr>
              <a:defRPr/>
            </a:pPr>
            <a:r>
              <a:rPr lang="en-US" sz="2800" b="0" dirty="0" smtClean="0"/>
              <a:t>The University of Warwick</a:t>
            </a:r>
          </a:p>
          <a:p>
            <a:pPr>
              <a:defRPr/>
            </a:pPr>
            <a:r>
              <a:rPr lang="en-US" sz="2800" b="0" dirty="0" smtClean="0"/>
              <a:t>Historical Context</a:t>
            </a:r>
            <a:endParaRPr lang="en-US" sz="2800" b="0" dirty="0"/>
          </a:p>
        </p:txBody>
      </p:sp>
      <p:sp>
        <p:nvSpPr>
          <p:cNvPr id="404" name="TextBox 403"/>
          <p:cNvSpPr txBox="1"/>
          <p:nvPr/>
        </p:nvSpPr>
        <p:spPr>
          <a:xfrm>
            <a:off x="2667000" y="1524000"/>
            <a:ext cx="5272643" cy="523220"/>
          </a:xfrm>
          <a:prstGeom prst="rect">
            <a:avLst/>
          </a:prstGeom>
          <a:noFill/>
        </p:spPr>
        <p:txBody>
          <a:bodyPr wrap="square" rtlCol="0">
            <a:spAutoFit/>
          </a:bodyPr>
          <a:lstStyle/>
          <a:p>
            <a:r>
              <a:rPr lang="en-GB" sz="1400" dirty="0" smtClean="0">
                <a:latin typeface="+mn-lt"/>
              </a:rPr>
              <a:t>The University of Warwick </a:t>
            </a:r>
            <a:r>
              <a:rPr lang="en-GB" sz="1400" b="1" dirty="0" smtClean="0">
                <a:latin typeface="+mn-lt"/>
              </a:rPr>
              <a:t>opens</a:t>
            </a:r>
            <a:r>
              <a:rPr lang="en-GB" sz="1400" dirty="0" smtClean="0">
                <a:latin typeface="+mn-lt"/>
              </a:rPr>
              <a:t>, taking its first cohort of 450 undergraduates when it received its Royal Charter in 1965.</a:t>
            </a:r>
            <a:endParaRPr lang="en-GB" sz="1400" dirty="0">
              <a:latin typeface="+mn-lt"/>
            </a:endParaRPr>
          </a:p>
        </p:txBody>
      </p:sp>
      <p:sp>
        <p:nvSpPr>
          <p:cNvPr id="405" name="TextBox 404"/>
          <p:cNvSpPr txBox="1"/>
          <p:nvPr/>
        </p:nvSpPr>
        <p:spPr>
          <a:xfrm>
            <a:off x="917575" y="1350113"/>
            <a:ext cx="3014936" cy="5078313"/>
          </a:xfrm>
          <a:prstGeom prst="rect">
            <a:avLst/>
          </a:prstGeom>
          <a:noFill/>
        </p:spPr>
        <p:txBody>
          <a:bodyPr wrap="square" rtlCol="0">
            <a:spAutoFit/>
          </a:bodyPr>
          <a:lstStyle/>
          <a:p>
            <a:r>
              <a:rPr lang="en-GB" sz="5400" b="1" dirty="0" smtClean="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1964-65</a:t>
            </a:r>
          </a:p>
          <a:p>
            <a:r>
              <a:rPr lang="en-GB" sz="5400" b="1" dirty="0" smtClean="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2000</a:t>
            </a:r>
          </a:p>
          <a:p>
            <a:r>
              <a:rPr lang="en-GB" sz="5400" b="1" dirty="0" smtClean="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2008</a:t>
            </a:r>
          </a:p>
          <a:p>
            <a:r>
              <a:rPr lang="en-GB" sz="5400" b="1" dirty="0" smtClean="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2013</a:t>
            </a:r>
          </a:p>
          <a:p>
            <a:r>
              <a:rPr lang="en-GB" sz="5400" b="1" dirty="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en-GB" sz="5400" b="1" dirty="0" smtClean="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2014</a:t>
            </a:r>
          </a:p>
          <a:p>
            <a:r>
              <a:rPr lang="en-GB" sz="5400" b="1" dirty="0" smtClean="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2015</a:t>
            </a:r>
            <a:endParaRPr lang="en-GB" sz="5400" b="1" dirty="0">
              <a:solidFill>
                <a:schemeClr val="accent5">
                  <a:lumMod val="75000"/>
                </a:schemeClr>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406" name="TextBox 405"/>
          <p:cNvSpPr txBox="1"/>
          <p:nvPr/>
        </p:nvSpPr>
        <p:spPr>
          <a:xfrm>
            <a:off x="3091844" y="5486400"/>
            <a:ext cx="5823556" cy="1169551"/>
          </a:xfrm>
          <a:prstGeom prst="rect">
            <a:avLst/>
          </a:prstGeom>
          <a:noFill/>
        </p:spPr>
        <p:txBody>
          <a:bodyPr wrap="square" rtlCol="0">
            <a:spAutoFit/>
          </a:bodyPr>
          <a:lstStyle/>
          <a:p>
            <a:r>
              <a:rPr lang="en-GB" sz="1400" dirty="0" smtClean="0"/>
              <a:t>Long </a:t>
            </a:r>
            <a:r>
              <a:rPr lang="en-GB" sz="1400" dirty="0"/>
              <a:t>e</a:t>
            </a:r>
            <a:r>
              <a:rPr lang="en-GB" sz="1400" dirty="0" smtClean="0"/>
              <a:t>stablished as one of the UK top ten research intensive universities with </a:t>
            </a:r>
            <a:r>
              <a:rPr lang="en-GB" sz="1400" b="1" dirty="0" smtClean="0"/>
              <a:t>major global alliances </a:t>
            </a:r>
            <a:r>
              <a:rPr lang="en-GB" sz="1400" dirty="0" smtClean="0"/>
              <a:t>and corporate relationships.  Campus of 400 </a:t>
            </a:r>
            <a:r>
              <a:rPr lang="en-GB" sz="1400" dirty="0"/>
              <a:t>hectares </a:t>
            </a:r>
            <a:r>
              <a:rPr lang="en-GB" sz="1400" dirty="0" smtClean="0"/>
              <a:t>hosting over 23,000 students and 5000 staff drawn from 120 countries across the globe. January 2015 advances plans for a campus in California.</a:t>
            </a:r>
            <a:endParaRPr lang="en-GB" sz="1400" dirty="0"/>
          </a:p>
        </p:txBody>
      </p:sp>
      <p:sp>
        <p:nvSpPr>
          <p:cNvPr id="410" name="TextBox 409"/>
          <p:cNvSpPr txBox="1"/>
          <p:nvPr/>
        </p:nvSpPr>
        <p:spPr>
          <a:xfrm>
            <a:off x="2703167" y="2233136"/>
            <a:ext cx="5526433" cy="738664"/>
          </a:xfrm>
          <a:prstGeom prst="rect">
            <a:avLst/>
          </a:prstGeom>
          <a:noFill/>
        </p:spPr>
        <p:txBody>
          <a:bodyPr wrap="square" rtlCol="0">
            <a:spAutoFit/>
          </a:bodyPr>
          <a:lstStyle/>
          <a:p>
            <a:r>
              <a:rPr lang="en-GB" sz="1400" dirty="0" smtClean="0"/>
              <a:t>The University establishes its </a:t>
            </a:r>
            <a:r>
              <a:rPr lang="en-GB" sz="1400" b="1" dirty="0" smtClean="0"/>
              <a:t>Medical School</a:t>
            </a:r>
            <a:r>
              <a:rPr lang="en-GB" sz="1400" dirty="0" smtClean="0"/>
              <a:t> and </a:t>
            </a:r>
            <a:r>
              <a:rPr lang="en-GB" sz="1400" b="1" dirty="0" smtClean="0"/>
              <a:t>Warwick Ventures Ltd </a:t>
            </a:r>
            <a:r>
              <a:rPr lang="en-GB" sz="1400" dirty="0" smtClean="0"/>
              <a:t>which has helped launch 60 companies since its inception. </a:t>
            </a:r>
            <a:endParaRPr lang="en-GB" sz="1400" dirty="0"/>
          </a:p>
        </p:txBody>
      </p:sp>
      <p:sp>
        <p:nvSpPr>
          <p:cNvPr id="411" name="TextBox 410"/>
          <p:cNvSpPr txBox="1"/>
          <p:nvPr/>
        </p:nvSpPr>
        <p:spPr>
          <a:xfrm>
            <a:off x="2816424" y="3048000"/>
            <a:ext cx="5184576" cy="523220"/>
          </a:xfrm>
          <a:prstGeom prst="rect">
            <a:avLst/>
          </a:prstGeom>
          <a:noFill/>
        </p:spPr>
        <p:txBody>
          <a:bodyPr wrap="square" rtlCol="0">
            <a:spAutoFit/>
          </a:bodyPr>
          <a:lstStyle/>
          <a:p>
            <a:r>
              <a:rPr lang="en-GB" sz="1400" dirty="0" smtClean="0"/>
              <a:t>University ranks 7</a:t>
            </a:r>
            <a:r>
              <a:rPr lang="en-GB" sz="1400" baseline="30000" dirty="0" smtClean="0"/>
              <a:t>th</a:t>
            </a:r>
            <a:r>
              <a:rPr lang="en-GB" sz="1400" dirty="0" smtClean="0"/>
              <a:t> overall in the </a:t>
            </a:r>
            <a:r>
              <a:rPr lang="en-GB" sz="1400" b="1" dirty="0" smtClean="0"/>
              <a:t>UK</a:t>
            </a:r>
            <a:r>
              <a:rPr lang="en-GB" sz="1400" dirty="0" smtClean="0"/>
              <a:t> </a:t>
            </a:r>
            <a:r>
              <a:rPr lang="en-GB" sz="1400" b="1" dirty="0" smtClean="0"/>
              <a:t>Research Assessment Exercise </a:t>
            </a:r>
            <a:r>
              <a:rPr lang="en-GB" sz="1400" dirty="0" smtClean="0"/>
              <a:t>(RAE)</a:t>
            </a:r>
            <a:endParaRPr lang="en-GB" sz="1400" dirty="0"/>
          </a:p>
        </p:txBody>
      </p:sp>
      <p:sp>
        <p:nvSpPr>
          <p:cNvPr id="413" name="TextBox 412"/>
          <p:cNvSpPr txBox="1"/>
          <p:nvPr/>
        </p:nvSpPr>
        <p:spPr>
          <a:xfrm>
            <a:off x="2994012" y="3810000"/>
            <a:ext cx="4930788" cy="738664"/>
          </a:xfrm>
          <a:prstGeom prst="rect">
            <a:avLst/>
          </a:prstGeom>
          <a:noFill/>
        </p:spPr>
        <p:txBody>
          <a:bodyPr wrap="square" rtlCol="0">
            <a:spAutoFit/>
          </a:bodyPr>
          <a:lstStyle/>
          <a:p>
            <a:r>
              <a:rPr lang="en-GB" sz="1400" dirty="0" smtClean="0"/>
              <a:t>The £92m </a:t>
            </a:r>
            <a:r>
              <a:rPr lang="en-GB" sz="1400" b="1" dirty="0" smtClean="0"/>
              <a:t>National Automotive Innovation Campus </a:t>
            </a:r>
            <a:r>
              <a:rPr lang="en-GB" sz="1400" dirty="0" smtClean="0"/>
              <a:t>commences, jointly funded by the UK Government, Jaguar Land Rover and TATA Motors. </a:t>
            </a:r>
            <a:endParaRPr lang="en-GB" sz="1400" dirty="0"/>
          </a:p>
        </p:txBody>
      </p:sp>
      <p:sp>
        <p:nvSpPr>
          <p:cNvPr id="9" name="TextBox 8"/>
          <p:cNvSpPr txBox="1"/>
          <p:nvPr/>
        </p:nvSpPr>
        <p:spPr>
          <a:xfrm>
            <a:off x="3070212" y="4800600"/>
            <a:ext cx="4930788" cy="523220"/>
          </a:xfrm>
          <a:prstGeom prst="rect">
            <a:avLst/>
          </a:prstGeom>
          <a:noFill/>
        </p:spPr>
        <p:txBody>
          <a:bodyPr wrap="square" rtlCol="0">
            <a:spAutoFit/>
          </a:bodyPr>
          <a:lstStyle/>
          <a:p>
            <a:r>
              <a:rPr lang="en-GB" sz="1400" dirty="0"/>
              <a:t>University ranks 7</a:t>
            </a:r>
            <a:r>
              <a:rPr lang="en-GB" sz="1400" baseline="30000" dirty="0"/>
              <a:t>th</a:t>
            </a:r>
            <a:r>
              <a:rPr lang="en-GB" sz="1400" dirty="0"/>
              <a:t> overall in the </a:t>
            </a:r>
            <a:r>
              <a:rPr lang="en-GB" sz="1400" b="1" dirty="0" smtClean="0"/>
              <a:t>UK Research Excellence Framework </a:t>
            </a:r>
            <a:r>
              <a:rPr lang="en-GB" sz="1400" dirty="0" smtClean="0"/>
              <a:t>(REF)</a:t>
            </a:r>
            <a:endParaRPr lang="en-GB" sz="1400" dirty="0"/>
          </a:p>
        </p:txBody>
      </p:sp>
    </p:spTree>
    <p:extLst>
      <p:ext uri="{BB962C8B-B14F-4D97-AF65-F5344CB8AC3E}">
        <p14:creationId xmlns:p14="http://schemas.microsoft.com/office/powerpoint/2010/main" val="14489775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What Did We Achieve?</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a:defRPr/>
            </a:pPr>
            <a:r>
              <a:rPr lang="en-GB" sz="1800" dirty="0" smtClean="0"/>
              <a:t>Significant </a:t>
            </a:r>
            <a:r>
              <a:rPr lang="en-GB" sz="1800" dirty="0"/>
              <a:t>growth in research income</a:t>
            </a:r>
          </a:p>
          <a:p>
            <a:pPr lvl="1">
              <a:defRPr/>
            </a:pPr>
            <a:r>
              <a:rPr lang="en-GB" sz="1400" dirty="0"/>
              <a:t>As the University’s research performance has improved, it in turn has led to an increase in success in winning research grants and, in turn, has helped the University’s ability to attract leading researchers from across the globe. The research review process includes research income data and there are active process for challenging research income generation through the planning cycle</a:t>
            </a:r>
            <a:r>
              <a:rPr lang="en-GB" sz="1400" dirty="0" smtClean="0"/>
              <a:t>.</a:t>
            </a:r>
            <a:endParaRPr lang="en-GB" sz="1800" dirty="0" smtClean="0">
              <a:ea typeface="+mn-ea"/>
            </a:endParaRPr>
          </a:p>
          <a:p>
            <a:pPr>
              <a:defRPr/>
            </a:pPr>
            <a:r>
              <a:rPr lang="en-GB" sz="1800" dirty="0" smtClean="0">
                <a:ea typeface="+mn-ea"/>
              </a:rPr>
              <a:t>Significant growth in research student numbers</a:t>
            </a:r>
          </a:p>
          <a:p>
            <a:pPr lvl="1">
              <a:defRPr/>
            </a:pPr>
            <a:r>
              <a:rPr lang="en-GB" sz="1400" dirty="0" smtClean="0">
                <a:ea typeface="+mn-ea"/>
              </a:rPr>
              <a:t>The University strategy had a goal to double PhD numbers by 2015. This motivated change and the University increased number significantly partly due to success in winning UK government funding and also from internal investment.</a:t>
            </a:r>
            <a:endParaRPr lang="en-GB" sz="1400" dirty="0">
              <a:ea typeface="+mn-ea"/>
            </a:endParaRPr>
          </a:p>
          <a:p>
            <a:pPr>
              <a:defRPr/>
            </a:pPr>
            <a:r>
              <a:rPr lang="en-GB" sz="1800" dirty="0">
                <a:ea typeface="+mn-ea"/>
              </a:rPr>
              <a:t>Used analytics in remuneration reviews, as “one tool in </a:t>
            </a:r>
            <a:r>
              <a:rPr lang="en-GB" sz="1800" dirty="0" smtClean="0">
                <a:ea typeface="+mn-ea"/>
              </a:rPr>
              <a:t>the kit”</a:t>
            </a:r>
          </a:p>
          <a:p>
            <a:pPr lvl="1">
              <a:defRPr/>
            </a:pPr>
            <a:r>
              <a:rPr lang="en-GB" sz="1400" dirty="0" smtClean="0">
                <a:ea typeface="+mn-ea"/>
              </a:rPr>
              <a:t>Citations and research income analytics have been used to help inform the University’s professorial pay and reward process.</a:t>
            </a:r>
          </a:p>
        </p:txBody>
      </p:sp>
    </p:spTree>
    <p:extLst>
      <p:ext uri="{BB962C8B-B14F-4D97-AF65-F5344CB8AC3E}">
        <p14:creationId xmlns:p14="http://schemas.microsoft.com/office/powerpoint/2010/main" val="401682368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What Did We Achieve?</a:t>
            </a:r>
            <a:endParaRPr lang="en-GB" dirty="0">
              <a:ea typeface="+mj-ea"/>
            </a:endParaRPr>
          </a:p>
        </p:txBody>
      </p:sp>
      <p:sp>
        <p:nvSpPr>
          <p:cNvPr id="3" name="Espace réservé du contenu 2"/>
          <p:cNvSpPr>
            <a:spLocks noGrp="1"/>
          </p:cNvSpPr>
          <p:nvPr>
            <p:ph idx="1"/>
          </p:nvPr>
        </p:nvSpPr>
        <p:spPr>
          <a:xfrm>
            <a:off x="917575" y="1525588"/>
            <a:ext cx="8085000" cy="4570412"/>
          </a:xfrm>
        </p:spPr>
        <p:txBody>
          <a:bodyPr/>
          <a:lstStyle/>
          <a:p>
            <a:pPr>
              <a:defRPr/>
            </a:pPr>
            <a:r>
              <a:rPr lang="en-GB" sz="1800" dirty="0" smtClean="0">
                <a:ea typeface="+mn-ea"/>
              </a:rPr>
              <a:t>A significant rise in THE World University Rankings</a:t>
            </a:r>
          </a:p>
          <a:p>
            <a:pPr lvl="1">
              <a:defRPr/>
            </a:pPr>
            <a:r>
              <a:rPr lang="en-GB" sz="1400" dirty="0" smtClean="0">
                <a:ea typeface="+mn-ea"/>
              </a:rPr>
              <a:t>The University has risen in recent years from </a:t>
            </a:r>
            <a:r>
              <a:rPr lang="en-GB" sz="1400" b="1" dirty="0" smtClean="0">
                <a:ea typeface="+mn-ea"/>
              </a:rPr>
              <a:t>220</a:t>
            </a:r>
            <a:r>
              <a:rPr lang="en-GB" sz="1400" dirty="0" smtClean="0">
                <a:ea typeface="+mn-ea"/>
              </a:rPr>
              <a:t> to </a:t>
            </a:r>
            <a:r>
              <a:rPr lang="en-GB" sz="1400" b="1" dirty="0" smtClean="0">
                <a:ea typeface="+mn-ea"/>
              </a:rPr>
              <a:t>103 </a:t>
            </a:r>
            <a:r>
              <a:rPr lang="en-GB" sz="1400" dirty="0" smtClean="0">
                <a:ea typeface="+mn-ea"/>
              </a:rPr>
              <a:t>in the </a:t>
            </a:r>
            <a:r>
              <a:rPr lang="en-GB" sz="1400" dirty="0" err="1" smtClean="0">
                <a:ea typeface="+mn-ea"/>
              </a:rPr>
              <a:t>THE</a:t>
            </a:r>
            <a:r>
              <a:rPr lang="en-GB" sz="1400" dirty="0" smtClean="0">
                <a:ea typeface="+mn-ea"/>
              </a:rPr>
              <a:t> World University Rankings at 2014.</a:t>
            </a:r>
          </a:p>
          <a:p>
            <a:pPr lvl="1">
              <a:defRPr/>
            </a:pPr>
            <a:r>
              <a:rPr lang="en-GB" sz="1400" dirty="0" smtClean="0">
                <a:ea typeface="+mn-ea"/>
              </a:rPr>
              <a:t>The University ranks in the 81-90 range in the World Reputation Rankings</a:t>
            </a:r>
            <a:endParaRPr lang="en-GB" sz="1800" dirty="0" smtClean="0">
              <a:ea typeface="+mn-ea"/>
            </a:endParaRPr>
          </a:p>
          <a:p>
            <a:pPr marL="0" indent="0">
              <a:buNone/>
              <a:defRPr/>
            </a:pPr>
            <a:r>
              <a:rPr lang="en-GB" sz="1800" dirty="0" smtClean="0">
                <a:ea typeface="+mn-ea"/>
              </a:rPr>
              <a:t>Other key University achievements</a:t>
            </a:r>
          </a:p>
          <a:p>
            <a:pPr>
              <a:defRPr/>
            </a:pPr>
            <a:r>
              <a:rPr lang="en-GB" sz="1800" dirty="0" smtClean="0">
                <a:ea typeface="+mn-ea"/>
              </a:rPr>
              <a:t>A Fields Medal in Mathematics</a:t>
            </a:r>
          </a:p>
          <a:p>
            <a:pPr lvl="1">
              <a:defRPr/>
            </a:pPr>
            <a:r>
              <a:rPr lang="en-GB" sz="1400" dirty="0" smtClean="0">
                <a:ea typeface="+mn-ea"/>
              </a:rPr>
              <a:t>Professor Martin </a:t>
            </a:r>
            <a:r>
              <a:rPr lang="en-GB" sz="1400" dirty="0" err="1" smtClean="0">
                <a:ea typeface="+mn-ea"/>
              </a:rPr>
              <a:t>Hairer</a:t>
            </a:r>
            <a:r>
              <a:rPr lang="en-GB" sz="1400" dirty="0" smtClean="0">
                <a:ea typeface="+mn-ea"/>
              </a:rPr>
              <a:t> won a Fields Medal in 2014</a:t>
            </a:r>
          </a:p>
          <a:p>
            <a:pPr>
              <a:defRPr/>
            </a:pPr>
            <a:r>
              <a:rPr lang="en-GB" sz="1800" dirty="0" smtClean="0">
                <a:ea typeface="+mn-ea"/>
              </a:rPr>
              <a:t>UK Times / Sunday Times University of the Year 2014</a:t>
            </a:r>
          </a:p>
          <a:p>
            <a:pPr lvl="1">
              <a:defRPr/>
            </a:pPr>
            <a:r>
              <a:rPr lang="en-GB" sz="1400" dirty="0" smtClean="0">
                <a:ea typeface="+mn-ea"/>
              </a:rPr>
              <a:t>Awarded University of the year award for a sting of achievements and for consistently featuring in the UK top 10 rankings.</a:t>
            </a:r>
          </a:p>
          <a:p>
            <a:pPr>
              <a:defRPr/>
            </a:pPr>
            <a:r>
              <a:rPr lang="en-GB" sz="1800" dirty="0" smtClean="0">
                <a:ea typeface="+mn-ea"/>
              </a:rPr>
              <a:t>Alan Turing Big Data Institute w. Cambridge, Oxford, Edinburgh and UCL</a:t>
            </a:r>
          </a:p>
          <a:p>
            <a:pPr>
              <a:defRPr/>
            </a:pPr>
            <a:r>
              <a:rPr lang="en-GB" sz="1800" dirty="0" smtClean="0">
                <a:ea typeface="+mn-ea"/>
              </a:rPr>
              <a:t>Cultural change</a:t>
            </a:r>
          </a:p>
          <a:p>
            <a:pPr lvl="1">
              <a:defRPr/>
            </a:pPr>
            <a:r>
              <a:rPr lang="en-GB" sz="1400" dirty="0" smtClean="0">
                <a:ea typeface="+mn-ea"/>
              </a:rPr>
              <a:t>Warwick has experienced a significant cultural shift accepting the need to positively and progressively manage performance and analytics have become a normal part of professional life.</a:t>
            </a:r>
          </a:p>
        </p:txBody>
      </p:sp>
      <p:pic>
        <p:nvPicPr>
          <p:cNvPr id="4" name="Picture 2" descr="http://studentsofpakistan.com/wp-content/uploads/2014/06/times-rank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00"/>
            <a:ext cx="1458775" cy="712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3124200"/>
            <a:ext cx="2195736" cy="71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347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The Future</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a:defRPr/>
            </a:pPr>
            <a:r>
              <a:rPr lang="en-GB" sz="1800" dirty="0" smtClean="0">
                <a:ea typeface="+mn-ea"/>
              </a:rPr>
              <a:t>There is significant potential to use a range of new data sources including ‘big data’ to better understand the reach, significance and impact of research.</a:t>
            </a:r>
          </a:p>
          <a:p>
            <a:pPr>
              <a:defRPr/>
            </a:pPr>
            <a:r>
              <a:rPr lang="en-GB" sz="1800" dirty="0" smtClean="0">
                <a:ea typeface="+mn-ea"/>
              </a:rPr>
              <a:t>Thomson Reuters, the largest information provider in the World, is exploring the potential to use a range of data sources to better understand the reach and impact of research.</a:t>
            </a:r>
          </a:p>
          <a:p>
            <a:pPr>
              <a:defRPr/>
            </a:pPr>
            <a:r>
              <a:rPr lang="en-GB" sz="1800" dirty="0"/>
              <a:t>An example is the use of Recorded Futures web intelligence software in </a:t>
            </a:r>
            <a:r>
              <a:rPr lang="en-GB" sz="1800" dirty="0" smtClean="0"/>
              <a:t>InCites2 which scan public web sources such as news publications, blogs, social media, financial databases, government websites etc.</a:t>
            </a:r>
          </a:p>
          <a:p>
            <a:pPr>
              <a:defRPr/>
            </a:pPr>
            <a:r>
              <a:rPr lang="en-GB" sz="1800" dirty="0" smtClean="0"/>
              <a:t>The next challenge is how to assess and measure the social, economic and cultural impact of research and, where possible, present it in an analytical context.</a:t>
            </a:r>
          </a:p>
          <a:p>
            <a:pPr>
              <a:defRPr/>
            </a:pPr>
            <a:endParaRPr lang="en-GB" sz="1400" dirty="0" smtClean="0">
              <a:ea typeface="+mn-ea"/>
            </a:endParaRPr>
          </a:p>
        </p:txBody>
      </p:sp>
    </p:spTree>
    <p:extLst>
      <p:ext uri="{BB962C8B-B14F-4D97-AF65-F5344CB8AC3E}">
        <p14:creationId xmlns:p14="http://schemas.microsoft.com/office/powerpoint/2010/main" val="8749719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Two different perspectives….</a:t>
            </a:r>
            <a:endParaRPr lang="en-GB" dirty="0">
              <a:ea typeface="+mj-ea"/>
            </a:endParaRPr>
          </a:p>
        </p:txBody>
      </p:sp>
      <p:sp>
        <p:nvSpPr>
          <p:cNvPr id="5" name="Rectangle 4"/>
          <p:cNvSpPr/>
          <p:nvPr/>
        </p:nvSpPr>
        <p:spPr>
          <a:xfrm>
            <a:off x="838200" y="2040388"/>
            <a:ext cx="7467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5" descr="http://upload.wikimedia.org/wikipedia/commons/thumb/b/bb/Conan_doyle.jpg/240px-Conan_doyle.jpg">
            <a:hlinkClick r:id="rId3"/>
          </p:cNvPr>
          <p:cNvPicPr>
            <a:picLocks noChangeAspect="1" noChangeArrowheads="1"/>
          </p:cNvPicPr>
          <p:nvPr/>
        </p:nvPicPr>
        <p:blipFill>
          <a:blip r:embed="rId4" cstate="print"/>
          <a:srcRect/>
          <a:stretch>
            <a:fillRect/>
          </a:stretch>
        </p:blipFill>
        <p:spPr bwMode="auto">
          <a:xfrm>
            <a:off x="990601" y="3457924"/>
            <a:ext cx="1639686" cy="2439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8" descr="http://bp0.blogger.com/_JHV9Il-_IJQ/R60EOKUZsCI/AAAAAAAAApg/4R09jbUNfMo/s400/general+colin+powell.gif"/>
          <p:cNvPicPr>
            <a:picLocks noChangeAspect="1" noChangeArrowheads="1"/>
          </p:cNvPicPr>
          <p:nvPr/>
        </p:nvPicPr>
        <p:blipFill>
          <a:blip r:embed="rId5" cstate="print">
            <a:grayscl/>
          </a:blip>
          <a:srcRect/>
          <a:stretch>
            <a:fillRect/>
          </a:stretch>
        </p:blipFill>
        <p:spPr bwMode="auto">
          <a:xfrm>
            <a:off x="5007321" y="1656194"/>
            <a:ext cx="3276600" cy="1723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3"/>
          <p:cNvSpPr>
            <a:spLocks noChangeArrowheads="1"/>
          </p:cNvSpPr>
          <p:nvPr/>
        </p:nvSpPr>
        <p:spPr bwMode="auto">
          <a:xfrm>
            <a:off x="1066800" y="1676400"/>
            <a:ext cx="38674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strike="noStrike" cap="none" normalizeH="0" baseline="0" dirty="0" smtClean="0">
                <a:ln>
                  <a:noFill/>
                </a:ln>
                <a:solidFill>
                  <a:schemeClr val="tx2"/>
                </a:solidFill>
                <a:effectLst/>
                <a:latin typeface="+mn-lt"/>
              </a:rPr>
              <a:t>“Experts often possess more data than </a:t>
            </a:r>
            <a:r>
              <a:rPr kumimoji="0" lang="en-US" b="0" i="0" strike="noStrike" cap="none" normalizeH="0" baseline="0" dirty="0" err="1" smtClean="0">
                <a:ln>
                  <a:noFill/>
                </a:ln>
                <a:solidFill>
                  <a:schemeClr val="tx2"/>
                </a:solidFill>
                <a:effectLst/>
                <a:latin typeface="+mn-lt"/>
              </a:rPr>
              <a:t>judgement</a:t>
            </a:r>
            <a:r>
              <a:rPr kumimoji="0" lang="en-US" b="0" i="0" strike="noStrike" cap="none" normalizeH="0" baseline="0" dirty="0" smtClean="0">
                <a:ln>
                  <a:noFill/>
                </a:ln>
                <a:solidFill>
                  <a:schemeClr val="tx2"/>
                </a:solidFill>
                <a:effectLst/>
                <a:latin typeface="+mn-lt"/>
              </a:rPr>
              <a:t>.”</a:t>
            </a:r>
          </a:p>
          <a:p>
            <a:pPr marL="0" marR="0" lvl="0" indent="0" algn="l" defTabSz="914400" rtl="0" eaLnBrk="1" fontAlgn="base" latinLnBrk="0" hangingPunct="1">
              <a:lnSpc>
                <a:spcPct val="100000"/>
              </a:lnSpc>
              <a:spcBef>
                <a:spcPct val="0"/>
              </a:spcBef>
              <a:spcAft>
                <a:spcPct val="0"/>
              </a:spcAft>
              <a:buClrTx/>
              <a:buSzTx/>
              <a:buFontTx/>
              <a:buNone/>
              <a:tabLst/>
            </a:pPr>
            <a:endParaRPr lang="en-US" u="none" dirty="0" smtClean="0">
              <a:solidFill>
                <a:schemeClr val="tx2"/>
              </a:solidFill>
              <a:latin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1" strike="noStrike" cap="none" normalizeH="0" baseline="0" dirty="0" smtClean="0">
                <a:ln>
                  <a:noFill/>
                </a:ln>
                <a:solidFill>
                  <a:schemeClr val="tx2"/>
                </a:solidFill>
                <a:effectLst/>
                <a:latin typeface="+mn-lt"/>
              </a:rPr>
              <a:t>     Colin Powell</a:t>
            </a:r>
            <a:r>
              <a:rPr kumimoji="0" lang="en-US" b="0" i="0" strike="noStrike" cap="none" normalizeH="0" baseline="0" dirty="0" smtClean="0">
                <a:ln>
                  <a:noFill/>
                </a:ln>
                <a:solidFill>
                  <a:schemeClr val="tx2"/>
                </a:solidFill>
                <a:effectLst/>
                <a:latin typeface="+mn-lt"/>
              </a:rPr>
              <a:t> </a:t>
            </a:r>
          </a:p>
        </p:txBody>
      </p:sp>
      <p:sp>
        <p:nvSpPr>
          <p:cNvPr id="9" name="Rectangle 8"/>
          <p:cNvSpPr/>
          <p:nvPr/>
        </p:nvSpPr>
        <p:spPr>
          <a:xfrm>
            <a:off x="2895600" y="4267200"/>
            <a:ext cx="5410200" cy="1169551"/>
          </a:xfrm>
          <a:prstGeom prst="rect">
            <a:avLst/>
          </a:prstGeom>
        </p:spPr>
        <p:txBody>
          <a:bodyPr wrap="square">
            <a:spAutoFit/>
          </a:bodyPr>
          <a:lstStyle/>
          <a:p>
            <a:pPr lvl="0" fontAlgn="base">
              <a:spcBef>
                <a:spcPct val="0"/>
              </a:spcBef>
              <a:spcAft>
                <a:spcPct val="0"/>
              </a:spcAft>
            </a:pPr>
            <a:r>
              <a:rPr lang="en-US" dirty="0" smtClean="0">
                <a:solidFill>
                  <a:schemeClr val="tx2"/>
                </a:solidFill>
                <a:latin typeface="+mn-lt"/>
              </a:rPr>
              <a:t>“It is a capital mistake to theorize before one has data.”</a:t>
            </a:r>
            <a:br>
              <a:rPr lang="en-US" dirty="0" smtClean="0">
                <a:solidFill>
                  <a:schemeClr val="tx2"/>
                </a:solidFill>
                <a:latin typeface="+mn-lt"/>
              </a:rPr>
            </a:br>
            <a:endParaRPr lang="en-US" sz="1600" dirty="0" smtClean="0">
              <a:solidFill>
                <a:schemeClr val="tx2"/>
              </a:solidFill>
              <a:latin typeface="+mn-lt"/>
            </a:endParaRPr>
          </a:p>
          <a:p>
            <a:pPr lvl="0" fontAlgn="base">
              <a:spcBef>
                <a:spcPct val="0"/>
              </a:spcBef>
              <a:spcAft>
                <a:spcPct val="0"/>
              </a:spcAft>
            </a:pPr>
            <a:r>
              <a:rPr lang="en-US" i="1" dirty="0" smtClean="0">
                <a:solidFill>
                  <a:schemeClr val="tx2"/>
                </a:solidFill>
                <a:latin typeface="+mn-lt"/>
              </a:rPr>
              <a:t>     Sir Arthur Conan Doyle</a:t>
            </a:r>
          </a:p>
        </p:txBody>
      </p:sp>
    </p:spTree>
    <p:extLst>
      <p:ext uri="{BB962C8B-B14F-4D97-AF65-F5344CB8AC3E}">
        <p14:creationId xmlns:p14="http://schemas.microsoft.com/office/powerpoint/2010/main" val="151426973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85763" y="63500"/>
            <a:ext cx="8553450" cy="1323975"/>
          </a:xfrm>
        </p:spPr>
        <p:txBody>
          <a:bodyPr/>
          <a:lstStyle/>
          <a:p>
            <a:r>
              <a:rPr lang="en-US" altLang="en-US" sz="3200" cap="none" dirty="0" smtClean="0"/>
              <a:t/>
            </a:r>
            <a:br>
              <a:rPr lang="en-US" altLang="en-US" sz="3200" cap="none" dirty="0" smtClean="0"/>
            </a:br>
            <a:r>
              <a:rPr lang="en-US" altLang="en-US" sz="3200" cap="none" dirty="0" smtClean="0"/>
              <a:t>Thank You For Your Attention</a:t>
            </a:r>
          </a:p>
        </p:txBody>
      </p:sp>
      <p:sp>
        <p:nvSpPr>
          <p:cNvPr id="30724" name="Slide Number Placeholder 3"/>
          <p:cNvSpPr txBox="1">
            <a:spLocks/>
          </p:cNvSpPr>
          <p:nvPr/>
        </p:nvSpPr>
        <p:spPr bwMode="auto">
          <a:xfrm>
            <a:off x="12882563" y="5678488"/>
            <a:ext cx="2492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9712B14-7E53-45DA-B98B-BE75DFACD687}" type="slidenum">
              <a:rPr lang="en-US" altLang="en-US" sz="2400">
                <a:solidFill>
                  <a:srgbClr val="4B4B4B"/>
                </a:solidFill>
                <a:latin typeface="Times New Roman" panose="02020603050405020304" pitchFamily="18" charset="0"/>
                <a:cs typeface="Arial" panose="020B0604020202020204" pitchFamily="34" charset="0"/>
              </a:rPr>
              <a:pPr eaLnBrk="1" hangingPunct="1"/>
              <a:t>44</a:t>
            </a:fld>
            <a:endParaRPr lang="en-US" altLang="en-US" sz="2400">
              <a:solidFill>
                <a:srgbClr val="4B4B4B"/>
              </a:solidFill>
              <a:latin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2188607"/>
            <a:ext cx="1524002" cy="314325"/>
          </a:xfrm>
          <a:prstGeom prst="rect">
            <a:avLst/>
          </a:prstGeom>
        </p:spPr>
      </p:pic>
      <p:sp>
        <p:nvSpPr>
          <p:cNvPr id="2" name="Rectangle 1"/>
          <p:cNvSpPr/>
          <p:nvPr/>
        </p:nvSpPr>
        <p:spPr>
          <a:xfrm>
            <a:off x="300232" y="1600200"/>
            <a:ext cx="8386568" cy="923330"/>
          </a:xfrm>
          <a:prstGeom prst="rect">
            <a:avLst/>
          </a:prstGeom>
        </p:spPr>
        <p:txBody>
          <a:bodyPr wrap="square">
            <a:spAutoFit/>
          </a:bodyPr>
          <a:lstStyle/>
          <a:p>
            <a:pPr eaLnBrk="1" hangingPunct="1">
              <a:defRPr/>
            </a:pPr>
            <a:r>
              <a:rPr lang="en-US" dirty="0" smtClean="0">
                <a:solidFill>
                  <a:schemeClr val="bg1"/>
                </a:solidFill>
                <a:cs typeface="Calibri"/>
              </a:rPr>
              <a:t>Email: giles.carden@thomsonreuters.com</a:t>
            </a:r>
          </a:p>
          <a:p>
            <a:pPr eaLnBrk="1" hangingPunct="1">
              <a:defRPr/>
            </a:pPr>
            <a:r>
              <a:rPr lang="en-US" dirty="0" smtClean="0">
                <a:solidFill>
                  <a:schemeClr val="bg1"/>
                </a:solidFill>
              </a:rPr>
              <a:t>                 </a:t>
            </a:r>
          </a:p>
          <a:p>
            <a:pPr eaLnBrk="1" hangingPunct="1">
              <a:defRPr/>
            </a:pPr>
            <a:r>
              <a:rPr lang="en-US" dirty="0">
                <a:solidFill>
                  <a:schemeClr val="bg1"/>
                </a:solidFill>
              </a:rPr>
              <a:t> </a:t>
            </a:r>
            <a:r>
              <a:rPr lang="en-US" dirty="0" smtClean="0">
                <a:solidFill>
                  <a:schemeClr val="bg1"/>
                </a:solidFill>
              </a:rPr>
              <a:t>                        http://uk.linkedin.com/in/gcarden</a:t>
            </a:r>
            <a:endParaRPr lang="en-GB" dirty="0">
              <a:solidFill>
                <a:schemeClr val="bg1"/>
              </a:solidFill>
            </a:endParaRPr>
          </a:p>
        </p:txBody>
      </p:sp>
    </p:spTree>
    <p:extLst>
      <p:ext uri="{BB962C8B-B14F-4D97-AF65-F5344CB8AC3E}">
        <p14:creationId xmlns:p14="http://schemas.microsoft.com/office/powerpoint/2010/main" val="160741966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1"/>
          </p:nvPr>
        </p:nvSpPr>
        <p:spPr/>
        <p:txBody>
          <a:bodyPr/>
          <a:lstStyle/>
          <a:p>
            <a:fld id="{2832C12E-E71B-4D79-BA7A-81CE717D5D00}" type="slidenum">
              <a:rPr lang="en-US" altLang="en-US" smtClean="0"/>
              <a:pPr/>
              <a:t>45</a:t>
            </a:fld>
            <a:endParaRPr lang="en-US" altLang="en-US"/>
          </a:p>
        </p:txBody>
      </p:sp>
    </p:spTree>
    <p:extLst>
      <p:ext uri="{BB962C8B-B14F-4D97-AF65-F5344CB8AC3E}">
        <p14:creationId xmlns:p14="http://schemas.microsoft.com/office/powerpoint/2010/main" val="3262160499"/>
      </p:ext>
    </p:extLst>
  </p:cSld>
  <p:clrMapOvr>
    <a:masterClrMapping/>
  </p:clrMapOvr>
  <p:transition xmlns:p14="http://schemas.microsoft.com/office/powerpoint/2010/main">
    <p:spli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7575" y="506413"/>
            <a:ext cx="7997825" cy="836612"/>
          </a:xfrm>
        </p:spPr>
        <p:txBody>
          <a:bodyPr/>
          <a:lstStyle/>
          <a:p>
            <a:pPr>
              <a:defRPr/>
            </a:pPr>
            <a:r>
              <a:rPr lang="en-GB" dirty="0" smtClean="0">
                <a:ea typeface="+mj-ea"/>
              </a:rPr>
              <a:t/>
            </a:r>
            <a:br>
              <a:rPr lang="en-GB" dirty="0" smtClean="0">
                <a:ea typeface="+mj-ea"/>
              </a:rPr>
            </a:br>
            <a:r>
              <a:rPr lang="en-GB" dirty="0" smtClean="0">
                <a:ea typeface="+mj-ea"/>
              </a:rPr>
              <a:t>Globally Highly Cited Researchers</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marL="228577" indent="-228577">
              <a:defRPr/>
            </a:pPr>
            <a:r>
              <a:rPr lang="en-GB" sz="1800" dirty="0" smtClean="0">
                <a:ea typeface="+mn-ea"/>
              </a:rPr>
              <a:t>Lists (some) of the world’s most influential researchers by 21 subject fields</a:t>
            </a:r>
          </a:p>
          <a:p>
            <a:pPr marL="228577" indent="-228577">
              <a:defRPr/>
            </a:pPr>
            <a:r>
              <a:rPr lang="en-GB" sz="1800" dirty="0" smtClean="0">
                <a:ea typeface="+mn-ea"/>
              </a:rPr>
              <a:t>Count of researchers in the index is a considerable measure of esteem</a:t>
            </a:r>
          </a:p>
          <a:p>
            <a:pPr marL="228577" indent="-228577">
              <a:defRPr/>
            </a:pPr>
            <a:r>
              <a:rPr lang="en-GB" sz="1800" dirty="0" smtClean="0">
                <a:ea typeface="+mn-ea"/>
              </a:rPr>
              <a:t>One useful tool for recruitment</a:t>
            </a:r>
          </a:p>
          <a:p>
            <a:pPr marL="228577" indent="-228577">
              <a:defRPr/>
            </a:pPr>
            <a:r>
              <a:rPr lang="en-GB" sz="1800" dirty="0" smtClean="0">
                <a:ea typeface="+mn-ea"/>
              </a:rPr>
              <a:t>Impacts on the Shanghai Jiao Tong Academic Ranking of World Universities</a:t>
            </a:r>
          </a:p>
          <a:p>
            <a:pPr marL="0" indent="0">
              <a:buFontTx/>
              <a:buNone/>
              <a:defRPr/>
            </a:pPr>
            <a:r>
              <a:rPr lang="en-GB" sz="1800" b="1" dirty="0" smtClean="0">
                <a:ea typeface="+mn-ea"/>
              </a:rPr>
              <a:t>Key performance questions:</a:t>
            </a:r>
          </a:p>
          <a:p>
            <a:pPr marL="228577" indent="-228577">
              <a:defRPr/>
            </a:pPr>
            <a:r>
              <a:rPr lang="en-GB" sz="1800" dirty="0" smtClean="0">
                <a:ea typeface="+mn-ea"/>
              </a:rPr>
              <a:t>Who are the most influential researchers in terms of citations?</a:t>
            </a:r>
          </a:p>
        </p:txBody>
      </p:sp>
    </p:spTree>
    <p:extLst>
      <p:ext uri="{BB962C8B-B14F-4D97-AF65-F5344CB8AC3E}">
        <p14:creationId xmlns:p14="http://schemas.microsoft.com/office/powerpoint/2010/main" val="23061541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
            </a:r>
            <a:br>
              <a:rPr lang="en-GB" dirty="0" smtClean="0">
                <a:ea typeface="+mj-ea"/>
              </a:rPr>
            </a:br>
            <a:r>
              <a:rPr lang="en-GB" dirty="0" smtClean="0">
                <a:ea typeface="+mj-ea"/>
              </a:rPr>
              <a:t>Growth in Globally Highly Cited Researchers </a:t>
            </a:r>
            <a:endParaRPr lang="en-GB" dirty="0">
              <a:ea typeface="+mj-ea"/>
            </a:endParaRP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l="10298" t="18971" r="14030" b="8989"/>
          <a:stretch>
            <a:fillRect/>
          </a:stretch>
        </p:blipFill>
        <p:spPr bwMode="auto">
          <a:xfrm>
            <a:off x="917575" y="1524000"/>
            <a:ext cx="7369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066800" y="5105400"/>
            <a:ext cx="838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9994732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223838" y="1604963"/>
            <a:ext cx="8274050" cy="4243387"/>
          </a:xfrm>
          <a:prstGeom prst="rect">
            <a:avLst/>
          </a:prstGeom>
          <a:noFill/>
          <a:ln w="9525">
            <a:noFill/>
            <a:miter lim="800000"/>
            <a:headEnd/>
            <a:tailEnd/>
          </a:ln>
        </p:spPr>
        <p:txBody>
          <a:bodyPr lIns="0" tIns="0" rIns="182862" bIns="0"/>
          <a:lstStyle/>
          <a:p>
            <a:pPr marL="228577" indent="-228577" eaLnBrk="0" hangingPunct="0">
              <a:spcBef>
                <a:spcPct val="50000"/>
              </a:spcBef>
              <a:buClr>
                <a:srgbClr val="FF8000"/>
              </a:buClr>
              <a:buFontTx/>
              <a:buChar char="•"/>
              <a:defRPr/>
            </a:pPr>
            <a:endParaRPr lang="en-US" sz="2400" kern="0" dirty="0">
              <a:solidFill>
                <a:srgbClr val="4B4B4B"/>
              </a:solidFill>
              <a:latin typeface="Arial"/>
              <a:ea typeface="ＭＳ Ｐゴシック" charset="0"/>
              <a:cs typeface="Arial" pitchFamily="34" charset="0"/>
            </a:endParaRPr>
          </a:p>
        </p:txBody>
      </p:sp>
      <p:sp>
        <p:nvSpPr>
          <p:cNvPr id="48131" name="Title 1"/>
          <p:cNvSpPr>
            <a:spLocks noGrp="1"/>
          </p:cNvSpPr>
          <p:nvPr>
            <p:ph type="title"/>
          </p:nvPr>
        </p:nvSpPr>
        <p:spPr>
          <a:xfrm>
            <a:off x="385763" y="63500"/>
            <a:ext cx="8553450" cy="1323975"/>
          </a:xfrm>
        </p:spPr>
        <p:txBody>
          <a:bodyPr/>
          <a:lstStyle/>
          <a:p>
            <a:r>
              <a:rPr lang="en-US" altLang="en-US" sz="3200" cap="none" dirty="0" smtClean="0"/>
              <a:t>Research Analytics and Strategy</a:t>
            </a:r>
          </a:p>
        </p:txBody>
      </p:sp>
      <p:sp>
        <p:nvSpPr>
          <p:cNvPr id="48132" name="Slide Number Placeholder 3"/>
          <p:cNvSpPr txBox="1">
            <a:spLocks/>
          </p:cNvSpPr>
          <p:nvPr/>
        </p:nvSpPr>
        <p:spPr bwMode="auto">
          <a:xfrm>
            <a:off x="12882563" y="5678488"/>
            <a:ext cx="2492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0F819974-BA3B-47C5-9AE8-F2D3E7F1460C}" type="slidenum">
              <a:rPr lang="en-US" altLang="en-US" sz="2400">
                <a:solidFill>
                  <a:srgbClr val="4B4B4B"/>
                </a:solidFill>
                <a:latin typeface="Times New Roman" panose="02020603050405020304" pitchFamily="18" charset="0"/>
                <a:cs typeface="Arial" panose="020B0604020202020204" pitchFamily="34" charset="0"/>
              </a:rPr>
              <a:pPr eaLnBrk="1" hangingPunct="1"/>
              <a:t>48</a:t>
            </a:fld>
            <a:endParaRPr lang="en-US" altLang="en-US" sz="2400">
              <a:solidFill>
                <a:srgbClr val="4B4B4B"/>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0016297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Research Analytics and Strategy</a:t>
            </a:r>
            <a:endParaRPr lang="en-GB" dirty="0">
              <a:ea typeface="+mj-ea"/>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133600"/>
            <a:ext cx="6019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71800" y="4495800"/>
            <a:ext cx="3048000" cy="369888"/>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a:spAutoFit/>
          </a:bodyPr>
          <a:lstStyle/>
          <a:p>
            <a:pPr>
              <a:defRPr/>
            </a:pPr>
            <a:r>
              <a:rPr lang="en-GB" dirty="0">
                <a:latin typeface="Arial" panose="020B0604020202020204" pitchFamily="34" charset="0"/>
                <a:cs typeface="+mn-cs"/>
              </a:rPr>
              <a:t>Gained 54 places in 3 years</a:t>
            </a:r>
          </a:p>
        </p:txBody>
      </p:sp>
      <p:sp>
        <p:nvSpPr>
          <p:cNvPr id="6" name="TextBox 5"/>
          <p:cNvSpPr txBox="1"/>
          <p:nvPr/>
        </p:nvSpPr>
        <p:spPr>
          <a:xfrm>
            <a:off x="762000" y="1600200"/>
            <a:ext cx="2895600" cy="369332"/>
          </a:xfrm>
          <a:prstGeom prst="rect">
            <a:avLst/>
          </a:prstGeom>
          <a:solidFill>
            <a:schemeClr val="bg1">
              <a:lumMod val="95000"/>
            </a:schemeClr>
          </a:solidFill>
          <a:ln>
            <a:solidFill>
              <a:schemeClr val="tx2"/>
            </a:solidFill>
          </a:ln>
          <a:effectLst>
            <a:outerShdw blurRad="50800" dist="38100" dir="8100000" algn="tr" rotWithShape="0">
              <a:prstClr val="black">
                <a:alpha val="40000"/>
              </a:prstClr>
            </a:outerShdw>
          </a:effectLst>
        </p:spPr>
        <p:txBody>
          <a:bodyPr wrap="square">
            <a:spAutoFit/>
          </a:bodyPr>
          <a:lstStyle/>
          <a:p>
            <a:pPr>
              <a:defRPr/>
            </a:pPr>
            <a:r>
              <a:rPr lang="en-GB" dirty="0" smtClean="0">
                <a:latin typeface="Arial" panose="020B0604020202020204" pitchFamily="34" charset="0"/>
                <a:cs typeface="+mn-cs"/>
              </a:rPr>
              <a:t>Rankings indicators</a:t>
            </a:r>
            <a:endParaRPr lang="en-GB" dirty="0">
              <a:latin typeface="Arial" panose="020B0604020202020204" pitchFamily="34" charset="0"/>
              <a:cs typeface="+mn-cs"/>
            </a:endParaRPr>
          </a:p>
        </p:txBody>
      </p:sp>
    </p:spTree>
    <p:extLst>
      <p:ext uri="{BB962C8B-B14F-4D97-AF65-F5344CB8AC3E}">
        <p14:creationId xmlns:p14="http://schemas.microsoft.com/office/powerpoint/2010/main" val="102078883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The University of Warwick</a:t>
            </a:r>
            <a:br>
              <a:rPr lang="en-GB" dirty="0" smtClean="0">
                <a:ea typeface="+mj-ea"/>
              </a:rPr>
            </a:br>
            <a:r>
              <a:rPr lang="en-GB" dirty="0" smtClean="0">
                <a:ea typeface="+mj-ea"/>
              </a:rPr>
              <a:t>Partnerships and Alliances</a:t>
            </a:r>
          </a:p>
        </p:txBody>
      </p:sp>
      <p:pic>
        <p:nvPicPr>
          <p:cNvPr id="5" name="Picture 2" descr="http://www.principal-hayley.com/wp-content/uploads/2013/08/jaguar-landrover-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9000" y="1676400"/>
            <a:ext cx="856350" cy="8864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atasec.org.uk/tata/wp-content/uploads/2011/09/Tata-Group-Lo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2043" y="3048000"/>
            <a:ext cx="911158" cy="7960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www.wmccm.co.uk/WMCCM/WMCCM/Documents/ViewDocument.aspx?DocumentID=32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8509" y="5562600"/>
            <a:ext cx="1499090" cy="4211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2.warwick.ac.uk/fac/sci/wmg/about/capitalprojects/naic/naic-apr14-1024.jpg"/>
          <p:cNvPicPr>
            <a:picLocks noChangeAspect="1" noChangeArrowheads="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7575" y="1549087"/>
            <a:ext cx="6174705" cy="2158867"/>
          </a:xfrm>
          <a:prstGeom prst="rect">
            <a:avLst/>
          </a:prstGeom>
          <a:noFill/>
          <a:effectLst>
            <a:glow rad="101600">
              <a:schemeClr val="accent5">
                <a:lumMod val="75000"/>
                <a:alpha val="40000"/>
              </a:schemeClr>
            </a:glow>
            <a:softEdge rad="3175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1447800" y="3946798"/>
            <a:ext cx="5057859" cy="2277547"/>
          </a:xfrm>
          <a:prstGeom prst="rect">
            <a:avLst/>
          </a:prstGeom>
        </p:spPr>
        <p:txBody>
          <a:bodyPr wrap="none">
            <a:spAutoFit/>
          </a:bodyPr>
          <a:lstStyle/>
          <a:p>
            <a:pPr marL="228577" indent="-228577">
              <a:defRPr/>
            </a:pPr>
            <a:r>
              <a:rPr lang="en-GB" dirty="0" smtClean="0"/>
              <a:t>National Automotive Innovation Campus (NAIC)</a:t>
            </a:r>
          </a:p>
          <a:p>
            <a:pPr marL="228577" indent="-228577">
              <a:defRPr/>
            </a:pPr>
            <a:endParaRPr lang="en-GB" dirty="0"/>
          </a:p>
          <a:p>
            <a:pPr marL="228577" indent="-228577">
              <a:defRPr/>
            </a:pPr>
            <a:r>
              <a:rPr lang="en-GB" sz="1400" dirty="0" smtClean="0"/>
              <a:t>£100m joint enterprise between:</a:t>
            </a:r>
          </a:p>
          <a:p>
            <a:pPr marL="285750" indent="-285750">
              <a:buFont typeface="Arial" panose="020B0604020202020204" pitchFamily="34" charset="0"/>
              <a:buChar char="•"/>
              <a:defRPr/>
            </a:pPr>
            <a:r>
              <a:rPr lang="en-GB" sz="1400" dirty="0" smtClean="0"/>
              <a:t>Jaguar Land Rover</a:t>
            </a:r>
          </a:p>
          <a:p>
            <a:pPr marL="285750" indent="-285750">
              <a:buFont typeface="Arial" panose="020B0604020202020204" pitchFamily="34" charset="0"/>
              <a:buChar char="•"/>
              <a:defRPr/>
            </a:pPr>
            <a:r>
              <a:rPr lang="en-GB" sz="1400" dirty="0" smtClean="0"/>
              <a:t>TATA European Technical Centre</a:t>
            </a:r>
          </a:p>
          <a:p>
            <a:pPr marL="285750" indent="-285750">
              <a:buFont typeface="Arial" panose="020B0604020202020204" pitchFamily="34" charset="0"/>
              <a:buChar char="•"/>
              <a:defRPr/>
            </a:pPr>
            <a:r>
              <a:rPr lang="en-GB" sz="1400" dirty="0" smtClean="0"/>
              <a:t>Warwick Manufacturing Group/ The University of Warwick</a:t>
            </a:r>
          </a:p>
          <a:p>
            <a:pPr marL="285750" indent="-285750">
              <a:buFont typeface="Arial" panose="020B0604020202020204" pitchFamily="34" charset="0"/>
              <a:buChar char="•"/>
              <a:defRPr/>
            </a:pPr>
            <a:r>
              <a:rPr lang="en-GB" sz="1400" dirty="0" smtClean="0"/>
              <a:t>UK Government</a:t>
            </a:r>
          </a:p>
          <a:p>
            <a:pPr marL="285750" indent="-285750">
              <a:buFont typeface="Arial" panose="020B0604020202020204" pitchFamily="34" charset="0"/>
              <a:buChar char="•"/>
              <a:defRPr/>
            </a:pPr>
            <a:r>
              <a:rPr lang="en-GB" sz="1400" dirty="0" smtClean="0"/>
              <a:t>Growing network of supplier companies</a:t>
            </a:r>
            <a:br>
              <a:rPr lang="en-GB" sz="1400" dirty="0" smtClean="0"/>
            </a:br>
            <a:endParaRPr lang="en-GB" sz="800" dirty="0"/>
          </a:p>
          <a:p>
            <a:pPr>
              <a:defRPr/>
            </a:pPr>
            <a:r>
              <a:rPr lang="en-GB" sz="1400" b="1" dirty="0" smtClean="0"/>
              <a:t>Due for completion in 2016</a:t>
            </a:r>
            <a:endParaRPr lang="en-GB" sz="1400" b="1" dirty="0"/>
          </a:p>
        </p:txBody>
      </p:sp>
      <p:pic>
        <p:nvPicPr>
          <p:cNvPr id="1028" name="Picture 4" descr="Image result for uk govern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9201" y="4316291"/>
            <a:ext cx="1273799" cy="712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4348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err="1" smtClean="0">
                <a:ea typeface="+mj-ea"/>
              </a:rPr>
              <a:t>Bibliometric</a:t>
            </a:r>
            <a:r>
              <a:rPr lang="en-GB" dirty="0" smtClean="0">
                <a:ea typeface="+mj-ea"/>
              </a:rPr>
              <a:t> Indicators</a:t>
            </a:r>
            <a:endParaRPr lang="en-GB" dirty="0">
              <a:ea typeface="+mj-ea"/>
            </a:endParaRPr>
          </a:p>
        </p:txBody>
      </p:sp>
      <p:sp>
        <p:nvSpPr>
          <p:cNvPr id="3" name="Espace réservé du contenu 2"/>
          <p:cNvSpPr>
            <a:spLocks noGrp="1"/>
          </p:cNvSpPr>
          <p:nvPr>
            <p:ph idx="1"/>
          </p:nvPr>
        </p:nvSpPr>
        <p:spPr>
          <a:xfrm>
            <a:off x="917575" y="1525588"/>
            <a:ext cx="7388225" cy="4570412"/>
          </a:xfrm>
        </p:spPr>
        <p:txBody>
          <a:bodyPr/>
          <a:lstStyle/>
          <a:p>
            <a:pPr marL="228577" indent="-228577">
              <a:defRPr/>
            </a:pPr>
            <a:r>
              <a:rPr lang="en-GB" sz="2000" dirty="0" err="1" smtClean="0">
                <a:ea typeface="+mn-ea"/>
              </a:rPr>
              <a:t>Bibliometrics</a:t>
            </a:r>
            <a:r>
              <a:rPr lang="en-GB" sz="2000" dirty="0" smtClean="0">
                <a:ea typeface="+mn-ea"/>
              </a:rPr>
              <a:t> - most comprehensive way of benchmarking and measuring the principal outputs of research.</a:t>
            </a:r>
          </a:p>
          <a:p>
            <a:pPr marL="228577" indent="-228577">
              <a:defRPr/>
            </a:pPr>
            <a:r>
              <a:rPr lang="en-GB" sz="2000" dirty="0" smtClean="0">
                <a:ea typeface="+mn-ea"/>
              </a:rPr>
              <a:t>Measure and benchmark across 251 subject fields in </a:t>
            </a:r>
            <a:r>
              <a:rPr lang="en-GB" sz="2000" dirty="0" err="1" smtClean="0">
                <a:ea typeface="+mn-ea"/>
              </a:rPr>
              <a:t>WoS</a:t>
            </a:r>
            <a:r>
              <a:rPr lang="en-GB" sz="2000" dirty="0" smtClean="0">
                <a:ea typeface="+mn-ea"/>
              </a:rPr>
              <a:t> core data set or at higher levels.</a:t>
            </a:r>
            <a:endParaRPr lang="en-GB" sz="2000" dirty="0">
              <a:ea typeface="+mn-ea"/>
            </a:endParaRPr>
          </a:p>
          <a:p>
            <a:pPr marL="228577" indent="-228577">
              <a:defRPr/>
            </a:pPr>
            <a:r>
              <a:rPr lang="en-GB" sz="2000" dirty="0" smtClean="0">
                <a:ea typeface="+mn-ea"/>
              </a:rPr>
              <a:t>Assess the influence of your research outputs.</a:t>
            </a:r>
          </a:p>
          <a:p>
            <a:pPr marL="228577" indent="-228577">
              <a:defRPr/>
            </a:pPr>
            <a:r>
              <a:rPr lang="en-GB" sz="2000" dirty="0" smtClean="0">
                <a:ea typeface="+mn-ea"/>
              </a:rPr>
              <a:t>Use journal impact factors (JIFs) to establish most influential journals in subject fields.</a:t>
            </a:r>
            <a:endParaRPr lang="en-GB" sz="2000" dirty="0">
              <a:ea typeface="+mn-ea"/>
            </a:endParaRPr>
          </a:p>
          <a:p>
            <a:pPr marL="228577" indent="-228577">
              <a:defRPr/>
            </a:pPr>
            <a:r>
              <a:rPr lang="en-GB" sz="2000" dirty="0" smtClean="0">
                <a:ea typeface="+mn-ea"/>
              </a:rPr>
              <a:t>Inform strategies to optimise citations’ count and reputation.</a:t>
            </a:r>
          </a:p>
          <a:p>
            <a:pPr marL="228577" indent="-228577">
              <a:defRPr/>
            </a:pPr>
            <a:endParaRPr lang="en-GB" sz="2000" dirty="0" smtClean="0">
              <a:ea typeface="+mn-ea"/>
            </a:endParaRPr>
          </a:p>
        </p:txBody>
      </p:sp>
    </p:spTree>
    <p:extLst>
      <p:ext uri="{BB962C8B-B14F-4D97-AF65-F5344CB8AC3E}">
        <p14:creationId xmlns:p14="http://schemas.microsoft.com/office/powerpoint/2010/main" val="289201595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The University of Warwick</a:t>
            </a:r>
            <a:br>
              <a:rPr lang="en-GB" dirty="0"/>
            </a:br>
            <a:r>
              <a:rPr lang="en-GB" dirty="0"/>
              <a:t>Partnerships and Alliances</a:t>
            </a:r>
            <a:endParaRPr lang="en-US" dirty="0">
              <a:ea typeface="MS PGothic" pitchFamily="34" charset="-128"/>
            </a:endParaRPr>
          </a:p>
        </p:txBody>
      </p:sp>
      <p:sp>
        <p:nvSpPr>
          <p:cNvPr id="4" name="Slide Number Placeholder 3"/>
          <p:cNvSpPr>
            <a:spLocks noGrp="1"/>
          </p:cNvSpPr>
          <p:nvPr>
            <p:ph type="sldNum" sz="quarter" idx="11"/>
          </p:nvPr>
        </p:nvSpPr>
        <p:spPr>
          <a:xfrm>
            <a:off x="3124200" y="6394450"/>
            <a:ext cx="5172075" cy="231775"/>
          </a:xfrm>
        </p:spPr>
        <p:txBody>
          <a:bodyPr lIns="0" r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2A56E30-1776-452B-B03D-E4A8BB2E236E}" type="slidenum">
              <a:rPr lang="en-US" altLang="en-US">
                <a:solidFill>
                  <a:schemeClr val="bg1"/>
                </a:solidFill>
              </a:rPr>
              <a:pPr eaLnBrk="1" hangingPunct="1"/>
              <a:t>6</a:t>
            </a:fld>
            <a:endParaRPr lang="en-US" altLang="en-US">
              <a:solidFill>
                <a:schemeClr val="bg1"/>
              </a:solidFill>
            </a:endParaRPr>
          </a:p>
        </p:txBody>
      </p:sp>
      <p:sp>
        <p:nvSpPr>
          <p:cNvPr id="29703" name="AutoShape 2" descr="data:image/jpeg;base64,/9j/4AAQSkZJRgABAQAAAQABAAD/2wCEAAkGBxQSEhUQEhQWFRQVFh4VFhcVFxoXGhsYGBoaGBUgHh4dHSgiISAmHBcYITEjJSkrMC4uFyAzODYsNygtLisBCgoKDg0OGxAQGTAmHiQ3Nyw3Nzc3Ny4vMiwuLis3NzEwMjc3LC81Ny03My8sNzIwNy8xMjQsNy42LCwsMi01MP/AABEIAI0BZgMBIgACEQEDEQH/xAAcAAEAAgMBAQEAAAAAAAAAAAAABgcDBAUBAgj/xABIEAACAQMCAwUFAwcJBgcAAAABAgMABBESIQUGMQcTIkFRFDJhcYEjQpE1UnJzdLGyFSQ0YoKSodLwFjNDosHCCCVUg7PD0f/EABoBAQADAQEBAAAAAAAAAAAAAAABBAUDAgb/xAAtEQEAAgECBAQFBAMAAAAAAAAAAQIDBBESITFRBUFx8BOBkaHRMmHB4SJCsf/aAAwDAQACEQMRAD8AvGlKUClKUClKUClKUClKUClKUClKUClKUClKUClKUClKUClKUClKUClKUClKUClKUClKUClKUClKUClKUClKUClKUClKUClKUClKUClKUClKUClKUClKUClKUClKUClKUClKUClKUClKUClKUClKUCleUoPaV5XtApSlApSlApSlApSlApSlApSlApSlApSlApWhx6Zktp3Q4ZYXZT6EISD+NUpDzVxBiFW6lJPQAJ/kpM7K+fU0w7cW/NfVKp6zvOIszI95KpAU7BDs3X7vlg/hWhPxziSIspupdDeeI9vTPg2zt+IrhXU4rW4Ytz/LzbVRWvFNZ29O3zXhSqE/2uv/AP1cv4R/5K2rLjvEpQSlzKQoJJwnUDOB4OtdbXrSN7TtDlTxHFedqxMz6LxpVOy33ENMbJeysZCABhABsST7nkAPxrl3HM3EY2KPdSgj4R/5K548+PJyrLpk1lcfO1Z9/Ne1K4nJV081jBLKxd2TLMcZJyfTaoj2n8c4jw8C5hmhMDyCMI0PjQlSfe1eIeE+nUV2WoneN1k0qK8gXF5Pbx3d3NG4njWREji0aA24ydRycEeQrQ7RLziVpFLe2s0PcxgM0TxZYLsGIbVvvvjHSiU5pUZ5K9ueJZ72aJu8jDLHHFo0asEZbJycfCpNQKUpQKUpQKUpQKUpQKUpQKUrwmg9pWG3u45M6HV8ddLBsfPBrNQKUpQKUpQKUpQKUpQKViuLlIxqdlQerEKPxNfUUqsAykMD0KkEfiKD7pSlApSlApXzmlB9UpSg5vMv9Duf1En8DVSXLohyTM2k7aDuMEb5z0G+Ku3mX+h3P6iT+Bq/PsCglQTgHAJxnA8ziuWanHSa7zHp1ZfiGTgvjttE9evTyTprsMfCVcAYLZBBBBz08wcdOu3xFYLy4gdB3zgAdIwwJB3AyF8wPpv57V7akJHiHOnupJVydyEwqk+hZtR+GAK4/NEUYfUp8ZIONyGRhqRs+R+6R8M1gafDS+WKxvH7x15d+3vyWNRmtTFN+U94npz7d/fm4jgZODkZ2PrUu4VPBGgMcgDacMpOnUQDg4O+c7betQ+ury/AjyAE+PIEa4OMnqxPoo3x5nFa+uxRfFvaZ2j7+vvl1Y+hyzTLtWI3n7envn0SZboKQTgDoCSBpB9fLbYbeZPQDbhcxGAjKPrk1ZY5zn6jbbAwK7csgdN8sjpI4GcZWOTGAfUpuCfMCoZdoiuwjbWgPhbGMj5f66VQ8PxRbJxc4mPpPr+Pw0PEMs1x8PKYn6x6fldvZ7+Trb9D/uNRbt8/J8X7Sv8ABJUp7Pfydbfof9xqL9va/wDl8Z9Llc/3JB+8itxpU/TCU9nn5Lsf2WL+AVi7S/yVe/s7/ur77OXB4XZY8raMH5hQD/iDWHtQkC8KvMnGYWUfEtsB+Jo9M3E+Xbe+so4rmMSARAqT1UlBupG4NVX2e8ak4RJFFcbWV4C6P91HBKE56D3RqHlkH1q6uGD+bx/ql/hFQ3h/LUfEOCw20mx0s0b+aOHbB+XkR5gmgw9rnK1rPAty0S9+Z4Y+8GzFXkSMg+o0ttnpgVKxynZi29i9mj9nznu9O2r19c/HrVTQcxyi1PCL7K3Vtc24Qsc64xPHtnzKjBB81wfI1eKHagpzsW5dtmmvJWhRnt7jRCzDJQKWxj47DfrWLtf5Wt7We34kluhjaYe0ppyrHOvJHTxAOD6kjzNdrsT97iX7Wf3vU1504N7ZZT222p4zoz5SLvGf7wFEsq2FrLaLEY4jaGNWCFR3egYddumBgH6VEuzDk+1jRr9YFVrh3eHIyY7diRGoz0ym5/Sx5VwOUuPtc8Jj4WGKXLTCx/rLFgvIw/RhWRQfIr8Kt6CFUVUUYVQFUDoABgD8KIUrxDlezj5khtlt4u4eHvGiKgpqKTDodh7inHqKkXOXIFhP/NbWGGC8VBOmhNIKB9J1aRjB3A8wR865nNVr3vM0Eet01Ww8UbaWGBOdiOlSrgfK8lrxSS57yWaGS2C95M+tlcP7uSc4xuNvWg7HOPCYbmzlW4iWQLG7qGGdLBGwR6HfqKr3sg5Ssrrhuu4tYpHMjqXZBqxtjDDcfSrK4ldpLZSyxMHR4HZWXcEFDgiqZ5Us748EeWyuZEId9UKqm6jGsq2nWG89j5YFB3+yK+lS+veHrI0trCz92WJbRolKIAT6qDt08G1b3a1xQLc2FrOxWylctcblQ4UgBWI+4Mgkehrrdkc9nJZBrSMRvnFwuSW73AySx3IIwQfj65rp8x2FnfueHXKlpFjE69QVBJTUjeudiPiM0SjXaDyVbz2EkthEiTrETGbYY7xMeOPEfvhlzgb74qYX/BYLy1SK7hWRdAbS4PhbRjI81IyRkb1VnHuVbzgaG9srt3gRhrjcdAzaRqUeFhkgEgKRnNW1wLiXtNrFc4097EHx6EjcfjRCr/8Aw/8ABbd7d7toUadJcJIVGpR3a+76e8enrUg5X7NbdZLq5vYI5pZ7iV1DgOFjaRmTY7ZIOSfkPKub/wCHk/zGX9d/9aVatBSnZDyxZ3QvhPbRSaZ9K6kGVU52U9R9KlPL3ZtAlrc2FzGskDXLSQH7wVo1VWz1Djdc+ePjXL7DOt/+0f8A7VrUFNdk9lFYcQueHXESC5Ul4JtI1MmACFbGcFcOB+n6V27rlKz4nxN5TAnc2xxK4GO/uGw2CR1VBjPqWx5GtHtxsu59m4nCxjuI5O61DqRhnT8CGHyY1YfLHCltbWKBN9K5ZjuWdvE7E+ZLEnPxoOlDEEUIoCqoCqBsAAMAD4Yrk838dFjaS3RGSi+FTtlydKD6sRXZqB9tdsz8LkK5Oh0dgPzQ3i/DOfpQavZ9y4t3AvE+IgXNxcZde9GpY4ycIEQ+FcgA7DzFaXP9h/I5j4pw4CJe8CXEC7RSBuhK9A2dtQ9R9Zj2dzq/DLNl6ezouB5FBoYfRlI+lcLtxmVeFSKTu0sQH0cOf+VTQc3tcsba64X/ACj3SmXTEY5ceIIzDYnzHjbY+ZrocG5V4WvDYbm5tLcL7MjyyNGM7oCxyBnOT5b5rmc1WzRcsRxuMMsMAIP6SV5e8nTXPB4jFc3Lv7PFIsBde7bCq2jGB9MnYgUEj7OeUzw0XUS4MMk/eQ75PdlFADfEEEfHGfOpka+YxsPlXpoApSlB7SlKDm8y/wBDuf1En8DV+e06D5V+hOZf6Hc/qJP4Gr89p0Hyox/Fv9Pn/DNbd4zaIidRU5wSMIN2Jx5fvOB51LbPl2OOVY2jaeVgSFkXCaQWQYVHJ99CCWJABBxUa5Y/pU37I38S1ZXH4EE0kEfjjaEhkX7TTI/e5ZgSBnxqcOw6bVW+NWt78W0RG3P1WtDo6fBpfbeZ98nOueWI9assAyUJQFdIbxWqsSgGnw97Lg6fIEhsZPOvOXVdlSRI7WX3tSEohjCElyr7bMrEgFSuV3Pn3uNX6SmK27qSM9ywChI/KW2fK4fSPcPU7bbHz1beeaAxKrmP7ZSQ0YGpRCsJHV1JxHnCnUdZ2GM1NdVgtMVreJmenNdtpomJ4qcvRA+L2klvIYJGyFZljO4VgrFWwCdtwcj5etadSDtE/wB/D+tuf/kNR6vWC/HWZ/eY+lph874lgrhzcNekxEr07Pvydbfq/wDqa3+YuCRXtvJazA6JBjI6qRurLnzBwR8q5/Z7+Trb9X/3Gtnm7j62FrJdONWgYVc41Oxwgz5ZJG9dn0NP0wg/B+XOM8MzBZyWtzb5JUT61Zc+mOn4nz2FdVeWL6+eNuKyQiGNxIttah9LOvumRn3YA/dG21YuA2XEr6BLyTiDW/fqJIooIoiiI41Jq1qWY4IJ3HWtTgHMfEV4snC71o2CxO5dEC96MZjf4dGBC4Gc+lHpNuYVuzFpsu47w5BacuFUYO4CAknPltXF5B4RxCzjW1umtpIUB0PG0neAk5AIKhSNzvtjbrUwr5jkDDKkEZxsc7jY0EL595FF9Lb3URVLiGRCxbIDxK4YqcAnUN9PzI88iU8UM4j/AJsImlyMCZmVMeeSqk/Stw1rJxGEv3YljL/mh1LfhnNBAuRuVOI8PllLNaSR3EneS4aUMDkklPBjzOx/GrGFfJkUDORj1ztXizqdgyk/AighnLfIoteJ3V/lSku8KjOpTIdU2RjA8XTBOxPTzmzZwcdfLPrWM3CfnL+IrLQVfe8pcUk4knFc2QeNQgjDyldIDAgnQCT42OdvLbbfs8etOMXEDwJ7FD3g0s6yTM2k9cZQYJG2d+tTRZFJKggkdRncZ6Zr13A6kD5nFBFRwe7i4bFY2/cGVYe4dpWcIBoKkrpUknONjj/pXO7OuWL3h6ezTG3eHUXDRs+sE42wUAI+o+tTj2hPzl/EU9oT85fxFBXjcj3dpxCS94ZJAkUozJDMXCliSXACL0zuD1BY+W1b3MHK97NeQ8Qt5oYZYoNGlg7ozk5dTsDoIPXrsNqnDMAMkgD1Na1txKGQlY5Y3YdQjqxH0BoInxzhPEeIQmzuFtraFyO+eGV5ZGVSGwgaNQuSBkknbbBrvXdnPDbpBYrDlQEAnZwqoFIHuKSTnG23nvXVadRjLKM9MkV6kqnoQfkc0Fedm3Kd/wAMzA5tZIHbUxVpO8U6cbeDB91djjz38qm3GWuQn80WEyZ/47Mqgf2QSTnG1bftKfnr+Ir6MyjBLDfpuKCueQuUuI8OkfLWkkc0geXxShxv4ingx0J8J6kDcVZNYvaE/OX8RXomXrqGB13FBAu0fli/4kogQ2yQI+tSzyGRjpxuAmke82wz5fKpXy2LoRabwQ94uADAXKsABuQ4BBznYZrpLMp2DA/Iivsmg9rDd2yyo0bgMjgqwPQgjBH4VkeQDqQPmcV4kqnoQfkc0EH4Py7e8M1xWRiubRmLJFcO0ckRJyQrhGDKd+oH768uuUbjiE8c3E2iWGE6o7WAs6k+sjso1fIKNvmczpJAcgEHBwcHOD6GjuBuSB89qCHdonA72+hNpb+zrC+ks8jPryrasAKhAGy759dh1rpcl2V3Bbrb3fcERIkcbws5LBQV8YZRg4C7g75OwrvpID0IPyOa8eVR1IHzOKD7pXxHKre6QcehzX3QeUr2lApSlBjuIg6sjdGBU/IjBr84SWzRM0L+/Gxjb5odJP1xn61+k6qXtV4AY5vbkH2cuFlx92QAKjfJgAPmo9aM/wARwzkxbx1j/ivY5ZY5+8jVWUpoYP7rDOrBxuRkA488YOxNb78SvJfB35jU/wDDtlEY+O48X+Na9SbliwIAnDAtuCpx7vX6Hw/6ySKWr+Djr8W9YmfLfv781PSarU5NsNLbRHbrsjX+zjFTcHWdOcsZDq2ODvnOcmsyXl5B4BcOVxvHcASrjy97fHyNTV5Uw6kHSWBbYdQWJGM+ZRdvPWK0uY7AuhkJC6BhRsCcEg5J89jsP8cnFGmsrltFM1I2np9tu67fHnx0m+LJMzH97oXd3U0sqF0jRFztFsupveIU9M4GQNs7+ZrI5wNhk+QHmfIfjXtSvs44Abq6ErD7G3IZvRpOsa/HGzH5L61sUpWleGscmVxZNbmji6/wtfluw9ntYID1jiVW/Sx4v8c1yO0rgMl9w+WCLeUFZEXIGpkOdOTsCRkb+tSg1HecOZ/YPZWZQY57lYHYnGgMrHV9NP4Zr2+kVdyX2nPYKthewvphGgEbSIo2AZG6gDoQRt61ZPB57HiVxDxK3m1yQI8ekeEgSYyHVhqGPLoNz1zXY41y/bXi6biFJR5EjxD5MNx9DVNpwM8J4/bQ27MY5dJGTk93IWV0Y+eCmfoPOiVw82cUNraSzKMuF0xr+dI50xr9WIFQDsevZbee74TcH7WOQzDPnnAkI+BJR/7ZqQ82zTTXttbW8ay+zfzuZGk7sZ3S3BOk/e1vjH3BUN50nuLLiVrxieBYUyIZe7k73UMNqJ8I+4T89AohMO2LiMsHDZGhZlLOsbMuzBHOGwfLPTP9avOF8ucMvbFFt44tJQaZY1AlSTHvFvfDg9c7nzqQ8eurYrHbXIDpdt3CgjKsSrOAT8QpwfXFV5xvspa21XXCrmWKRQWEZY74+6GG/ToG1Z86CS8k8vZ4WlnexByryBllGckSvpYZ/EH41Dex23tYIby+uFQG2nKrNIAWRAgzpPUE6iNtznFTfss5mk4hZd7MPtYpTC5AxqKqjg48tnGfiDVTcv8AL9xc2d1Pau3eWt8ZhDsUcoqsDjG7jyzsenxolYvAOSLe6nk4lc2kaLL/ALi2KAKE3PeSr0Mj51EEbZ3yd6n0sixIWOFRFJPkFVRk/QAVHOz7nBOJW+vZZ48LNH0w3qAd9J3x6bjyrH2jTSPCljAoaW7k7vSW0/ZKNc5JwcDSunOOriiEE5Q4xNDxnvbgFV4rGJEz5Dxezg56EIunHlrAqf8AP/LTcQiht84QXCvKQcERgNqx8TkD658qhHanZXjwQ3htooTZMGV0m7whSVAGnQuwYIeuwB9as7lziq3drDdLsJY1fHoSPED8jkfSgqvtf5etbVLEW9vFFqn0sURQWGBsxxlvrmpTzV2dQOYJrKCKGWGeNyI1WJXjDrrBAAGQBkfLHnXJ7dfdsP2n/oKtOiVUpOeM8VmtnYmwsshowSFlkDFPHjGpch9umEHrUp5r5Itp7VkhhjhmRCYJIkEbIwHhAKgHSehHoahvY6/c8R4jaSbS6ywz1ISRgx/51P8Aaq36IVVxPgaHlxHuIvtrezyhdcPGwxkA9R7oBHngV2+x/hcKcOhnSJBLKp7yQKNbeM4BbrjYbdNq3+0O4SThN6yMGXuXGVORlThht6EEVHeznlVJuHW8pubxCynwxXLog8TDZRsKDjc+8At141YRrCgS4bVMoGFc95uSBtv5+tTnnnl61bh8qmCLEELmHCBe7wufBgeHoNh6VCOaOEC241wtVlml1MDmeVpSMPjALdB8KsvnP+gXX6h/4TQQnsu4DZy8IinubaCQ/bF3liRzpWWQZJIzsox8AK6nKfJdsrXM0apJY38ULxwupIAGp/dYbDxKwzuD6YFRvkflH23gagXFwjSCYBFlIi1CWQKCmMFSQMjzyasPl2QQW9naTEJOYFURkjJMSL3mMddORk/GgrjkLhUNpxy7sniVsAy2zOAxQAhgFJ6HS+M9fszWftj41LHcW5h1abJo7ibScANIxEIPrkRuMf1vjWXtLHsXFrDig2RiIZT8ATk/3JG/uCutZ8H/AJQ4dfTEYe/Z5IyfJYx3doflpjRvk1Et7n428/CnuniSb7EPASuSHm0rFoPUEsyjIra4Fwe34RZM+lVMcWudx7zsq5bJ8984HxqBcg8W9sgsOGMPFBcM8ynyitgHiz/7jxL/AGT6VNO0CSSZrfh8CiR5ZBPKhbQDBAQzAtg4DOY16bgkedEIp2c8Ung4rc2t4NL3qrcqucgOV14Hr4CVPxhq0eK8LhuYzDcRrLGd9LjIyOhHoR6iqn7T0vEktuLPbpEbVwCY5u8LAsCoI0Lge8M5+/Vt8NvUnijnjOUkRZFP9VgCP30FF8HuJuC3TXShmsHuXtZBknTobwk/1gpJB88MOpqyO0bhVtecNnutCSOls8sEwA1DCl1w3XSSOnTenLvCo7q2vraZdUcl5Op9RuMEHyIO4PqKgEfFJeGQ3/A7w5ja3lNpIeh1IxAz6N5DyYMPMUStjk/gUNpbRrDGqFkQyEDd20jJY9Setdytfh3+6j/QX9wrYoh5SlKD2lKUCsF7aJNG0UihkdSrKehB61npQUXzjypJYPnd7Zj4JOunPRXPkfRuh+dcjhkDPIFV9GxLPnGlRux/Dyr9DzwK6lHUMrDDKwBBHoQetVrzL2ZkZlsW+PcOf4HPT5Nt8RXm8TNZiGTqPD/8viY4+XT6NKKMYCADHhXxKurLqxQE4znAT++ainF7cow8ZdWGUJOSBnBBGdiCMH5VtS3N4sht3jlEzusmkxkuWTSFIwMEDA3GR8ak3L/ZxNM3fXzGMMdRjRgZGJ3Ophsu/kuT8RVDSaXJivNrTBmrOpiKVpMbec8tvcIty1y9NfSd3F4UU/aSkeFB5ger46L9TgVePBuFR2sKQQrhEHzJJ3JJ8yTuTWawsY4I1ihRY0XYKowB/r1rYrRXdNpa4K7R17vk1Fe0TlI8ThhgEgjCTiVyRklAjowA9fHtnbapXXtFlBeEcO4vZoLdZLa7jTaN5S8UgUe6GwGzgeec/GsnDOUJ/aX4ndSRTXujRAoDLBCu+APvMd23/rHbzqbUoIVyxwDiFvdT3M8ttKLllMulXVlEYKoE8sAHofifOs/aJy5ccQg9liaFIyVYtJrLhlbPhxtgjbf1NS6lBW1/yJfXNpbWk11ErWsyyRzRo5bCI6rkEgFgSmDkdDXcEXFzH3DGz1FdPtGZM+mrusY1fDVjNS2lBHODcutYWYtrIoZAdTPPqwzt77HT59MD0AFcTs85QveGtIrzQSxTP3kmFdXD6cEr5b4Xap9SgrziXIM8fEDxHhs8cBfeWORWZWYnx7Dybr8DuK2TwDiZv1v2mtG0RGFItMmlVcqzkHrqJUb+m2KnVKDkc0WM09s9vF3P2qmN++1FdDKQcBd871wOzvlm84cns0s0MtvksukMHUnqBnYgnff1NTalBX3PvJ97xFowJbaOOFy8e0hYnbGry6DoKmfBxcCPF0YjID1h1BSMDfDdDnNb1KCD83ciNPcpxGym9mvExliNSOAMeIeRxtnByOo8xn9k4vOncyyWtsp2eWAO8hU+9oDYVDj7xzj0NTGlBE+Y+WZXsf5NszFHEYzExl1swXbpjqT4sk+ZzX3yFwS6soFtZ3hkjjB7towwbds4bO3md/lUppQV5zNyff3V7BfLLbIbY/ZKVkOQG1eL5/CpBzHYXlxam3ja3R5Y2SVm1kDUMeAfLPWpHSgg3J3L3EeH2y2ivaSIpYqW71SNbFyNhv4mP41l4Zy3eHiS8Ru5oWVIWijjiDALqIJPi65wcn5elTSlBFu0flY8StO4RlWRZFdWbOBjZ+m/us31xUjs7ZYo0iQYVFCqPgowKzUoIZyryX7Fd310pQ+0NmEb+EHLuG/tny8hWKw4BxJb97+SW0fXGIdGmQaIw2rCn5kk56nHpU4pQR/nfhE15avawmICVSrtLqOOhUqF8wRnf0FcnlPgXEbK19l721kCDEJZZBpyc4OOoALY+lTalBCuTOX+IWcknfT28sU0rTOArqwd/e0+WMgbH0rP2j8lpxO20DCzpkwyHOBnGpTj7rYH1APlUupQYrWMqiqeqqAfoMVlpXlApXtKBSlKBSlKBSlKBSlKBSlKBSlKBSlKBSlKBSlKBSlKBSlKBSlKBSlKBSlKBSlKBSlKBSlKBSlKBSlKBSlKBSlKBSlKBSlKBSlKBSlKBSlKBSlKBSlKBSlKBSlKBSlKBSlKBSlKBSlKBSlKBSlKBSlKBSlKBSlKBSlKBSlKBSlKBSlKBSlKBSlKBSlK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4" name="AutoShape 4" descr="data:image/jpeg;base64,/9j/4AAQSkZJRgABAQAAAQABAAD/2wCEAAkGBxQSEhUQEhQWFRQVFh4VFhcVFxoXGhsYGBoaGBUgHh4dHSgiISAmHBcYITEjJSkrMC4uFyAzODYsNygtLisBCgoKDg0OGxAQGTAmHiQ3Nyw3Nzc3Ny4vMiwuLis3NzEwMjc3LC81Ny03My8sNzIwNy8xMjQsNy42LCwsMi01MP/AABEIAI0BZgMBIgACEQEDEQH/xAAcAAEAAgMBAQEAAAAAAAAAAAAABgcDBAUBAgj/xABIEAACAQMCAwUFAwcJBgcAAAABAgMABBESIQUGMQcTIkFRFDJhcYEjQpE1UnJzdLGyFSQ0YoKSodLwFjNDosHCCCVUg7PD0f/EABoBAQADAQEBAAAAAAAAAAAAAAABBAUDAgb/xAAtEQEAAgECBAQFBAMAAAAAAAAAAQIDBBESITFRBUFx8BOBkaHRMmHB4SJCsf/aAAwDAQACEQMRAD8AvGlKUClKUClKUClKUClKUClKUClKUClKUClKUClKUClKUClKUClKUClKUClKUClKUClKUClKUClKUClKUClKUClKUClKUClKUClKUClKUClKUClKUClKUClKUClKUClKUClKUClKUClKUClKUClKUCleUoPaV5XtApSlApSlApSlApSlApSlApSlApSlApSlApWhx6Zktp3Q4ZYXZT6EISD+NUpDzVxBiFW6lJPQAJ/kpM7K+fU0w7cW/NfVKp6zvOIszI95KpAU7BDs3X7vlg/hWhPxziSIspupdDeeI9vTPg2zt+IrhXU4rW4Ytz/LzbVRWvFNZ29O3zXhSqE/2uv/AP1cv4R/5K2rLjvEpQSlzKQoJJwnUDOB4OtdbXrSN7TtDlTxHFedqxMz6LxpVOy33ENMbJeysZCABhABsST7nkAPxrl3HM3EY2KPdSgj4R/5K548+PJyrLpk1lcfO1Z9/Ne1K4nJV081jBLKxd2TLMcZJyfTaoj2n8c4jw8C5hmhMDyCMI0PjQlSfe1eIeE+nUV2WoneN1k0qK8gXF5Pbx3d3NG4njWREji0aA24ydRycEeQrQ7RLziVpFLe2s0PcxgM0TxZYLsGIbVvvvjHSiU5pUZ5K9ueJZ72aJu8jDLHHFo0asEZbJycfCpNQKUpQKUpQKUpQKUpQKUpQKUrwmg9pWG3u45M6HV8ddLBsfPBrNQKUpQKUpQKUpQKUpQKViuLlIxqdlQerEKPxNfUUqsAykMD0KkEfiKD7pSlApSlApXzmlB9UpSg5vMv9Duf1En8DVSXLohyTM2k7aDuMEb5z0G+Ku3mX+h3P6iT+Bq/PsCglQTgHAJxnA8ziuWanHSa7zHp1ZfiGTgvjttE9evTyTprsMfCVcAYLZBBBBz08wcdOu3xFYLy4gdB3zgAdIwwJB3AyF8wPpv57V7akJHiHOnupJVydyEwqk+hZtR+GAK4/NEUYfUp8ZIONyGRhqRs+R+6R8M1gafDS+WKxvH7x15d+3vyWNRmtTFN+U94npz7d/fm4jgZODkZ2PrUu4VPBGgMcgDacMpOnUQDg4O+c7betQ+ury/AjyAE+PIEa4OMnqxPoo3x5nFa+uxRfFvaZ2j7+vvl1Y+hyzTLtWI3n7envn0SZboKQTgDoCSBpB9fLbYbeZPQDbhcxGAjKPrk1ZY5zn6jbbAwK7csgdN8sjpI4GcZWOTGAfUpuCfMCoZdoiuwjbWgPhbGMj5f66VQ8PxRbJxc4mPpPr+Pw0PEMs1x8PKYn6x6fldvZ7+Trb9D/uNRbt8/J8X7Sv8ABJUp7Pfydbfof9xqL9va/wDl8Z9Llc/3JB+8itxpU/TCU9nn5Lsf2WL+AVi7S/yVe/s7/ur77OXB4XZY8raMH5hQD/iDWHtQkC8KvMnGYWUfEtsB+Jo9M3E+Xbe+so4rmMSARAqT1UlBupG4NVX2e8ak4RJFFcbWV4C6P91HBKE56D3RqHlkH1q6uGD+bx/ql/hFQ3h/LUfEOCw20mx0s0b+aOHbB+XkR5gmgw9rnK1rPAty0S9+Z4Y+8GzFXkSMg+o0ttnpgVKxynZi29i9mj9nznu9O2r19c/HrVTQcxyi1PCL7K3Vtc24Qsc64xPHtnzKjBB81wfI1eKHagpzsW5dtmmvJWhRnt7jRCzDJQKWxj47DfrWLtf5Wt7We34kluhjaYe0ppyrHOvJHTxAOD6kjzNdrsT97iX7Wf3vU1504N7ZZT222p4zoz5SLvGf7wFEsq2FrLaLEY4jaGNWCFR3egYddumBgH6VEuzDk+1jRr9YFVrh3eHIyY7diRGoz0ym5/Sx5VwOUuPtc8Jj4WGKXLTCx/rLFgvIw/RhWRQfIr8Kt6CFUVUUYVQFUDoABgD8KIUrxDlezj5khtlt4u4eHvGiKgpqKTDodh7inHqKkXOXIFhP/NbWGGC8VBOmhNIKB9J1aRjB3A8wR865nNVr3vM0Eet01Ww8UbaWGBOdiOlSrgfK8lrxSS57yWaGS2C95M+tlcP7uSc4xuNvWg7HOPCYbmzlW4iWQLG7qGGdLBGwR6HfqKr3sg5Ssrrhuu4tYpHMjqXZBqxtjDDcfSrK4ldpLZSyxMHR4HZWXcEFDgiqZ5Us748EeWyuZEId9UKqm6jGsq2nWG89j5YFB3+yK+lS+veHrI0trCz92WJbRolKIAT6qDt08G1b3a1xQLc2FrOxWylctcblQ4UgBWI+4Mgkehrrdkc9nJZBrSMRvnFwuSW73AySx3IIwQfj65rp8x2FnfueHXKlpFjE69QVBJTUjeudiPiM0SjXaDyVbz2EkthEiTrETGbYY7xMeOPEfvhlzgb74qYX/BYLy1SK7hWRdAbS4PhbRjI81IyRkb1VnHuVbzgaG9srt3gRhrjcdAzaRqUeFhkgEgKRnNW1wLiXtNrFc4097EHx6EjcfjRCr/8Aw/8ABbd7d7toUadJcJIVGpR3a+76e8enrUg5X7NbdZLq5vYI5pZ7iV1DgOFjaRmTY7ZIOSfkPKub/wCHk/zGX9d/9aVatBSnZDyxZ3QvhPbRSaZ9K6kGVU52U9R9KlPL3ZtAlrc2FzGskDXLSQH7wVo1VWz1Djdc+ePjXL7DOt/+0f8A7VrUFNdk9lFYcQueHXESC5Ul4JtI1MmACFbGcFcOB+n6V27rlKz4nxN5TAnc2xxK4GO/uGw2CR1VBjPqWx5GtHtxsu59m4nCxjuI5O61DqRhnT8CGHyY1YfLHCltbWKBN9K5ZjuWdvE7E+ZLEnPxoOlDEEUIoCqoCqBsAAMAD4Yrk838dFjaS3RGSi+FTtlydKD6sRXZqB9tdsz8LkK5Oh0dgPzQ3i/DOfpQavZ9y4t3AvE+IgXNxcZde9GpY4ycIEQ+FcgA7DzFaXP9h/I5j4pw4CJe8CXEC7RSBuhK9A2dtQ9R9Zj2dzq/DLNl6ezouB5FBoYfRlI+lcLtxmVeFSKTu0sQH0cOf+VTQc3tcsba64X/ACj3SmXTEY5ceIIzDYnzHjbY+ZrocG5V4WvDYbm5tLcL7MjyyNGM7oCxyBnOT5b5rmc1WzRcsRxuMMsMAIP6SV5e8nTXPB4jFc3Lv7PFIsBde7bCq2jGB9MnYgUEj7OeUzw0XUS4MMk/eQ75PdlFADfEEEfHGfOpka+YxsPlXpoApSlB7SlKDm8y/wBDuf1En8DV+e06D5V+hOZf6Hc/qJP4Gr89p0Hyox/Fv9Pn/DNbd4zaIidRU5wSMIN2Jx5fvOB51LbPl2OOVY2jaeVgSFkXCaQWQYVHJ99CCWJABBxUa5Y/pU37I38S1ZXH4EE0kEfjjaEhkX7TTI/e5ZgSBnxqcOw6bVW+NWt78W0RG3P1WtDo6fBpfbeZ98nOueWI9assAyUJQFdIbxWqsSgGnw97Lg6fIEhsZPOvOXVdlSRI7WX3tSEohjCElyr7bMrEgFSuV3Pn3uNX6SmK27qSM9ywChI/KW2fK4fSPcPU7bbHz1beeaAxKrmP7ZSQ0YGpRCsJHV1JxHnCnUdZ2GM1NdVgtMVreJmenNdtpomJ4qcvRA+L2klvIYJGyFZljO4VgrFWwCdtwcj5etadSDtE/wB/D+tuf/kNR6vWC/HWZ/eY+lph874lgrhzcNekxEr07Pvydbfq/wDqa3+YuCRXtvJazA6JBjI6qRurLnzBwR8q5/Z7+Trb9X/3Gtnm7j62FrJdONWgYVc41Oxwgz5ZJG9dn0NP0wg/B+XOM8MzBZyWtzb5JUT61Zc+mOn4nz2FdVeWL6+eNuKyQiGNxIttah9LOvumRn3YA/dG21YuA2XEr6BLyTiDW/fqJIooIoiiI41Jq1qWY4IJ3HWtTgHMfEV4snC71o2CxO5dEC96MZjf4dGBC4Gc+lHpNuYVuzFpsu47w5BacuFUYO4CAknPltXF5B4RxCzjW1umtpIUB0PG0neAk5AIKhSNzvtjbrUwr5jkDDKkEZxsc7jY0EL595FF9Lb3URVLiGRCxbIDxK4YqcAnUN9PzI88iU8UM4j/AJsImlyMCZmVMeeSqk/Stw1rJxGEv3YljL/mh1LfhnNBAuRuVOI8PllLNaSR3EneS4aUMDkklPBjzOx/GrGFfJkUDORj1ztXizqdgyk/AighnLfIoteJ3V/lSku8KjOpTIdU2RjA8XTBOxPTzmzZwcdfLPrWM3CfnL+IrLQVfe8pcUk4knFc2QeNQgjDyldIDAgnQCT42OdvLbbfs8etOMXEDwJ7FD3g0s6yTM2k9cZQYJG2d+tTRZFJKggkdRncZ6Zr13A6kD5nFBFRwe7i4bFY2/cGVYe4dpWcIBoKkrpUknONjj/pXO7OuWL3h6ezTG3eHUXDRs+sE42wUAI+o+tTj2hPzl/EU9oT85fxFBXjcj3dpxCS94ZJAkUozJDMXCliSXACL0zuD1BY+W1b3MHK97NeQ8Qt5oYZYoNGlg7ozk5dTsDoIPXrsNqnDMAMkgD1Na1txKGQlY5Y3YdQjqxH0BoInxzhPEeIQmzuFtraFyO+eGV5ZGVSGwgaNQuSBkknbbBrvXdnPDbpBYrDlQEAnZwqoFIHuKSTnG23nvXVadRjLKM9MkV6kqnoQfkc0Fedm3Kd/wAMzA5tZIHbUxVpO8U6cbeDB91djjz38qm3GWuQn80WEyZ/47Mqgf2QSTnG1bftKfnr+Ir6MyjBLDfpuKCueQuUuI8OkfLWkkc0geXxShxv4ingx0J8J6kDcVZNYvaE/OX8RXomXrqGB13FBAu0fli/4kogQ2yQI+tSzyGRjpxuAmke82wz5fKpXy2LoRabwQ94uADAXKsABuQ4BBznYZrpLMp2DA/Iivsmg9rDd2yyo0bgMjgqwPQgjBH4VkeQDqQPmcV4kqnoQfkc0EH4Py7e8M1xWRiubRmLJFcO0ckRJyQrhGDKd+oH768uuUbjiE8c3E2iWGE6o7WAs6k+sjso1fIKNvmczpJAcgEHBwcHOD6GjuBuSB89qCHdonA72+hNpb+zrC+ks8jPryrasAKhAGy759dh1rpcl2V3Bbrb3fcERIkcbws5LBQV8YZRg4C7g75OwrvpID0IPyOa8eVR1IHzOKD7pXxHKre6QcehzX3QeUr2lApSlBjuIg6sjdGBU/IjBr84SWzRM0L+/Gxjb5odJP1xn61+k6qXtV4AY5vbkH2cuFlx92QAKjfJgAPmo9aM/wARwzkxbx1j/ivY5ZY5+8jVWUpoYP7rDOrBxuRkA488YOxNb78SvJfB35jU/wDDtlEY+O48X+Na9SbliwIAnDAtuCpx7vX6Hw/6ySKWr+Djr8W9YmfLfv781PSarU5NsNLbRHbrsjX+zjFTcHWdOcsZDq2ODvnOcmsyXl5B4BcOVxvHcASrjy97fHyNTV5Uw6kHSWBbYdQWJGM+ZRdvPWK0uY7AuhkJC6BhRsCcEg5J89jsP8cnFGmsrltFM1I2np9tu67fHnx0m+LJMzH97oXd3U0sqF0jRFztFsupveIU9M4GQNs7+ZrI5wNhk+QHmfIfjXtSvs44Abq6ErD7G3IZvRpOsa/HGzH5L61sUpWleGscmVxZNbmji6/wtfluw9ntYID1jiVW/Sx4v8c1yO0rgMl9w+WCLeUFZEXIGpkOdOTsCRkb+tSg1HecOZ/YPZWZQY57lYHYnGgMrHV9NP4Zr2+kVdyX2nPYKthewvphGgEbSIo2AZG6gDoQRt61ZPB57HiVxDxK3m1yQI8ekeEgSYyHVhqGPLoNz1zXY41y/bXi6biFJR5EjxD5MNx9DVNpwM8J4/bQ27MY5dJGTk93IWV0Y+eCmfoPOiVw82cUNraSzKMuF0xr+dI50xr9WIFQDsevZbee74TcH7WOQzDPnnAkI+BJR/7ZqQ82zTTXttbW8ay+zfzuZGk7sZ3S3BOk/e1vjH3BUN50nuLLiVrxieBYUyIZe7k73UMNqJ8I+4T89AohMO2LiMsHDZGhZlLOsbMuzBHOGwfLPTP9avOF8ucMvbFFt44tJQaZY1AlSTHvFvfDg9c7nzqQ8eurYrHbXIDpdt3CgjKsSrOAT8QpwfXFV5xvspa21XXCrmWKRQWEZY74+6GG/ToG1Z86CS8k8vZ4WlnexByryBllGckSvpYZ/EH41Dex23tYIby+uFQG2nKrNIAWRAgzpPUE6iNtznFTfss5mk4hZd7MPtYpTC5AxqKqjg48tnGfiDVTcv8AL9xc2d1Pau3eWt8ZhDsUcoqsDjG7jyzsenxolYvAOSLe6nk4lc2kaLL/ALi2KAKE3PeSr0Mj51EEbZ3yd6n0sixIWOFRFJPkFVRk/QAVHOz7nBOJW+vZZ48LNH0w3qAd9J3x6bjyrH2jTSPCljAoaW7k7vSW0/ZKNc5JwcDSunOOriiEE5Q4xNDxnvbgFV4rGJEz5Dxezg56EIunHlrAqf8AP/LTcQiht84QXCvKQcERgNqx8TkD658qhHanZXjwQ3htooTZMGV0m7whSVAGnQuwYIeuwB9as7lziq3drDdLsJY1fHoSPED8jkfSgqvtf5etbVLEW9vFFqn0sURQWGBsxxlvrmpTzV2dQOYJrKCKGWGeNyI1WJXjDrrBAAGQBkfLHnXJ7dfdsP2n/oKtOiVUpOeM8VmtnYmwsshowSFlkDFPHjGpch9umEHrUp5r5Itp7VkhhjhmRCYJIkEbIwHhAKgHSehHoahvY6/c8R4jaSbS6ywz1ISRgx/51P8Aaq36IVVxPgaHlxHuIvtrezyhdcPGwxkA9R7oBHngV2+x/hcKcOhnSJBLKp7yQKNbeM4BbrjYbdNq3+0O4SThN6yMGXuXGVORlThht6EEVHeznlVJuHW8pubxCynwxXLog8TDZRsKDjc+8At141YRrCgS4bVMoGFc95uSBtv5+tTnnnl61bh8qmCLEELmHCBe7wufBgeHoNh6VCOaOEC241wtVlml1MDmeVpSMPjALdB8KsvnP+gXX6h/4TQQnsu4DZy8IinubaCQ/bF3liRzpWWQZJIzsox8AK6nKfJdsrXM0apJY38ULxwupIAGp/dYbDxKwzuD6YFRvkflH23gagXFwjSCYBFlIi1CWQKCmMFSQMjzyasPl2QQW9naTEJOYFURkjJMSL3mMddORk/GgrjkLhUNpxy7sniVsAy2zOAxQAhgFJ6HS+M9fszWftj41LHcW5h1abJo7ibScANIxEIPrkRuMf1vjWXtLHsXFrDig2RiIZT8ATk/3JG/uCutZ8H/AJQ4dfTEYe/Z5IyfJYx3doflpjRvk1Et7n428/CnuniSb7EPASuSHm0rFoPUEsyjIra4Fwe34RZM+lVMcWudx7zsq5bJ8984HxqBcg8W9sgsOGMPFBcM8ynyitgHiz/7jxL/AGT6VNO0CSSZrfh8CiR5ZBPKhbQDBAQzAtg4DOY16bgkedEIp2c8Ung4rc2t4NL3qrcqucgOV14Hr4CVPxhq0eK8LhuYzDcRrLGd9LjIyOhHoR6iqn7T0vEktuLPbpEbVwCY5u8LAsCoI0Lge8M5+/Vt8NvUnijnjOUkRZFP9VgCP30FF8HuJuC3TXShmsHuXtZBknTobwk/1gpJB88MOpqyO0bhVtecNnutCSOls8sEwA1DCl1w3XSSOnTenLvCo7q2vraZdUcl5Op9RuMEHyIO4PqKgEfFJeGQ3/A7w5ja3lNpIeh1IxAz6N5DyYMPMUStjk/gUNpbRrDGqFkQyEDd20jJY9Setdytfh3+6j/QX9wrYoh5SlKD2lKUCsF7aJNG0UihkdSrKehB61npQUXzjypJYPnd7Zj4JOunPRXPkfRuh+dcjhkDPIFV9GxLPnGlRux/Dyr9DzwK6lHUMrDDKwBBHoQetVrzL2ZkZlsW+PcOf4HPT5Nt8RXm8TNZiGTqPD/8viY4+XT6NKKMYCADHhXxKurLqxQE4znAT++ainF7cow8ZdWGUJOSBnBBGdiCMH5VtS3N4sht3jlEzusmkxkuWTSFIwMEDA3GR8ak3L/ZxNM3fXzGMMdRjRgZGJ3Ophsu/kuT8RVDSaXJivNrTBmrOpiKVpMbec8tvcIty1y9NfSd3F4UU/aSkeFB5ger46L9TgVePBuFR2sKQQrhEHzJJ3JJ8yTuTWawsY4I1ihRY0XYKowB/r1rYrRXdNpa4K7R17vk1Fe0TlI8ThhgEgjCTiVyRklAjowA9fHtnbapXXtFlBeEcO4vZoLdZLa7jTaN5S8UgUe6GwGzgeec/GsnDOUJ/aX4ndSRTXujRAoDLBCu+APvMd23/rHbzqbUoIVyxwDiFvdT3M8ttKLllMulXVlEYKoE8sAHofifOs/aJy5ccQg9liaFIyVYtJrLhlbPhxtgjbf1NS6lBW1/yJfXNpbWk11ErWsyyRzRo5bCI6rkEgFgSmDkdDXcEXFzH3DGz1FdPtGZM+mrusY1fDVjNS2lBHODcutYWYtrIoZAdTPPqwzt77HT59MD0AFcTs85QveGtIrzQSxTP3kmFdXD6cEr5b4Xap9SgrziXIM8fEDxHhs8cBfeWORWZWYnx7Dybr8DuK2TwDiZv1v2mtG0RGFItMmlVcqzkHrqJUb+m2KnVKDkc0WM09s9vF3P2qmN++1FdDKQcBd871wOzvlm84cns0s0MtvksukMHUnqBnYgnff1NTalBX3PvJ97xFowJbaOOFy8e0hYnbGry6DoKmfBxcCPF0YjID1h1BSMDfDdDnNb1KCD83ciNPcpxGym9mvExliNSOAMeIeRxtnByOo8xn9k4vOncyyWtsp2eWAO8hU+9oDYVDj7xzj0NTGlBE+Y+WZXsf5NszFHEYzExl1swXbpjqT4sk+ZzX3yFwS6soFtZ3hkjjB7towwbds4bO3md/lUppQV5zNyff3V7BfLLbIbY/ZKVkOQG1eL5/CpBzHYXlxam3ja3R5Y2SVm1kDUMeAfLPWpHSgg3J3L3EeH2y2ivaSIpYqW71SNbFyNhv4mP41l4Zy3eHiS8Ru5oWVIWijjiDALqIJPi65wcn5elTSlBFu0flY8StO4RlWRZFdWbOBjZ+m/us31xUjs7ZYo0iQYVFCqPgowKzUoIZyryX7Fd310pQ+0NmEb+EHLuG/tny8hWKw4BxJb97+SW0fXGIdGmQaIw2rCn5kk56nHpU4pQR/nfhE15avawmICVSrtLqOOhUqF8wRnf0FcnlPgXEbK19l721kCDEJZZBpyc4OOoALY+lTalBCuTOX+IWcknfT28sU0rTOArqwd/e0+WMgbH0rP2j8lpxO20DCzpkwyHOBnGpTj7rYH1APlUupQYrWMqiqeqqAfoMVlpXlApXtKBSlKBSlKBSlKBSlKBSlKBSlKBSlKBSlKBSlKBSlKBSlKBSlKBSlKBSlKBSlKBSlKBSlKBSlKBSlKBSlKBSlKBSlKBSlKBSlKBSlKBSlKBSlKBSlKBSlKBSlKBSlKBSlKBSlKBSlKBSlKBSlKBSlKBSlKBSlKBSlKBSlKBSlKBSlKBSlKBSlKBSlK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5" name="AutoShape 8" descr="data:image/jpeg;base64,/9j/4AAQSkZJRgABAQAAAQABAAD/2wCEAAkGBwwMDA4NDg0QDQ8ODQ0NDA0NDRANDw4NFBQXFhQUFBQYHCggGBolHRUUITEhJiorLi4uFx8zODMsNy0wLisBCgoKDg0OGxAQGywkICQsLDU0LiwsLC8sLCwsLCwsLCwsNCwsLCwsLCwsLCwsLCwsLCwsLCwsLCwsLCwsLCwsLP/AABEIAKABPAMBIgACEQEDEQH/xAAcAAEAAgMBAQEAAAAAAAAAAAAAAQYEBQcIAwL/xABMEAACAgECAwQGAwsJBQkAAAABAgADBAURBhIhEyIxQQcUUWFxgSMykQgVNkJScrGys8HCJDVFU2NzdISSJTNDgqEWF1RiZXWjtNH/xAAZAQEBAQEBAQAAAAAAAAAAAAAAAQIDBAX/xAAoEQEAAgEDAwMEAwEAAAAAAAAAAQIRAxIxBCFREyJBMjNhcYGx8UL/2gAMAwEAAhEDEQA/AO4xIkwERECJMRAREQERECJMSIEyJMQERECIkxAiJMQIiJMCIiICJMiAiTECIiTASIiAiJMCIiTAiIkwIiIgTERAREQERECJMTQcS8Spp5WsVm2115gu/KoXfbcn7enumbWisZlYjPDfSZQV46ylO9mInJ7i6Hb4ncTYpx7hld2quDfkgIR9vNMRr08tbLLZEpukcSZOoajUqVmvHTtC4UFt+43KbG8B122H6Zc5ql4tGYZmMckRE2hERAREQIkxECJMRAREQEREBESIExEQERECJMRAiTEQEREBERARIkwESoekLjmrQaqy1D323izsFUhawV23LtvuB1HgDOHZXpK1+3I7f1969mDLTUqpQB7OQ77j4kmd9Pp76kZhi14q9QSJXeBtfu1XSMfOatVusWxXQMVQ2VuyEg9SASu/ntvIHEzpl14uRiNQbH5FsNgZTv4EHbqN9vtnnvOycS6RGeFknwsxKnsW1q0Z0BVHZQWUHx2M+0mVH5ZARsQCPYRuJgvouCx3OLST7eyX/wDJ9tVz68TGuybDslFVlr+XdUEn9EqHB3HOZrRDU6Q9WPv3sq7JC1ePUJ3d3Pw6dOpEvp7ozg3YXWmhK15URUUeCooUfYJ9IiQImo4n4iw9IxWysuzkQHlRVHM9r7bhUHmehlbp4o4iyk7bF0FUpYBqvXM1abnU+B5AO785qKTMZTK9yJReGeOszJ1MaXnaU+BkGmy7c3CxORfMdO8Cem4Jl7i1ZrOJInJE0Gl8VY+TqmdpYUpdhCptyQRcrKCxUeXKSAfiJv5JiY5UiIkCJX8binHu1m7SEUmyjEGTZYGHKGLKOz29oDofnNpqd+TWgbHx1yW36o14o2XbxBIO5lmJgyzInL6PS4bM4aeukXetHIbG7I5NQAuUkMC23lsevunSMGy561a6oU2HfmrWztQvXp3thv8AZNWpavKRMTwyIiUji/jrJ0ULZk6WzU2WtVXdTl1sObqQGUqCpIBPykrWbTiCZwu8TRcK63k6lRXkvheq03VLbQWyFtd1bw3UDu7jr4zeyTGJxKkREgREQIkxEBERAREQEREBIkyIHGPuiP6N/wA1/BONTsv3RH9G/wCa/gnGp9bpftQ8ur9T0r6Fvwcw/wA/M/8AsWSwcU5NNOG72KrndVpVh/xj9Uj4ePylT9BmpVXaGmOrDtcW69bU8wLLGsRvgQ23yM/PGOe+ZnJjVAutDBeVAW5rd+8dh7PD7Z8nq7bbW/b16UZw6LJmLTqGM52W+tjvtsLF33+G8yLLFRSzMFUdSzEAAe8mSJyiu+kLNpxdLtuvqF9CW4xyKWG4spNyBgR59Dvt57TfYj1tUjVFTWyK1RTblKEd3bby2lJ9J2oY2Xo2bi411eTkMlbLj47i61lWxSxCJuegmr9BnEvrOE+m2t9Ng/7oN9Y4zHoP+U7r8OWd/TmdPd4lnPuw6hEROLTi/pmzBXr2jduf5LS1N9gP1eX1he1J9vdUTstNiuqujBlYBkZTurKeoIPmJTfSjwX9+8NTVsuXjc74xbYCwEd6pj5A7Dr5ECcs4H9IOdoFp0/PrsfGrfkelxtfiHz5N/Ff/L4ez3+qKeppxt5j4c87Z7u8ZOlV2ZmPmHcWY1d9SbbbMlvLuD/oE2ExNK1LHzaK8nGtW6qxeZHXwPuI8QfcZku3KCT5An7J5pzxLo8z6lxHbhcU5Wp1gkVajkVuB4WUqTW6fNR9uxnpPCyq8imu+pg9dta21uDuGRhuD9hnCeGeG/v1oWtWIA151J8rEbbcl1XmKj84Ow+Ylj9A3E/bY1ml2t9Jjb3Yu/icYkcy/wDKx+xh7J69esWrmOa9nKk4n9utTV8Ta1VpmDkZtv1aaywXfbnsPRFHvLED5zaTmHHbNrmt4Wg1knHoIzdVK+HKBulZ/wCg2/tAfKebTrunvw6TKkeiHULn4nNuQT22VTldrzAqS78tngfLu9PdPQ04NmKMPj+sgBVfKoCgDYBbccV/pM7zO3U95ifMM04w8+6eo/7fEf8AqeSfn2Tmegp5+0/8Pz/7lk/sXnoGOp/5/UFPknNfT4P9ip/jKf1XnSpzX0+fzIn+Mp/Vec9D7kLfiVz4RG2lYAH/AILF/ZrNvNTwl/NeB/gsb9ms20525WCIiRSIiAiIgIiICIiAiIgREmRA4x90R/Rv+a/gnGp2X7oj+jf81/BONT63S/ah5dX6lp9GOfbja5g9nY1a3XrRcFOwsrbccrDzG+09OYmFTQCKq1r36tyjqx9pPiT8Z5BwMp8a+nIT69N1VyfnIwYfonqjhXizA1elbMa5S/KDbjswF1LeYZPHb3+Bnm62neLYdNG3bDC4s4WGTvkY4C3jvMo6C3bz9ze+Vv0g5GXq+n4OlYtZbIz35ssNuq0VY7DtDYfxR2nL8djLjxhxXh6Lim/IbdjuKKFI7S5/Yo9ntPgJx7h30s5dGpWZWdUGxMxlBWqsKaEXopqbbewDfqCeviNvA+bQ0LbvUrH+ut7xjbLrHAvBeJoeN2dQFl9gByckqA9jewfkoPIfvm5Oj4nrK5fYVjIUMovVQthU+Ksw+sPcZ9dPzacqlL6LFtqsUPXYh3VlMyZm1pmcyREEREypKnx3wLh63SecCnKRSKMpR3h7Ff8AKT3eXlI0LiVbNb1bTbbhz024z4lTEDek49ZcJ7dnJJ/PlsZgASegHUk+Qm/dScwnaYcD9FGpZmja6+j5HdW+x6bat91TJVOZLFPsZVA38wVnauJcr1fTs2/+qw8mz/TWx/dOW6bSutcavnYw58XAC9pkL1rstSsooVvMlm+xJevSjkdlw/qJ325sc1D42EJ++dtX3Xr5nGWa9oaP0C0cmhc39Zl3t8QvKn8JlE44w7eGeJKtRx1PYXWHKrUdFYMdsin/AK7j84eydO9D1HZ8PYQ/LF9n+u1zMn0l8MDWNLtpUb5FP8oxD59soPd+DAlfmD5SxqY1ZzxKTGatjqfEmLj6U+qcwegY3rFZBH0nMO4o95JA+crfoj0exMS7Vcnrl6tYcqwnqVoJJrUb+XUn4Eeycs4JfN1pcPh59xh0ZT5mSTvzDHU7mpvYOZm297j2T0fWgRQqgKqgKoHgAOgAmdSvpxt8/wBLWd3dwb0qscbi3Dv8N1067f3Lcyn9Wd7nCPuh6CudhWjxfEtr3Htrs3H7Sdt0zKXIxqblIItprsBHgQyg/vjW76dJK8y4RT9Fx93un+0rP/kqPL+sJ6BnD/TRoWThalRrmMpKFqDawBIqyaiORm9isAo+I986pwjxRiaxipkY7jm2Hb0EjtKLPNWH6D4GXW91a2jxgr2mYbycx+6BuC6NSp8XzawvyrsY/onTLHVQWYhVA3LMQAB7SZx/iS4cW65i4OJ9Lp2nsbM3KXrU7n6yq3gdwoUbePMx8BvMaEe7d8QtuMOo8OUmrT8Os+KYuOp+IQCbGQBJnGWiIiAiIgIiICIiAiIgIiIEREQON/dEIeXTX8ubJX57IZxeehvTtpTZGjreo3OHkJc239UwKN9nMp+U88z6vSTnTeXVj3E3XBWaMXV8C8nlCZdIY77dxmCnf3dZpYI36TvaMxhiJxL1dZwfpt2S2Xk0DNvJGz5Z7dawPBa6z3EA9w953PWbTL03Fvq7G7Hqtq227KypHTb80jac14N9MGA+NXVqTPRkIoR7uzayq7bpz7ruVJ8wR4zpGj6tjahjrk4toupcsFsUEAlSVbxG/iDPkXrev1PXExPDD0ThrE01nOGr0V2HmfGWxmx+f8pUbfkP5uwPnNzETnMzPLRERIKZxN6NtM1PJbMY342U3KWvxrShLKAqkg7jcAAbjaYi+jGtxyZOsatl0+Botz37Nh7CPZLdfrGNXd2DOxs5qkYJXZYK2tPLWHZQQnMfDciE1rFZslBYebDG+UCjjshy83Ukde716eU6Re+MZTEJ0bR8TT6Fx8ShKKl68qDbdvNmPix6eJ6zT8V8HrrCtVkZ2UmOzI/q1PYpXzKBt15OY9Rv1Pj8pubtXxkxly+1DUOK2S2sNarK5AQjlB6EkfbIytXx6bFqZma1k7QU1VWXW9n+UUQEge8zMTaJz8nZrOFuF/vUi01Z2TbjoGFePf2LIm536MEDeO/TfzlimFiapj30vcj/AEdZdbS6PUaynVgysARtPxfrWJXhjOa0eqmpbu3UM69kw3D9BvtsR1iczOZIYmi8L4WBlZmXRXy2Z1i2XeHKpHiEG3QFizH3mbuayjX8Gxb2F6qMXlOULA1LUgjmUurgEAjqD5yKuIMNrq6DY1dtwJoS+q2g3ADc9nzqOfp12ETunk7NVxjwLha49T5Vl6mhXWsU2Kq94gkkFTueg+yTw9wg2mLXVRqeYaKiCuPaaLE5d9yoJr5gp9gPw2mwbibT1ualr+R0vTGfnrsRVvcApWXK8oYgjYb9dxPpma/iUXNj2O4tWsXMi0XWbVE7c+6qRy7+ful3Xxt+DEcthfSlqNXYi2I4KujqGVlPiCD0IlFzPRPpRtN+JZlabYfPCyGrA+AO+w9wIEu+bl1Y9Nl9riuupGssc+Coo3JMjKzaaVR7LFVXsqqRiejPYwVAPiSJK2tXgmIUn/uvx7e7mapqmfX/AFORnOaz7iPGXHSdKxcClaMWhKKl8ErUKCfafafees+mVnU0NUtlio19vY0hjsXt5S3KPfsp+yLM+hL68ZrFW61HsqrJ2Z0TbnK+3bmH2yza1uTEQyYmLVn1PfZjqT2tSI9ilGACNuFPMRsd9j4ewycPOpyA5qsVxXbZTYVP1bUOzKfeJjCsmJqG4lwQps7R2qDchvTHuso332/3qqV236b77T95fEGHRe2PY7i1ahcyLRdYRSTtz7qpHLvuN/dLiTLaRPguZUbmoDjtVrW41+YrYlQ3w3Uz5/fKj6fZ+b1Y8uQFBY1tyB9iB135WB+cmBlxNTi8RYV1L5CWHsUo9ZNrU21ocfYnnUso5hsN+m8ycnVceqhMhrN6XNQSxA1isbCFTblB8SygfES4kZsTT5HE2DVYKnewO1j0ovq2Qe0tTcsqEJsxHK3hv4GbLEyUvrW2sko43UlWQ+zqpAI+cYkfaIiQIiIEREQPll41d9VlNqh67UauxD4MjDYgzy7x5whfoeYaWDPj2EtiZBHSxPySfyx5j5+c9TzX67ouJqWM+LlVC2p/I9GRvJkbxVh7RO+hrTpz+GL03Q8hxL3xx6Ms/SS11IbMwxue2Rd7aV9lqD9YdOnXaUQGfUpet4zDyzWY5J6R9CP4PY/99l/tmnm6ekPQj+D2P/fZf7Zp5+s+j+XTR5X2IifMekiIgUfWA9Wrpk4L2du+TiYupYTVs1WVjHl+nUkbKa1Y98dO6Qes/CNtdxP0bvpX2Xdb6TbE5DydO93u70369JZMLWu3z8zBFRVsNMd2sLgq/bAlQBtuPqnf9819/GePRi1ZeRW1NT5t+E7b9p2RqexGsbYfU3qPwB3PnOuZ4wyrmVpOVp+Mgwka/TsxsQ24i7l8C82IWtqB/wCESO8n4p3I6bzb4dr6frepvlK605/qluJl8jPUoqqFbUuwG1ZB3YA7A8x98sT6oBlY+OqB1yKbb0uWwcvLXyeW3XfnXb5zSPxmFxWyziv2Veotp1zC1SamFvZG09P93zfPbyjMz8DW16jl6hjPiuqq+XqmTjo5oeuttOpYntH8yLEQJzefP08JrMtb6NB1vSLEY2YyXpgiutyt2LcA9S1dO8VLFNhuRyiXnUdb7G62pKe17DDbMuYWBQibsFXw8W5H2/NPhMbG4jss05tROIyVepLnVKbkLWVlC/L0+q223u6+MZnwNLxRoDNinOxw+Vc2VpWVkVqBvdiYjhhSijx23ZtupJ+QGRxLYmrJgVYnM9i6hiZTWGt09VqqbmsNhYDkYjdeU9SW8PGbTTOJlvseuzHsoZcKrPUlltV8d9/Ar15gRsQR8N5Gn8RNkYTZy4/0BxRl0ML1c2JsWKMAO44AG46jc7byZsKhm4+Q2Xq1gqORjV6vg5d+KtTdtkUVUVbvQ2/eKugPKAd+QjcbzY52aj60chMi7HrbSUC3V4xsDP2xbs2DIdm2/F6GbbL4serTRqfqTtj+pV5r/TVh1VxvyBfNgNt/Lr5z75XEduM+P6zhtTVkX144yBcliVvYO5zgdQC2y7+0iXM+B+uM1W3T2oYErlW4uO69QexsuQW77eH0fP18pSNR07UPvc1V6WuNByaDhuqsz5pS1GrsAHVuWk8vnuzN5idH07UTkvfy1kV02tStxYEXOnR+UewNuu581Mztpmt5r2JjKhcV4mRqzZD4vJvptddmE1gcFs0Fb+avwBGyVpv1Hece2Tm0U67fgue1xbTp1l+PaFZLsLN56jt18GA5wVPiAfKX2RG9cKLg6jqGOdRtzMcLl142JjVPWCacy0G7s7E6d1TzgsPxdm8hMCjSMvAsztOVgF1XTrGovrDitNSSvsnZ2O/K1nMje8qdus6VIjeYc9Ov3Y2gU04+O1eoY1WFiNgXYtjlirV1W8qbd9OXnYMpI2G8++r2GviF7DfdjqNGrQ3VY/aq9oyGbszujDfYg7DY9Ze4jf8Agw57rK5Q1S7VsSp7rcS3GwHxxuPWcK2tS22/Tu22A7/2bCfbQsR8DJ1nHt5mN+NRmtcQ3LflWVut/IT7GUd0eAIEvkRv7YTDm+kWMvDFlPa322roBT1SzH5DTcKSvZrsgJYkhQp3Pdn7zdJytOSqvDVsjTMrKwX7Be8+m2+sVuWr8zSSDuPxPLp4dGkRvXCq8W/zjoZ2JCZ172MASqKca1QWPkCzAbnzMtcRMzKkREgREQESJMBERAiUTjH0W6bqnNbUvqWSdz2tKjs7G/tK/A/EbH3y+RNVvas5iUmInl5K4n4ZztHyPV8uvlJ61WoS1Vy+1G2G/wADsRO8ehH8Hsf++y/2zSycV8O42r4dmJkL0YE1WAd6m0DuuvvHs8/Car0W6Tfp+kriXry2U5OYjexh2zFWX3EbEfGenV1/U08TzlitNtluiInkdCIiBWfUsrE1bLzK8c5NObj4qEVPWtlV1PMO8HYAoQw6g7jbwnxr0O+urTq2qW3kzszKzQrKUUZC5HOo5tuYBr9vDwB+EtkTW6UwqOicM36fqKdlYH01MfJ9Xpck24ltjVE1IT41bISB5dR4bSdD4ed9O1HBzKuRczK1Gz6ytvTkOzKdwejAEfA+2W2I3yYVXSNGzKdJvryCL86+h67WUgBitfZVDcnoOUAn3ljMLStDyKdFtwhg9lkHSkw3ftait+QKym42Y7LuSdzsevhLvEu+TCl6VpOoacy201esLdg003033hrcfKpTlTkdid6WO+679N9wOpE/On8P30nVWoxmxaMzF2rwWtrP8vYWCyxQrFUUgp59didh53aI3yYU7P0TLs4X+9q1fyk6dVh8hdAosVFUnm325ehP7ptuJMG3M0jKxkq3uuw7Kqq2ZRy3lNkJbfYbNsdwfKbuJN0mGv4fxmowcWl05Hqx6a3XcHZ1UBuoPXcgnf3zYREzKkREBERAREQEREBERAREQEREBERASIiBMSJMBERAREQEREBERAREQEREBERAREQEREBERAREQEREBERAREQEREBERAREQERECJMiTAREQEREBERAREQEREBERAREQEREBERAREQEREBERAREQEREBERAREQEREBERARE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9" name="AutoShape 8" descr="data:image/jpeg;base64,/9j/4AAQSkZJRgABAQAAAQABAAD/2wCEAAkGBxANDRUNDg0VDg8MFg8QEA8PDA8RDxASFRUWGCATFRUYHCksGhoxHhUWLT0hKCkrMS40GB8/OD8sNyguLisBCgoKDgwOGxAQGjclHiY4Mi8yKzcsLSwsNzcyLTQtMDcrMTQ3LCssNyssNy40LjE0MCwsOC8vLDIvOCw4NjcuLP/AABEIAKwArAMBIgACEQEDEQH/xAAbAAEAAgMBAQAAAAAAAAAAAAAAAQUCAwYEB//EADoQAAICAQIDBQQHBgcAAAAAAAECAAMEERIFBiETIjFBYQcUI1EVNVJxgZGyMnJzdKGxJjNCYoKEov/EABcBAQEBAQAAAAAAAAAAAAAAAAABAwL/xAAlEQEAAgECBQQDAAAAAAAAAAAAAQIRAzESIUFhoXGBkdETIlH/2gAMAwEAAhEDEQA/APuMREBERAREQEREBERAREQEREBERAREQEREBERAREQEREBERAREQEREBERAREQEREBERAREQEREBExSZQEREBERAREQEREBERAREQEREBERAREQEREDFZMxWTAmJEQJiRECYkRAmJEQJiRECYkRAmJEQJiRECYkRAmJEQMVmUxWTAmJEQOZ5w5yTg6LbkYl1lVripLKTS2rlS2m0uCPA+XlOgxLnsTc9LUt9h2Rm/NCR/WfPPbv9W4/83R+iyfSTNrViNOsxvOROspbuZaE4onCj/n3VNeDqNo0OgQ+pG4/hLa65a0ax2CpWGdmPgqqNST+AnyPmvhtq4NXM9aEZtV4zmU6g+6vtVaW69AECa6fafTxjRpF5xPp79B9J5l459HY7ZTY1l9VKl7DS1WqAEddHYa+PlMuXONfSGOuUMayiq5Ves3Grc6nXrojHTw8/nKbnrMTJ5cycio7q78Y2If9rAH857+Q/qfE/gVf2kmsRp5xzzgbuO8dbCZB7lbet710q9LUab38AQzggesrOKc7e6ZlODZw3IN+aCaQj4rK23x73adNJYc0eGP/ADWN/czludjpzNwg/L3w/wDidaVa23jpPiEldca53Xh2187h+Tj0WEKcjSi2pCfJ9jkj8ps5s5zr4VQuVbjW3Y1hQLdQ1DKdw1HQuDp6yk5u4mnH8J+HcJIzGvapbcgA+7Yy7tdzsfFu6dANTPD7ZsMY3LdeOrbhjti1BiNC2waa/wBJ3TTrNqxaOczzgl2nE+Pvi4jZluBdsqVnsRbMY2IoAOpG/Q+J6A/6T6Ty8K5sszMdMqjhWS1Vw3IS+ICy/PTtZ7+b/qzK/gZH6DOS9n/N/D8fg2LVdmJW9NSh1YP3SCfHpOK1zTMVzOe6ugp5qZse+88NyEOCxW6lzjC0AVizcvxNGGhHnNPBucWz8UZmNwvJsqbds1fEVn0OnQG35z1U5aZXCrMyusV++023HQ6lvhkBidB12qs5T2bcx4mBwLETKvFb3dr2Ve1me09oRogA7x1I6D5iXgiazMV55wOs5W5tx+KdolSvVfiHbfj3oEtrOpHUAkEdD4Ey/nD8k8CvHEczjOTScZuIlEpxmZTYlS6d6zToGO1eg8OvjO3merFYtiomJETMYrJmKyYExIiB839u/wBW4/8AOUfosn0oyk45wfAzm25tddxx17Tba521ode+RroB3T3vQ/KabeXOHsexavXTZ8Nsm8gbtQvdL9NdrfkZtN6zStf5nyK3mXiC8SROF0kj6Quvx7mBGox8YjtmH3nRPvbXylrlcti6tqbM7Jau1Sjp2lehUjTT9ieTE5Y4ShrejHRC4ZaXpsuVtuup2lW6Lqfu1PrOjfa+6onqV7wDEMFbcNdR4eDdfSS14jEVHyPgNl30JxPl+3v5XCluWvyNlDakMB8unh8mWdv7MOJ1ZXBsbsnDNTWlVqhtSjr00I8pvxuX+GVOOI11KrnawyhdbvbUgDVy2rA6AaHxnnzfZ3wq603HDFVjakmiyynXX0Qia31aXzG3X7R6eY8tHy8TBU7rnuGQyAjdXTSpJsYeQ3FR67vSc9zof8TcI/7f6Z1vAuXMPhwb3TGWo2ftuATY/wC856maMnlbAvyO1txxZkJ31drbTYgLHqp3d0a6+E4petZ7YmPkcXzfi2cvcR+nsSsvh5RCcSx00HUnpao+epP46/aJG3215leRy8t9Liyq6zHdHHgynUz6HZg1PQcZ07Sl1NbJYS4ZT5MWJJlBbynwjsOzfGr93oY/Dayw1V2Hp+zu0Dd7+s6prVzW1t48wYWXOB04Xla9PgZH6DK/2Za/QWH/AAV/uZYX8u4tlHu1lRenr8N77ih6AaEFuo6eHhPNicq8PWoCmjZUw3Ktd9y1kN11ADadZnxV4OHurG6+mrHyuH1KQMHG7RidNoFy3kKPUdmfwZZxvKXLFXGOU6cSzRX+K1NpGvZWhm0b7vI+k7erlLArrepMUIl53Wqtli9qdCO/o3eGhPQ9Os38L4LicP0XGqGOH1Va1sfYSevRCdNenjpO/wAsVj9d8xI5v2a8025Is4XxDucS4b3LAx1N6DoLB8z4a/eD5zuZVZXL2HdlLmvjq2TXt2XgsLAF106g+plpM9Sa2nNYwJiREzECTMRJlExIiBT8T4V7xk7XQNi5ND05WrdW2OCle3zBFtup9PWaMarLrqqZ1L3qtjXbLAEseuooin95tD6HWX8SDm8XhlijbW7o1deBi6hgNFq77tp4a98ib8tcqsWdlW9o3EIrXAblTHO3va6gGzxPj1l2iBRoqhR16AADr18BMoFVfhsuLRQilxUcUP4bttWh1PXx1USLzkWZCkIyUq1OveUdB2hYkA9evZjTy/GW0SjncOrNeoh99TOmGF1dGZGLs9p18yNwX7lHrPRfRkCxlQ2dk7V17twZhWKm766no29hqfQS6iB4sDHsWyx7LGYFital9VCbUGunmSVJ9NTK5ce5lNTUtq2V2tj6qF7MWb1ZevXoqdJfRIOduozNLSGs3NXmdno66B7LAK9NT4qqE/8AOb8yrI+M1IdXQlqdbNyP8IgaAnr3iSR0/ZH3y7iUVD4l3aBxbaK6673Kgruex2QqoB+yEboftiaGrzFrHi7rXmPurYoLLdqitSrM20kljpqQCvrL6JBz1eNbj21YtRcUbMOtdXHcWjti+mnmQKQfLvCdFNa1qCWCgM+m5goDNp8z5zOUTEiIERIkwEREBERAREQEREBERAREQEREBERAREQEREC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0" name="AutoShape 10" descr="data:image/jpeg;base64,/9j/4AAQSkZJRgABAQAAAQABAAD/2wCEAAkGBxANDRUNDg0VDg8MFg8QEA8PDA8RDxASFRUWGCATFRUYHCksGhoxHhUWLT0hKCkrMS40GB8/OD8sNyguLisBCgoKDgwOGxAQGjclHiY4Mi8yKzcsLSwsNzcyLTQtMDcrMTQ3LCssNyssNy40LjE0MCwsOC8vLDIvOCw4NjcuLP/AABEIAKwArAMBIgACEQEDEQH/xAAbAAEAAgMBAQAAAAAAAAAAAAAAAQUCAwYEB//EADoQAAICAQIDBQQHBgcAAAAAAAECAAMEERIFBiETIjFBYQcUI1EVNVJxgZGyMnJzdKGxJjNCYoKEov/EABcBAQEBAQAAAAAAAAAAAAAAAAABAwL/xAAlEQEAAgECBQQDAAAAAAAAAAAAAQIRAzESIUFhoXGBkdETIlH/2gAMAwEAAhEDEQA/APuMREBERAREQEREBERAREQEREBERAREQEREBERAREQEREBERAREQEREBERAREQEREBERAREQEREBExSZQEREBERAREQEREBERAREQEREBERAREQEREDFZMxWTAmJEQJiRECYkRAmJEQJiRECYkRAmJEQJiRECYkRAmJEQMVmUxWTAmJEQOZ5w5yTg6LbkYl1lVripLKTS2rlS2m0uCPA+XlOgxLnsTc9LUt9h2Rm/NCR/WfPPbv9W4/83R+iyfSTNrViNOsxvOROspbuZaE4onCj/n3VNeDqNo0OgQ+pG4/hLa65a0ax2CpWGdmPgqqNST+AnyPmvhtq4NXM9aEZtV4zmU6g+6vtVaW69AECa6fafTxjRpF5xPp79B9J5l459HY7ZTY1l9VKl7DS1WqAEddHYa+PlMuXONfSGOuUMayiq5Ves3Grc6nXrojHTw8/nKbnrMTJ5cycio7q78Y2If9rAH857+Q/qfE/gVf2kmsRp5xzzgbuO8dbCZB7lbet710q9LUab38AQzggesrOKc7e6ZlODZw3IN+aCaQj4rK23x73adNJYc0eGP/ADWN/czludjpzNwg/L3w/wDidaVa23jpPiEldca53Xh2187h+Tj0WEKcjSi2pCfJ9jkj8ps5s5zr4VQuVbjW3Y1hQLdQ1DKdw1HQuDp6yk5u4mnH8J+HcJIzGvapbcgA+7Yy7tdzsfFu6dANTPD7ZsMY3LdeOrbhjti1BiNC2waa/wBJ3TTrNqxaOczzgl2nE+Pvi4jZluBdsqVnsRbMY2IoAOpG/Q+J6A/6T6Ty8K5sszMdMqjhWS1Vw3IS+ICy/PTtZ7+b/qzK/gZH6DOS9n/N/D8fg2LVdmJW9NSh1YP3SCfHpOK1zTMVzOe6ugp5qZse+88NyEOCxW6lzjC0AVizcvxNGGhHnNPBucWz8UZmNwvJsqbds1fEVn0OnQG35z1U5aZXCrMyusV++023HQ6lvhkBidB12qs5T2bcx4mBwLETKvFb3dr2Ve1me09oRogA7x1I6D5iXgiazMV55wOs5W5tx+KdolSvVfiHbfj3oEtrOpHUAkEdD4Ey/nD8k8CvHEczjOTScZuIlEpxmZTYlS6d6zToGO1eg8OvjO3merFYtiomJETMYrJmKyYExIiB839u/wBW4/8AOUfosn0oyk45wfAzm25tddxx17Tba521ode+RroB3T3vQ/KabeXOHsexavXTZ8Nsm8gbtQvdL9NdrfkZtN6zStf5nyK3mXiC8SROF0kj6Quvx7mBGox8YjtmH3nRPvbXylrlcti6tqbM7Jau1Sjp2lehUjTT9ieTE5Y4ShrejHRC4ZaXpsuVtuup2lW6Lqfu1PrOjfa+6onqV7wDEMFbcNdR4eDdfSS14jEVHyPgNl30JxPl+3v5XCluWvyNlDakMB8unh8mWdv7MOJ1ZXBsbsnDNTWlVqhtSjr00I8pvxuX+GVOOI11KrnawyhdbvbUgDVy2rA6AaHxnnzfZ3wq603HDFVjakmiyynXX0Qia31aXzG3X7R6eY8tHy8TBU7rnuGQyAjdXTSpJsYeQ3FR67vSc9zof8TcI/7f6Z1vAuXMPhwb3TGWo2ftuATY/wC856maMnlbAvyO1txxZkJ31drbTYgLHqp3d0a6+E4petZ7YmPkcXzfi2cvcR+nsSsvh5RCcSx00HUnpao+epP46/aJG3215leRy8t9Liyq6zHdHHgynUz6HZg1PQcZ07Sl1NbJYS4ZT5MWJJlBbynwjsOzfGr93oY/Dayw1V2Hp+zu0Dd7+s6prVzW1t48wYWXOB04Xla9PgZH6DK/2Za/QWH/AAV/uZYX8u4tlHu1lRenr8N77ih6AaEFuo6eHhPNicq8PWoCmjZUw3Ktd9y1kN11ADadZnxV4OHurG6+mrHyuH1KQMHG7RidNoFy3kKPUdmfwZZxvKXLFXGOU6cSzRX+K1NpGvZWhm0b7vI+k7erlLArrepMUIl53Wqtli9qdCO/o3eGhPQ9Os38L4LicP0XGqGOH1Va1sfYSevRCdNenjpO/wAsVj9d8xI5v2a8025Is4XxDucS4b3LAx1N6DoLB8z4a/eD5zuZVZXL2HdlLmvjq2TXt2XgsLAF106g+plpM9Sa2nNYwJiREzECTMRJlExIiBT8T4V7xk7XQNi5ND05WrdW2OCle3zBFtup9PWaMarLrqqZ1L3qtjXbLAEseuooin95tD6HWX8SDm8XhlijbW7o1deBi6hgNFq77tp4a98ib8tcqsWdlW9o3EIrXAblTHO3va6gGzxPj1l2iBRoqhR16AADr18BMoFVfhsuLRQilxUcUP4bttWh1PXx1USLzkWZCkIyUq1OveUdB2hYkA9evZjTy/GW0SjncOrNeoh99TOmGF1dGZGLs9p18yNwX7lHrPRfRkCxlQ2dk7V17twZhWKm766no29hqfQS6iB4sDHsWyx7LGYFital9VCbUGunmSVJ9NTK5ce5lNTUtq2V2tj6qF7MWb1ZevXoqdJfRIOduozNLSGs3NXmdno66B7LAK9NT4qqE/8AOb8yrI+M1IdXQlqdbNyP8IgaAnr3iSR0/ZH3y7iUVD4l3aBxbaK6673Kgruex2QqoB+yEboftiaGrzFrHi7rXmPurYoLLdqitSrM20kljpqQCvrL6JBz1eNbj21YtRcUbMOtdXHcWjti+mnmQKQfLvCdFNa1qCWCgM+m5goDNp8z5zOUTEiIERIkwEREBERAREQEREBERAREQEREBERAREQEREC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2" name="AutoShape 14" descr="data:image/jpeg;base64,/9j/4AAQSkZJRgABAQAAAQABAAD/2wCEAAkGBhQQEBUUEBQVFBQWFxUYGRcVGBoYFxYYHRQWFxgcGhgcHycqHhsjHBcYIC8hIycpLS0tHB4xNTAqNSYrLCkBCQoKDgwOGg8PGjQkHyQwNCwqMTUsNS8uMDQsNCwqLDUwNTItMC8sLCw1NS4pLCwvLywsLC8sLCw0KSksKiwsLP/AABEIAIgAywMBIgACEQEDEQH/xAAbAAEAAgMBAQAAAAAAAAAAAAAABgcDBAUBAv/EAEUQAAIBAwEEBAsECAQHAQAAAAECAwAEESEFBhIxE0FRcQciMlNhgZGSobHRFBdSchUzVIKTssHSI0JigxZDorPC8PE1/8QAGgEBAAIDAQAAAAAAAAAAAAAAAAMEAgUGAf/EADMRAAIBAwIDBAgGAwAAAAAAAAABAgMEERIhBTFRE0FxgRQiMmGRscHRFUKh4fDxJHKS/9oADAMBAAIRAxEAPwC8aUpQClKUApSlAKUpQClaG1ttw2q8Uzhewc2buXrqB7S8JczN/gKqIPxDiY9/UPV7ajnVjDmXrawr3O8Ft1fIsulcfdfeAXsHHjhdTwuOoNgHT0EEGuxWaeVkpzg4ScXzWwpSlemIpSlAKUpQClK0Jtv26HDTRA9nGM/OvG0uZlGEpeysm/StK321BIcJNGxPUHXPszW7RPPISjKLxJYFKUr0xFKUoBSlKAUpSgFKVFd8t7nsmjSJUZmDM3FnQZAXGCOfjeysZSUVlk9ChOvNU4c2Sqobvlvq9q3RRJwsR5bkcv8ASgOfW2B31xfvOuPNw+x/7q+X8Jc7DBihI7CGI/mqCVeDWMm2o8JuactTgpe5vY4EVndXrl1SWYnm58n3jp6hUh2d4MZ31nkSIdiDjb26AfGvB4TbjzcPsf8Aur37zrjzcPsf+6o4yoouVaPE6ixlJdE8fuS63sItl2chjyQoZyWOrvgAZI9Q0qMfejJ5lPeP0r72tvFJe7Ld+Dh4ZAshGAmBhtMknGqDvNQPpB+Ie2sqs55WjkQ8PtbXRL0lrVlreXTzJz96MnmU94/Sn3oyeZT3j9KgwcfiHtr2oHVqrmbaFhY1PYin4PP1Jx96MnmU94/Sn3oyeZT3j9Kg5IHMgd9edIPxD216qlV7ownZ8Pg9Mkk/9v3Jz96MnmE94/SpUu9cQslunyFI0XrZskYXvIOD2a1TZkHURnqwdc9VSPe6Yo0VsPJt40XHVxlQWPyHt7alVScYty8ihVsratcQpUMYw3Jp52+Jr7c3qnuyeNiqdUanC49P4j31xqVLN2NwXuUEszmKNtVVQC7DtJOgB7j6qghCVV5NrcXVCwgo48EiJ12dkb23FqRwuWQc0fxlx6Oseo1LrnwXREf4c0gb/WFZfYAp+NRDaW6k0EyRSL+tdUV11UksBz7uo1n2M4SWCo+J2txSkpLdJvD+n8yW9YXYliSQAqHVWAbmARnWs9fEUYVQo0AAA7gMCvutgccKUpQClKUApSlAKqLfq96W+k7Ewg9Q1+JNWzcThEZm0Cgk9wGTVF3M5kdnbmzMx7yST86qXUtkjouA0s1JVOix8f6MROKydA/4H9xvpWxse1aW5iVE4zxhuEnhBC+MQT1DSrVxfv8As8Q/fkYfIVFTpRlHLybC+4hVo1dFNxwueevk89O4qHoH/A/uN9K96B/wSe430q3P0HcP+svZP9pEj+fFQ7oRt+sluZPzTPj2AgVJ6Ouj+JS/GKi5yj5Rb+bRi3Mt1trCISEIzAu3EeHViT1+jFdKTb9svOeL31/oa049yrMf8lSe1ix+Zrbj3dtl5QRe4p+Yqz63uNL/AI/e5PyS+rODvVvZbtaypDMrOy8ICk8iQG+GarGp34SikYhijVVyWc8KgaAcK8u8+yoLVCu25YZ13CacIW+qCfrPO/wO9uRfRw3Rkl4yFQgcCM3jMR+EdgqeHfm3/DP/AAnrS8GdlwWjSHnLIx/dXxB8Qx9dS+rsYyUUkzl7i4o1Kspyi3lv82PDu6Ec/wCOoPwT/wAJqrfeK6Et1K65wzZHECDjA5g8quuoB4SdgkkXKDIwFkx1fhb+h9VRV4Scc5L/AAm4oQr6VHGpY55+iIAwyKua03osyAqTxgAAAZ4cAcueKpqpnuhte2kAgu4ouLkkjKvjdis3b2Hr+cNCpj1TZ8Vs41V2rTeFjYsS3vUk/Vur/lYN8qyPGDjIBwcjPUeo99cGfcW0blFwHtRmU/OtaTde4h1tLuTT/JN4692er2Vc1SXNHMdlQn7NTHivqm/kSmlRvYm80jT/AGa7j6OfGQV8hx6PV6tDy5VJKyjJSWUQ1qMqMtMvH3PwFKUrIhFKUoDBeXqQoXkYKo5k/wDup9FcwXNzcfqlFvH1NKOKUjtEfJf3jn0V97wQt/gyKpkEMnGyDUkcLLlR1sueID0aa4rfsdoRzpxRMGHo5g9hHUfQaw5vBailCmppZfXuXl1799vdsRTfHZiQ2bvI8k0h4VVpGJAJPMIMKNM8hVa1P/CjfaQxD/U5/lX5t7KgFUK+NeEdfwhS9GUpPm2/oSLcS7hhumlncIFjIXOdWYjPIdgNWB/xpZ+fT4/SqepXsbiUVhIjr8HpVqjqSk8vw+xcQ3zs/Pp8fpXaqgmzjTmdB3nQVemzLToYY4/wIq95AAPxq3RqOayznuJWdO1nGEG3lZef0NmlK+JpQilm0ABJ7gMmpjVrcqbfy96W+cdSBUHqGT8SajzHAJrNdXBkkZzzdmY+sk/1rZ2DZdNdQx9TSLn8q+M3wUj11q4+vU8Wd9Vfotm8fljjz5fMt/YFh0FrFHy4UUHvxk/HNb9K8JxzraHAntfMsQZSrAEEEEHkQeYNadxt23j8uaMejjGfZmuVc7/2acpC/wCRSficVg5xXNlinbVp+xBvyIbvduc1qTJFloSe8x+g+jsNRerEuvCMsoKQ2zy8QIw2uR+VQ2RUPuIGRjxRRwE64fJYZ5YDEn1EVQqxjnMDsrGrcKGi4W/dusvx7yZbjb3caGK4PkDKyHlwjqZuojqJ5/Pd2t4QoIvFhzM/IcOi5/N1+rNVxLMp8p3kxyA8VR3Z5dwUd9Wtu5sO3jijkhjALIrcR8ZtVz5R5c+qp6UpyWEai/oWtvU7ScW9XKK2Xv35/ocndvZNxPc/bLzxSARGnLGQR5PUME89dTmpjSlWYx0rBpLiu68tTWMbJLkkKUpWRXFKUoBXOu9gxSNx4McnnIiUf1kc/XmujWOeYIrM2gUEnuAya8aT5mcJyi/Ue5UG98zG7dWkaTo8IGbGdBk+SAOZPVXEc4BrNczmR2dubMzHvJJPzra2BZdPdwR8w0ik/lXxm+Ax661kVrmd7Wl6NaN9I/ry+ZL9m+D6JkXpo7lXwOI8acJbAzgAnAz210B4MbX8U3vj6VL6VstKOGlXm+Ta839yK2vg4to5FcGUlGVgGbIyCCMjHLIqUs2K9pXuMETk5PMnk15LkjkufbXK2vesYmWQBUYFSWPDoRgjiJGpFd2oJ4Ub3xYYh1lnPqHCvzPsqOo9MWy7Y0+2rxgl5+G5yJbG1Tl0Xrk4vT2mtnYli0khNl0IdBqy81DZ6yOvB9lQurN8GVlw2rSHnJIcflXxR8Qx9dVqK1vob3icnbU1vqbffutv4jx93L6Ty7rA9DN/4gVrXe4OEaS4uXYKpY+L1AEnVmPZ2VOqj2/l70djJ2vwoPWdfgDU8qcUm2am3va86kacGll42S+xwt291rG6jDK0jMMcSM4BU+kKBkenrqTW26NpH5MCH8w4v5s1UFrdvEweNijDkVODUmtPCRcoMOI5PSQQf+kj5VBTq00t0be8sLuUm6VRtdG8fsWdFAqDCKFHYAAPYKqHfLaInvJGQ5UYQHt4Rg49Gc1n2rv3c3ClMrGp0IQEEjsJJJ9lRysa1ZTWES8M4bO3k6lV7vYFsa9lXdsCIraQKeYij/lFVNuzsQ3lysePEUhpD2KDy725f/KucCp7eDjHL7zUcauI1ayhH8vz7z2lKVZNIKUpQClKUArgb83vRWMmOb4QfvHB+Ga79QXwpTtwQrg8HEzFseLnGFGe3VtKjqvEGXbCCncQUuWc/Dcryupu1tdbS46ZkL4VlAB4cE4yc4PVXK6Qdop0g7RWujqi8o7et2FeGio014lh/emv7Of4g/tp96a/s5/iD+2q86Qdop0g7RUna1f4ih+HWHRf9P7ltbt76peSGPgMbgZAzxcQ6+QGMae2pJVdeCyzzJPN1ALGPX4zfJfbVi1ehnSsnKXapxrSVL2U8LyFVN4QbovesDkBVVVyMZA1JGeYyTrVs1qXeyYZW4pYo3IGMuoY454yRy1NeVIa1gzsrv0Wp2mnO2CjGkwOYq7d3rHoLWGPkVRc9+Mn4k0G7lt+zw/w1+ldGvKdNU0Z319K7km1jArU2pstLmIxyjKn2g9oPUa26VLzKCbi8orHa3g3mjJMBEq9hwr+w6H1Ed1Ry52NPH5cEw/22I9oBFXjSoHbwZtqXGLqmsNp+K/oomKxlfRYpWPojc/0ru7K3AupyONegTrL6vj0ID8yKtmlI0IRMa3F7mqtOceBz9ibDis4ujhGnMsdWY9rGuhSlTmqFKUoBSlKAUpWnsra0d1EJYG4o2zg4IzglTofSDQG5WKe2WQYdVYc8MARn11lpQGn+iIfMxe4v0p+iIfMxe4v0rcrT2pteG1j6S4kSJOWXIGTjOB2nQ6DWgH6Ih8zF7i/Sn6Ih8zF7i/StmGYOoZTkMAQe0EZFYr6/SFQ0mQCyLopbVmCrooPWRrQH3BbLGMIqqM5woAGfV3VlpSgFKUoBSlKAUpXKu957eJplkkCm3RZJMg+KjZ4Ty1zjkKA6tK1LXaiSuyLxcSrG5BVlwHBK6kYzocjq6626AUrBfXiQxPLIeFI1Z2PPCqpZjgegGvq1ulljWRDlXUMp7QRkH2GgMtKV4WA50B7SvGbAzWGxvVmjWSMko4BBIKnB7VYAj1igM9KUoAaiXgq/wDyoe+X/vPUtqGbM3FubaMRQbRlSNSxC9DEcZYsdSO0mgI9f713txLdtbNcoIJZIoUhthLHI0ejdM518ZtMDGBg61YlhtFjaJNMhjfog7pjBVuDLDB9Oa4jblyxTSSWV49uJm45UMaSo0mAC6hscLHAz1eipPHFhArEvgAEtjLaYJONNaArK62xfPsl9qfazGxXpI7dI4zEqcfCFYspZjg6nI7q+tu7fnub6WGMzolqI+Fre2WdunZCxZiwPCACQAuCcnWuRtHZyy2z2mz/ANJoZSALSaIpBDlgWLSNHpGupwJCD1Zqf3u5z/aDcWdy9tK6IkviLJHKEGFJRsYYDrBoekdsNs7Qu5raCSVrN3tXkmAiUvxpOUyobySwAOuRryr4n3nu4Le7jabpJLa8tolmKKGaORoyQygYzhiMipfa7slbqO5kmaSRIGhOVUceX4y2nLswK0r/AHCSX7TmVh9ongnOFHimLhwo7QeGh4Rnam9N7PPd/ZmuUFvI0UKQWwljd0UE9M55AkgYGMDXXNWDsG8kmtopJkMUrIpdCMFWx4wweWtcW43NkS4lmsbt7YznilQxpLGz4A41VscLEAZOTmpLbxFUVWYuQACxxljjUnGmT6KAra1vr+TZsl+t6eOL7Q3QtHH0TJFI4IbTiyVXnns06637HbdztW5eOCc2kUMFu7dGqPI8k0ZcDLggIuMaDXt7OduluhNd2HRy3Ukds8s/HAsaqxHTvlelOoVuZ06+dSS+3GIuOnsbh7RzGkThUWRHRBwp4rcmUYAOeoUBxtkb4XMjWUcjDj+23NrOVUBZeihkYMB/lzhTp15rPvPvNcQz36xvhYbFJYxgHhkLsCdRroORrffwdottBHBNJHNBK06zkK7NK/EJGdTgNxcRyNKxnwes/wBpa4u5JZLmDoWYoihRxEgqo5AZ5H20B1t17acRiW4uWnMqRsFKIixnhyeHh1wcjmTyrh2uz459s3yTKHTobJuE8iVZmXI6xkA4OlTKytuijRAc8Cque3Cgf0rn2mwBHezXQckzJEhXAwvBnBB9OaAie8+9NxDJtMRyYEFtbvH4oPCzMeI8tc+msxuLy0ubFpbs3CXchjkjaJEVMwvIpj4dRjhxgk5rqbY3GS5e7Yysv2qKKI4UHgCHII7SfTXQ2ju4szWjFyPssgkGAPHPRNHg9nlZoCC3c95tHZl5em6MMJjuhHbpGhUxIsinpGbXicKdRjGevlXY3R2vKbuC2Lf4I2ZbShcDyy3CTnnyHKs8ng9dUngt7ySK1n6Xih6NH4OkDcYRzqqksTjB69RWe53GYPDLa3TwTRW62xbo1kWSNdRlG5MDk5B66Hpwtpbz3vQ3ZiLlYtpNCzxRiSSG2EUTEomPGILHUg86w7WY3P6JaG+aYNdSqswSMNnopiCVxjjVRwEEDOSccqktjubNbxSLBeyLLJcNO0jxxvxFo0RlZdAR4mcjFa6+DkJBEsVxIs8Vw9z0xRG4pXDK5MfLhwxAA5ac6Hhi2JPd3V1dk3bJFa3RRY1jTx1EcbEOxGcanlggknJ0Aj1vvvdTwbPiDzB5rYzzSwQrLMfHKKETGF1By2Oztqwdi7ui2a5YOXNxKZTkAcJMapgY5+Tn11xYvB0IobUW9xJFPaxmNJgqnjQnJWSM6MudcZGO2gNrcTaN1LFKt4smY5SsckkfRNLFgFWZOpuYOPRUnrR2RZyxR4nnM7kklyixgDQABV5DTtPM1vUApSlAKUpQClKUApSlAKUpQClKUApSlAKUpQClKUApSlAKUpQClKUApSl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3" name="AutoShape 16" descr="data:image/jpeg;base64,/9j/4AAQSkZJRgABAQAAAQABAAD/2wCEAAkGBhQQEBUUEBQVFBQWFxUYGRcVGBoYFxYYHRQWFxgcGhgcHycqHhsjHBcYIC8hIycpLS0tHB4xNTAqNSYrLCkBCQoKDgwOGg8PGjQkHyQwNCwqMTUsNS8uMDQsNCwqLDUwNTItMC8sLCw1NS4pLCwvLywsLC8sLCw0KSksKiwsLP/AABEIAIgAywMBIgACEQEDEQH/xAAbAAEAAgMBAQAAAAAAAAAAAAAABgcDBAUBAv/EAEUQAAIBAwEEBAsECAQHAQAAAAECAwAEESEFBhIxE0FRcQciMlNhgZGSobHRFBdSchUzVIKTssHSI0JigxZDorPC8PE1/8QAGgEBAAIDAQAAAAAAAAAAAAAAAAMEAgUGAf/EADMRAAIBAwIDBAgGAwAAAAAAAAABAgMEERIhBTFRE0FxgRQiMmGRscHRFUKh4fDxJHKS/9oADAMBAAIRAxEAPwC8aUpQClKUApSlAKUpQClaG1ttw2q8Uzhewc2buXrqB7S8JczN/gKqIPxDiY9/UPV7ajnVjDmXrawr3O8Ft1fIsulcfdfeAXsHHjhdTwuOoNgHT0EEGuxWaeVkpzg4ScXzWwpSlemIpSlAKUpQClK0Jtv26HDTRA9nGM/OvG0uZlGEpeysm/StK321BIcJNGxPUHXPszW7RPPISjKLxJYFKUr0xFKUoBSlKAUpSgFKVFd8t7nsmjSJUZmDM3FnQZAXGCOfjeysZSUVlk9ChOvNU4c2Sqobvlvq9q3RRJwsR5bkcv8ASgOfW2B31xfvOuPNw+x/7q+X8Jc7DBihI7CGI/mqCVeDWMm2o8JuactTgpe5vY4EVndXrl1SWYnm58n3jp6hUh2d4MZ31nkSIdiDjb26AfGvB4TbjzcPsf8Aur37zrjzcPsf+6o4yoouVaPE6ixlJdE8fuS63sItl2chjyQoZyWOrvgAZI9Q0qMfejJ5lPeP0r72tvFJe7Ld+Dh4ZAshGAmBhtMknGqDvNQPpB+Ie2sqs55WjkQ8PtbXRL0lrVlreXTzJz96MnmU94/Sn3oyeZT3j9KgwcfiHtr2oHVqrmbaFhY1PYin4PP1Jx96MnmU94/Sn3oyeZT3j9Kg5IHMgd9edIPxD216qlV7ownZ8Pg9Mkk/9v3Jz96MnmE94/SpUu9cQslunyFI0XrZskYXvIOD2a1TZkHURnqwdc9VSPe6Yo0VsPJt40XHVxlQWPyHt7alVScYty8ihVsratcQpUMYw3Jp52+Jr7c3qnuyeNiqdUanC49P4j31xqVLN2NwXuUEszmKNtVVQC7DtJOgB7j6qghCVV5NrcXVCwgo48EiJ12dkb23FqRwuWQc0fxlx6Oseo1LrnwXREf4c0gb/WFZfYAp+NRDaW6k0EyRSL+tdUV11UksBz7uo1n2M4SWCo+J2txSkpLdJvD+n8yW9YXYliSQAqHVWAbmARnWs9fEUYVQo0AAA7gMCvutgccKUpQClKUApSlAKqLfq96W+k7Ewg9Q1+JNWzcThEZm0Cgk9wGTVF3M5kdnbmzMx7yST86qXUtkjouA0s1JVOix8f6MROKydA/4H9xvpWxse1aW5iVE4zxhuEnhBC+MQT1DSrVxfv8As8Q/fkYfIVFTpRlHLybC+4hVo1dFNxwueevk89O4qHoH/A/uN9K96B/wSe430q3P0HcP+svZP9pEj+fFQ7oRt+sluZPzTPj2AgVJ6Ouj+JS/GKi5yj5Rb+bRi3Mt1trCISEIzAu3EeHViT1+jFdKTb9svOeL31/oa049yrMf8lSe1ix+Zrbj3dtl5QRe4p+Yqz63uNL/AI/e5PyS+rODvVvZbtaypDMrOy8ICk8iQG+GarGp34SikYhijVVyWc8KgaAcK8u8+yoLVCu25YZ13CacIW+qCfrPO/wO9uRfRw3Rkl4yFQgcCM3jMR+EdgqeHfm3/DP/AAnrS8GdlwWjSHnLIx/dXxB8Qx9dS+rsYyUUkzl7i4o1Kspyi3lv82PDu6Ec/wCOoPwT/wAJqrfeK6Et1K65wzZHECDjA5g8quuoB4SdgkkXKDIwFkx1fhb+h9VRV4Scc5L/AAm4oQr6VHGpY55+iIAwyKua03osyAqTxgAAAZ4cAcueKpqpnuhte2kAgu4ouLkkjKvjdis3b2Hr+cNCpj1TZ8Vs41V2rTeFjYsS3vUk/Vur/lYN8qyPGDjIBwcjPUeo99cGfcW0blFwHtRmU/OtaTde4h1tLuTT/JN4692er2Vc1SXNHMdlQn7NTHivqm/kSmlRvYm80jT/AGa7j6OfGQV8hx6PV6tDy5VJKyjJSWUQ1qMqMtMvH3PwFKUrIhFKUoDBeXqQoXkYKo5k/wDup9FcwXNzcfqlFvH1NKOKUjtEfJf3jn0V97wQt/gyKpkEMnGyDUkcLLlR1sueID0aa4rfsdoRzpxRMGHo5g9hHUfQaw5vBailCmppZfXuXl1799vdsRTfHZiQ2bvI8k0h4VVpGJAJPMIMKNM8hVa1P/CjfaQxD/U5/lX5t7KgFUK+NeEdfwhS9GUpPm2/oSLcS7hhumlncIFjIXOdWYjPIdgNWB/xpZ+fT4/SqepXsbiUVhIjr8HpVqjqSk8vw+xcQ3zs/Pp8fpXaqgmzjTmdB3nQVemzLToYY4/wIq95AAPxq3RqOayznuJWdO1nGEG3lZef0NmlK+JpQilm0ABJ7gMmpjVrcqbfy96W+cdSBUHqGT8SajzHAJrNdXBkkZzzdmY+sk/1rZ2DZdNdQx9TSLn8q+M3wUj11q4+vU8Wd9Vfotm8fljjz5fMt/YFh0FrFHy4UUHvxk/HNb9K8JxzraHAntfMsQZSrAEEEEHkQeYNadxt23j8uaMejjGfZmuVc7/2acpC/wCRSficVg5xXNlinbVp+xBvyIbvduc1qTJFloSe8x+g+jsNRerEuvCMsoKQ2zy8QIw2uR+VQ2RUPuIGRjxRRwE64fJYZ5YDEn1EVQqxjnMDsrGrcKGi4W/dusvx7yZbjb3caGK4PkDKyHlwjqZuojqJ5/Pd2t4QoIvFhzM/IcOi5/N1+rNVxLMp8p3kxyA8VR3Z5dwUd9Wtu5sO3jijkhjALIrcR8ZtVz5R5c+qp6UpyWEai/oWtvU7ScW9XKK2Xv35/ocndvZNxPc/bLzxSARGnLGQR5PUME89dTmpjSlWYx0rBpLiu68tTWMbJLkkKUpWRXFKUoBXOu9gxSNx4McnnIiUf1kc/XmujWOeYIrM2gUEnuAya8aT5mcJyi/Ue5UG98zG7dWkaTo8IGbGdBk+SAOZPVXEc4BrNczmR2dubMzHvJJPzra2BZdPdwR8w0ik/lXxm+Ax661kVrmd7Wl6NaN9I/ry+ZL9m+D6JkXpo7lXwOI8acJbAzgAnAz210B4MbX8U3vj6VL6VstKOGlXm+Ta839yK2vg4to5FcGUlGVgGbIyCCMjHLIqUs2K9pXuMETk5PMnk15LkjkufbXK2vesYmWQBUYFSWPDoRgjiJGpFd2oJ4Ub3xYYh1lnPqHCvzPsqOo9MWy7Y0+2rxgl5+G5yJbG1Tl0Xrk4vT2mtnYli0khNl0IdBqy81DZ6yOvB9lQurN8GVlw2rSHnJIcflXxR8Qx9dVqK1vob3icnbU1vqbffutv4jx93L6Ty7rA9DN/4gVrXe4OEaS4uXYKpY+L1AEnVmPZ2VOqj2/l70djJ2vwoPWdfgDU8qcUm2am3va86kacGll42S+xwt291rG6jDK0jMMcSM4BU+kKBkenrqTW26NpH5MCH8w4v5s1UFrdvEweNijDkVODUmtPCRcoMOI5PSQQf+kj5VBTq00t0be8sLuUm6VRtdG8fsWdFAqDCKFHYAAPYKqHfLaInvJGQ5UYQHt4Rg49Gc1n2rv3c3ClMrGp0IQEEjsJJJ9lRysa1ZTWES8M4bO3k6lV7vYFsa9lXdsCIraQKeYij/lFVNuzsQ3lysePEUhpD2KDy725f/KucCp7eDjHL7zUcauI1ayhH8vz7z2lKVZNIKUpQClKUArgb83vRWMmOb4QfvHB+Ga79QXwpTtwQrg8HEzFseLnGFGe3VtKjqvEGXbCCncQUuWc/Dcryupu1tdbS46ZkL4VlAB4cE4yc4PVXK6Qdop0g7RWujqi8o7et2FeGio014lh/emv7Of4g/tp96a/s5/iD+2q86Qdop0g7RUna1f4ih+HWHRf9P7ltbt76peSGPgMbgZAzxcQ6+QGMae2pJVdeCyzzJPN1ALGPX4zfJfbVi1ehnSsnKXapxrSVL2U8LyFVN4QbovesDkBVVVyMZA1JGeYyTrVs1qXeyYZW4pYo3IGMuoY454yRy1NeVIa1gzsrv0Wp2mnO2CjGkwOYq7d3rHoLWGPkVRc9+Mn4k0G7lt+zw/w1+ldGvKdNU0Z319K7km1jArU2pstLmIxyjKn2g9oPUa26VLzKCbi8orHa3g3mjJMBEq9hwr+w6H1Ed1Ry52NPH5cEw/22I9oBFXjSoHbwZtqXGLqmsNp+K/oomKxlfRYpWPojc/0ru7K3AupyONegTrL6vj0ID8yKtmlI0IRMa3F7mqtOceBz9ibDis4ujhGnMsdWY9rGuhSlTmqFKUoBSlKAUpWnsra0d1EJYG4o2zg4IzglTofSDQG5WKe2WQYdVYc8MARn11lpQGn+iIfMxe4v0p+iIfMxe4v0rcrT2pteG1j6S4kSJOWXIGTjOB2nQ6DWgH6Ih8zF7i/Sn6Ih8zF7i/StmGYOoZTkMAQe0EZFYr6/SFQ0mQCyLopbVmCrooPWRrQH3BbLGMIqqM5woAGfV3VlpSgFKUoBSlKAUpXKu957eJplkkCm3RZJMg+KjZ4Ty1zjkKA6tK1LXaiSuyLxcSrG5BVlwHBK6kYzocjq6626AUrBfXiQxPLIeFI1Z2PPCqpZjgegGvq1ulljWRDlXUMp7QRkH2GgMtKV4WA50B7SvGbAzWGxvVmjWSMko4BBIKnB7VYAj1igM9KUoAaiXgq/wDyoe+X/vPUtqGbM3FubaMRQbRlSNSxC9DEcZYsdSO0mgI9f713txLdtbNcoIJZIoUhthLHI0ejdM518ZtMDGBg61YlhtFjaJNMhjfog7pjBVuDLDB9Oa4jblyxTSSWV49uJm45UMaSo0mAC6hscLHAz1eipPHFhArEvgAEtjLaYJONNaArK62xfPsl9qfazGxXpI7dI4zEqcfCFYspZjg6nI7q+tu7fnub6WGMzolqI+Fre2WdunZCxZiwPCACQAuCcnWuRtHZyy2z2mz/ANJoZSALSaIpBDlgWLSNHpGupwJCD1Zqf3u5z/aDcWdy9tK6IkviLJHKEGFJRsYYDrBoekdsNs7Qu5raCSVrN3tXkmAiUvxpOUyobySwAOuRryr4n3nu4Le7jabpJLa8tolmKKGaORoyQygYzhiMipfa7slbqO5kmaSRIGhOVUceX4y2nLswK0r/AHCSX7TmVh9ongnOFHimLhwo7QeGh4Rnam9N7PPd/ZmuUFvI0UKQWwljd0UE9M55AkgYGMDXXNWDsG8kmtopJkMUrIpdCMFWx4wweWtcW43NkS4lmsbt7YznilQxpLGz4A41VscLEAZOTmpLbxFUVWYuQACxxljjUnGmT6KAra1vr+TZsl+t6eOL7Q3QtHH0TJFI4IbTiyVXnns06637HbdztW5eOCc2kUMFu7dGqPI8k0ZcDLggIuMaDXt7OduluhNd2HRy3Ukds8s/HAsaqxHTvlelOoVuZ06+dSS+3GIuOnsbh7RzGkThUWRHRBwp4rcmUYAOeoUBxtkb4XMjWUcjDj+23NrOVUBZeihkYMB/lzhTp15rPvPvNcQz36xvhYbFJYxgHhkLsCdRroORrffwdottBHBNJHNBK06zkK7NK/EJGdTgNxcRyNKxnwes/wBpa4u5JZLmDoWYoihRxEgqo5AZ5H20B1t17acRiW4uWnMqRsFKIixnhyeHh1wcjmTyrh2uz459s3yTKHTobJuE8iVZmXI6xkA4OlTKytuijRAc8Cque3Cgf0rn2mwBHezXQckzJEhXAwvBnBB9OaAie8+9NxDJtMRyYEFtbvH4oPCzMeI8tc+msxuLy0ubFpbs3CXchjkjaJEVMwvIpj4dRjhxgk5rqbY3GS5e7Yysv2qKKI4UHgCHII7SfTXQ2ju4szWjFyPssgkGAPHPRNHg9nlZoCC3c95tHZl5em6MMJjuhHbpGhUxIsinpGbXicKdRjGevlXY3R2vKbuC2Lf4I2ZbShcDyy3CTnnyHKs8ng9dUngt7ySK1n6Xih6NH4OkDcYRzqqksTjB69RWe53GYPDLa3TwTRW62xbo1kWSNdRlG5MDk5B66Hpwtpbz3vQ3ZiLlYtpNCzxRiSSG2EUTEomPGILHUg86w7WY3P6JaG+aYNdSqswSMNnopiCVxjjVRwEEDOSccqktjubNbxSLBeyLLJcNO0jxxvxFo0RlZdAR4mcjFa6+DkJBEsVxIs8Vw9z0xRG4pXDK5MfLhwxAA5ac6Hhi2JPd3V1dk3bJFa3RRY1jTx1EcbEOxGcanlggknJ0Aj1vvvdTwbPiDzB5rYzzSwQrLMfHKKETGF1By2Oztqwdi7ui2a5YOXNxKZTkAcJMapgY5+Tn11xYvB0IobUW9xJFPaxmNJgqnjQnJWSM6MudcZGO2gNrcTaN1LFKt4smY5SsckkfRNLFgFWZOpuYOPRUnrR2RZyxR4nnM7kklyixgDQABV5DTtPM1vUApSlAKUpQClKUApSlAKUpQClKUApSlAKUpQClKUApSlAKUpQClKUApSl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5" name="AutoShape 20" descr="data:image/jpeg;base64,/9j/4AAQSkZJRgABAQAAAQABAAD/2wCEAAkGBxIPEBQUERMQFhUXFBcVFhgYFxcXGhYcFBUXFhYXFRsYHCgsGR0lHRcXLTIhJS03Li4uGB8zODMxOCktLysBCgoKDg0OGxAQGy0kICQuMTU4LC8sNDQsNDA0LCwyLyw0NDAsLCwsLCwsLCwsLCwsLCwsLCwsLCwsLCwsLCwsLP/AABEIAHgAqgMBEQACEQEDEQH/xAAcAAEAAQUBAQAAAAAAAAAAAAAABgEDBAUHAgj/xAA8EAACAgECBAMECQIDCQAAAAABAgADEQQSBRMhUQYxQSJhcZEHIzJygaGxwdFSUxRD8BUWJEKCkqKy4f/EABoBAQACAwEAAAAAAAAAAAAAAAADBQECBAb/xAAyEQACAQMCAwYEBgMBAAAAAAAAAQIDBBESMRMhUQUyQWGRoXGB4fAUIkKxwdEVM5Ij/9oADAMBAAIRAxEAPwDuEAQBAEAQBAEAQBAEAQBAEAQBAEAQBAEAQBAEAQBAEAQBAEAQBAEAQBAEAQBAEAQBAEAQBAEAQBAEAQBAEAQBAKMwAySAB5kwDU6rxPo6+jX1k9lO7/1zJ421WW0Wc9S7ow70ka+zx3ox5Gw/BD+8mXZ9Z+Hucku17VeOfkWv9/tL/Td/2j+Zt/jqvkR/5q38/QvVeOtGfM2D4of2mr7PrLw9zePbFq/Fr5Gw0viTSWfZurz2J2/rIZW1WO8WdVO+t592aNojhhkEEdx1kB1J5PUAQBAEAQBAEAQBAEAQBAEAsa7WV0VtZa6oijJZjgCbRi5PCMSkorLOc8a+ktnJXR1gL/dsHU/dT0+JP4Szo9neNR/Ip7ntVR5U1nzIlrdddqTm+x7PvHoPgvkPlLKnRhT7qKOvd1avekeUWSnG2b2jwprGUEUtgjIyVHn+M5XeUU8ajsj2ZdSWVEtaPgtlmpGnI2OTg567cDcSce6STuIRpcRc0RU7OpOuqD5Mmdvgt2qFXPrVQd2Fpxk92O/JlWr+Knq0vPx+hfy7JnKmqetJeUfqc+1VGx2XOdrFc+WcHGZcReqKZ5mpHRNx6M1t/GL9NYORa9ZAydp6HPceR6d5DWpwnyksljY1KlOLcXjJK/D/ANKrqQusQMv9xOhH3l9fw+Uratj4wZeUe0PCa+Z07hnEatTWLKXV0PkQfyPYyulFxeGWcZKSyjLmDIgCAIAgCAIAgCAIBY12sSip7bCFRFLMewAzMxi5PCMSaSyzg3iTxJbxO7e+VrUnlV+ij+pu7Hv6T0NtbRox8zzt7dSqPC2MWlZ1FVJmXWIOeTNlwrQvdYFRGfBBIUZOMjMjq1IwjlvBJb0p1aiUVk6nXxe/dg6K8L33Vk4+7n95QujTx/sWfmetjdVs44Lx8V+2f5I7oNJqTr9RdVWuQcfWHbjfgg4Hn0HlO2pOlwIwk/TyKylSuHeVKsIr5+ZIaG4gPtrpXHYMyn8Dgzil+HezaLOLvV3lF/Nr+zmXE9BbXdYmwu6kkqgL+fX0HvEvIVocNTzheZ5SdrVdd0sZflzIlxPSXVtm6uxC2SNylc47Z7dJoqkZ915LHgyppJrBrnM1ZujZeGPE13DrhZWSVJG9M9HH7HsZzVqSqI67es6b8j6G4LxSvV0JdUcq4BH8GVEk08MuotNZRnTBkQBAEAQBAEAQBAID9MurZNCiDytuVW+Cgv8AqBO7s+KdXPRHHfScaXI5Np5enm6hsKhMnLI2Gg0r3OqVqWZjgAf68prOahHVLY0hTlVmoRWWyceDrdPomvNtyAgrWD3K5LbR5kZ9fdKy8VSsoqMfMu+zXRtnNzkun9kq03iTSWHC3157E7f1nBK1rR5uLLaF/bzeFNGCvHdPpXu5tg3PczYALEAKqLnH3fzkv4epVUdK5JfU51e0LeU+JLm5fwl/Bfo8W6J/85FycDf7GT7t0jnZ1oc3Eno9oW9V4jL+CG8Hs1Nuq1d9K0MptaoF3YAbTkkbQd2QV9Z015Q4cISzsc9rTkqtSpHHN7s0v0kae9lqttFShcphHLZLHOQCox0H5TNnKCbjHIvoTaUpY5HP3M7WV6MawyNk0Udb+gziDGq6onor5X3bgCfz/WVl0vzZLW0b0YOrTmOoQBAEAQBAEAQBAIp9JnB21egbYMvUwtUd9oIYD37SZ1WdXh1U3szmuqfEpNI4npzPQnmKhuOF6N73CVqSx+Q7kn0A7zWc4wWqRDClKrLTHc6RpqdPwzSWlLan1BQjIYE7j0AUZ8gT+UqZSqXNVZTUcl3GFGzoScZJzwSTg3Ca6aK15abgi5JUZJx1ycd5x1q0pzbyWNvbU6dOK0rboZlmlqx1Ssj3qv8AEjU5dWTOlB7xXoazg1VaUqyomWy/2QPtksB5egIklepJzazsQWtCEaaelc+e3XmXriG8wD+AkOWdWEQnRrrSrnTnS11m60jcrFj9YVzgdAPZ6Y7Tsm6WVry3hfscdNVWm4YSy/3NL47o1LaUG86fFbg5TeC272QNrD395vaygqmI55kd3Cbp/mxyOb2GdzZWxRjWNI2yeKO1fQtwdqdO1rgg2HP4eQ/L9ZV156pFtQhpgdLkJMIAgCAIAgCAIAgAiAcw8beBCHa/SjIPV6x37p/EtLS+0rRU9SpvbDX+env0IPptZymOVB9CrrkfAgy1eJLf0KNKUJbepJuDcX4bcwXUUGhumHR22Z94Odv5icdWNxBZhLK6Pc7qKtaj/wDSOl9U+RNddwB7vaTXatd3UEMGXr5EAY6SujdKPJwj6FpKxcnq4svXl7YMXT8D4jT9jX8wf021E/mGJiVehPeGPgzeFvXhtPPxRrdfwvjB+xfUFAACplQAOnqs3jVtfGLNJ0bv9MkYunfjVB9ta7h2Yr+oxMy/CS2yhD8ZDfDMeziHFVAVNLWqjyGQ3zO4TXRbvm5GddyuSgRvxZ4husrOn1FSo4KsSre7IBHXv3k1CjFPXF5RBcV5tcOawyGuc9BOiTOaMSb+BvAFuqdbLwVrByFPr8f4lfWuM8ollQt8fmkdy0elWlAijAAnGdpfgCAIAgCAIAgCAIAgCAR7j/hDTazJZdr/ANS9D/8AZNSuKlLusgrW9Or3kQHiv0baivJpZXHoD0MsIdop99ehW1Oy2u5L1NYx4lpaxUV1Gxc4CswA65/5CCR8Zvrt5y1ZWfP6mnDuqcdOG15P+jWXcYuH261/6g5/VpKoQez9GQyq1F3o+qKJ4iYf5NHycfo8Ogn4szG5a/SjJq8Sk9P8OT9y7UL+jGQSopfq9UjojcSltB/JsztNq3u6DSa38NVaB/5Cc83GP6l/yjphql+h/wDTNtofBPP6tpdpPrZaz/ienWQyuJ7J+2CeNvDdx98kq4L4D09BDMqFh2UACQyqSluyaNOMdkSyqsKMKABNDc9wBAEAQBAEAQBAEApmAMwBuEAbhAG4QDywU+eIBj2aGlvNE+UAsng+n/tp8hALicNoHkifKAZFdSL5BRALm4QBuEAbhAG6AMwCuYAgCAIAgCAUxAG0QCmwdoBTlDsIA5S9hAHKXsIA5S9hAHKXsIA5S9hAHKXsIA5S9hAHKXsIA5S9hAHKXsIBXYO0ArtEAYgFYAgCAIAgCAYWs4rVSWDtgqqtjBJO9iiBcebFgQAOs3jCUtjSU4x3LDeIKA+0s+N2wvsblhs7dpfGAc9PPz6TPCljJjixzgq3HKhaKytwZmKrmpwpKgk4bGMYB6xwnjPL1HEWcc/QUeINM60MtqkXkiruxUEt09MY658odKabTWwVWLSae5c0PGaL2K1uCwrSzHUHbYMq2D6TEqcorLMxnGXJFgeIaCCwLlRXzGYI5VQE5mC2MBtuDjz6jvNuDLYxxY4yXjxmnJG4nD11kgEgPcQEQn+r2lyPTcM+c14cvvyM8SP35mSNYnNNWfbVFsIwfsszKDn4q3ymNLxkzqWcGNoeNUXttrcFuWtuOoOx84YA/CZlTlFZaMRqRlsU03G6LGVVYkuFK9CM71Z1+ao3ymXTktwqkXseP9vUlwi8xmJI9hGYDa5rJJA6DcCM+4xwpYyY4sc4KV+INOVdtzAICTlGGQG2ZTI9v2unT1I7xwpchxY8z03G6gucXZ27tvKfcBuKZK4yOoMcN/bHEWPoedP4gocKdzIrKzKbFZAwVd7EFgM+z1+APaHSkgqsWbDTXixFdc4YAjIIOD5ZB8po1h4N08rJdmDIgCAIAgCAIBouJ8Ee3VDUIyq6VKtWckbgzlg6+qlXxkdR1x75oVEoaWRSpty1IxjwjUtp20p5AqfcDZuYuqOxLIE24ZupAfI749JtxIKWvnk1cJOOjwL9ek1P+Jex66GDfVo3NbNVfqFXldWJ6nr16D0E11Q0pJv08fUzplqzj3+h40nhpaloKisWryua3X2uXWU6fiR8cdZmVbOegVLGOpZ0XhmxK/tqtqpSKnXJ2tXUK2DA43I2Oo9R2IGMyrJvblz/AHMRpNLz5FhvDd/LFa8lP+Fal3Dv9bmhq1V0249lzkPnOBjE240c5fXPv98jV0ZYwumPb75mWnALUrSlGQ1LdRcuc7l5dy2WJ5e2DgkMevXBz5zXiptye+GvY24TworbKfuZmu0Vy6g3UCpi9K0srsybdjuyuCqtn7ZyOnkOs0jKOnTLrk2lB6tS6Y+/UwNL4XZFP1gDqlIqsA6q1SsrFl9UbdgrnqOxwZu6yb26msaLS36HjS+GbVodS6CzlafluuSEt04YhsEdV3EdPUZmXWTlnw5+jMRpNRx8PYvPwF67qWrAZUqWs5usqOVs3ljsU7858j+814qaafXoZ4bTTX7lvT+G3qDYFVnMR0sSxnKnNhddhwdgIYggDGcH065dZPyx0CpNbeJl8J4TdWd1jKTyWrA3M5XNjMi7mALBVIG49TiaznF7dTaEGtyt/BC+ipobllqzpyc9V+psRmx09QrD8YVTE3L4jh/kUfgbyQkogCAIAgCAIAgCAIAgCAIAgCAIAgCAIAgCAIAgCAIAgCAIAgCAIAgCAIAgCAIAgCAIAgCAIAgCAIAgCAI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6" name="AutoShape 22" descr="data:image/jpeg;base64,/9j/4AAQSkZJRgABAQAAAQABAAD/2wCEAAkGBxIPEBQUERMQFhUXFBcVFhgYFxcXGhYcFBUXFhYXFRsYHCgsGR0lHRcXLTIhJS03Li4uGB8zODMxOCktLysBCgoKDg0OGxAQGy0kICQuMTU4LC8sNDQsNDA0LCwyLyw0NDAsLCwsLCwsLCwsLCwsLCwsLCwsLCwsLCwsLCwsLP/AABEIAHgAqgMBEQACEQEDEQH/xAAcAAEAAQUBAQAAAAAAAAAAAAAABgEDBAUHAgj/xAA8EAACAgECBAMECQIDCQAAAAABAgADEQQSBRMhUQYxQSJhcZEHIzJygaGxwdFSUxRD8BUWJEKCkqKy4f/EABoBAQACAwEAAAAAAAAAAAAAAAADBQECBAb/xAAyEQACAQMCAwYEBgMBAAAAAAAAAQIDBBESMRMhUQUyQWGRoXGB4fAUIkKxwdEVM5Ij/9oADAMBAAIRAxEAPwDuEAQBAEAQBAEAQBAEAQBAEAQBAEAQBAEAQBAEAQBAEAQBAEAQBAEAQBAEAQBAEAQBAEAQBAEAQBAEAQBAEAQBAKMwAySAB5kwDU6rxPo6+jX1k9lO7/1zJ421WW0Wc9S7ow70ka+zx3ox5Gw/BD+8mXZ9Z+Hucku17VeOfkWv9/tL/Td/2j+Zt/jqvkR/5q38/QvVeOtGfM2D4of2mr7PrLw9zePbFq/Fr5Gw0viTSWfZurz2J2/rIZW1WO8WdVO+t592aNojhhkEEdx1kB1J5PUAQBAEAQBAEAQBAEAQBAEAsa7WV0VtZa6oijJZjgCbRi5PCMSkorLOc8a+ktnJXR1gL/dsHU/dT0+JP4Szo9neNR/Ip7ntVR5U1nzIlrdddqTm+x7PvHoPgvkPlLKnRhT7qKOvd1avekeUWSnG2b2jwprGUEUtgjIyVHn+M5XeUU8ajsj2ZdSWVEtaPgtlmpGnI2OTg567cDcSce6STuIRpcRc0RU7OpOuqD5Mmdvgt2qFXPrVQd2Fpxk92O/JlWr+Knq0vPx+hfy7JnKmqetJeUfqc+1VGx2XOdrFc+WcHGZcReqKZ5mpHRNx6M1t/GL9NYORa9ZAydp6HPceR6d5DWpwnyksljY1KlOLcXjJK/D/ANKrqQusQMv9xOhH3l9fw+Uratj4wZeUe0PCa+Z07hnEatTWLKXV0PkQfyPYyulFxeGWcZKSyjLmDIgCAIAgCAIAgCAIBY12sSip7bCFRFLMewAzMxi5PCMSaSyzg3iTxJbxO7e+VrUnlV+ij+pu7Hv6T0NtbRox8zzt7dSqPC2MWlZ1FVJmXWIOeTNlwrQvdYFRGfBBIUZOMjMjq1IwjlvBJb0p1aiUVk6nXxe/dg6K8L33Vk4+7n95QujTx/sWfmetjdVs44Lx8V+2f5I7oNJqTr9RdVWuQcfWHbjfgg4Hn0HlO2pOlwIwk/TyKylSuHeVKsIr5+ZIaG4gPtrpXHYMyn8Dgzil+HezaLOLvV3lF/Nr+zmXE9BbXdYmwu6kkqgL+fX0HvEvIVocNTzheZ5SdrVdd0sZflzIlxPSXVtm6uxC2SNylc47Z7dJoqkZ915LHgyppJrBrnM1ZujZeGPE13DrhZWSVJG9M9HH7HsZzVqSqI67es6b8j6G4LxSvV0JdUcq4BH8GVEk08MuotNZRnTBkQBAEAQBAEAQBAID9MurZNCiDytuVW+Cgv8AqBO7s+KdXPRHHfScaXI5Np5enm6hsKhMnLI2Gg0r3OqVqWZjgAf68prOahHVLY0hTlVmoRWWyceDrdPomvNtyAgrWD3K5LbR5kZ9fdKy8VSsoqMfMu+zXRtnNzkun9kq03iTSWHC3157E7f1nBK1rR5uLLaF/bzeFNGCvHdPpXu5tg3PczYALEAKqLnH3fzkv4epVUdK5JfU51e0LeU+JLm5fwl/Bfo8W6J/85FycDf7GT7t0jnZ1oc3Eno9oW9V4jL+CG8Hs1Nuq1d9K0MptaoF3YAbTkkbQd2QV9Z015Q4cISzsc9rTkqtSpHHN7s0v0kae9lqttFShcphHLZLHOQCox0H5TNnKCbjHIvoTaUpY5HP3M7WV6MawyNk0Udb+gziDGq6onor5X3bgCfz/WVl0vzZLW0b0YOrTmOoQBAEAQBAEAQBAIp9JnB21egbYMvUwtUd9oIYD37SZ1WdXh1U3szmuqfEpNI4npzPQnmKhuOF6N73CVqSx+Q7kn0A7zWc4wWqRDClKrLTHc6RpqdPwzSWlLan1BQjIYE7j0AUZ8gT+UqZSqXNVZTUcl3GFGzoScZJzwSTg3Ca6aK15abgi5JUZJx1ycd5x1q0pzbyWNvbU6dOK0rboZlmlqx1Ssj3qv8AEjU5dWTOlB7xXoazg1VaUqyomWy/2QPtksB5egIklepJzazsQWtCEaaelc+e3XmXriG8wD+AkOWdWEQnRrrSrnTnS11m60jcrFj9YVzgdAPZ6Y7Tsm6WVry3hfscdNVWm4YSy/3NL47o1LaUG86fFbg5TeC272QNrD395vaygqmI55kd3Cbp/mxyOb2GdzZWxRjWNI2yeKO1fQtwdqdO1rgg2HP4eQ/L9ZV156pFtQhpgdLkJMIAgCAIAgCAIAgAiAcw8beBCHa/SjIPV6x37p/EtLS+0rRU9SpvbDX+env0IPptZymOVB9CrrkfAgy1eJLf0KNKUJbepJuDcX4bcwXUUGhumHR22Z94Odv5icdWNxBZhLK6Pc7qKtaj/wDSOl9U+RNddwB7vaTXatd3UEMGXr5EAY6SujdKPJwj6FpKxcnq4svXl7YMXT8D4jT9jX8wf021E/mGJiVehPeGPgzeFvXhtPPxRrdfwvjB+xfUFAACplQAOnqs3jVtfGLNJ0bv9MkYunfjVB9ta7h2Yr+oxMy/CS2yhD8ZDfDMeziHFVAVNLWqjyGQ3zO4TXRbvm5GddyuSgRvxZ4husrOn1FSo4KsSre7IBHXv3k1CjFPXF5RBcV5tcOawyGuc9BOiTOaMSb+BvAFuqdbLwVrByFPr8f4lfWuM8ollQt8fmkdy0elWlAijAAnGdpfgCAIAgCAIAgCAIAgCAR7j/hDTazJZdr/ANS9D/8AZNSuKlLusgrW9Or3kQHiv0baivJpZXHoD0MsIdop99ehW1Oy2u5L1NYx4lpaxUV1Gxc4CswA65/5CCR8Zvrt5y1ZWfP6mnDuqcdOG15P+jWXcYuH261/6g5/VpKoQez9GQyq1F3o+qKJ4iYf5NHycfo8Ogn4szG5a/SjJq8Sk9P8OT9y7UL+jGQSopfq9UjojcSltB/JsztNq3u6DSa38NVaB/5Cc83GP6l/yjphql+h/wDTNtofBPP6tpdpPrZaz/ienWQyuJ7J+2CeNvDdx98kq4L4D09BDMqFh2UACQyqSluyaNOMdkSyqsKMKABNDc9wBAEAQBAEAQBAEApmAMwBuEAbhAG4QDywU+eIBj2aGlvNE+UAsng+n/tp8hALicNoHkifKAZFdSL5BRALm4QBuEAbhAG6AMwCuYAgCAIAgCAUxAG0QCmwdoBTlDsIA5S9hAHKXsIA5S9hAHKXsIA5S9hAHKXsIA5S9hAHKXsIA5S9hAHKXsIBXYO0ArtEAYgFYAgCAIAgCAYWs4rVSWDtgqqtjBJO9iiBcebFgQAOs3jCUtjSU4x3LDeIKA+0s+N2wvsblhs7dpfGAc9PPz6TPCljJjixzgq3HKhaKytwZmKrmpwpKgk4bGMYB6xwnjPL1HEWcc/QUeINM60MtqkXkiruxUEt09MY658odKabTWwVWLSae5c0PGaL2K1uCwrSzHUHbYMq2D6TEqcorLMxnGXJFgeIaCCwLlRXzGYI5VQE5mC2MBtuDjz6jvNuDLYxxY4yXjxmnJG4nD11kgEgPcQEQn+r2lyPTcM+c14cvvyM8SP35mSNYnNNWfbVFsIwfsszKDn4q3ymNLxkzqWcGNoeNUXttrcFuWtuOoOx84YA/CZlTlFZaMRqRlsU03G6LGVVYkuFK9CM71Z1+ao3ymXTktwqkXseP9vUlwi8xmJI9hGYDa5rJJA6DcCM+4xwpYyY4sc4KV+INOVdtzAICTlGGQG2ZTI9v2unT1I7xwpchxY8z03G6gucXZ27tvKfcBuKZK4yOoMcN/bHEWPoedP4gocKdzIrKzKbFZAwVd7EFgM+z1+APaHSkgqsWbDTXixFdc4YAjIIOD5ZB8po1h4N08rJdmDIgCAIAgCAIBouJ8Ee3VDUIyq6VKtWckbgzlg6+qlXxkdR1x75oVEoaWRSpty1IxjwjUtp20p5AqfcDZuYuqOxLIE24ZupAfI749JtxIKWvnk1cJOOjwL9ek1P+Jex66GDfVo3NbNVfqFXldWJ6nr16D0E11Q0pJv08fUzplqzj3+h40nhpaloKisWryua3X2uXWU6fiR8cdZmVbOegVLGOpZ0XhmxK/tqtqpSKnXJ2tXUK2DA43I2Oo9R2IGMyrJvblz/AHMRpNLz5FhvDd/LFa8lP+Fal3Dv9bmhq1V0249lzkPnOBjE240c5fXPv98jV0ZYwumPb75mWnALUrSlGQ1LdRcuc7l5dy2WJ5e2DgkMevXBz5zXiptye+GvY24TworbKfuZmu0Vy6g3UCpi9K0srsybdjuyuCqtn7ZyOnkOs0jKOnTLrk2lB6tS6Y+/UwNL4XZFP1gDqlIqsA6q1SsrFl9UbdgrnqOxwZu6yb26msaLS36HjS+GbVodS6CzlafluuSEt04YhsEdV3EdPUZmXWTlnw5+jMRpNRx8PYvPwF67qWrAZUqWs5usqOVs3ljsU7858j+814qaafXoZ4bTTX7lvT+G3qDYFVnMR0sSxnKnNhddhwdgIYggDGcH065dZPyx0CpNbeJl8J4TdWd1jKTyWrA3M5XNjMi7mALBVIG49TiaznF7dTaEGtyt/BC+ipobllqzpyc9V+psRmx09QrD8YVTE3L4jh/kUfgbyQkogCAIAgCAIAgCAIAgCAIAgCAIAgCAIAgCAIAgCAIAgCAIAgCAIAgCAIAgCAIAgCAIAgCAIAgCAIAgCAI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24" name="Picture 2" descr="LST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47" y="2228179"/>
            <a:ext cx="1298066" cy="9030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users.monash.edu.au/%7Ewenlongc/Cheng%20Research%20Groups%20Files/monash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575" y="1465708"/>
            <a:ext cx="554536" cy="5988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9715" y="1498166"/>
            <a:ext cx="1332034" cy="499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9" descr="http://upload.wikimedia.org/wikipedia/en/e/ef/Sun_Yat-sen_University_New_Seal.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991334"/>
            <a:ext cx="2093880" cy="195226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1" descr="http://cusp.nyu.edu/wp-content/themes/cusp/images/cusp-inde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583" y="3362324"/>
            <a:ext cx="2962275" cy="60007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114800" y="1521997"/>
            <a:ext cx="4171950" cy="738664"/>
          </a:xfrm>
          <a:prstGeom prst="rect">
            <a:avLst/>
          </a:prstGeom>
          <a:noFill/>
        </p:spPr>
        <p:txBody>
          <a:bodyPr wrap="square" rtlCol="0">
            <a:spAutoFit/>
          </a:bodyPr>
          <a:lstStyle/>
          <a:p>
            <a:r>
              <a:rPr lang="en-GB" sz="1400" dirty="0" smtClean="0">
                <a:latin typeface="+mn-lt"/>
              </a:rPr>
              <a:t>Warwick – </a:t>
            </a:r>
            <a:r>
              <a:rPr lang="en-GB" sz="1400" dirty="0" err="1" smtClean="0">
                <a:latin typeface="+mn-lt"/>
              </a:rPr>
              <a:t>Monash</a:t>
            </a:r>
            <a:r>
              <a:rPr lang="en-GB" sz="1400" dirty="0" smtClean="0">
                <a:latin typeface="+mn-lt"/>
              </a:rPr>
              <a:t> alliance launched to collaborate on research, education and enhancing the experience of its students.</a:t>
            </a:r>
            <a:endParaRPr lang="en-GB" sz="1400" dirty="0">
              <a:latin typeface="+mn-lt"/>
            </a:endParaRPr>
          </a:p>
        </p:txBody>
      </p:sp>
      <p:sp>
        <p:nvSpPr>
          <p:cNvPr id="31" name="TextBox 30"/>
          <p:cNvSpPr txBox="1"/>
          <p:nvPr/>
        </p:nvSpPr>
        <p:spPr>
          <a:xfrm>
            <a:off x="4114799" y="2334493"/>
            <a:ext cx="4139155" cy="1169551"/>
          </a:xfrm>
          <a:prstGeom prst="rect">
            <a:avLst/>
          </a:prstGeom>
          <a:noFill/>
        </p:spPr>
        <p:txBody>
          <a:bodyPr wrap="square" rtlCol="0">
            <a:spAutoFit/>
          </a:bodyPr>
          <a:lstStyle/>
          <a:p>
            <a:r>
              <a:rPr lang="en-GB" sz="1400" dirty="0" smtClean="0">
                <a:latin typeface="+mn-lt"/>
              </a:rPr>
              <a:t>Strategic </a:t>
            </a:r>
            <a:r>
              <a:rPr lang="en-GB" sz="1400" dirty="0">
                <a:latin typeface="+mn-lt"/>
              </a:rPr>
              <a:t>partnership with the Liverpool School of Tropical Medicine (LSTM) </a:t>
            </a:r>
            <a:r>
              <a:rPr lang="en-GB" sz="1400" dirty="0" smtClean="0">
                <a:latin typeface="+mn-lt"/>
              </a:rPr>
              <a:t>announced to </a:t>
            </a:r>
            <a:r>
              <a:rPr lang="en-GB" sz="1400" dirty="0">
                <a:latin typeface="+mn-lt"/>
              </a:rPr>
              <a:t>support </a:t>
            </a:r>
            <a:r>
              <a:rPr lang="en-GB" sz="1400" dirty="0" smtClean="0">
                <a:latin typeface="+mn-lt"/>
              </a:rPr>
              <a:t>joined up </a:t>
            </a:r>
            <a:r>
              <a:rPr lang="en-GB" sz="1400" dirty="0">
                <a:latin typeface="+mn-lt"/>
              </a:rPr>
              <a:t>long –term </a:t>
            </a:r>
            <a:r>
              <a:rPr lang="en-GB" sz="1400" dirty="0" smtClean="0">
                <a:latin typeface="+mn-lt"/>
              </a:rPr>
              <a:t>research, focusing on improving quality </a:t>
            </a:r>
            <a:r>
              <a:rPr lang="en-GB" sz="1400" dirty="0">
                <a:latin typeface="+mn-lt"/>
              </a:rPr>
              <a:t>of health and social care and </a:t>
            </a:r>
            <a:r>
              <a:rPr lang="en-GB" sz="1400" dirty="0" smtClean="0">
                <a:latin typeface="+mn-lt"/>
              </a:rPr>
              <a:t>influencing policy </a:t>
            </a:r>
            <a:r>
              <a:rPr lang="en-GB" sz="1400" dirty="0">
                <a:latin typeface="+mn-lt"/>
              </a:rPr>
              <a:t>and practice</a:t>
            </a:r>
            <a:r>
              <a:rPr lang="en-GB" sz="1400" dirty="0" smtClean="0">
                <a:latin typeface="+mn-lt"/>
              </a:rPr>
              <a:t>.</a:t>
            </a:r>
            <a:endParaRPr lang="en-GB" sz="1400" dirty="0">
              <a:latin typeface="+mn-lt"/>
            </a:endParaRPr>
          </a:p>
        </p:txBody>
      </p:sp>
      <p:sp>
        <p:nvSpPr>
          <p:cNvPr id="32" name="TextBox 31"/>
          <p:cNvSpPr txBox="1"/>
          <p:nvPr/>
        </p:nvSpPr>
        <p:spPr>
          <a:xfrm>
            <a:off x="4114798" y="3583278"/>
            <a:ext cx="4171951" cy="1384995"/>
          </a:xfrm>
          <a:prstGeom prst="rect">
            <a:avLst/>
          </a:prstGeom>
          <a:noFill/>
        </p:spPr>
        <p:txBody>
          <a:bodyPr wrap="square" rtlCol="0">
            <a:spAutoFit/>
          </a:bodyPr>
          <a:lstStyle/>
          <a:p>
            <a:r>
              <a:rPr lang="en-GB" sz="1400" dirty="0" smtClean="0">
                <a:latin typeface="+mn-lt"/>
              </a:rPr>
              <a:t>University of Warwick is selected as CUSP’s sole European partner for the New York based initiative involving NYU, Carnegie Mellon, CUNY, Indian Institute of Technology in Bombay, University of Toronto and a number of industrial partners including IBM, Microsoft, Cisco and Siemens.</a:t>
            </a:r>
          </a:p>
        </p:txBody>
      </p:sp>
      <p:sp>
        <p:nvSpPr>
          <p:cNvPr id="33" name="TextBox 32"/>
          <p:cNvSpPr txBox="1"/>
          <p:nvPr/>
        </p:nvSpPr>
        <p:spPr>
          <a:xfrm>
            <a:off x="4114797" y="5020499"/>
            <a:ext cx="4171951" cy="954107"/>
          </a:xfrm>
          <a:prstGeom prst="rect">
            <a:avLst/>
          </a:prstGeom>
          <a:noFill/>
        </p:spPr>
        <p:txBody>
          <a:bodyPr wrap="square" rtlCol="0">
            <a:spAutoFit/>
          </a:bodyPr>
          <a:lstStyle/>
          <a:p>
            <a:r>
              <a:rPr lang="en-GB" sz="1400" dirty="0" smtClean="0">
                <a:latin typeface="+mn-lt"/>
              </a:rPr>
              <a:t>Warwick signs memoranda of understanding with Sun </a:t>
            </a:r>
            <a:r>
              <a:rPr lang="en-GB" sz="1400" dirty="0" err="1" smtClean="0">
                <a:latin typeface="+mn-lt"/>
              </a:rPr>
              <a:t>Yat</a:t>
            </a:r>
            <a:r>
              <a:rPr lang="en-GB" sz="1400" dirty="0" smtClean="0">
                <a:latin typeface="+mn-lt"/>
              </a:rPr>
              <a:t>-Sen University strengthening its relationships with Chinese institutions and providing new study opportunities for students.</a:t>
            </a:r>
            <a:endParaRPr lang="en-GB" sz="1400" dirty="0">
              <a:latin typeface="+mn-lt"/>
            </a:endParaRPr>
          </a:p>
        </p:txBody>
      </p:sp>
      <p:sp>
        <p:nvSpPr>
          <p:cNvPr id="34" name="TextBox 33"/>
          <p:cNvSpPr txBox="1"/>
          <p:nvPr/>
        </p:nvSpPr>
        <p:spPr>
          <a:xfrm>
            <a:off x="3124200" y="1997345"/>
            <a:ext cx="991598" cy="646331"/>
          </a:xfrm>
          <a:prstGeom prst="rect">
            <a:avLst/>
          </a:prstGeom>
          <a:noFill/>
        </p:spPr>
        <p:txBody>
          <a:bodyPr wrap="square" rtlCol="0">
            <a:spAutoFit/>
          </a:bodyPr>
          <a:lstStyle/>
          <a:p>
            <a:r>
              <a:rPr lang="en-GB" sz="3600" b="1" dirty="0" smtClean="0">
                <a:solidFill>
                  <a:schemeClr val="accent2">
                    <a:lumMod val="75000"/>
                  </a:schemeClr>
                </a:solidFill>
                <a:latin typeface="Aharoni" panose="02010803020104030203" pitchFamily="2" charset="-79"/>
                <a:cs typeface="Aharoni" panose="02010803020104030203" pitchFamily="2" charset="-79"/>
              </a:rPr>
              <a:t>2011</a:t>
            </a:r>
            <a:endParaRPr lang="en-GB" sz="3600" b="1" dirty="0">
              <a:solidFill>
                <a:schemeClr val="accent2">
                  <a:lumMod val="75000"/>
                </a:schemeClr>
              </a:solidFill>
              <a:latin typeface="Aharoni" panose="02010803020104030203" pitchFamily="2" charset="-79"/>
              <a:cs typeface="Aharoni" panose="02010803020104030203" pitchFamily="2" charset="-79"/>
            </a:endParaRPr>
          </a:p>
        </p:txBody>
      </p:sp>
      <p:sp>
        <p:nvSpPr>
          <p:cNvPr id="35" name="TextBox 34"/>
          <p:cNvSpPr txBox="1"/>
          <p:nvPr/>
        </p:nvSpPr>
        <p:spPr>
          <a:xfrm>
            <a:off x="3124200" y="3962400"/>
            <a:ext cx="991598" cy="646331"/>
          </a:xfrm>
          <a:prstGeom prst="rect">
            <a:avLst/>
          </a:prstGeom>
          <a:noFill/>
        </p:spPr>
        <p:txBody>
          <a:bodyPr wrap="square" rtlCol="0">
            <a:spAutoFit/>
          </a:bodyPr>
          <a:lstStyle/>
          <a:p>
            <a:r>
              <a:rPr lang="en-GB" sz="3600" b="1" dirty="0" smtClean="0">
                <a:solidFill>
                  <a:schemeClr val="accent3">
                    <a:lumMod val="75000"/>
                  </a:schemeClr>
                </a:solidFill>
                <a:latin typeface="Aharoni" panose="02010803020104030203" pitchFamily="2" charset="-79"/>
                <a:cs typeface="Aharoni" panose="02010803020104030203" pitchFamily="2" charset="-79"/>
              </a:rPr>
              <a:t>2012</a:t>
            </a:r>
            <a:endParaRPr lang="en-GB" sz="3600" b="1" dirty="0">
              <a:solidFill>
                <a:schemeClr val="accent3">
                  <a:lumMod val="75000"/>
                </a:schemeClr>
              </a:solidFill>
              <a:latin typeface="Aharoni" panose="02010803020104030203" pitchFamily="2" charset="-79"/>
              <a:cs typeface="Aharoni" panose="02010803020104030203" pitchFamily="2" charset="-79"/>
            </a:endParaRPr>
          </a:p>
        </p:txBody>
      </p:sp>
      <p:sp>
        <p:nvSpPr>
          <p:cNvPr id="36" name="TextBox 35"/>
          <p:cNvSpPr txBox="1"/>
          <p:nvPr/>
        </p:nvSpPr>
        <p:spPr>
          <a:xfrm>
            <a:off x="3124200" y="5105400"/>
            <a:ext cx="991598" cy="646331"/>
          </a:xfrm>
          <a:prstGeom prst="rect">
            <a:avLst/>
          </a:prstGeom>
          <a:noFill/>
        </p:spPr>
        <p:txBody>
          <a:bodyPr wrap="square" rtlCol="0">
            <a:spAutoFit/>
          </a:bodyPr>
          <a:lstStyle/>
          <a:p>
            <a:r>
              <a:rPr lang="en-GB" sz="3600" b="1" dirty="0" smtClean="0">
                <a:solidFill>
                  <a:schemeClr val="accent5">
                    <a:lumMod val="75000"/>
                  </a:schemeClr>
                </a:solidFill>
                <a:latin typeface="Aharoni" panose="02010803020104030203" pitchFamily="2" charset="-79"/>
                <a:cs typeface="Aharoni" panose="02010803020104030203" pitchFamily="2" charset="-79"/>
              </a:rPr>
              <a:t>2014</a:t>
            </a:r>
            <a:endParaRPr lang="en-GB" sz="3600" b="1" dirty="0">
              <a:solidFill>
                <a:schemeClr val="accent5">
                  <a:lumMod val="75000"/>
                </a:schemeClr>
              </a:solidFill>
              <a:latin typeface="Aharoni" panose="02010803020104030203" pitchFamily="2" charset="-79"/>
              <a:cs typeface="Aharoni" panose="02010803020104030203" pitchFamily="2" charset="-79"/>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GB" dirty="0" smtClean="0">
                <a:ea typeface="+mj-ea"/>
              </a:rPr>
              <a:t>The University of Warwick</a:t>
            </a:r>
            <a:br>
              <a:rPr lang="en-GB" dirty="0" smtClean="0">
                <a:ea typeface="+mj-ea"/>
              </a:rPr>
            </a:br>
            <a:r>
              <a:rPr lang="en-GB" dirty="0" smtClean="0">
                <a:ea typeface="+mj-ea"/>
              </a:rPr>
              <a:t>Sacramento, California, USA</a:t>
            </a:r>
          </a:p>
        </p:txBody>
      </p:sp>
      <p:sp>
        <p:nvSpPr>
          <p:cNvPr id="10" name="Rectangle 9"/>
          <p:cNvSpPr/>
          <p:nvPr/>
        </p:nvSpPr>
        <p:spPr>
          <a:xfrm>
            <a:off x="381000" y="4036874"/>
            <a:ext cx="8610600" cy="1754326"/>
          </a:xfrm>
          <a:prstGeom prst="rect">
            <a:avLst/>
          </a:prstGeom>
        </p:spPr>
        <p:txBody>
          <a:bodyPr wrap="square">
            <a:spAutoFit/>
          </a:bodyPr>
          <a:lstStyle/>
          <a:p>
            <a:pPr marL="285750" indent="-285750">
              <a:buFont typeface="Arial" panose="020B0604020202020204" pitchFamily="34" charset="0"/>
              <a:buChar char="•"/>
              <a:defRPr/>
            </a:pPr>
            <a:r>
              <a:rPr lang="en-GB" dirty="0" smtClean="0"/>
              <a:t>Placer County, near Sacramento.</a:t>
            </a:r>
          </a:p>
          <a:p>
            <a:pPr marL="285750" indent="-285750">
              <a:buFont typeface="Arial" panose="020B0604020202020204" pitchFamily="34" charset="0"/>
              <a:buChar char="•"/>
              <a:defRPr/>
            </a:pPr>
            <a:r>
              <a:rPr lang="en-GB" dirty="0" smtClean="0"/>
              <a:t>Funded by the University </a:t>
            </a:r>
            <a:r>
              <a:rPr lang="en-GB" dirty="0"/>
              <a:t>Development </a:t>
            </a:r>
            <a:r>
              <a:rPr lang="en-GB" dirty="0" smtClean="0"/>
              <a:t>Trust. </a:t>
            </a:r>
          </a:p>
          <a:p>
            <a:pPr marL="285750" indent="-285750">
              <a:buFont typeface="Arial" panose="020B0604020202020204" pitchFamily="34" charset="0"/>
              <a:buChar char="•"/>
              <a:defRPr/>
            </a:pPr>
            <a:r>
              <a:rPr lang="en-GB" dirty="0" smtClean="0"/>
              <a:t>600 </a:t>
            </a:r>
            <a:r>
              <a:rPr lang="en-GB" dirty="0"/>
              <a:t>of the 1,159 acres it received as a donation in December 2012 </a:t>
            </a:r>
            <a:r>
              <a:rPr lang="en-GB" dirty="0" smtClean="0"/>
              <a:t>from </a:t>
            </a:r>
            <a:r>
              <a:rPr lang="en-GB" dirty="0"/>
              <a:t>Angelo K. </a:t>
            </a:r>
            <a:r>
              <a:rPr lang="en-GB" dirty="0" smtClean="0"/>
              <a:t>and </a:t>
            </a:r>
            <a:r>
              <a:rPr lang="en-GB" dirty="0"/>
              <a:t>Sofia </a:t>
            </a:r>
            <a:r>
              <a:rPr lang="en-GB" dirty="0" err="1"/>
              <a:t>Tsakopoulos</a:t>
            </a:r>
            <a:r>
              <a:rPr lang="en-GB" dirty="0"/>
              <a:t>, William and Claudia </a:t>
            </a:r>
            <a:r>
              <a:rPr lang="en-GB" dirty="0" smtClean="0"/>
              <a:t>Cummings and </a:t>
            </a:r>
            <a:r>
              <a:rPr lang="en-GB" dirty="0"/>
              <a:t>the Wayne L. Prim Family</a:t>
            </a:r>
            <a:r>
              <a:rPr lang="en-GB" dirty="0" smtClean="0"/>
              <a:t>.</a:t>
            </a:r>
          </a:p>
          <a:p>
            <a:pPr marL="285750" indent="-285750">
              <a:buFont typeface="Arial" panose="020B0604020202020204" pitchFamily="34" charset="0"/>
              <a:buChar char="•"/>
              <a:defRPr/>
            </a:pPr>
            <a:r>
              <a:rPr lang="en-GB" dirty="0" smtClean="0"/>
              <a:t>Small but comprehensive university in 10 years.</a:t>
            </a:r>
            <a:endParaRPr lang="en-GB" dirty="0"/>
          </a:p>
        </p:txBody>
      </p:sp>
      <p:pic>
        <p:nvPicPr>
          <p:cNvPr id="2050" name="Picture 2" descr="istock_capitol_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87923"/>
            <a:ext cx="3124200" cy="2073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32637" r="35970" b="51177"/>
          <a:stretch/>
        </p:blipFill>
        <p:spPr bwMode="auto">
          <a:xfrm>
            <a:off x="4800600" y="1469232"/>
            <a:ext cx="3195726" cy="2073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1407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The University of Warwick</a:t>
            </a:r>
            <a:br>
              <a:rPr lang="en-GB" dirty="0"/>
            </a:br>
            <a:r>
              <a:rPr lang="en-GB" dirty="0" smtClean="0"/>
              <a:t>Vision 2015 Strategy</a:t>
            </a:r>
            <a:endParaRPr lang="en-US" dirty="0">
              <a:ea typeface="MS PGothic" pitchFamily="34" charset="-128"/>
            </a:endParaRPr>
          </a:p>
        </p:txBody>
      </p:sp>
      <p:sp>
        <p:nvSpPr>
          <p:cNvPr id="4" name="Slide Number Placeholder 3"/>
          <p:cNvSpPr>
            <a:spLocks noGrp="1"/>
          </p:cNvSpPr>
          <p:nvPr>
            <p:ph type="sldNum" sz="quarter" idx="11"/>
          </p:nvPr>
        </p:nvSpPr>
        <p:spPr>
          <a:xfrm>
            <a:off x="3124200" y="6394450"/>
            <a:ext cx="5172075" cy="231775"/>
          </a:xfrm>
        </p:spPr>
        <p:txBody>
          <a:bodyPr lIns="0" rIns="0"/>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B2A56E30-1776-452B-B03D-E4A8BB2E236E}" type="slidenum">
              <a:rPr lang="en-US" altLang="en-US">
                <a:solidFill>
                  <a:schemeClr val="bg1"/>
                </a:solidFill>
              </a:rPr>
              <a:pPr eaLnBrk="1" hangingPunct="1"/>
              <a:t>8</a:t>
            </a:fld>
            <a:endParaRPr lang="en-US" altLang="en-US" dirty="0">
              <a:solidFill>
                <a:schemeClr val="bg1"/>
              </a:solidFill>
            </a:endParaRPr>
          </a:p>
        </p:txBody>
      </p:sp>
      <p:sp>
        <p:nvSpPr>
          <p:cNvPr id="29703" name="AutoShape 2" descr="data:image/jpeg;base64,/9j/4AAQSkZJRgABAQAAAQABAAD/2wCEAAkGBxQSEhUQEhQWFRQVFh4VFhcVFxoXGhsYGBoaGBUgHh4dHSgiISAmHBcYITEjJSkrMC4uFyAzODYsNygtLisBCgoKDg0OGxAQGTAmHiQ3Nyw3Nzc3Ny4vMiwuLis3NzEwMjc3LC81Ny03My8sNzIwNy8xMjQsNy42LCwsMi01MP/AABEIAI0BZgMBIgACEQEDEQH/xAAcAAEAAgMBAQEAAAAAAAAAAAAABgcDBAUBAgj/xABIEAACAQMCAwUFAwcJBgcAAAABAgMABBESIQUGMQcTIkFRFDJhcYEjQpE1UnJzdLGyFSQ0YoKSodLwFjNDosHCCCVUg7PD0f/EABoBAQADAQEBAAAAAAAAAAAAAAABBAUDAgb/xAAtEQEAAgECBAQFBAMAAAAAAAAAAQIDBBESITFRBUFx8BOBkaHRMmHB4SJCsf/aAAwDAQACEQMRAD8AvGlKUClKUClKUClKUClKUClKUClKUClKUClKUClKUClKUClKUClKUClKUClKUClKUClKUClKUClKUClKUClKUClKUClKUClKUClKUClKUClKUClKUClKUClKUClKUClKUClKUClKUClKUClKUClKUCleUoPaV5XtApSlApSlApSlApSlApSlApSlApSlApSlApWhx6Zktp3Q4ZYXZT6EISD+NUpDzVxBiFW6lJPQAJ/kpM7K+fU0w7cW/NfVKp6zvOIszI95KpAU7BDs3X7vlg/hWhPxziSIspupdDeeI9vTPg2zt+IrhXU4rW4Ytz/LzbVRWvFNZ29O3zXhSqE/2uv/AP1cv4R/5K2rLjvEpQSlzKQoJJwnUDOB4OtdbXrSN7TtDlTxHFedqxMz6LxpVOy33ENMbJeysZCABhABsST7nkAPxrl3HM3EY2KPdSgj4R/5K548+PJyrLpk1lcfO1Z9/Ne1K4nJV081jBLKxd2TLMcZJyfTaoj2n8c4jw8C5hmhMDyCMI0PjQlSfe1eIeE+nUV2WoneN1k0qK8gXF5Pbx3d3NG4njWREji0aA24ydRycEeQrQ7RLziVpFLe2s0PcxgM0TxZYLsGIbVvvvjHSiU5pUZ5K9ueJZ72aJu8jDLHHFo0asEZbJycfCpNQKUpQKUpQKUpQKUpQKUpQKUrwmg9pWG3u45M6HV8ddLBsfPBrNQKUpQKUpQKUpQKUpQKViuLlIxqdlQerEKPxNfUUqsAykMD0KkEfiKD7pSlApSlApXzmlB9UpSg5vMv9Duf1En8DVSXLohyTM2k7aDuMEb5z0G+Ku3mX+h3P6iT+Bq/PsCglQTgHAJxnA8ziuWanHSa7zHp1ZfiGTgvjttE9evTyTprsMfCVcAYLZBBBBz08wcdOu3xFYLy4gdB3zgAdIwwJB3AyF8wPpv57V7akJHiHOnupJVydyEwqk+hZtR+GAK4/NEUYfUp8ZIONyGRhqRs+R+6R8M1gafDS+WKxvH7x15d+3vyWNRmtTFN+U94npz7d/fm4jgZODkZ2PrUu4VPBGgMcgDacMpOnUQDg4O+c7betQ+ury/AjyAE+PIEa4OMnqxPoo3x5nFa+uxRfFvaZ2j7+vvl1Y+hyzTLtWI3n7envn0SZboKQTgDoCSBpB9fLbYbeZPQDbhcxGAjKPrk1ZY5zn6jbbAwK7csgdN8sjpI4GcZWOTGAfUpuCfMCoZdoiuwjbWgPhbGMj5f66VQ8PxRbJxc4mPpPr+Pw0PEMs1x8PKYn6x6fldvZ7+Trb9D/uNRbt8/J8X7Sv8ABJUp7Pfydbfof9xqL9va/wDl8Z9Llc/3JB+8itxpU/TCU9nn5Lsf2WL+AVi7S/yVe/s7/ur77OXB4XZY8raMH5hQD/iDWHtQkC8KvMnGYWUfEtsB+Jo9M3E+Xbe+so4rmMSARAqT1UlBupG4NVX2e8ak4RJFFcbWV4C6P91HBKE56D3RqHlkH1q6uGD+bx/ql/hFQ3h/LUfEOCw20mx0s0b+aOHbB+XkR5gmgw9rnK1rPAty0S9+Z4Y+8GzFXkSMg+o0ttnpgVKxynZi29i9mj9nznu9O2r19c/HrVTQcxyi1PCL7K3Vtc24Qsc64xPHtnzKjBB81wfI1eKHagpzsW5dtmmvJWhRnt7jRCzDJQKWxj47DfrWLtf5Wt7We34kluhjaYe0ppyrHOvJHTxAOD6kjzNdrsT97iX7Wf3vU1504N7ZZT222p4zoz5SLvGf7wFEsq2FrLaLEY4jaGNWCFR3egYddumBgH6VEuzDk+1jRr9YFVrh3eHIyY7diRGoz0ym5/Sx5VwOUuPtc8Jj4WGKXLTCx/rLFgvIw/RhWRQfIr8Kt6CFUVUUYVQFUDoABgD8KIUrxDlezj5khtlt4u4eHvGiKgpqKTDodh7inHqKkXOXIFhP/NbWGGC8VBOmhNIKB9J1aRjB3A8wR865nNVr3vM0Eet01Ww8UbaWGBOdiOlSrgfK8lrxSS57yWaGS2C95M+tlcP7uSc4xuNvWg7HOPCYbmzlW4iWQLG7qGGdLBGwR6HfqKr3sg5Ssrrhuu4tYpHMjqXZBqxtjDDcfSrK4ldpLZSyxMHR4HZWXcEFDgiqZ5Us748EeWyuZEId9UKqm6jGsq2nWG89j5YFB3+yK+lS+veHrI0trCz92WJbRolKIAT6qDt08G1b3a1xQLc2FrOxWylctcblQ4UgBWI+4Mgkehrrdkc9nJZBrSMRvnFwuSW73AySx3IIwQfj65rp8x2FnfueHXKlpFjE69QVBJTUjeudiPiM0SjXaDyVbz2EkthEiTrETGbYY7xMeOPEfvhlzgb74qYX/BYLy1SK7hWRdAbS4PhbRjI81IyRkb1VnHuVbzgaG9srt3gRhrjcdAzaRqUeFhkgEgKRnNW1wLiXtNrFc4097EHx6EjcfjRCr/8Aw/8ABbd7d7toUadJcJIVGpR3a+76e8enrUg5X7NbdZLq5vYI5pZ7iV1DgOFjaRmTY7ZIOSfkPKub/wCHk/zGX9d/9aVatBSnZDyxZ3QvhPbRSaZ9K6kGVU52U9R9KlPL3ZtAlrc2FzGskDXLSQH7wVo1VWz1Djdc+ePjXL7DOt/+0f8A7VrUFNdk9lFYcQueHXESC5Ul4JtI1MmACFbGcFcOB+n6V27rlKz4nxN5TAnc2xxK4GO/uGw2CR1VBjPqWx5GtHtxsu59m4nCxjuI5O61DqRhnT8CGHyY1YfLHCltbWKBN9K5ZjuWdvE7E+ZLEnPxoOlDEEUIoCqoCqBsAAMAD4Yrk838dFjaS3RGSi+FTtlydKD6sRXZqB9tdsz8LkK5Oh0dgPzQ3i/DOfpQavZ9y4t3AvE+IgXNxcZde9GpY4ycIEQ+FcgA7DzFaXP9h/I5j4pw4CJe8CXEC7RSBuhK9A2dtQ9R9Zj2dzq/DLNl6ezouB5FBoYfRlI+lcLtxmVeFSKTu0sQH0cOf+VTQc3tcsba64X/ACj3SmXTEY5ceIIzDYnzHjbY+ZrocG5V4WvDYbm5tLcL7MjyyNGM7oCxyBnOT5b5rmc1WzRcsRxuMMsMAIP6SV5e8nTXPB4jFc3Lv7PFIsBde7bCq2jGB9MnYgUEj7OeUzw0XUS4MMk/eQ75PdlFADfEEEfHGfOpka+YxsPlXpoApSlB7SlKDm8y/wBDuf1En8DV+e06D5V+hOZf6Hc/qJP4Gr89p0Hyox/Fv9Pn/DNbd4zaIidRU5wSMIN2Jx5fvOB51LbPl2OOVY2jaeVgSFkXCaQWQYVHJ99CCWJABBxUa5Y/pU37I38S1ZXH4EE0kEfjjaEhkX7TTI/e5ZgSBnxqcOw6bVW+NWt78W0RG3P1WtDo6fBpfbeZ98nOueWI9assAyUJQFdIbxWqsSgGnw97Lg6fIEhsZPOvOXVdlSRI7WX3tSEohjCElyr7bMrEgFSuV3Pn3uNX6SmK27qSM9ywChI/KW2fK4fSPcPU7bbHz1beeaAxKrmP7ZSQ0YGpRCsJHV1JxHnCnUdZ2GM1NdVgtMVreJmenNdtpomJ4qcvRA+L2klvIYJGyFZljO4VgrFWwCdtwcj5etadSDtE/wB/D+tuf/kNR6vWC/HWZ/eY+lph874lgrhzcNekxEr07Pvydbfq/wDqa3+YuCRXtvJazA6JBjI6qRurLnzBwR8q5/Z7+Trb9X/3Gtnm7j62FrJdONWgYVc41Oxwgz5ZJG9dn0NP0wg/B+XOM8MzBZyWtzb5JUT61Zc+mOn4nz2FdVeWL6+eNuKyQiGNxIttah9LOvumRn3YA/dG21YuA2XEr6BLyTiDW/fqJIooIoiiI41Jq1qWY4IJ3HWtTgHMfEV4snC71o2CxO5dEC96MZjf4dGBC4Gc+lHpNuYVuzFpsu47w5BacuFUYO4CAknPltXF5B4RxCzjW1umtpIUB0PG0neAk5AIKhSNzvtjbrUwr5jkDDKkEZxsc7jY0EL595FF9Lb3URVLiGRCxbIDxK4YqcAnUN9PzI88iU8UM4j/AJsImlyMCZmVMeeSqk/Stw1rJxGEv3YljL/mh1LfhnNBAuRuVOI8PllLNaSR3EneS4aUMDkklPBjzOx/GrGFfJkUDORj1ztXizqdgyk/AighnLfIoteJ3V/lSku8KjOpTIdU2RjA8XTBOxPTzmzZwcdfLPrWM3CfnL+IrLQVfe8pcUk4knFc2QeNQgjDyldIDAgnQCT42OdvLbbfs8etOMXEDwJ7FD3g0s6yTM2k9cZQYJG2d+tTRZFJKggkdRncZ6Zr13A6kD5nFBFRwe7i4bFY2/cGVYe4dpWcIBoKkrpUknONjj/pXO7OuWL3h6ezTG3eHUXDRs+sE42wUAI+o+tTj2hPzl/EU9oT85fxFBXjcj3dpxCS94ZJAkUozJDMXCliSXACL0zuD1BY+W1b3MHK97NeQ8Qt5oYZYoNGlg7ozk5dTsDoIPXrsNqnDMAMkgD1Na1txKGQlY5Y3YdQjqxH0BoInxzhPEeIQmzuFtraFyO+eGV5ZGVSGwgaNQuSBkknbbBrvXdnPDbpBYrDlQEAnZwqoFIHuKSTnG23nvXVadRjLKM9MkV6kqnoQfkc0Fedm3Kd/wAMzA5tZIHbUxVpO8U6cbeDB91djjz38qm3GWuQn80WEyZ/47Mqgf2QSTnG1bftKfnr+Ir6MyjBLDfpuKCueQuUuI8OkfLWkkc0geXxShxv4ingx0J8J6kDcVZNYvaE/OX8RXomXrqGB13FBAu0fli/4kogQ2yQI+tSzyGRjpxuAmke82wz5fKpXy2LoRabwQ94uADAXKsABuQ4BBznYZrpLMp2DA/Iivsmg9rDd2yyo0bgMjgqwPQgjBH4VkeQDqQPmcV4kqnoQfkc0EH4Py7e8M1xWRiubRmLJFcO0ckRJyQrhGDKd+oH768uuUbjiE8c3E2iWGE6o7WAs6k+sjso1fIKNvmczpJAcgEHBwcHOD6GjuBuSB89qCHdonA72+hNpb+zrC+ks8jPryrasAKhAGy759dh1rpcl2V3Bbrb3fcERIkcbws5LBQV8YZRg4C7g75OwrvpID0IPyOa8eVR1IHzOKD7pXxHKre6QcehzX3QeUr2lApSlBjuIg6sjdGBU/IjBr84SWzRM0L+/Gxjb5odJP1xn61+k6qXtV4AY5vbkH2cuFlx92QAKjfJgAPmo9aM/wARwzkxbx1j/ivY5ZY5+8jVWUpoYP7rDOrBxuRkA488YOxNb78SvJfB35jU/wDDtlEY+O48X+Na9SbliwIAnDAtuCpx7vX6Hw/6ySKWr+Djr8W9YmfLfv781PSarU5NsNLbRHbrsjX+zjFTcHWdOcsZDq2ODvnOcmsyXl5B4BcOVxvHcASrjy97fHyNTV5Uw6kHSWBbYdQWJGM+ZRdvPWK0uY7AuhkJC6BhRsCcEg5J89jsP8cnFGmsrltFM1I2np9tu67fHnx0m+LJMzH97oXd3U0sqF0jRFztFsupveIU9M4GQNs7+ZrI5wNhk+QHmfIfjXtSvs44Abq6ErD7G3IZvRpOsa/HGzH5L61sUpWleGscmVxZNbmji6/wtfluw9ntYID1jiVW/Sx4v8c1yO0rgMl9w+WCLeUFZEXIGpkOdOTsCRkb+tSg1HecOZ/YPZWZQY57lYHYnGgMrHV9NP4Zr2+kVdyX2nPYKthewvphGgEbSIo2AZG6gDoQRt61ZPB57HiVxDxK3m1yQI8ekeEgSYyHVhqGPLoNz1zXY41y/bXi6biFJR5EjxD5MNx9DVNpwM8J4/bQ27MY5dJGTk93IWV0Y+eCmfoPOiVw82cUNraSzKMuF0xr+dI50xr9WIFQDsevZbee74TcH7WOQzDPnnAkI+BJR/7ZqQ82zTTXttbW8ay+zfzuZGk7sZ3S3BOk/e1vjH3BUN50nuLLiVrxieBYUyIZe7k73UMNqJ8I+4T89AohMO2LiMsHDZGhZlLOsbMuzBHOGwfLPTP9avOF8ucMvbFFt44tJQaZY1AlSTHvFvfDg9c7nzqQ8eurYrHbXIDpdt3CgjKsSrOAT8QpwfXFV5xvspa21XXCrmWKRQWEZY74+6GG/ToG1Z86CS8k8vZ4WlnexByryBllGckSvpYZ/EH41Dex23tYIby+uFQG2nKrNIAWRAgzpPUE6iNtznFTfss5mk4hZd7MPtYpTC5AxqKqjg48tnGfiDVTcv8AL9xc2d1Pau3eWt8ZhDsUcoqsDjG7jyzsenxolYvAOSLe6nk4lc2kaLL/ALi2KAKE3PeSr0Mj51EEbZ3yd6n0sixIWOFRFJPkFVRk/QAVHOz7nBOJW+vZZ48LNH0w3qAd9J3x6bjyrH2jTSPCljAoaW7k7vSW0/ZKNc5JwcDSunOOriiEE5Q4xNDxnvbgFV4rGJEz5Dxezg56EIunHlrAqf8AP/LTcQiht84QXCvKQcERgNqx8TkD658qhHanZXjwQ3htooTZMGV0m7whSVAGnQuwYIeuwB9as7lziq3drDdLsJY1fHoSPED8jkfSgqvtf5etbVLEW9vFFqn0sURQWGBsxxlvrmpTzV2dQOYJrKCKGWGeNyI1WJXjDrrBAAGQBkfLHnXJ7dfdsP2n/oKtOiVUpOeM8VmtnYmwsshowSFlkDFPHjGpch9umEHrUp5r5Itp7VkhhjhmRCYJIkEbIwHhAKgHSehHoahvY6/c8R4jaSbS6ywz1ISRgx/51P8Aaq36IVVxPgaHlxHuIvtrezyhdcPGwxkA9R7oBHngV2+x/hcKcOhnSJBLKp7yQKNbeM4BbrjYbdNq3+0O4SThN6yMGXuXGVORlThht6EEVHeznlVJuHW8pubxCynwxXLog8TDZRsKDjc+8At141YRrCgS4bVMoGFc95uSBtv5+tTnnnl61bh8qmCLEELmHCBe7wufBgeHoNh6VCOaOEC241wtVlml1MDmeVpSMPjALdB8KsvnP+gXX6h/4TQQnsu4DZy8IinubaCQ/bF3liRzpWWQZJIzsox8AK6nKfJdsrXM0apJY38ULxwupIAGp/dYbDxKwzuD6YFRvkflH23gagXFwjSCYBFlIi1CWQKCmMFSQMjzyasPl2QQW9naTEJOYFURkjJMSL3mMddORk/GgrjkLhUNpxy7sniVsAy2zOAxQAhgFJ6HS+M9fszWftj41LHcW5h1abJo7ibScANIxEIPrkRuMf1vjWXtLHsXFrDig2RiIZT8ATk/3JG/uCutZ8H/AJQ4dfTEYe/Z5IyfJYx3doflpjRvk1Et7n428/CnuniSb7EPASuSHm0rFoPUEsyjIra4Fwe34RZM+lVMcWudx7zsq5bJ8984HxqBcg8W9sgsOGMPFBcM8ynyitgHiz/7jxL/AGT6VNO0CSSZrfh8CiR5ZBPKhbQDBAQzAtg4DOY16bgkedEIp2c8Ung4rc2t4NL3qrcqucgOV14Hr4CVPxhq0eK8LhuYzDcRrLGd9LjIyOhHoR6iqn7T0vEktuLPbpEbVwCY5u8LAsCoI0Lge8M5+/Vt8NvUnijnjOUkRZFP9VgCP30FF8HuJuC3TXShmsHuXtZBknTobwk/1gpJB88MOpqyO0bhVtecNnutCSOls8sEwA1DCl1w3XSSOnTenLvCo7q2vraZdUcl5Op9RuMEHyIO4PqKgEfFJeGQ3/A7w5ja3lNpIeh1IxAz6N5DyYMPMUStjk/gUNpbRrDGqFkQyEDd20jJY9Setdytfh3+6j/QX9wrYoh5SlKD2lKUCsF7aJNG0UihkdSrKehB61npQUXzjypJYPnd7Zj4JOunPRXPkfRuh+dcjhkDPIFV9GxLPnGlRux/Dyr9DzwK6lHUMrDDKwBBHoQetVrzL2ZkZlsW+PcOf4HPT5Nt8RXm8TNZiGTqPD/8viY4+XT6NKKMYCADHhXxKurLqxQE4znAT++ainF7cow8ZdWGUJOSBnBBGdiCMH5VtS3N4sht3jlEzusmkxkuWTSFIwMEDA3GR8ak3L/ZxNM3fXzGMMdRjRgZGJ3Ophsu/kuT8RVDSaXJivNrTBmrOpiKVpMbec8tvcIty1y9NfSd3F4UU/aSkeFB5ger46L9TgVePBuFR2sKQQrhEHzJJ3JJ8yTuTWawsY4I1ihRY0XYKowB/r1rYrRXdNpa4K7R17vk1Fe0TlI8ThhgEgjCTiVyRklAjowA9fHtnbapXXtFlBeEcO4vZoLdZLa7jTaN5S8UgUe6GwGzgeec/GsnDOUJ/aX4ndSRTXujRAoDLBCu+APvMd23/rHbzqbUoIVyxwDiFvdT3M8ttKLllMulXVlEYKoE8sAHofifOs/aJy5ccQg9liaFIyVYtJrLhlbPhxtgjbf1NS6lBW1/yJfXNpbWk11ErWsyyRzRo5bCI6rkEgFgSmDkdDXcEXFzH3DGz1FdPtGZM+mrusY1fDVjNS2lBHODcutYWYtrIoZAdTPPqwzt77HT59MD0AFcTs85QveGtIrzQSxTP3kmFdXD6cEr5b4Xap9SgrziXIM8fEDxHhs8cBfeWORWZWYnx7Dybr8DuK2TwDiZv1v2mtG0RGFItMmlVcqzkHrqJUb+m2KnVKDkc0WM09s9vF3P2qmN++1FdDKQcBd871wOzvlm84cns0s0MtvksukMHUnqBnYgnff1NTalBX3PvJ97xFowJbaOOFy8e0hYnbGry6DoKmfBxcCPF0YjID1h1BSMDfDdDnNb1KCD83ciNPcpxGym9mvExliNSOAMeIeRxtnByOo8xn9k4vOncyyWtsp2eWAO8hU+9oDYVDj7xzj0NTGlBE+Y+WZXsf5NszFHEYzExl1swXbpjqT4sk+ZzX3yFwS6soFtZ3hkjjB7towwbds4bO3md/lUppQV5zNyff3V7BfLLbIbY/ZKVkOQG1eL5/CpBzHYXlxam3ja3R5Y2SVm1kDUMeAfLPWpHSgg3J3L3EeH2y2ivaSIpYqW71SNbFyNhv4mP41l4Zy3eHiS8Ru5oWVIWijjiDALqIJPi65wcn5elTSlBFu0flY8StO4RlWRZFdWbOBjZ+m/us31xUjs7ZYo0iQYVFCqPgowKzUoIZyryX7Fd310pQ+0NmEb+EHLuG/tny8hWKw4BxJb97+SW0fXGIdGmQaIw2rCn5kk56nHpU4pQR/nfhE15avawmICVSrtLqOOhUqF8wRnf0FcnlPgXEbK19l721kCDEJZZBpyc4OOoALY+lTalBCuTOX+IWcknfT28sU0rTOArqwd/e0+WMgbH0rP2j8lpxO20DCzpkwyHOBnGpTj7rYH1APlUupQYrWMqiqeqqAfoMVlpXlApXtKBSlKBSlKBSlKBSlKBSlKBSlKBSlKBSlKBSlKBSlKBSlKBSlKBSlKBSlKBSlKBSlKBSlKBSlKBSlKBSlKBSlKBSlKBSlKBSlKBSlKBSlKBSlKBSlKBSlKBSlKBSlKBSlKBSlKBSlKBSlKBSlKBSlKBSlKBSlKBSlKBSlKBSlKBSlKBSlKBSlKBSlK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4" name="AutoShape 4" descr="data:image/jpeg;base64,/9j/4AAQSkZJRgABAQAAAQABAAD/2wCEAAkGBxQSEhUQEhQWFRQVFh4VFhcVFxoXGhsYGBoaGBUgHh4dHSgiISAmHBcYITEjJSkrMC4uFyAzODYsNygtLisBCgoKDg0OGxAQGTAmHiQ3Nyw3Nzc3Ny4vMiwuLis3NzEwMjc3LC81Ny03My8sNzIwNy8xMjQsNy42LCwsMi01MP/AABEIAI0BZgMBIgACEQEDEQH/xAAcAAEAAgMBAQEAAAAAAAAAAAAABgcDBAUBAgj/xABIEAACAQMCAwUFAwcJBgcAAAABAgMABBESIQUGMQcTIkFRFDJhcYEjQpE1UnJzdLGyFSQ0YoKSodLwFjNDosHCCCVUg7PD0f/EABoBAQADAQEBAAAAAAAAAAAAAAABBAUDAgb/xAAtEQEAAgECBAQFBAMAAAAAAAAAAQIDBBESITFRBUFx8BOBkaHRMmHB4SJCsf/aAAwDAQACEQMRAD8AvGlKUClKUClKUClKUClKUClKUClKUClKUClKUClKUClKUClKUClKUClKUClKUClKUClKUClKUClKUClKUClKUClKUClKUClKUClKUClKUClKUClKUClKUClKUClKUClKUClKUClKUClKUClKUClKUCleUoPaV5XtApSlApSlApSlApSlApSlApSlApSlApSlApWhx6Zktp3Q4ZYXZT6EISD+NUpDzVxBiFW6lJPQAJ/kpM7K+fU0w7cW/NfVKp6zvOIszI95KpAU7BDs3X7vlg/hWhPxziSIspupdDeeI9vTPg2zt+IrhXU4rW4Ytz/LzbVRWvFNZ29O3zXhSqE/2uv/AP1cv4R/5K2rLjvEpQSlzKQoJJwnUDOB4OtdbXrSN7TtDlTxHFedqxMz6LxpVOy33ENMbJeysZCABhABsST7nkAPxrl3HM3EY2KPdSgj4R/5K548+PJyrLpk1lcfO1Z9/Ne1K4nJV081jBLKxd2TLMcZJyfTaoj2n8c4jw8C5hmhMDyCMI0PjQlSfe1eIeE+nUV2WoneN1k0qK8gXF5Pbx3d3NG4njWREji0aA24ydRycEeQrQ7RLziVpFLe2s0PcxgM0TxZYLsGIbVvvvjHSiU5pUZ5K9ueJZ72aJu8jDLHHFo0asEZbJycfCpNQKUpQKUpQKUpQKUpQKUpQKUrwmg9pWG3u45M6HV8ddLBsfPBrNQKUpQKUpQKUpQKUpQKViuLlIxqdlQerEKPxNfUUqsAykMD0KkEfiKD7pSlApSlApXzmlB9UpSg5vMv9Duf1En8DVSXLohyTM2k7aDuMEb5z0G+Ku3mX+h3P6iT+Bq/PsCglQTgHAJxnA8ziuWanHSa7zHp1ZfiGTgvjttE9evTyTprsMfCVcAYLZBBBBz08wcdOu3xFYLy4gdB3zgAdIwwJB3AyF8wPpv57V7akJHiHOnupJVydyEwqk+hZtR+GAK4/NEUYfUp8ZIONyGRhqRs+R+6R8M1gafDS+WKxvH7x15d+3vyWNRmtTFN+U94npz7d/fm4jgZODkZ2PrUu4VPBGgMcgDacMpOnUQDg4O+c7betQ+ury/AjyAE+PIEa4OMnqxPoo3x5nFa+uxRfFvaZ2j7+vvl1Y+hyzTLtWI3n7envn0SZboKQTgDoCSBpB9fLbYbeZPQDbhcxGAjKPrk1ZY5zn6jbbAwK7csgdN8sjpI4GcZWOTGAfUpuCfMCoZdoiuwjbWgPhbGMj5f66VQ8PxRbJxc4mPpPr+Pw0PEMs1x8PKYn6x6fldvZ7+Trb9D/uNRbt8/J8X7Sv8ABJUp7Pfydbfof9xqL9va/wDl8Z9Llc/3JB+8itxpU/TCU9nn5Lsf2WL+AVi7S/yVe/s7/ur77OXB4XZY8raMH5hQD/iDWHtQkC8KvMnGYWUfEtsB+Jo9M3E+Xbe+so4rmMSARAqT1UlBupG4NVX2e8ak4RJFFcbWV4C6P91HBKE56D3RqHlkH1q6uGD+bx/ql/hFQ3h/LUfEOCw20mx0s0b+aOHbB+XkR5gmgw9rnK1rPAty0S9+Z4Y+8GzFXkSMg+o0ttnpgVKxynZi29i9mj9nznu9O2r19c/HrVTQcxyi1PCL7K3Vtc24Qsc64xPHtnzKjBB81wfI1eKHagpzsW5dtmmvJWhRnt7jRCzDJQKWxj47DfrWLtf5Wt7We34kluhjaYe0ppyrHOvJHTxAOD6kjzNdrsT97iX7Wf3vU1504N7ZZT222p4zoz5SLvGf7wFEsq2FrLaLEY4jaGNWCFR3egYddumBgH6VEuzDk+1jRr9YFVrh3eHIyY7diRGoz0ym5/Sx5VwOUuPtc8Jj4WGKXLTCx/rLFgvIw/RhWRQfIr8Kt6CFUVUUYVQFUDoABgD8KIUrxDlezj5khtlt4u4eHvGiKgpqKTDodh7inHqKkXOXIFhP/NbWGGC8VBOmhNIKB9J1aRjB3A8wR865nNVr3vM0Eet01Ww8UbaWGBOdiOlSrgfK8lrxSS57yWaGS2C95M+tlcP7uSc4xuNvWg7HOPCYbmzlW4iWQLG7qGGdLBGwR6HfqKr3sg5Ssrrhuu4tYpHMjqXZBqxtjDDcfSrK4ldpLZSyxMHR4HZWXcEFDgiqZ5Us748EeWyuZEId9UKqm6jGsq2nWG89j5YFB3+yK+lS+veHrI0trCz92WJbRolKIAT6qDt08G1b3a1xQLc2FrOxWylctcblQ4UgBWI+4Mgkehrrdkc9nJZBrSMRvnFwuSW73AySx3IIwQfj65rp8x2FnfueHXKlpFjE69QVBJTUjeudiPiM0SjXaDyVbz2EkthEiTrETGbYY7xMeOPEfvhlzgb74qYX/BYLy1SK7hWRdAbS4PhbRjI81IyRkb1VnHuVbzgaG9srt3gRhrjcdAzaRqUeFhkgEgKRnNW1wLiXtNrFc4097EHx6EjcfjRCr/8Aw/8ABbd7d7toUadJcJIVGpR3a+76e8enrUg5X7NbdZLq5vYI5pZ7iV1DgOFjaRmTY7ZIOSfkPKub/wCHk/zGX9d/9aVatBSnZDyxZ3QvhPbRSaZ9K6kGVU52U9R9KlPL3ZtAlrc2FzGskDXLSQH7wVo1VWz1Djdc+ePjXL7DOt/+0f8A7VrUFNdk9lFYcQueHXESC5Ul4JtI1MmACFbGcFcOB+n6V27rlKz4nxN5TAnc2xxK4GO/uGw2CR1VBjPqWx5GtHtxsu59m4nCxjuI5O61DqRhnT8CGHyY1YfLHCltbWKBN9K5ZjuWdvE7E+ZLEnPxoOlDEEUIoCqoCqBsAAMAD4Yrk838dFjaS3RGSi+FTtlydKD6sRXZqB9tdsz8LkK5Oh0dgPzQ3i/DOfpQavZ9y4t3AvE+IgXNxcZde9GpY4ycIEQ+FcgA7DzFaXP9h/I5j4pw4CJe8CXEC7RSBuhK9A2dtQ9R9Zj2dzq/DLNl6ezouB5FBoYfRlI+lcLtxmVeFSKTu0sQH0cOf+VTQc3tcsba64X/ACj3SmXTEY5ceIIzDYnzHjbY+ZrocG5V4WvDYbm5tLcL7MjyyNGM7oCxyBnOT5b5rmc1WzRcsRxuMMsMAIP6SV5e8nTXPB4jFc3Lv7PFIsBde7bCq2jGB9MnYgUEj7OeUzw0XUS4MMk/eQ75PdlFADfEEEfHGfOpka+YxsPlXpoApSlB7SlKDm8y/wBDuf1En8DV+e06D5V+hOZf6Hc/qJP4Gr89p0Hyox/Fv9Pn/DNbd4zaIidRU5wSMIN2Jx5fvOB51LbPl2OOVY2jaeVgSFkXCaQWQYVHJ99CCWJABBxUa5Y/pU37I38S1ZXH4EE0kEfjjaEhkX7TTI/e5ZgSBnxqcOw6bVW+NWt78W0RG3P1WtDo6fBpfbeZ98nOueWI9assAyUJQFdIbxWqsSgGnw97Lg6fIEhsZPOvOXVdlSRI7WX3tSEohjCElyr7bMrEgFSuV3Pn3uNX6SmK27qSM9ywChI/KW2fK4fSPcPU7bbHz1beeaAxKrmP7ZSQ0YGpRCsJHV1JxHnCnUdZ2GM1NdVgtMVreJmenNdtpomJ4qcvRA+L2klvIYJGyFZljO4VgrFWwCdtwcj5etadSDtE/wB/D+tuf/kNR6vWC/HWZ/eY+lph874lgrhzcNekxEr07Pvydbfq/wDqa3+YuCRXtvJazA6JBjI6qRurLnzBwR8q5/Z7+Trb9X/3Gtnm7j62FrJdONWgYVc41Oxwgz5ZJG9dn0NP0wg/B+XOM8MzBZyWtzb5JUT61Zc+mOn4nz2FdVeWL6+eNuKyQiGNxIttah9LOvumRn3YA/dG21YuA2XEr6BLyTiDW/fqJIooIoiiI41Jq1qWY4IJ3HWtTgHMfEV4snC71o2CxO5dEC96MZjf4dGBC4Gc+lHpNuYVuzFpsu47w5BacuFUYO4CAknPltXF5B4RxCzjW1umtpIUB0PG0neAk5AIKhSNzvtjbrUwr5jkDDKkEZxsc7jY0EL595FF9Lb3URVLiGRCxbIDxK4YqcAnUN9PzI88iU8UM4j/AJsImlyMCZmVMeeSqk/Stw1rJxGEv3YljL/mh1LfhnNBAuRuVOI8PllLNaSR3EneS4aUMDkklPBjzOx/GrGFfJkUDORj1ztXizqdgyk/AighnLfIoteJ3V/lSku8KjOpTIdU2RjA8XTBOxPTzmzZwcdfLPrWM3CfnL+IrLQVfe8pcUk4knFc2QeNQgjDyldIDAgnQCT42OdvLbbfs8etOMXEDwJ7FD3g0s6yTM2k9cZQYJG2d+tTRZFJKggkdRncZ6Zr13A6kD5nFBFRwe7i4bFY2/cGVYe4dpWcIBoKkrpUknONjj/pXO7OuWL3h6ezTG3eHUXDRs+sE42wUAI+o+tTj2hPzl/EU9oT85fxFBXjcj3dpxCS94ZJAkUozJDMXCliSXACL0zuD1BY+W1b3MHK97NeQ8Qt5oYZYoNGlg7ozk5dTsDoIPXrsNqnDMAMkgD1Na1txKGQlY5Y3YdQjqxH0BoInxzhPEeIQmzuFtraFyO+eGV5ZGVSGwgaNQuSBkknbbBrvXdnPDbpBYrDlQEAnZwqoFIHuKSTnG23nvXVadRjLKM9MkV6kqnoQfkc0Fedm3Kd/wAMzA5tZIHbUxVpO8U6cbeDB91djjz38qm3GWuQn80WEyZ/47Mqgf2QSTnG1bftKfnr+Ir6MyjBLDfpuKCueQuUuI8OkfLWkkc0geXxShxv4ingx0J8J6kDcVZNYvaE/OX8RXomXrqGB13FBAu0fli/4kogQ2yQI+tSzyGRjpxuAmke82wz5fKpXy2LoRabwQ94uADAXKsABuQ4BBznYZrpLMp2DA/Iivsmg9rDd2yyo0bgMjgqwPQgjBH4VkeQDqQPmcV4kqnoQfkc0EH4Py7e8M1xWRiubRmLJFcO0ckRJyQrhGDKd+oH768uuUbjiE8c3E2iWGE6o7WAs6k+sjso1fIKNvmczpJAcgEHBwcHOD6GjuBuSB89qCHdonA72+hNpb+zrC+ks8jPryrasAKhAGy759dh1rpcl2V3Bbrb3fcERIkcbws5LBQV8YZRg4C7g75OwrvpID0IPyOa8eVR1IHzOKD7pXxHKre6QcehzX3QeUr2lApSlBjuIg6sjdGBU/IjBr84SWzRM0L+/Gxjb5odJP1xn61+k6qXtV4AY5vbkH2cuFlx92QAKjfJgAPmo9aM/wARwzkxbx1j/ivY5ZY5+8jVWUpoYP7rDOrBxuRkA488YOxNb78SvJfB35jU/wDDtlEY+O48X+Na9SbliwIAnDAtuCpx7vX6Hw/6ySKWr+Djr8W9YmfLfv781PSarU5NsNLbRHbrsjX+zjFTcHWdOcsZDq2ODvnOcmsyXl5B4BcOVxvHcASrjy97fHyNTV5Uw6kHSWBbYdQWJGM+ZRdvPWK0uY7AuhkJC6BhRsCcEg5J89jsP8cnFGmsrltFM1I2np9tu67fHnx0m+LJMzH97oXd3U0sqF0jRFztFsupveIU9M4GQNs7+ZrI5wNhk+QHmfIfjXtSvs44Abq6ErD7G3IZvRpOsa/HGzH5L61sUpWleGscmVxZNbmji6/wtfluw9ntYID1jiVW/Sx4v8c1yO0rgMl9w+WCLeUFZEXIGpkOdOTsCRkb+tSg1HecOZ/YPZWZQY57lYHYnGgMrHV9NP4Zr2+kVdyX2nPYKthewvphGgEbSIo2AZG6gDoQRt61ZPB57HiVxDxK3m1yQI8ekeEgSYyHVhqGPLoNz1zXY41y/bXi6biFJR5EjxD5MNx9DVNpwM8J4/bQ27MY5dJGTk93IWV0Y+eCmfoPOiVw82cUNraSzKMuF0xr+dI50xr9WIFQDsevZbee74TcH7WOQzDPnnAkI+BJR/7ZqQ82zTTXttbW8ay+zfzuZGk7sZ3S3BOk/e1vjH3BUN50nuLLiVrxieBYUyIZe7k73UMNqJ8I+4T89AohMO2LiMsHDZGhZlLOsbMuzBHOGwfLPTP9avOF8ucMvbFFt44tJQaZY1AlSTHvFvfDg9c7nzqQ8eurYrHbXIDpdt3CgjKsSrOAT8QpwfXFV5xvspa21XXCrmWKRQWEZY74+6GG/ToG1Z86CS8k8vZ4WlnexByryBllGckSvpYZ/EH41Dex23tYIby+uFQG2nKrNIAWRAgzpPUE6iNtznFTfss5mk4hZd7MPtYpTC5AxqKqjg48tnGfiDVTcv8AL9xc2d1Pau3eWt8ZhDsUcoqsDjG7jyzsenxolYvAOSLe6nk4lc2kaLL/ALi2KAKE3PeSr0Mj51EEbZ3yd6n0sixIWOFRFJPkFVRk/QAVHOz7nBOJW+vZZ48LNH0w3qAd9J3x6bjyrH2jTSPCljAoaW7k7vSW0/ZKNc5JwcDSunOOriiEE5Q4xNDxnvbgFV4rGJEz5Dxezg56EIunHlrAqf8AP/LTcQiht84QXCvKQcERgNqx8TkD658qhHanZXjwQ3htooTZMGV0m7whSVAGnQuwYIeuwB9as7lziq3drDdLsJY1fHoSPED8jkfSgqvtf5etbVLEW9vFFqn0sURQWGBsxxlvrmpTzV2dQOYJrKCKGWGeNyI1WJXjDrrBAAGQBkfLHnXJ7dfdsP2n/oKtOiVUpOeM8VmtnYmwsshowSFlkDFPHjGpch9umEHrUp5r5Itp7VkhhjhmRCYJIkEbIwHhAKgHSehHoahvY6/c8R4jaSbS6ywz1ISRgx/51P8Aaq36IVVxPgaHlxHuIvtrezyhdcPGwxkA9R7oBHngV2+x/hcKcOhnSJBLKp7yQKNbeM4BbrjYbdNq3+0O4SThN6yMGXuXGVORlThht6EEVHeznlVJuHW8pubxCynwxXLog8TDZRsKDjc+8At141YRrCgS4bVMoGFc95uSBtv5+tTnnnl61bh8qmCLEELmHCBe7wufBgeHoNh6VCOaOEC241wtVlml1MDmeVpSMPjALdB8KsvnP+gXX6h/4TQQnsu4DZy8IinubaCQ/bF3liRzpWWQZJIzsox8AK6nKfJdsrXM0apJY38ULxwupIAGp/dYbDxKwzuD6YFRvkflH23gagXFwjSCYBFlIi1CWQKCmMFSQMjzyasPl2QQW9naTEJOYFURkjJMSL3mMddORk/GgrjkLhUNpxy7sniVsAy2zOAxQAhgFJ6HS+M9fszWftj41LHcW5h1abJo7ibScANIxEIPrkRuMf1vjWXtLHsXFrDig2RiIZT8ATk/3JG/uCutZ8H/AJQ4dfTEYe/Z5IyfJYx3doflpjRvk1Et7n428/CnuniSb7EPASuSHm0rFoPUEsyjIra4Fwe34RZM+lVMcWudx7zsq5bJ8984HxqBcg8W9sgsOGMPFBcM8ynyitgHiz/7jxL/AGT6VNO0CSSZrfh8CiR5ZBPKhbQDBAQzAtg4DOY16bgkedEIp2c8Ung4rc2t4NL3qrcqucgOV14Hr4CVPxhq0eK8LhuYzDcRrLGd9LjIyOhHoR6iqn7T0vEktuLPbpEbVwCY5u8LAsCoI0Lge8M5+/Vt8NvUnijnjOUkRZFP9VgCP30FF8HuJuC3TXShmsHuXtZBknTobwk/1gpJB88MOpqyO0bhVtecNnutCSOls8sEwA1DCl1w3XSSOnTenLvCo7q2vraZdUcl5Op9RuMEHyIO4PqKgEfFJeGQ3/A7w5ja3lNpIeh1IxAz6N5DyYMPMUStjk/gUNpbRrDGqFkQyEDd20jJY9Setdytfh3+6j/QX9wrYoh5SlKD2lKUCsF7aJNG0UihkdSrKehB61npQUXzjypJYPnd7Zj4JOunPRXPkfRuh+dcjhkDPIFV9GxLPnGlRux/Dyr9DzwK6lHUMrDDKwBBHoQetVrzL2ZkZlsW+PcOf4HPT5Nt8RXm8TNZiGTqPD/8viY4+XT6NKKMYCADHhXxKurLqxQE4znAT++ainF7cow8ZdWGUJOSBnBBGdiCMH5VtS3N4sht3jlEzusmkxkuWTSFIwMEDA3GR8ak3L/ZxNM3fXzGMMdRjRgZGJ3Ophsu/kuT8RVDSaXJivNrTBmrOpiKVpMbec8tvcIty1y9NfSd3F4UU/aSkeFB5ger46L9TgVePBuFR2sKQQrhEHzJJ3JJ8yTuTWawsY4I1ihRY0XYKowB/r1rYrRXdNpa4K7R17vk1Fe0TlI8ThhgEgjCTiVyRklAjowA9fHtnbapXXtFlBeEcO4vZoLdZLa7jTaN5S8UgUe6GwGzgeec/GsnDOUJ/aX4ndSRTXujRAoDLBCu+APvMd23/rHbzqbUoIVyxwDiFvdT3M8ttKLllMulXVlEYKoE8sAHofifOs/aJy5ccQg9liaFIyVYtJrLhlbPhxtgjbf1NS6lBW1/yJfXNpbWk11ErWsyyRzRo5bCI6rkEgFgSmDkdDXcEXFzH3DGz1FdPtGZM+mrusY1fDVjNS2lBHODcutYWYtrIoZAdTPPqwzt77HT59MD0AFcTs85QveGtIrzQSxTP3kmFdXD6cEr5b4Xap9SgrziXIM8fEDxHhs8cBfeWORWZWYnx7Dybr8DuK2TwDiZv1v2mtG0RGFItMmlVcqzkHrqJUb+m2KnVKDkc0WM09s9vF3P2qmN++1FdDKQcBd871wOzvlm84cns0s0MtvksukMHUnqBnYgnff1NTalBX3PvJ97xFowJbaOOFy8e0hYnbGry6DoKmfBxcCPF0YjID1h1BSMDfDdDnNb1KCD83ciNPcpxGym9mvExliNSOAMeIeRxtnByOo8xn9k4vOncyyWtsp2eWAO8hU+9oDYVDj7xzj0NTGlBE+Y+WZXsf5NszFHEYzExl1swXbpjqT4sk+ZzX3yFwS6soFtZ3hkjjB7towwbds4bO3md/lUppQV5zNyff3V7BfLLbIbY/ZKVkOQG1eL5/CpBzHYXlxam3ja3R5Y2SVm1kDUMeAfLPWpHSgg3J3L3EeH2y2ivaSIpYqW71SNbFyNhv4mP41l4Zy3eHiS8Ru5oWVIWijjiDALqIJPi65wcn5elTSlBFu0flY8StO4RlWRZFdWbOBjZ+m/us31xUjs7ZYo0iQYVFCqPgowKzUoIZyryX7Fd310pQ+0NmEb+EHLuG/tny8hWKw4BxJb97+SW0fXGIdGmQaIw2rCn5kk56nHpU4pQR/nfhE15avawmICVSrtLqOOhUqF8wRnf0FcnlPgXEbK19l721kCDEJZZBpyc4OOoALY+lTalBCuTOX+IWcknfT28sU0rTOArqwd/e0+WMgbH0rP2j8lpxO20DCzpkwyHOBnGpTj7rYH1APlUupQYrWMqiqeqqAfoMVlpXlApXtKBSlKBSlKBSlKBSlKBSlKBSlKBSlKBSlKBSlKBSlKBSlKBSlKBSlKBSlKBSlKBSlKBSlKBSlKBSlKBSlKBSlKBSlKBSlKBSlKBSlKBSlKBSlKBSlKBSlKBSlKBSlKBSlKBSlKBSlKBSlKBSlKBSlKBSlKBSlKBSlKBSlKBSlKBSlKBSlKBSlKBSlKD//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5" name="AutoShape 8" descr="data:image/jpeg;base64,/9j/4AAQSkZJRgABAQAAAQABAAD/2wCEAAkGBwwMDA4NDg0QDQ8ODQ0NDA0NDRANDw4NFBQXFhQUFBQYHCggGBolHRUUITEhJiorLi4uFx8zODMsNy0wLisBCgoKDg0OGxAQGywkICQsLDU0LiwsLC8sLCwsLCwsLCwsNCwsLCwsLCwsLCwsLCwsLCwsLCwsLCwsLCwsLCwsLP/AABEIAKABPAMBIgACEQEDEQH/xAAcAAEAAgMBAQEAAAAAAAAAAAAAAQYEBQcIAwL/xABMEAACAgECAwQGAwsJBQkAAAABAgADBAURBhIhEyIxQQcUUWFxgSMykQgVNkJScrGys8HCJDVFU2NzdISSJTNDgqEWF1RiZXWjtNH/xAAZAQEBAQEBAQAAAAAAAAAAAAAAAQIDBAX/xAAoEQEAAgEDAwMEAwEAAAAAAAAAAQIRAxIxBCFREyJBMjNhcYGx8UL/2gAMAwEAAhEDEQA/AO4xIkwERECJMRAREQERECJMSIEyJMQERECIkxAiJMQIiJMCIiICJMiAiTECIiTASIiAiJMCIiTAiIkwIiIgTERAREQERECJMTQcS8Spp5WsVm2115gu/KoXfbcn7enumbWisZlYjPDfSZQV46ylO9mInJ7i6Hb4ncTYpx7hld2quDfkgIR9vNMRr08tbLLZEpukcSZOoajUqVmvHTtC4UFt+43KbG8B122H6Zc5ql4tGYZmMckRE2hERAREQIkxECJMRAREQEREBESIExEQERECJMRAiTEQEREBERARIkwESoekLjmrQaqy1D323izsFUhawV23LtvuB1HgDOHZXpK1+3I7f1969mDLTUqpQB7OQ77j4kmd9Pp76kZhi14q9QSJXeBtfu1XSMfOatVusWxXQMVQ2VuyEg9SASu/ntvIHEzpl14uRiNQbH5FsNgZTv4EHbqN9vtnnvOycS6RGeFknwsxKnsW1q0Z0BVHZQWUHx2M+0mVH5ZARsQCPYRuJgvouCx3OLST7eyX/wDJ9tVz68TGuybDslFVlr+XdUEn9EqHB3HOZrRDU6Q9WPv3sq7JC1ePUJ3d3Pw6dOpEvp7ozg3YXWmhK15URUUeCooUfYJ9IiQImo4n4iw9IxWysuzkQHlRVHM9r7bhUHmehlbp4o4iyk7bF0FUpYBqvXM1abnU+B5AO785qKTMZTK9yJReGeOszJ1MaXnaU+BkGmy7c3CxORfMdO8Cem4Jl7i1ZrOJInJE0Gl8VY+TqmdpYUpdhCptyQRcrKCxUeXKSAfiJv5JiY5UiIkCJX8binHu1m7SEUmyjEGTZYGHKGLKOz29oDofnNpqd+TWgbHx1yW36o14o2XbxBIO5lmJgyzInL6PS4bM4aeukXetHIbG7I5NQAuUkMC23lsevunSMGy561a6oU2HfmrWztQvXp3thv8AZNWpavKRMTwyIiUji/jrJ0ULZk6WzU2WtVXdTl1sObqQGUqCpIBPykrWbTiCZwu8TRcK63k6lRXkvheq03VLbQWyFtd1bw3UDu7jr4zeyTGJxKkREgREQIkxEBERAREQEREBIkyIHGPuiP6N/wA1/BONTsv3RH9G/wCa/gnGp9bpftQ8ur9T0r6Fvwcw/wA/M/8AsWSwcU5NNOG72KrndVpVh/xj9Uj4ePylT9BmpVXaGmOrDtcW69bU8wLLGsRvgQ23yM/PGOe+ZnJjVAutDBeVAW5rd+8dh7PD7Z8nq7bbW/b16UZw6LJmLTqGM52W+tjvtsLF33+G8yLLFRSzMFUdSzEAAe8mSJyiu+kLNpxdLtuvqF9CW4xyKWG4spNyBgR59Dvt57TfYj1tUjVFTWyK1RTblKEd3bby2lJ9J2oY2Xo2bi411eTkMlbLj47i61lWxSxCJuegmr9BnEvrOE+m2t9Ng/7oN9Y4zHoP+U7r8OWd/TmdPd4lnPuw6hEROLTi/pmzBXr2jduf5LS1N9gP1eX1he1J9vdUTstNiuqujBlYBkZTurKeoIPmJTfSjwX9+8NTVsuXjc74xbYCwEd6pj5A7Dr5ECcs4H9IOdoFp0/PrsfGrfkelxtfiHz5N/Ff/L4ez3+qKeppxt5j4c87Z7u8ZOlV2ZmPmHcWY1d9SbbbMlvLuD/oE2ExNK1LHzaK8nGtW6qxeZHXwPuI8QfcZku3KCT5An7J5pzxLo8z6lxHbhcU5Wp1gkVajkVuB4WUqTW6fNR9uxnpPCyq8imu+pg9dta21uDuGRhuD9hnCeGeG/v1oWtWIA151J8rEbbcl1XmKj84Ow+Ylj9A3E/bY1ml2t9Jjb3Yu/icYkcy/wDKx+xh7J69esWrmOa9nKk4n9utTV8Ta1VpmDkZtv1aaywXfbnsPRFHvLED5zaTmHHbNrmt4Wg1knHoIzdVK+HKBulZ/wCg2/tAfKebTrunvw6TKkeiHULn4nNuQT22VTldrzAqS78tngfLu9PdPQ04NmKMPj+sgBVfKoCgDYBbccV/pM7zO3U95ifMM04w8+6eo/7fEf8AqeSfn2Tmegp5+0/8Pz/7lk/sXnoGOp/5/UFPknNfT4P9ip/jKf1XnSpzX0+fzIn+Mp/Vec9D7kLfiVz4RG2lYAH/AILF/ZrNvNTwl/NeB/gsb9ms20525WCIiRSIiAiIgIiICIiAiIgREmRA4x90R/Rv+a/gnGp2X7oj+jf81/BONT63S/ah5dX6lp9GOfbja5g9nY1a3XrRcFOwsrbccrDzG+09OYmFTQCKq1r36tyjqx9pPiT8Z5BwMp8a+nIT69N1VyfnIwYfonqjhXizA1elbMa5S/KDbjswF1LeYZPHb3+Bnm62neLYdNG3bDC4s4WGTvkY4C3jvMo6C3bz9ze+Vv0g5GXq+n4OlYtZbIz35ssNuq0VY7DtDYfxR2nL8djLjxhxXh6Lim/IbdjuKKFI7S5/Yo9ntPgJx7h30s5dGpWZWdUGxMxlBWqsKaEXopqbbewDfqCeviNvA+bQ0LbvUrH+ut7xjbLrHAvBeJoeN2dQFl9gByckqA9jewfkoPIfvm5Oj4nrK5fYVjIUMovVQthU+Ksw+sPcZ9dPzacqlL6LFtqsUPXYh3VlMyZm1pmcyREEREypKnx3wLh63SecCnKRSKMpR3h7Ff8AKT3eXlI0LiVbNb1bTbbhz024z4lTEDek49ZcJ7dnJJ/PlsZgASegHUk+Qm/dScwnaYcD9FGpZmja6+j5HdW+x6bat91TJVOZLFPsZVA38wVnauJcr1fTs2/+qw8mz/TWx/dOW6bSutcavnYw58XAC9pkL1rstSsooVvMlm+xJevSjkdlw/qJ325sc1D42EJ++dtX3Xr5nGWa9oaP0C0cmhc39Zl3t8QvKn8JlE44w7eGeJKtRx1PYXWHKrUdFYMdsin/AK7j84eydO9D1HZ8PYQ/LF9n+u1zMn0l8MDWNLtpUb5FP8oxD59soPd+DAlfmD5SxqY1ZzxKTGatjqfEmLj6U+qcwegY3rFZBH0nMO4o95JA+crfoj0exMS7Vcnrl6tYcqwnqVoJJrUb+XUn4Eeycs4JfN1pcPh59xh0ZT5mSTvzDHU7mpvYOZm297j2T0fWgRQqgKqgKoHgAOgAmdSvpxt8/wBLWd3dwb0qscbi3Dv8N1067f3Lcyn9Wd7nCPuh6CudhWjxfEtr3Htrs3H7Sdt0zKXIxqblIItprsBHgQyg/vjW76dJK8y4RT9Fx93un+0rP/kqPL+sJ6BnD/TRoWThalRrmMpKFqDawBIqyaiORm9isAo+I986pwjxRiaxipkY7jm2Hb0EjtKLPNWH6D4GXW91a2jxgr2mYbycx+6BuC6NSp8XzawvyrsY/onTLHVQWYhVA3LMQAB7SZx/iS4cW65i4OJ9Lp2nsbM3KXrU7n6yq3gdwoUbePMx8BvMaEe7d8QtuMOo8OUmrT8Os+KYuOp+IQCbGQBJnGWiIiAiIgIiICIiAiIgIiIEREQON/dEIeXTX8ubJX57IZxeehvTtpTZGjreo3OHkJc239UwKN9nMp+U88z6vSTnTeXVj3E3XBWaMXV8C8nlCZdIY77dxmCnf3dZpYI36TvaMxhiJxL1dZwfpt2S2Xk0DNvJGz5Z7dawPBa6z3EA9w953PWbTL03Fvq7G7Hqtq227KypHTb80jac14N9MGA+NXVqTPRkIoR7uzayq7bpz7ruVJ8wR4zpGj6tjahjrk4toupcsFsUEAlSVbxG/iDPkXrev1PXExPDD0ThrE01nOGr0V2HmfGWxmx+f8pUbfkP5uwPnNzETnMzPLRERIKZxN6NtM1PJbMY342U3KWvxrShLKAqkg7jcAAbjaYi+jGtxyZOsatl0+Botz37Nh7CPZLdfrGNXd2DOxs5qkYJXZYK2tPLWHZQQnMfDciE1rFZslBYebDG+UCjjshy83Ukde716eU6Re+MZTEJ0bR8TT6Fx8ShKKl68qDbdvNmPix6eJ6zT8V8HrrCtVkZ2UmOzI/q1PYpXzKBt15OY9Rv1Pj8pubtXxkxly+1DUOK2S2sNarK5AQjlB6EkfbIytXx6bFqZma1k7QU1VWXW9n+UUQEge8zMTaJz8nZrOFuF/vUi01Z2TbjoGFePf2LIm536MEDeO/TfzlimFiapj30vcj/AEdZdbS6PUaynVgysARtPxfrWJXhjOa0eqmpbu3UM69kw3D9BvtsR1iczOZIYmi8L4WBlZmXRXy2Z1i2XeHKpHiEG3QFizH3mbuayjX8Gxb2F6qMXlOULA1LUgjmUurgEAjqD5yKuIMNrq6DY1dtwJoS+q2g3ADc9nzqOfp12ETunk7NVxjwLha49T5Vl6mhXWsU2Kq94gkkFTueg+yTw9wg2mLXVRqeYaKiCuPaaLE5d9yoJr5gp9gPw2mwbibT1ualr+R0vTGfnrsRVvcApWXK8oYgjYb9dxPpma/iUXNj2O4tWsXMi0XWbVE7c+6qRy7+ful3Xxt+DEcthfSlqNXYi2I4KujqGVlPiCD0IlFzPRPpRtN+JZlabYfPCyGrA+AO+w9wIEu+bl1Y9Nl9riuupGssc+Coo3JMjKzaaVR7LFVXsqqRiejPYwVAPiSJK2tXgmIUn/uvx7e7mapqmfX/AFORnOaz7iPGXHSdKxcClaMWhKKl8ErUKCfafafees+mVnU0NUtlio19vY0hjsXt5S3KPfsp+yLM+hL68ZrFW61HsqrJ2Z0TbnK+3bmH2yza1uTEQyYmLVn1PfZjqT2tSI9ilGACNuFPMRsd9j4ewycPOpyA5qsVxXbZTYVP1bUOzKfeJjCsmJqG4lwQps7R2qDchvTHuso332/3qqV236b77T95fEGHRe2PY7i1ahcyLRdYRSTtz7qpHLvuN/dLiTLaRPguZUbmoDjtVrW41+YrYlQ3w3Uz5/fKj6fZ+b1Y8uQFBY1tyB9iB135WB+cmBlxNTi8RYV1L5CWHsUo9ZNrU21ocfYnnUso5hsN+m8ycnVceqhMhrN6XNQSxA1isbCFTblB8SygfES4kZsTT5HE2DVYKnewO1j0ovq2Qe0tTcsqEJsxHK3hv4GbLEyUvrW2sko43UlWQ+zqpAI+cYkfaIiQIiIEREQPll41d9VlNqh67UauxD4MjDYgzy7x5whfoeYaWDPj2EtiZBHSxPySfyx5j5+c9TzX67ouJqWM+LlVC2p/I9GRvJkbxVh7RO+hrTpz+GL03Q8hxL3xx6Ms/SS11IbMwxue2Rd7aV9lqD9YdOnXaUQGfUpet4zDyzWY5J6R9CP4PY/99l/tmnm6ekPQj+D2P/fZf7Zp5+s+j+XTR5X2IifMekiIgUfWA9Wrpk4L2du+TiYupYTVs1WVjHl+nUkbKa1Y98dO6Qes/CNtdxP0bvpX2Xdb6TbE5DydO93u70369JZMLWu3z8zBFRVsNMd2sLgq/bAlQBtuPqnf9819/GePRi1ZeRW1NT5t+E7b9p2RqexGsbYfU3qPwB3PnOuZ4wyrmVpOVp+Mgwka/TsxsQ24i7l8C82IWtqB/wCESO8n4p3I6bzb4dr6frepvlK605/qluJl8jPUoqqFbUuwG1ZB3YA7A8x98sT6oBlY+OqB1yKbb0uWwcvLXyeW3XfnXb5zSPxmFxWyziv2Veotp1zC1SamFvZG09P93zfPbyjMz8DW16jl6hjPiuqq+XqmTjo5oeuttOpYntH8yLEQJzefP08JrMtb6NB1vSLEY2YyXpgiutyt2LcA9S1dO8VLFNhuRyiXnUdb7G62pKe17DDbMuYWBQibsFXw8W5H2/NPhMbG4jss05tROIyVepLnVKbkLWVlC/L0+q223u6+MZnwNLxRoDNinOxw+Vc2VpWVkVqBvdiYjhhSijx23ZtupJ+QGRxLYmrJgVYnM9i6hiZTWGt09VqqbmsNhYDkYjdeU9SW8PGbTTOJlvseuzHsoZcKrPUlltV8d9/Ar15gRsQR8N5Gn8RNkYTZy4/0BxRl0ML1c2JsWKMAO44AG46jc7byZsKhm4+Q2Xq1gqORjV6vg5d+KtTdtkUVUVbvQ2/eKugPKAd+QjcbzY52aj60chMi7HrbSUC3V4xsDP2xbs2DIdm2/F6GbbL4serTRqfqTtj+pV5r/TVh1VxvyBfNgNt/Lr5z75XEduM+P6zhtTVkX144yBcliVvYO5zgdQC2y7+0iXM+B+uM1W3T2oYErlW4uO69QexsuQW77eH0fP18pSNR07UPvc1V6WuNByaDhuqsz5pS1GrsAHVuWk8vnuzN5idH07UTkvfy1kV02tStxYEXOnR+UewNuu581Mztpmt5r2JjKhcV4mRqzZD4vJvptddmE1gcFs0Fb+avwBGyVpv1Hece2Tm0U67fgue1xbTp1l+PaFZLsLN56jt18GA5wVPiAfKX2RG9cKLg6jqGOdRtzMcLl142JjVPWCacy0G7s7E6d1TzgsPxdm8hMCjSMvAsztOVgF1XTrGovrDitNSSvsnZ2O/K1nMje8qdus6VIjeYc9Ov3Y2gU04+O1eoY1WFiNgXYtjlirV1W8qbd9OXnYMpI2G8++r2GviF7DfdjqNGrQ3VY/aq9oyGbszujDfYg7DY9Ze4jf8Agw57rK5Q1S7VsSp7rcS3GwHxxuPWcK2tS22/Tu22A7/2bCfbQsR8DJ1nHt5mN+NRmtcQ3LflWVut/IT7GUd0eAIEvkRv7YTDm+kWMvDFlPa322roBT1SzH5DTcKSvZrsgJYkhQp3Pdn7zdJytOSqvDVsjTMrKwX7Be8+m2+sVuWr8zSSDuPxPLp4dGkRvXCq8W/zjoZ2JCZ172MASqKca1QWPkCzAbnzMtcRMzKkREgREQESJMBERAiUTjH0W6bqnNbUvqWSdz2tKjs7G/tK/A/EbH3y+RNVvas5iUmInl5K4n4ZztHyPV8uvlJ61WoS1Vy+1G2G/wADsRO8ehH8Hsf++y/2zSycV8O42r4dmJkL0YE1WAd6m0DuuvvHs8/Car0W6Tfp+kriXry2U5OYjexh2zFWX3EbEfGenV1/U08TzlitNtluiInkdCIiBWfUsrE1bLzK8c5NObj4qEVPWtlV1PMO8HYAoQw6g7jbwnxr0O+urTq2qW3kzszKzQrKUUZC5HOo5tuYBr9vDwB+EtkTW6UwqOicM36fqKdlYH01MfJ9Xpck24ltjVE1IT41bISB5dR4bSdD4ed9O1HBzKuRczK1Gz6ytvTkOzKdwejAEfA+2W2I3yYVXSNGzKdJvryCL86+h67WUgBitfZVDcnoOUAn3ljMLStDyKdFtwhg9lkHSkw3ftait+QKym42Y7LuSdzsevhLvEu+TCl6VpOoacy201esLdg003033hrcfKpTlTkdid6WO+679N9wOpE/On8P30nVWoxmxaMzF2rwWtrP8vYWCyxQrFUUgp59didh53aI3yYU7P0TLs4X+9q1fyk6dVh8hdAosVFUnm325ehP7ptuJMG3M0jKxkq3uuw7Kqq2ZRy3lNkJbfYbNsdwfKbuJN0mGv4fxmowcWl05Hqx6a3XcHZ1UBuoPXcgnf3zYREzKkREBERAREQEREBERAREQEREBERASIiBMSJMBERAREQEREBERAREQEREBERAREQEREBERAREQEREBERAREQEREBERAREQERECJMiTAREQEREBERAREQEREBERAREQEREBERAREQEREBERAREQEREBERAREQEREBERAREQ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09" name="AutoShape 8" descr="data:image/jpeg;base64,/9j/4AAQSkZJRgABAQAAAQABAAD/2wCEAAkGBxANDRUNDg0VDg8MFg8QEA8PDA8RDxASFRUWGCATFRUYHCksGhoxHhUWLT0hKCkrMS40GB8/OD8sNyguLisBCgoKDgwOGxAQGjclHiY4Mi8yKzcsLSwsNzcyLTQtMDcrMTQ3LCssNyssNy40LjE0MCwsOC8vLDIvOCw4NjcuLP/AABEIAKwArAMBIgACEQEDEQH/xAAbAAEAAgMBAQAAAAAAAAAAAAAAAQUCAwYEB//EADoQAAICAQIDBQQHBgcAAAAAAAECAAMEERIFBiETIjFBYQcUI1EVNVJxgZGyMnJzdKGxJjNCYoKEov/EABcBAQEBAQAAAAAAAAAAAAAAAAABAwL/xAAlEQEAAgECBQQDAAAAAAAAAAAAAQIRAzESIUFhoXGBkdETIlH/2gAMAwEAAhEDEQA/APuMREBERAREQEREBERAREQEREBERAREQEREBERAREQEREBERAREQEREBERAREQEREBERAREQEREBExSZQEREBERAREQEREBERAREQEREBERAREQEREDFZMxWTAmJEQJiRECYkRAmJEQJiRECYkRAmJEQJiRECYkRAmJEQMVmUxWTAmJEQOZ5w5yTg6LbkYl1lVripLKTS2rlS2m0uCPA+XlOgxLnsTc9LUt9h2Rm/NCR/WfPPbv9W4/83R+iyfSTNrViNOsxvOROspbuZaE4onCj/n3VNeDqNo0OgQ+pG4/hLa65a0ax2CpWGdmPgqqNST+AnyPmvhtq4NXM9aEZtV4zmU6g+6vtVaW69AECa6fafTxjRpF5xPp79B9J5l459HY7ZTY1l9VKl7DS1WqAEddHYa+PlMuXONfSGOuUMayiq5Ves3Grc6nXrojHTw8/nKbnrMTJ5cycio7q78Y2If9rAH857+Q/qfE/gVf2kmsRp5xzzgbuO8dbCZB7lbet710q9LUab38AQzggesrOKc7e6ZlODZw3IN+aCaQj4rK23x73adNJYc0eGP/ADWN/czludjpzNwg/L3w/wDidaVa23jpPiEldca53Xh2187h+Tj0WEKcjSi2pCfJ9jkj8ps5s5zr4VQuVbjW3Y1hQLdQ1DKdw1HQuDp6yk5u4mnH8J+HcJIzGvapbcgA+7Yy7tdzsfFu6dANTPD7ZsMY3LdeOrbhjti1BiNC2waa/wBJ3TTrNqxaOczzgl2nE+Pvi4jZluBdsqVnsRbMY2IoAOpG/Q+J6A/6T6Ty8K5sszMdMqjhWS1Vw3IS+ICy/PTtZ7+b/qzK/gZH6DOS9n/N/D8fg2LVdmJW9NSh1YP3SCfHpOK1zTMVzOe6ugp5qZse+88NyEOCxW6lzjC0AVizcvxNGGhHnNPBucWz8UZmNwvJsqbds1fEVn0OnQG35z1U5aZXCrMyusV++023HQ6lvhkBidB12qs5T2bcx4mBwLETKvFb3dr2Ve1me09oRogA7x1I6D5iXgiazMV55wOs5W5tx+KdolSvVfiHbfj3oEtrOpHUAkEdD4Ey/nD8k8CvHEczjOTScZuIlEpxmZTYlS6d6zToGO1eg8OvjO3merFYtiomJETMYrJmKyYExIiB839u/wBW4/8AOUfosn0oyk45wfAzm25tddxx17Tba521ode+RroB3T3vQ/KabeXOHsexavXTZ8Nsm8gbtQvdL9NdrfkZtN6zStf5nyK3mXiC8SROF0kj6Quvx7mBGox8YjtmH3nRPvbXylrlcti6tqbM7Jau1Sjp2lehUjTT9ieTE5Y4ShrejHRC4ZaXpsuVtuup2lW6Lqfu1PrOjfa+6onqV7wDEMFbcNdR4eDdfSS14jEVHyPgNl30JxPl+3v5XCluWvyNlDakMB8unh8mWdv7MOJ1ZXBsbsnDNTWlVqhtSjr00I8pvxuX+GVOOI11KrnawyhdbvbUgDVy2rA6AaHxnnzfZ3wq603HDFVjakmiyynXX0Qia31aXzG3X7R6eY8tHy8TBU7rnuGQyAjdXTSpJsYeQ3FR67vSc9zof8TcI/7f6Z1vAuXMPhwb3TGWo2ftuATY/wC856maMnlbAvyO1txxZkJ31drbTYgLHqp3d0a6+E4petZ7YmPkcXzfi2cvcR+nsSsvh5RCcSx00HUnpao+epP46/aJG3215leRy8t9Liyq6zHdHHgynUz6HZg1PQcZ07Sl1NbJYS4ZT5MWJJlBbynwjsOzfGr93oY/Dayw1V2Hp+zu0Dd7+s6prVzW1t48wYWXOB04Xla9PgZH6DK/2Za/QWH/AAV/uZYX8u4tlHu1lRenr8N77ih6AaEFuo6eHhPNicq8PWoCmjZUw3Ktd9y1kN11ADadZnxV4OHurG6+mrHyuH1KQMHG7RidNoFy3kKPUdmfwZZxvKXLFXGOU6cSzRX+K1NpGvZWhm0b7vI+k7erlLArrepMUIl53Wqtli9qdCO/o3eGhPQ9Os38L4LicP0XGqGOH1Va1sfYSevRCdNenjpO/wAsVj9d8xI5v2a8025Is4XxDucS4b3LAx1N6DoLB8z4a/eD5zuZVZXL2HdlLmvjq2TXt2XgsLAF106g+plpM9Sa2nNYwJiREzECTMRJlExIiBT8T4V7xk7XQNi5ND05WrdW2OCle3zBFtup9PWaMarLrqqZ1L3qtjXbLAEseuooin95tD6HWX8SDm8XhlijbW7o1deBi6hgNFq77tp4a98ib8tcqsWdlW9o3EIrXAblTHO3va6gGzxPj1l2iBRoqhR16AADr18BMoFVfhsuLRQilxUcUP4bttWh1PXx1USLzkWZCkIyUq1OveUdB2hYkA9evZjTy/GW0SjncOrNeoh99TOmGF1dGZGLs9p18yNwX7lHrPRfRkCxlQ2dk7V17twZhWKm766no29hqfQS6iB4sDHsWyx7LGYFital9VCbUGunmSVJ9NTK5ce5lNTUtq2V2tj6qF7MWb1ZevXoqdJfRIOduozNLSGs3NXmdno66B7LAK9NT4qqE/8AOb8yrI+M1IdXQlqdbNyP8IgaAnr3iSR0/ZH3y7iUVD4l3aBxbaK6673Kgruex2QqoB+yEboftiaGrzFrHi7rXmPurYoLLdqitSrM20kljpqQCvrL6JBz1eNbj21YtRcUbMOtdXHcWjti+mnmQKQfLvCdFNa1qCWCgM+m5goDNp8z5zOUTEiIERIkwEREBERAREQEREBERAREQEREBERAREQEREC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0" name="AutoShape 10" descr="data:image/jpeg;base64,/9j/4AAQSkZJRgABAQAAAQABAAD/2wCEAAkGBxANDRUNDg0VDg8MFg8QEA8PDA8RDxASFRUWGCATFRUYHCksGhoxHhUWLT0hKCkrMS40GB8/OD8sNyguLisBCgoKDgwOGxAQGjclHiY4Mi8yKzcsLSwsNzcyLTQtMDcrMTQ3LCssNyssNy40LjE0MCwsOC8vLDIvOCw4NjcuLP/AABEIAKwArAMBIgACEQEDEQH/xAAbAAEAAgMBAQAAAAAAAAAAAAAAAQUCAwYEB//EADoQAAICAQIDBQQHBgcAAAAAAAECAAMEERIFBiETIjFBYQcUI1EVNVJxgZGyMnJzdKGxJjNCYoKEov/EABcBAQEBAQAAAAAAAAAAAAAAAAABAwL/xAAlEQEAAgECBQQDAAAAAAAAAAAAAQIRAzESIUFhoXGBkdETIlH/2gAMAwEAAhEDEQA/APuMREBERAREQEREBERAREQEREBERAREQEREBERAREQEREBERAREQEREBERAREQEREBERAREQEREBExSZQEREBERAREQEREBERAREQEREBERAREQEREDFZMxWTAmJEQJiRECYkRAmJEQJiRECYkRAmJEQJiRECYkRAmJEQMVmUxWTAmJEQOZ5w5yTg6LbkYl1lVripLKTS2rlS2m0uCPA+XlOgxLnsTc9LUt9h2Rm/NCR/WfPPbv9W4/83R+iyfSTNrViNOsxvOROspbuZaE4onCj/n3VNeDqNo0OgQ+pG4/hLa65a0ax2CpWGdmPgqqNST+AnyPmvhtq4NXM9aEZtV4zmU6g+6vtVaW69AECa6fafTxjRpF5xPp79B9J5l459HY7ZTY1l9VKl7DS1WqAEddHYa+PlMuXONfSGOuUMayiq5Ves3Grc6nXrojHTw8/nKbnrMTJ5cycio7q78Y2If9rAH857+Q/qfE/gVf2kmsRp5xzzgbuO8dbCZB7lbet710q9LUab38AQzggesrOKc7e6ZlODZw3IN+aCaQj4rK23x73adNJYc0eGP/ADWN/czludjpzNwg/L3w/wDidaVa23jpPiEldca53Xh2187h+Tj0WEKcjSi2pCfJ9jkj8ps5s5zr4VQuVbjW3Y1hQLdQ1DKdw1HQuDp6yk5u4mnH8J+HcJIzGvapbcgA+7Yy7tdzsfFu6dANTPD7ZsMY3LdeOrbhjti1BiNC2waa/wBJ3TTrNqxaOczzgl2nE+Pvi4jZluBdsqVnsRbMY2IoAOpG/Q+J6A/6T6Ty8K5sszMdMqjhWS1Vw3IS+ICy/PTtZ7+b/qzK/gZH6DOS9n/N/D8fg2LVdmJW9NSh1YP3SCfHpOK1zTMVzOe6ugp5qZse+88NyEOCxW6lzjC0AVizcvxNGGhHnNPBucWz8UZmNwvJsqbds1fEVn0OnQG35z1U5aZXCrMyusV++023HQ6lvhkBidB12qs5T2bcx4mBwLETKvFb3dr2Ve1me09oRogA7x1I6D5iXgiazMV55wOs5W5tx+KdolSvVfiHbfj3oEtrOpHUAkEdD4Ey/nD8k8CvHEczjOTScZuIlEpxmZTYlS6d6zToGO1eg8OvjO3merFYtiomJETMYrJmKyYExIiB839u/wBW4/8AOUfosn0oyk45wfAzm25tddxx17Tba521ode+RroB3T3vQ/KabeXOHsexavXTZ8Nsm8gbtQvdL9NdrfkZtN6zStf5nyK3mXiC8SROF0kj6Quvx7mBGox8YjtmH3nRPvbXylrlcti6tqbM7Jau1Sjp2lehUjTT9ieTE5Y4ShrejHRC4ZaXpsuVtuup2lW6Lqfu1PrOjfa+6onqV7wDEMFbcNdR4eDdfSS14jEVHyPgNl30JxPl+3v5XCluWvyNlDakMB8unh8mWdv7MOJ1ZXBsbsnDNTWlVqhtSjr00I8pvxuX+GVOOI11KrnawyhdbvbUgDVy2rA6AaHxnnzfZ3wq603HDFVjakmiyynXX0Qia31aXzG3X7R6eY8tHy8TBU7rnuGQyAjdXTSpJsYeQ3FR67vSc9zof8TcI/7f6Z1vAuXMPhwb3TGWo2ftuATY/wC856maMnlbAvyO1txxZkJ31drbTYgLHqp3d0a6+E4petZ7YmPkcXzfi2cvcR+nsSsvh5RCcSx00HUnpao+epP46/aJG3215leRy8t9Liyq6zHdHHgynUz6HZg1PQcZ07Sl1NbJYS4ZT5MWJJlBbynwjsOzfGr93oY/Dayw1V2Hp+zu0Dd7+s6prVzW1t48wYWXOB04Xla9PgZH6DK/2Za/QWH/AAV/uZYX8u4tlHu1lRenr8N77ih6AaEFuo6eHhPNicq8PWoCmjZUw3Ktd9y1kN11ADadZnxV4OHurG6+mrHyuH1KQMHG7RidNoFy3kKPUdmfwZZxvKXLFXGOU6cSzRX+K1NpGvZWhm0b7vI+k7erlLArrepMUIl53Wqtli9qdCO/o3eGhPQ9Os38L4LicP0XGqGOH1Va1sfYSevRCdNenjpO/wAsVj9d8xI5v2a8025Is4XxDucS4b3LAx1N6DoLB8z4a/eD5zuZVZXL2HdlLmvjq2TXt2XgsLAF106g+plpM9Sa2nNYwJiREzECTMRJlExIiBT8T4V7xk7XQNi5ND05WrdW2OCle3zBFtup9PWaMarLrqqZ1L3qtjXbLAEseuooin95tD6HWX8SDm8XhlijbW7o1deBi6hgNFq77tp4a98ib8tcqsWdlW9o3EIrXAblTHO3va6gGzxPj1l2iBRoqhR16AADr18BMoFVfhsuLRQilxUcUP4bttWh1PXx1USLzkWZCkIyUq1OveUdB2hYkA9evZjTy/GW0SjncOrNeoh99TOmGF1dGZGLs9p18yNwX7lHrPRfRkCxlQ2dk7V17twZhWKm766no29hqfQS6iB4sDHsWyx7LGYFital9VCbUGunmSVJ9NTK5ce5lNTUtq2V2tj6qF7MWb1ZevXoqdJfRIOduozNLSGs3NXmdno66B7LAK9NT4qqE/8AOb8yrI+M1IdXQlqdbNyP8IgaAnr3iSR0/ZH3y7iUVD4l3aBxbaK6673Kgruex2QqoB+yEboftiaGrzFrHi7rXmPurYoLLdqitSrM20kljpqQCvrL6JBz1eNbj21YtRcUbMOtdXHcWjti+mnmQKQfLvCdFNa1qCWCgM+m5goDNp8z5zOUTEiIERIkwEREBERAREQEREBERAREQEREBERAREQEREC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2" name="AutoShape 14" descr="data:image/jpeg;base64,/9j/4AAQSkZJRgABAQAAAQABAAD/2wCEAAkGBhQQEBUUEBQVFBQWFxUYGRcVGBoYFxYYHRQWFxgcGhgcHycqHhsjHBcYIC8hIycpLS0tHB4xNTAqNSYrLCkBCQoKDgwOGg8PGjQkHyQwNCwqMTUsNS8uMDQsNCwqLDUwNTItMC8sLCw1NS4pLCwvLywsLC8sLCw0KSksKiwsLP/AABEIAIgAywMBIgACEQEDEQH/xAAbAAEAAgMBAQAAAAAAAAAAAAAABgcDBAUBAv/EAEUQAAIBAwEEBAsECAQHAQAAAAECAwAEESEFBhIxE0FRcQciMlNhgZGSobHRFBdSchUzVIKTssHSI0JigxZDorPC8PE1/8QAGgEBAAIDAQAAAAAAAAAAAAAAAAMEAgUGAf/EADMRAAIBAwIDBAgGAwAAAAAAAAABAgMEERIhBTFRE0FxgRQiMmGRscHRFUKh4fDxJHKS/9oADAMBAAIRAxEAPwC8aUpQClKUApSlAKUpQClaG1ttw2q8Uzhewc2buXrqB7S8JczN/gKqIPxDiY9/UPV7ajnVjDmXrawr3O8Ft1fIsulcfdfeAXsHHjhdTwuOoNgHT0EEGuxWaeVkpzg4ScXzWwpSlemIpSlAKUpQClK0Jtv26HDTRA9nGM/OvG0uZlGEpeysm/StK321BIcJNGxPUHXPszW7RPPISjKLxJYFKUr0xFKUoBSlKAUpSgFKVFd8t7nsmjSJUZmDM3FnQZAXGCOfjeysZSUVlk9ChOvNU4c2Sqobvlvq9q3RRJwsR5bkcv8ASgOfW2B31xfvOuPNw+x/7q+X8Jc7DBihI7CGI/mqCVeDWMm2o8JuactTgpe5vY4EVndXrl1SWYnm58n3jp6hUh2d4MZ31nkSIdiDjb26AfGvB4TbjzcPsf8Aur37zrjzcPsf+6o4yoouVaPE6ixlJdE8fuS63sItl2chjyQoZyWOrvgAZI9Q0qMfejJ5lPeP0r72tvFJe7Ld+Dh4ZAshGAmBhtMknGqDvNQPpB+Ie2sqs55WjkQ8PtbXRL0lrVlreXTzJz96MnmU94/Sn3oyeZT3j9KgwcfiHtr2oHVqrmbaFhY1PYin4PP1Jx96MnmU94/Sn3oyeZT3j9Kg5IHMgd9edIPxD216qlV7ownZ8Pg9Mkk/9v3Jz96MnmE94/SpUu9cQslunyFI0XrZskYXvIOD2a1TZkHURnqwdc9VSPe6Yo0VsPJt40XHVxlQWPyHt7alVScYty8ihVsratcQpUMYw3Jp52+Jr7c3qnuyeNiqdUanC49P4j31xqVLN2NwXuUEszmKNtVVQC7DtJOgB7j6qghCVV5NrcXVCwgo48EiJ12dkb23FqRwuWQc0fxlx6Oseo1LrnwXREf4c0gb/WFZfYAp+NRDaW6k0EyRSL+tdUV11UksBz7uo1n2M4SWCo+J2txSkpLdJvD+n8yW9YXYliSQAqHVWAbmARnWs9fEUYVQo0AAA7gMCvutgccKUpQClKUApSlAKqLfq96W+k7Ewg9Q1+JNWzcThEZm0Cgk9wGTVF3M5kdnbmzMx7yST86qXUtkjouA0s1JVOix8f6MROKydA/4H9xvpWxse1aW5iVE4zxhuEnhBC+MQT1DSrVxfv8As8Q/fkYfIVFTpRlHLybC+4hVo1dFNxwueevk89O4qHoH/A/uN9K96B/wSe430q3P0HcP+svZP9pEj+fFQ7oRt+sluZPzTPj2AgVJ6Ouj+JS/GKi5yj5Rb+bRi3Mt1trCISEIzAu3EeHViT1+jFdKTb9svOeL31/oa049yrMf8lSe1ix+Zrbj3dtl5QRe4p+Yqz63uNL/AI/e5PyS+rODvVvZbtaypDMrOy8ICk8iQG+GarGp34SikYhijVVyWc8KgaAcK8u8+yoLVCu25YZ13CacIW+qCfrPO/wO9uRfRw3Rkl4yFQgcCM3jMR+EdgqeHfm3/DP/AAnrS8GdlwWjSHnLIx/dXxB8Qx9dS+rsYyUUkzl7i4o1Kspyi3lv82PDu6Ec/wCOoPwT/wAJqrfeK6Et1K65wzZHECDjA5g8quuoB4SdgkkXKDIwFkx1fhb+h9VRV4Scc5L/AAm4oQr6VHGpY55+iIAwyKua03osyAqTxgAAAZ4cAcueKpqpnuhte2kAgu4ouLkkjKvjdis3b2Hr+cNCpj1TZ8Vs41V2rTeFjYsS3vUk/Vur/lYN8qyPGDjIBwcjPUeo99cGfcW0blFwHtRmU/OtaTde4h1tLuTT/JN4692er2Vc1SXNHMdlQn7NTHivqm/kSmlRvYm80jT/AGa7j6OfGQV8hx6PV6tDy5VJKyjJSWUQ1qMqMtMvH3PwFKUrIhFKUoDBeXqQoXkYKo5k/wDup9FcwXNzcfqlFvH1NKOKUjtEfJf3jn0V97wQt/gyKpkEMnGyDUkcLLlR1sueID0aa4rfsdoRzpxRMGHo5g9hHUfQaw5vBailCmppZfXuXl1799vdsRTfHZiQ2bvI8k0h4VVpGJAJPMIMKNM8hVa1P/CjfaQxD/U5/lX5t7KgFUK+NeEdfwhS9GUpPm2/oSLcS7hhumlncIFjIXOdWYjPIdgNWB/xpZ+fT4/SqepXsbiUVhIjr8HpVqjqSk8vw+xcQ3zs/Pp8fpXaqgmzjTmdB3nQVemzLToYY4/wIq95AAPxq3RqOayznuJWdO1nGEG3lZef0NmlK+JpQilm0ABJ7gMmpjVrcqbfy96W+cdSBUHqGT8SajzHAJrNdXBkkZzzdmY+sk/1rZ2DZdNdQx9TSLn8q+M3wUj11q4+vU8Wd9Vfotm8fljjz5fMt/YFh0FrFHy4UUHvxk/HNb9K8JxzraHAntfMsQZSrAEEEEHkQeYNadxt23j8uaMejjGfZmuVc7/2acpC/wCRSficVg5xXNlinbVp+xBvyIbvduc1qTJFloSe8x+g+jsNRerEuvCMsoKQ2zy8QIw2uR+VQ2RUPuIGRjxRRwE64fJYZ5YDEn1EVQqxjnMDsrGrcKGi4W/dusvx7yZbjb3caGK4PkDKyHlwjqZuojqJ5/Pd2t4QoIvFhzM/IcOi5/N1+rNVxLMp8p3kxyA8VR3Z5dwUd9Wtu5sO3jijkhjALIrcR8ZtVz5R5c+qp6UpyWEai/oWtvU7ScW9XKK2Xv35/ocndvZNxPc/bLzxSARGnLGQR5PUME89dTmpjSlWYx0rBpLiu68tTWMbJLkkKUpWRXFKUoBXOu9gxSNx4McnnIiUf1kc/XmujWOeYIrM2gUEnuAya8aT5mcJyi/Ue5UG98zG7dWkaTo8IGbGdBk+SAOZPVXEc4BrNczmR2dubMzHvJJPzra2BZdPdwR8w0ik/lXxm+Ax661kVrmd7Wl6NaN9I/ry+ZL9m+D6JkXpo7lXwOI8acJbAzgAnAz210B4MbX8U3vj6VL6VstKOGlXm+Ta839yK2vg4to5FcGUlGVgGbIyCCMjHLIqUs2K9pXuMETk5PMnk15LkjkufbXK2vesYmWQBUYFSWPDoRgjiJGpFd2oJ4Ub3xYYh1lnPqHCvzPsqOo9MWy7Y0+2rxgl5+G5yJbG1Tl0Xrk4vT2mtnYli0khNl0IdBqy81DZ6yOvB9lQurN8GVlw2rSHnJIcflXxR8Qx9dVqK1vob3icnbU1vqbffutv4jx93L6Ty7rA9DN/4gVrXe4OEaS4uXYKpY+L1AEnVmPZ2VOqj2/l70djJ2vwoPWdfgDU8qcUm2am3va86kacGll42S+xwt291rG6jDK0jMMcSM4BU+kKBkenrqTW26NpH5MCH8w4v5s1UFrdvEweNijDkVODUmtPCRcoMOI5PSQQf+kj5VBTq00t0be8sLuUm6VRtdG8fsWdFAqDCKFHYAAPYKqHfLaInvJGQ5UYQHt4Rg49Gc1n2rv3c3ClMrGp0IQEEjsJJJ9lRysa1ZTWES8M4bO3k6lV7vYFsa9lXdsCIraQKeYij/lFVNuzsQ3lysePEUhpD2KDy725f/KucCp7eDjHL7zUcauI1ayhH8vz7z2lKVZNIKUpQClKUArgb83vRWMmOb4QfvHB+Ga79QXwpTtwQrg8HEzFseLnGFGe3VtKjqvEGXbCCncQUuWc/Dcryupu1tdbS46ZkL4VlAB4cE4yc4PVXK6Qdop0g7RWujqi8o7et2FeGio014lh/emv7Of4g/tp96a/s5/iD+2q86Qdop0g7RUna1f4ih+HWHRf9P7ltbt76peSGPgMbgZAzxcQ6+QGMae2pJVdeCyzzJPN1ALGPX4zfJfbVi1ehnSsnKXapxrSVL2U8LyFVN4QbovesDkBVVVyMZA1JGeYyTrVs1qXeyYZW4pYo3IGMuoY454yRy1NeVIa1gzsrv0Wp2mnO2CjGkwOYq7d3rHoLWGPkVRc9+Mn4k0G7lt+zw/w1+ldGvKdNU0Z319K7km1jArU2pstLmIxyjKn2g9oPUa26VLzKCbi8orHa3g3mjJMBEq9hwr+w6H1Ed1Ry52NPH5cEw/22I9oBFXjSoHbwZtqXGLqmsNp+K/oomKxlfRYpWPojc/0ru7K3AupyONegTrL6vj0ID8yKtmlI0IRMa3F7mqtOceBz9ibDis4ujhGnMsdWY9rGuhSlTmqFKUoBSlKAUpWnsra0d1EJYG4o2zg4IzglTofSDQG5WKe2WQYdVYc8MARn11lpQGn+iIfMxe4v0p+iIfMxe4v0rcrT2pteG1j6S4kSJOWXIGTjOB2nQ6DWgH6Ih8zF7i/Sn6Ih8zF7i/StmGYOoZTkMAQe0EZFYr6/SFQ0mQCyLopbVmCrooPWRrQH3BbLGMIqqM5woAGfV3VlpSgFKUoBSlKAUpXKu957eJplkkCm3RZJMg+KjZ4Ty1zjkKA6tK1LXaiSuyLxcSrG5BVlwHBK6kYzocjq6626AUrBfXiQxPLIeFI1Z2PPCqpZjgegGvq1ulljWRDlXUMp7QRkH2GgMtKV4WA50B7SvGbAzWGxvVmjWSMko4BBIKnB7VYAj1igM9KUoAaiXgq/wDyoe+X/vPUtqGbM3FubaMRQbRlSNSxC9DEcZYsdSO0mgI9f713txLdtbNcoIJZIoUhthLHI0ejdM518ZtMDGBg61YlhtFjaJNMhjfog7pjBVuDLDB9Oa4jblyxTSSWV49uJm45UMaSo0mAC6hscLHAz1eipPHFhArEvgAEtjLaYJONNaArK62xfPsl9qfazGxXpI7dI4zEqcfCFYspZjg6nI7q+tu7fnub6WGMzolqI+Fre2WdunZCxZiwPCACQAuCcnWuRtHZyy2z2mz/ANJoZSALSaIpBDlgWLSNHpGupwJCD1Zqf3u5z/aDcWdy9tK6IkviLJHKEGFJRsYYDrBoekdsNs7Qu5raCSVrN3tXkmAiUvxpOUyobySwAOuRryr4n3nu4Le7jabpJLa8tolmKKGaORoyQygYzhiMipfa7slbqO5kmaSRIGhOVUceX4y2nLswK0r/AHCSX7TmVh9ongnOFHimLhwo7QeGh4Rnam9N7PPd/ZmuUFvI0UKQWwljd0UE9M55AkgYGMDXXNWDsG8kmtopJkMUrIpdCMFWx4wweWtcW43NkS4lmsbt7YznilQxpLGz4A41VscLEAZOTmpLbxFUVWYuQACxxljjUnGmT6KAra1vr+TZsl+t6eOL7Q3QtHH0TJFI4IbTiyVXnns06637HbdztW5eOCc2kUMFu7dGqPI8k0ZcDLggIuMaDXt7OduluhNd2HRy3Ukds8s/HAsaqxHTvlelOoVuZ06+dSS+3GIuOnsbh7RzGkThUWRHRBwp4rcmUYAOeoUBxtkb4XMjWUcjDj+23NrOVUBZeihkYMB/lzhTp15rPvPvNcQz36xvhYbFJYxgHhkLsCdRroORrffwdottBHBNJHNBK06zkK7NK/EJGdTgNxcRyNKxnwes/wBpa4u5JZLmDoWYoihRxEgqo5AZ5H20B1t17acRiW4uWnMqRsFKIixnhyeHh1wcjmTyrh2uz459s3yTKHTobJuE8iVZmXI6xkA4OlTKytuijRAc8Cque3Cgf0rn2mwBHezXQckzJEhXAwvBnBB9OaAie8+9NxDJtMRyYEFtbvH4oPCzMeI8tc+msxuLy0ubFpbs3CXchjkjaJEVMwvIpj4dRjhxgk5rqbY3GS5e7Yysv2qKKI4UHgCHII7SfTXQ2ju4szWjFyPssgkGAPHPRNHg9nlZoCC3c95tHZl5em6MMJjuhHbpGhUxIsinpGbXicKdRjGevlXY3R2vKbuC2Lf4I2ZbShcDyy3CTnnyHKs8ng9dUngt7ySK1n6Xih6NH4OkDcYRzqqksTjB69RWe53GYPDLa3TwTRW62xbo1kWSNdRlG5MDk5B66Hpwtpbz3vQ3ZiLlYtpNCzxRiSSG2EUTEomPGILHUg86w7WY3P6JaG+aYNdSqswSMNnopiCVxjjVRwEEDOSccqktjubNbxSLBeyLLJcNO0jxxvxFo0RlZdAR4mcjFa6+DkJBEsVxIs8Vw9z0xRG4pXDK5MfLhwxAA5ac6Hhi2JPd3V1dk3bJFa3RRY1jTx1EcbEOxGcanlggknJ0Aj1vvvdTwbPiDzB5rYzzSwQrLMfHKKETGF1By2Oztqwdi7ui2a5YOXNxKZTkAcJMapgY5+Tn11xYvB0IobUW9xJFPaxmNJgqnjQnJWSM6MudcZGO2gNrcTaN1LFKt4smY5SsckkfRNLFgFWZOpuYOPRUnrR2RZyxR4nnM7kklyixgDQABV5DTtPM1vUApSlAKUpQClKUApSlAKUpQClKUApSlAKUpQClKUApSlAKUpQClKUApSl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3" name="AutoShape 16" descr="data:image/jpeg;base64,/9j/4AAQSkZJRgABAQAAAQABAAD/2wCEAAkGBhQQEBUUEBQVFBQWFxUYGRcVGBoYFxYYHRQWFxgcGhgcHycqHhsjHBcYIC8hIycpLS0tHB4xNTAqNSYrLCkBCQoKDgwOGg8PGjQkHyQwNCwqMTUsNS8uMDQsNCwqLDUwNTItMC8sLCw1NS4pLCwvLywsLC8sLCw0KSksKiwsLP/AABEIAIgAywMBIgACEQEDEQH/xAAbAAEAAgMBAQAAAAAAAAAAAAAABgcDBAUBAv/EAEUQAAIBAwEEBAsECAQHAQAAAAECAwAEESEFBhIxE0FRcQciMlNhgZGSobHRFBdSchUzVIKTssHSI0JigxZDorPC8PE1/8QAGgEBAAIDAQAAAAAAAAAAAAAAAAMEAgUGAf/EADMRAAIBAwIDBAgGAwAAAAAAAAABAgMEERIhBTFRE0FxgRQiMmGRscHRFUKh4fDxJHKS/9oADAMBAAIRAxEAPwC8aUpQClKUApSlAKUpQClaG1ttw2q8Uzhewc2buXrqB7S8JczN/gKqIPxDiY9/UPV7ajnVjDmXrawr3O8Ft1fIsulcfdfeAXsHHjhdTwuOoNgHT0EEGuxWaeVkpzg4ScXzWwpSlemIpSlAKUpQClK0Jtv26HDTRA9nGM/OvG0uZlGEpeysm/StK321BIcJNGxPUHXPszW7RPPISjKLxJYFKUr0xFKUoBSlKAUpSgFKVFd8t7nsmjSJUZmDM3FnQZAXGCOfjeysZSUVlk9ChOvNU4c2Sqobvlvq9q3RRJwsR5bkcv8ASgOfW2B31xfvOuPNw+x/7q+X8Jc7DBihI7CGI/mqCVeDWMm2o8JuactTgpe5vY4EVndXrl1SWYnm58n3jp6hUh2d4MZ31nkSIdiDjb26AfGvB4TbjzcPsf8Aur37zrjzcPsf+6o4yoouVaPE6ixlJdE8fuS63sItl2chjyQoZyWOrvgAZI9Q0qMfejJ5lPeP0r72tvFJe7Ld+Dh4ZAshGAmBhtMknGqDvNQPpB+Ie2sqs55WjkQ8PtbXRL0lrVlreXTzJz96MnmU94/Sn3oyeZT3j9KgwcfiHtr2oHVqrmbaFhY1PYin4PP1Jx96MnmU94/Sn3oyeZT3j9Kg5IHMgd9edIPxD216qlV7ownZ8Pg9Mkk/9v3Jz96MnmE94/SpUu9cQslunyFI0XrZskYXvIOD2a1TZkHURnqwdc9VSPe6Yo0VsPJt40XHVxlQWPyHt7alVScYty8ihVsratcQpUMYw3Jp52+Jr7c3qnuyeNiqdUanC49P4j31xqVLN2NwXuUEszmKNtVVQC7DtJOgB7j6qghCVV5NrcXVCwgo48EiJ12dkb23FqRwuWQc0fxlx6Oseo1LrnwXREf4c0gb/WFZfYAp+NRDaW6k0EyRSL+tdUV11UksBz7uo1n2M4SWCo+J2txSkpLdJvD+n8yW9YXYliSQAqHVWAbmARnWs9fEUYVQo0AAA7gMCvutgccKUpQClKUApSlAKqLfq96W+k7Ewg9Q1+JNWzcThEZm0Cgk9wGTVF3M5kdnbmzMx7yST86qXUtkjouA0s1JVOix8f6MROKydA/4H9xvpWxse1aW5iVE4zxhuEnhBC+MQT1DSrVxfv8As8Q/fkYfIVFTpRlHLybC+4hVo1dFNxwueevk89O4qHoH/A/uN9K96B/wSe430q3P0HcP+svZP9pEj+fFQ7oRt+sluZPzTPj2AgVJ6Ouj+JS/GKi5yj5Rb+bRi3Mt1trCISEIzAu3EeHViT1+jFdKTb9svOeL31/oa049yrMf8lSe1ix+Zrbj3dtl5QRe4p+Yqz63uNL/AI/e5PyS+rODvVvZbtaypDMrOy8ICk8iQG+GarGp34SikYhijVVyWc8KgaAcK8u8+yoLVCu25YZ13CacIW+qCfrPO/wO9uRfRw3Rkl4yFQgcCM3jMR+EdgqeHfm3/DP/AAnrS8GdlwWjSHnLIx/dXxB8Qx9dS+rsYyUUkzl7i4o1Kspyi3lv82PDu6Ec/wCOoPwT/wAJqrfeK6Et1K65wzZHECDjA5g8quuoB4SdgkkXKDIwFkx1fhb+h9VRV4Scc5L/AAm4oQr6VHGpY55+iIAwyKua03osyAqTxgAAAZ4cAcueKpqpnuhte2kAgu4ouLkkjKvjdis3b2Hr+cNCpj1TZ8Vs41V2rTeFjYsS3vUk/Vur/lYN8qyPGDjIBwcjPUeo99cGfcW0blFwHtRmU/OtaTde4h1tLuTT/JN4692er2Vc1SXNHMdlQn7NTHivqm/kSmlRvYm80jT/AGa7j6OfGQV8hx6PV6tDy5VJKyjJSWUQ1qMqMtMvH3PwFKUrIhFKUoDBeXqQoXkYKo5k/wDup9FcwXNzcfqlFvH1NKOKUjtEfJf3jn0V97wQt/gyKpkEMnGyDUkcLLlR1sueID0aa4rfsdoRzpxRMGHo5g9hHUfQaw5vBailCmppZfXuXl1799vdsRTfHZiQ2bvI8k0h4VVpGJAJPMIMKNM8hVa1P/CjfaQxD/U5/lX5t7KgFUK+NeEdfwhS9GUpPm2/oSLcS7hhumlncIFjIXOdWYjPIdgNWB/xpZ+fT4/SqepXsbiUVhIjr8HpVqjqSk8vw+xcQ3zs/Pp8fpXaqgmzjTmdB3nQVemzLToYY4/wIq95AAPxq3RqOayznuJWdO1nGEG3lZef0NmlK+JpQilm0ABJ7gMmpjVrcqbfy96W+cdSBUHqGT8SajzHAJrNdXBkkZzzdmY+sk/1rZ2DZdNdQx9TSLn8q+M3wUj11q4+vU8Wd9Vfotm8fljjz5fMt/YFh0FrFHy4UUHvxk/HNb9K8JxzraHAntfMsQZSrAEEEEHkQeYNadxt23j8uaMejjGfZmuVc7/2acpC/wCRSficVg5xXNlinbVp+xBvyIbvduc1qTJFloSe8x+g+jsNRerEuvCMsoKQ2zy8QIw2uR+VQ2RUPuIGRjxRRwE64fJYZ5YDEn1EVQqxjnMDsrGrcKGi4W/dusvx7yZbjb3caGK4PkDKyHlwjqZuojqJ5/Pd2t4QoIvFhzM/IcOi5/N1+rNVxLMp8p3kxyA8VR3Z5dwUd9Wtu5sO3jijkhjALIrcR8ZtVz5R5c+qp6UpyWEai/oWtvU7ScW9XKK2Xv35/ocndvZNxPc/bLzxSARGnLGQR5PUME89dTmpjSlWYx0rBpLiu68tTWMbJLkkKUpWRXFKUoBXOu9gxSNx4McnnIiUf1kc/XmujWOeYIrM2gUEnuAya8aT5mcJyi/Ue5UG98zG7dWkaTo8IGbGdBk+SAOZPVXEc4BrNczmR2dubMzHvJJPzra2BZdPdwR8w0ik/lXxm+Ax661kVrmd7Wl6NaN9I/ry+ZL9m+D6JkXpo7lXwOI8acJbAzgAnAz210B4MbX8U3vj6VL6VstKOGlXm+Ta839yK2vg4to5FcGUlGVgGbIyCCMjHLIqUs2K9pXuMETk5PMnk15LkjkufbXK2vesYmWQBUYFSWPDoRgjiJGpFd2oJ4Ub3xYYh1lnPqHCvzPsqOo9MWy7Y0+2rxgl5+G5yJbG1Tl0Xrk4vT2mtnYli0khNl0IdBqy81DZ6yOvB9lQurN8GVlw2rSHnJIcflXxR8Qx9dVqK1vob3icnbU1vqbffutv4jx93L6Ty7rA9DN/4gVrXe4OEaS4uXYKpY+L1AEnVmPZ2VOqj2/l70djJ2vwoPWdfgDU8qcUm2am3va86kacGll42S+xwt291rG6jDK0jMMcSM4BU+kKBkenrqTW26NpH5MCH8w4v5s1UFrdvEweNijDkVODUmtPCRcoMOI5PSQQf+kj5VBTq00t0be8sLuUm6VRtdG8fsWdFAqDCKFHYAAPYKqHfLaInvJGQ5UYQHt4Rg49Gc1n2rv3c3ClMrGp0IQEEjsJJJ9lRysa1ZTWES8M4bO3k6lV7vYFsa9lXdsCIraQKeYij/lFVNuzsQ3lysePEUhpD2KDy725f/KucCp7eDjHL7zUcauI1ayhH8vz7z2lKVZNIKUpQClKUArgb83vRWMmOb4QfvHB+Ga79QXwpTtwQrg8HEzFseLnGFGe3VtKjqvEGXbCCncQUuWc/Dcryupu1tdbS46ZkL4VlAB4cE4yc4PVXK6Qdop0g7RWujqi8o7et2FeGio014lh/emv7Of4g/tp96a/s5/iD+2q86Qdop0g7RUna1f4ih+HWHRf9P7ltbt76peSGPgMbgZAzxcQ6+QGMae2pJVdeCyzzJPN1ALGPX4zfJfbVi1ehnSsnKXapxrSVL2U8LyFVN4QbovesDkBVVVyMZA1JGeYyTrVs1qXeyYZW4pYo3IGMuoY454yRy1NeVIa1gzsrv0Wp2mnO2CjGkwOYq7d3rHoLWGPkVRc9+Mn4k0G7lt+zw/w1+ldGvKdNU0Z319K7km1jArU2pstLmIxyjKn2g9oPUa26VLzKCbi8orHa3g3mjJMBEq9hwr+w6H1Ed1Ry52NPH5cEw/22I9oBFXjSoHbwZtqXGLqmsNp+K/oomKxlfRYpWPojc/0ru7K3AupyONegTrL6vj0ID8yKtmlI0IRMa3F7mqtOceBz9ibDis4ujhGnMsdWY9rGuhSlTmqFKUoBSlKAUpWnsra0d1EJYG4o2zg4IzglTofSDQG5WKe2WQYdVYc8MARn11lpQGn+iIfMxe4v0p+iIfMxe4v0rcrT2pteG1j6S4kSJOWXIGTjOB2nQ6DWgH6Ih8zF7i/Sn6Ih8zF7i/StmGYOoZTkMAQe0EZFYr6/SFQ0mQCyLopbVmCrooPWRrQH3BbLGMIqqM5woAGfV3VlpSgFKUoBSlKAUpXKu957eJplkkCm3RZJMg+KjZ4Ty1zjkKA6tK1LXaiSuyLxcSrG5BVlwHBK6kYzocjq6626AUrBfXiQxPLIeFI1Z2PPCqpZjgegGvq1ulljWRDlXUMp7QRkH2GgMtKV4WA50B7SvGbAzWGxvVmjWSMko4BBIKnB7VYAj1igM9KUoAaiXgq/wDyoe+X/vPUtqGbM3FubaMRQbRlSNSxC9DEcZYsdSO0mgI9f713txLdtbNcoIJZIoUhthLHI0ejdM518ZtMDGBg61YlhtFjaJNMhjfog7pjBVuDLDB9Oa4jblyxTSSWV49uJm45UMaSo0mAC6hscLHAz1eipPHFhArEvgAEtjLaYJONNaArK62xfPsl9qfazGxXpI7dI4zEqcfCFYspZjg6nI7q+tu7fnub6WGMzolqI+Fre2WdunZCxZiwPCACQAuCcnWuRtHZyy2z2mz/ANJoZSALSaIpBDlgWLSNHpGupwJCD1Zqf3u5z/aDcWdy9tK6IkviLJHKEGFJRsYYDrBoekdsNs7Qu5raCSVrN3tXkmAiUvxpOUyobySwAOuRryr4n3nu4Le7jabpJLa8tolmKKGaORoyQygYzhiMipfa7slbqO5kmaSRIGhOVUceX4y2nLswK0r/AHCSX7TmVh9ongnOFHimLhwo7QeGh4Rnam9N7PPd/ZmuUFvI0UKQWwljd0UE9M55AkgYGMDXXNWDsG8kmtopJkMUrIpdCMFWx4wweWtcW43NkS4lmsbt7YznilQxpLGz4A41VscLEAZOTmpLbxFUVWYuQACxxljjUnGmT6KAra1vr+TZsl+t6eOL7Q3QtHH0TJFI4IbTiyVXnns06637HbdztW5eOCc2kUMFu7dGqPI8k0ZcDLggIuMaDXt7OduluhNd2HRy3Ukds8s/HAsaqxHTvlelOoVuZ06+dSS+3GIuOnsbh7RzGkThUWRHRBwp4rcmUYAOeoUBxtkb4XMjWUcjDj+23NrOVUBZeihkYMB/lzhTp15rPvPvNcQz36xvhYbFJYxgHhkLsCdRroORrffwdottBHBNJHNBK06zkK7NK/EJGdTgNxcRyNKxnwes/wBpa4u5JZLmDoWYoihRxEgqo5AZ5H20B1t17acRiW4uWnMqRsFKIixnhyeHh1wcjmTyrh2uz459s3yTKHTobJuE8iVZmXI6xkA4OlTKytuijRAc8Cque3Cgf0rn2mwBHezXQckzJEhXAwvBnBB9OaAie8+9NxDJtMRyYEFtbvH4oPCzMeI8tc+msxuLy0ubFpbs3CXchjkjaJEVMwvIpj4dRjhxgk5rqbY3GS5e7Yysv2qKKI4UHgCHII7SfTXQ2ju4szWjFyPssgkGAPHPRNHg9nlZoCC3c95tHZl5em6MMJjuhHbpGhUxIsinpGbXicKdRjGevlXY3R2vKbuC2Lf4I2ZbShcDyy3CTnnyHKs8ng9dUngt7ySK1n6Xih6NH4OkDcYRzqqksTjB69RWe53GYPDLa3TwTRW62xbo1kWSNdRlG5MDk5B66Hpwtpbz3vQ3ZiLlYtpNCzxRiSSG2EUTEomPGILHUg86w7WY3P6JaG+aYNdSqswSMNnopiCVxjjVRwEEDOSccqktjubNbxSLBeyLLJcNO0jxxvxFo0RlZdAR4mcjFa6+DkJBEsVxIs8Vw9z0xRG4pXDK5MfLhwxAA5ac6Hhi2JPd3V1dk3bJFa3RRY1jTx1EcbEOxGcanlggknJ0Aj1vvvdTwbPiDzB5rYzzSwQrLMfHKKETGF1By2Oztqwdi7ui2a5YOXNxKZTkAcJMapgY5+Tn11xYvB0IobUW9xJFPaxmNJgqnjQnJWSM6MudcZGO2gNrcTaN1LFKt4smY5SsckkfRNLFgFWZOpuYOPRUnrR2RZyxR4nnM7kklyixgDQABV5DTtPM1vUApSlAKUpQClKUApSlAKUpQClKUApSlAKUpQClKUApSlAKUpQClKUApSlAf//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5" name="AutoShape 20" descr="data:image/jpeg;base64,/9j/4AAQSkZJRgABAQAAAQABAAD/2wCEAAkGBxIPEBQUERMQFhUXFBcVFhgYFxcXGhYcFBUXFhYXFRsYHCgsGR0lHRcXLTIhJS03Li4uGB8zODMxOCktLysBCgoKDg0OGxAQGy0kICQuMTU4LC8sNDQsNDA0LCwyLyw0NDAsLCwsLCwsLCwsLCwsLCwsLCwsLCwsLCwsLCwsLP/AABEIAHgAqgMBEQACEQEDEQH/xAAcAAEAAQUBAQAAAAAAAAAAAAAABgEDBAUHAgj/xAA8EAACAgECBAMECQIDCQAAAAABAgADEQQSBRMhUQYxQSJhcZEHIzJygaGxwdFSUxRD8BUWJEKCkqKy4f/EABoBAQACAwEAAAAAAAAAAAAAAAADBQECBAb/xAAyEQACAQMCAwYEBgMBAAAAAAAAAQIDBBESMRMhUQUyQWGRoXGB4fAUIkKxwdEVM5Ij/9oADAMBAAIRAxEAPwDuEAQBAEAQBAEAQBAEAQBAEAQBAEAQBAEAQBAEAQBAEAQBAEAQBAEAQBAEAQBAEAQBAEAQBAEAQBAEAQBAEAQBAKMwAySAB5kwDU6rxPo6+jX1k9lO7/1zJ421WW0Wc9S7ow70ka+zx3ox5Gw/BD+8mXZ9Z+Hucku17VeOfkWv9/tL/Td/2j+Zt/jqvkR/5q38/QvVeOtGfM2D4of2mr7PrLw9zePbFq/Fr5Gw0viTSWfZurz2J2/rIZW1WO8WdVO+t592aNojhhkEEdx1kB1J5PUAQBAEAQBAEAQBAEAQBAEAsa7WV0VtZa6oijJZjgCbRi5PCMSkorLOc8a+ktnJXR1gL/dsHU/dT0+JP4Szo9neNR/Ip7ntVR5U1nzIlrdddqTm+x7PvHoPgvkPlLKnRhT7qKOvd1avekeUWSnG2b2jwprGUEUtgjIyVHn+M5XeUU8ajsj2ZdSWVEtaPgtlmpGnI2OTg567cDcSce6STuIRpcRc0RU7OpOuqD5Mmdvgt2qFXPrVQd2Fpxk92O/JlWr+Knq0vPx+hfy7JnKmqetJeUfqc+1VGx2XOdrFc+WcHGZcReqKZ5mpHRNx6M1t/GL9NYORa9ZAydp6HPceR6d5DWpwnyksljY1KlOLcXjJK/D/ANKrqQusQMv9xOhH3l9fw+Uratj4wZeUe0PCa+Z07hnEatTWLKXV0PkQfyPYyulFxeGWcZKSyjLmDIgCAIAgCAIAgCAIBY12sSip7bCFRFLMewAzMxi5PCMSaSyzg3iTxJbxO7e+VrUnlV+ij+pu7Hv6T0NtbRox8zzt7dSqPC2MWlZ1FVJmXWIOeTNlwrQvdYFRGfBBIUZOMjMjq1IwjlvBJb0p1aiUVk6nXxe/dg6K8L33Vk4+7n95QujTx/sWfmetjdVs44Lx8V+2f5I7oNJqTr9RdVWuQcfWHbjfgg4Hn0HlO2pOlwIwk/TyKylSuHeVKsIr5+ZIaG4gPtrpXHYMyn8Dgzil+HezaLOLvV3lF/Nr+zmXE9BbXdYmwu6kkqgL+fX0HvEvIVocNTzheZ5SdrVdd0sZflzIlxPSXVtm6uxC2SNylc47Z7dJoqkZ915LHgyppJrBrnM1ZujZeGPE13DrhZWSVJG9M9HH7HsZzVqSqI67es6b8j6G4LxSvV0JdUcq4BH8GVEk08MuotNZRnTBkQBAEAQBAEAQBAID9MurZNCiDytuVW+Cgv8AqBO7s+KdXPRHHfScaXI5Np5enm6hsKhMnLI2Gg0r3OqVqWZjgAf68prOahHVLY0hTlVmoRWWyceDrdPomvNtyAgrWD3K5LbR5kZ9fdKy8VSsoqMfMu+zXRtnNzkun9kq03iTSWHC3157E7f1nBK1rR5uLLaF/bzeFNGCvHdPpXu5tg3PczYALEAKqLnH3fzkv4epVUdK5JfU51e0LeU+JLm5fwl/Bfo8W6J/85FycDf7GT7t0jnZ1oc3Eno9oW9V4jL+CG8Hs1Nuq1d9K0MptaoF3YAbTkkbQd2QV9Z015Q4cISzsc9rTkqtSpHHN7s0v0kae9lqttFShcphHLZLHOQCox0H5TNnKCbjHIvoTaUpY5HP3M7WV6MawyNk0Udb+gziDGq6onor5X3bgCfz/WVl0vzZLW0b0YOrTmOoQBAEAQBAEAQBAIp9JnB21egbYMvUwtUd9oIYD37SZ1WdXh1U3szmuqfEpNI4npzPQnmKhuOF6N73CVqSx+Q7kn0A7zWc4wWqRDClKrLTHc6RpqdPwzSWlLan1BQjIYE7j0AUZ8gT+UqZSqXNVZTUcl3GFGzoScZJzwSTg3Ca6aK15abgi5JUZJx1ycd5x1q0pzbyWNvbU6dOK0rboZlmlqx1Ssj3qv8AEjU5dWTOlB7xXoazg1VaUqyomWy/2QPtksB5egIklepJzazsQWtCEaaelc+e3XmXriG8wD+AkOWdWEQnRrrSrnTnS11m60jcrFj9YVzgdAPZ6Y7Tsm6WVry3hfscdNVWm4YSy/3NL47o1LaUG86fFbg5TeC272QNrD395vaygqmI55kd3Cbp/mxyOb2GdzZWxRjWNI2yeKO1fQtwdqdO1rgg2HP4eQ/L9ZV156pFtQhpgdLkJMIAgCAIAgCAIAgAiAcw8beBCHa/SjIPV6x37p/EtLS+0rRU9SpvbDX+env0IPptZymOVB9CrrkfAgy1eJLf0KNKUJbepJuDcX4bcwXUUGhumHR22Z94Odv5icdWNxBZhLK6Pc7qKtaj/wDSOl9U+RNddwB7vaTXatd3UEMGXr5EAY6SujdKPJwj6FpKxcnq4svXl7YMXT8D4jT9jX8wf021E/mGJiVehPeGPgzeFvXhtPPxRrdfwvjB+xfUFAACplQAOnqs3jVtfGLNJ0bv9MkYunfjVB9ta7h2Yr+oxMy/CS2yhD8ZDfDMeziHFVAVNLWqjyGQ3zO4TXRbvm5GddyuSgRvxZ4husrOn1FSo4KsSre7IBHXv3k1CjFPXF5RBcV5tcOawyGuc9BOiTOaMSb+BvAFuqdbLwVrByFPr8f4lfWuM8ollQt8fmkdy0elWlAijAAnGdpfgCAIAgCAIAgCAIAgCAR7j/hDTazJZdr/ANS9D/8AZNSuKlLusgrW9Or3kQHiv0baivJpZXHoD0MsIdop99ehW1Oy2u5L1NYx4lpaxUV1Gxc4CswA65/5CCR8Zvrt5y1ZWfP6mnDuqcdOG15P+jWXcYuH261/6g5/VpKoQez9GQyq1F3o+qKJ4iYf5NHycfo8Ogn4szG5a/SjJq8Sk9P8OT9y7UL+jGQSopfq9UjojcSltB/JsztNq3u6DSa38NVaB/5Cc83GP6l/yjphql+h/wDTNtofBPP6tpdpPrZaz/ienWQyuJ7J+2CeNvDdx98kq4L4D09BDMqFh2UACQyqSluyaNOMdkSyqsKMKABNDc9wBAEAQBAEAQBAEApmAMwBuEAbhAG4QDywU+eIBj2aGlvNE+UAsng+n/tp8hALicNoHkifKAZFdSL5BRALm4QBuEAbhAG6AMwCuYAgCAIAgCAUxAG0QCmwdoBTlDsIA5S9hAHKXsIA5S9hAHKXsIA5S9hAHKXsIA5S9hAHKXsIA5S9hAHKXsIBXYO0ArtEAYgFYAgCAIAgCAYWs4rVSWDtgqqtjBJO9iiBcebFgQAOs3jCUtjSU4x3LDeIKA+0s+N2wvsblhs7dpfGAc9PPz6TPCljJjixzgq3HKhaKytwZmKrmpwpKgk4bGMYB6xwnjPL1HEWcc/QUeINM60MtqkXkiruxUEt09MY658odKabTWwVWLSae5c0PGaL2K1uCwrSzHUHbYMq2D6TEqcorLMxnGXJFgeIaCCwLlRXzGYI5VQE5mC2MBtuDjz6jvNuDLYxxY4yXjxmnJG4nD11kgEgPcQEQn+r2lyPTcM+c14cvvyM8SP35mSNYnNNWfbVFsIwfsszKDn4q3ymNLxkzqWcGNoeNUXttrcFuWtuOoOx84YA/CZlTlFZaMRqRlsU03G6LGVVYkuFK9CM71Z1+ao3ymXTktwqkXseP9vUlwi8xmJI9hGYDa5rJJA6DcCM+4xwpYyY4sc4KV+INOVdtzAICTlGGQG2ZTI9v2unT1I7xwpchxY8z03G6gucXZ27tvKfcBuKZK4yOoMcN/bHEWPoedP4gocKdzIrKzKbFZAwVd7EFgM+z1+APaHSkgqsWbDTXixFdc4YAjIIOD5ZB8po1h4N08rJdmDIgCAIAgCAIBouJ8Ee3VDUIyq6VKtWckbgzlg6+qlXxkdR1x75oVEoaWRSpty1IxjwjUtp20p5AqfcDZuYuqOxLIE24ZupAfI749JtxIKWvnk1cJOOjwL9ek1P+Jex66GDfVo3NbNVfqFXldWJ6nr16D0E11Q0pJv08fUzplqzj3+h40nhpaloKisWryua3X2uXWU6fiR8cdZmVbOegVLGOpZ0XhmxK/tqtqpSKnXJ2tXUK2DA43I2Oo9R2IGMyrJvblz/AHMRpNLz5FhvDd/LFa8lP+Fal3Dv9bmhq1V0249lzkPnOBjE240c5fXPv98jV0ZYwumPb75mWnALUrSlGQ1LdRcuc7l5dy2WJ5e2DgkMevXBz5zXiptye+GvY24TworbKfuZmu0Vy6g3UCpi9K0srsybdjuyuCqtn7ZyOnkOs0jKOnTLrk2lB6tS6Y+/UwNL4XZFP1gDqlIqsA6q1SsrFl9UbdgrnqOxwZu6yb26msaLS36HjS+GbVodS6CzlafluuSEt04YhsEdV3EdPUZmXWTlnw5+jMRpNRx8PYvPwF67qWrAZUqWs5usqOVs3ljsU7858j+814qaafXoZ4bTTX7lvT+G3qDYFVnMR0sSxnKnNhddhwdgIYggDGcH065dZPyx0CpNbeJl8J4TdWd1jKTyWrA3M5XNjMi7mALBVIG49TiaznF7dTaEGtyt/BC+ipobllqzpyc9V+psRmx09QrD8YVTE3L4jh/kUfgbyQkogCAIAgCAIAgCAIAgCAIAgCAIAgCAIAgCAIAgCAIAgCAIAgCAIAgCAIAgCAIAgCAIAgCAIAgCAIAgCAI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9716" name="AutoShape 22" descr="data:image/jpeg;base64,/9j/4AAQSkZJRgABAQAAAQABAAD/2wCEAAkGBxIPEBQUERMQFhUXFBcVFhgYFxcXGhYcFBUXFhYXFRsYHCgsGR0lHRcXLTIhJS03Li4uGB8zODMxOCktLysBCgoKDg0OGxAQGy0kICQuMTU4LC8sNDQsNDA0LCwyLyw0NDAsLCwsLCwsLCwsLCwsLCwsLCwsLCwsLCwsLCwsLP/AABEIAHgAqgMBEQACEQEDEQH/xAAcAAEAAQUBAQAAAAAAAAAAAAAABgEDBAUHAgj/xAA8EAACAgECBAMECQIDCQAAAAABAgADEQQSBRMhUQYxQSJhcZEHIzJygaGxwdFSUxRD8BUWJEKCkqKy4f/EABoBAQACAwEAAAAAAAAAAAAAAAADBQECBAb/xAAyEQACAQMCAwYEBgMBAAAAAAAAAQIDBBESMRMhUQUyQWGRoXGB4fAUIkKxwdEVM5Ij/9oADAMBAAIRAxEAPwDuEAQBAEAQBAEAQBAEAQBAEAQBAEAQBAEAQBAEAQBAEAQBAEAQBAEAQBAEAQBAEAQBAEAQBAEAQBAEAQBAEAQBAKMwAySAB5kwDU6rxPo6+jX1k9lO7/1zJ421WW0Wc9S7ow70ka+zx3ox5Gw/BD+8mXZ9Z+Hucku17VeOfkWv9/tL/Td/2j+Zt/jqvkR/5q38/QvVeOtGfM2D4of2mr7PrLw9zePbFq/Fr5Gw0viTSWfZurz2J2/rIZW1WO8WdVO+t592aNojhhkEEdx1kB1J5PUAQBAEAQBAEAQBAEAQBAEAsa7WV0VtZa6oijJZjgCbRi5PCMSkorLOc8a+ktnJXR1gL/dsHU/dT0+JP4Szo9neNR/Ip7ntVR5U1nzIlrdddqTm+x7PvHoPgvkPlLKnRhT7qKOvd1avekeUWSnG2b2jwprGUEUtgjIyVHn+M5XeUU8ajsj2ZdSWVEtaPgtlmpGnI2OTg567cDcSce6STuIRpcRc0RU7OpOuqD5Mmdvgt2qFXPrVQd2Fpxk92O/JlWr+Knq0vPx+hfy7JnKmqetJeUfqc+1VGx2XOdrFc+WcHGZcReqKZ5mpHRNx6M1t/GL9NYORa9ZAydp6HPceR6d5DWpwnyksljY1KlOLcXjJK/D/ANKrqQusQMv9xOhH3l9fw+Uratj4wZeUe0PCa+Z07hnEatTWLKXV0PkQfyPYyulFxeGWcZKSyjLmDIgCAIAgCAIAgCAIBY12sSip7bCFRFLMewAzMxi5PCMSaSyzg3iTxJbxO7e+VrUnlV+ij+pu7Hv6T0NtbRox8zzt7dSqPC2MWlZ1FVJmXWIOeTNlwrQvdYFRGfBBIUZOMjMjq1IwjlvBJb0p1aiUVk6nXxe/dg6K8L33Vk4+7n95QujTx/sWfmetjdVs44Lx8V+2f5I7oNJqTr9RdVWuQcfWHbjfgg4Hn0HlO2pOlwIwk/TyKylSuHeVKsIr5+ZIaG4gPtrpXHYMyn8Dgzil+HezaLOLvV3lF/Nr+zmXE9BbXdYmwu6kkqgL+fX0HvEvIVocNTzheZ5SdrVdd0sZflzIlxPSXVtm6uxC2SNylc47Z7dJoqkZ915LHgyppJrBrnM1ZujZeGPE13DrhZWSVJG9M9HH7HsZzVqSqI67es6b8j6G4LxSvV0JdUcq4BH8GVEk08MuotNZRnTBkQBAEAQBAEAQBAID9MurZNCiDytuVW+Cgv8AqBO7s+KdXPRHHfScaXI5Np5enm6hsKhMnLI2Gg0r3OqVqWZjgAf68prOahHVLY0hTlVmoRWWyceDrdPomvNtyAgrWD3K5LbR5kZ9fdKy8VSsoqMfMu+zXRtnNzkun9kq03iTSWHC3157E7f1nBK1rR5uLLaF/bzeFNGCvHdPpXu5tg3PczYALEAKqLnH3fzkv4epVUdK5JfU51e0LeU+JLm5fwl/Bfo8W6J/85FycDf7GT7t0jnZ1oc3Eno9oW9V4jL+CG8Hs1Nuq1d9K0MptaoF3YAbTkkbQd2QV9Z015Q4cISzsc9rTkqtSpHHN7s0v0kae9lqttFShcphHLZLHOQCox0H5TNnKCbjHIvoTaUpY5HP3M7WV6MawyNk0Udb+gziDGq6onor5X3bgCfz/WVl0vzZLW0b0YOrTmOoQBAEAQBAEAQBAIp9JnB21egbYMvUwtUd9oIYD37SZ1WdXh1U3szmuqfEpNI4npzPQnmKhuOF6N73CVqSx+Q7kn0A7zWc4wWqRDClKrLTHc6RpqdPwzSWlLan1BQjIYE7j0AUZ8gT+UqZSqXNVZTUcl3GFGzoScZJzwSTg3Ca6aK15abgi5JUZJx1ycd5x1q0pzbyWNvbU6dOK0rboZlmlqx1Ssj3qv8AEjU5dWTOlB7xXoazg1VaUqyomWy/2QPtksB5egIklepJzazsQWtCEaaelc+e3XmXriG8wD+AkOWdWEQnRrrSrnTnS11m60jcrFj9YVzgdAPZ6Y7Tsm6WVry3hfscdNVWm4YSy/3NL47o1LaUG86fFbg5TeC272QNrD395vaygqmI55kd3Cbp/mxyOb2GdzZWxRjWNI2yeKO1fQtwdqdO1rgg2HP4eQ/L9ZV156pFtQhpgdLkJMIAgCAIAgCAIAgAiAcw8beBCHa/SjIPV6x37p/EtLS+0rRU9SpvbDX+env0IPptZymOVB9CrrkfAgy1eJLf0KNKUJbepJuDcX4bcwXUUGhumHR22Z94Odv5icdWNxBZhLK6Pc7qKtaj/wDSOl9U+RNddwB7vaTXatd3UEMGXr5EAY6SujdKPJwj6FpKxcnq4svXl7YMXT8D4jT9jX8wf021E/mGJiVehPeGPgzeFvXhtPPxRrdfwvjB+xfUFAACplQAOnqs3jVtfGLNJ0bv9MkYunfjVB9ta7h2Yr+oxMy/CS2yhD8ZDfDMeziHFVAVNLWqjyGQ3zO4TXRbvm5GddyuSgRvxZ4husrOn1FSo4KsSre7IBHXv3k1CjFPXF5RBcV5tcOawyGuc9BOiTOaMSb+BvAFuqdbLwVrByFPr8f4lfWuM8ollQt8fmkdy0elWlAijAAnGdpfgCAIAgCAIAgCAIAgCAR7j/hDTazJZdr/ANS9D/8AZNSuKlLusgrW9Or3kQHiv0baivJpZXHoD0MsIdop99ehW1Oy2u5L1NYx4lpaxUV1Gxc4CswA65/5CCR8Zvrt5y1ZWfP6mnDuqcdOG15P+jWXcYuH261/6g5/VpKoQez9GQyq1F3o+qKJ4iYf5NHycfo8Ogn4szG5a/SjJq8Sk9P8OT9y7UL+jGQSopfq9UjojcSltB/JsztNq3u6DSa38NVaB/5Cc83GP6l/yjphql+h/wDTNtofBPP6tpdpPrZaz/ienWQyuJ7J+2CeNvDdx98kq4L4D09BDMqFh2UACQyqSluyaNOMdkSyqsKMKABNDc9wBAEAQBAEAQBAEApmAMwBuEAbhAG4QDywU+eIBj2aGlvNE+UAsng+n/tp8hALicNoHkifKAZFdSL5BRALm4QBuEAbhAG6AMwCuYAgCAIAgCAUxAG0QCmwdoBTlDsIA5S9hAHKXsIA5S9hAHKXsIA5S9hAHKXsIA5S9hAHKXsIA5S9hAHKXsIBXYO0ArtEAYgFYAgCAIAgCAYWs4rVSWDtgqqtjBJO9iiBcebFgQAOs3jCUtjSU4x3LDeIKA+0s+N2wvsblhs7dpfGAc9PPz6TPCljJjixzgq3HKhaKytwZmKrmpwpKgk4bGMYB6xwnjPL1HEWcc/QUeINM60MtqkXkiruxUEt09MY658odKabTWwVWLSae5c0PGaL2K1uCwrSzHUHbYMq2D6TEqcorLMxnGXJFgeIaCCwLlRXzGYI5VQE5mC2MBtuDjz6jvNuDLYxxY4yXjxmnJG4nD11kgEgPcQEQn+r2lyPTcM+c14cvvyM8SP35mSNYnNNWfbVFsIwfsszKDn4q3ymNLxkzqWcGNoeNUXttrcFuWtuOoOx84YA/CZlTlFZaMRqRlsU03G6LGVVYkuFK9CM71Z1+ao3ymXTktwqkXseP9vUlwi8xmJI9hGYDa5rJJA6DcCM+4xwpYyY4sc4KV+INOVdtzAICTlGGQG2ZTI9v2unT1I7xwpchxY8z03G6gucXZ27tvKfcBuKZK4yOoMcN/bHEWPoedP4gocKdzIrKzKbFZAwVd7EFgM+z1+APaHSkgqsWbDTXixFdc4YAjIIOD5ZB8po1h4N08rJdmDIgCAIAgCAIBouJ8Ee3VDUIyq6VKtWckbgzlg6+qlXxkdR1x75oVEoaWRSpty1IxjwjUtp20p5AqfcDZuYuqOxLIE24ZupAfI749JtxIKWvnk1cJOOjwL9ek1P+Jex66GDfVo3NbNVfqFXldWJ6nr16D0E11Q0pJv08fUzplqzj3+h40nhpaloKisWryua3X2uXWU6fiR8cdZmVbOegVLGOpZ0XhmxK/tqtqpSKnXJ2tXUK2DA43I2Oo9R2IGMyrJvblz/AHMRpNLz5FhvDd/LFa8lP+Fal3Dv9bmhq1V0249lzkPnOBjE240c5fXPv98jV0ZYwumPb75mWnALUrSlGQ1LdRcuc7l5dy2WJ5e2DgkMevXBz5zXiptye+GvY24TworbKfuZmu0Vy6g3UCpi9K0srsybdjuyuCqtn7ZyOnkOs0jKOnTLrk2lB6tS6Y+/UwNL4XZFP1gDqlIqsA6q1SsrFl9UbdgrnqOxwZu6yb26msaLS36HjS+GbVodS6CzlafluuSEt04YhsEdV3EdPUZmXWTlnw5+jMRpNRx8PYvPwF67qWrAZUqWs5usqOVs3ljsU7858j+814qaafXoZ4bTTX7lvT+G3qDYFVnMR0sSxnKnNhddhwdgIYggDGcH065dZPyx0CpNbeJl8J4TdWd1jKTyWrA3M5XNjMi7mALBVIG49TiaznF7dTaEGtyt/BC+ipobllqzpyc9V+psRmx09QrD8YVTE3L4jh/kUfgbyQkogCAIAgCAIAgCAIAgCAIAgCAIAgCAIAgCAIAgCAIAgCAIAgCAIAgCAIAgCAIAgCAIAgCAIAgCAIAgCAIB/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6" name="TextBox 25"/>
          <p:cNvSpPr txBox="1"/>
          <p:nvPr/>
        </p:nvSpPr>
        <p:spPr>
          <a:xfrm>
            <a:off x="838200" y="1465828"/>
            <a:ext cx="4320480" cy="4185761"/>
          </a:xfrm>
          <a:prstGeom prst="rect">
            <a:avLst/>
          </a:prstGeom>
          <a:noFill/>
        </p:spPr>
        <p:txBody>
          <a:bodyPr wrap="square" rtlCol="0">
            <a:spAutoFit/>
          </a:bodyPr>
          <a:lstStyle/>
          <a:p>
            <a:r>
              <a:rPr lang="en-GB" b="1" dirty="0" smtClean="0"/>
              <a:t>July 2006</a:t>
            </a:r>
          </a:p>
          <a:p>
            <a:endParaRPr lang="en-GB" sz="1200" dirty="0" smtClean="0"/>
          </a:p>
          <a:p>
            <a:r>
              <a:rPr lang="en-GB" sz="1400" dirty="0" smtClean="0"/>
              <a:t>Professor Nigel Thrift appointed Vice-Chancellor &amp; President with an ambitious drive to improve research performance launching the overarching strategy Vision 2015 in 2007.</a:t>
            </a:r>
          </a:p>
          <a:p>
            <a:pPr marL="285750" indent="-285750">
              <a:buFont typeface="Arial" panose="020B0604020202020204" pitchFamily="34" charset="0"/>
              <a:buChar char="•"/>
            </a:pPr>
            <a:endParaRPr lang="en-GB" dirty="0"/>
          </a:p>
          <a:p>
            <a:endParaRPr lang="en-GB" sz="1200" i="1" dirty="0" smtClean="0"/>
          </a:p>
          <a:p>
            <a:endParaRPr lang="en-GB" dirty="0"/>
          </a:p>
          <a:p>
            <a:endParaRPr lang="en-GB" dirty="0" smtClean="0"/>
          </a:p>
          <a:p>
            <a:endParaRPr lang="en-GB" dirty="0"/>
          </a:p>
          <a:p>
            <a:endParaRPr lang="en-GB" dirty="0" smtClean="0"/>
          </a:p>
          <a:p>
            <a:endParaRPr lang="en-GB" dirty="0"/>
          </a:p>
          <a:p>
            <a:r>
              <a:rPr lang="en-GB" dirty="0" smtClean="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7" name="TextBox 36"/>
          <p:cNvSpPr txBox="1"/>
          <p:nvPr/>
        </p:nvSpPr>
        <p:spPr>
          <a:xfrm>
            <a:off x="838200" y="2989321"/>
            <a:ext cx="8640960" cy="1138773"/>
          </a:xfrm>
          <a:prstGeom prst="rect">
            <a:avLst/>
          </a:prstGeom>
          <a:noFill/>
        </p:spPr>
        <p:txBody>
          <a:bodyPr wrap="square" rtlCol="0">
            <a:spAutoFit/>
          </a:bodyPr>
          <a:lstStyle/>
          <a:p>
            <a:r>
              <a:rPr lang="en-GB" b="1" dirty="0"/>
              <a:t>Vision 2015 Goal 1:</a:t>
            </a:r>
          </a:p>
          <a:p>
            <a:r>
              <a:rPr lang="en-GB" dirty="0"/>
              <a:t/>
            </a:r>
            <a:br>
              <a:rPr lang="en-GB" dirty="0"/>
            </a:br>
            <a:r>
              <a:rPr lang="en-GB" sz="1400" b="1" i="1" dirty="0"/>
              <a:t>To make Warwick an undisputed world leader in research and scholarship.</a:t>
            </a:r>
          </a:p>
          <a:p>
            <a:endParaRPr lang="en-GB" dirty="0"/>
          </a:p>
        </p:txBody>
      </p:sp>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480" y="1947449"/>
            <a:ext cx="3213795" cy="987769"/>
          </a:xfrm>
          <a:prstGeom prst="rect">
            <a:avLst/>
          </a:prstGeom>
          <a:noFill/>
          <a:ln>
            <a:noFill/>
          </a:ln>
          <a:effectLst>
            <a:glow rad="139700">
              <a:schemeClr val="accent5">
                <a:lumMod val="75000"/>
                <a:alpha val="40000"/>
              </a:schemeClr>
            </a:glo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1447800" y="3890299"/>
            <a:ext cx="6400800" cy="2246769"/>
          </a:xfrm>
          <a:prstGeom prst="rect">
            <a:avLst/>
          </a:prstGeom>
          <a:noFill/>
        </p:spPr>
        <p:txBody>
          <a:bodyPr wrap="square" rtlCol="0">
            <a:spAutoFit/>
          </a:bodyPr>
          <a:lstStyle/>
          <a:p>
            <a:pPr>
              <a:lnSpc>
                <a:spcPct val="150000"/>
              </a:lnSpc>
            </a:pPr>
            <a:r>
              <a:rPr lang="en-GB" sz="1400" i="1" dirty="0"/>
              <a:t>Our commitment to be demonstrably a centre of world class research and innovation across all of our academic disciplines remains as strong as it always has been. This means that we must maintain our focus on the quality and impact of research and ensure that we are embedding our quality expectations in our internal processes, in particular those to support and develop existing staff and in the appointment processes when we seek to recruit new talent.</a:t>
            </a:r>
          </a:p>
          <a:p>
            <a:endParaRPr lang="en-GB" sz="1400" dirty="0"/>
          </a:p>
        </p:txBody>
      </p:sp>
    </p:spTree>
    <p:extLst>
      <p:ext uri="{BB962C8B-B14F-4D97-AF65-F5344CB8AC3E}">
        <p14:creationId xmlns:p14="http://schemas.microsoft.com/office/powerpoint/2010/main" val="401804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85763" y="63500"/>
            <a:ext cx="8553450" cy="1323975"/>
          </a:xfrm>
        </p:spPr>
        <p:txBody>
          <a:bodyPr/>
          <a:lstStyle/>
          <a:p>
            <a:r>
              <a:rPr lang="en-US" altLang="en-US" sz="3200" cap="none" dirty="0" smtClean="0"/>
              <a:t/>
            </a:r>
            <a:br>
              <a:rPr lang="en-US" altLang="en-US" sz="3200" cap="none" dirty="0" smtClean="0"/>
            </a:br>
            <a:r>
              <a:rPr lang="en-US" altLang="en-US" sz="3200" cap="none" dirty="0" smtClean="0"/>
              <a:t>The Fundamentals of Research Performance</a:t>
            </a:r>
          </a:p>
        </p:txBody>
      </p:sp>
      <p:sp>
        <p:nvSpPr>
          <p:cNvPr id="30724" name="Slide Number Placeholder 3"/>
          <p:cNvSpPr txBox="1">
            <a:spLocks/>
          </p:cNvSpPr>
          <p:nvPr/>
        </p:nvSpPr>
        <p:spPr bwMode="auto">
          <a:xfrm>
            <a:off x="12882563" y="5678488"/>
            <a:ext cx="24923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9712B14-7E53-45DA-B98B-BE75DFACD687}" type="slidenum">
              <a:rPr lang="en-US" altLang="en-US" sz="2400">
                <a:solidFill>
                  <a:srgbClr val="4B4B4B"/>
                </a:solidFill>
                <a:latin typeface="Times New Roman" panose="02020603050405020304" pitchFamily="18" charset="0"/>
                <a:cs typeface="Arial" panose="020B0604020202020204" pitchFamily="34" charset="0"/>
              </a:rPr>
              <a:pPr eaLnBrk="1" hangingPunct="1"/>
              <a:t>9</a:t>
            </a:fld>
            <a:endParaRPr lang="en-US" altLang="en-US" sz="2400">
              <a:solidFill>
                <a:srgbClr val="4B4B4B"/>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40286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r_presentation_template_05-01-08">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EST_tr_present_080326_v1">
  <a:themeElements>
    <a:clrScheme name="Custom 7">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FF8000"/>
      </a:hlink>
      <a:folHlink>
        <a:srgbClr val="FF8000"/>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ST_tr_present_080326_v1">
  <a:themeElements>
    <a:clrScheme name="Custom 7">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FF8000"/>
      </a:hlink>
      <a:folHlink>
        <a:srgbClr val="FF8000"/>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61892</TotalTime>
  <Words>2187</Words>
  <Application>Microsoft Macintosh PowerPoint</Application>
  <PresentationFormat>On-screen Show (4:3)</PresentationFormat>
  <Paragraphs>325</Paragraphs>
  <Slides>50</Slides>
  <Notes>46</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tr_presentation_template_05-01-08</vt:lpstr>
      <vt:lpstr>3_TEST_tr_present_080326_v1</vt:lpstr>
      <vt:lpstr>2_TEST_tr_present_080326_v1</vt:lpstr>
      <vt:lpstr>Research Analytics Strategy in a Leading Research Intensive UK University</vt:lpstr>
      <vt:lpstr>Outline</vt:lpstr>
      <vt:lpstr>The University of Warwick A Recent History</vt:lpstr>
      <vt:lpstr>PowerPoint Presentation</vt:lpstr>
      <vt:lpstr>The University of Warwick Partnerships and Alliances</vt:lpstr>
      <vt:lpstr>The University of Warwick Partnerships and Alliances</vt:lpstr>
      <vt:lpstr>The University of Warwick Sacramento, California, USA</vt:lpstr>
      <vt:lpstr>The University of Warwick Vision 2015 Strategy</vt:lpstr>
      <vt:lpstr> The Fundamentals of Research Performance</vt:lpstr>
      <vt:lpstr> Research Performance - Critical Factors</vt:lpstr>
      <vt:lpstr>The Research Lifecycle</vt:lpstr>
      <vt:lpstr>Research Performance Inputs</vt:lpstr>
      <vt:lpstr>Research Performance Outputs</vt:lpstr>
      <vt:lpstr>Research Performance Impacts</vt:lpstr>
      <vt:lpstr>Research Analytics in Action </vt:lpstr>
      <vt:lpstr>Research Excellence Framework</vt:lpstr>
      <vt:lpstr>PowerPoint Presentation</vt:lpstr>
      <vt:lpstr>How we use Bibliometric Indictors</vt:lpstr>
      <vt:lpstr>Publication &amp; Citations Strategy</vt:lpstr>
      <vt:lpstr>Research Outputs’ Productivity</vt:lpstr>
      <vt:lpstr>Assess the Strength of Disciplines</vt:lpstr>
      <vt:lpstr>Discipline Strengths – Volume of Top 10% Outputs</vt:lpstr>
      <vt:lpstr>Determine Most Influential Journals</vt:lpstr>
      <vt:lpstr>High Impact Journal Papers</vt:lpstr>
      <vt:lpstr> Researchers Citations Impact</vt:lpstr>
      <vt:lpstr> Benchmarking Highly Cited Papers - Normalised </vt:lpstr>
      <vt:lpstr> Highly Cited Papers by Researcher</vt:lpstr>
      <vt:lpstr> Global Collaborations Analysis</vt:lpstr>
      <vt:lpstr> Global Collaborations – Volume of Articles</vt:lpstr>
      <vt:lpstr> Comparing Collaborations – Volume of Articles </vt:lpstr>
      <vt:lpstr>Grant / Contract Activity and Income</vt:lpstr>
      <vt:lpstr>PowerPoint Presentation</vt:lpstr>
      <vt:lpstr>PowerPoint Presentation</vt:lpstr>
      <vt:lpstr>PowerPoint Presentation</vt:lpstr>
      <vt:lpstr> Research Students</vt:lpstr>
      <vt:lpstr>PowerPoint Presentation</vt:lpstr>
      <vt:lpstr> Impact</vt:lpstr>
      <vt:lpstr> Concluding Thoughts</vt:lpstr>
      <vt:lpstr>What Did We Achieve?</vt:lpstr>
      <vt:lpstr>What Did We Achieve?</vt:lpstr>
      <vt:lpstr>What Did We Achieve?</vt:lpstr>
      <vt:lpstr>The Future</vt:lpstr>
      <vt:lpstr>Two different perspectives….</vt:lpstr>
      <vt:lpstr> Thank You For Your Attention</vt:lpstr>
      <vt:lpstr>PowerPoint Presentation</vt:lpstr>
      <vt:lpstr> Globally Highly Cited Researchers</vt:lpstr>
      <vt:lpstr> Growth in Globally Highly Cited Researchers </vt:lpstr>
      <vt:lpstr>Research Analytics and Strategy</vt:lpstr>
      <vt:lpstr>Research Analytics and Strategy</vt:lpstr>
      <vt:lpstr>Bibliometric Indicators</vt:lpstr>
    </vt:vector>
  </TitlesOfParts>
  <Company>The Thomson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PRESENTATION TEMPLATE</dc:title>
  <dc:creator>lori.marino</dc:creator>
  <cp:lastModifiedBy>Andrej</cp:lastModifiedBy>
  <cp:revision>310</cp:revision>
  <cp:lastPrinted>2014-04-23T13:16:12Z</cp:lastPrinted>
  <dcterms:created xsi:type="dcterms:W3CDTF">2008-05-05T00:46:29Z</dcterms:created>
  <dcterms:modified xsi:type="dcterms:W3CDTF">2015-04-30T12:09:18Z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735404</vt:lpwstr>
  </property>
  <property fmtid="{D5CDD505-2E9C-101B-9397-08002B2CF9AE}" pid="3" name="Offisync_ServerID">
    <vt:lpwstr>ba79255d-4d86-4996-9f74-9fad404ac307</vt:lpwstr>
  </property>
  <property fmtid="{D5CDD505-2E9C-101B-9397-08002B2CF9AE}" pid="4" name="Jive_VersionGuid_v2.5">
    <vt:lpwstr/>
  </property>
  <property fmtid="{D5CDD505-2E9C-101B-9397-08002B2CF9AE}" pid="5" name="Jive_ModifiedButNotPublished">
    <vt:lpwstr/>
  </property>
  <property fmtid="{D5CDD505-2E9C-101B-9397-08002B2CF9AE}" pid="6" name="Offisync_UpdateToken">
    <vt:lpwstr>1</vt:lpwstr>
  </property>
  <property fmtid="{D5CDD505-2E9C-101B-9397-08002B2CF9AE}" pid="7" name="Jive_VersionGuid">
    <vt:lpwstr>8a820e32-0ae2-482b-9786-56812dc57fc9</vt:lpwstr>
  </property>
  <property fmtid="{D5CDD505-2E9C-101B-9397-08002B2CF9AE}" pid="8" name="Jive_LatestUserAccountName">
    <vt:lpwstr>1420618</vt:lpwstr>
  </property>
  <property fmtid="{D5CDD505-2E9C-101B-9397-08002B2CF9AE}" pid="9" name="Jive_LatestFileFullName">
    <vt:lpwstr/>
  </property>
  <property fmtid="{D5CDD505-2E9C-101B-9397-08002B2CF9AE}" pid="10" name="Offisync_ProviderInitializationData">
    <vt:lpwstr>https://thehub.thomsonreuters.com</vt:lpwstr>
  </property>
  <property fmtid="{D5CDD505-2E9C-101B-9397-08002B2CF9AE}" pid="11" name="Jive_PrevVersionNumber">
    <vt:lpwstr/>
  </property>
</Properties>
</file>