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62" r:id="rId2"/>
    <p:sldId id="391" r:id="rId3"/>
    <p:sldId id="360" r:id="rId4"/>
    <p:sldId id="361" r:id="rId5"/>
    <p:sldId id="365" r:id="rId6"/>
    <p:sldId id="290" r:id="rId7"/>
    <p:sldId id="376" r:id="rId8"/>
    <p:sldId id="375" r:id="rId9"/>
    <p:sldId id="368" r:id="rId10"/>
    <p:sldId id="369" r:id="rId11"/>
    <p:sldId id="370" r:id="rId12"/>
    <p:sldId id="371" r:id="rId13"/>
    <p:sldId id="372" r:id="rId14"/>
    <p:sldId id="373" r:id="rId15"/>
    <p:sldId id="390" r:id="rId16"/>
    <p:sldId id="387" r:id="rId17"/>
    <p:sldId id="378" r:id="rId18"/>
    <p:sldId id="379" r:id="rId19"/>
    <p:sldId id="380" r:id="rId20"/>
    <p:sldId id="384" r:id="rId21"/>
    <p:sldId id="386" r:id="rId22"/>
    <p:sldId id="306" r:id="rId23"/>
    <p:sldId id="385" r:id="rId24"/>
    <p:sldId id="377" r:id="rId25"/>
    <p:sldId id="392" r:id="rId26"/>
    <p:sldId id="381" r:id="rId27"/>
    <p:sldId id="358" r:id="rId28"/>
    <p:sldId id="359" r:id="rId29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54B8F"/>
    <a:srgbClr val="003789"/>
    <a:srgbClr val="002E90"/>
    <a:srgbClr val="FF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4" autoAdjust="0"/>
    <p:restoredTop sz="96057" autoAdjust="0"/>
  </p:normalViewPr>
  <p:slideViewPr>
    <p:cSldViewPr snapToGrid="0" snapToObjects="1">
      <p:cViewPr>
        <p:scale>
          <a:sx n="79" d="100"/>
          <a:sy n="79" d="100"/>
        </p:scale>
        <p:origin x="-172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4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26A8B-FD98-1B43-88A7-71AF74ED9AC2}" type="datetimeFigureOut">
              <a:rPr lang="en-US" smtClean="0"/>
              <a:t>03-Apr-17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777BB-51B0-094D-8818-86EAE53A9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97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6CBA46-710B-3A40-B82E-91B6FF05FE68}" type="datetimeFigureOut">
              <a:rPr lang="en-US"/>
              <a:pPr/>
              <a:t>03-Apr-17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A69BC-9C3C-E842-8D07-BD6A617C85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CH, CR, S, FIN</a:t>
            </a:r>
            <a:r>
              <a:rPr lang="en-US" baseline="0" dirty="0" smtClean="0"/>
              <a:t> join</a:t>
            </a:r>
          </a:p>
          <a:p>
            <a:r>
              <a:rPr lang="en-US" baseline="0" dirty="0" smtClean="0"/>
              <a:t>UPC Barcelona and Chalmers </a:t>
            </a:r>
            <a:r>
              <a:rPr lang="en-US" baseline="0" dirty="0" err="1" smtClean="0"/>
              <a:t>Uni</a:t>
            </a:r>
            <a:r>
              <a:rPr lang="en-US" baseline="0" dirty="0" smtClean="0"/>
              <a:t> leave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A69BC-9C3C-E842-8D07-BD6A617C85F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4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openscholarchampions.eu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7CBC-6AE3-6943-B55C-B100394A70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2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15K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A69BC-9C3C-E842-8D07-BD6A617C85F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4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A69BC-9C3C-E842-8D07-BD6A617C85F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44513"/>
            <a:ext cx="37687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6"/>
          <p:cNvCxnSpPr/>
          <p:nvPr userDrawn="1"/>
        </p:nvCxnSpPr>
        <p:spPr>
          <a:xfrm>
            <a:off x="955675" y="2462213"/>
            <a:ext cx="72358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 txBox="1">
            <a:spLocks/>
          </p:cNvSpPr>
          <p:nvPr userDrawn="1"/>
        </p:nvSpPr>
        <p:spPr bwMode="auto">
          <a:xfrm>
            <a:off x="685800" y="2968625"/>
            <a:ext cx="7772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>
              <a:defRPr/>
            </a:pPr>
            <a:endParaRPr lang="nl-NL" sz="5000" smtClean="0">
              <a:solidFill>
                <a:schemeClr val="accent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685800" y="2968625"/>
            <a:ext cx="7772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endParaRPr lang="en-US" sz="5000">
              <a:solidFill>
                <a:schemeClr val="accent1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 userDrawn="1"/>
        </p:nvSpPr>
        <p:spPr bwMode="auto">
          <a:xfrm>
            <a:off x="565150" y="5867400"/>
            <a:ext cx="808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accent1"/>
                </a:solidFill>
              </a:rPr>
              <a:t>ILIDE</a:t>
            </a:r>
            <a:r>
              <a:rPr lang="en-US" baseline="0" dirty="0" smtClean="0">
                <a:solidFill>
                  <a:schemeClr val="accent1"/>
                </a:solidFill>
              </a:rPr>
              <a:t> International Conference</a:t>
            </a:r>
            <a:r>
              <a:rPr lang="en-US" dirty="0" smtClean="0">
                <a:solidFill>
                  <a:schemeClr val="accent1"/>
                </a:solidFill>
              </a:rPr>
              <a:t>, April 2017, </a:t>
            </a:r>
            <a:r>
              <a:rPr lang="en-US" dirty="0" err="1" smtClean="0">
                <a:solidFill>
                  <a:schemeClr val="accent1"/>
                </a:solidFill>
              </a:rPr>
              <a:t>Jasna</a:t>
            </a:r>
            <a:endParaRPr lang="en-US" dirty="0" smtClean="0">
              <a:solidFill>
                <a:schemeClr val="accent1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accent1"/>
                </a:solidFill>
              </a:rPr>
              <a:t>David Ball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685800" y="2554288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nl-NL" dirty="0"/>
          </a:p>
        </p:txBody>
      </p:sp>
      <p:sp>
        <p:nvSpPr>
          <p:cNvPr id="14" name="Subtitel 2"/>
          <p:cNvSpPr>
            <a:spLocks noGrp="1"/>
          </p:cNvSpPr>
          <p:nvPr>
            <p:ph type="subTitle" idx="1"/>
          </p:nvPr>
        </p:nvSpPr>
        <p:spPr>
          <a:xfrm>
            <a:off x="1371600" y="4024313"/>
            <a:ext cx="6400800" cy="914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849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2CCD1A-F670-8049-BD43-925FED512BF0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584AD44-989E-2E4D-BE73-76F047954440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7" name="Afbeelding 20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96850"/>
            <a:ext cx="90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9"/>
          <p:cNvCxnSpPr/>
          <p:nvPr userDrawn="1"/>
        </p:nvCxnSpPr>
        <p:spPr>
          <a:xfrm>
            <a:off x="457200" y="406400"/>
            <a:ext cx="72612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10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62149B-4DF8-7D44-AE90-FF58F01956A3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64FD814-299B-914C-BA21-77DA9D4767C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02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5"/>
          <p:cNvCxnSpPr/>
          <p:nvPr userDrawn="1"/>
        </p:nvCxnSpPr>
        <p:spPr>
          <a:xfrm>
            <a:off x="457200" y="6389688"/>
            <a:ext cx="8229600" cy="39687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kstvak 6"/>
          <p:cNvSpPr txBox="1">
            <a:spLocks noChangeArrowheads="1"/>
          </p:cNvSpPr>
          <p:nvPr userDrawn="1"/>
        </p:nvSpPr>
        <p:spPr bwMode="auto">
          <a:xfrm>
            <a:off x="5753100" y="6429374"/>
            <a:ext cx="2933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ILIDE</a:t>
            </a:r>
            <a:r>
              <a:rPr lang="en-US" sz="1000" baseline="0" dirty="0" smtClean="0">
                <a:solidFill>
                  <a:schemeClr val="accent1"/>
                </a:solidFill>
              </a:rPr>
              <a:t> International Conference</a:t>
            </a:r>
            <a:r>
              <a:rPr lang="en-US" sz="1000" dirty="0" smtClean="0">
                <a:solidFill>
                  <a:schemeClr val="accent1"/>
                </a:solidFill>
              </a:rPr>
              <a:t>, April 2017, </a:t>
            </a:r>
            <a:r>
              <a:rPr lang="en-US" sz="1000" dirty="0" err="1" smtClean="0">
                <a:solidFill>
                  <a:schemeClr val="accent1"/>
                </a:solidFill>
              </a:rPr>
              <a:t>Jasna</a:t>
            </a:r>
            <a:endParaRPr lang="en-US" sz="1000" dirty="0" smtClean="0">
              <a:solidFill>
                <a:schemeClr val="accent1"/>
              </a:solidFill>
            </a:endParaRPr>
          </a:p>
        </p:txBody>
      </p:sp>
      <p:sp>
        <p:nvSpPr>
          <p:cNvPr id="6" name="Tijdelijke aanduiding voor datum 9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14C5A510-94A6-3A40-81FF-955CCC790F39}" type="datetime1">
              <a:rPr lang="nl-NL" sz="1000">
                <a:solidFill>
                  <a:srgbClr val="8C96B4"/>
                </a:solidFill>
              </a:rPr>
              <a:pPr eaLnBrk="1" hangingPunct="1"/>
              <a:t>3-4-2017</a:t>
            </a:fld>
            <a:r>
              <a:rPr lang="nl-NL" sz="1000">
                <a:solidFill>
                  <a:srgbClr val="8C96B4"/>
                </a:solidFill>
              </a:rPr>
              <a:t> </a:t>
            </a:r>
          </a:p>
        </p:txBody>
      </p:sp>
      <p:pic>
        <p:nvPicPr>
          <p:cNvPr id="7" name="Afbeelding 20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96850"/>
            <a:ext cx="90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9"/>
          <p:cNvCxnSpPr/>
          <p:nvPr userDrawn="1"/>
        </p:nvCxnSpPr>
        <p:spPr>
          <a:xfrm>
            <a:off x="457200" y="406400"/>
            <a:ext cx="72612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6100"/>
            <a:ext cx="8229600" cy="871538"/>
          </a:xfrm>
        </p:spPr>
        <p:txBody>
          <a:bodyPr/>
          <a:lstStyle>
            <a:lvl1pPr algn="l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12900"/>
            <a:ext cx="8229600" cy="4513263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691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192330-E15F-844C-8F1E-ABAF2653ABF2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24AAFD7-5E23-9442-BF13-697E85828B1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28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6DFC3-4924-F24D-B91F-E5743D087919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D40135-5ABC-624B-80F9-31D46E92CD4E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8" name="Afbeelding 20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96850"/>
            <a:ext cx="90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chte verbindingslijn 9"/>
          <p:cNvCxnSpPr/>
          <p:nvPr userDrawn="1"/>
        </p:nvCxnSpPr>
        <p:spPr>
          <a:xfrm>
            <a:off x="457200" y="406400"/>
            <a:ext cx="72612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5"/>
          <p:cNvCxnSpPr/>
          <p:nvPr userDrawn="1"/>
        </p:nvCxnSpPr>
        <p:spPr>
          <a:xfrm>
            <a:off x="609600" y="6542088"/>
            <a:ext cx="8229600" cy="39687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vak 6"/>
          <p:cNvSpPr txBox="1">
            <a:spLocks noChangeArrowheads="1"/>
          </p:cNvSpPr>
          <p:nvPr userDrawn="1"/>
        </p:nvSpPr>
        <p:spPr bwMode="auto">
          <a:xfrm>
            <a:off x="5905500" y="6581774"/>
            <a:ext cx="2933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ILIDE</a:t>
            </a:r>
            <a:r>
              <a:rPr lang="en-US" sz="1000" baseline="0" dirty="0" smtClean="0">
                <a:solidFill>
                  <a:schemeClr val="accent1"/>
                </a:solidFill>
              </a:rPr>
              <a:t> International Conference</a:t>
            </a:r>
            <a:r>
              <a:rPr lang="en-US" sz="1000" dirty="0" smtClean="0">
                <a:solidFill>
                  <a:schemeClr val="accent1"/>
                </a:solidFill>
              </a:rPr>
              <a:t>, April 2017, </a:t>
            </a:r>
            <a:r>
              <a:rPr lang="en-US" sz="1000" dirty="0" err="1" smtClean="0">
                <a:solidFill>
                  <a:schemeClr val="accent1"/>
                </a:solidFill>
              </a:rPr>
              <a:t>Jasna</a:t>
            </a:r>
            <a:endParaRPr lang="en-US" sz="1000" dirty="0" smtClean="0">
              <a:solidFill>
                <a:schemeClr val="accent1"/>
              </a:solidFill>
            </a:endParaRPr>
          </a:p>
        </p:txBody>
      </p:sp>
      <p:sp>
        <p:nvSpPr>
          <p:cNvPr id="15" name="Tijdelijke aanduiding voor datum 9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14C5A510-94A6-3A40-81FF-955CCC790F39}" type="datetime1">
              <a:rPr lang="nl-NL" sz="1000">
                <a:solidFill>
                  <a:srgbClr val="8C96B4"/>
                </a:solidFill>
              </a:rPr>
              <a:pPr eaLnBrk="1" hangingPunct="1"/>
              <a:t>3-4-2017</a:t>
            </a:fld>
            <a:r>
              <a:rPr lang="nl-NL" sz="1000">
                <a:solidFill>
                  <a:srgbClr val="8C96B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95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E48E4D-86C7-CC48-9D05-D56831039AE6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672CDCD-0A65-E041-B90A-98BBD48A2819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10" name="Afbeelding 20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96850"/>
            <a:ext cx="90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9"/>
          <p:cNvCxnSpPr/>
          <p:nvPr userDrawn="1"/>
        </p:nvCxnSpPr>
        <p:spPr>
          <a:xfrm>
            <a:off x="457200" y="406400"/>
            <a:ext cx="72612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5"/>
          <p:cNvCxnSpPr/>
          <p:nvPr userDrawn="1"/>
        </p:nvCxnSpPr>
        <p:spPr>
          <a:xfrm>
            <a:off x="609600" y="6542088"/>
            <a:ext cx="8229600" cy="39687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6"/>
          <p:cNvSpPr txBox="1">
            <a:spLocks noChangeArrowheads="1"/>
          </p:cNvSpPr>
          <p:nvPr userDrawn="1"/>
        </p:nvSpPr>
        <p:spPr bwMode="auto">
          <a:xfrm>
            <a:off x="5905500" y="6581774"/>
            <a:ext cx="2933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ILIDE</a:t>
            </a:r>
            <a:r>
              <a:rPr lang="en-US" sz="1000" baseline="0" dirty="0" smtClean="0">
                <a:solidFill>
                  <a:schemeClr val="accent1"/>
                </a:solidFill>
              </a:rPr>
              <a:t> International Conference</a:t>
            </a:r>
            <a:r>
              <a:rPr lang="en-US" sz="1000" dirty="0" smtClean="0">
                <a:solidFill>
                  <a:schemeClr val="accent1"/>
                </a:solidFill>
              </a:rPr>
              <a:t>, April 2017, </a:t>
            </a:r>
            <a:r>
              <a:rPr lang="en-US" sz="1000" dirty="0" err="1" smtClean="0">
                <a:solidFill>
                  <a:schemeClr val="accent1"/>
                </a:solidFill>
              </a:rPr>
              <a:t>Jasna</a:t>
            </a:r>
            <a:endParaRPr lang="en-US" sz="1000" dirty="0" smtClean="0">
              <a:solidFill>
                <a:schemeClr val="accent1"/>
              </a:solidFill>
            </a:endParaRPr>
          </a:p>
        </p:txBody>
      </p:sp>
      <p:sp>
        <p:nvSpPr>
          <p:cNvPr id="17" name="Tijdelijke aanduiding voor datum 9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14C5A510-94A6-3A40-81FF-955CCC790F39}" type="datetime1">
              <a:rPr lang="nl-NL" sz="1000">
                <a:solidFill>
                  <a:srgbClr val="8C96B4"/>
                </a:solidFill>
              </a:rPr>
              <a:pPr eaLnBrk="1" hangingPunct="1"/>
              <a:t>3-4-2017</a:t>
            </a:fld>
            <a:r>
              <a:rPr lang="nl-NL" sz="1000">
                <a:solidFill>
                  <a:srgbClr val="8C96B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15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DF4D9-D578-E248-AFDD-D48EB0D3E065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04C301F-82B8-9C44-ADDC-D27FFF02BB73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02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D8203-2AAA-154E-931A-6C8526EF1D62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501D67-F574-8048-B2B4-3937A15375D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12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05A1D-DCFE-9641-9DF3-9204B8ABDCA2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BD15243-73B0-FB4E-BF0B-0A7D95B1DDE5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8" name="Afbeelding 20" descr="SparcEurope_logo_rgb_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96850"/>
            <a:ext cx="90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chte verbindingslijn 9"/>
          <p:cNvCxnSpPr/>
          <p:nvPr userDrawn="1"/>
        </p:nvCxnSpPr>
        <p:spPr>
          <a:xfrm>
            <a:off x="457200" y="406400"/>
            <a:ext cx="72612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2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BA5A2-048F-6A40-977B-80B89F3044A3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7BE7810-28A8-534E-AFBD-B0FACB59EA4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37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C96B4"/>
                </a:solidFill>
              </a:defRPr>
            </a:lvl1pPr>
          </a:lstStyle>
          <a:p>
            <a:fld id="{57D9ED4E-A605-7E4F-9A9A-7D0DFEB331B2}" type="datetimeFigureOut">
              <a:rPr lang="nl-NL"/>
              <a:pPr/>
              <a:t>3-4-2017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91200" y="637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533400" indent="-533400" algn="l" defTabSz="457200" rtl="0" eaLnBrk="1" fontAlgn="base" hangingPunct="1">
        <a:spcBef>
          <a:spcPct val="20000"/>
        </a:spcBef>
        <a:spcAft>
          <a:spcPts val="600"/>
        </a:spcAft>
        <a:buSzPct val="100000"/>
        <a:buBlip>
          <a:blip r:embed="rId13"/>
        </a:buBlip>
        <a:defRPr sz="3200" kern="1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901700" indent="-3683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parceurope.org/oac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ttp://openscholarchampions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parceurope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arceurope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685800" y="2236788"/>
            <a:ext cx="7772400" cy="1470025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Calibri" charset="0"/>
              </a:rPr>
              <a:t>Making Open the Default</a:t>
            </a:r>
            <a:endParaRPr lang="nl-NL" dirty="0">
              <a:latin typeface="Calibri" charset="0"/>
            </a:endParaRPr>
          </a:p>
        </p:txBody>
      </p:sp>
      <p:pic>
        <p:nvPicPr>
          <p:cNvPr id="14340" name="Afbeelding 6" descr="SparcEurope_logo_rgb_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44513"/>
            <a:ext cx="37687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/>
          <p:cNvCxnSpPr/>
          <p:nvPr/>
        </p:nvCxnSpPr>
        <p:spPr>
          <a:xfrm>
            <a:off x="955675" y="2462213"/>
            <a:ext cx="7235825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475" t="21386" r="11280" b="46931"/>
          <a:stretch/>
        </p:blipFill>
        <p:spPr>
          <a:xfrm>
            <a:off x="584200" y="3581400"/>
            <a:ext cx="8001000" cy="203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Open Access Citation </a:t>
            </a:r>
            <a:r>
              <a:rPr lang="en-US" sz="3200" dirty="0" err="1" smtClean="0"/>
              <a:t>Advant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age Service</a:t>
            </a:r>
            <a:endParaRPr lang="en-US" sz="32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49880"/>
            <a:ext cx="7668344" cy="64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Open Flyer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60" y="216651"/>
            <a:ext cx="9144000" cy="64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04" y="548680"/>
            <a:ext cx="8350696" cy="1143000"/>
          </a:xfrm>
        </p:spPr>
        <p:txBody>
          <a:bodyPr/>
          <a:lstStyle/>
          <a:p>
            <a:r>
              <a:rPr lang="en-US" dirty="0" smtClean="0"/>
              <a:t>Europe’s Open Access Champions</a:t>
            </a: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6"/>
            <a:ext cx="9340229" cy="6336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20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* LIBER Innovation Award 2016 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Europe’s open champions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473200"/>
            <a:ext cx="9431100" cy="554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Europe’s Open Data Champions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 the model of OA champions</a:t>
            </a:r>
          </a:p>
          <a:p>
            <a:r>
              <a:rPr lang="en-US" dirty="0" smtClean="0"/>
              <a:t>Champions could be researchers, academic leaders, librarians…</a:t>
            </a:r>
          </a:p>
          <a:p>
            <a:r>
              <a:rPr lang="en-US" dirty="0"/>
              <a:t>M</a:t>
            </a:r>
            <a:r>
              <a:rPr lang="en-US" dirty="0" smtClean="0"/>
              <a:t>ust be passionate, committed and persuasive, leading in their communities</a:t>
            </a:r>
          </a:p>
          <a:p>
            <a:r>
              <a:rPr lang="en-US" dirty="0" smtClean="0"/>
              <a:t>Worked with DCC to develop a list of possible sources</a:t>
            </a:r>
          </a:p>
          <a:p>
            <a:r>
              <a:rPr lang="en-US" dirty="0" smtClean="0"/>
              <a:t>15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Europe’s Open Data Champions: First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Targeted institutions leading national RDM pilots - asked to identify potential champions</a:t>
            </a:r>
          </a:p>
          <a:p>
            <a:r>
              <a:rPr lang="en-GB" dirty="0" smtClean="0"/>
              <a:t>Identified a number of potential champions from other institutions</a:t>
            </a:r>
          </a:p>
          <a:p>
            <a:r>
              <a:rPr lang="en-GB" dirty="0" smtClean="0"/>
              <a:t>Process: staff of member institutions will interview to a standard set of questions; interviews will be analysed and transcribed and made available through website; also recorded interviews.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586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Promoting Open Data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Europe’s Open Data Champions </a:t>
            </a:r>
            <a:endParaRPr lang="en-US" dirty="0" smtClean="0"/>
          </a:p>
          <a:p>
            <a:r>
              <a:rPr lang="en-GB" dirty="0" smtClean="0"/>
              <a:t>The Open </a:t>
            </a:r>
            <a:r>
              <a:rPr lang="en-GB" dirty="0"/>
              <a:t>Data Citation Advantage</a:t>
            </a:r>
            <a:r>
              <a:rPr lang="en-US" dirty="0"/>
              <a:t> Briefing </a:t>
            </a:r>
            <a:endParaRPr lang="en-US" dirty="0" smtClean="0"/>
          </a:p>
          <a:p>
            <a:r>
              <a:rPr lang="en-US" dirty="0" smtClean="0"/>
              <a:t>A snapshot of Open Data and Open Science Policies in Europe </a:t>
            </a:r>
          </a:p>
          <a:p>
            <a:r>
              <a:rPr lang="en-US" dirty="0" smtClean="0"/>
              <a:t>An analysis of the European Open Science policy landscape (late Spring 2017)</a:t>
            </a:r>
          </a:p>
          <a:p>
            <a:r>
              <a:rPr lang="en-US" dirty="0" smtClean="0"/>
              <a:t>Other advocacy tools</a:t>
            </a:r>
          </a:p>
        </p:txBody>
      </p:sp>
    </p:spTree>
    <p:extLst>
      <p:ext uri="{BB962C8B-B14F-4D97-AF65-F5344CB8AC3E}">
        <p14:creationId xmlns:p14="http://schemas.microsoft.com/office/powerpoint/2010/main" val="29005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4582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222222"/>
                </a:solidFill>
              </a:rPr>
              <a:t>Mapping Open Science in Europe</a:t>
            </a:r>
            <a:endParaRPr lang="en-US" sz="4000" dirty="0">
              <a:solidFill>
                <a:srgbClr val="22222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55801"/>
            <a:ext cx="4038600" cy="4525963"/>
          </a:xfrm>
        </p:spPr>
        <p:txBody>
          <a:bodyPr/>
          <a:lstStyle/>
          <a:p>
            <a:r>
              <a:rPr lang="en-US" dirty="0" smtClean="0"/>
              <a:t>Who</a:t>
            </a:r>
          </a:p>
          <a:p>
            <a:r>
              <a:rPr lang="en-US" dirty="0" smtClean="0"/>
              <a:t>Scope &amp; priorities</a:t>
            </a:r>
          </a:p>
          <a:p>
            <a:r>
              <a:rPr lang="en-US" dirty="0" smtClean="0"/>
              <a:t>Personnel resources</a:t>
            </a:r>
          </a:p>
          <a:p>
            <a:r>
              <a:rPr lang="en-US" dirty="0" smtClean="0"/>
              <a:t>Activities</a:t>
            </a:r>
          </a:p>
          <a:p>
            <a:r>
              <a:rPr lang="en-US" dirty="0" smtClean="0"/>
              <a:t>Outputs</a:t>
            </a:r>
          </a:p>
          <a:p>
            <a:endParaRPr lang="en-US" dirty="0"/>
          </a:p>
          <a:p>
            <a:r>
              <a:rPr lang="en-US" dirty="0" smtClean="0"/>
              <a:t>Sharing key results with the community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48000"/>
          </a:blip>
          <a:srcRect l="3704" r="3704"/>
          <a:stretch>
            <a:fillRect/>
          </a:stretch>
        </p:blipFill>
        <p:spPr>
          <a:xfrm>
            <a:off x="685800" y="2336800"/>
            <a:ext cx="3607474" cy="38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>
                <a:solidFill>
                  <a:srgbClr val="222222"/>
                </a:solidFill>
              </a:rPr>
              <a:t>MOSE Key results</a:t>
            </a:r>
            <a:endParaRPr lang="en-US" sz="4000" dirty="0">
              <a:solidFill>
                <a:srgbClr val="22222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357313"/>
            <a:ext cx="4040188" cy="639763"/>
          </a:xfrm>
        </p:spPr>
        <p:txBody>
          <a:bodyPr/>
          <a:lstStyle/>
          <a:p>
            <a:r>
              <a:rPr lang="en-US" dirty="0" smtClean="0">
                <a:solidFill>
                  <a:srgbClr val="254B8F"/>
                </a:solidFill>
              </a:rPr>
              <a:t>White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97075"/>
            <a:ext cx="4040188" cy="3951288"/>
          </a:xfrm>
        </p:spPr>
        <p:txBody>
          <a:bodyPr/>
          <a:lstStyle/>
          <a:p>
            <a:pPr lvl="0"/>
            <a:r>
              <a:rPr lang="en-GB" dirty="0">
                <a:solidFill>
                  <a:srgbClr val="254B8F"/>
                </a:solidFill>
              </a:rPr>
              <a:t>T</a:t>
            </a:r>
            <a:r>
              <a:rPr lang="en-GB" dirty="0" smtClean="0">
                <a:solidFill>
                  <a:srgbClr val="254B8F"/>
                </a:solidFill>
              </a:rPr>
              <a:t>argeting </a:t>
            </a:r>
            <a:r>
              <a:rPr lang="en-GB" dirty="0">
                <a:solidFill>
                  <a:srgbClr val="254B8F"/>
                </a:solidFill>
              </a:rPr>
              <a:t>groups such as young researchers </a:t>
            </a:r>
            <a:r>
              <a:rPr lang="en-GB" dirty="0" smtClean="0">
                <a:solidFill>
                  <a:srgbClr val="254B8F"/>
                </a:solidFill>
              </a:rPr>
              <a:t>and </a:t>
            </a:r>
            <a:r>
              <a:rPr lang="en-GB" dirty="0">
                <a:solidFill>
                  <a:srgbClr val="254B8F"/>
                </a:solidFill>
              </a:rPr>
              <a:t>business, </a:t>
            </a:r>
            <a:r>
              <a:rPr lang="en-GB" dirty="0" smtClean="0">
                <a:solidFill>
                  <a:srgbClr val="254B8F"/>
                </a:solidFill>
              </a:rPr>
              <a:t>industry &amp; SMEs</a:t>
            </a:r>
          </a:p>
          <a:p>
            <a:r>
              <a:rPr lang="en-GB" dirty="0">
                <a:solidFill>
                  <a:srgbClr val="254B8F"/>
                </a:solidFill>
              </a:rPr>
              <a:t>Policy </a:t>
            </a:r>
            <a:r>
              <a:rPr lang="en-GB" dirty="0" smtClean="0">
                <a:solidFill>
                  <a:srgbClr val="254B8F"/>
                </a:solidFill>
              </a:rPr>
              <a:t>enforcement </a:t>
            </a:r>
            <a:endParaRPr lang="en-GB" dirty="0">
              <a:solidFill>
                <a:srgbClr val="254B8F"/>
              </a:solidFill>
            </a:endParaRPr>
          </a:p>
          <a:p>
            <a:pPr lvl="0"/>
            <a:r>
              <a:rPr lang="en-GB" dirty="0" smtClean="0">
                <a:solidFill>
                  <a:srgbClr val="254B8F"/>
                </a:solidFill>
              </a:rPr>
              <a:t>OER </a:t>
            </a:r>
          </a:p>
          <a:p>
            <a:pPr lvl="0"/>
            <a:r>
              <a:rPr lang="en-GB" dirty="0" smtClean="0">
                <a:solidFill>
                  <a:srgbClr val="254B8F"/>
                </a:solidFill>
              </a:rPr>
              <a:t>OS leadership</a:t>
            </a:r>
            <a:endParaRPr lang="en-US" b="1" dirty="0">
              <a:solidFill>
                <a:srgbClr val="254B8F"/>
              </a:solidFill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7" y="1357313"/>
            <a:ext cx="4041775" cy="639763"/>
          </a:xfrm>
        </p:spPr>
        <p:txBody>
          <a:bodyPr/>
          <a:lstStyle/>
          <a:p>
            <a:r>
              <a:rPr lang="en-US" dirty="0" smtClean="0"/>
              <a:t>Manifold activities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7" y="1997075"/>
            <a:ext cx="4041775" cy="3951288"/>
          </a:xfrm>
        </p:spPr>
        <p:txBody>
          <a:bodyPr/>
          <a:lstStyle/>
          <a:p>
            <a:r>
              <a:rPr lang="en-GB" dirty="0"/>
              <a:t>OS information and knowledge aggregation services; </a:t>
            </a:r>
            <a:endParaRPr lang="en-GB" dirty="0" smtClean="0"/>
          </a:p>
          <a:p>
            <a:r>
              <a:rPr lang="en-GB" dirty="0" smtClean="0"/>
              <a:t>Recommendations </a:t>
            </a:r>
            <a:r>
              <a:rPr lang="en-GB" dirty="0"/>
              <a:t>and guidelines, briefing or position </a:t>
            </a:r>
            <a:r>
              <a:rPr lang="en-GB" dirty="0" smtClean="0"/>
              <a:t>papers</a:t>
            </a:r>
          </a:p>
          <a:p>
            <a:r>
              <a:rPr lang="en-GB" dirty="0"/>
              <a:t>T</a:t>
            </a:r>
            <a:r>
              <a:rPr lang="en-GB" dirty="0" smtClean="0"/>
              <a:t>raining </a:t>
            </a:r>
            <a:r>
              <a:rPr lang="en-GB" dirty="0"/>
              <a:t>and educational activities such as webinars and </a:t>
            </a:r>
            <a:r>
              <a:rPr lang="en-GB" dirty="0" smtClean="0"/>
              <a:t>workshops</a:t>
            </a:r>
            <a:endParaRPr lang="en-GB" dirty="0"/>
          </a:p>
          <a:p>
            <a:r>
              <a:rPr lang="en-GB" dirty="0"/>
              <a:t>C</a:t>
            </a:r>
            <a:r>
              <a:rPr lang="en-GB" dirty="0" smtClean="0"/>
              <a:t>onferences </a:t>
            </a:r>
          </a:p>
          <a:p>
            <a:r>
              <a:rPr lang="en-GB" dirty="0"/>
              <a:t>S</a:t>
            </a:r>
            <a:r>
              <a:rPr lang="en-GB" dirty="0" smtClean="0"/>
              <a:t>urveys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 and guidelines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Produced by about 66% of respondents</a:t>
            </a:r>
          </a:p>
          <a:p>
            <a:r>
              <a:rPr lang="en-US" dirty="0" smtClean="0"/>
              <a:t>These respondents are being surveyed to detail what exactly they are producing: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each individual document target groups, topics, access, </a:t>
            </a:r>
            <a:r>
              <a:rPr lang="en-US" dirty="0" err="1" smtClean="0"/>
              <a:t>licence</a:t>
            </a:r>
            <a:r>
              <a:rPr lang="en-US" dirty="0" smtClean="0"/>
              <a:t>, URL</a:t>
            </a:r>
          </a:p>
          <a:p>
            <a:r>
              <a:rPr lang="en-US" dirty="0" smtClean="0"/>
              <a:t>Enable us to draw together what is available</a:t>
            </a:r>
            <a:endParaRPr lang="en-US" dirty="0"/>
          </a:p>
          <a:p>
            <a:r>
              <a:rPr lang="en-US" dirty="0" smtClean="0"/>
              <a:t>Examples of best practice</a:t>
            </a:r>
          </a:p>
          <a:p>
            <a:r>
              <a:rPr lang="en-US" smtClean="0"/>
              <a:t>Eliminate duplication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David Ball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University Librarian at Bournemouth 18 years</a:t>
            </a:r>
          </a:p>
          <a:p>
            <a:r>
              <a:rPr lang="en-GB" dirty="0" smtClean="0"/>
              <a:t>David Ball Consulting 2012-</a:t>
            </a:r>
          </a:p>
          <a:p>
            <a:r>
              <a:rPr lang="en-GB" dirty="0" smtClean="0"/>
              <a:t>Associate at Sero HE 2014-</a:t>
            </a:r>
          </a:p>
          <a:p>
            <a:r>
              <a:rPr lang="en-GB" dirty="0" smtClean="0"/>
              <a:t>SPARC E project officer PASTEUR4OA and FOSTER </a:t>
            </a:r>
          </a:p>
          <a:p>
            <a:r>
              <a:rPr lang="en-GB" dirty="0" smtClean="0"/>
              <a:t>Consortium of Uganda University Libraries</a:t>
            </a:r>
          </a:p>
          <a:p>
            <a:r>
              <a:rPr lang="en-GB" dirty="0" smtClean="0"/>
              <a:t>SPARC E consultant, OAPEN project officer HIRMEOS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905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Ensuring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	“To </a:t>
            </a:r>
            <a:r>
              <a:rPr lang="en-GB" dirty="0"/>
              <a:t>provide a new co-ordinated cost-sharing framework to ensure that non-commercial OS services that underpin the development of wider global open science are sustained in the </a:t>
            </a:r>
            <a:r>
              <a:rPr lang="en-GB" dirty="0" smtClean="0"/>
              <a:t>future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709081"/>
            <a:ext cx="2705100" cy="15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222222"/>
                </a:solidFill>
              </a:rPr>
              <a:t>Global </a:t>
            </a:r>
            <a:r>
              <a:rPr lang="en-US" dirty="0">
                <a:solidFill>
                  <a:srgbClr val="222222"/>
                </a:solidFill>
              </a:rPr>
              <a:t>Sustainability Coalition for Open Science </a:t>
            </a:r>
            <a:r>
              <a:rPr lang="en-US" dirty="0" smtClean="0">
                <a:solidFill>
                  <a:srgbClr val="222222"/>
                </a:solidFill>
              </a:rPr>
              <a:t>Services (SCOSS)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381"/>
            <a:ext cx="9144000" cy="53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381"/>
            <a:ext cx="9144000" cy="53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494060"/>
            <a:ext cx="8782744" cy="1143000"/>
          </a:xfrm>
        </p:spPr>
        <p:txBody>
          <a:bodyPr/>
          <a:lstStyle/>
          <a:p>
            <a:r>
              <a:rPr lang="en-US" sz="4600" i="1" dirty="0" smtClean="0">
                <a:solidFill>
                  <a:srgbClr val="222222"/>
                </a:solidFill>
              </a:rPr>
              <a:t>Developed and influenced by</a:t>
            </a:r>
            <a:endParaRPr lang="en-US" sz="4600" dirty="0">
              <a:solidFill>
                <a:srgbClr val="22222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288" y="2235558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LIBER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26205" y="4358837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EIFL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6122" y="2116887"/>
            <a:ext cx="4196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 smtClean="0">
                <a:solidFill>
                  <a:srgbClr val="222222"/>
                </a:solidFill>
              </a:rPr>
              <a:t>European University Association (EUA)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9952" y="2924945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222222"/>
                </a:solidFill>
              </a:rPr>
              <a:t>European Research </a:t>
            </a:r>
            <a:r>
              <a:rPr lang="en-US" sz="2000" dirty="0" smtClean="0">
                <a:solidFill>
                  <a:srgbClr val="222222"/>
                </a:solidFill>
              </a:rPr>
              <a:t>Council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0171" y="2724890"/>
            <a:ext cx="1773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Science Europe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804" y="5486694"/>
            <a:ext cx="5886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Australasian Open Access Strategy </a:t>
            </a:r>
            <a:r>
              <a:rPr lang="en-US" sz="2000" dirty="0" smtClean="0">
                <a:solidFill>
                  <a:srgbClr val="222222"/>
                </a:solidFill>
              </a:rPr>
              <a:t>Group (AOASG) 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116" y="4558892"/>
            <a:ext cx="85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222222"/>
                </a:solidFill>
              </a:rPr>
              <a:t>SPARC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068" y="3454853"/>
            <a:ext cx="1664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222222"/>
                </a:solidFill>
              </a:rPr>
              <a:t>SPARC Europe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6123" y="5956349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Council of </a:t>
            </a:r>
            <a:r>
              <a:rPr lang="en-US" sz="2000" dirty="0" smtClean="0">
                <a:solidFill>
                  <a:srgbClr val="222222"/>
                </a:solidFill>
              </a:rPr>
              <a:t>Australian University Librarians (CAUL)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7478" y="385496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COAR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3334" y="5317417"/>
            <a:ext cx="57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IFLA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78411" y="6464578"/>
            <a:ext cx="5260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222222"/>
                </a:solidFill>
              </a:rPr>
              <a:t>&amp; Knowledge Exchange</a:t>
            </a:r>
            <a:endParaRPr lang="en-US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work behind SCOSS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Making the Case</a:t>
            </a:r>
          </a:p>
          <a:p>
            <a:r>
              <a:rPr lang="en-US" dirty="0" smtClean="0"/>
              <a:t>Terms of Reference</a:t>
            </a:r>
          </a:p>
          <a:p>
            <a:r>
              <a:rPr lang="en-US" dirty="0" smtClean="0"/>
              <a:t>Evaluation procedure</a:t>
            </a:r>
          </a:p>
          <a:p>
            <a:r>
              <a:rPr lang="en-US" dirty="0" smtClean="0"/>
              <a:t>Governance model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0717"/>
          <a:stretch/>
        </p:blipFill>
        <p:spPr>
          <a:xfrm>
            <a:off x="0" y="2130981"/>
            <a:ext cx="9144000" cy="4761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494060"/>
            <a:ext cx="8782744" cy="1143000"/>
          </a:xfrm>
        </p:spPr>
        <p:txBody>
          <a:bodyPr/>
          <a:lstStyle/>
          <a:p>
            <a:r>
              <a:rPr lang="en-US" sz="4600" dirty="0" smtClean="0">
                <a:solidFill>
                  <a:srgbClr val="222222"/>
                </a:solidFill>
              </a:rPr>
              <a:t>A Global </a:t>
            </a:r>
            <a:r>
              <a:rPr lang="en-US" sz="4600" dirty="0">
                <a:solidFill>
                  <a:srgbClr val="222222"/>
                </a:solidFill>
              </a:rPr>
              <a:t>Sustainability </a:t>
            </a:r>
            <a:r>
              <a:rPr lang="en-US" sz="4600" dirty="0" smtClean="0">
                <a:solidFill>
                  <a:srgbClr val="222222"/>
                </a:solidFill>
              </a:rPr>
              <a:t>Coalition</a:t>
            </a:r>
            <a:br>
              <a:rPr lang="en-US" sz="4600" dirty="0" smtClean="0">
                <a:solidFill>
                  <a:srgbClr val="222222"/>
                </a:solidFill>
              </a:rPr>
            </a:br>
            <a:r>
              <a:rPr lang="en-US" sz="4600" dirty="0" smtClean="0">
                <a:solidFill>
                  <a:srgbClr val="222222"/>
                </a:solidFill>
              </a:rPr>
              <a:t>for </a:t>
            </a:r>
            <a:r>
              <a:rPr lang="en-US" sz="4600" dirty="0">
                <a:solidFill>
                  <a:srgbClr val="222222"/>
                </a:solidFill>
              </a:rPr>
              <a:t>Open </a:t>
            </a:r>
            <a:r>
              <a:rPr lang="en-US" sz="4600" dirty="0" smtClean="0">
                <a:solidFill>
                  <a:srgbClr val="222222"/>
                </a:solidFill>
              </a:rPr>
              <a:t>Science Services (SCOSS) </a:t>
            </a:r>
            <a:endParaRPr lang="en-US" sz="4600" dirty="0">
              <a:solidFill>
                <a:srgbClr val="22222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0588" y="4991696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LIBER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175" y="4775653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EIFL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7104" y="6001406"/>
            <a:ext cx="5886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Australasian Open Access Strategy </a:t>
            </a:r>
            <a:r>
              <a:rPr lang="en-US" sz="2000" dirty="0" smtClean="0">
                <a:solidFill>
                  <a:srgbClr val="222222"/>
                </a:solidFill>
              </a:rPr>
              <a:t>Group (AOASG) 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175" y="6214161"/>
            <a:ext cx="1664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222222"/>
                </a:solidFill>
              </a:rPr>
              <a:t>SPARC Europe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1636" y="5359996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Council of </a:t>
            </a:r>
            <a:r>
              <a:rPr lang="en-US" sz="2000" dirty="0" smtClean="0">
                <a:solidFill>
                  <a:srgbClr val="222222"/>
                </a:solidFill>
              </a:rPr>
              <a:t>Australian University Librarians (CAUL)</a:t>
            </a:r>
            <a:endParaRPr lang="en-US" sz="2000" dirty="0">
              <a:solidFill>
                <a:srgbClr val="22222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688" y="2531547"/>
            <a:ext cx="76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First members in this initial phase include: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Calls will be issued to OS services</a:t>
            </a:r>
          </a:p>
          <a:p>
            <a:r>
              <a:rPr lang="en-GB" dirty="0" smtClean="0"/>
              <a:t>Submissions will be evaluated by panel of SCOSS members</a:t>
            </a:r>
          </a:p>
          <a:p>
            <a:r>
              <a:rPr lang="en-GB" dirty="0" smtClean="0"/>
              <a:t>Panel will issue recommendations for funding to OS institutions</a:t>
            </a:r>
          </a:p>
          <a:p>
            <a:r>
              <a:rPr lang="en-GB" dirty="0" smtClean="0"/>
              <a:t>Projects funded for 2 years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349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SCOSS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Pilot 1 begins</a:t>
            </a:r>
          </a:p>
          <a:p>
            <a:pPr lvl="1"/>
            <a:r>
              <a:rPr lang="en-US" dirty="0" smtClean="0"/>
              <a:t>Invitation to apply for funding issued (DOAJ and SHERPA/RoMEO)</a:t>
            </a:r>
          </a:p>
          <a:p>
            <a:pPr lvl="1"/>
            <a:r>
              <a:rPr lang="en-US" dirty="0" smtClean="0"/>
              <a:t>Evaluation of funding applications</a:t>
            </a:r>
          </a:p>
          <a:p>
            <a:pPr lvl="1"/>
            <a:r>
              <a:rPr lang="en-US" dirty="0" smtClean="0"/>
              <a:t>Decisions on funding</a:t>
            </a:r>
          </a:p>
          <a:p>
            <a:pPr lvl="1"/>
            <a:r>
              <a:rPr lang="en-US" dirty="0" smtClean="0"/>
              <a:t>Recommendations for funding issued to institutions globally</a:t>
            </a:r>
          </a:p>
          <a:p>
            <a:r>
              <a:rPr lang="en-US" dirty="0" smtClean="0"/>
              <a:t>First Call for Tender in </a:t>
            </a:r>
            <a:br>
              <a:rPr lang="en-US" dirty="0" smtClean="0"/>
            </a:br>
            <a:r>
              <a:rPr lang="en-US" dirty="0" smtClean="0"/>
              <a:t>late 2017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709081"/>
            <a:ext cx="2705100" cy="15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join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you are interested in a more open research and education for Europe, </a:t>
            </a:r>
          </a:p>
          <a:p>
            <a:pPr marL="0" indent="0" algn="ctr">
              <a:buNone/>
            </a:pPr>
            <a:r>
              <a:rPr lang="en-US" dirty="0" smtClean="0"/>
              <a:t>please become a member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For more information: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sparceurope.org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437FC2"/>
                </a:solidFill>
              </a:rPr>
              <a:t>David Ball</a:t>
            </a:r>
          </a:p>
          <a:p>
            <a:pPr marL="0" indent="0" algn="ctr">
              <a:buNone/>
            </a:pPr>
            <a:r>
              <a:rPr lang="en-US" u="sng" dirty="0" smtClean="0">
                <a:solidFill>
                  <a:srgbClr val="437FC2"/>
                </a:solidFill>
              </a:rPr>
              <a:t>dball@sparceurope.org</a:t>
            </a:r>
            <a:endParaRPr lang="en-US" u="sng" dirty="0">
              <a:solidFill>
                <a:srgbClr val="437FC2"/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SPARC Europe</a:t>
            </a:r>
          </a:p>
          <a:p>
            <a:pPr marL="0" indent="0" algn="ctr">
              <a:buNone/>
            </a:pPr>
            <a:r>
              <a:rPr lang="en-US" dirty="0" err="1" smtClean="0">
                <a:hlinkClick r:id="rId2"/>
              </a:rPr>
              <a:t>www.sparceurope.org</a:t>
            </a:r>
            <a:endParaRPr lang="en-US" dirty="0" smtClean="0"/>
          </a:p>
          <a:p>
            <a:pPr marL="0" indent="0" algn="ctr">
              <a:buNone/>
            </a:pPr>
            <a:endParaRPr lang="en-US" dirty="0">
              <a:solidFill>
                <a:srgbClr val="437FC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SPARC Europe’s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44675"/>
            <a:ext cx="7342584" cy="381657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“Driving </a:t>
            </a:r>
            <a:r>
              <a:rPr lang="en-GB" dirty="0"/>
              <a:t>to make more research accessible to all, and striving to make Open the default in Europe: For the academic community, education, industry, and for </a:t>
            </a:r>
            <a:r>
              <a:rPr lang="en-GB" dirty="0" smtClean="0"/>
              <a:t>society.” </a:t>
            </a:r>
            <a:endParaRPr lang="nl-NL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GB" i="1" dirty="0" smtClean="0"/>
              <a:t>Making Open the default</a:t>
            </a:r>
            <a:r>
              <a:rPr lang="nl-NL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4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SPARC Europe’s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44675"/>
            <a:ext cx="7414592" cy="3744565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GB" dirty="0" smtClean="0"/>
              <a:t>“Our </a:t>
            </a:r>
            <a:r>
              <a:rPr lang="en-GB" dirty="0"/>
              <a:t>mission is to provide leadership to Europe’s research community to enable the conditions, opportunities and rights for more access to Europe’s research for </a:t>
            </a:r>
            <a:r>
              <a:rPr lang="en-GB" dirty="0" smtClean="0"/>
              <a:t>all.”</a:t>
            </a:r>
            <a:endParaRPr lang="nl-NL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Europe’s </a:t>
            </a:r>
            <a:r>
              <a:rPr lang="en-GB" dirty="0"/>
              <a:t>research policy makers at the EC, European Council, national research </a:t>
            </a:r>
            <a:r>
              <a:rPr lang="en-GB" dirty="0" smtClean="0"/>
              <a:t>funders</a:t>
            </a:r>
            <a:endParaRPr lang="nl-NL" dirty="0"/>
          </a:p>
          <a:p>
            <a:r>
              <a:rPr lang="en-GB" dirty="0"/>
              <a:t>The European academic library community </a:t>
            </a:r>
            <a:endParaRPr lang="en-US" dirty="0"/>
          </a:p>
          <a:p>
            <a:r>
              <a:rPr lang="en-GB" dirty="0" smtClean="0"/>
              <a:t>Europe’s </a:t>
            </a:r>
            <a:r>
              <a:rPr lang="en-GB" dirty="0"/>
              <a:t>research communities including research administrators and senior university management, associations of </a:t>
            </a:r>
            <a:r>
              <a:rPr lang="en-GB" dirty="0" smtClean="0"/>
              <a:t>universities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35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22222"/>
                </a:solidFill>
              </a:rPr>
              <a:t>Members from 24 European countries</a:t>
            </a:r>
            <a:endParaRPr lang="en-US" dirty="0">
              <a:solidFill>
                <a:srgbClr val="22222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37929"/>
            <a:ext cx="6550868" cy="45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Driving Open Access</a:t>
            </a:r>
          </a:p>
          <a:p>
            <a:pPr>
              <a:buFont typeface="Arial"/>
              <a:buChar char="•"/>
            </a:pPr>
            <a:r>
              <a:rPr lang="en-US" dirty="0" smtClean="0"/>
              <a:t>Expanding Open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Accelerating Open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Influence Europe’s Open Science and Scholarship </a:t>
            </a:r>
            <a:r>
              <a:rPr lang="en-GB" dirty="0" smtClean="0"/>
              <a:t>(OS) decision</a:t>
            </a:r>
            <a:r>
              <a:rPr lang="en-GB" dirty="0"/>
              <a:t>-makers </a:t>
            </a:r>
            <a:r>
              <a:rPr lang="en-GB" dirty="0" smtClean="0"/>
              <a:t>&amp; scholars</a:t>
            </a:r>
          </a:p>
          <a:p>
            <a:r>
              <a:rPr lang="en-GB" dirty="0" smtClean="0"/>
              <a:t>Back the European OS </a:t>
            </a:r>
            <a:r>
              <a:rPr lang="en-GB" dirty="0"/>
              <a:t>support community </a:t>
            </a:r>
            <a:endParaRPr lang="en-GB" dirty="0" smtClean="0"/>
          </a:p>
          <a:p>
            <a:r>
              <a:rPr lang="en-GB" dirty="0" smtClean="0"/>
              <a:t>Provide </a:t>
            </a:r>
            <a:r>
              <a:rPr lang="en-GB" dirty="0"/>
              <a:t>advocacy, guidance, tools and services in support of the implementation and monitoring of open </a:t>
            </a:r>
            <a:r>
              <a:rPr lang="en-GB" dirty="0" smtClean="0"/>
              <a:t>policies</a:t>
            </a:r>
          </a:p>
          <a:p>
            <a:r>
              <a:rPr lang="en-GB" dirty="0" smtClean="0"/>
              <a:t>Share OS good </a:t>
            </a:r>
            <a:r>
              <a:rPr lang="en-GB" dirty="0"/>
              <a:t>practice and European experience</a:t>
            </a: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variety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44675"/>
            <a:ext cx="8278688" cy="4251325"/>
          </a:xfrm>
        </p:spPr>
        <p:txBody>
          <a:bodyPr/>
          <a:lstStyle/>
          <a:p>
            <a:r>
              <a:rPr lang="en-US" dirty="0" smtClean="0"/>
              <a:t>H2020 policy</a:t>
            </a:r>
          </a:p>
          <a:p>
            <a:r>
              <a:rPr lang="en-US" dirty="0" smtClean="0"/>
              <a:t>Showcasing EU policy progress</a:t>
            </a:r>
          </a:p>
          <a:p>
            <a:r>
              <a:rPr lang="en-US" dirty="0" smtClean="0"/>
              <a:t>The Open Access Citation Advantage Service</a:t>
            </a:r>
          </a:p>
          <a:p>
            <a:r>
              <a:rPr lang="en-US" dirty="0"/>
              <a:t>How Open is your Research</a:t>
            </a:r>
            <a:r>
              <a:rPr lang="en-US" dirty="0" smtClean="0"/>
              <a:t>?</a:t>
            </a:r>
          </a:p>
          <a:p>
            <a:r>
              <a:rPr lang="en-US" dirty="0"/>
              <a:t>Europe’s Open Champions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ARC Europe PPT Template">
  <a:themeElements>
    <a:clrScheme name="Aangepast 1">
      <a:dk1>
        <a:srgbClr val="254B8F"/>
      </a:dk1>
      <a:lt1>
        <a:sysClr val="window" lastClr="FFFFFF"/>
      </a:lt1>
      <a:dk2>
        <a:srgbClr val="78BCDD"/>
      </a:dk2>
      <a:lt2>
        <a:srgbClr val="FFFFFF"/>
      </a:lt2>
      <a:accent1>
        <a:srgbClr val="254B8F"/>
      </a:accent1>
      <a:accent2>
        <a:srgbClr val="78BCDD"/>
      </a:accent2>
      <a:accent3>
        <a:srgbClr val="E69636"/>
      </a:accent3>
      <a:accent4>
        <a:srgbClr val="22222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SPARC Europe PPT Template.potx</Template>
  <TotalTime>1667</TotalTime>
  <Words>751</Words>
  <Application>Microsoft Office PowerPoint</Application>
  <PresentationFormat>On-screen Show (4:3)</PresentationFormat>
  <Paragraphs>144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SPARC Europe PPT Template</vt:lpstr>
      <vt:lpstr>Making Open the Default</vt:lpstr>
      <vt:lpstr>David Ball</vt:lpstr>
      <vt:lpstr>SPARC Europe’s vision</vt:lpstr>
      <vt:lpstr>SPARC Europe’s mission</vt:lpstr>
      <vt:lpstr>We serve</vt:lpstr>
      <vt:lpstr>Members from 24 European countries</vt:lpstr>
      <vt:lpstr>Our work</vt:lpstr>
      <vt:lpstr>Four programme areas</vt:lpstr>
      <vt:lpstr>A variety of work</vt:lpstr>
      <vt:lpstr>The Open Access Citation Advant age Service</vt:lpstr>
      <vt:lpstr>How Open Flyer</vt:lpstr>
      <vt:lpstr>Europe’s Open Access Champions</vt:lpstr>
      <vt:lpstr>Europe’s open champions programme</vt:lpstr>
      <vt:lpstr>Europe’s Open Data Champions</vt:lpstr>
      <vt:lpstr>Europe’s Open Data Champions: First Steps</vt:lpstr>
      <vt:lpstr>Promoting Open Data in Europe</vt:lpstr>
      <vt:lpstr>Mapping Open Science in Europe</vt:lpstr>
      <vt:lpstr>MOSE Key results</vt:lpstr>
      <vt:lpstr>Recommendations and guidelines</vt:lpstr>
      <vt:lpstr>Ensuring Sustainability</vt:lpstr>
      <vt:lpstr>A Global Sustainability Coalition for Open Science Services (SCOSS)</vt:lpstr>
      <vt:lpstr>Developed and influenced by</vt:lpstr>
      <vt:lpstr>Developmental work behind SCOSS </vt:lpstr>
      <vt:lpstr>A Global Sustainability Coalition for Open Science Services (SCOSS) </vt:lpstr>
      <vt:lpstr>The Process</vt:lpstr>
      <vt:lpstr>SCOSS next steps</vt:lpstr>
      <vt:lpstr>Please join us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Mariël Lam</dc:creator>
  <cp:lastModifiedBy>David Ball</cp:lastModifiedBy>
  <cp:revision>304</cp:revision>
  <cp:lastPrinted>2017-01-17T12:52:58Z</cp:lastPrinted>
  <dcterms:created xsi:type="dcterms:W3CDTF">2012-10-25T17:06:33Z</dcterms:created>
  <dcterms:modified xsi:type="dcterms:W3CDTF">2017-04-03T19:12:51Z</dcterms:modified>
</cp:coreProperties>
</file>