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47"/>
  </p:notesMasterIdLst>
  <p:sldIdLst>
    <p:sldId id="370" r:id="rId4"/>
    <p:sldId id="332" r:id="rId5"/>
    <p:sldId id="374" r:id="rId6"/>
    <p:sldId id="386" r:id="rId7"/>
    <p:sldId id="385" r:id="rId8"/>
    <p:sldId id="373" r:id="rId9"/>
    <p:sldId id="337" r:id="rId10"/>
    <p:sldId id="375" r:id="rId11"/>
    <p:sldId id="342" r:id="rId12"/>
    <p:sldId id="318" r:id="rId13"/>
    <p:sldId id="321" r:id="rId14"/>
    <p:sldId id="322" r:id="rId15"/>
    <p:sldId id="323" r:id="rId16"/>
    <p:sldId id="324" r:id="rId17"/>
    <p:sldId id="325" r:id="rId18"/>
    <p:sldId id="326" r:id="rId19"/>
    <p:sldId id="377" r:id="rId20"/>
    <p:sldId id="327" r:id="rId21"/>
    <p:sldId id="378" r:id="rId22"/>
    <p:sldId id="330" r:id="rId23"/>
    <p:sldId id="345" r:id="rId24"/>
    <p:sldId id="363" r:id="rId25"/>
    <p:sldId id="376" r:id="rId26"/>
    <p:sldId id="390" r:id="rId27"/>
    <p:sldId id="391" r:id="rId28"/>
    <p:sldId id="392" r:id="rId29"/>
    <p:sldId id="393" r:id="rId30"/>
    <p:sldId id="394" r:id="rId31"/>
    <p:sldId id="395" r:id="rId32"/>
    <p:sldId id="396" r:id="rId33"/>
    <p:sldId id="341" r:id="rId34"/>
    <p:sldId id="379" r:id="rId35"/>
    <p:sldId id="397" r:id="rId36"/>
    <p:sldId id="381" r:id="rId37"/>
    <p:sldId id="380" r:id="rId38"/>
    <p:sldId id="382" r:id="rId39"/>
    <p:sldId id="383" r:id="rId40"/>
    <p:sldId id="384" r:id="rId41"/>
    <p:sldId id="355" r:id="rId42"/>
    <p:sldId id="389" r:id="rId43"/>
    <p:sldId id="388" r:id="rId44"/>
    <p:sldId id="387" r:id="rId45"/>
    <p:sldId id="36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1E00"/>
    <a:srgbClr val="8C3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9" autoAdjust="0"/>
    <p:restoredTop sz="73622"/>
  </p:normalViewPr>
  <p:slideViewPr>
    <p:cSldViewPr snapToGrid="0" snapToObjects="1">
      <p:cViewPr>
        <p:scale>
          <a:sx n="95" d="100"/>
          <a:sy n="95" d="100"/>
        </p:scale>
        <p:origin x="124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3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Work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Sheet1!$A$2:$A$9</c:f>
              <c:strCache>
                <c:ptCount val="8"/>
                <c:pt idx="0">
                  <c:v>Harvard</c:v>
                </c:pt>
                <c:pt idx="1">
                  <c:v>Stanford</c:v>
                </c:pt>
                <c:pt idx="2">
                  <c:v>Tufts</c:v>
                </c:pt>
                <c:pt idx="3">
                  <c:v>Columbia</c:v>
                </c:pt>
                <c:pt idx="4">
                  <c:v>Minnesota</c:v>
                </c:pt>
                <c:pt idx="5">
                  <c:v>MIT</c:v>
                </c:pt>
                <c:pt idx="6">
                  <c:v>MassGIS</c:v>
                </c:pt>
                <c:pt idx="7">
                  <c:v>Berkeley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9895.0</c:v>
                </c:pt>
                <c:pt idx="1">
                  <c:v>6945.0</c:v>
                </c:pt>
                <c:pt idx="2">
                  <c:v>2802.0</c:v>
                </c:pt>
                <c:pt idx="3">
                  <c:v>2795.0</c:v>
                </c:pt>
                <c:pt idx="4">
                  <c:v>2258.0</c:v>
                </c:pt>
                <c:pt idx="5">
                  <c:v>2127.0</c:v>
                </c:pt>
                <c:pt idx="6">
                  <c:v>398.0</c:v>
                </c:pt>
                <c:pt idx="7">
                  <c:v>150.0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151E1D-EA64-0B43-9F64-50BA7F92165C}" type="doc">
      <dgm:prSet loTypeId="urn:microsoft.com/office/officeart/2005/8/layout/cycle2" loCatId="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F2C6EAA-D9E2-084F-8115-DEB314835552}">
      <dgm:prSet phldrT="[Text]"/>
      <dgm:spPr/>
      <dgm:t>
        <a:bodyPr/>
        <a:lstStyle/>
        <a:p>
          <a:r>
            <a:rPr lang="en-US" dirty="0" smtClean="0"/>
            <a:t>Scientific Analysis</a:t>
          </a:r>
          <a:endParaRPr lang="en-US" dirty="0"/>
        </a:p>
      </dgm:t>
    </dgm:pt>
    <dgm:pt modelId="{89DEC95A-A066-624E-8C26-61BEFEB4306A}" type="parTrans" cxnId="{62410C41-A6E9-B341-AFF5-EBE40DD1A712}">
      <dgm:prSet/>
      <dgm:spPr/>
      <dgm:t>
        <a:bodyPr/>
        <a:lstStyle/>
        <a:p>
          <a:endParaRPr lang="en-US"/>
        </a:p>
      </dgm:t>
    </dgm:pt>
    <dgm:pt modelId="{216BC18C-65EC-6B4D-83F0-135E0B5A5500}" type="sibTrans" cxnId="{62410C41-A6E9-B341-AFF5-EBE40DD1A712}">
      <dgm:prSet/>
      <dgm:spPr/>
      <dgm:t>
        <a:bodyPr/>
        <a:lstStyle/>
        <a:p>
          <a:endParaRPr lang="en-US"/>
        </a:p>
      </dgm:t>
    </dgm:pt>
    <dgm:pt modelId="{1EBF8447-0256-5649-8999-E72BB02D6F97}">
      <dgm:prSet phldrT="[Text]"/>
      <dgm:spPr/>
      <dgm:t>
        <a:bodyPr/>
        <a:lstStyle/>
        <a:p>
          <a:r>
            <a:rPr lang="en-US" dirty="0" smtClean="0"/>
            <a:t>Editorial Review</a:t>
          </a:r>
          <a:endParaRPr lang="en-US" dirty="0"/>
        </a:p>
      </dgm:t>
    </dgm:pt>
    <dgm:pt modelId="{CBB6A296-F35B-7E48-B787-E5C2FEBF9D1E}" type="parTrans" cxnId="{CB6F88B6-55F1-8445-979B-FD0DF1FFC8F5}">
      <dgm:prSet/>
      <dgm:spPr/>
      <dgm:t>
        <a:bodyPr/>
        <a:lstStyle/>
        <a:p>
          <a:endParaRPr lang="en-US"/>
        </a:p>
      </dgm:t>
    </dgm:pt>
    <dgm:pt modelId="{9ED29566-1025-1244-9CD7-521FB5FE7280}" type="sibTrans" cxnId="{CB6F88B6-55F1-8445-979B-FD0DF1FFC8F5}">
      <dgm:prSet/>
      <dgm:spPr/>
      <dgm:t>
        <a:bodyPr/>
        <a:lstStyle/>
        <a:p>
          <a:endParaRPr lang="en-US"/>
        </a:p>
      </dgm:t>
    </dgm:pt>
    <dgm:pt modelId="{B253A0C9-CE3D-2A4B-9453-2F7188804C82}">
      <dgm:prSet phldrT="[Text]"/>
      <dgm:spPr/>
      <dgm:t>
        <a:bodyPr/>
        <a:lstStyle/>
        <a:p>
          <a:r>
            <a:rPr lang="en-US" dirty="0" smtClean="0"/>
            <a:t>Interactive Display</a:t>
          </a:r>
          <a:endParaRPr lang="en-US" dirty="0"/>
        </a:p>
      </dgm:t>
    </dgm:pt>
    <dgm:pt modelId="{9596977A-6295-4D48-980A-C4FCCEFC378C}" type="parTrans" cxnId="{6DA5EC5F-4052-AE44-A34A-C413BBF2F519}">
      <dgm:prSet/>
      <dgm:spPr/>
      <dgm:t>
        <a:bodyPr/>
        <a:lstStyle/>
        <a:p>
          <a:endParaRPr lang="en-US"/>
        </a:p>
      </dgm:t>
    </dgm:pt>
    <dgm:pt modelId="{300EB2E7-A3CC-794E-80EE-B9A0CD085361}" type="sibTrans" cxnId="{6DA5EC5F-4052-AE44-A34A-C413BBF2F519}">
      <dgm:prSet/>
      <dgm:spPr/>
      <dgm:t>
        <a:bodyPr/>
        <a:lstStyle/>
        <a:p>
          <a:endParaRPr lang="en-US"/>
        </a:p>
      </dgm:t>
    </dgm:pt>
    <dgm:pt modelId="{78CE6996-078A-2444-9DE3-99476DD3EC94}" type="pres">
      <dgm:prSet presAssocID="{46151E1D-EA64-0B43-9F64-50BA7F92165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A71DBF-40B7-334D-A168-C5F68D6D22C5}" type="pres">
      <dgm:prSet presAssocID="{3F2C6EAA-D9E2-084F-8115-DEB31483555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FA528A-5D8A-6F42-98E9-54DBEF477B56}" type="pres">
      <dgm:prSet presAssocID="{216BC18C-65EC-6B4D-83F0-135E0B5A5500}" presName="sibTrans" presStyleLbl="sibTrans2D1" presStyleIdx="0" presStyleCnt="3"/>
      <dgm:spPr/>
      <dgm:t>
        <a:bodyPr/>
        <a:lstStyle/>
        <a:p>
          <a:endParaRPr lang="en-US"/>
        </a:p>
      </dgm:t>
    </dgm:pt>
    <dgm:pt modelId="{41642C6F-D0DD-504C-AA31-A3B7B7901E11}" type="pres">
      <dgm:prSet presAssocID="{216BC18C-65EC-6B4D-83F0-135E0B5A5500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0934B434-3AA0-7D49-996F-3EE611ED4F4B}" type="pres">
      <dgm:prSet presAssocID="{1EBF8447-0256-5649-8999-E72BB02D6F9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FC3777-5993-D640-868B-98ED1E412891}" type="pres">
      <dgm:prSet presAssocID="{9ED29566-1025-1244-9CD7-521FB5FE7280}" presName="sibTrans" presStyleLbl="sibTrans2D1" presStyleIdx="1" presStyleCnt="3"/>
      <dgm:spPr/>
      <dgm:t>
        <a:bodyPr/>
        <a:lstStyle/>
        <a:p>
          <a:endParaRPr lang="en-US"/>
        </a:p>
      </dgm:t>
    </dgm:pt>
    <dgm:pt modelId="{CECFC07B-D14E-6D41-98B9-DBD70AB2C4C4}" type="pres">
      <dgm:prSet presAssocID="{9ED29566-1025-1244-9CD7-521FB5FE7280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F82D9663-FB90-9742-B2D1-931919495CB0}" type="pres">
      <dgm:prSet presAssocID="{B253A0C9-CE3D-2A4B-9453-2F7188804C8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E7128D-4355-F843-979F-E9DA74E403F8}" type="pres">
      <dgm:prSet presAssocID="{300EB2E7-A3CC-794E-80EE-B9A0CD085361}" presName="sibTrans" presStyleLbl="sibTrans2D1" presStyleIdx="2" presStyleCnt="3"/>
      <dgm:spPr/>
      <dgm:t>
        <a:bodyPr/>
        <a:lstStyle/>
        <a:p>
          <a:endParaRPr lang="en-US"/>
        </a:p>
      </dgm:t>
    </dgm:pt>
    <dgm:pt modelId="{1E80FF24-62D5-554B-BAE4-78DD22921AEA}" type="pres">
      <dgm:prSet presAssocID="{300EB2E7-A3CC-794E-80EE-B9A0CD085361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6D9E61B4-8394-3448-A2F9-80AD6F3AAEFE}" type="presOf" srcId="{1EBF8447-0256-5649-8999-E72BB02D6F97}" destId="{0934B434-3AA0-7D49-996F-3EE611ED4F4B}" srcOrd="0" destOrd="0" presId="urn:microsoft.com/office/officeart/2005/8/layout/cycle2"/>
    <dgm:cxn modelId="{F814FB8A-0E9F-C644-A620-EDF78C381989}" type="presOf" srcId="{9ED29566-1025-1244-9CD7-521FB5FE7280}" destId="{CECFC07B-D14E-6D41-98B9-DBD70AB2C4C4}" srcOrd="1" destOrd="0" presId="urn:microsoft.com/office/officeart/2005/8/layout/cycle2"/>
    <dgm:cxn modelId="{9D244A43-37CE-414F-B16B-A274313366EF}" type="presOf" srcId="{300EB2E7-A3CC-794E-80EE-B9A0CD085361}" destId="{B3E7128D-4355-F843-979F-E9DA74E403F8}" srcOrd="0" destOrd="0" presId="urn:microsoft.com/office/officeart/2005/8/layout/cycle2"/>
    <dgm:cxn modelId="{6DA5EC5F-4052-AE44-A34A-C413BBF2F519}" srcId="{46151E1D-EA64-0B43-9F64-50BA7F92165C}" destId="{B253A0C9-CE3D-2A4B-9453-2F7188804C82}" srcOrd="2" destOrd="0" parTransId="{9596977A-6295-4D48-980A-C4FCCEFC378C}" sibTransId="{300EB2E7-A3CC-794E-80EE-B9A0CD085361}"/>
    <dgm:cxn modelId="{1B3EB75A-779C-394F-8ED2-3E09514B939E}" type="presOf" srcId="{B253A0C9-CE3D-2A4B-9453-2F7188804C82}" destId="{F82D9663-FB90-9742-B2D1-931919495CB0}" srcOrd="0" destOrd="0" presId="urn:microsoft.com/office/officeart/2005/8/layout/cycle2"/>
    <dgm:cxn modelId="{7FF60668-B8F0-1148-8D5A-746108346710}" type="presOf" srcId="{300EB2E7-A3CC-794E-80EE-B9A0CD085361}" destId="{1E80FF24-62D5-554B-BAE4-78DD22921AEA}" srcOrd="1" destOrd="0" presId="urn:microsoft.com/office/officeart/2005/8/layout/cycle2"/>
    <dgm:cxn modelId="{CB6F88B6-55F1-8445-979B-FD0DF1FFC8F5}" srcId="{46151E1D-EA64-0B43-9F64-50BA7F92165C}" destId="{1EBF8447-0256-5649-8999-E72BB02D6F97}" srcOrd="1" destOrd="0" parTransId="{CBB6A296-F35B-7E48-B787-E5C2FEBF9D1E}" sibTransId="{9ED29566-1025-1244-9CD7-521FB5FE7280}"/>
    <dgm:cxn modelId="{840AA11B-A1AC-FF46-948A-BB3D752D11EE}" type="presOf" srcId="{3F2C6EAA-D9E2-084F-8115-DEB314835552}" destId="{EFA71DBF-40B7-334D-A168-C5F68D6D22C5}" srcOrd="0" destOrd="0" presId="urn:microsoft.com/office/officeart/2005/8/layout/cycle2"/>
    <dgm:cxn modelId="{8DFEA5CE-3944-C940-B2FE-28E2AB8638EB}" type="presOf" srcId="{46151E1D-EA64-0B43-9F64-50BA7F92165C}" destId="{78CE6996-078A-2444-9DE3-99476DD3EC94}" srcOrd="0" destOrd="0" presId="urn:microsoft.com/office/officeart/2005/8/layout/cycle2"/>
    <dgm:cxn modelId="{62410C41-A6E9-B341-AFF5-EBE40DD1A712}" srcId="{46151E1D-EA64-0B43-9F64-50BA7F92165C}" destId="{3F2C6EAA-D9E2-084F-8115-DEB314835552}" srcOrd="0" destOrd="0" parTransId="{89DEC95A-A066-624E-8C26-61BEFEB4306A}" sibTransId="{216BC18C-65EC-6B4D-83F0-135E0B5A5500}"/>
    <dgm:cxn modelId="{EE1F1F47-EA2F-064C-B5C3-0D1F5E3747A5}" type="presOf" srcId="{216BC18C-65EC-6B4D-83F0-135E0B5A5500}" destId="{4EFA528A-5D8A-6F42-98E9-54DBEF477B56}" srcOrd="0" destOrd="0" presId="urn:microsoft.com/office/officeart/2005/8/layout/cycle2"/>
    <dgm:cxn modelId="{CC0546F5-A10F-3347-8FEF-7FDC2A01C7FD}" type="presOf" srcId="{9ED29566-1025-1244-9CD7-521FB5FE7280}" destId="{7FFC3777-5993-D640-868B-98ED1E412891}" srcOrd="0" destOrd="0" presId="urn:microsoft.com/office/officeart/2005/8/layout/cycle2"/>
    <dgm:cxn modelId="{70D94524-61A9-7742-8A85-9C22A61ECFF8}" type="presOf" srcId="{216BC18C-65EC-6B4D-83F0-135E0B5A5500}" destId="{41642C6F-D0DD-504C-AA31-A3B7B7901E11}" srcOrd="1" destOrd="0" presId="urn:microsoft.com/office/officeart/2005/8/layout/cycle2"/>
    <dgm:cxn modelId="{DE6ECE20-2FBE-6849-9AE6-6EBEA95C7CAE}" type="presParOf" srcId="{78CE6996-078A-2444-9DE3-99476DD3EC94}" destId="{EFA71DBF-40B7-334D-A168-C5F68D6D22C5}" srcOrd="0" destOrd="0" presId="urn:microsoft.com/office/officeart/2005/8/layout/cycle2"/>
    <dgm:cxn modelId="{4864EBA2-C1C6-5B48-A2B0-01E3F33E7EF3}" type="presParOf" srcId="{78CE6996-078A-2444-9DE3-99476DD3EC94}" destId="{4EFA528A-5D8A-6F42-98E9-54DBEF477B56}" srcOrd="1" destOrd="0" presId="urn:microsoft.com/office/officeart/2005/8/layout/cycle2"/>
    <dgm:cxn modelId="{AF0A1FED-C77D-F64F-A03E-4E8677A54595}" type="presParOf" srcId="{4EFA528A-5D8A-6F42-98E9-54DBEF477B56}" destId="{41642C6F-D0DD-504C-AA31-A3B7B7901E11}" srcOrd="0" destOrd="0" presId="urn:microsoft.com/office/officeart/2005/8/layout/cycle2"/>
    <dgm:cxn modelId="{99FAB9B7-D368-224D-8480-F8B694C7C856}" type="presParOf" srcId="{78CE6996-078A-2444-9DE3-99476DD3EC94}" destId="{0934B434-3AA0-7D49-996F-3EE611ED4F4B}" srcOrd="2" destOrd="0" presId="urn:microsoft.com/office/officeart/2005/8/layout/cycle2"/>
    <dgm:cxn modelId="{8F3FF7AE-44A2-C446-810E-057AC5B16677}" type="presParOf" srcId="{78CE6996-078A-2444-9DE3-99476DD3EC94}" destId="{7FFC3777-5993-D640-868B-98ED1E412891}" srcOrd="3" destOrd="0" presId="urn:microsoft.com/office/officeart/2005/8/layout/cycle2"/>
    <dgm:cxn modelId="{8240CAE1-83DF-B546-BD14-6F3B2DAA5F89}" type="presParOf" srcId="{7FFC3777-5993-D640-868B-98ED1E412891}" destId="{CECFC07B-D14E-6D41-98B9-DBD70AB2C4C4}" srcOrd="0" destOrd="0" presId="urn:microsoft.com/office/officeart/2005/8/layout/cycle2"/>
    <dgm:cxn modelId="{5C0F8AA3-64A3-CD4B-A3F7-1CB2BEC70466}" type="presParOf" srcId="{78CE6996-078A-2444-9DE3-99476DD3EC94}" destId="{F82D9663-FB90-9742-B2D1-931919495CB0}" srcOrd="4" destOrd="0" presId="urn:microsoft.com/office/officeart/2005/8/layout/cycle2"/>
    <dgm:cxn modelId="{A8B4E5C5-0B29-9C4F-B3CB-3E5444299F4A}" type="presParOf" srcId="{78CE6996-078A-2444-9DE3-99476DD3EC94}" destId="{B3E7128D-4355-F843-979F-E9DA74E403F8}" srcOrd="5" destOrd="0" presId="urn:microsoft.com/office/officeart/2005/8/layout/cycle2"/>
    <dgm:cxn modelId="{73CC367D-EDA8-6D4F-AA30-86C963549954}" type="presParOf" srcId="{B3E7128D-4355-F843-979F-E9DA74E403F8}" destId="{1E80FF24-62D5-554B-BAE4-78DD22921AE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71DBF-40B7-334D-A168-C5F68D6D22C5}">
      <dsp:nvSpPr>
        <dsp:cNvPr id="0" name=""/>
        <dsp:cNvSpPr/>
      </dsp:nvSpPr>
      <dsp:spPr>
        <a:xfrm>
          <a:off x="2478697" y="821"/>
          <a:ext cx="1963358" cy="196335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Scientific Analysis</a:t>
          </a:r>
          <a:endParaRPr lang="en-US" sz="2400" kern="1200" dirty="0"/>
        </a:p>
      </dsp:txBody>
      <dsp:txXfrm>
        <a:off x="2766224" y="288348"/>
        <a:ext cx="1388304" cy="1388304"/>
      </dsp:txXfrm>
    </dsp:sp>
    <dsp:sp modelId="{4EFA528A-5D8A-6F42-98E9-54DBEF477B56}">
      <dsp:nvSpPr>
        <dsp:cNvPr id="0" name=""/>
        <dsp:cNvSpPr/>
      </dsp:nvSpPr>
      <dsp:spPr>
        <a:xfrm rot="3600000">
          <a:off x="3929018" y="1915720"/>
          <a:ext cx="522876" cy="6626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3968234" y="1980323"/>
        <a:ext cx="366013" cy="397579"/>
      </dsp:txXfrm>
    </dsp:sp>
    <dsp:sp modelId="{0934B434-3AA0-7D49-996F-3EE611ED4F4B}">
      <dsp:nvSpPr>
        <dsp:cNvPr id="0" name=""/>
        <dsp:cNvSpPr/>
      </dsp:nvSpPr>
      <dsp:spPr>
        <a:xfrm>
          <a:off x="3953656" y="2555525"/>
          <a:ext cx="1963358" cy="196335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Editorial Review</a:t>
          </a:r>
          <a:endParaRPr lang="en-US" sz="2400" kern="1200" dirty="0"/>
        </a:p>
      </dsp:txBody>
      <dsp:txXfrm>
        <a:off x="4241183" y="2843052"/>
        <a:ext cx="1388304" cy="1388304"/>
      </dsp:txXfrm>
    </dsp:sp>
    <dsp:sp modelId="{7FFC3777-5993-D640-868B-98ED1E412891}">
      <dsp:nvSpPr>
        <dsp:cNvPr id="0" name=""/>
        <dsp:cNvSpPr/>
      </dsp:nvSpPr>
      <dsp:spPr>
        <a:xfrm rot="10800000">
          <a:off x="3213736" y="3205888"/>
          <a:ext cx="522876" cy="6626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3370599" y="3338415"/>
        <a:ext cx="366013" cy="397579"/>
      </dsp:txXfrm>
    </dsp:sp>
    <dsp:sp modelId="{F82D9663-FB90-9742-B2D1-931919495CB0}">
      <dsp:nvSpPr>
        <dsp:cNvPr id="0" name=""/>
        <dsp:cNvSpPr/>
      </dsp:nvSpPr>
      <dsp:spPr>
        <a:xfrm>
          <a:off x="1003738" y="2555525"/>
          <a:ext cx="1963358" cy="196335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Interactive Display</a:t>
          </a:r>
          <a:endParaRPr lang="en-US" sz="2400" kern="1200" dirty="0"/>
        </a:p>
      </dsp:txBody>
      <dsp:txXfrm>
        <a:off x="1291265" y="2843052"/>
        <a:ext cx="1388304" cy="1388304"/>
      </dsp:txXfrm>
    </dsp:sp>
    <dsp:sp modelId="{B3E7128D-4355-F843-979F-E9DA74E403F8}">
      <dsp:nvSpPr>
        <dsp:cNvPr id="0" name=""/>
        <dsp:cNvSpPr/>
      </dsp:nvSpPr>
      <dsp:spPr>
        <a:xfrm rot="18000000">
          <a:off x="2454059" y="1941352"/>
          <a:ext cx="522876" cy="6626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2493275" y="2141803"/>
        <a:ext cx="366013" cy="397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A9CB1-E46A-564D-99C8-D6A9178B85A6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885C3-0858-0C4F-8E06-B35D2E434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3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ul-reader-test.stanford.edu/drag_and_drop/" TargetMode="External"/><Relationship Id="rId4" Type="http://schemas.openxmlformats.org/officeDocument/2006/relationships/hyperlink" Target="http://iiif.bodleian.ox.ac.uk/iiif/collection/XXXXX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ul-reader-test.stanford.edu/drag_and_drop/" TargetMode="External"/><Relationship Id="rId4" Type="http://schemas.openxmlformats.org/officeDocument/2006/relationships/hyperlink" Target="http://iiif.bodleian.ox.ac.uk/iiif/collection/XXXXX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 realized is that we treat content</a:t>
            </a:r>
            <a:r>
              <a:rPr lang="en-US" baseline="0" dirty="0" smtClean="0"/>
              <a:t> and technology like silos.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46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Folio is in BVMM: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Bibliotheque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Virtuelle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Manuscrits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medievaux</a:t>
            </a:r>
            <a:r>
              <a:rPr lang="en-US" baseline="0" dirty="0" smtClean="0"/>
              <a:t>, served by the IRHT, </a:t>
            </a:r>
            <a:r>
              <a:rPr lang="en-US" baseline="0" dirty="0" err="1" smtClean="0"/>
              <a:t>Institut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Recherche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d’Histoire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Textes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Miniature was eventually acquired by the Royal Library and is now in the collection of the BNF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0D435-C56C-B749-ABD8-8D10461D7E9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30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courses.edx.org</a:t>
            </a:r>
            <a:r>
              <a:rPr lang="en-US" dirty="0" smtClean="0"/>
              <a:t>/courses/course-v1:HarvardX+MCB64.1x+2T2016/d16e07a5cec442eeb7cd9dfcb695dce0/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3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UV: http://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universalviewer.io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/examples/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Mirador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http://sul-reader-test.stanford.edu/drag_and_drop/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collection link is: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http://iiif.bodleian.ox.ac.uk/iiif/collection/XXXXX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XXXXX is a keyword. I have some pre-canned searches that do more sophisticated searches based on our collection.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So: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Hebrew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Incunabula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Ephemera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HistoryandPolitics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WesternManuscripts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Oriental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Greek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0D435-C56C-B749-ABD8-8D10461D7E92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46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UV: http://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universalviewer.io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/examples/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Mirador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http://sul-reader-test.stanford.edu/drag_and_drop/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collection link is: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http://iiif.bodleian.ox.ac.uk/iiif/collection/XXXXX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XXXXX is a keyword. I have some pre-canned searches that do more sophisticated searches based on our collection.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So: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Hebrew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Incunabula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Ephemera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HistoryandPolitics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WesternManuscripts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Oriental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Greek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0D435-C56C-B749-ABD8-8D10461D7E9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4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0D435-C56C-B749-ABD8-8D10461D7E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8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 &amp; Contrast works of 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23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41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38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Harvard looking at using </a:t>
            </a:r>
            <a:r>
              <a:rPr lang="en-US" dirty="0" err="1" smtClean="0"/>
              <a:t>Mirador</a:t>
            </a:r>
            <a:r>
              <a:rPr lang="en-US" dirty="0" smtClean="0"/>
              <a:t> loaded onto tablets in</a:t>
            </a:r>
            <a:r>
              <a:rPr lang="en-US" baseline="0" dirty="0" smtClean="0"/>
              <a:t> their museums.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33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Harvard looking at using </a:t>
            </a:r>
            <a:r>
              <a:rPr lang="en-US" dirty="0" err="1" smtClean="0"/>
              <a:t>Mirador</a:t>
            </a:r>
            <a:r>
              <a:rPr lang="en-US" dirty="0" smtClean="0"/>
              <a:t> loaded onto tablets in</a:t>
            </a:r>
            <a:r>
              <a:rPr lang="en-US" baseline="0" dirty="0" smtClean="0"/>
              <a:t> their museums.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8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Connections</a:t>
            </a:r>
            <a:r>
              <a:rPr lang="en-US" baseline="0" dirty="0" smtClean="0"/>
              <a:t> provide links to more c</a:t>
            </a:r>
            <a:r>
              <a:rPr lang="en-US" dirty="0" smtClean="0"/>
              <a:t>ontent,</a:t>
            </a:r>
            <a:r>
              <a:rPr lang="en-US" baseline="0" dirty="0" smtClean="0"/>
              <a:t> Services, Patrons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0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IIIF is great. How do I use it?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6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125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2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IIIF is great. How do I use it?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17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IIIF is great. How do I use it?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56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IIIF is great. How do I use it?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72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IIIF is great. How do I use it?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94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library.stanford.edu</a:t>
            </a:r>
            <a:r>
              <a:rPr lang="en-US" dirty="0" smtClean="0"/>
              <a:t>/blogs/digital-library-blog/2016/05/</a:t>
            </a:r>
            <a:r>
              <a:rPr lang="en-US" dirty="0" err="1" smtClean="0"/>
              <a:t>sdr</a:t>
            </a:r>
            <a:r>
              <a:rPr lang="en-US" dirty="0" smtClean="0"/>
              <a:t>-deposit-week-earthworks-action-against-cholera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32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IIIF is great. How do I use it?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3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Connection to other content, to</a:t>
            </a:r>
            <a:r>
              <a:rPr lang="en-US" baseline="0" dirty="0" smtClean="0"/>
              <a:t> services, to users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885C3-0858-0C4F-8E06-B35D2E434A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99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things: </a:t>
            </a:r>
          </a:p>
          <a:p>
            <a:r>
              <a:rPr lang="en-US" dirty="0" smtClean="0"/>
              <a:t>1.) APIs</a:t>
            </a:r>
          </a:p>
          <a:p>
            <a:r>
              <a:rPr lang="en-US" dirty="0" smtClean="0"/>
              <a:t>2.) growing suite of compatible software</a:t>
            </a:r>
          </a:p>
          <a:p>
            <a:r>
              <a:rPr lang="en-US" dirty="0" smtClean="0"/>
              <a:t>3.) community of adopters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0D435-C56C-B749-ABD8-8D10461D7E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8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Lewis Chessmen in the British Museum, Page of </a:t>
            </a:r>
            <a:r>
              <a:rPr lang="en-US" dirty="0" err="1" smtClean="0"/>
              <a:t>Beineke</a:t>
            </a:r>
            <a:r>
              <a:rPr lang="en-US" dirty="0" smtClean="0"/>
              <a:t> MS 109 from Yale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52999-D3F2-3543-8D29-3848FBDD052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66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Princeton scroll: 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libimages.princeton.edu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osd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-demo/?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feedme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=pudl0123%2F8172070%2F01%2F00000001.jp2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0D435-C56C-B749-ABD8-8D10461D7E9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93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purl.stanford.edu</a:t>
            </a:r>
            <a:r>
              <a:rPr lang="en-US" dirty="0" smtClean="0"/>
              <a:t>/hs631zg4177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library.stanford.edu</a:t>
            </a:r>
            <a:r>
              <a:rPr lang="en-US" dirty="0" smtClean="0"/>
              <a:t>/blogs/digital-library-blog/2015/11/adventures-oversized-imaging-digitizing-</a:t>
            </a:r>
            <a:r>
              <a:rPr lang="en-US" dirty="0" err="1" smtClean="0"/>
              <a:t>omi</a:t>
            </a:r>
            <a:r>
              <a:rPr lang="en-US" dirty="0" smtClean="0"/>
              <a:t>-</a:t>
            </a:r>
            <a:r>
              <a:rPr lang="en-US" dirty="0" err="1" smtClean="0"/>
              <a:t>kuni-ezu-jin-jiang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Kuni-ezu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Japanese tax map from 1837. Drawn in the round; one is meant to stand in the center and then read it in any direction one faces</a:t>
            </a:r>
          </a:p>
          <a:p>
            <a:r>
              <a:rPr lang="en-US" baseline="0" dirty="0" smtClean="0"/>
              <a:t>No longer possible with fragile, nearly 200-year old artifact</a:t>
            </a:r>
          </a:p>
          <a:p>
            <a:endParaRPr lang="en-US" baseline="0" dirty="0" smtClean="0"/>
          </a:p>
          <a:p>
            <a:r>
              <a:rPr lang="en-US" dirty="0" smtClean="0"/>
              <a:t>The map</a:t>
            </a:r>
            <a:r>
              <a:rPr lang="en-US" baseline="0" dirty="0" smtClean="0"/>
              <a:t> measures 11’x17’</a:t>
            </a:r>
          </a:p>
          <a:p>
            <a:r>
              <a:rPr lang="en-US" baseline="0" dirty="0" smtClean="0"/>
              <a:t>Wayne is 6’4”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scanned map is</a:t>
            </a:r>
          </a:p>
          <a:p>
            <a:r>
              <a:rPr lang="en-US" baseline="0" dirty="0" smtClean="0"/>
              <a:t>34,342 x 22,939 pixels</a:t>
            </a:r>
          </a:p>
          <a:p>
            <a:r>
              <a:rPr lang="en-US" baseline="0" dirty="0" smtClean="0"/>
              <a:t>787.8 mega pixels</a:t>
            </a:r>
          </a:p>
          <a:p>
            <a:r>
              <a:rPr lang="en-US" baseline="0" dirty="0" smtClean="0"/>
              <a:t>1.27 GB file size </a:t>
            </a:r>
          </a:p>
          <a:p>
            <a:r>
              <a:rPr lang="en-US" baseline="0" dirty="0" smtClean="0"/>
              <a:t>Composite of 158 individual images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0D435-C56C-B749-ABD8-8D10461D7E9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Self portrait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VanGogh</a:t>
            </a:r>
            <a:r>
              <a:rPr lang="en-US" baseline="0" dirty="0" smtClean="0"/>
              <a:t>, for Gauguin, from Harvard. </a:t>
            </a:r>
          </a:p>
          <a:p>
            <a:r>
              <a:rPr lang="en-US" baseline="0" dirty="0" smtClean="0"/>
              <a:t>Next to </a:t>
            </a:r>
            <a:r>
              <a:rPr lang="en-US" baseline="0" dirty="0" err="1" smtClean="0"/>
              <a:t>Kaligat</a:t>
            </a:r>
            <a:r>
              <a:rPr lang="en-US" baseline="0" dirty="0" smtClean="0"/>
              <a:t> paintings from Burma, from Oxford’s Digital Bodleian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0D435-C56C-B749-ABD8-8D10461D7E9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72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Folio is in BVMM: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Bibliotheque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Virtuelle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Manuscrits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medievaux</a:t>
            </a:r>
            <a:r>
              <a:rPr lang="en-US" baseline="0" dirty="0" smtClean="0"/>
              <a:t>, served by the IRHT (</a:t>
            </a:r>
            <a:r>
              <a:rPr lang="en-US" baseline="0" dirty="0" err="1" smtClean="0"/>
              <a:t>Institut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recherche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d’histoire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textes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Miniature was eventually acquired by the Royal Library and is now in the collection of the BNF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0D435-C56C-B749-ABD8-8D10461D7E9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86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68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20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1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639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FECD78-3C8E-49F2-8FAB-59489D168ABB}" type="datetimeFigureOut">
              <a:rPr lang="en-US" smtClean="0"/>
              <a:t>4/4/17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67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1D8C-577B-4C45-A217-4FB0C1AFA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0E35-25C9-144A-BA37-3F8920E00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73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1D8C-577B-4C45-A217-4FB0C1AFA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0E35-25C9-144A-BA37-3F8920E00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1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1D8C-577B-4C45-A217-4FB0C1AFA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0E35-25C9-144A-BA37-3F8920E00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1D8C-577B-4C45-A217-4FB0C1AFA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0E35-25C9-144A-BA37-3F8920E00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39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1D8C-577B-4C45-A217-4FB0C1AFA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0E35-25C9-144A-BA37-3F8920E00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29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1D8C-577B-4C45-A217-4FB0C1AFA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0E35-25C9-144A-BA37-3F8920E00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4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1D8C-577B-4C45-A217-4FB0C1AFA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0E35-25C9-144A-BA37-3F8920E00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206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1D8C-577B-4C45-A217-4FB0C1AFA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0E35-25C9-144A-BA37-3F8920E00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6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1D8C-577B-4C45-A217-4FB0C1AFA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0E35-25C9-144A-BA37-3F8920E00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073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1D8C-577B-4C45-A217-4FB0C1AFA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0E35-25C9-144A-BA37-3F8920E00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47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1D8C-577B-4C45-A217-4FB0C1AFA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0E35-25C9-144A-BA37-3F8920E00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97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22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7" r:id="rId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5471D8C-577B-4C45-A217-4FB0C1AFA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E00E35-25C9-144A-BA37-3F8920E004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6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3.wdp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4.wdp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Relationship Id="rId3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5" Type="http://schemas.openxmlformats.org/officeDocument/2006/relationships/image" Target="../media/image48.png"/><Relationship Id="rId16" Type="http://schemas.openxmlformats.org/officeDocument/2006/relationships/image" Target="../media/image49.png"/><Relationship Id="rId17" Type="http://schemas.openxmlformats.org/officeDocument/2006/relationships/image" Target="../media/image50.png"/><Relationship Id="rId18" Type="http://schemas.openxmlformats.org/officeDocument/2006/relationships/image" Target="../media/image51.png"/><Relationship Id="rId19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gif"/><Relationship Id="rId10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2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847085"/>
            <a:ext cx="6400800" cy="1470025"/>
          </a:xfrm>
        </p:spPr>
        <p:txBody>
          <a:bodyPr>
            <a:noAutofit/>
          </a:bodyPr>
          <a:lstStyle/>
          <a:p>
            <a:pPr algn="l">
              <a:lnSpc>
                <a:spcPct val="85000"/>
              </a:lnSpc>
              <a:spcBef>
                <a:spcPts val="1200"/>
              </a:spcBef>
            </a:pPr>
            <a:r>
              <a:rPr lang="en-US" dirty="0" smtClean="0">
                <a:latin typeface="Franklin Gothic Medium"/>
                <a:cs typeface="Franklin Gothic Medium"/>
              </a:rPr>
              <a:t>The Evolving Digital Ecosystem</a:t>
            </a:r>
            <a:endParaRPr lang="en-US" sz="4900" i="1" dirty="0">
              <a:latin typeface="Franklin Gothic Medium"/>
              <a:cs typeface="Franklin Gothic Medium"/>
            </a:endParaRPr>
          </a:p>
        </p:txBody>
      </p:sp>
      <p:pic>
        <p:nvPicPr>
          <p:cNvPr id="12" name="Picture 11" descr="page1image256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65" y="1962559"/>
            <a:ext cx="1689100" cy="1651000"/>
          </a:xfrm>
          <a:prstGeom prst="rect">
            <a:avLst/>
          </a:prstGeom>
        </p:spPr>
      </p:pic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2774446" y="4075316"/>
            <a:ext cx="5123546" cy="1219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marL="342861" indent="-34286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867" indent="-28571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287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02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169" indent="-22857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317" indent="-22857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467" indent="-22857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8615" indent="-22857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5764" indent="-22857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spcBef>
                <a:spcPts val="72"/>
              </a:spcBef>
              <a:buFontTx/>
              <a:buNone/>
            </a:pPr>
            <a:r>
              <a:rPr lang="en-US" b="0" dirty="0" smtClean="0">
                <a:latin typeface="Franklin Gothic Medium"/>
                <a:ea typeface="ＭＳ Ｐゴシック" charset="0"/>
                <a:cs typeface="Franklin Gothic Medium"/>
              </a:rPr>
              <a:t>Tom Cramer</a:t>
            </a:r>
          </a:p>
          <a:p>
            <a:pPr marL="0" indent="0">
              <a:spcBef>
                <a:spcPts val="72"/>
              </a:spcBef>
              <a:buFontTx/>
              <a:buNone/>
            </a:pPr>
            <a:r>
              <a:rPr lang="en-US" sz="2000" b="0" dirty="0" smtClean="0">
                <a:latin typeface="Franklin Gothic Medium"/>
                <a:ea typeface="ＭＳ Ｐゴシック" charset="0"/>
                <a:cs typeface="Franklin Gothic Medium"/>
              </a:rPr>
              <a:t>Assistant University Librarian for Digital Library Systems &amp; Services</a:t>
            </a:r>
          </a:p>
          <a:p>
            <a:pPr marL="0" indent="0">
              <a:spcBef>
                <a:spcPts val="72"/>
              </a:spcBef>
              <a:buFontTx/>
              <a:buNone/>
            </a:pPr>
            <a:r>
              <a:rPr lang="en-US" sz="2000" dirty="0" smtClean="0">
                <a:latin typeface="Franklin Gothic Medium"/>
                <a:ea typeface="ＭＳ Ｐゴシック" charset="0"/>
                <a:cs typeface="Franklin Gothic Medium"/>
              </a:rPr>
              <a:t>Stanford University</a:t>
            </a:r>
          </a:p>
          <a:p>
            <a:pPr marL="0" indent="0">
              <a:spcBef>
                <a:spcPts val="72"/>
              </a:spcBef>
              <a:buFontTx/>
              <a:buNone/>
            </a:pPr>
            <a:endParaRPr lang="en-US" sz="2000" b="0" dirty="0">
              <a:latin typeface="Franklin Gothic Medium"/>
              <a:ea typeface="ＭＳ Ｐゴシック" charset="0"/>
              <a:cs typeface="Franklin Gothic Medium"/>
            </a:endParaRPr>
          </a:p>
          <a:p>
            <a:pPr marL="0" indent="0">
              <a:spcBef>
                <a:spcPts val="72"/>
              </a:spcBef>
              <a:buFontTx/>
              <a:buNone/>
            </a:pPr>
            <a:r>
              <a:rPr lang="en-US" sz="2000" dirty="0" smtClean="0">
                <a:latin typeface="Franklin Gothic Medium"/>
                <a:ea typeface="ＭＳ Ｐゴシック" charset="0"/>
                <a:cs typeface="Franklin Gothic Medium"/>
              </a:rPr>
              <a:t>April 2017</a:t>
            </a:r>
            <a:endParaRPr lang="en-US" sz="2000" b="0" dirty="0" smtClean="0">
              <a:latin typeface="Franklin Gothic Medium"/>
              <a:ea typeface="ＭＳ Ｐゴシック" charset="0"/>
              <a:cs typeface="Franklin Gothic Medium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74446" y="3140174"/>
            <a:ext cx="4379019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800" i="1" dirty="0" smtClean="0">
                <a:latin typeface="Franklin Gothic Medium" charset="0"/>
              </a:rPr>
              <a:t>Networked Services v. Silos</a:t>
            </a:r>
            <a:endParaRPr lang="en-US" sz="1400" i="1" dirty="0">
              <a:latin typeface="Franklin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40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-171630"/>
            <a:ext cx="9144000" cy="702963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28" r="4336"/>
          <a:stretch/>
        </p:blipFill>
        <p:spPr>
          <a:xfrm>
            <a:off x="82834" y="3518025"/>
            <a:ext cx="2480257" cy="1846308"/>
          </a:xfrm>
          <a:prstGeom prst="rect">
            <a:avLst/>
          </a:prstGeom>
        </p:spPr>
      </p:pic>
      <p:pic>
        <p:nvPicPr>
          <p:cNvPr id="18" name="Picture 17" descr="bsl_lewis_chessmen_channel_624x35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1226" y="949928"/>
            <a:ext cx="3729660" cy="209793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2834" y="0"/>
            <a:ext cx="9061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600" dirty="0" smtClean="0">
                <a:solidFill>
                  <a:srgbClr val="FFFFFF"/>
                </a:solidFill>
              </a:rPr>
              <a:t>Images are fundamental information carriers for </a:t>
            </a:r>
            <a:r>
              <a:rPr lang="en-US" sz="3600" dirty="0">
                <a:solidFill>
                  <a:srgbClr val="FFFFFF"/>
                </a:solidFill>
              </a:rPr>
              <a:t>c</a:t>
            </a:r>
            <a:r>
              <a:rPr lang="en-US" sz="3600" dirty="0" smtClean="0">
                <a:solidFill>
                  <a:srgbClr val="FFFFFF"/>
                </a:solidFill>
              </a:rPr>
              <a:t>ultural </a:t>
            </a:r>
            <a:r>
              <a:rPr lang="en-US" sz="3600" dirty="0">
                <a:solidFill>
                  <a:srgbClr val="FFFFFF"/>
                </a:solidFill>
              </a:rPr>
              <a:t>h</a:t>
            </a:r>
            <a:r>
              <a:rPr lang="en-US" sz="3600" dirty="0" smtClean="0">
                <a:solidFill>
                  <a:srgbClr val="FFFFFF"/>
                </a:solidFill>
              </a:rPr>
              <a:t>eritage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84598">
            <a:off x="5181351" y="1290891"/>
            <a:ext cx="1890923" cy="16994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9174">
            <a:off x="7517059" y="1005455"/>
            <a:ext cx="1269030" cy="19740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066">
            <a:off x="2723099" y="1359439"/>
            <a:ext cx="2406901" cy="16884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45937" y="4370828"/>
            <a:ext cx="2327292" cy="15934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77107">
            <a:off x="2522256" y="2811496"/>
            <a:ext cx="2123447" cy="14130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422546">
            <a:off x="5129999" y="3518024"/>
            <a:ext cx="2124649" cy="17236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05916">
            <a:off x="6880179" y="4048882"/>
            <a:ext cx="2078115" cy="15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3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02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Deep zoom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46700"/>
            <a:ext cx="9144000" cy="393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900" y="1768189"/>
            <a:ext cx="5054599" cy="3476912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2413000" y="5422901"/>
            <a:ext cx="431800" cy="279400"/>
          </a:xfrm>
          <a:prstGeom prst="frame">
            <a:avLst>
              <a:gd name="adj1" fmla="val 0"/>
            </a:avLst>
          </a:prstGeom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3683000" y="1768189"/>
            <a:ext cx="5245100" cy="3476912"/>
          </a:xfrm>
          <a:prstGeom prst="frame">
            <a:avLst>
              <a:gd name="adj1" fmla="val 0"/>
            </a:avLst>
          </a:prstGeom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844800" y="4876800"/>
            <a:ext cx="838200" cy="546101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77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526" y="-92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With even the largest of images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88667"/>
            <a:ext cx="386682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white"/>
                </a:solidFill>
              </a:rPr>
              <a:t>https://</a:t>
            </a:r>
            <a:r>
              <a:rPr lang="en-US" dirty="0" err="1">
                <a:solidFill>
                  <a:prstClr val="white"/>
                </a:solidFill>
              </a:rPr>
              <a:t>purl.stanford.edu</a:t>
            </a:r>
            <a:r>
              <a:rPr lang="en-US" dirty="0">
                <a:solidFill>
                  <a:prstClr val="white"/>
                </a:solidFill>
              </a:rPr>
              <a:t>/hs631zg4177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4" b="97364" l="2769" r="98145">
                        <a14:foregroundMark x1="94227" y1="62409" x2="94227" y2="62409"/>
                        <a14:foregroundMark x1="91693" y1="51182" x2="91902" y2="56591"/>
                        <a14:foregroundMark x1="89943" y1="57636" x2="89943" y2="57636"/>
                        <a14:foregroundMark x1="88767" y1="67500" x2="88767" y2="67500"/>
                        <a14:foregroundMark x1="88950" y1="73955" x2="88950" y2="73955"/>
                        <a14:foregroundMark x1="90021" y1="61545" x2="90021" y2="61545"/>
                        <a14:foregroundMark x1="94958" y1="71182" x2="94958" y2="71182"/>
                        <a14:foregroundMark x1="96134" y1="65864" x2="96134" y2="65864"/>
                        <a14:foregroundMark x1="95664" y1="60955" x2="95664" y2="60955"/>
                        <a14:foregroundMark x1="92424" y1="49773" x2="92424" y2="49773"/>
                        <a14:foregroundMark x1="91092" y1="52773" x2="91092" y2="52773"/>
                        <a14:foregroundMark x1="93574" y1="77409" x2="93574" y2="77409"/>
                        <a14:foregroundMark x1="92999" y1="88727" x2="92999" y2="88727"/>
                        <a14:foregroundMark x1="90857" y1="92864" x2="90857" y2="92864"/>
                        <a14:foregroundMark x1="90569" y1="79773" x2="90569" y2="79773"/>
                        <a14:foregroundMark x1="93861" y1="79864" x2="93861" y2="79864"/>
                        <a14:foregroundMark x1="92868" y1="82364" x2="92868" y2="82364"/>
                        <a14:foregroundMark x1="94488" y1="74500" x2="94488" y2="74500"/>
                        <a14:backgroundMark x1="91745" y1="94045" x2="91745" y2="94045"/>
                        <a14:backgroundMark x1="95324" y1="73636" x2="95324" y2="7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22" t="4491" b="2153"/>
          <a:stretch/>
        </p:blipFill>
        <p:spPr>
          <a:xfrm>
            <a:off x="213460" y="1320801"/>
            <a:ext cx="8927003" cy="493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12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Compare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1382425"/>
            <a:ext cx="7708900" cy="496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-125862"/>
            <a:ext cx="9212646" cy="698386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Collect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70" l="103" r="99483">
                        <a14:foregroundMark x1="7645" y1="13271" x2="24793" y2="11836"/>
                        <a14:foregroundMark x1="26240" y1="11765" x2="38120" y2="12123"/>
                        <a14:foregroundMark x1="38946" y1="37733" x2="25310" y2="38235"/>
                        <a14:backgroundMark x1="9814" y1="1076" x2="9814" y2="1076"/>
                        <a14:backgroundMark x1="73450" y1="1076" x2="1550" y2="1076"/>
                        <a14:backgroundMark x1="26653" y1="2224" x2="413" y2="2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800" y="1252340"/>
            <a:ext cx="5346700" cy="7699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17638"/>
            <a:ext cx="2296120" cy="25575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8300" y="4185335"/>
            <a:ext cx="3022600" cy="17543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28600" indent="-228600" defTabSz="457200"/>
            <a:r>
              <a:rPr lang="en-US" dirty="0">
                <a:solidFill>
                  <a:prstClr val="white"/>
                </a:solidFill>
              </a:rPr>
              <a:t>Le </a:t>
            </a:r>
            <a:r>
              <a:rPr lang="en-US" dirty="0" err="1">
                <a:solidFill>
                  <a:prstClr val="white"/>
                </a:solidFill>
              </a:rPr>
              <a:t>manuscrit</a:t>
            </a:r>
            <a:r>
              <a:rPr lang="en-US" dirty="0">
                <a:solidFill>
                  <a:prstClr val="white"/>
                </a:solidFill>
              </a:rPr>
              <a:t> 5 de la </a:t>
            </a:r>
            <a:r>
              <a:rPr lang="en-US" dirty="0" err="1">
                <a:solidFill>
                  <a:prstClr val="white"/>
                </a:solidFill>
              </a:rPr>
              <a:t>Bibliothèque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municipale</a:t>
            </a:r>
            <a:r>
              <a:rPr lang="en-US" dirty="0">
                <a:solidFill>
                  <a:prstClr val="white"/>
                </a:solidFill>
              </a:rPr>
              <a:t> de </a:t>
            </a:r>
            <a:r>
              <a:rPr lang="en-US" dirty="0" err="1" smtClean="0">
                <a:solidFill>
                  <a:prstClr val="white"/>
                </a:solidFill>
              </a:rPr>
              <a:t>Châteauroux</a:t>
            </a:r>
            <a:r>
              <a:rPr lang="en-US" dirty="0" smtClean="0">
                <a:solidFill>
                  <a:prstClr val="white"/>
                </a:solidFill>
              </a:rPr>
              <a:t>, c. 1460</a:t>
            </a:r>
            <a:br>
              <a:rPr lang="en-US" dirty="0" smtClean="0">
                <a:solidFill>
                  <a:prstClr val="white"/>
                </a:solidFill>
              </a:rPr>
            </a:br>
            <a:endParaRPr lang="en-US" dirty="0" smtClean="0">
              <a:solidFill>
                <a:prstClr val="white"/>
              </a:solidFill>
            </a:endParaRPr>
          </a:p>
          <a:p>
            <a:pPr defTabSz="457200"/>
            <a:r>
              <a:rPr lang="en-US" dirty="0" smtClean="0">
                <a:solidFill>
                  <a:prstClr val="white"/>
                </a:solidFill>
              </a:rPr>
              <a:t>Folio in BVMM </a:t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>Miniature in the BNF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-125862"/>
            <a:ext cx="9212646" cy="698386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82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Reunite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14229" y="5839634"/>
            <a:ext cx="32131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28600" indent="-228600" defTabSz="457200"/>
            <a:r>
              <a:rPr lang="en-US" dirty="0">
                <a:solidFill>
                  <a:prstClr val="white"/>
                </a:solidFill>
              </a:rPr>
              <a:t>http://</a:t>
            </a:r>
            <a:r>
              <a:rPr lang="en-US" dirty="0" err="1">
                <a:solidFill>
                  <a:prstClr val="white"/>
                </a:solidFill>
              </a:rPr>
              <a:t>demos.biblissima-condorcet.fr</a:t>
            </a:r>
            <a:r>
              <a:rPr lang="en-US" dirty="0">
                <a:solidFill>
                  <a:prstClr val="white"/>
                </a:solidFill>
              </a:rPr>
              <a:t>/</a:t>
            </a:r>
            <a:r>
              <a:rPr lang="en-US" dirty="0" err="1">
                <a:solidFill>
                  <a:prstClr val="white"/>
                </a:solidFill>
              </a:rPr>
              <a:t>chateauroux</a:t>
            </a:r>
            <a:r>
              <a:rPr lang="en-US" dirty="0">
                <a:solidFill>
                  <a:prstClr val="white"/>
                </a:solidFill>
              </a:rPr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18" y="1527736"/>
            <a:ext cx="4094161" cy="596477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776077" y="1674296"/>
            <a:ext cx="4069507" cy="3130879"/>
            <a:chOff x="0" y="152400"/>
            <a:chExt cx="9144000" cy="653504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2400"/>
              <a:ext cx="9144000" cy="653504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86700" y="5181601"/>
              <a:ext cx="317500" cy="6096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7841842" y="1583653"/>
            <a:ext cx="1003742" cy="5847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28600" indent="-228600" defTabSz="457200"/>
            <a:r>
              <a:rPr lang="en-US" sz="3200" dirty="0" smtClean="0">
                <a:solidFill>
                  <a:prstClr val="white"/>
                </a:solidFill>
              </a:rPr>
              <a:t>Paris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59484" y="1392702"/>
            <a:ext cx="1003742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28600" indent="-228600" defTabSz="457200"/>
            <a:r>
              <a:rPr lang="en-US" sz="2800" dirty="0" smtClean="0">
                <a:solidFill>
                  <a:prstClr val="white"/>
                </a:solidFill>
              </a:rPr>
              <a:t>IRHT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39913" y="4451351"/>
            <a:ext cx="935553" cy="5847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28600" indent="-228600" defTabSz="457200"/>
            <a:r>
              <a:rPr lang="en-US" sz="3200" dirty="0" err="1" smtClean="0">
                <a:solidFill>
                  <a:prstClr val="white"/>
                </a:solidFill>
              </a:rPr>
              <a:t>BnF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4944248" y="1818663"/>
            <a:ext cx="719664" cy="69150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7974412" y="3857997"/>
            <a:ext cx="719664" cy="69150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09405" y="5399598"/>
            <a:ext cx="3364773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prstClr val="white"/>
                </a:solidFill>
              </a:rPr>
              <a:t>Biblissima</a:t>
            </a:r>
            <a:r>
              <a:rPr lang="en-US" sz="2400" dirty="0">
                <a:solidFill>
                  <a:prstClr val="white"/>
                </a:solidFill>
              </a:rPr>
              <a:t>: MSS of France</a:t>
            </a:r>
          </a:p>
        </p:txBody>
      </p:sp>
    </p:spTree>
    <p:extLst>
      <p:ext uri="{BB962C8B-B14F-4D97-AF65-F5344CB8AC3E}">
        <p14:creationId xmlns:p14="http://schemas.microsoft.com/office/powerpoint/2010/main" val="65553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2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Search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5-04-14 at 11.18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863553"/>
            <a:ext cx="8331200" cy="593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-125862"/>
            <a:ext cx="9212646" cy="698386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" y="857260"/>
            <a:ext cx="9144012" cy="120032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20" y="1987392"/>
            <a:ext cx="5220748" cy="368823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57602"/>
            <a:ext cx="9052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Cite and share </a:t>
            </a:r>
            <a:r>
              <a:rPr lang="en-US" sz="3100" dirty="0">
                <a:solidFill>
                  <a:srgbClr val="FFFFFF"/>
                </a:solidFill>
              </a:rPr>
              <a:t>(even regions of interest)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560" y="2787650"/>
            <a:ext cx="2530324" cy="2656840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rot="5630720">
            <a:off x="4081485" y="2183921"/>
            <a:ext cx="426720" cy="3628543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01360" y="5402006"/>
            <a:ext cx="31800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https://</a:t>
            </a:r>
            <a:r>
              <a:rPr lang="en-US" sz="1100" dirty="0" err="1">
                <a:solidFill>
                  <a:schemeClr val="bg1"/>
                </a:solidFill>
              </a:rPr>
              <a:t>stacks.stanford.edu</a:t>
            </a:r>
            <a:r>
              <a:rPr lang="en-US" sz="1100" dirty="0">
                <a:solidFill>
                  <a:schemeClr val="bg1"/>
                </a:solidFill>
              </a:rPr>
              <a:t>/image/</a:t>
            </a:r>
            <a:r>
              <a:rPr lang="en-US" sz="1100" dirty="0" err="1">
                <a:solidFill>
                  <a:schemeClr val="bg1"/>
                </a:solidFill>
              </a:rPr>
              <a:t>iiif</a:t>
            </a:r>
            <a:r>
              <a:rPr lang="en-US" sz="1100" dirty="0">
                <a:solidFill>
                  <a:schemeClr val="bg1"/>
                </a:solidFill>
              </a:rPr>
              <a:t>/hg676jb4964/679,/0/</a:t>
            </a:r>
            <a:r>
              <a:rPr lang="en-US" sz="1100" dirty="0" err="1">
                <a:solidFill>
                  <a:schemeClr val="bg1"/>
                </a:solidFill>
              </a:rPr>
              <a:t>default.jpg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0908" y="2078739"/>
            <a:ext cx="2787184" cy="691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FF"/>
                </a:solidFill>
              </a:rPr>
              <a:t>Martin Luther King Jr. &amp; Joan Baez march to integrate schools, Grenada, MS, 1966</a:t>
            </a:r>
          </a:p>
        </p:txBody>
      </p:sp>
    </p:spTree>
    <p:extLst>
      <p:ext uri="{BB962C8B-B14F-4D97-AF65-F5344CB8AC3E}">
        <p14:creationId xmlns:p14="http://schemas.microsoft.com/office/powerpoint/2010/main" val="1849535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-125862"/>
            <a:ext cx="9212646" cy="698386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"/>
            <a:ext cx="9144000" cy="609427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773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Analyze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149" y="6457890"/>
            <a:ext cx="389080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sz="2000" dirty="0" err="1" smtClean="0">
                <a:solidFill>
                  <a:prstClr val="white"/>
                </a:solidFill>
              </a:rPr>
              <a:t>Klokan</a:t>
            </a:r>
            <a:r>
              <a:rPr lang="en-US" sz="2000" dirty="0" smtClean="0">
                <a:solidFill>
                  <a:prstClr val="white"/>
                </a:solidFill>
              </a:rPr>
              <a:t> Technology’s </a:t>
            </a:r>
            <a:r>
              <a:rPr lang="en-US" sz="2000" dirty="0" err="1" smtClean="0">
                <a:solidFill>
                  <a:prstClr val="white"/>
                </a:solidFill>
              </a:rPr>
              <a:t>Georeferencer</a:t>
            </a: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500" y="1015263"/>
            <a:ext cx="6553200" cy="521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9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-125862"/>
            <a:ext cx="9212646" cy="698386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"/>
            <a:ext cx="9144000" cy="609427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773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Annotate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149" y="6457890"/>
            <a:ext cx="843186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sz="1400" dirty="0">
                <a:solidFill>
                  <a:prstClr val="white"/>
                </a:solidFill>
              </a:rPr>
              <a:t>https://</a:t>
            </a:r>
            <a:r>
              <a:rPr lang="en-US" sz="1400" dirty="0" err="1">
                <a:solidFill>
                  <a:prstClr val="white"/>
                </a:solidFill>
              </a:rPr>
              <a:t>courses.edx.org</a:t>
            </a:r>
            <a:r>
              <a:rPr lang="en-US" sz="1400" dirty="0">
                <a:solidFill>
                  <a:prstClr val="white"/>
                </a:solidFill>
              </a:rPr>
              <a:t>/courses/course-v1:HarvardX+MCB64.1x+2T2016/d16e07a5cec442eeb7cd9dfcb695dce0/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7812" y="874059"/>
            <a:ext cx="6750423" cy="56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94129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Libraries are vast storehouses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6405"/>
            <a:ext cx="91440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3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-125862"/>
            <a:ext cx="9212646" cy="698386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5" name="Picture 4" descr="20141104_151156_Richtone(HDR)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2787"/>
            <a:ext cx="9144000" cy="441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80" y="5555815"/>
            <a:ext cx="8975334" cy="338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white"/>
                </a:solidFill>
              </a:rPr>
              <a:t>Photo: Jeffrey Emanuel				 	  Thanks to Harvard’s </a:t>
            </a:r>
            <a:r>
              <a:rPr lang="en-US" sz="1600" dirty="0" err="1" smtClean="0">
                <a:solidFill>
                  <a:prstClr val="white"/>
                </a:solidFill>
              </a:rPr>
              <a:t>Fogg</a:t>
            </a:r>
            <a:r>
              <a:rPr lang="en-US" sz="1600" dirty="0" smtClean="0">
                <a:solidFill>
                  <a:prstClr val="white"/>
                </a:solidFill>
              </a:rPr>
              <a:t> Museum and </a:t>
            </a:r>
            <a:r>
              <a:rPr lang="en-US" sz="1600" dirty="0" err="1" smtClean="0">
                <a:solidFill>
                  <a:prstClr val="white"/>
                </a:solidFill>
              </a:rPr>
              <a:t>Rashmi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Singhal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08000" y="233521"/>
            <a:ext cx="8217647" cy="9244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prstClr val="black"/>
                </a:solidFill>
              </a:rPr>
              <a:t>Opening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-6238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Interact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8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-125862"/>
            <a:ext cx="9212646" cy="698386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08000" y="233521"/>
            <a:ext cx="8217647" cy="9244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prstClr val="black"/>
                </a:solidFill>
              </a:rPr>
              <a:t>Opening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-6238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IIIF: Global Participation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3"/>
          <a:stretch/>
        </p:blipFill>
        <p:spPr>
          <a:xfrm>
            <a:off x="0" y="1376521"/>
            <a:ext cx="9235331" cy="41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4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6801" y="228600"/>
            <a:ext cx="4930324" cy="2355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85195" y="2812620"/>
            <a:ext cx="159050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 smtClean="0">
                <a:solidFill>
                  <a:schemeClr val="bg1"/>
                </a:solidFill>
                <a:latin typeface="Gill Sans"/>
                <a:cs typeface="Gill Sans"/>
              </a:rPr>
              <a:t>Museums / Galleries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Art Gallery of Ontario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Art Institute of Chicago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British Museum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Carnegie Art Museum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Harvard Art Museums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National Gallery of Art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The J. Paul Getty Trust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The Walters Art Museum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Yale Center for British Art</a:t>
            </a:r>
          </a:p>
          <a:p>
            <a:endParaRPr lang="en-US" sz="1000" u="sng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000" u="sng" dirty="0" smtClean="0">
                <a:solidFill>
                  <a:schemeClr val="bg1"/>
                </a:solidFill>
                <a:latin typeface="Gill Sans"/>
                <a:cs typeface="Gill Sans"/>
              </a:rPr>
              <a:t>Aggregators</a:t>
            </a:r>
          </a:p>
          <a:p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ARTstor</a:t>
            </a:r>
            <a:endParaRPr lang="en-US" sz="100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CONTENTdm</a:t>
            </a:r>
            <a:endParaRPr lang="en-US" sz="100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DPLA</a:t>
            </a:r>
          </a:p>
          <a:p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Europeana</a:t>
            </a:r>
            <a:endParaRPr lang="en-US" sz="100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Internet Archive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Wikimedia Foundation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World Digital Library</a:t>
            </a:r>
          </a:p>
          <a:p>
            <a:endParaRPr lang="en-US" sz="10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84010" y="2635305"/>
            <a:ext cx="283556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000" u="sng" dirty="0" smtClean="0">
                <a:solidFill>
                  <a:schemeClr val="bg1"/>
                </a:solidFill>
                <a:latin typeface="Gill Sans"/>
                <a:cs typeface="Gill Sans"/>
              </a:rPr>
              <a:t>State / National Libraries</a:t>
            </a:r>
          </a:p>
          <a:p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Bayerische</a:t>
            </a:r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Staatsbibliothek</a:t>
            </a:r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 (Bavarian State Library)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British Library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La </a:t>
            </a:r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Bibliothèque</a:t>
            </a:r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nationale</a:t>
            </a:r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 de France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Moravian Library (</a:t>
            </a:r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Moravská</a:t>
            </a:r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zemská</a:t>
            </a:r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knihovna</a:t>
            </a:r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)</a:t>
            </a:r>
          </a:p>
          <a:p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Nasjonalbiblioteket</a:t>
            </a:r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 (National Library of Norway)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National Library of Austria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National Library of Denmark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National Library of Egypt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National Library of Israel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National Library of New Zealand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National Library of Poland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National Library of Scotland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National Library of Serbia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National Library of Wales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Qatar National Library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Vatican Library</a:t>
            </a:r>
          </a:p>
          <a:p>
            <a:endParaRPr lang="en-US" sz="100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000" u="sng" dirty="0" smtClean="0">
                <a:solidFill>
                  <a:schemeClr val="bg1"/>
                </a:solidFill>
                <a:latin typeface="Gill Sans"/>
                <a:cs typeface="Gill Sans"/>
              </a:rPr>
              <a:t>Firms</a:t>
            </a:r>
          </a:p>
          <a:p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Cogapp</a:t>
            </a:r>
            <a:endParaRPr lang="en-US" sz="100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Digirati</a:t>
            </a:r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 Ltd</a:t>
            </a:r>
          </a:p>
          <a:p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Klokan</a:t>
            </a:r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 Technologies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LUNA Imaging</a:t>
            </a:r>
          </a:p>
          <a:p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Sirma</a:t>
            </a:r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 Group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text &amp; bytes</a:t>
            </a:r>
          </a:p>
          <a:p>
            <a:endParaRPr lang="en-US" sz="100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endParaRPr lang="en-US" sz="10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63925" y="141854"/>
            <a:ext cx="3587324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 smtClean="0">
                <a:solidFill>
                  <a:schemeClr val="bg1"/>
                </a:solidFill>
                <a:latin typeface="Gill Sans"/>
                <a:cs typeface="Gill Sans"/>
              </a:rPr>
              <a:t>Universities and Research Institutions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Brown University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Cambridge University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Chinese University of Hong Kong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Columbia University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Cornell University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Ghent University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Gottingen State and University Library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Harvard University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Indiana University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Johns Hopkins University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Kyoto University Library Network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Leiden University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MIT Libraries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New York University Libraries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North Carolina State University Libraries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Ohio State University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Oxford University (Bodleian Library)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Pennsylvania State University Libraries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Princeton University Library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St. Louis University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Stanford University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University College Dublin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Basel, Digital Humanities Lab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Edinburgh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Glasgow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Hong Kong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Illinois at Urbana-Champaign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Michigan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Notre Dame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Oklahoma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Pennsylvania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Tokyo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Toronto</a:t>
            </a:r>
          </a:p>
          <a:p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Wellcome</a:t>
            </a:r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 Trust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Yale University</a:t>
            </a:r>
          </a:p>
          <a:p>
            <a:endParaRPr lang="en-US" sz="100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000" u="sng" dirty="0" smtClean="0">
                <a:solidFill>
                  <a:schemeClr val="bg1"/>
                </a:solidFill>
                <a:latin typeface="Gill Sans"/>
                <a:cs typeface="Gill Sans"/>
              </a:rPr>
              <a:t>Projects</a:t>
            </a:r>
          </a:p>
          <a:p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Biblissima</a:t>
            </a:r>
            <a:endParaRPr lang="en-US" sz="100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Data Futures Project (University of Westminster)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Digital Image Archive of Medieval Music (DIAMM)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Gill Sans"/>
                <a:cs typeface="Gill Sans"/>
              </a:rPr>
              <a:t>e-codices – Virtual Manuscript Library of Switzerland</a:t>
            </a:r>
          </a:p>
          <a:p>
            <a:r>
              <a:rPr lang="en-US" sz="1000" dirty="0" err="1" smtClean="0">
                <a:solidFill>
                  <a:schemeClr val="bg1"/>
                </a:solidFill>
                <a:latin typeface="Gill Sans"/>
                <a:cs typeface="Gill Sans"/>
              </a:rPr>
              <a:t>TextGrid</a:t>
            </a:r>
            <a:endParaRPr lang="en-US" sz="10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18" name="Picture 17" descr="09d3506cb204759ff8f700a6ff360a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872" y="0"/>
            <a:ext cx="1164542" cy="116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41592" y="4504268"/>
            <a:ext cx="9171728" cy="2353732"/>
          </a:xfrm>
          <a:prstGeom prst="rect">
            <a:avLst/>
          </a:prstGeom>
          <a:solidFill>
            <a:srgbClr val="BFE0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-27728" y="952600"/>
            <a:ext cx="9171728" cy="2353732"/>
          </a:xfrm>
          <a:prstGeom prst="rect">
            <a:avLst/>
          </a:prstGeom>
          <a:solidFill>
            <a:srgbClr val="BFE0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-41592" y="2768428"/>
            <a:ext cx="9185592" cy="1870585"/>
          </a:xfrm>
          <a:prstGeom prst="rect">
            <a:avLst/>
          </a:prstGeom>
          <a:solidFill>
            <a:srgbClr val="FF9B9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748631" y="1127750"/>
            <a:ext cx="1028704" cy="10226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g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274" y="1127750"/>
            <a:ext cx="1003300" cy="1003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693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IIIF Compatible Software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1" y="5168765"/>
            <a:ext cx="837129" cy="90689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76399" y="6078201"/>
            <a:ext cx="1089597" cy="403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IIP Image 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828" y="3157337"/>
            <a:ext cx="896146" cy="97082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91900" y="4090350"/>
            <a:ext cx="2042146" cy="443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smtClean="0"/>
              <a:t>IIP Moo Viewer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897" y="4945800"/>
            <a:ext cx="2003131" cy="6178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8985" y="4878318"/>
            <a:ext cx="1056381" cy="9116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0733" y="5391824"/>
            <a:ext cx="923500" cy="93049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416798" y="6291306"/>
            <a:ext cx="1089597" cy="403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/>
              <a:t>digilib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2864" y="5789989"/>
            <a:ext cx="926822" cy="528189"/>
          </a:xfrm>
          <a:prstGeom prst="rect">
            <a:avLst/>
          </a:prstGeom>
        </p:spPr>
      </p:pic>
      <p:pic>
        <p:nvPicPr>
          <p:cNvPr id="19" name="Picture 18" descr="logo_contentdm2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164" y="5966726"/>
            <a:ext cx="2192481" cy="5580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1262" y="4920233"/>
            <a:ext cx="1890185" cy="318652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3171264" y="6303464"/>
            <a:ext cx="1089597" cy="403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FSI Server</a:t>
            </a:r>
            <a:endParaRPr lang="en-US" sz="2400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685119" y="2236205"/>
            <a:ext cx="1361997" cy="325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/>
              <a:t>Mirador</a:t>
            </a:r>
            <a:endParaRPr lang="en-US" sz="2400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221336" y="2304729"/>
            <a:ext cx="2037302" cy="325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200" dirty="0" smtClean="0"/>
              <a:t>Internet Archive Book Reader</a:t>
            </a:r>
            <a:endParaRPr lang="en-US" sz="22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5621" y="3676064"/>
            <a:ext cx="2454071" cy="5401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50442" y="3090590"/>
            <a:ext cx="3006616" cy="458741"/>
          </a:xfrm>
          <a:prstGeom prst="rect">
            <a:avLst/>
          </a:prstGeom>
        </p:spPr>
      </p:pic>
      <p:pic>
        <p:nvPicPr>
          <p:cNvPr id="35" name="Picture 34" descr="icon-mirador_fb0025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498" y="1283592"/>
            <a:ext cx="929215" cy="929215"/>
          </a:xfrm>
          <a:prstGeom prst="rect">
            <a:avLst/>
          </a:prstGeom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125937" y="4935900"/>
            <a:ext cx="1465797" cy="1016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Arial Black"/>
                <a:cs typeface="Arial Black"/>
              </a:rPr>
              <a:t>Image Servers</a:t>
            </a:r>
            <a:endParaRPr lang="en-US" sz="2400" b="1" dirty="0">
              <a:latin typeface="Arial Black"/>
              <a:cs typeface="Arial Black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25937" y="3167691"/>
            <a:ext cx="1465797" cy="1016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Arial Black"/>
                <a:cs typeface="Arial Black"/>
              </a:rPr>
              <a:t>Image Clients</a:t>
            </a:r>
            <a:endParaRPr lang="en-US" sz="2400" b="1" dirty="0">
              <a:latin typeface="Arial Black"/>
              <a:cs typeface="Arial Black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25937" y="1357296"/>
            <a:ext cx="1465797" cy="1016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Arial Black"/>
                <a:cs typeface="Arial Black"/>
              </a:rPr>
              <a:t>Image Apps</a:t>
            </a:r>
            <a:endParaRPr lang="en-US" sz="2400" b="1" dirty="0">
              <a:latin typeface="Arial Black"/>
              <a:cs typeface="Arial Black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91734" y="1427906"/>
            <a:ext cx="2006601" cy="1013761"/>
            <a:chOff x="1650999" y="1357296"/>
            <a:chExt cx="2006601" cy="101376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650999" y="1357296"/>
              <a:ext cx="2006601" cy="56750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5224" y="1803554"/>
              <a:ext cx="1418165" cy="56750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114" y="1215525"/>
            <a:ext cx="1733539" cy="658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892" y="2905696"/>
            <a:ext cx="2279556" cy="6920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3933" y="3562736"/>
            <a:ext cx="992162" cy="565426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7493004" y="4169645"/>
            <a:ext cx="1587086" cy="325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smtClean="0"/>
              <a:t>FSI Viewer</a:t>
            </a:r>
            <a:endParaRPr lang="en-US" sz="2200" dirty="0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853472" y="3410335"/>
            <a:ext cx="2042146" cy="443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smtClean="0"/>
              <a:t>Leaflet JS</a:t>
            </a:r>
            <a:endParaRPr lang="en-US" sz="2200" dirty="0"/>
          </a:p>
        </p:txBody>
      </p:sp>
      <p:pic>
        <p:nvPicPr>
          <p:cNvPr id="17" name="Picture 16" descr="logo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177" y="2933967"/>
            <a:ext cx="538444" cy="6153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733" y="2053144"/>
            <a:ext cx="1258432" cy="59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0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36251" y="1741473"/>
            <a:ext cx="3617615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Instruction</a:t>
            </a:r>
          </a:p>
          <a:p>
            <a:pPr algn="ctr"/>
            <a:endParaRPr lang="en-US" sz="24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Comparison</a:t>
            </a:r>
          </a:p>
          <a:p>
            <a:pPr algn="ctr"/>
            <a:endParaRPr lang="en-US" sz="24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Annotation</a:t>
            </a:r>
          </a:p>
          <a:p>
            <a:pPr algn="ctr"/>
            <a:endParaRPr lang="en-US" sz="24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Transcription</a:t>
            </a:r>
          </a:p>
          <a:p>
            <a:pPr algn="ctr"/>
            <a:endParaRPr lang="en-US" sz="24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Unification</a:t>
            </a:r>
          </a:p>
          <a:p>
            <a:pPr algn="ctr"/>
            <a:endParaRPr lang="en-US" sz="24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Computational imaging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9005" y="443479"/>
            <a:ext cx="75334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How people are using </a:t>
            </a:r>
            <a:r>
              <a:rPr lang="en-US" sz="4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Mirador</a:t>
            </a:r>
            <a:r>
              <a:rPr lang="en-US" sz="4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15" y="1741473"/>
            <a:ext cx="5453766" cy="319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7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96" y="1250335"/>
            <a:ext cx="6935007" cy="497292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733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NGA: Compare &amp; Contrast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96" y="1692276"/>
            <a:ext cx="8319304" cy="447740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733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NGA: Close Ups in Context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4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733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NGA: Annotation of Details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266" y="1357670"/>
            <a:ext cx="7046122" cy="486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5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733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NGA: Narrative &amp; Interpretation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068" y="1250335"/>
            <a:ext cx="6895864" cy="534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733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NGA: Scholarly Workbench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4166" y="1104631"/>
            <a:ext cx="10619495" cy="57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a34206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55" y="435513"/>
            <a:ext cx="8539617" cy="6084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4723" y="6245890"/>
            <a:ext cx="6064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Grain elevators, Caldwell, Idaho, by Lee Russell, 1941.       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6421267" y="2994055"/>
            <a:ext cx="46072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http</a:t>
            </a:r>
            <a:r>
              <a:rPr lang="en-US" sz="1100" dirty="0"/>
              <a:t>://</a:t>
            </a:r>
            <a:r>
              <a:rPr lang="en-US" sz="1100" dirty="0" err="1"/>
              <a:t>www.loc.gov</a:t>
            </a:r>
            <a:r>
              <a:rPr lang="en-US" sz="1100" dirty="0"/>
              <a:t>/pictures/resource/fsac.1a34206/</a:t>
            </a:r>
          </a:p>
        </p:txBody>
      </p:sp>
    </p:spTree>
    <p:extLst>
      <p:ext uri="{BB962C8B-B14F-4D97-AF65-F5344CB8AC3E}">
        <p14:creationId xmlns:p14="http://schemas.microsoft.com/office/powerpoint/2010/main" val="205162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1052" y="362797"/>
            <a:ext cx="53778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Mirador</a:t>
            </a:r>
            <a:r>
              <a:rPr lang="en-US" sz="4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@ the Vatican</a:t>
            </a:r>
            <a:endParaRPr lang="en-US" sz="4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-389440" y="1506071"/>
          <a:ext cx="6920753" cy="451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227" y="201430"/>
            <a:ext cx="2807099" cy="641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2026"/>
            <a:ext cx="8229600" cy="1143000"/>
          </a:xfrm>
        </p:spPr>
        <p:txBody>
          <a:bodyPr>
            <a:normAutofit/>
          </a:bodyPr>
          <a:lstStyle/>
          <a:p>
            <a:r>
              <a:rPr lang="en-US" sz="6700" dirty="0" smtClean="0">
                <a:solidFill>
                  <a:srgbClr val="FFFFFF"/>
                </a:solidFill>
              </a:rPr>
              <a:t>Case Study 2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2138082"/>
            <a:ext cx="2286000" cy="2649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1" y="2842191"/>
            <a:ext cx="4746812" cy="11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3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487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solidFill>
                  <a:srgbClr val="FFFFFF"/>
                </a:solidFill>
              </a:rPr>
              <a:t>EarthWorks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smtClean="0">
                <a:solidFill>
                  <a:srgbClr val="FFFFFF"/>
                </a:solidFill>
              </a:rPr>
              <a:t>Geospatial Catalog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080" y="1318021"/>
            <a:ext cx="6187840" cy="50348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79758"/>
            <a:ext cx="10179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https://</a:t>
            </a:r>
            <a:r>
              <a:rPr lang="en-US" sz="2800" dirty="0" err="1" smtClean="0">
                <a:solidFill>
                  <a:schemeClr val="bg1"/>
                </a:solidFill>
              </a:rPr>
              <a:t>earthworks.stanford.edu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4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487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solidFill>
                  <a:srgbClr val="FFFFFF"/>
                </a:solidFill>
              </a:rPr>
              <a:t>EarthWorks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smtClean="0">
                <a:solidFill>
                  <a:srgbClr val="FFFFFF"/>
                </a:solidFill>
              </a:rPr>
              <a:t>Geospatial Catalog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080" y="1318021"/>
            <a:ext cx="6187840" cy="50348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79758"/>
            <a:ext cx="10179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https://</a:t>
            </a:r>
            <a:r>
              <a:rPr lang="en-US" sz="2800" dirty="0" err="1" smtClean="0">
                <a:solidFill>
                  <a:schemeClr val="bg1"/>
                </a:solidFill>
              </a:rPr>
              <a:t>earthworks.stanford.edu</a:t>
            </a:r>
            <a:r>
              <a:rPr lang="en-US" sz="2800" dirty="0" smtClean="0">
                <a:solidFill>
                  <a:schemeClr val="bg1"/>
                </a:solidFill>
              </a:rPr>
              <a:t>/catalog/mit-lo-a8gns-2003`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609" y="1482568"/>
            <a:ext cx="5406205" cy="4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487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FFFF"/>
                </a:solidFill>
              </a:rPr>
              <a:t>Content from Many Sources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6" y="1367487"/>
            <a:ext cx="9144756" cy="478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9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487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FFFF"/>
                </a:solidFill>
              </a:rPr>
              <a:t>Content from Many Sources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6" y="1367487"/>
            <a:ext cx="9144756" cy="4789580"/>
          </a:xfrm>
          <a:prstGeom prst="rect">
            <a:avLst/>
          </a:prstGeom>
        </p:spPr>
      </p:pic>
      <p:sp>
        <p:nvSpPr>
          <p:cNvPr id="5" name="Can 4"/>
          <p:cNvSpPr/>
          <p:nvPr/>
        </p:nvSpPr>
        <p:spPr>
          <a:xfrm>
            <a:off x="623046" y="3615335"/>
            <a:ext cx="1048871" cy="59457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Stanford</a:t>
            </a:r>
            <a:endParaRPr lang="en-US" sz="1400" dirty="0"/>
          </a:p>
        </p:txBody>
      </p:sp>
      <p:sp>
        <p:nvSpPr>
          <p:cNvPr id="8" name="Can 7"/>
          <p:cNvSpPr/>
          <p:nvPr/>
        </p:nvSpPr>
        <p:spPr>
          <a:xfrm>
            <a:off x="7333129" y="2453931"/>
            <a:ext cx="1048871" cy="59457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Harvard</a:t>
            </a:r>
            <a:endParaRPr lang="en-US" sz="1400" dirty="0"/>
          </a:p>
        </p:txBody>
      </p:sp>
      <p:sp>
        <p:nvSpPr>
          <p:cNvPr id="9" name="Can 8"/>
          <p:cNvSpPr/>
          <p:nvPr/>
        </p:nvSpPr>
        <p:spPr>
          <a:xfrm>
            <a:off x="6714564" y="2925281"/>
            <a:ext cx="1048871" cy="59457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MIT</a:t>
            </a:r>
            <a:endParaRPr lang="en-US" sz="1400" dirty="0"/>
          </a:p>
        </p:txBody>
      </p:sp>
      <p:sp>
        <p:nvSpPr>
          <p:cNvPr id="10" name="Can 9"/>
          <p:cNvSpPr/>
          <p:nvPr/>
        </p:nvSpPr>
        <p:spPr>
          <a:xfrm>
            <a:off x="6880411" y="3374821"/>
            <a:ext cx="1048871" cy="59457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/>
              <a:t>Columbia</a:t>
            </a:r>
            <a:endParaRPr lang="en-US" sz="1400" dirty="0"/>
          </a:p>
        </p:txBody>
      </p:sp>
      <p:sp>
        <p:nvSpPr>
          <p:cNvPr id="11" name="Can 10"/>
          <p:cNvSpPr/>
          <p:nvPr/>
        </p:nvSpPr>
        <p:spPr>
          <a:xfrm>
            <a:off x="7064187" y="3837660"/>
            <a:ext cx="1048871" cy="59457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Princeton</a:t>
            </a:r>
            <a:endParaRPr lang="en-US" sz="1400" dirty="0"/>
          </a:p>
        </p:txBody>
      </p:sp>
      <p:sp>
        <p:nvSpPr>
          <p:cNvPr id="17" name="Can 16"/>
          <p:cNvSpPr/>
          <p:nvPr/>
        </p:nvSpPr>
        <p:spPr>
          <a:xfrm>
            <a:off x="1042145" y="3131714"/>
            <a:ext cx="1048871" cy="59457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Berkeley</a:t>
            </a:r>
            <a:endParaRPr lang="en-US" sz="1400" dirty="0"/>
          </a:p>
        </p:txBody>
      </p:sp>
      <p:sp>
        <p:nvSpPr>
          <p:cNvPr id="18" name="Can 17"/>
          <p:cNvSpPr/>
          <p:nvPr/>
        </p:nvSpPr>
        <p:spPr>
          <a:xfrm>
            <a:off x="4177551" y="2342768"/>
            <a:ext cx="1048871" cy="59457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Minnesota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2176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487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FFFF"/>
                </a:solidFill>
              </a:rPr>
              <a:t>Content from Many Sources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Can 4"/>
          <p:cNvSpPr/>
          <p:nvPr/>
        </p:nvSpPr>
        <p:spPr>
          <a:xfrm>
            <a:off x="681875" y="2993600"/>
            <a:ext cx="1446117" cy="91902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Stanford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5974974" y="1452134"/>
            <a:ext cx="1446117" cy="91902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Harvard</a:t>
            </a:r>
            <a:endParaRPr lang="en-US" dirty="0"/>
          </a:p>
        </p:txBody>
      </p:sp>
      <p:sp>
        <p:nvSpPr>
          <p:cNvPr id="9" name="Can 8"/>
          <p:cNvSpPr/>
          <p:nvPr/>
        </p:nvSpPr>
        <p:spPr>
          <a:xfrm>
            <a:off x="6687668" y="2388421"/>
            <a:ext cx="1446117" cy="91902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MIT</a:t>
            </a:r>
            <a:endParaRPr lang="en-US" dirty="0"/>
          </a:p>
        </p:txBody>
      </p:sp>
      <p:sp>
        <p:nvSpPr>
          <p:cNvPr id="10" name="Can 9"/>
          <p:cNvSpPr/>
          <p:nvPr/>
        </p:nvSpPr>
        <p:spPr>
          <a:xfrm>
            <a:off x="7212104" y="3266957"/>
            <a:ext cx="1446117" cy="91902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Columbia</a:t>
            </a:r>
            <a:endParaRPr lang="en-US" dirty="0"/>
          </a:p>
        </p:txBody>
      </p:sp>
      <p:sp>
        <p:nvSpPr>
          <p:cNvPr id="11" name="Can 10"/>
          <p:cNvSpPr/>
          <p:nvPr/>
        </p:nvSpPr>
        <p:spPr>
          <a:xfrm>
            <a:off x="7496733" y="4185977"/>
            <a:ext cx="1446117" cy="91902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Princeton</a:t>
            </a:r>
            <a:endParaRPr lang="en-US" dirty="0"/>
          </a:p>
        </p:txBody>
      </p:sp>
      <p:sp>
        <p:nvSpPr>
          <p:cNvPr id="17" name="Can 16"/>
          <p:cNvSpPr/>
          <p:nvPr/>
        </p:nvSpPr>
        <p:spPr>
          <a:xfrm>
            <a:off x="1336295" y="1857712"/>
            <a:ext cx="1446117" cy="91902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Berkeley</a:t>
            </a:r>
            <a:endParaRPr lang="en-US" dirty="0"/>
          </a:p>
        </p:txBody>
      </p:sp>
      <p:sp>
        <p:nvSpPr>
          <p:cNvPr id="18" name="Can 17"/>
          <p:cNvSpPr/>
          <p:nvPr/>
        </p:nvSpPr>
        <p:spPr>
          <a:xfrm>
            <a:off x="3395648" y="1175610"/>
            <a:ext cx="1446117" cy="91902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Minnesota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192" y="2699072"/>
            <a:ext cx="2406466" cy="3935574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5" idx="4"/>
          </p:cNvCxnSpPr>
          <p:nvPr/>
        </p:nvCxnSpPr>
        <p:spPr>
          <a:xfrm>
            <a:off x="2127992" y="3453110"/>
            <a:ext cx="1140200" cy="45951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385166" y="2579857"/>
            <a:ext cx="883026" cy="43029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160173" y="2098743"/>
            <a:ext cx="3930" cy="625064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674658" y="2371154"/>
            <a:ext cx="824751" cy="63900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703795" y="3154240"/>
            <a:ext cx="923366" cy="46109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719480" y="3882195"/>
            <a:ext cx="1459001" cy="30378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713880" y="4776882"/>
            <a:ext cx="1780615" cy="2433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71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487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FFFF"/>
                </a:solidFill>
              </a:rPr>
              <a:t>Content from Many Sources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02" y="1591973"/>
            <a:ext cx="2767759" cy="4526439"/>
          </a:xfrm>
          <a:prstGeom prst="rect">
            <a:avLst/>
          </a:prstGeom>
        </p:spPr>
      </p:pic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409911"/>
              </p:ext>
            </p:extLst>
          </p:nvPr>
        </p:nvGraphicFramePr>
        <p:xfrm>
          <a:off x="3455657" y="1290537"/>
          <a:ext cx="5769025" cy="5164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1621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487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solidFill>
                  <a:srgbClr val="FFFFFF"/>
                </a:solidFill>
              </a:rPr>
              <a:t>EarthWorks</a:t>
            </a:r>
            <a:r>
              <a:rPr lang="en-US" sz="5400" dirty="0" smtClean="0">
                <a:solidFill>
                  <a:srgbClr val="FFFFFF"/>
                </a:solidFill>
              </a:rPr>
              <a:t> vs. Cholera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455" y="1273831"/>
            <a:ext cx="5539347" cy="5213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87334"/>
            <a:ext cx="101794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</a:t>
            </a:r>
            <a:r>
              <a:rPr lang="en-US" sz="1400" dirty="0" err="1">
                <a:solidFill>
                  <a:schemeClr val="bg1"/>
                </a:solidFill>
              </a:rPr>
              <a:t>library.stanford.edu</a:t>
            </a:r>
            <a:r>
              <a:rPr lang="en-US" sz="1400" dirty="0">
                <a:solidFill>
                  <a:schemeClr val="bg1"/>
                </a:solidFill>
              </a:rPr>
              <a:t>/blogs/digital-library-blog/2016/05/</a:t>
            </a:r>
            <a:r>
              <a:rPr lang="en-US" sz="1400" dirty="0" err="1">
                <a:solidFill>
                  <a:schemeClr val="bg1"/>
                </a:solidFill>
              </a:rPr>
              <a:t>sdr</a:t>
            </a:r>
            <a:r>
              <a:rPr lang="en-US" sz="1400" dirty="0">
                <a:solidFill>
                  <a:schemeClr val="bg1"/>
                </a:solidFill>
              </a:rPr>
              <a:t>-deposit-week-earthworks-action-against-cholera</a:t>
            </a:r>
          </a:p>
        </p:txBody>
      </p:sp>
    </p:spTree>
    <p:extLst>
      <p:ext uri="{BB962C8B-B14F-4D97-AF65-F5344CB8AC3E}">
        <p14:creationId xmlns:p14="http://schemas.microsoft.com/office/powerpoint/2010/main" val="23530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2026"/>
            <a:ext cx="8229600" cy="1143000"/>
          </a:xfrm>
        </p:spPr>
        <p:txBody>
          <a:bodyPr>
            <a:normAutofit/>
          </a:bodyPr>
          <a:lstStyle/>
          <a:p>
            <a:r>
              <a:rPr lang="en-US" sz="6700" dirty="0" smtClean="0">
                <a:solidFill>
                  <a:srgbClr val="FFFFFF"/>
                </a:solidFill>
              </a:rPr>
              <a:t>Case Study 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7200" y="297180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b="1" i="1" dirty="0" smtClean="0">
                <a:solidFill>
                  <a:srgbClr val="D81E00"/>
                </a:solidFill>
                <a:latin typeface="Bank Gothic Medium" charset="0"/>
                <a:ea typeface="Bank Gothic Medium" charset="0"/>
                <a:cs typeface="Bank Gothic Medium" charset="0"/>
              </a:rPr>
              <a:t>RIALTO</a:t>
            </a:r>
            <a:r>
              <a:rPr lang="en-US" sz="5400" b="1" i="1" dirty="0" smtClean="0">
                <a:solidFill>
                  <a:srgbClr val="D81E00"/>
                </a:solidFill>
                <a:latin typeface="Bank Gothic Medium" charset="0"/>
                <a:ea typeface="Bank Gothic Medium" charset="0"/>
                <a:cs typeface="Bank Gothic Medium" charset="0"/>
              </a:rPr>
              <a:t> </a:t>
            </a:r>
            <a:br>
              <a:rPr lang="en-US" sz="5400" b="1" i="1" dirty="0" smtClean="0">
                <a:solidFill>
                  <a:srgbClr val="D81E00"/>
                </a:solidFill>
                <a:latin typeface="Bank Gothic Medium" charset="0"/>
                <a:ea typeface="Bank Gothic Medium" charset="0"/>
                <a:cs typeface="Bank Gothic Medium" charset="0"/>
              </a:rPr>
            </a:br>
            <a:r>
              <a:rPr lang="en-US" b="1" dirty="0" smtClean="0">
                <a:solidFill>
                  <a:srgbClr val="D81E00"/>
                </a:solidFill>
                <a:latin typeface="Bank Gothic Medium" charset="0"/>
                <a:ea typeface="Bank Gothic Medium" charset="0"/>
                <a:cs typeface="Bank Gothic Medium" charset="0"/>
              </a:rPr>
              <a:t>Research Intelligence</a:t>
            </a:r>
            <a:endParaRPr lang="en-US" b="1" dirty="0">
              <a:solidFill>
                <a:srgbClr val="D81E00"/>
              </a:solidFill>
              <a:latin typeface="Bank Gothic Medium" charset="0"/>
              <a:ea typeface="Bank Gothic Medium" charset="0"/>
              <a:cs typeface="Bank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7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4814"/>
            <a:ext cx="8229600" cy="4467044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B05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Connections</a:t>
            </a:r>
            <a:br>
              <a:rPr lang="en-US" sz="9600" dirty="0" smtClean="0">
                <a:solidFill>
                  <a:srgbClr val="00B05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r>
              <a:rPr lang="en-US" sz="9600" dirty="0" smtClean="0">
                <a:solidFill>
                  <a:srgbClr val="00B05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</a:t>
            </a:r>
            <a:r>
              <a:rPr lang="en-US" sz="9600" dirty="0" smtClean="0">
                <a:solidFill>
                  <a:schemeClr val="accent6">
                    <a:lumMod val="75000"/>
                  </a:schemeClr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&gt;</a:t>
            </a:r>
            <a:r>
              <a:rPr lang="en-US" sz="9600" dirty="0" smtClean="0">
                <a:solidFill>
                  <a:srgbClr val="00B05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</a:t>
            </a:r>
            <a:r>
              <a:rPr lang="en-US" sz="9600" dirty="0" smtClean="0">
                <a:solidFill>
                  <a:srgbClr val="8C3BCA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Content</a:t>
            </a:r>
            <a:r>
              <a:rPr lang="en-US" sz="8800" dirty="0" smtClean="0">
                <a:solidFill>
                  <a:srgbClr val="FFFFFF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/>
            </a:r>
            <a:br>
              <a:rPr lang="en-US" sz="8800" dirty="0" smtClean="0">
                <a:solidFill>
                  <a:srgbClr val="FFFFFF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</a:br>
            <a:endParaRPr lang="en-US" sz="8800" dirty="0">
              <a:solidFill>
                <a:srgbClr val="FFFFFF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Who did what? 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672353" y="1505741"/>
            <a:ext cx="8148918" cy="441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3200" dirty="0"/>
              <a:t>What research has Stanford produced? </a:t>
            </a:r>
            <a:endParaRPr lang="en-US" sz="3200" dirty="0" smtClean="0"/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800" dirty="0" smtClean="0"/>
              <a:t>Articles, Data &amp; Projects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3200" dirty="0" smtClean="0"/>
              <a:t>How many researchers have projects in X countries?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3200" dirty="0" smtClean="0"/>
              <a:t>Which projects have had the highest output?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3200" dirty="0" smtClean="0"/>
              <a:t>Who is working with temperature &amp; rainfall data?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3200" dirty="0" smtClean="0"/>
              <a:t>Which journals have published the most Stanford research? </a:t>
            </a:r>
          </a:p>
        </p:txBody>
      </p:sp>
    </p:spTree>
    <p:extLst>
      <p:ext uri="{BB962C8B-B14F-4D97-AF65-F5344CB8AC3E}">
        <p14:creationId xmlns:p14="http://schemas.microsoft.com/office/powerpoint/2010/main" val="788809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RIALTO Research Intelligence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672353" y="1505741"/>
            <a:ext cx="8148918" cy="4496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latin typeface="Arial" charset="0"/>
              </a:rPr>
              <a:t>Stanford is a research enterprise; RIALTO (powered by VIVO) is a Research Intelligence system for Stanford. RIALTO tracks the University’s research output. </a:t>
            </a:r>
            <a:endParaRPr lang="en-US" sz="2400" dirty="0" smtClean="0"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2000" dirty="0"/>
          </a:p>
          <a:p>
            <a:pPr marL="285750" indent="-285750" fontAlgn="base">
              <a:lnSpc>
                <a:spcPct val="9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200" dirty="0" smtClean="0">
                <a:latin typeface="Arial" charset="0"/>
              </a:rPr>
              <a:t>As </a:t>
            </a:r>
            <a:r>
              <a:rPr lang="en-US" sz="2200" dirty="0">
                <a:latin typeface="Arial" charset="0"/>
              </a:rPr>
              <a:t>a </a:t>
            </a:r>
            <a:r>
              <a:rPr lang="en-US" sz="2200" b="1" dirty="0">
                <a:latin typeface="Arial" charset="0"/>
              </a:rPr>
              <a:t>database</a:t>
            </a:r>
            <a:r>
              <a:rPr lang="en-US" sz="2200" dirty="0">
                <a:latin typeface="Arial" charset="0"/>
              </a:rPr>
              <a:t>, it captures and relates information on research artifacts (articles, data and more), research activities (grants/projects), and the people and groups who do them.  </a:t>
            </a:r>
          </a:p>
          <a:p>
            <a:pPr marL="285750" indent="-285750" fontAlgn="base">
              <a:lnSpc>
                <a:spcPct val="9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200" dirty="0">
                <a:latin typeface="Arial" charset="0"/>
              </a:rPr>
              <a:t>As an </a:t>
            </a:r>
            <a:r>
              <a:rPr lang="en-US" sz="2200" b="1" dirty="0">
                <a:latin typeface="Arial" charset="0"/>
              </a:rPr>
              <a:t>application</a:t>
            </a:r>
            <a:r>
              <a:rPr lang="en-US" sz="2200" dirty="0">
                <a:latin typeface="Arial" charset="0"/>
              </a:rPr>
              <a:t>, it provides intelligence and reporting on Stanford’s research activities and output. </a:t>
            </a:r>
          </a:p>
          <a:p>
            <a:pPr marL="285750" indent="-285750" fontAlgn="base">
              <a:lnSpc>
                <a:spcPct val="9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200" dirty="0" smtClean="0">
                <a:latin typeface="Arial" charset="0"/>
              </a:rPr>
              <a:t>Through </a:t>
            </a:r>
            <a:r>
              <a:rPr lang="en-US" sz="2200" dirty="0">
                <a:latin typeface="Arial" charset="0"/>
              </a:rPr>
              <a:t>its campus </a:t>
            </a:r>
            <a:r>
              <a:rPr lang="en-US" sz="2200" b="1" dirty="0">
                <a:latin typeface="Arial" charset="0"/>
              </a:rPr>
              <a:t>APIs</a:t>
            </a:r>
            <a:r>
              <a:rPr lang="en-US" sz="2200" dirty="0">
                <a:latin typeface="Arial" charset="0"/>
              </a:rPr>
              <a:t>, it supports visualizations and data mining for special purpose and ad hoc needs. </a:t>
            </a:r>
          </a:p>
          <a:p>
            <a:pPr marL="285750" indent="-285750" fontAlgn="base">
              <a:lnSpc>
                <a:spcPct val="9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200" dirty="0">
                <a:latin typeface="Arial" charset="0"/>
              </a:rPr>
              <a:t>Through </a:t>
            </a:r>
            <a:r>
              <a:rPr lang="en-US" sz="2200" b="1" dirty="0">
                <a:latin typeface="Arial" charset="0"/>
              </a:rPr>
              <a:t>linked data</a:t>
            </a:r>
            <a:r>
              <a:rPr lang="en-US" sz="2200" dirty="0">
                <a:latin typeface="Arial" charset="0"/>
              </a:rPr>
              <a:t>, it is Stanford’s face to the Web of Data. </a:t>
            </a:r>
            <a:endParaRPr lang="en-US" sz="2200" b="0" i="0" u="none" strike="noStrike" dirty="0"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993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2645" y="5064823"/>
            <a:ext cx="671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70000"/>
              </a:spcBef>
            </a:pPr>
            <a:r>
              <a:rPr lang="en-US" sz="4000" dirty="0" smtClean="0"/>
              <a:t>Stanford Digital Repository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880" y="2073541"/>
            <a:ext cx="303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70000"/>
              </a:spcBef>
            </a:pPr>
            <a:r>
              <a:rPr lang="en-US" sz="4000" dirty="0" err="1" smtClean="0"/>
              <a:t>SeRA</a:t>
            </a:r>
            <a:endParaRPr lang="en-US" sz="4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610698" y="2972885"/>
            <a:ext cx="2633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70000"/>
              </a:spcBef>
            </a:pPr>
            <a:r>
              <a:rPr lang="en-US" sz="4000" dirty="0" smtClean="0"/>
              <a:t>Profiles</a:t>
            </a:r>
            <a:endParaRPr lang="en-US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387387" y="2687355"/>
            <a:ext cx="25799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elvetica" charset="0"/>
              </a:rPr>
              <a:t>Research administration </a:t>
            </a:r>
            <a:br>
              <a:rPr lang="en-US" sz="1600" dirty="0" smtClean="0">
                <a:latin typeface="Helvetica" charset="0"/>
              </a:rPr>
            </a:br>
            <a:r>
              <a:rPr lang="en-US" sz="1600" dirty="0" smtClean="0">
                <a:latin typeface="Helvetica" charset="0"/>
              </a:rPr>
              <a:t>system; Propose </a:t>
            </a:r>
            <a:br>
              <a:rPr lang="en-US" sz="1600" dirty="0" smtClean="0">
                <a:latin typeface="Helvetica" charset="0"/>
              </a:rPr>
            </a:br>
            <a:r>
              <a:rPr lang="en-US" sz="1600" dirty="0" smtClean="0">
                <a:latin typeface="Helvetica" charset="0"/>
              </a:rPr>
              <a:t>&amp; manage grants</a:t>
            </a:r>
            <a:endParaRPr lang="en-US" sz="1600" dirty="0">
              <a:latin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19538" y="3523210"/>
            <a:ext cx="236309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>
                <a:latin typeface="Helvetica" charset="0"/>
              </a:rPr>
              <a:t>Researcher bios and networks; dashboard for </a:t>
            </a:r>
            <a:r>
              <a:rPr lang="en-US" sz="1600" smtClean="0">
                <a:latin typeface="Helvetica" charset="0"/>
              </a:rPr>
              <a:t>research activity </a:t>
            </a:r>
            <a:endParaRPr lang="en-US" sz="1600" dirty="0">
              <a:latin typeface="Helvetica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826355" y="1977732"/>
            <a:ext cx="3948874" cy="3801025"/>
            <a:chOff x="1761107" y="1739448"/>
            <a:chExt cx="3948874" cy="3801025"/>
          </a:xfrm>
        </p:grpSpPr>
        <p:sp>
          <p:nvSpPr>
            <p:cNvPr id="14" name="Triangle 13"/>
            <p:cNvSpPr/>
            <p:nvPr/>
          </p:nvSpPr>
          <p:spPr>
            <a:xfrm rot="1380095">
              <a:off x="1915752" y="1986938"/>
              <a:ext cx="3794229" cy="3553535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scene3d>
              <a:camera prst="isometricOffAxis1Top">
                <a:rot lat="20338029" lon="4210124" rev="17553956"/>
              </a:camera>
              <a:lightRig rig="threePt" dir="t"/>
            </a:scene3d>
            <a:sp3d extrusionH="50800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Left-Right Arrow 7"/>
            <p:cNvSpPr/>
            <p:nvPr/>
          </p:nvSpPr>
          <p:spPr>
            <a:xfrm rot="2777798">
              <a:off x="1081647" y="3853789"/>
              <a:ext cx="1727869" cy="192876"/>
            </a:xfrm>
            <a:prstGeom prst="leftRigh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Left-Right Arrow 8"/>
            <p:cNvSpPr/>
            <p:nvPr/>
          </p:nvSpPr>
          <p:spPr>
            <a:xfrm rot="566176">
              <a:off x="1761107" y="3237880"/>
              <a:ext cx="3255429" cy="129835"/>
            </a:xfrm>
            <a:prstGeom prst="leftRigh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Left-Right Arrow 9"/>
            <p:cNvSpPr/>
            <p:nvPr/>
          </p:nvSpPr>
          <p:spPr>
            <a:xfrm rot="20789871">
              <a:off x="2858403" y="4266219"/>
              <a:ext cx="2424854" cy="199417"/>
            </a:xfrm>
            <a:prstGeom prst="leftRigh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6043" y="1739448"/>
              <a:ext cx="852596" cy="2088381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1155686" y="5651661"/>
            <a:ext cx="7290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elvetica" charset="0"/>
              </a:rPr>
              <a:t>The SDR serves to capture, preserve and provide access to the University’s research output and contributions to the scholarly record.  </a:t>
            </a:r>
            <a:endParaRPr lang="en-US" sz="1600" dirty="0">
              <a:latin typeface="Helvetica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smtClean="0"/>
              <a:t>Stanford’s Research </a:t>
            </a:r>
            <a:r>
              <a:rPr lang="en-US" sz="4800" dirty="0" smtClean="0"/>
              <a:t>Information Ecosystem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227844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IIIF Conference 2017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612344"/>
            <a:ext cx="8229600" cy="105136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368"/>
              </a:spcBef>
              <a:buNone/>
            </a:pPr>
            <a:r>
              <a:rPr lang="en-US" dirty="0" smtClean="0"/>
              <a:t>The Vatican, </a:t>
            </a:r>
            <a:r>
              <a:rPr lang="en-US" dirty="0"/>
              <a:t>June 05-09</a:t>
            </a:r>
            <a:br>
              <a:rPr lang="en-US" dirty="0"/>
            </a:br>
            <a:r>
              <a:rPr lang="en-US" dirty="0"/>
              <a:t>http://</a:t>
            </a:r>
            <a:r>
              <a:rPr lang="en-US" dirty="0" err="1"/>
              <a:t>iiif.io</a:t>
            </a:r>
            <a:r>
              <a:rPr lang="en-US" dirty="0"/>
              <a:t>/event/2017/</a:t>
            </a:r>
            <a:r>
              <a:rPr lang="en-US" dirty="0" err="1"/>
              <a:t>vatican</a:t>
            </a:r>
            <a:r>
              <a:rPr lang="en-US" dirty="0"/>
              <a:t>/</a:t>
            </a:r>
            <a:endParaRPr lang="en-US" dirty="0" smtClean="0"/>
          </a:p>
          <a:p>
            <a:pPr algn="ctr">
              <a:lnSpc>
                <a:spcPct val="90000"/>
              </a:lnSpc>
              <a:spcBef>
                <a:spcPts val="1368"/>
              </a:spcBef>
            </a:pPr>
            <a:endParaRPr lang="en-US" dirty="0"/>
          </a:p>
        </p:txBody>
      </p:sp>
      <p:pic>
        <p:nvPicPr>
          <p:cNvPr id="5" name="Picture 4" descr="Vatican_StPeter_Squar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7883" y="1417638"/>
            <a:ext cx="11961670" cy="29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1537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22756"/>
            <a:ext cx="8458200" cy="2831632"/>
          </a:xfrm>
        </p:spPr>
        <p:txBody>
          <a:bodyPr>
            <a:norm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  <a:t>1 + 1 </a:t>
            </a:r>
            <a:r>
              <a:rPr lang="en-US" sz="9600" b="1" dirty="0" smtClean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  <a:t>= 11</a:t>
            </a:r>
            <a:endParaRPr lang="en-US" sz="9600" b="1" dirty="0">
              <a:solidFill>
                <a:srgbClr val="FF00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64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94129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 Case Studies from Stanford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5518" y="1647912"/>
            <a:ext cx="1361340" cy="1123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514" y="3015563"/>
            <a:ext cx="1380883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397" y="3427587"/>
            <a:ext cx="2867365" cy="668575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676835" y="50277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smtClean="0">
                <a:solidFill>
                  <a:srgbClr val="D81E00"/>
                </a:solidFill>
                <a:latin typeface="Bank Gothic Medium" charset="0"/>
                <a:ea typeface="Bank Gothic Medium" charset="0"/>
                <a:cs typeface="Bank Gothic Medium" charset="0"/>
              </a:rPr>
              <a:t>RIALTO </a:t>
            </a:r>
            <a:r>
              <a:rPr lang="en-US" b="1" dirty="0" smtClean="0">
                <a:solidFill>
                  <a:srgbClr val="D81E00"/>
                </a:solidFill>
                <a:latin typeface="Bank Gothic Medium" charset="0"/>
                <a:ea typeface="Bank Gothic Medium" charset="0"/>
                <a:cs typeface="Bank Gothic Medium" charset="0"/>
              </a:rPr>
              <a:t>Research Intelligence</a:t>
            </a:r>
            <a:endParaRPr lang="en-US" b="1" dirty="0">
              <a:solidFill>
                <a:srgbClr val="D81E00"/>
              </a:solidFill>
              <a:latin typeface="Bank Gothic Medium" charset="0"/>
              <a:ea typeface="Bank Gothic Medium" charset="0"/>
              <a:cs typeface="Bank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64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2026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FFFF"/>
                </a:solidFill>
              </a:rPr>
              <a:t>Case Study 1</a:t>
            </a:r>
            <a:endParaRPr lang="en-US" sz="6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1869" y="2374053"/>
            <a:ext cx="3345224" cy="27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5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5905" y="2420821"/>
            <a:ext cx="8128000" cy="291904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A </a:t>
            </a:r>
            <a:r>
              <a:rPr lang="en-US" sz="4400" b="1" dirty="0" smtClean="0">
                <a:solidFill>
                  <a:schemeClr val="bg1"/>
                </a:solidFill>
              </a:rPr>
              <a:t>Community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that develops </a:t>
            </a:r>
            <a:r>
              <a:rPr lang="en-US" sz="4400" b="1" dirty="0" smtClean="0">
                <a:solidFill>
                  <a:schemeClr val="bg1"/>
                </a:solidFill>
              </a:rPr>
              <a:t>Shared APIs,</a:t>
            </a: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implements them in </a:t>
            </a:r>
            <a:r>
              <a:rPr lang="en-US" sz="4400" b="1" dirty="0" smtClean="0">
                <a:solidFill>
                  <a:schemeClr val="bg1"/>
                </a:solidFill>
              </a:rPr>
              <a:t>Software, </a:t>
            </a: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and exposes interoperable </a:t>
            </a:r>
            <a:r>
              <a:rPr lang="en-US" sz="4400" b="1" dirty="0" smtClean="0">
                <a:solidFill>
                  <a:schemeClr val="bg1"/>
                </a:solidFill>
              </a:rPr>
              <a:t>Content</a:t>
            </a:r>
          </a:p>
          <a:p>
            <a:pPr marL="0" indent="0" algn="ctr">
              <a:buNone/>
            </a:pPr>
            <a:endParaRPr lang="en-US" sz="4400" b="1" dirty="0" smtClean="0">
              <a:solidFill>
                <a:schemeClr val="bg1"/>
              </a:solidFill>
            </a:endParaRPr>
          </a:p>
        </p:txBody>
      </p:sp>
      <p:pic>
        <p:nvPicPr>
          <p:cNvPr id="3" name="Picture 2" descr="09d3506cb204759ff8f700a6ff360a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00" y="627727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" b="100000" l="154" r="99538">
                        <a14:foregroundMark x1="21726" y1="18011" x2="21726" y2="18011"/>
                        <a14:foregroundMark x1="46379" y1="19086" x2="46379" y2="19086"/>
                        <a14:foregroundMark x1="74422" y1="24462" x2="74422" y2="24462"/>
                        <a14:foregroundMark x1="75039" y1="7796" x2="75039" y2="7796"/>
                        <a14:foregroundMark x1="44376" y1="54839" x2="44376" y2="54839"/>
                        <a14:foregroundMark x1="40370" y1="8871" x2="40370" y2="8871"/>
                        <a14:foregroundMark x1="46533" y1="32796" x2="46533" y2="32796"/>
                        <a14:foregroundMark x1="50385" y1="32796" x2="50385" y2="32796"/>
                        <a14:foregroundMark x1="57165" y1="32258" x2="57165" y2="32258"/>
                        <a14:foregroundMark x1="60709" y1="32258" x2="62866" y2="32796"/>
                        <a14:foregroundMark x1="5701" y1="7258" x2="5701" y2="7258"/>
                        <a14:foregroundMark x1="6934" y1="19892" x2="6934" y2="19892"/>
                        <a14:foregroundMark x1="40524" y1="32796" x2="40524" y2="32796"/>
                        <a14:foregroundMark x1="2311" y1="27151" x2="2311" y2="271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542" y="1486557"/>
            <a:ext cx="8750751" cy="5015839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2497023" y="3251197"/>
            <a:ext cx="1032932" cy="91439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749569" y="3200397"/>
            <a:ext cx="1074565" cy="9144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618917" y="3251196"/>
            <a:ext cx="0" cy="7432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801232" y="3537277"/>
            <a:ext cx="955169" cy="8128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43541" y="146291"/>
            <a:ext cx="8750751" cy="1143000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solidFill>
                  <a:srgbClr val="FFFFFF"/>
                </a:solidFill>
              </a:rPr>
              <a:t>APIs </a:t>
            </a:r>
            <a:r>
              <a:rPr lang="en-US" sz="6000" smtClean="0">
                <a:solidFill>
                  <a:srgbClr val="FFFFFF"/>
                </a:solidFill>
              </a:rPr>
              <a:t>Enable Interoperability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8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14169</TotalTime>
  <Words>1232</Words>
  <Application>Microsoft Macintosh PowerPoint</Application>
  <PresentationFormat>On-screen Show (4:3)</PresentationFormat>
  <Paragraphs>321</Paragraphs>
  <Slides>43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Arial Black</vt:lpstr>
      <vt:lpstr>Bank Gothic Medium</vt:lpstr>
      <vt:lpstr>Calibri</vt:lpstr>
      <vt:lpstr>Franklin Gothic Heavy</vt:lpstr>
      <vt:lpstr>Franklin Gothic Medium</vt:lpstr>
      <vt:lpstr>Gill Sans</vt:lpstr>
      <vt:lpstr>Helvetica</vt:lpstr>
      <vt:lpstr>ＭＳ Ｐゴシック</vt:lpstr>
      <vt:lpstr>Arial</vt:lpstr>
      <vt:lpstr> Black </vt:lpstr>
      <vt:lpstr>Office Theme</vt:lpstr>
      <vt:lpstr>1_Office Theme</vt:lpstr>
      <vt:lpstr>The Evolving Digital Ecosystem</vt:lpstr>
      <vt:lpstr>Libraries are vast storehouses</vt:lpstr>
      <vt:lpstr>PowerPoint Presentation</vt:lpstr>
      <vt:lpstr>Connections  &gt; Content </vt:lpstr>
      <vt:lpstr>1 + 1 = 11</vt:lpstr>
      <vt:lpstr>3 Case Studies from Stanford</vt:lpstr>
      <vt:lpstr>Case Study 1</vt:lpstr>
      <vt:lpstr>PowerPoint Presentation</vt:lpstr>
      <vt:lpstr>APIs Enable Interoperability</vt:lpstr>
      <vt:lpstr>PowerPoint Presentation</vt:lpstr>
      <vt:lpstr>Deep zoom</vt:lpstr>
      <vt:lpstr>With even the largest of images</vt:lpstr>
      <vt:lpstr>Compare</vt:lpstr>
      <vt:lpstr>Collect</vt:lpstr>
      <vt:lpstr>Reunite</vt:lpstr>
      <vt:lpstr>Search</vt:lpstr>
      <vt:lpstr>PowerPoint Presentation</vt:lpstr>
      <vt:lpstr>Analyze</vt:lpstr>
      <vt:lpstr>Annotate</vt:lpstr>
      <vt:lpstr>Interact</vt:lpstr>
      <vt:lpstr>IIIF: Global Participation</vt:lpstr>
      <vt:lpstr>PowerPoint Presentation</vt:lpstr>
      <vt:lpstr>IIIF Compatible Software</vt:lpstr>
      <vt:lpstr>PowerPoint Presentation</vt:lpstr>
      <vt:lpstr>NGA: Compare &amp; Contrast</vt:lpstr>
      <vt:lpstr>NGA: Close Ups in Context</vt:lpstr>
      <vt:lpstr>NGA: Annotation of Details</vt:lpstr>
      <vt:lpstr>NGA: Narrative &amp; Interpretation</vt:lpstr>
      <vt:lpstr>NGA: Scholarly Workbench</vt:lpstr>
      <vt:lpstr>PowerPoint Presentation</vt:lpstr>
      <vt:lpstr>Case Study 2</vt:lpstr>
      <vt:lpstr>EarthWorks Geospatial Catalog</vt:lpstr>
      <vt:lpstr>EarthWorks Geospatial Catalog</vt:lpstr>
      <vt:lpstr>Content from Many Sources</vt:lpstr>
      <vt:lpstr>Content from Many Sources</vt:lpstr>
      <vt:lpstr>Content from Many Sources</vt:lpstr>
      <vt:lpstr>Content from Many Sources</vt:lpstr>
      <vt:lpstr>EarthWorks vs. Cholera</vt:lpstr>
      <vt:lpstr>Case Study 3</vt:lpstr>
      <vt:lpstr>Who did what? </vt:lpstr>
      <vt:lpstr>RIALTO Research Intelligence</vt:lpstr>
      <vt:lpstr>Stanford’s Research Information Ecosystem</vt:lpstr>
      <vt:lpstr>IIIF Conference 2017</vt:lpstr>
    </vt:vector>
  </TitlesOfParts>
  <Company>Stanford University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Directions Resources, Tools, Services</dc:title>
  <dc:creator>Benjamin Albritton</dc:creator>
  <cp:lastModifiedBy>Tom Cramer</cp:lastModifiedBy>
  <cp:revision>112</cp:revision>
  <dcterms:created xsi:type="dcterms:W3CDTF">2016-05-05T17:31:46Z</dcterms:created>
  <dcterms:modified xsi:type="dcterms:W3CDTF">2017-04-04T08:48:49Z</dcterms:modified>
</cp:coreProperties>
</file>