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48" r:id="rId2"/>
    <p:sldId id="349" r:id="rId3"/>
    <p:sldId id="350" r:id="rId4"/>
    <p:sldId id="351" r:id="rId5"/>
    <p:sldId id="355" r:id="rId6"/>
    <p:sldId id="356" r:id="rId7"/>
    <p:sldId id="352" r:id="rId8"/>
    <p:sldId id="358" r:id="rId9"/>
    <p:sldId id="357" r:id="rId10"/>
    <p:sldId id="334" r:id="rId11"/>
  </p:sldIdLst>
  <p:sldSz cx="9144000" cy="6858000" type="screen4x3"/>
  <p:notesSz cx="9942513" cy="6810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3A4D"/>
    <a:srgbClr val="DD09BF"/>
    <a:srgbClr val="F97227"/>
    <a:srgbClr val="606060"/>
    <a:srgbClr val="CC3300"/>
    <a:srgbClr val="C5E1FB"/>
    <a:srgbClr val="FBC58F"/>
    <a:srgbClr val="C2E8DF"/>
    <a:srgbClr val="8AF2B4"/>
    <a:srgbClr val="0B2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224" autoAdjust="0"/>
  </p:normalViewPr>
  <p:slideViewPr>
    <p:cSldViewPr>
      <p:cViewPr varScale="1">
        <p:scale>
          <a:sx n="69" d="100"/>
          <a:sy n="69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B75EF-628D-47D9-B326-40251B9089C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87C6D02-58ED-43C3-B49F-FE1D5BEC63D0}">
      <dgm:prSet phldrT="[Teksti]"/>
      <dgm:spPr>
        <a:solidFill>
          <a:srgbClr val="F97227"/>
        </a:solidFill>
      </dgm:spPr>
      <dgm:t>
        <a:bodyPr/>
        <a:lstStyle/>
        <a:p>
          <a:r>
            <a:rPr lang="fi-FI" dirty="0" smtClean="0"/>
            <a:t>1. Ethical and </a:t>
          </a:r>
          <a:r>
            <a:rPr lang="fi-FI" dirty="0" err="1" smtClean="0"/>
            <a:t>Durable</a:t>
          </a:r>
          <a:r>
            <a:rPr lang="fi-FI" dirty="0" smtClean="0"/>
            <a:t> Chain for Open </a:t>
          </a:r>
          <a:r>
            <a:rPr lang="fi-FI" u="none" dirty="0" smtClean="0"/>
            <a:t>Science and Research</a:t>
          </a:r>
          <a:endParaRPr lang="fi-FI" u="none" dirty="0"/>
        </a:p>
      </dgm:t>
    </dgm:pt>
    <dgm:pt modelId="{EFC7840D-F7F3-44F9-8837-628CCFCF6D7E}" type="parTrans" cxnId="{9C590226-8711-45CA-A2EB-4A0654717D43}">
      <dgm:prSet/>
      <dgm:spPr/>
      <dgm:t>
        <a:bodyPr/>
        <a:lstStyle/>
        <a:p>
          <a:endParaRPr lang="fi-FI"/>
        </a:p>
      </dgm:t>
    </dgm:pt>
    <dgm:pt modelId="{2AD1432D-7D8D-4C17-87AF-6F7553B1A5B7}" type="sibTrans" cxnId="{9C590226-8711-45CA-A2EB-4A0654717D43}">
      <dgm:prSet/>
      <dgm:spPr/>
      <dgm:t>
        <a:bodyPr/>
        <a:lstStyle/>
        <a:p>
          <a:endParaRPr lang="fi-FI"/>
        </a:p>
      </dgm:t>
    </dgm:pt>
    <dgm:pt modelId="{6607AE43-FBEC-41E9-87C0-2C5584CF70FA}">
      <dgm:prSet phldrT="[Teksti]" custT="1"/>
      <dgm:spPr>
        <a:solidFill>
          <a:srgbClr val="DD09BF"/>
        </a:solidFill>
      </dgm:spPr>
      <dgm:t>
        <a:bodyPr/>
        <a:lstStyle/>
        <a:p>
          <a:r>
            <a:rPr lang="fi-FI" sz="1800" dirty="0" smtClean="0">
              <a:solidFill>
                <a:schemeClr val="tx1"/>
              </a:solidFill>
            </a:rPr>
            <a:t>2. Definition for Data/Research </a:t>
          </a:r>
          <a:r>
            <a:rPr lang="fi-FI" sz="1800" dirty="0" err="1" smtClean="0">
              <a:solidFill>
                <a:schemeClr val="tx1"/>
              </a:solidFill>
            </a:rPr>
            <a:t>Material</a:t>
          </a:r>
          <a:r>
            <a:rPr lang="fi-FI" sz="1800" dirty="0" smtClean="0">
              <a:solidFill>
                <a:schemeClr val="tx1"/>
              </a:solidFill>
            </a:rPr>
            <a:t>?</a:t>
          </a:r>
          <a:endParaRPr lang="fi-FI" sz="1800" dirty="0">
            <a:solidFill>
              <a:schemeClr val="tx1"/>
            </a:solidFill>
          </a:endParaRPr>
        </a:p>
      </dgm:t>
    </dgm:pt>
    <dgm:pt modelId="{4546A3DB-3B32-47A0-A077-314A5DAF1059}" type="parTrans" cxnId="{8E8D6113-D986-4316-A8B8-CF606DB53874}">
      <dgm:prSet/>
      <dgm:spPr/>
      <dgm:t>
        <a:bodyPr/>
        <a:lstStyle/>
        <a:p>
          <a:endParaRPr lang="fi-FI"/>
        </a:p>
      </dgm:t>
    </dgm:pt>
    <dgm:pt modelId="{F499483B-117F-433E-8D6B-3A3F85FB9DA0}" type="sibTrans" cxnId="{8E8D6113-D986-4316-A8B8-CF606DB53874}">
      <dgm:prSet/>
      <dgm:spPr/>
      <dgm:t>
        <a:bodyPr/>
        <a:lstStyle/>
        <a:p>
          <a:endParaRPr lang="fi-FI"/>
        </a:p>
      </dgm:t>
    </dgm:pt>
    <dgm:pt modelId="{D7B6F7BE-8FE2-449B-9A2D-ED1EE23247D2}">
      <dgm:prSet phldrT="[Teksti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300" dirty="0" smtClean="0">
              <a:solidFill>
                <a:schemeClr val="tx1"/>
              </a:solidFill>
            </a:rPr>
            <a:t>Data collection; Can data be to publish?</a:t>
          </a:r>
        </a:p>
        <a:p>
          <a:r>
            <a:rPr lang="en-US" sz="1300" dirty="0" smtClean="0">
              <a:solidFill>
                <a:schemeClr val="tx1"/>
              </a:solidFill>
            </a:rPr>
            <a:t>Ethical Review</a:t>
          </a:r>
        </a:p>
        <a:p>
          <a:r>
            <a:rPr lang="en-US" sz="1300" dirty="0" smtClean="0">
              <a:solidFill>
                <a:schemeClr val="tx1"/>
              </a:solidFill>
            </a:rPr>
            <a:t>1. S</a:t>
          </a:r>
          <a:r>
            <a:rPr lang="fi-FI" sz="1300" dirty="0" err="1" smtClean="0">
              <a:solidFill>
                <a:schemeClr val="tx1"/>
              </a:solidFill>
            </a:rPr>
            <a:t>elf-assessment</a:t>
          </a:r>
          <a:r>
            <a:rPr lang="fi-FI" sz="1300" dirty="0" smtClean="0">
              <a:solidFill>
                <a:schemeClr val="tx1"/>
              </a:solidFill>
            </a:rPr>
            <a:t> </a:t>
          </a:r>
          <a:r>
            <a:rPr lang="fi-FI" sz="1300" dirty="0" err="1" smtClean="0">
              <a:solidFill>
                <a:schemeClr val="tx1"/>
              </a:solidFill>
            </a:rPr>
            <a:t>before</a:t>
          </a:r>
          <a:r>
            <a:rPr lang="fi-FI" sz="1300" dirty="0" smtClean="0">
              <a:solidFill>
                <a:schemeClr val="tx1"/>
              </a:solidFill>
            </a:rPr>
            <a:t> </a:t>
          </a:r>
          <a:r>
            <a:rPr lang="fi-FI" sz="1300" dirty="0" err="1" smtClean="0">
              <a:solidFill>
                <a:schemeClr val="tx1"/>
              </a:solidFill>
            </a:rPr>
            <a:t>project</a:t>
          </a:r>
          <a:r>
            <a:rPr lang="fi-FI" sz="1300" dirty="0" smtClean="0">
              <a:solidFill>
                <a:schemeClr val="tx1"/>
              </a:solidFill>
            </a:rPr>
            <a:t> </a:t>
          </a:r>
          <a:r>
            <a:rPr lang="fi-FI" sz="1300" dirty="0" err="1" smtClean="0">
              <a:solidFill>
                <a:schemeClr val="tx1"/>
              </a:solidFill>
            </a:rPr>
            <a:t>starts</a:t>
          </a:r>
          <a:r>
            <a:rPr lang="fi-FI" sz="1300" dirty="0" smtClean="0">
              <a:solidFill>
                <a:schemeClr val="tx1"/>
              </a:solidFill>
            </a:rPr>
            <a:t>; </a:t>
          </a:r>
          <a:r>
            <a:rPr lang="fi-FI" sz="1300" dirty="0" err="1" smtClean="0">
              <a:solidFill>
                <a:schemeClr val="tx1"/>
              </a:solidFill>
            </a:rPr>
            <a:t>researcher</a:t>
          </a:r>
          <a:r>
            <a:rPr lang="fi-FI" sz="1300" dirty="0" smtClean="0">
              <a:solidFill>
                <a:schemeClr val="tx1"/>
              </a:solidFill>
            </a:rPr>
            <a:t> </a:t>
          </a:r>
          <a:r>
            <a:rPr lang="fi-FI" sz="1300" dirty="0" err="1" smtClean="0">
              <a:solidFill>
                <a:schemeClr val="tx1"/>
              </a:solidFill>
            </a:rPr>
            <a:t>should</a:t>
          </a:r>
          <a:r>
            <a:rPr lang="fi-FI" sz="1300" dirty="0" smtClean="0">
              <a:solidFill>
                <a:schemeClr val="tx1"/>
              </a:solidFill>
            </a:rPr>
            <a:t> </a:t>
          </a:r>
          <a:r>
            <a:rPr lang="fi-FI" sz="1300" dirty="0" err="1" smtClean="0">
              <a:solidFill>
                <a:schemeClr val="tx1"/>
              </a:solidFill>
            </a:rPr>
            <a:t>take</a:t>
          </a:r>
          <a:r>
            <a:rPr lang="fi-FI" sz="1300" dirty="0" smtClean="0">
              <a:solidFill>
                <a:schemeClr val="tx1"/>
              </a:solidFill>
            </a:rPr>
            <a:t> </a:t>
          </a:r>
          <a:r>
            <a:rPr lang="fi-FI" sz="1300" dirty="0" err="1" smtClean="0">
              <a:solidFill>
                <a:schemeClr val="tx1"/>
              </a:solidFill>
            </a:rPr>
            <a:t>ethical</a:t>
          </a:r>
          <a:r>
            <a:rPr lang="fi-FI" sz="1300" dirty="0" smtClean="0">
              <a:solidFill>
                <a:schemeClr val="tx1"/>
              </a:solidFill>
            </a:rPr>
            <a:t> </a:t>
          </a:r>
          <a:r>
            <a:rPr lang="fi-FI" sz="1300" dirty="0" err="1" smtClean="0">
              <a:solidFill>
                <a:schemeClr val="tx1"/>
              </a:solidFill>
            </a:rPr>
            <a:t>responbility</a:t>
          </a:r>
          <a:r>
            <a:rPr lang="fi-FI" sz="1300" dirty="0" smtClean="0">
              <a:solidFill>
                <a:schemeClr val="tx1"/>
              </a:solidFill>
            </a:rPr>
            <a:t> for </a:t>
          </a:r>
          <a:r>
            <a:rPr lang="fi-FI" sz="1300" dirty="0" err="1" smtClean="0">
              <a:solidFill>
                <a:schemeClr val="tx1"/>
              </a:solidFill>
            </a:rPr>
            <a:t>their</a:t>
          </a:r>
          <a:r>
            <a:rPr lang="fi-FI" sz="1300" dirty="0" smtClean="0">
              <a:solidFill>
                <a:schemeClr val="tx1"/>
              </a:solidFill>
            </a:rPr>
            <a:t> data management </a:t>
          </a:r>
          <a:r>
            <a:rPr lang="fi-FI" sz="1300" dirty="0" err="1" smtClean="0">
              <a:solidFill>
                <a:schemeClr val="tx1"/>
              </a:solidFill>
            </a:rPr>
            <a:t>plan</a:t>
          </a:r>
          <a:endParaRPr lang="fi-FI" sz="1300" dirty="0" smtClean="0">
            <a:solidFill>
              <a:schemeClr val="tx1"/>
            </a:solidFill>
          </a:endParaRPr>
        </a:p>
        <a:p>
          <a:r>
            <a:rPr lang="fi-FI" sz="1300" dirty="0" smtClean="0">
              <a:solidFill>
                <a:schemeClr val="tx1"/>
              </a:solidFill>
            </a:rPr>
            <a:t>2.Statement </a:t>
          </a:r>
          <a:r>
            <a:rPr lang="fi-FI" sz="1300" dirty="0" err="1" smtClean="0">
              <a:solidFill>
                <a:schemeClr val="tx1"/>
              </a:solidFill>
            </a:rPr>
            <a:t>from</a:t>
          </a:r>
          <a:r>
            <a:rPr lang="fi-FI" sz="1300" dirty="0" smtClean="0">
              <a:solidFill>
                <a:schemeClr val="tx1"/>
              </a:solidFill>
            </a:rPr>
            <a:t> Ethical Committee; </a:t>
          </a:r>
          <a:r>
            <a:rPr lang="en-US" sz="1300" dirty="0" smtClean="0">
              <a:solidFill>
                <a:schemeClr val="tx1"/>
              </a:solidFill>
            </a:rPr>
            <a:t>research projects in which human participants are studied (their</a:t>
          </a:r>
          <a:r>
            <a:rPr lang="fi-FI" sz="1300" dirty="0" smtClean="0">
              <a:solidFill>
                <a:schemeClr val="tx1"/>
              </a:solidFill>
            </a:rPr>
            <a:t> </a:t>
          </a:r>
          <a:r>
            <a:rPr lang="fi-FI" sz="1300" dirty="0" err="1" smtClean="0">
              <a:solidFill>
                <a:schemeClr val="tx1"/>
              </a:solidFill>
            </a:rPr>
            <a:t>health</a:t>
          </a:r>
          <a:r>
            <a:rPr lang="fi-FI" sz="1300" dirty="0" smtClean="0">
              <a:solidFill>
                <a:schemeClr val="tx1"/>
              </a:solidFill>
            </a:rPr>
            <a:t> and / </a:t>
          </a:r>
          <a:r>
            <a:rPr lang="fi-FI" sz="1300" dirty="0" err="1" smtClean="0">
              <a:solidFill>
                <a:schemeClr val="tx1"/>
              </a:solidFill>
            </a:rPr>
            <a:t>or</a:t>
          </a:r>
          <a:r>
            <a:rPr lang="fi-FI" sz="1300" dirty="0" smtClean="0">
              <a:solidFill>
                <a:schemeClr val="tx1"/>
              </a:solidFill>
            </a:rPr>
            <a:t> </a:t>
          </a:r>
          <a:r>
            <a:rPr lang="fi-FI" sz="1300" dirty="0" err="1" smtClean="0">
              <a:solidFill>
                <a:schemeClr val="tx1"/>
              </a:solidFill>
            </a:rPr>
            <a:t>legal</a:t>
          </a:r>
          <a:r>
            <a:rPr lang="fi-FI" sz="1300" dirty="0" smtClean="0">
              <a:solidFill>
                <a:schemeClr val="tx1"/>
              </a:solidFill>
            </a:rPr>
            <a:t> </a:t>
          </a:r>
          <a:r>
            <a:rPr lang="fi-FI" sz="1300" dirty="0" err="1" smtClean="0">
              <a:solidFill>
                <a:schemeClr val="tx1"/>
              </a:solidFill>
            </a:rPr>
            <a:t>rights</a:t>
          </a:r>
          <a:r>
            <a:rPr lang="fi-FI" sz="1300" dirty="0" smtClean="0">
              <a:solidFill>
                <a:schemeClr val="tx1"/>
              </a:solidFill>
            </a:rPr>
            <a:t>)</a:t>
          </a:r>
        </a:p>
        <a:p>
          <a:r>
            <a:rPr lang="fi-FI" sz="1300" dirty="0" err="1" smtClean="0">
              <a:solidFill>
                <a:schemeClr val="tx1"/>
              </a:solidFill>
            </a:rPr>
            <a:t>Also</a:t>
          </a:r>
          <a:r>
            <a:rPr lang="fi-FI" sz="1300" dirty="0" smtClean="0">
              <a:solidFill>
                <a:schemeClr val="tx1"/>
              </a:solidFill>
            </a:rPr>
            <a:t> for </a:t>
          </a:r>
          <a:r>
            <a:rPr lang="fi-FI" sz="1300" dirty="0" err="1" smtClean="0">
              <a:solidFill>
                <a:schemeClr val="tx1"/>
              </a:solidFill>
            </a:rPr>
            <a:t>funders</a:t>
          </a:r>
          <a:r>
            <a:rPr lang="fi-FI" sz="1300" dirty="0" smtClean="0">
              <a:solidFill>
                <a:schemeClr val="tx1"/>
              </a:solidFill>
            </a:rPr>
            <a:t> and </a:t>
          </a:r>
          <a:r>
            <a:rPr lang="fi-FI" sz="1300" dirty="0" err="1" smtClean="0">
              <a:solidFill>
                <a:schemeClr val="tx1"/>
              </a:solidFill>
            </a:rPr>
            <a:t>publishers</a:t>
          </a:r>
          <a:r>
            <a:rPr lang="fi-FI" sz="1300" dirty="0" smtClean="0">
              <a:solidFill>
                <a:schemeClr val="tx1"/>
              </a:solidFill>
            </a:rPr>
            <a:t> </a:t>
          </a:r>
          <a:r>
            <a:rPr lang="fi-FI" sz="1300" dirty="0" err="1" smtClean="0">
              <a:solidFill>
                <a:schemeClr val="tx1"/>
              </a:solidFill>
            </a:rPr>
            <a:t>who</a:t>
          </a:r>
          <a:r>
            <a:rPr lang="fi-FI" sz="1300" dirty="0" smtClean="0">
              <a:solidFill>
                <a:schemeClr val="tx1"/>
              </a:solidFill>
            </a:rPr>
            <a:t> </a:t>
          </a:r>
          <a:r>
            <a:rPr lang="fi-FI" sz="1300" dirty="0" err="1" smtClean="0">
              <a:solidFill>
                <a:schemeClr val="tx1"/>
              </a:solidFill>
            </a:rPr>
            <a:t>demand</a:t>
          </a:r>
          <a:r>
            <a:rPr lang="fi-FI" sz="1300" dirty="0" smtClean="0">
              <a:solidFill>
                <a:schemeClr val="tx1"/>
              </a:solidFill>
            </a:rPr>
            <a:t> </a:t>
          </a:r>
          <a:r>
            <a:rPr lang="fi-FI" sz="1300" dirty="0" err="1" smtClean="0">
              <a:solidFill>
                <a:schemeClr val="tx1"/>
              </a:solidFill>
            </a:rPr>
            <a:t>ethical</a:t>
          </a:r>
          <a:r>
            <a:rPr lang="fi-FI" sz="1300" dirty="0" smtClean="0">
              <a:solidFill>
                <a:schemeClr val="tx1"/>
              </a:solidFill>
            </a:rPr>
            <a:t> </a:t>
          </a:r>
          <a:r>
            <a:rPr lang="fi-FI" sz="1300" dirty="0" err="1" smtClean="0">
              <a:solidFill>
                <a:schemeClr val="tx1"/>
              </a:solidFill>
            </a:rPr>
            <a:t>statement</a:t>
          </a:r>
          <a:r>
            <a:rPr lang="fi-FI" sz="1300" dirty="0" smtClean="0">
              <a:solidFill>
                <a:schemeClr val="tx1"/>
              </a:solidFill>
            </a:rPr>
            <a:t> </a:t>
          </a:r>
          <a:r>
            <a:rPr lang="fi-FI" sz="1300" dirty="0" err="1" smtClean="0">
              <a:solidFill>
                <a:schemeClr val="tx1"/>
              </a:solidFill>
            </a:rPr>
            <a:t>before</a:t>
          </a:r>
          <a:r>
            <a:rPr lang="fi-FI" sz="1300" dirty="0" smtClean="0">
              <a:solidFill>
                <a:schemeClr val="tx1"/>
              </a:solidFill>
            </a:rPr>
            <a:t> </a:t>
          </a:r>
          <a:r>
            <a:rPr lang="fi-FI" sz="1300" dirty="0" err="1" smtClean="0">
              <a:solidFill>
                <a:schemeClr val="tx1"/>
              </a:solidFill>
            </a:rPr>
            <a:t>takeing</a:t>
          </a:r>
          <a:r>
            <a:rPr lang="fi-FI" sz="1300" dirty="0" smtClean="0">
              <a:solidFill>
                <a:schemeClr val="tx1"/>
              </a:solidFill>
            </a:rPr>
            <a:t> </a:t>
          </a:r>
          <a:r>
            <a:rPr lang="fi-FI" sz="1300" dirty="0" err="1" smtClean="0">
              <a:solidFill>
                <a:schemeClr val="tx1"/>
              </a:solidFill>
            </a:rPr>
            <a:t>paper</a:t>
          </a:r>
          <a:r>
            <a:rPr lang="fi-FI" sz="1300" dirty="0" smtClean="0">
              <a:solidFill>
                <a:schemeClr val="tx1"/>
              </a:solidFill>
            </a:rPr>
            <a:t> to </a:t>
          </a:r>
          <a:r>
            <a:rPr lang="fi-FI" sz="1300" dirty="0" err="1" smtClean="0">
              <a:solidFill>
                <a:schemeClr val="tx1"/>
              </a:solidFill>
            </a:rPr>
            <a:t>review</a:t>
          </a:r>
          <a:r>
            <a:rPr lang="fi-FI" sz="1300" dirty="0" smtClean="0">
              <a:solidFill>
                <a:schemeClr val="tx1"/>
              </a:solidFill>
            </a:rPr>
            <a:t> </a:t>
          </a:r>
          <a:r>
            <a:rPr lang="fi-FI" sz="1300" dirty="0" err="1" smtClean="0">
              <a:solidFill>
                <a:schemeClr val="tx1"/>
              </a:solidFill>
            </a:rPr>
            <a:t>process</a:t>
          </a:r>
          <a:endParaRPr lang="fi-FI" sz="1300" dirty="0">
            <a:solidFill>
              <a:schemeClr val="tx1"/>
            </a:solidFill>
          </a:endParaRPr>
        </a:p>
      </dgm:t>
    </dgm:pt>
    <dgm:pt modelId="{1852C453-A593-481F-9AFC-F16C15509743}" type="parTrans" cxnId="{6C6DEC8F-8421-4E92-8686-003EBD730A77}">
      <dgm:prSet/>
      <dgm:spPr/>
      <dgm:t>
        <a:bodyPr/>
        <a:lstStyle/>
        <a:p>
          <a:endParaRPr lang="fi-FI"/>
        </a:p>
      </dgm:t>
    </dgm:pt>
    <dgm:pt modelId="{082B8492-ABDD-417A-8E22-D6CD080F11BB}" type="sibTrans" cxnId="{6C6DEC8F-8421-4E92-8686-003EBD730A77}">
      <dgm:prSet/>
      <dgm:spPr/>
      <dgm:t>
        <a:bodyPr/>
        <a:lstStyle/>
        <a:p>
          <a:endParaRPr lang="fi-FI"/>
        </a:p>
      </dgm:t>
    </dgm:pt>
    <dgm:pt modelId="{F1551FFE-7E27-44F9-94AE-6543A174AAA8}">
      <dgm:prSet phldrT="[Teksti]"/>
      <dgm:spPr>
        <a:solidFill>
          <a:srgbClr val="FE3A4D"/>
        </a:solidFill>
      </dgm:spPr>
      <dgm:t>
        <a:bodyPr/>
        <a:lstStyle/>
        <a:p>
          <a:r>
            <a:rPr lang="fi-FI" dirty="0" err="1" smtClean="0">
              <a:solidFill>
                <a:schemeClr val="tx1"/>
              </a:solidFill>
            </a:rPr>
            <a:t>Intellectual</a:t>
          </a:r>
          <a:r>
            <a:rPr lang="fi-FI" dirty="0" smtClean="0">
              <a:solidFill>
                <a:schemeClr val="tx1"/>
              </a:solidFill>
            </a:rPr>
            <a:t> </a:t>
          </a:r>
          <a:r>
            <a:rPr lang="fi-FI" dirty="0" err="1" smtClean="0">
              <a:solidFill>
                <a:schemeClr val="tx1"/>
              </a:solidFill>
            </a:rPr>
            <a:t>property</a:t>
          </a:r>
          <a:r>
            <a:rPr lang="fi-FI" dirty="0" smtClean="0">
              <a:solidFill>
                <a:schemeClr val="tx1"/>
              </a:solidFill>
            </a:rPr>
            <a:t> (IP) and </a:t>
          </a:r>
          <a:r>
            <a:rPr lang="fi-FI" dirty="0" err="1" smtClean="0">
              <a:solidFill>
                <a:schemeClr val="tx1"/>
              </a:solidFill>
            </a:rPr>
            <a:t>licensing</a:t>
          </a:r>
          <a:r>
            <a:rPr lang="fi-FI" dirty="0" smtClean="0">
              <a:solidFill>
                <a:schemeClr val="tx1"/>
              </a:solidFill>
            </a:rPr>
            <a:t> data</a:t>
          </a:r>
        </a:p>
        <a:p>
          <a:r>
            <a:rPr lang="fi-FI" dirty="0" smtClean="0">
              <a:solidFill>
                <a:schemeClr val="tx1"/>
              </a:solidFill>
            </a:rPr>
            <a:t>DOI </a:t>
          </a:r>
          <a:r>
            <a:rPr lang="fi-FI" dirty="0" err="1" smtClean="0">
              <a:solidFill>
                <a:schemeClr val="tx1"/>
              </a:solidFill>
            </a:rPr>
            <a:t>or</a:t>
          </a:r>
          <a:r>
            <a:rPr lang="fi-FI" dirty="0" smtClean="0">
              <a:solidFill>
                <a:schemeClr val="tx1"/>
              </a:solidFill>
            </a:rPr>
            <a:t> an </a:t>
          </a:r>
          <a:r>
            <a:rPr lang="fi-FI" dirty="0" err="1" smtClean="0">
              <a:solidFill>
                <a:schemeClr val="tx1"/>
              </a:solidFill>
            </a:rPr>
            <a:t>other</a:t>
          </a:r>
          <a:r>
            <a:rPr lang="fi-FI" dirty="0" smtClean="0">
              <a:solidFill>
                <a:schemeClr val="tx1"/>
              </a:solidFill>
            </a:rPr>
            <a:t> </a:t>
          </a:r>
          <a:r>
            <a:rPr lang="fi-FI" dirty="0" err="1" smtClean="0">
              <a:solidFill>
                <a:schemeClr val="tx1"/>
              </a:solidFill>
            </a:rPr>
            <a:t>digital</a:t>
          </a:r>
          <a:r>
            <a:rPr lang="fi-FI" dirty="0" smtClean="0">
              <a:solidFill>
                <a:schemeClr val="tx1"/>
              </a:solidFill>
            </a:rPr>
            <a:t> </a:t>
          </a:r>
          <a:r>
            <a:rPr lang="fi-FI" dirty="0" err="1" smtClean="0">
              <a:solidFill>
                <a:schemeClr val="tx1"/>
              </a:solidFill>
            </a:rPr>
            <a:t>identificator</a:t>
          </a:r>
          <a:r>
            <a:rPr lang="fi-FI" dirty="0" smtClean="0">
              <a:solidFill>
                <a:schemeClr val="tx1"/>
              </a:solidFill>
            </a:rPr>
            <a:t> for dataset </a:t>
          </a:r>
          <a:endParaRPr lang="fi-FI" dirty="0">
            <a:solidFill>
              <a:schemeClr val="tx1"/>
            </a:solidFill>
          </a:endParaRPr>
        </a:p>
      </dgm:t>
    </dgm:pt>
    <dgm:pt modelId="{DFEDB900-60D5-4DC3-B24F-FF07F7A36A70}" type="parTrans" cxnId="{C98BB06A-25A2-410D-8014-46568C35217C}">
      <dgm:prSet/>
      <dgm:spPr/>
      <dgm:t>
        <a:bodyPr/>
        <a:lstStyle/>
        <a:p>
          <a:endParaRPr lang="fi-FI"/>
        </a:p>
      </dgm:t>
    </dgm:pt>
    <dgm:pt modelId="{1FD0EA85-5357-4FF2-8199-30F00919C4A3}" type="sibTrans" cxnId="{C98BB06A-25A2-410D-8014-46568C35217C}">
      <dgm:prSet/>
      <dgm:spPr/>
      <dgm:t>
        <a:bodyPr/>
        <a:lstStyle/>
        <a:p>
          <a:endParaRPr lang="fi-FI"/>
        </a:p>
      </dgm:t>
    </dgm:pt>
    <dgm:pt modelId="{DA75933E-E7C4-4F75-85F3-85A47AF39D06}">
      <dgm:prSet phldrT="[Teksti]" custT="1"/>
      <dgm:spPr>
        <a:solidFill>
          <a:srgbClr val="0070C0"/>
        </a:solidFill>
      </dgm:spPr>
      <dgm:t>
        <a:bodyPr/>
        <a:lstStyle/>
        <a:p>
          <a:r>
            <a:rPr lang="fi-FI" sz="1200" dirty="0" err="1" smtClean="0">
              <a:solidFill>
                <a:schemeClr val="tx1"/>
              </a:solidFill>
            </a:rPr>
            <a:t>Enabling</a:t>
          </a:r>
          <a:r>
            <a:rPr lang="fi-FI" sz="1200" dirty="0" smtClean="0">
              <a:solidFill>
                <a:schemeClr val="tx1"/>
              </a:solidFill>
            </a:rPr>
            <a:t> </a:t>
          </a:r>
          <a:r>
            <a:rPr lang="fi-FI" sz="1200" dirty="0" err="1" smtClean="0">
              <a:solidFill>
                <a:schemeClr val="tx1"/>
              </a:solidFill>
            </a:rPr>
            <a:t>Scholarly</a:t>
          </a:r>
          <a:r>
            <a:rPr lang="fi-FI" sz="1200" dirty="0" smtClean="0">
              <a:solidFill>
                <a:schemeClr val="tx1"/>
              </a:solidFill>
            </a:rPr>
            <a:t> </a:t>
          </a:r>
          <a:r>
            <a:rPr lang="fi-FI" sz="1200" dirty="0" err="1" smtClean="0">
              <a:solidFill>
                <a:schemeClr val="tx1"/>
              </a:solidFill>
            </a:rPr>
            <a:t>Communication</a:t>
          </a:r>
          <a:r>
            <a:rPr lang="fi-FI" sz="1200" dirty="0" smtClean="0">
              <a:solidFill>
                <a:schemeClr val="tx1"/>
              </a:solidFill>
            </a:rPr>
            <a:t> </a:t>
          </a:r>
          <a:r>
            <a:rPr lang="fi-FI" sz="1200" dirty="0" err="1" smtClean="0">
              <a:solidFill>
                <a:schemeClr val="tx1"/>
              </a:solidFill>
            </a:rPr>
            <a:t>by</a:t>
          </a:r>
          <a:r>
            <a:rPr lang="fi-FI" sz="1200" dirty="0" smtClean="0">
              <a:solidFill>
                <a:schemeClr val="tx1"/>
              </a:solidFill>
            </a:rPr>
            <a:t> Publishing Research Paper and Data:</a:t>
          </a:r>
        </a:p>
        <a:p>
          <a:r>
            <a:rPr lang="fi-FI" sz="1200" dirty="0" smtClean="0">
              <a:solidFill>
                <a:schemeClr val="tx1"/>
              </a:solidFill>
            </a:rPr>
            <a:t>SHH –</a:t>
          </a:r>
          <a:r>
            <a:rPr lang="fi-FI" sz="1200" dirty="0" err="1" smtClean="0">
              <a:solidFill>
                <a:schemeClr val="tx1"/>
              </a:solidFill>
            </a:rPr>
            <a:t>fields</a:t>
          </a:r>
          <a:r>
            <a:rPr lang="fi-FI" sz="1200" dirty="0" smtClean="0">
              <a:solidFill>
                <a:schemeClr val="tx1"/>
              </a:solidFill>
            </a:rPr>
            <a:t> and OA </a:t>
          </a:r>
          <a:r>
            <a:rPr lang="fi-FI" sz="1200" dirty="0" err="1" smtClean="0">
              <a:solidFill>
                <a:schemeClr val="tx1"/>
              </a:solidFill>
            </a:rPr>
            <a:t>Publishers</a:t>
          </a:r>
          <a:r>
            <a:rPr lang="fi-FI" sz="1200" dirty="0" smtClean="0">
              <a:solidFill>
                <a:schemeClr val="tx1"/>
              </a:solidFill>
            </a:rPr>
            <a:t>;</a:t>
          </a:r>
        </a:p>
        <a:p>
          <a:r>
            <a:rPr lang="fi-FI" sz="1200" dirty="0" err="1" smtClean="0">
              <a:solidFill>
                <a:schemeClr val="tx1"/>
              </a:solidFill>
            </a:rPr>
            <a:t>Journals</a:t>
          </a:r>
          <a:r>
            <a:rPr lang="fi-FI" sz="1200" dirty="0" smtClean="0">
              <a:solidFill>
                <a:schemeClr val="tx1"/>
              </a:solidFill>
            </a:rPr>
            <a:t>,</a:t>
          </a:r>
        </a:p>
        <a:p>
          <a:r>
            <a:rPr lang="fi-FI" sz="1200" dirty="0" err="1" smtClean="0">
              <a:solidFill>
                <a:schemeClr val="tx1"/>
              </a:solidFill>
            </a:rPr>
            <a:t>Books</a:t>
          </a:r>
          <a:r>
            <a:rPr lang="fi-FI" sz="1200" dirty="0" smtClean="0">
              <a:solidFill>
                <a:schemeClr val="tx1"/>
              </a:solidFill>
            </a:rPr>
            <a:t>,</a:t>
          </a:r>
        </a:p>
        <a:p>
          <a:r>
            <a:rPr lang="fi-FI" sz="1200" dirty="0" err="1" smtClean="0">
              <a:solidFill>
                <a:schemeClr val="tx1"/>
              </a:solidFill>
            </a:rPr>
            <a:t>Archives</a:t>
          </a:r>
          <a:r>
            <a:rPr lang="fi-FI" sz="1200" dirty="0" smtClean="0">
              <a:solidFill>
                <a:schemeClr val="tx1"/>
              </a:solidFill>
            </a:rPr>
            <a:t>/ Digital </a:t>
          </a:r>
          <a:r>
            <a:rPr lang="fi-FI" sz="1200" dirty="0" err="1" smtClean="0">
              <a:solidFill>
                <a:schemeClr val="tx1"/>
              </a:solidFill>
            </a:rPr>
            <a:t>Arcvies</a:t>
          </a:r>
          <a:r>
            <a:rPr lang="fi-FI" sz="1200" dirty="0" smtClean="0">
              <a:solidFill>
                <a:schemeClr val="tx1"/>
              </a:solidFill>
            </a:rPr>
            <a:t> (Libraries, </a:t>
          </a:r>
          <a:r>
            <a:rPr lang="fi-FI" sz="1200" dirty="0" err="1" smtClean="0">
              <a:solidFill>
                <a:schemeClr val="tx1"/>
              </a:solidFill>
            </a:rPr>
            <a:t>Arcvices</a:t>
          </a:r>
          <a:r>
            <a:rPr lang="fi-FI" sz="1200" dirty="0" smtClean="0">
              <a:solidFill>
                <a:schemeClr val="tx1"/>
              </a:solidFill>
            </a:rPr>
            <a:t>, </a:t>
          </a:r>
          <a:r>
            <a:rPr lang="fi-FI" sz="1200" dirty="0" err="1" smtClean="0">
              <a:solidFill>
                <a:schemeClr val="tx1"/>
              </a:solidFill>
            </a:rPr>
            <a:t>Museums</a:t>
          </a:r>
          <a:r>
            <a:rPr lang="fi-FI" sz="1100" dirty="0" smtClean="0">
              <a:solidFill>
                <a:schemeClr val="tx1"/>
              </a:solidFill>
            </a:rPr>
            <a:t>)</a:t>
          </a:r>
        </a:p>
      </dgm:t>
    </dgm:pt>
    <dgm:pt modelId="{662F5A94-F2D5-4602-8974-801C74C7D91B}" type="parTrans" cxnId="{AAD8BD98-2830-4B2D-A50E-CE89B930859E}">
      <dgm:prSet/>
      <dgm:spPr/>
      <dgm:t>
        <a:bodyPr/>
        <a:lstStyle/>
        <a:p>
          <a:endParaRPr lang="fi-FI"/>
        </a:p>
      </dgm:t>
    </dgm:pt>
    <dgm:pt modelId="{AFC48E5A-2FB2-4661-A3FE-4297DEF6DE96}" type="sibTrans" cxnId="{AAD8BD98-2830-4B2D-A50E-CE89B930859E}">
      <dgm:prSet/>
      <dgm:spPr/>
      <dgm:t>
        <a:bodyPr/>
        <a:lstStyle/>
        <a:p>
          <a:endParaRPr lang="fi-FI"/>
        </a:p>
      </dgm:t>
    </dgm:pt>
    <dgm:pt modelId="{D2D10C37-6428-42B1-B718-E4CD99AD26FF}" type="pres">
      <dgm:prSet presAssocID="{F3CB75EF-628D-47D9-B326-40251B9089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1B79A53A-A5FC-4E58-A1F8-879A5A0862F8}" type="pres">
      <dgm:prSet presAssocID="{A87C6D02-58ED-43C3-B49F-FE1D5BEC63D0}" presName="centerShape" presStyleLbl="node0" presStyleIdx="0" presStyleCnt="1" custScaleX="134307" custScaleY="81445" custLinFactNeighborX="-12377" custLinFactNeighborY="-4257"/>
      <dgm:spPr/>
      <dgm:t>
        <a:bodyPr/>
        <a:lstStyle/>
        <a:p>
          <a:endParaRPr lang="fi-FI"/>
        </a:p>
      </dgm:t>
    </dgm:pt>
    <dgm:pt modelId="{E6E0783F-CF5D-4B88-94DC-06D1170C0E80}" type="pres">
      <dgm:prSet presAssocID="{6607AE43-FBEC-41E9-87C0-2C5584CF70FA}" presName="node" presStyleLbl="node1" presStyleIdx="0" presStyleCnt="4" custScaleX="176468" custScaleY="124742" custRadScaleRad="143544" custRadScaleInc="-19134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BCB29A1-5398-4D58-AFEC-BDCC4DAB56E3}" type="pres">
      <dgm:prSet presAssocID="{6607AE43-FBEC-41E9-87C0-2C5584CF70FA}" presName="dummy" presStyleCnt="0"/>
      <dgm:spPr/>
    </dgm:pt>
    <dgm:pt modelId="{D12F5116-3165-42A8-8DE9-B8CDA90938EC}" type="pres">
      <dgm:prSet presAssocID="{F499483B-117F-433E-8D6B-3A3F85FB9DA0}" presName="sibTrans" presStyleLbl="sibTrans2D1" presStyleIdx="0" presStyleCnt="4" custLinFactNeighborX="-18235" custLinFactNeighborY="19672"/>
      <dgm:spPr/>
      <dgm:t>
        <a:bodyPr/>
        <a:lstStyle/>
        <a:p>
          <a:endParaRPr lang="fi-FI"/>
        </a:p>
      </dgm:t>
    </dgm:pt>
    <dgm:pt modelId="{0FEE427F-4000-4662-81DE-172BE2611C01}" type="pres">
      <dgm:prSet presAssocID="{D7B6F7BE-8FE2-449B-9A2D-ED1EE23247D2}" presName="node" presStyleLbl="node1" presStyleIdx="1" presStyleCnt="4" custScaleX="253456" custScaleY="313607" custRadScaleRad="121961" custRadScaleInc="436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975EBC9-7FC6-46DC-BE84-CA152F1F589F}" type="pres">
      <dgm:prSet presAssocID="{D7B6F7BE-8FE2-449B-9A2D-ED1EE23247D2}" presName="dummy" presStyleCnt="0"/>
      <dgm:spPr/>
    </dgm:pt>
    <dgm:pt modelId="{21705A9F-B581-4BC2-A54D-CEC4151D2EEF}" type="pres">
      <dgm:prSet presAssocID="{082B8492-ABDD-417A-8E22-D6CD080F11BB}" presName="sibTrans" presStyleLbl="sibTrans2D1" presStyleIdx="1" presStyleCnt="4"/>
      <dgm:spPr/>
      <dgm:t>
        <a:bodyPr/>
        <a:lstStyle/>
        <a:p>
          <a:endParaRPr lang="fi-FI"/>
        </a:p>
      </dgm:t>
    </dgm:pt>
    <dgm:pt modelId="{C627769F-7A46-4BDE-84D1-0E4227072895}" type="pres">
      <dgm:prSet presAssocID="{F1551FFE-7E27-44F9-94AE-6543A174AAA8}" presName="node" presStyleLbl="node1" presStyleIdx="2" presStyleCnt="4" custScaleX="176581" custScaleY="113280" custRadScaleRad="66572" custRadScaleInc="4220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5FFA394-204F-48E5-9B50-0F781823AA53}" type="pres">
      <dgm:prSet presAssocID="{F1551FFE-7E27-44F9-94AE-6543A174AAA8}" presName="dummy" presStyleCnt="0"/>
      <dgm:spPr/>
    </dgm:pt>
    <dgm:pt modelId="{DF7B9BA4-E99C-4A86-BE1C-A5C3F3CD9C5F}" type="pres">
      <dgm:prSet presAssocID="{1FD0EA85-5357-4FF2-8199-30F00919C4A3}" presName="sibTrans" presStyleLbl="sibTrans2D1" presStyleIdx="2" presStyleCnt="4"/>
      <dgm:spPr/>
      <dgm:t>
        <a:bodyPr/>
        <a:lstStyle/>
        <a:p>
          <a:endParaRPr lang="fi-FI"/>
        </a:p>
      </dgm:t>
    </dgm:pt>
    <dgm:pt modelId="{4A47D2E3-5BC9-4F02-9D61-E9AEFD60D084}" type="pres">
      <dgm:prSet presAssocID="{DA75933E-E7C4-4F75-85F3-85A47AF39D06}" presName="node" presStyleLbl="node1" presStyleIdx="3" presStyleCnt="4" custScaleX="144812" custScaleY="211679" custRadScaleRad="130393" custRadScaleInc="-1401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E8BD79E-B009-47F6-B761-3C35D1919303}" type="pres">
      <dgm:prSet presAssocID="{DA75933E-E7C4-4F75-85F3-85A47AF39D06}" presName="dummy" presStyleCnt="0"/>
      <dgm:spPr/>
    </dgm:pt>
    <dgm:pt modelId="{9F9FEA5C-9FB4-4E21-9540-381DD3C4024F}" type="pres">
      <dgm:prSet presAssocID="{AFC48E5A-2FB2-4661-A3FE-4297DEF6DE96}" presName="sibTrans" presStyleLbl="sibTrans2D1" presStyleIdx="3" presStyleCnt="4"/>
      <dgm:spPr/>
      <dgm:t>
        <a:bodyPr/>
        <a:lstStyle/>
        <a:p>
          <a:endParaRPr lang="fi-FI"/>
        </a:p>
      </dgm:t>
    </dgm:pt>
  </dgm:ptLst>
  <dgm:cxnLst>
    <dgm:cxn modelId="{9C590226-8711-45CA-A2EB-4A0654717D43}" srcId="{F3CB75EF-628D-47D9-B326-40251B9089C1}" destId="{A87C6D02-58ED-43C3-B49F-FE1D5BEC63D0}" srcOrd="0" destOrd="0" parTransId="{EFC7840D-F7F3-44F9-8837-628CCFCF6D7E}" sibTransId="{2AD1432D-7D8D-4C17-87AF-6F7553B1A5B7}"/>
    <dgm:cxn modelId="{968B9402-EED1-4F9C-A297-BD345F4CAAD7}" type="presOf" srcId="{082B8492-ABDD-417A-8E22-D6CD080F11BB}" destId="{21705A9F-B581-4BC2-A54D-CEC4151D2EEF}" srcOrd="0" destOrd="0" presId="urn:microsoft.com/office/officeart/2005/8/layout/radial6"/>
    <dgm:cxn modelId="{AAD8BD98-2830-4B2D-A50E-CE89B930859E}" srcId="{A87C6D02-58ED-43C3-B49F-FE1D5BEC63D0}" destId="{DA75933E-E7C4-4F75-85F3-85A47AF39D06}" srcOrd="3" destOrd="0" parTransId="{662F5A94-F2D5-4602-8974-801C74C7D91B}" sibTransId="{AFC48E5A-2FB2-4661-A3FE-4297DEF6DE96}"/>
    <dgm:cxn modelId="{09DF64FE-A637-406E-9D19-27A39B39714A}" type="presOf" srcId="{1FD0EA85-5357-4FF2-8199-30F00919C4A3}" destId="{DF7B9BA4-E99C-4A86-BE1C-A5C3F3CD9C5F}" srcOrd="0" destOrd="0" presId="urn:microsoft.com/office/officeart/2005/8/layout/radial6"/>
    <dgm:cxn modelId="{6C6DEC8F-8421-4E92-8686-003EBD730A77}" srcId="{A87C6D02-58ED-43C3-B49F-FE1D5BEC63D0}" destId="{D7B6F7BE-8FE2-449B-9A2D-ED1EE23247D2}" srcOrd="1" destOrd="0" parTransId="{1852C453-A593-481F-9AFC-F16C15509743}" sibTransId="{082B8492-ABDD-417A-8E22-D6CD080F11BB}"/>
    <dgm:cxn modelId="{F4D67769-4708-408F-B9B8-7D14E79FBA64}" type="presOf" srcId="{AFC48E5A-2FB2-4661-A3FE-4297DEF6DE96}" destId="{9F9FEA5C-9FB4-4E21-9540-381DD3C4024F}" srcOrd="0" destOrd="0" presId="urn:microsoft.com/office/officeart/2005/8/layout/radial6"/>
    <dgm:cxn modelId="{2BEC2B6C-E939-4DEC-AC13-14AEEFA6DEBD}" type="presOf" srcId="{F1551FFE-7E27-44F9-94AE-6543A174AAA8}" destId="{C627769F-7A46-4BDE-84D1-0E4227072895}" srcOrd="0" destOrd="0" presId="urn:microsoft.com/office/officeart/2005/8/layout/radial6"/>
    <dgm:cxn modelId="{C25773A9-D806-425B-B213-D0E4C96F9474}" type="presOf" srcId="{6607AE43-FBEC-41E9-87C0-2C5584CF70FA}" destId="{E6E0783F-CF5D-4B88-94DC-06D1170C0E80}" srcOrd="0" destOrd="0" presId="urn:microsoft.com/office/officeart/2005/8/layout/radial6"/>
    <dgm:cxn modelId="{8E8D6113-D986-4316-A8B8-CF606DB53874}" srcId="{A87C6D02-58ED-43C3-B49F-FE1D5BEC63D0}" destId="{6607AE43-FBEC-41E9-87C0-2C5584CF70FA}" srcOrd="0" destOrd="0" parTransId="{4546A3DB-3B32-47A0-A077-314A5DAF1059}" sibTransId="{F499483B-117F-433E-8D6B-3A3F85FB9DA0}"/>
    <dgm:cxn modelId="{33A72187-E89B-4B6A-A0ED-F334ECFD25EF}" type="presOf" srcId="{DA75933E-E7C4-4F75-85F3-85A47AF39D06}" destId="{4A47D2E3-5BC9-4F02-9D61-E9AEFD60D084}" srcOrd="0" destOrd="0" presId="urn:microsoft.com/office/officeart/2005/8/layout/radial6"/>
    <dgm:cxn modelId="{CC261509-6FFD-433D-BA82-9EEB723E28D9}" type="presOf" srcId="{D7B6F7BE-8FE2-449B-9A2D-ED1EE23247D2}" destId="{0FEE427F-4000-4662-81DE-172BE2611C01}" srcOrd="0" destOrd="0" presId="urn:microsoft.com/office/officeart/2005/8/layout/radial6"/>
    <dgm:cxn modelId="{C98BB06A-25A2-410D-8014-46568C35217C}" srcId="{A87C6D02-58ED-43C3-B49F-FE1D5BEC63D0}" destId="{F1551FFE-7E27-44F9-94AE-6543A174AAA8}" srcOrd="2" destOrd="0" parTransId="{DFEDB900-60D5-4DC3-B24F-FF07F7A36A70}" sibTransId="{1FD0EA85-5357-4FF2-8199-30F00919C4A3}"/>
    <dgm:cxn modelId="{3F180A23-8733-4A9C-B60D-1F7A3F541DC3}" type="presOf" srcId="{F3CB75EF-628D-47D9-B326-40251B9089C1}" destId="{D2D10C37-6428-42B1-B718-E4CD99AD26FF}" srcOrd="0" destOrd="0" presId="urn:microsoft.com/office/officeart/2005/8/layout/radial6"/>
    <dgm:cxn modelId="{9B0984D8-860F-46D5-93DA-3597A6A1E139}" type="presOf" srcId="{F499483B-117F-433E-8D6B-3A3F85FB9DA0}" destId="{D12F5116-3165-42A8-8DE9-B8CDA90938EC}" srcOrd="0" destOrd="0" presId="urn:microsoft.com/office/officeart/2005/8/layout/radial6"/>
    <dgm:cxn modelId="{6E8A3785-25E9-45ED-B9E0-2907A8A571B8}" type="presOf" srcId="{A87C6D02-58ED-43C3-B49F-FE1D5BEC63D0}" destId="{1B79A53A-A5FC-4E58-A1F8-879A5A0862F8}" srcOrd="0" destOrd="0" presId="urn:microsoft.com/office/officeart/2005/8/layout/radial6"/>
    <dgm:cxn modelId="{F41506EC-71FB-4F03-B6DD-7DE14F877951}" type="presParOf" srcId="{D2D10C37-6428-42B1-B718-E4CD99AD26FF}" destId="{1B79A53A-A5FC-4E58-A1F8-879A5A0862F8}" srcOrd="0" destOrd="0" presId="urn:microsoft.com/office/officeart/2005/8/layout/radial6"/>
    <dgm:cxn modelId="{6E8ED9A4-36D2-4A1A-A5C1-EE21BA4FE969}" type="presParOf" srcId="{D2D10C37-6428-42B1-B718-E4CD99AD26FF}" destId="{E6E0783F-CF5D-4B88-94DC-06D1170C0E80}" srcOrd="1" destOrd="0" presId="urn:microsoft.com/office/officeart/2005/8/layout/radial6"/>
    <dgm:cxn modelId="{A31E02B6-3541-434F-A647-B8B3A0E144B5}" type="presParOf" srcId="{D2D10C37-6428-42B1-B718-E4CD99AD26FF}" destId="{ABCB29A1-5398-4D58-AFEC-BDCC4DAB56E3}" srcOrd="2" destOrd="0" presId="urn:microsoft.com/office/officeart/2005/8/layout/radial6"/>
    <dgm:cxn modelId="{CD700F4C-1E59-463F-A368-EDEFC154BCF0}" type="presParOf" srcId="{D2D10C37-6428-42B1-B718-E4CD99AD26FF}" destId="{D12F5116-3165-42A8-8DE9-B8CDA90938EC}" srcOrd="3" destOrd="0" presId="urn:microsoft.com/office/officeart/2005/8/layout/radial6"/>
    <dgm:cxn modelId="{1DBFF8CF-500B-46A4-BE1B-03AD305C7AB1}" type="presParOf" srcId="{D2D10C37-6428-42B1-B718-E4CD99AD26FF}" destId="{0FEE427F-4000-4662-81DE-172BE2611C01}" srcOrd="4" destOrd="0" presId="urn:microsoft.com/office/officeart/2005/8/layout/radial6"/>
    <dgm:cxn modelId="{82464BE7-359C-4484-BFC3-83952119016E}" type="presParOf" srcId="{D2D10C37-6428-42B1-B718-E4CD99AD26FF}" destId="{5975EBC9-7FC6-46DC-BE84-CA152F1F589F}" srcOrd="5" destOrd="0" presId="urn:microsoft.com/office/officeart/2005/8/layout/radial6"/>
    <dgm:cxn modelId="{AD6F1421-80FC-4D7E-B0EC-E9D450137C89}" type="presParOf" srcId="{D2D10C37-6428-42B1-B718-E4CD99AD26FF}" destId="{21705A9F-B581-4BC2-A54D-CEC4151D2EEF}" srcOrd="6" destOrd="0" presId="urn:microsoft.com/office/officeart/2005/8/layout/radial6"/>
    <dgm:cxn modelId="{E9038F96-8D11-49C1-A316-963D09F5ECE1}" type="presParOf" srcId="{D2D10C37-6428-42B1-B718-E4CD99AD26FF}" destId="{C627769F-7A46-4BDE-84D1-0E4227072895}" srcOrd="7" destOrd="0" presId="urn:microsoft.com/office/officeart/2005/8/layout/radial6"/>
    <dgm:cxn modelId="{12DB66FA-C077-47B7-BCC1-8D7EE925E763}" type="presParOf" srcId="{D2D10C37-6428-42B1-B718-E4CD99AD26FF}" destId="{85FFA394-204F-48E5-9B50-0F781823AA53}" srcOrd="8" destOrd="0" presId="urn:microsoft.com/office/officeart/2005/8/layout/radial6"/>
    <dgm:cxn modelId="{0BECF414-B05D-49B6-AF6D-4CC8B2F08AC0}" type="presParOf" srcId="{D2D10C37-6428-42B1-B718-E4CD99AD26FF}" destId="{DF7B9BA4-E99C-4A86-BE1C-A5C3F3CD9C5F}" srcOrd="9" destOrd="0" presId="urn:microsoft.com/office/officeart/2005/8/layout/radial6"/>
    <dgm:cxn modelId="{82D3C025-225A-48AC-B3B6-C2B26F6AEA8B}" type="presParOf" srcId="{D2D10C37-6428-42B1-B718-E4CD99AD26FF}" destId="{4A47D2E3-5BC9-4F02-9D61-E9AEFD60D084}" srcOrd="10" destOrd="0" presId="urn:microsoft.com/office/officeart/2005/8/layout/radial6"/>
    <dgm:cxn modelId="{FDA3CA50-A527-4496-A57F-60236E42494A}" type="presParOf" srcId="{D2D10C37-6428-42B1-B718-E4CD99AD26FF}" destId="{4E8BD79E-B009-47F6-B761-3C35D1919303}" srcOrd="11" destOrd="0" presId="urn:microsoft.com/office/officeart/2005/8/layout/radial6"/>
    <dgm:cxn modelId="{56031EBA-6BB5-4CC1-9820-8863467DB62B}" type="presParOf" srcId="{D2D10C37-6428-42B1-B718-E4CD99AD26FF}" destId="{9F9FEA5C-9FB4-4E21-9540-381DD3C4024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FEA5C-9FB4-4E21-9540-381DD3C4024F}">
      <dsp:nvSpPr>
        <dsp:cNvPr id="0" name=""/>
        <dsp:cNvSpPr/>
      </dsp:nvSpPr>
      <dsp:spPr>
        <a:xfrm>
          <a:off x="837467" y="196672"/>
          <a:ext cx="4302894" cy="4302894"/>
        </a:xfrm>
        <a:prstGeom prst="blockArc">
          <a:avLst>
            <a:gd name="adj1" fmla="val 9653992"/>
            <a:gd name="adj2" fmla="val 12767692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B9BA4-E99C-4A86-BE1C-A5C3F3CD9C5F}">
      <dsp:nvSpPr>
        <dsp:cNvPr id="0" name=""/>
        <dsp:cNvSpPr/>
      </dsp:nvSpPr>
      <dsp:spPr>
        <a:xfrm>
          <a:off x="739444" y="-39021"/>
          <a:ext cx="4302894" cy="4302894"/>
        </a:xfrm>
        <a:prstGeom prst="blockArc">
          <a:avLst>
            <a:gd name="adj1" fmla="val 5002418"/>
            <a:gd name="adj2" fmla="val 9236175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05A9F-B581-4BC2-A54D-CEC4151D2EEF}">
      <dsp:nvSpPr>
        <dsp:cNvPr id="0" name=""/>
        <dsp:cNvSpPr/>
      </dsp:nvSpPr>
      <dsp:spPr>
        <a:xfrm>
          <a:off x="1929499" y="172674"/>
          <a:ext cx="4302894" cy="4302894"/>
        </a:xfrm>
        <a:prstGeom prst="blockArc">
          <a:avLst>
            <a:gd name="adj1" fmla="val 1876450"/>
            <a:gd name="adj2" fmla="val 7007984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F5116-3165-42A8-8DE9-B8CDA90938EC}">
      <dsp:nvSpPr>
        <dsp:cNvPr id="0" name=""/>
        <dsp:cNvSpPr/>
      </dsp:nvSpPr>
      <dsp:spPr>
        <a:xfrm>
          <a:off x="-32995" y="720089"/>
          <a:ext cx="5250559" cy="5250559"/>
        </a:xfrm>
        <a:prstGeom prst="blockArc">
          <a:avLst>
            <a:gd name="adj1" fmla="val 12320984"/>
            <a:gd name="adj2" fmla="val 1520984"/>
            <a:gd name="adj3" fmla="val 37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9A53A-A5FC-4E58-A1F8-879A5A0862F8}">
      <dsp:nvSpPr>
        <dsp:cNvPr id="0" name=""/>
        <dsp:cNvSpPr/>
      </dsp:nvSpPr>
      <dsp:spPr>
        <a:xfrm>
          <a:off x="1590908" y="1850110"/>
          <a:ext cx="2657916" cy="1611785"/>
        </a:xfrm>
        <a:prstGeom prst="ellipse">
          <a:avLst/>
        </a:prstGeom>
        <a:solidFill>
          <a:srgbClr val="F972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1. Ethical and </a:t>
          </a:r>
          <a:r>
            <a:rPr lang="fi-FI" sz="1800" kern="1200" dirty="0" err="1" smtClean="0"/>
            <a:t>Durable</a:t>
          </a:r>
          <a:r>
            <a:rPr lang="fi-FI" sz="1800" kern="1200" dirty="0" smtClean="0"/>
            <a:t> Chain for Open </a:t>
          </a:r>
          <a:r>
            <a:rPr lang="fi-FI" sz="1800" u="none" kern="1200" dirty="0" smtClean="0"/>
            <a:t>Science and Research</a:t>
          </a:r>
          <a:endParaRPr lang="fi-FI" sz="1800" u="none" kern="1200" dirty="0"/>
        </a:p>
      </dsp:txBody>
      <dsp:txXfrm>
        <a:off x="1980151" y="2086150"/>
        <a:ext cx="1879430" cy="1139705"/>
      </dsp:txXfrm>
    </dsp:sp>
    <dsp:sp modelId="{E6E0783F-CF5D-4B88-94DC-06D1170C0E80}">
      <dsp:nvSpPr>
        <dsp:cNvPr id="0" name=""/>
        <dsp:cNvSpPr/>
      </dsp:nvSpPr>
      <dsp:spPr>
        <a:xfrm>
          <a:off x="0" y="345817"/>
          <a:ext cx="2444594" cy="1728038"/>
        </a:xfrm>
        <a:prstGeom prst="ellipse">
          <a:avLst/>
        </a:prstGeom>
        <a:solidFill>
          <a:srgbClr val="DD09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solidFill>
                <a:schemeClr val="tx1"/>
              </a:solidFill>
            </a:rPr>
            <a:t>2. Definition for Data/Research </a:t>
          </a:r>
          <a:r>
            <a:rPr lang="fi-FI" sz="1800" kern="1200" dirty="0" err="1" smtClean="0">
              <a:solidFill>
                <a:schemeClr val="tx1"/>
              </a:solidFill>
            </a:rPr>
            <a:t>Material</a:t>
          </a:r>
          <a:r>
            <a:rPr lang="fi-FI" sz="1800" kern="1200" dirty="0" smtClean="0">
              <a:solidFill>
                <a:schemeClr val="tx1"/>
              </a:solidFill>
            </a:rPr>
            <a:t>?</a:t>
          </a:r>
          <a:endParaRPr lang="fi-FI" sz="1800" kern="1200" dirty="0">
            <a:solidFill>
              <a:schemeClr val="tx1"/>
            </a:solidFill>
          </a:endParaRPr>
        </a:p>
      </dsp:txBody>
      <dsp:txXfrm>
        <a:off x="358003" y="598882"/>
        <a:ext cx="1728588" cy="1221908"/>
      </dsp:txXfrm>
    </dsp:sp>
    <dsp:sp modelId="{0FEE427F-4000-4662-81DE-172BE2611C01}">
      <dsp:nvSpPr>
        <dsp:cNvPr id="0" name=""/>
        <dsp:cNvSpPr/>
      </dsp:nvSpPr>
      <dsp:spPr>
        <a:xfrm>
          <a:off x="4121598" y="1242937"/>
          <a:ext cx="3511101" cy="434436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Data collection; Can data be to publish?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Ethical Review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1. S</a:t>
          </a:r>
          <a:r>
            <a:rPr lang="fi-FI" sz="1300" kern="1200" dirty="0" err="1" smtClean="0">
              <a:solidFill>
                <a:schemeClr val="tx1"/>
              </a:solidFill>
            </a:rPr>
            <a:t>elf-assessment</a:t>
          </a:r>
          <a:r>
            <a:rPr lang="fi-FI" sz="1300" kern="1200" dirty="0" smtClean="0">
              <a:solidFill>
                <a:schemeClr val="tx1"/>
              </a:solidFill>
            </a:rPr>
            <a:t> </a:t>
          </a:r>
          <a:r>
            <a:rPr lang="fi-FI" sz="1300" kern="1200" dirty="0" err="1" smtClean="0">
              <a:solidFill>
                <a:schemeClr val="tx1"/>
              </a:solidFill>
            </a:rPr>
            <a:t>before</a:t>
          </a:r>
          <a:r>
            <a:rPr lang="fi-FI" sz="1300" kern="1200" dirty="0" smtClean="0">
              <a:solidFill>
                <a:schemeClr val="tx1"/>
              </a:solidFill>
            </a:rPr>
            <a:t> </a:t>
          </a:r>
          <a:r>
            <a:rPr lang="fi-FI" sz="1300" kern="1200" dirty="0" err="1" smtClean="0">
              <a:solidFill>
                <a:schemeClr val="tx1"/>
              </a:solidFill>
            </a:rPr>
            <a:t>project</a:t>
          </a:r>
          <a:r>
            <a:rPr lang="fi-FI" sz="1300" kern="1200" dirty="0" smtClean="0">
              <a:solidFill>
                <a:schemeClr val="tx1"/>
              </a:solidFill>
            </a:rPr>
            <a:t> </a:t>
          </a:r>
          <a:r>
            <a:rPr lang="fi-FI" sz="1300" kern="1200" dirty="0" err="1" smtClean="0">
              <a:solidFill>
                <a:schemeClr val="tx1"/>
              </a:solidFill>
            </a:rPr>
            <a:t>starts</a:t>
          </a:r>
          <a:r>
            <a:rPr lang="fi-FI" sz="1300" kern="1200" dirty="0" smtClean="0">
              <a:solidFill>
                <a:schemeClr val="tx1"/>
              </a:solidFill>
            </a:rPr>
            <a:t>; </a:t>
          </a:r>
          <a:r>
            <a:rPr lang="fi-FI" sz="1300" kern="1200" dirty="0" err="1" smtClean="0">
              <a:solidFill>
                <a:schemeClr val="tx1"/>
              </a:solidFill>
            </a:rPr>
            <a:t>researcher</a:t>
          </a:r>
          <a:r>
            <a:rPr lang="fi-FI" sz="1300" kern="1200" dirty="0" smtClean="0">
              <a:solidFill>
                <a:schemeClr val="tx1"/>
              </a:solidFill>
            </a:rPr>
            <a:t> </a:t>
          </a:r>
          <a:r>
            <a:rPr lang="fi-FI" sz="1300" kern="1200" dirty="0" err="1" smtClean="0">
              <a:solidFill>
                <a:schemeClr val="tx1"/>
              </a:solidFill>
            </a:rPr>
            <a:t>should</a:t>
          </a:r>
          <a:r>
            <a:rPr lang="fi-FI" sz="1300" kern="1200" dirty="0" smtClean="0">
              <a:solidFill>
                <a:schemeClr val="tx1"/>
              </a:solidFill>
            </a:rPr>
            <a:t> </a:t>
          </a:r>
          <a:r>
            <a:rPr lang="fi-FI" sz="1300" kern="1200" dirty="0" err="1" smtClean="0">
              <a:solidFill>
                <a:schemeClr val="tx1"/>
              </a:solidFill>
            </a:rPr>
            <a:t>take</a:t>
          </a:r>
          <a:r>
            <a:rPr lang="fi-FI" sz="1300" kern="1200" dirty="0" smtClean="0">
              <a:solidFill>
                <a:schemeClr val="tx1"/>
              </a:solidFill>
            </a:rPr>
            <a:t> </a:t>
          </a:r>
          <a:r>
            <a:rPr lang="fi-FI" sz="1300" kern="1200" dirty="0" err="1" smtClean="0">
              <a:solidFill>
                <a:schemeClr val="tx1"/>
              </a:solidFill>
            </a:rPr>
            <a:t>ethical</a:t>
          </a:r>
          <a:r>
            <a:rPr lang="fi-FI" sz="1300" kern="1200" dirty="0" smtClean="0">
              <a:solidFill>
                <a:schemeClr val="tx1"/>
              </a:solidFill>
            </a:rPr>
            <a:t> </a:t>
          </a:r>
          <a:r>
            <a:rPr lang="fi-FI" sz="1300" kern="1200" dirty="0" err="1" smtClean="0">
              <a:solidFill>
                <a:schemeClr val="tx1"/>
              </a:solidFill>
            </a:rPr>
            <a:t>responbility</a:t>
          </a:r>
          <a:r>
            <a:rPr lang="fi-FI" sz="1300" kern="1200" dirty="0" smtClean="0">
              <a:solidFill>
                <a:schemeClr val="tx1"/>
              </a:solidFill>
            </a:rPr>
            <a:t> for </a:t>
          </a:r>
          <a:r>
            <a:rPr lang="fi-FI" sz="1300" kern="1200" dirty="0" err="1" smtClean="0">
              <a:solidFill>
                <a:schemeClr val="tx1"/>
              </a:solidFill>
            </a:rPr>
            <a:t>their</a:t>
          </a:r>
          <a:r>
            <a:rPr lang="fi-FI" sz="1300" kern="1200" dirty="0" smtClean="0">
              <a:solidFill>
                <a:schemeClr val="tx1"/>
              </a:solidFill>
            </a:rPr>
            <a:t> data management </a:t>
          </a:r>
          <a:r>
            <a:rPr lang="fi-FI" sz="1300" kern="1200" dirty="0" err="1" smtClean="0">
              <a:solidFill>
                <a:schemeClr val="tx1"/>
              </a:solidFill>
            </a:rPr>
            <a:t>plan</a:t>
          </a:r>
          <a:endParaRPr lang="fi-FI" sz="1300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>
              <a:solidFill>
                <a:schemeClr val="tx1"/>
              </a:solidFill>
            </a:rPr>
            <a:t>2.Statement </a:t>
          </a:r>
          <a:r>
            <a:rPr lang="fi-FI" sz="1300" kern="1200" dirty="0" err="1" smtClean="0">
              <a:solidFill>
                <a:schemeClr val="tx1"/>
              </a:solidFill>
            </a:rPr>
            <a:t>from</a:t>
          </a:r>
          <a:r>
            <a:rPr lang="fi-FI" sz="1300" kern="1200" dirty="0" smtClean="0">
              <a:solidFill>
                <a:schemeClr val="tx1"/>
              </a:solidFill>
            </a:rPr>
            <a:t> Ethical Committee; </a:t>
          </a:r>
          <a:r>
            <a:rPr lang="en-US" sz="1300" kern="1200" dirty="0" smtClean="0">
              <a:solidFill>
                <a:schemeClr val="tx1"/>
              </a:solidFill>
            </a:rPr>
            <a:t>research projects in which human participants are studied (their</a:t>
          </a:r>
          <a:r>
            <a:rPr lang="fi-FI" sz="1300" kern="1200" dirty="0" smtClean="0">
              <a:solidFill>
                <a:schemeClr val="tx1"/>
              </a:solidFill>
            </a:rPr>
            <a:t> </a:t>
          </a:r>
          <a:r>
            <a:rPr lang="fi-FI" sz="1300" kern="1200" dirty="0" err="1" smtClean="0">
              <a:solidFill>
                <a:schemeClr val="tx1"/>
              </a:solidFill>
            </a:rPr>
            <a:t>health</a:t>
          </a:r>
          <a:r>
            <a:rPr lang="fi-FI" sz="1300" kern="1200" dirty="0" smtClean="0">
              <a:solidFill>
                <a:schemeClr val="tx1"/>
              </a:solidFill>
            </a:rPr>
            <a:t> and / </a:t>
          </a:r>
          <a:r>
            <a:rPr lang="fi-FI" sz="1300" kern="1200" dirty="0" err="1" smtClean="0">
              <a:solidFill>
                <a:schemeClr val="tx1"/>
              </a:solidFill>
            </a:rPr>
            <a:t>or</a:t>
          </a:r>
          <a:r>
            <a:rPr lang="fi-FI" sz="1300" kern="1200" dirty="0" smtClean="0">
              <a:solidFill>
                <a:schemeClr val="tx1"/>
              </a:solidFill>
            </a:rPr>
            <a:t> </a:t>
          </a:r>
          <a:r>
            <a:rPr lang="fi-FI" sz="1300" kern="1200" dirty="0" err="1" smtClean="0">
              <a:solidFill>
                <a:schemeClr val="tx1"/>
              </a:solidFill>
            </a:rPr>
            <a:t>legal</a:t>
          </a:r>
          <a:r>
            <a:rPr lang="fi-FI" sz="1300" kern="1200" dirty="0" smtClean="0">
              <a:solidFill>
                <a:schemeClr val="tx1"/>
              </a:solidFill>
            </a:rPr>
            <a:t> </a:t>
          </a:r>
          <a:r>
            <a:rPr lang="fi-FI" sz="1300" kern="1200" dirty="0" err="1" smtClean="0">
              <a:solidFill>
                <a:schemeClr val="tx1"/>
              </a:solidFill>
            </a:rPr>
            <a:t>rights</a:t>
          </a:r>
          <a:r>
            <a:rPr lang="fi-FI" sz="1300" kern="1200" dirty="0" smtClean="0">
              <a:solidFill>
                <a:schemeClr val="tx1"/>
              </a:solidFill>
            </a:rPr>
            <a:t>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err="1" smtClean="0">
              <a:solidFill>
                <a:schemeClr val="tx1"/>
              </a:solidFill>
            </a:rPr>
            <a:t>Also</a:t>
          </a:r>
          <a:r>
            <a:rPr lang="fi-FI" sz="1300" kern="1200" dirty="0" smtClean="0">
              <a:solidFill>
                <a:schemeClr val="tx1"/>
              </a:solidFill>
            </a:rPr>
            <a:t> for </a:t>
          </a:r>
          <a:r>
            <a:rPr lang="fi-FI" sz="1300" kern="1200" dirty="0" err="1" smtClean="0">
              <a:solidFill>
                <a:schemeClr val="tx1"/>
              </a:solidFill>
            </a:rPr>
            <a:t>funders</a:t>
          </a:r>
          <a:r>
            <a:rPr lang="fi-FI" sz="1300" kern="1200" dirty="0" smtClean="0">
              <a:solidFill>
                <a:schemeClr val="tx1"/>
              </a:solidFill>
            </a:rPr>
            <a:t> and </a:t>
          </a:r>
          <a:r>
            <a:rPr lang="fi-FI" sz="1300" kern="1200" dirty="0" err="1" smtClean="0">
              <a:solidFill>
                <a:schemeClr val="tx1"/>
              </a:solidFill>
            </a:rPr>
            <a:t>publishers</a:t>
          </a:r>
          <a:r>
            <a:rPr lang="fi-FI" sz="1300" kern="1200" dirty="0" smtClean="0">
              <a:solidFill>
                <a:schemeClr val="tx1"/>
              </a:solidFill>
            </a:rPr>
            <a:t> </a:t>
          </a:r>
          <a:r>
            <a:rPr lang="fi-FI" sz="1300" kern="1200" dirty="0" err="1" smtClean="0">
              <a:solidFill>
                <a:schemeClr val="tx1"/>
              </a:solidFill>
            </a:rPr>
            <a:t>who</a:t>
          </a:r>
          <a:r>
            <a:rPr lang="fi-FI" sz="1300" kern="1200" dirty="0" smtClean="0">
              <a:solidFill>
                <a:schemeClr val="tx1"/>
              </a:solidFill>
            </a:rPr>
            <a:t> </a:t>
          </a:r>
          <a:r>
            <a:rPr lang="fi-FI" sz="1300" kern="1200" dirty="0" err="1" smtClean="0">
              <a:solidFill>
                <a:schemeClr val="tx1"/>
              </a:solidFill>
            </a:rPr>
            <a:t>demand</a:t>
          </a:r>
          <a:r>
            <a:rPr lang="fi-FI" sz="1300" kern="1200" dirty="0" smtClean="0">
              <a:solidFill>
                <a:schemeClr val="tx1"/>
              </a:solidFill>
            </a:rPr>
            <a:t> </a:t>
          </a:r>
          <a:r>
            <a:rPr lang="fi-FI" sz="1300" kern="1200" dirty="0" err="1" smtClean="0">
              <a:solidFill>
                <a:schemeClr val="tx1"/>
              </a:solidFill>
            </a:rPr>
            <a:t>ethical</a:t>
          </a:r>
          <a:r>
            <a:rPr lang="fi-FI" sz="1300" kern="1200" dirty="0" smtClean="0">
              <a:solidFill>
                <a:schemeClr val="tx1"/>
              </a:solidFill>
            </a:rPr>
            <a:t> </a:t>
          </a:r>
          <a:r>
            <a:rPr lang="fi-FI" sz="1300" kern="1200" dirty="0" err="1" smtClean="0">
              <a:solidFill>
                <a:schemeClr val="tx1"/>
              </a:solidFill>
            </a:rPr>
            <a:t>statement</a:t>
          </a:r>
          <a:r>
            <a:rPr lang="fi-FI" sz="1300" kern="1200" dirty="0" smtClean="0">
              <a:solidFill>
                <a:schemeClr val="tx1"/>
              </a:solidFill>
            </a:rPr>
            <a:t> </a:t>
          </a:r>
          <a:r>
            <a:rPr lang="fi-FI" sz="1300" kern="1200" dirty="0" err="1" smtClean="0">
              <a:solidFill>
                <a:schemeClr val="tx1"/>
              </a:solidFill>
            </a:rPr>
            <a:t>before</a:t>
          </a:r>
          <a:r>
            <a:rPr lang="fi-FI" sz="1300" kern="1200" dirty="0" smtClean="0">
              <a:solidFill>
                <a:schemeClr val="tx1"/>
              </a:solidFill>
            </a:rPr>
            <a:t> </a:t>
          </a:r>
          <a:r>
            <a:rPr lang="fi-FI" sz="1300" kern="1200" dirty="0" err="1" smtClean="0">
              <a:solidFill>
                <a:schemeClr val="tx1"/>
              </a:solidFill>
            </a:rPr>
            <a:t>takeing</a:t>
          </a:r>
          <a:r>
            <a:rPr lang="fi-FI" sz="1300" kern="1200" dirty="0" smtClean="0">
              <a:solidFill>
                <a:schemeClr val="tx1"/>
              </a:solidFill>
            </a:rPr>
            <a:t> </a:t>
          </a:r>
          <a:r>
            <a:rPr lang="fi-FI" sz="1300" kern="1200" dirty="0" err="1" smtClean="0">
              <a:solidFill>
                <a:schemeClr val="tx1"/>
              </a:solidFill>
            </a:rPr>
            <a:t>paper</a:t>
          </a:r>
          <a:r>
            <a:rPr lang="fi-FI" sz="1300" kern="1200" dirty="0" smtClean="0">
              <a:solidFill>
                <a:schemeClr val="tx1"/>
              </a:solidFill>
            </a:rPr>
            <a:t> to </a:t>
          </a:r>
          <a:r>
            <a:rPr lang="fi-FI" sz="1300" kern="1200" dirty="0" err="1" smtClean="0">
              <a:solidFill>
                <a:schemeClr val="tx1"/>
              </a:solidFill>
            </a:rPr>
            <a:t>review</a:t>
          </a:r>
          <a:r>
            <a:rPr lang="fi-FI" sz="1300" kern="1200" dirty="0" smtClean="0">
              <a:solidFill>
                <a:schemeClr val="tx1"/>
              </a:solidFill>
            </a:rPr>
            <a:t> </a:t>
          </a:r>
          <a:r>
            <a:rPr lang="fi-FI" sz="1300" kern="1200" dirty="0" err="1" smtClean="0">
              <a:solidFill>
                <a:schemeClr val="tx1"/>
              </a:solidFill>
            </a:rPr>
            <a:t>process</a:t>
          </a:r>
          <a:endParaRPr lang="fi-FI" sz="1300" kern="1200" dirty="0">
            <a:solidFill>
              <a:schemeClr val="tx1"/>
            </a:solidFill>
          </a:endParaRPr>
        </a:p>
      </dsp:txBody>
      <dsp:txXfrm>
        <a:off x="4635787" y="1879155"/>
        <a:ext cx="2482723" cy="3071931"/>
      </dsp:txXfrm>
    </dsp:sp>
    <dsp:sp modelId="{C627769F-7A46-4BDE-84D1-0E4227072895}">
      <dsp:nvSpPr>
        <dsp:cNvPr id="0" name=""/>
        <dsp:cNvSpPr/>
      </dsp:nvSpPr>
      <dsp:spPr>
        <a:xfrm>
          <a:off x="1910321" y="3415335"/>
          <a:ext cx="2446159" cy="1569256"/>
        </a:xfrm>
        <a:prstGeom prst="ellipse">
          <a:avLst/>
        </a:prstGeom>
        <a:solidFill>
          <a:srgbClr val="FE3A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err="1" smtClean="0">
              <a:solidFill>
                <a:schemeClr val="tx1"/>
              </a:solidFill>
            </a:rPr>
            <a:t>Intellectual</a:t>
          </a:r>
          <a:r>
            <a:rPr lang="fi-FI" sz="1300" kern="1200" dirty="0" smtClean="0">
              <a:solidFill>
                <a:schemeClr val="tx1"/>
              </a:solidFill>
            </a:rPr>
            <a:t> </a:t>
          </a:r>
          <a:r>
            <a:rPr lang="fi-FI" sz="1300" kern="1200" dirty="0" err="1" smtClean="0">
              <a:solidFill>
                <a:schemeClr val="tx1"/>
              </a:solidFill>
            </a:rPr>
            <a:t>property</a:t>
          </a:r>
          <a:r>
            <a:rPr lang="fi-FI" sz="1300" kern="1200" dirty="0" smtClean="0">
              <a:solidFill>
                <a:schemeClr val="tx1"/>
              </a:solidFill>
            </a:rPr>
            <a:t> (IP) and </a:t>
          </a:r>
          <a:r>
            <a:rPr lang="fi-FI" sz="1300" kern="1200" dirty="0" err="1" smtClean="0">
              <a:solidFill>
                <a:schemeClr val="tx1"/>
              </a:solidFill>
            </a:rPr>
            <a:t>licensing</a:t>
          </a:r>
          <a:r>
            <a:rPr lang="fi-FI" sz="1300" kern="1200" dirty="0" smtClean="0">
              <a:solidFill>
                <a:schemeClr val="tx1"/>
              </a:solidFill>
            </a:rPr>
            <a:t> data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>
              <a:solidFill>
                <a:schemeClr val="tx1"/>
              </a:solidFill>
            </a:rPr>
            <a:t>DOI </a:t>
          </a:r>
          <a:r>
            <a:rPr lang="fi-FI" sz="1300" kern="1200" dirty="0" err="1" smtClean="0">
              <a:solidFill>
                <a:schemeClr val="tx1"/>
              </a:solidFill>
            </a:rPr>
            <a:t>or</a:t>
          </a:r>
          <a:r>
            <a:rPr lang="fi-FI" sz="1300" kern="1200" dirty="0" smtClean="0">
              <a:solidFill>
                <a:schemeClr val="tx1"/>
              </a:solidFill>
            </a:rPr>
            <a:t> an </a:t>
          </a:r>
          <a:r>
            <a:rPr lang="fi-FI" sz="1300" kern="1200" dirty="0" err="1" smtClean="0">
              <a:solidFill>
                <a:schemeClr val="tx1"/>
              </a:solidFill>
            </a:rPr>
            <a:t>other</a:t>
          </a:r>
          <a:r>
            <a:rPr lang="fi-FI" sz="1300" kern="1200" dirty="0" smtClean="0">
              <a:solidFill>
                <a:schemeClr val="tx1"/>
              </a:solidFill>
            </a:rPr>
            <a:t> </a:t>
          </a:r>
          <a:r>
            <a:rPr lang="fi-FI" sz="1300" kern="1200" dirty="0" err="1" smtClean="0">
              <a:solidFill>
                <a:schemeClr val="tx1"/>
              </a:solidFill>
            </a:rPr>
            <a:t>digital</a:t>
          </a:r>
          <a:r>
            <a:rPr lang="fi-FI" sz="1300" kern="1200" dirty="0" smtClean="0">
              <a:solidFill>
                <a:schemeClr val="tx1"/>
              </a:solidFill>
            </a:rPr>
            <a:t> </a:t>
          </a:r>
          <a:r>
            <a:rPr lang="fi-FI" sz="1300" kern="1200" dirty="0" err="1" smtClean="0">
              <a:solidFill>
                <a:schemeClr val="tx1"/>
              </a:solidFill>
            </a:rPr>
            <a:t>identificator</a:t>
          </a:r>
          <a:r>
            <a:rPr lang="fi-FI" sz="1300" kern="1200" dirty="0" smtClean="0">
              <a:solidFill>
                <a:schemeClr val="tx1"/>
              </a:solidFill>
            </a:rPr>
            <a:t> for dataset </a:t>
          </a:r>
          <a:endParaRPr lang="fi-FI" sz="1300" kern="1200" dirty="0">
            <a:solidFill>
              <a:schemeClr val="tx1"/>
            </a:solidFill>
          </a:endParaRPr>
        </a:p>
      </dsp:txBody>
      <dsp:txXfrm>
        <a:off x="2268553" y="3645147"/>
        <a:ext cx="1729695" cy="1109632"/>
      </dsp:txXfrm>
    </dsp:sp>
    <dsp:sp modelId="{4A47D2E3-5BC9-4F02-9D61-E9AEFD60D084}">
      <dsp:nvSpPr>
        <dsp:cNvPr id="0" name=""/>
        <dsp:cNvSpPr/>
      </dsp:nvSpPr>
      <dsp:spPr>
        <a:xfrm>
          <a:off x="0" y="1569613"/>
          <a:ext cx="2006066" cy="293236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err="1" smtClean="0">
              <a:solidFill>
                <a:schemeClr val="tx1"/>
              </a:solidFill>
            </a:rPr>
            <a:t>Enabling</a:t>
          </a:r>
          <a:r>
            <a:rPr lang="fi-FI" sz="1200" kern="1200" dirty="0" smtClean="0">
              <a:solidFill>
                <a:schemeClr val="tx1"/>
              </a:solidFill>
            </a:rPr>
            <a:t> </a:t>
          </a:r>
          <a:r>
            <a:rPr lang="fi-FI" sz="1200" kern="1200" dirty="0" err="1" smtClean="0">
              <a:solidFill>
                <a:schemeClr val="tx1"/>
              </a:solidFill>
            </a:rPr>
            <a:t>Scholarly</a:t>
          </a:r>
          <a:r>
            <a:rPr lang="fi-FI" sz="1200" kern="1200" dirty="0" smtClean="0">
              <a:solidFill>
                <a:schemeClr val="tx1"/>
              </a:solidFill>
            </a:rPr>
            <a:t> </a:t>
          </a:r>
          <a:r>
            <a:rPr lang="fi-FI" sz="1200" kern="1200" dirty="0" err="1" smtClean="0">
              <a:solidFill>
                <a:schemeClr val="tx1"/>
              </a:solidFill>
            </a:rPr>
            <a:t>Communication</a:t>
          </a:r>
          <a:r>
            <a:rPr lang="fi-FI" sz="1200" kern="1200" dirty="0" smtClean="0">
              <a:solidFill>
                <a:schemeClr val="tx1"/>
              </a:solidFill>
            </a:rPr>
            <a:t> </a:t>
          </a:r>
          <a:r>
            <a:rPr lang="fi-FI" sz="1200" kern="1200" dirty="0" err="1" smtClean="0">
              <a:solidFill>
                <a:schemeClr val="tx1"/>
              </a:solidFill>
            </a:rPr>
            <a:t>by</a:t>
          </a:r>
          <a:r>
            <a:rPr lang="fi-FI" sz="1200" kern="1200" dirty="0" smtClean="0">
              <a:solidFill>
                <a:schemeClr val="tx1"/>
              </a:solidFill>
            </a:rPr>
            <a:t> Publishing Research Paper and Data: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SHH –</a:t>
          </a:r>
          <a:r>
            <a:rPr lang="fi-FI" sz="1200" kern="1200" dirty="0" err="1" smtClean="0">
              <a:solidFill>
                <a:schemeClr val="tx1"/>
              </a:solidFill>
            </a:rPr>
            <a:t>fields</a:t>
          </a:r>
          <a:r>
            <a:rPr lang="fi-FI" sz="1200" kern="1200" dirty="0" smtClean="0">
              <a:solidFill>
                <a:schemeClr val="tx1"/>
              </a:solidFill>
            </a:rPr>
            <a:t> and OA </a:t>
          </a:r>
          <a:r>
            <a:rPr lang="fi-FI" sz="1200" kern="1200" dirty="0" err="1" smtClean="0">
              <a:solidFill>
                <a:schemeClr val="tx1"/>
              </a:solidFill>
            </a:rPr>
            <a:t>Publishers</a:t>
          </a:r>
          <a:r>
            <a:rPr lang="fi-FI" sz="1200" kern="1200" dirty="0" smtClean="0">
              <a:solidFill>
                <a:schemeClr val="tx1"/>
              </a:solidFill>
            </a:rPr>
            <a:t>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err="1" smtClean="0">
              <a:solidFill>
                <a:schemeClr val="tx1"/>
              </a:solidFill>
            </a:rPr>
            <a:t>Journals</a:t>
          </a:r>
          <a:r>
            <a:rPr lang="fi-FI" sz="1200" kern="1200" dirty="0" smtClean="0">
              <a:solidFill>
                <a:schemeClr val="tx1"/>
              </a:solidFill>
            </a:rPr>
            <a:t>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err="1" smtClean="0">
              <a:solidFill>
                <a:schemeClr val="tx1"/>
              </a:solidFill>
            </a:rPr>
            <a:t>Books</a:t>
          </a:r>
          <a:r>
            <a:rPr lang="fi-FI" sz="1200" kern="1200" dirty="0" smtClean="0">
              <a:solidFill>
                <a:schemeClr val="tx1"/>
              </a:solidFill>
            </a:rPr>
            <a:t>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err="1" smtClean="0">
              <a:solidFill>
                <a:schemeClr val="tx1"/>
              </a:solidFill>
            </a:rPr>
            <a:t>Archives</a:t>
          </a:r>
          <a:r>
            <a:rPr lang="fi-FI" sz="1200" kern="1200" dirty="0" smtClean="0">
              <a:solidFill>
                <a:schemeClr val="tx1"/>
              </a:solidFill>
            </a:rPr>
            <a:t>/ Digital </a:t>
          </a:r>
          <a:r>
            <a:rPr lang="fi-FI" sz="1200" kern="1200" dirty="0" err="1" smtClean="0">
              <a:solidFill>
                <a:schemeClr val="tx1"/>
              </a:solidFill>
            </a:rPr>
            <a:t>Arcvies</a:t>
          </a:r>
          <a:r>
            <a:rPr lang="fi-FI" sz="1200" kern="1200" dirty="0" smtClean="0">
              <a:solidFill>
                <a:schemeClr val="tx1"/>
              </a:solidFill>
            </a:rPr>
            <a:t> (Libraries, </a:t>
          </a:r>
          <a:r>
            <a:rPr lang="fi-FI" sz="1200" kern="1200" dirty="0" err="1" smtClean="0">
              <a:solidFill>
                <a:schemeClr val="tx1"/>
              </a:solidFill>
            </a:rPr>
            <a:t>Arcvices</a:t>
          </a:r>
          <a:r>
            <a:rPr lang="fi-FI" sz="1200" kern="1200" dirty="0" smtClean="0">
              <a:solidFill>
                <a:schemeClr val="tx1"/>
              </a:solidFill>
            </a:rPr>
            <a:t>, </a:t>
          </a:r>
          <a:r>
            <a:rPr lang="fi-FI" sz="1200" kern="1200" dirty="0" err="1" smtClean="0">
              <a:solidFill>
                <a:schemeClr val="tx1"/>
              </a:solidFill>
            </a:rPr>
            <a:t>Museums</a:t>
          </a:r>
          <a:r>
            <a:rPr lang="fi-FI" sz="1100" kern="1200" dirty="0" smtClean="0">
              <a:solidFill>
                <a:schemeClr val="tx1"/>
              </a:solidFill>
            </a:rPr>
            <a:t>)</a:t>
          </a:r>
        </a:p>
      </dsp:txBody>
      <dsp:txXfrm>
        <a:off x="293782" y="1999048"/>
        <a:ext cx="1418502" cy="2073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3" cy="3403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631774" y="0"/>
            <a:ext cx="4308423" cy="3403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4E523-0BE6-4FDB-A592-9A1A81005C65}" type="datetimeFigureOut">
              <a:rPr lang="fi-FI" smtClean="0"/>
              <a:t>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6468932"/>
            <a:ext cx="4308423" cy="3403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631774" y="6468932"/>
            <a:ext cx="4308423" cy="3403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F18BF-4538-4792-88B5-66D0C6FA16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1136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8423" cy="34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790" y="0"/>
            <a:ext cx="4308423" cy="34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11175"/>
            <a:ext cx="3405187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252" y="3234929"/>
            <a:ext cx="7954010" cy="306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8674"/>
            <a:ext cx="4308423" cy="34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790" y="6468674"/>
            <a:ext cx="4308423" cy="34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DCD95B-781C-4B3B-8694-C2925C53B66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85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98" y="0"/>
            <a:ext cx="846667" cy="685800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5" y="5616000"/>
            <a:ext cx="533400" cy="1088136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 userDrawn="1"/>
        </p:nvSpPr>
        <p:spPr bwMode="auto">
          <a:xfrm>
            <a:off x="6084168" y="44624"/>
            <a:ext cx="3051175" cy="55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10" tIns="46254" rIns="92510" bIns="46254">
            <a:spAutoFit/>
          </a:bodyPr>
          <a:lstStyle/>
          <a:p>
            <a:pPr marL="0" marR="0" indent="0" algn="l" defTabSz="9271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600" b="0" dirty="0" smtClean="0">
                <a:solidFill>
                  <a:srgbClr val="000099"/>
                </a:solidFill>
                <a:latin typeface="Helvetica" pitchFamily="34" charset="0"/>
              </a:rPr>
              <a:t>      </a:t>
            </a:r>
            <a:r>
              <a:rPr lang="fi-FI" sz="1400" b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UNIVERSITY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 OF JY</a:t>
            </a:r>
            <a:r>
              <a:rPr lang="fi-FI" sz="1400" b="0" spc="-10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V</a:t>
            </a:r>
            <a:r>
              <a:rPr lang="fi-FI" sz="1400" b="0" spc="3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ÄS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KYLÄ</a:t>
            </a:r>
            <a:endParaRPr lang="fi-FI" sz="1400" b="0" dirty="0" smtClean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  <a:p>
            <a:pPr defTabSz="927100" eaLnBrk="0" hangingPunct="0"/>
            <a:endParaRPr lang="fi-FI" sz="1400" b="0" dirty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4" b="10621"/>
          <a:stretch/>
        </p:blipFill>
        <p:spPr>
          <a:xfrm>
            <a:off x="3093570" y="720000"/>
            <a:ext cx="6049918" cy="6129611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1588"/>
            <a:ext cx="4195909" cy="2275284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49742" y="4216845"/>
            <a:ext cx="5508612" cy="1084363"/>
          </a:xfrm>
        </p:spPr>
        <p:txBody>
          <a:bodyPr>
            <a:normAutofit/>
          </a:bodyPr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2">
                    <a:lumMod val="75000"/>
                  </a:schemeClr>
                </a:solidFill>
                <a:latin typeface="Palatino" pitchFamily="18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2492896"/>
            <a:ext cx="7200800" cy="1470025"/>
          </a:xfrm>
        </p:spPr>
        <p:txBody>
          <a:bodyPr>
            <a:normAutofit/>
          </a:bodyPr>
          <a:lstStyle>
            <a:lvl1pPr algn="ctr">
              <a:tabLst>
                <a:tab pos="6008688" algn="l"/>
                <a:tab pos="6096000" algn="l"/>
              </a:tabLst>
              <a:defRPr sz="4400" b="0" cap="all" baseline="0">
                <a:solidFill>
                  <a:srgbClr val="606060"/>
                </a:solidFill>
                <a:latin typeface="Palatino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43608" y="6381328"/>
            <a:ext cx="2474912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fld id="{3B62BADD-1B95-4301-A9E8-72F1C0EA9774}" type="datetime3">
              <a:rPr lang="en-US" smtClean="0"/>
              <a:t>3 April 2017</a:t>
            </a:fld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-36512" y="1588"/>
            <a:ext cx="9180000" cy="6856412"/>
          </a:xfrm>
          <a:prstGeom prst="rect">
            <a:avLst/>
          </a:prstGeom>
          <a:noFill/>
          <a:ln w="15875">
            <a:solidFill>
              <a:srgbClr val="02409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ADADA7-7BCD-4FEA-A832-EEFF45F345B7}" type="datetime3">
              <a:rPr lang="en-US" smtClean="0"/>
              <a:t>3 April 2017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34632-4269-4CB8-B768-E2F4455C10B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75450" y="485775"/>
            <a:ext cx="1982788" cy="575151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043608" y="485775"/>
            <a:ext cx="5579442" cy="575151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43608" y="6408738"/>
            <a:ext cx="2016224" cy="476250"/>
          </a:xfrm>
        </p:spPr>
        <p:txBody>
          <a:bodyPr/>
          <a:lstStyle>
            <a:lvl1pPr>
              <a:defRPr/>
            </a:lvl1pPr>
          </a:lstStyle>
          <a:p>
            <a:fld id="{B194F091-3322-4C5D-959E-152ECBC0549C}" type="datetime3">
              <a:rPr lang="en-US" smtClean="0"/>
              <a:t>3 April 2017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347864" y="6408738"/>
            <a:ext cx="3095799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660232" y="6381750"/>
            <a:ext cx="2088232" cy="476250"/>
          </a:xfrm>
        </p:spPr>
        <p:txBody>
          <a:bodyPr/>
          <a:lstStyle>
            <a:lvl1pPr>
              <a:defRPr/>
            </a:lvl1pPr>
          </a:lstStyle>
          <a:p>
            <a:fld id="{DDC2FB4E-A1E7-4FB3-86FD-FE526B77C1F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846666" y="7199"/>
            <a:ext cx="8290800" cy="6842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6129337" y="44624"/>
            <a:ext cx="3051175" cy="55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10" tIns="46254" rIns="92510" bIns="46254">
            <a:spAutoFit/>
          </a:bodyPr>
          <a:lstStyle/>
          <a:p>
            <a:pPr marL="0" marR="0" indent="0" algn="l" defTabSz="9271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600" b="0" dirty="0" smtClean="0">
                <a:solidFill>
                  <a:srgbClr val="000099"/>
                </a:solidFill>
                <a:latin typeface="Helvetica" pitchFamily="34" charset="0"/>
              </a:rPr>
              <a:t>      </a:t>
            </a:r>
            <a:r>
              <a:rPr lang="fi-FI" sz="1400" b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UNIVERSITY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 OF JY</a:t>
            </a:r>
            <a:r>
              <a:rPr lang="fi-FI" sz="1400" b="0" spc="-10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V</a:t>
            </a:r>
            <a:r>
              <a:rPr lang="fi-FI" sz="1400" b="0" spc="3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ÄS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KYLÄ</a:t>
            </a:r>
            <a:endParaRPr lang="fi-FI" sz="1400" b="0" dirty="0" smtClean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  <a:p>
            <a:pPr defTabSz="927100" eaLnBrk="0" hangingPunct="0"/>
            <a:endParaRPr lang="fi-FI" sz="1400" b="0" dirty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4" b="10621"/>
          <a:stretch/>
        </p:blipFill>
        <p:spPr>
          <a:xfrm>
            <a:off x="3074400" y="712800"/>
            <a:ext cx="6049918" cy="6129611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874" y="0"/>
            <a:ext cx="4195909" cy="2275284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30888" y="6453188"/>
            <a:ext cx="1989584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fld id="{2514E6BF-C00E-4818-8DEC-5D8AD366FF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96888" y="6453188"/>
            <a:ext cx="2421632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fld id="{32324497-1B58-4AA1-B8F4-4E1E12111BFF}" type="datetime3">
              <a:rPr lang="en-US" smtClean="0"/>
              <a:t>3 April 2017</a:t>
            </a:fld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662536" y="6453188"/>
            <a:ext cx="3038475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2" name="Otsikko 1"/>
          <p:cNvSpPr>
            <a:spLocks noGrp="1"/>
          </p:cNvSpPr>
          <p:nvPr>
            <p:ph type="title"/>
          </p:nvPr>
        </p:nvSpPr>
        <p:spPr>
          <a:xfrm>
            <a:off x="1115616" y="2060848"/>
            <a:ext cx="7704856" cy="1143000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23" name="Sisällön paikkamerkki 2"/>
          <p:cNvSpPr>
            <a:spLocks noGrp="1"/>
          </p:cNvSpPr>
          <p:nvPr>
            <p:ph idx="1"/>
          </p:nvPr>
        </p:nvSpPr>
        <p:spPr>
          <a:xfrm>
            <a:off x="1115616" y="3419872"/>
            <a:ext cx="7704856" cy="2735858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456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6C4145-07B9-478B-AFCA-2B6805B11633}" type="datetime3">
              <a:rPr lang="en-US" smtClean="0"/>
              <a:t>3 April 2017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39CD2-6DAE-4FF3-A212-C677906F8B4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8072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48072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115616" y="6408738"/>
            <a:ext cx="1944216" cy="476250"/>
          </a:xfrm>
        </p:spPr>
        <p:txBody>
          <a:bodyPr/>
          <a:lstStyle>
            <a:lvl1pPr>
              <a:defRPr/>
            </a:lvl1pPr>
          </a:lstStyle>
          <a:p>
            <a:fld id="{BEAB75BC-641A-431C-9A4E-F8B0AE9C9940}" type="datetime3">
              <a:rPr lang="en-US" smtClean="0"/>
              <a:t>3 April 2017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419872" y="6387678"/>
            <a:ext cx="2951783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CFB9C-13AD-4FB0-96B5-2AB215FA3F1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87624" y="1844824"/>
            <a:ext cx="3701528" cy="4248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76056" y="1844824"/>
            <a:ext cx="3764266" cy="4248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D8F9D-2A60-4624-85BA-68432C235B93}" type="datetime3">
              <a:rPr lang="en-US" smtClean="0"/>
              <a:t>3 April 2017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48794-F2EE-46CD-BB93-536AC76B0D7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848872" cy="10801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43608" y="1700808"/>
            <a:ext cx="3672408" cy="1122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43608" y="2924944"/>
            <a:ext cx="3672408" cy="33123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76056" y="1700808"/>
            <a:ext cx="3816424" cy="1122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76056" y="2924944"/>
            <a:ext cx="3816424" cy="33123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1043608" y="6408738"/>
            <a:ext cx="2016224" cy="476250"/>
          </a:xfrm>
        </p:spPr>
        <p:txBody>
          <a:bodyPr/>
          <a:lstStyle>
            <a:lvl1pPr>
              <a:defRPr/>
            </a:lvl1pPr>
          </a:lstStyle>
          <a:p>
            <a:fld id="{0F407FF0-765B-4F8A-8F4D-5C215CE4D2FC}" type="datetime3">
              <a:rPr lang="en-US" smtClean="0"/>
              <a:t>3 April 2017</a:t>
            </a:fld>
            <a:endParaRPr lang="en-US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51BDE-012F-4114-8808-85713FEC054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0A30C-1069-4599-9F0D-44BA14903324}" type="datetime3">
              <a:rPr lang="en-US" smtClean="0"/>
              <a:t>3 April 2017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3B9CA-66AD-4242-939B-0520471BAAD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1043608" y="6408738"/>
            <a:ext cx="2016224" cy="476250"/>
          </a:xfrm>
        </p:spPr>
        <p:txBody>
          <a:bodyPr/>
          <a:lstStyle>
            <a:lvl1pPr>
              <a:defRPr/>
            </a:lvl1pPr>
          </a:lstStyle>
          <a:p>
            <a:fld id="{C3B611CE-9825-46D8-B59F-565F5BF10862}" type="datetime3">
              <a:rPr lang="en-US" smtClean="0"/>
              <a:t>3 April 2017</a:t>
            </a:fld>
            <a:endParaRPr lang="en-US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419872" y="6381750"/>
            <a:ext cx="2951783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BC541-2753-4BC4-B18B-FF313FA445E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2592288" cy="925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95936" y="620688"/>
            <a:ext cx="4896544" cy="5616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043608" y="1546249"/>
            <a:ext cx="25922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043608" y="6408738"/>
            <a:ext cx="2016224" cy="476250"/>
          </a:xfrm>
        </p:spPr>
        <p:txBody>
          <a:bodyPr/>
          <a:lstStyle>
            <a:lvl1pPr>
              <a:defRPr/>
            </a:lvl1pPr>
          </a:lstStyle>
          <a:p>
            <a:fld id="{86C443C4-1E22-488D-AE36-84E57CC5AED5}" type="datetime3">
              <a:rPr lang="en-US" smtClean="0"/>
              <a:t>3 April 2017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347865" y="6408738"/>
            <a:ext cx="2952328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660232" y="6381750"/>
            <a:ext cx="2232248" cy="476250"/>
          </a:xfrm>
        </p:spPr>
        <p:txBody>
          <a:bodyPr/>
          <a:lstStyle>
            <a:lvl1pPr>
              <a:defRPr/>
            </a:lvl1pPr>
          </a:lstStyle>
          <a:p>
            <a:fld id="{003BFAFD-D0C7-44CD-B280-FEA3B8F367E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125AF-1F87-4BE8-B4C2-DE38F64B1F10}" type="datetime3">
              <a:rPr lang="en-US" smtClean="0"/>
              <a:t>3 April 2017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22706-1431-4AA4-91C6-33E3635963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6667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3" y="470204"/>
            <a:ext cx="76328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smtClean="0"/>
              <a:t>Muokkaa perustyyl. napsautt.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624" y="1757667"/>
            <a:ext cx="763284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87624" y="6381328"/>
            <a:ext cx="187220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Palatino" pitchFamily="18" charset="0"/>
              </a:defRPr>
            </a:lvl1pPr>
          </a:lstStyle>
          <a:p>
            <a:fld id="{B239DDF5-10D8-4B8D-A5A9-ECD26B8A704C}" type="datetime3">
              <a:rPr lang="en-US" smtClean="0"/>
              <a:t>3 April 2017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1880" y="6396899"/>
            <a:ext cx="295178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Palatino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0232" y="6381750"/>
            <a:ext cx="216024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Palatino" pitchFamily="18" charset="0"/>
              </a:defRPr>
            </a:lvl1pPr>
          </a:lstStyle>
          <a:p>
            <a:fld id="{E0DAD421-BC1A-463B-9A39-82815BDB74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84721" y="60487"/>
            <a:ext cx="3051175" cy="33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10" tIns="46254" rIns="92510" bIns="46254">
            <a:spAutoFit/>
          </a:bodyPr>
          <a:lstStyle/>
          <a:p>
            <a:pPr defTabSz="927100" eaLnBrk="0" hangingPunct="0"/>
            <a:r>
              <a:rPr lang="fi-FI" sz="1600" b="0" dirty="0" smtClean="0">
                <a:solidFill>
                  <a:srgbClr val="000099"/>
                </a:solidFill>
                <a:latin typeface="Helvetica" pitchFamily="34" charset="0"/>
              </a:rPr>
              <a:t>      </a:t>
            </a:r>
            <a:endParaRPr lang="fi-FI" sz="1400" b="0" dirty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588"/>
            <a:ext cx="9144000" cy="6856412"/>
          </a:xfrm>
          <a:prstGeom prst="rect">
            <a:avLst/>
          </a:prstGeom>
          <a:noFill/>
          <a:ln w="15875">
            <a:solidFill>
              <a:srgbClr val="02409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3" y="5616000"/>
            <a:ext cx="533400" cy="1088136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84720" y="36823"/>
            <a:ext cx="3051175" cy="33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10" tIns="46254" rIns="92510" bIns="46254">
            <a:spAutoFit/>
          </a:bodyPr>
          <a:lstStyle/>
          <a:p>
            <a:pPr defTabSz="927100" eaLnBrk="0" hangingPunct="0"/>
            <a:r>
              <a:rPr lang="fi-FI" sz="1600" b="0" dirty="0" smtClean="0">
                <a:solidFill>
                  <a:srgbClr val="000099"/>
                </a:solidFill>
                <a:latin typeface="Helvetica" pitchFamily="34" charset="0"/>
              </a:rPr>
              <a:t>      </a:t>
            </a:r>
            <a:r>
              <a:rPr lang="fi-FI" sz="1400" b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UNIVERSITY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 OF JY</a:t>
            </a:r>
            <a:r>
              <a:rPr lang="fi-FI" sz="1400" b="0" spc="-12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V</a:t>
            </a:r>
            <a:r>
              <a:rPr lang="fi-FI" sz="1400" b="0" spc="2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ÄS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KYLÄ</a:t>
            </a:r>
            <a:endParaRPr lang="fi-FI" sz="1400" b="0" dirty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64E18"/>
        </a:buClr>
        <a:buSzPct val="8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yu.fi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://openscience.fi/servic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yu.fi/tutkimus/tutkimusaineistot/rdmen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ea.org/wp-content/uploads/2017/03/ALLEA-European-Code-of-Conduct-for-Research-Integrity-2017-1.pdf" TargetMode="External"/><Relationship Id="rId2" Type="http://schemas.openxmlformats.org/officeDocument/2006/relationships/hyperlink" Target="http://www.tenk.fi/en/resposible-conduct-research-guidelin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gal-content/EN/TXT/HTML/?uri=CELEX:32016R0679&amp;from=FI" TargetMode="External"/><Relationship Id="rId7" Type="http://schemas.openxmlformats.org/officeDocument/2006/relationships/hyperlink" Target="https://www.dmptuuli.fi/" TargetMode="External"/><Relationship Id="rId2" Type="http://schemas.openxmlformats.org/officeDocument/2006/relationships/hyperlink" Target="http://www.finlex.fi/en/laki/kaannokset/1999/en1999052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cc.ac.uk/" TargetMode="External"/><Relationship Id="rId5" Type="http://schemas.openxmlformats.org/officeDocument/2006/relationships/hyperlink" Target="http://www.tietosuoja.fi/en/index/materiaalia.html" TargetMode="External"/><Relationship Id="rId4" Type="http://schemas.openxmlformats.org/officeDocument/2006/relationships/hyperlink" Target="https://www.jyu.fi/hallinto/toimikunnat/eettinentoimikunta/en/guidelines/Reserach_data_file_instructions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gal-content/EN/TXT/HTML/?uri=CELEX:32016R0679&amp;from=FI" TargetMode="External"/><Relationship Id="rId2" Type="http://schemas.openxmlformats.org/officeDocument/2006/relationships/hyperlink" Target="http://www.finlex.fi/en/laki/kaannokset/1999/en19990523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kirjasto.jyu.fi/finding-resources/cours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prints.lse.ac.uk/70191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2249742" y="5013176"/>
            <a:ext cx="5508612" cy="864096"/>
          </a:xfrm>
        </p:spPr>
        <p:txBody>
          <a:bodyPr>
            <a:normAutofit fontScale="92500" lnSpcReduction="20000"/>
          </a:bodyPr>
          <a:lstStyle/>
          <a:p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Specialist</a:t>
            </a:r>
            <a:endParaRPr lang="fi-FI" dirty="0" smtClean="0"/>
          </a:p>
          <a:p>
            <a:r>
              <a:rPr lang="fi-FI" dirty="0" smtClean="0"/>
              <a:t>Marja Kokko, JYU/OSC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403648" y="2492896"/>
            <a:ext cx="7200800" cy="230425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Librarians</a:t>
            </a:r>
            <a:r>
              <a:rPr lang="en-US" sz="3200" b="1" dirty="0"/>
              <a:t>, Humanities and Open Science </a:t>
            </a:r>
            <a:r>
              <a:rPr lang="en-US" sz="3200" b="1" dirty="0" smtClean="0"/>
              <a:t>Movement</a:t>
            </a:r>
            <a:br>
              <a:rPr lang="en-US" sz="3200" b="1" dirty="0" smtClean="0"/>
            </a:br>
            <a:r>
              <a:rPr lang="fi-FI" sz="3200" dirty="0" err="1" smtClean="0">
                <a:solidFill>
                  <a:schemeClr val="bg2">
                    <a:lumMod val="75000"/>
                  </a:schemeClr>
                </a:solidFill>
              </a:rPr>
              <a:t>ILIDe</a:t>
            </a:r>
            <a:r>
              <a:rPr lang="fi-FI" sz="3200" dirty="0" smtClean="0">
                <a:solidFill>
                  <a:schemeClr val="bg2">
                    <a:lumMod val="75000"/>
                  </a:schemeClr>
                </a:solidFill>
              </a:rPr>
              <a:t> 2017</a:t>
            </a:r>
            <a:br>
              <a:rPr lang="fi-FI" sz="3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fi-FI" sz="3200" dirty="0" err="1" smtClean="0">
                <a:solidFill>
                  <a:schemeClr val="bg2">
                    <a:lumMod val="75000"/>
                  </a:schemeClr>
                </a:solidFill>
              </a:rPr>
              <a:t>Jasna</a:t>
            </a:r>
            <a:r>
              <a:rPr lang="fi-FI" sz="3200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fi-FI" sz="3200" dirty="0" err="1" smtClean="0">
                <a:solidFill>
                  <a:schemeClr val="bg2">
                    <a:lumMod val="75000"/>
                  </a:schemeClr>
                </a:solidFill>
              </a:rPr>
              <a:t>slovakia</a:t>
            </a:r>
            <a:endParaRPr lang="fi-FI" sz="3200" b="0" cap="al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324497-1B58-4AA1-B8F4-4E1E12111BFF}" type="datetime3">
              <a:rPr lang="en-US" smtClean="0"/>
              <a:t>3 April 2017</a:t>
            </a:fld>
            <a:endParaRPr lang="en-US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115616" y="2060848"/>
            <a:ext cx="7704856" cy="2592288"/>
          </a:xfrm>
        </p:spPr>
        <p:txBody>
          <a:bodyPr/>
          <a:lstStyle/>
          <a:p>
            <a:r>
              <a:rPr lang="fi-FI" dirty="0" err="1" smtClean="0">
                <a:latin typeface="Bodoni MT" panose="02070603080606020203" pitchFamily="18" charset="0"/>
              </a:rPr>
              <a:t>Thank</a:t>
            </a:r>
            <a:r>
              <a:rPr lang="fi-FI" dirty="0" smtClean="0">
                <a:latin typeface="Bodoni MT" panose="02070603080606020203" pitchFamily="18" charset="0"/>
              </a:rPr>
              <a:t> </a:t>
            </a:r>
            <a:r>
              <a:rPr lang="fi-FI" dirty="0" err="1" smtClean="0">
                <a:latin typeface="Bodoni MT" panose="02070603080606020203" pitchFamily="18" charset="0"/>
              </a:rPr>
              <a:t>you</a:t>
            </a:r>
            <a:r>
              <a:rPr lang="fi-FI" dirty="0" smtClean="0">
                <a:latin typeface="Bodoni MT" panose="02070603080606020203" pitchFamily="18" charset="0"/>
              </a:rPr>
              <a:t> for </a:t>
            </a:r>
            <a:r>
              <a:rPr lang="fi-FI" dirty="0" err="1" smtClean="0">
                <a:latin typeface="Bodoni MT" panose="02070603080606020203" pitchFamily="18" charset="0"/>
              </a:rPr>
              <a:t>your</a:t>
            </a:r>
            <a:r>
              <a:rPr lang="fi-FI" dirty="0" smtClean="0">
                <a:latin typeface="Bodoni MT" panose="02070603080606020203" pitchFamily="18" charset="0"/>
              </a:rPr>
              <a:t> </a:t>
            </a:r>
            <a:r>
              <a:rPr lang="fi-FI" dirty="0" err="1" smtClean="0">
                <a:latin typeface="Bodoni MT" panose="02070603080606020203" pitchFamily="18" charset="0"/>
              </a:rPr>
              <a:t>attention</a:t>
            </a:r>
            <a:r>
              <a:rPr lang="fi-FI" dirty="0" smtClean="0">
                <a:latin typeface="Bodoni MT" panose="02070603080606020203" pitchFamily="18" charset="0"/>
              </a:rPr>
              <a:t>!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1800" dirty="0" err="1" smtClean="0"/>
              <a:t>Contact</a:t>
            </a:r>
            <a:r>
              <a:rPr lang="fi-FI" sz="1800" dirty="0" smtClean="0"/>
              <a:t> </a:t>
            </a:r>
            <a:r>
              <a:rPr lang="fi-FI" sz="1800" dirty="0" err="1" smtClean="0"/>
              <a:t>information</a:t>
            </a: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/>
              <a:t>marja.kokko@jyu.fi</a:t>
            </a:r>
            <a:endParaRPr lang="fi-FI" sz="18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1115616" y="4653136"/>
            <a:ext cx="7704856" cy="648072"/>
          </a:xfrm>
        </p:spPr>
        <p:txBody>
          <a:bodyPr/>
          <a:lstStyle/>
          <a:p>
            <a:r>
              <a:rPr lang="fi-FI" dirty="0" err="1">
                <a:hlinkClick r:id="rId2"/>
              </a:rPr>
              <a:t>www.jyu.fi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60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3" y="260648"/>
            <a:ext cx="7632849" cy="1352556"/>
          </a:xfrm>
        </p:spPr>
        <p:txBody>
          <a:bodyPr>
            <a:noAutofit/>
          </a:bodyPr>
          <a:lstStyle/>
          <a:p>
            <a:r>
              <a:rPr lang="fi-FI" sz="2400" dirty="0" err="1" smtClean="0"/>
              <a:t>Step</a:t>
            </a:r>
            <a:r>
              <a:rPr lang="fi-FI" sz="2400" dirty="0" smtClean="0"/>
              <a:t> 1. Open Science and Research – </a:t>
            </a:r>
            <a:r>
              <a:rPr lang="fi-FI" sz="2400" u="sng" dirty="0" smtClean="0">
                <a:hlinkClick r:id="rId2"/>
              </a:rPr>
              <a:t>Services</a:t>
            </a:r>
            <a:r>
              <a:rPr lang="fi-FI" sz="2400" dirty="0" smtClean="0">
                <a:hlinkClick r:id="rId2"/>
              </a:rPr>
              <a:t> </a:t>
            </a:r>
            <a:r>
              <a:rPr lang="fi-FI" sz="2400" dirty="0">
                <a:hlinkClick r:id="rId2"/>
              </a:rPr>
              <a:t>S</a:t>
            </a:r>
            <a:r>
              <a:rPr lang="fi-FI" sz="2400" dirty="0" smtClean="0">
                <a:hlinkClick r:id="rId2"/>
              </a:rPr>
              <a:t>upport </a:t>
            </a:r>
            <a:r>
              <a:rPr lang="fi-FI" sz="2400" dirty="0" err="1">
                <a:hlinkClick r:id="rId2"/>
              </a:rPr>
              <a:t>S</a:t>
            </a:r>
            <a:r>
              <a:rPr lang="fi-FI" sz="2400" dirty="0" err="1" smtClean="0">
                <a:hlinkClick r:id="rId2"/>
              </a:rPr>
              <a:t>tages</a:t>
            </a:r>
            <a:r>
              <a:rPr lang="fi-FI" sz="2400" dirty="0" smtClean="0">
                <a:hlinkClick r:id="rId2"/>
              </a:rPr>
              <a:t> of the Research </a:t>
            </a:r>
            <a:r>
              <a:rPr lang="fi-FI" sz="2400" dirty="0" err="1" smtClean="0">
                <a:hlinkClick r:id="rId2"/>
              </a:rPr>
              <a:t>Process</a:t>
            </a:r>
            <a:r>
              <a:rPr lang="fi-FI" sz="2400" dirty="0" smtClean="0">
                <a:hlinkClick r:id="rId2"/>
              </a:rPr>
              <a:t>  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4145-07B9-478B-AFCA-2B6805B11633}" type="datetime3">
              <a:rPr lang="en-US" smtClean="0"/>
              <a:t>3 April 2017</a:t>
            </a:fld>
            <a:endParaRPr lang="en-US" dirty="0"/>
          </a:p>
        </p:txBody>
      </p:sp>
      <p:pic>
        <p:nvPicPr>
          <p:cNvPr id="5" name="Picture 2" descr="Viitearkkitehtuurin_Kuvat_en__slide23_sw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2060849"/>
            <a:ext cx="7632700" cy="365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3" y="470204"/>
            <a:ext cx="7632849" cy="726548"/>
          </a:xfrm>
        </p:spPr>
        <p:txBody>
          <a:bodyPr>
            <a:normAutofit/>
          </a:bodyPr>
          <a:lstStyle/>
          <a:p>
            <a:r>
              <a:rPr lang="fi-FI" sz="2000" dirty="0" err="1" smtClean="0"/>
              <a:t>Step</a:t>
            </a:r>
            <a:r>
              <a:rPr lang="fi-FI" sz="2000" dirty="0" smtClean="0"/>
              <a:t> 2. </a:t>
            </a:r>
            <a:r>
              <a:rPr lang="fi-FI" sz="2000" dirty="0" err="1"/>
              <a:t>Scholarly</a:t>
            </a:r>
            <a:r>
              <a:rPr lang="fi-FI" sz="2000" dirty="0"/>
              <a:t> </a:t>
            </a:r>
            <a:r>
              <a:rPr lang="fi-FI" sz="2000" dirty="0" err="1"/>
              <a:t>Communication</a:t>
            </a:r>
            <a:r>
              <a:rPr lang="fi-FI" sz="2000" dirty="0"/>
              <a:t> </a:t>
            </a:r>
            <a:r>
              <a:rPr lang="fi-FI" sz="2000" dirty="0" err="1"/>
              <a:t>Practices</a:t>
            </a:r>
            <a:r>
              <a:rPr lang="fi-FI" sz="2000" dirty="0"/>
              <a:t> </a:t>
            </a:r>
            <a:r>
              <a:rPr lang="fi-FI" sz="2000" dirty="0" err="1" smtClean="0"/>
              <a:t>within</a:t>
            </a:r>
            <a:r>
              <a:rPr lang="fi-FI" sz="2000" dirty="0" smtClean="0"/>
              <a:t> Open Science and Research </a:t>
            </a:r>
            <a:r>
              <a:rPr lang="fi-FI" sz="2000" dirty="0" err="1" smtClean="0"/>
              <a:t>Process</a:t>
            </a:r>
            <a:r>
              <a:rPr lang="fi-FI" sz="2000" dirty="0" smtClean="0"/>
              <a:t>; </a:t>
            </a:r>
            <a:r>
              <a:rPr lang="fi-FI" sz="2000" dirty="0" err="1" smtClean="0"/>
              <a:t>responsibilities</a:t>
            </a:r>
            <a:r>
              <a:rPr lang="fi-FI" sz="2000" dirty="0" smtClean="0"/>
              <a:t> for </a:t>
            </a:r>
            <a:r>
              <a:rPr lang="fi-FI" sz="2000" dirty="0" err="1" smtClean="0"/>
              <a:t>supporting</a:t>
            </a:r>
            <a:r>
              <a:rPr lang="fi-FI" sz="2000" dirty="0" smtClean="0"/>
              <a:t> </a:t>
            </a:r>
            <a:r>
              <a:rPr lang="fi-FI" sz="2000" dirty="0" err="1" smtClean="0"/>
              <a:t>services</a:t>
            </a:r>
            <a:r>
              <a:rPr lang="fi-FI" sz="2000" dirty="0" smtClean="0"/>
              <a:t>?</a:t>
            </a:r>
            <a:endParaRPr lang="fi-FI" sz="2000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733992"/>
              </p:ext>
            </p:extLst>
          </p:nvPr>
        </p:nvGraphicFramePr>
        <p:xfrm>
          <a:off x="1187623" y="1124745"/>
          <a:ext cx="7632700" cy="559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4145-07B9-478B-AFCA-2B6805B11633}" type="datetime3">
              <a:rPr lang="en-US" smtClean="0"/>
              <a:t>3 April 2017</a:t>
            </a:fld>
            <a:endParaRPr lang="en-US" dirty="0"/>
          </a:p>
        </p:txBody>
      </p:sp>
      <p:sp>
        <p:nvSpPr>
          <p:cNvPr id="3" name="Ellipsi 2"/>
          <p:cNvSpPr/>
          <p:nvPr/>
        </p:nvSpPr>
        <p:spPr>
          <a:xfrm>
            <a:off x="3275856" y="1254204"/>
            <a:ext cx="4176464" cy="14401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300" dirty="0">
                <a:solidFill>
                  <a:schemeClr val="tx1"/>
                </a:solidFill>
              </a:rPr>
              <a:t>Research Data: The </a:t>
            </a:r>
            <a:r>
              <a:rPr lang="fi-FI" sz="1300" dirty="0" err="1">
                <a:solidFill>
                  <a:schemeClr val="tx1"/>
                </a:solidFill>
              </a:rPr>
              <a:t>right</a:t>
            </a:r>
            <a:r>
              <a:rPr lang="fi-FI" sz="1300" dirty="0">
                <a:solidFill>
                  <a:schemeClr val="tx1"/>
                </a:solidFill>
              </a:rPr>
              <a:t> to </a:t>
            </a:r>
            <a:r>
              <a:rPr lang="fi-FI" sz="1300" dirty="0" err="1">
                <a:solidFill>
                  <a:schemeClr val="tx1"/>
                </a:solidFill>
              </a:rPr>
              <a:t>use</a:t>
            </a:r>
            <a:r>
              <a:rPr lang="fi-FI" sz="1300" dirty="0">
                <a:solidFill>
                  <a:schemeClr val="tx1"/>
                </a:solidFill>
              </a:rPr>
              <a:t>; </a:t>
            </a:r>
            <a:r>
              <a:rPr lang="fi-FI" sz="1300" dirty="0" err="1">
                <a:solidFill>
                  <a:schemeClr val="tx1"/>
                </a:solidFill>
              </a:rPr>
              <a:t>Permissions</a:t>
            </a:r>
            <a:r>
              <a:rPr lang="fi-FI" sz="1300" dirty="0">
                <a:solidFill>
                  <a:schemeClr val="tx1"/>
                </a:solidFill>
              </a:rPr>
              <a:t> </a:t>
            </a:r>
            <a:r>
              <a:rPr lang="fi-FI" sz="1300" dirty="0" err="1">
                <a:solidFill>
                  <a:schemeClr val="tx1"/>
                </a:solidFill>
              </a:rPr>
              <a:t>from</a:t>
            </a:r>
            <a:r>
              <a:rPr lang="fi-FI" sz="1300" dirty="0">
                <a:solidFill>
                  <a:schemeClr val="tx1"/>
                </a:solidFill>
              </a:rPr>
              <a:t> </a:t>
            </a:r>
            <a:r>
              <a:rPr lang="fi-FI" sz="1300" dirty="0" err="1">
                <a:solidFill>
                  <a:schemeClr val="tx1"/>
                </a:solidFill>
              </a:rPr>
              <a:t>archives</a:t>
            </a:r>
            <a:r>
              <a:rPr lang="fi-FI" sz="1300" dirty="0">
                <a:solidFill>
                  <a:schemeClr val="tx1"/>
                </a:solidFill>
              </a:rPr>
              <a:t>?; </a:t>
            </a:r>
            <a:r>
              <a:rPr lang="fi-FI" sz="1300" dirty="0" err="1">
                <a:solidFill>
                  <a:schemeClr val="tx1"/>
                </a:solidFill>
              </a:rPr>
              <a:t>Permissions</a:t>
            </a:r>
            <a:r>
              <a:rPr lang="fi-FI" sz="1300" dirty="0">
                <a:solidFill>
                  <a:schemeClr val="tx1"/>
                </a:solidFill>
              </a:rPr>
              <a:t> to </a:t>
            </a:r>
            <a:r>
              <a:rPr lang="fi-FI" sz="1300" dirty="0" err="1">
                <a:solidFill>
                  <a:schemeClr val="tx1"/>
                </a:solidFill>
              </a:rPr>
              <a:t>use</a:t>
            </a:r>
            <a:r>
              <a:rPr lang="fi-FI" sz="1300" dirty="0">
                <a:solidFill>
                  <a:schemeClr val="tx1"/>
                </a:solidFill>
              </a:rPr>
              <a:t> </a:t>
            </a:r>
            <a:r>
              <a:rPr lang="fi-FI" sz="1300" dirty="0" err="1">
                <a:solidFill>
                  <a:schemeClr val="tx1"/>
                </a:solidFill>
              </a:rPr>
              <a:t>social</a:t>
            </a:r>
            <a:r>
              <a:rPr lang="fi-FI" sz="1300" dirty="0">
                <a:solidFill>
                  <a:schemeClr val="tx1"/>
                </a:solidFill>
              </a:rPr>
              <a:t> media </a:t>
            </a:r>
            <a:r>
              <a:rPr lang="fi-FI" sz="1300" dirty="0" err="1">
                <a:solidFill>
                  <a:schemeClr val="tx1"/>
                </a:solidFill>
              </a:rPr>
              <a:t>conversation</a:t>
            </a:r>
            <a:r>
              <a:rPr lang="fi-FI" sz="1300" dirty="0">
                <a:solidFill>
                  <a:schemeClr val="tx1"/>
                </a:solidFill>
              </a:rPr>
              <a:t>? </a:t>
            </a:r>
            <a:r>
              <a:rPr lang="fi-FI" sz="1300" dirty="0" err="1">
                <a:solidFill>
                  <a:schemeClr val="tx1"/>
                </a:solidFill>
              </a:rPr>
              <a:t>Contions</a:t>
            </a:r>
            <a:r>
              <a:rPr lang="fi-FI" sz="1300" dirty="0">
                <a:solidFill>
                  <a:schemeClr val="tx1"/>
                </a:solidFill>
              </a:rPr>
              <a:t> (and </a:t>
            </a:r>
            <a:r>
              <a:rPr lang="fi-FI" sz="1300" dirty="0" err="1">
                <a:solidFill>
                  <a:schemeClr val="tx1"/>
                </a:solidFill>
              </a:rPr>
              <a:t>understanding</a:t>
            </a:r>
            <a:r>
              <a:rPr lang="fi-FI" sz="1300" dirty="0">
                <a:solidFill>
                  <a:schemeClr val="tx1"/>
                </a:solidFill>
              </a:rPr>
              <a:t>) to </a:t>
            </a:r>
            <a:r>
              <a:rPr lang="fi-FI" sz="1300" dirty="0" err="1">
                <a:solidFill>
                  <a:schemeClr val="tx1"/>
                </a:solidFill>
              </a:rPr>
              <a:t>use</a:t>
            </a:r>
            <a:r>
              <a:rPr lang="fi-FI" sz="1300" dirty="0">
                <a:solidFill>
                  <a:schemeClr val="tx1"/>
                </a:solidFill>
              </a:rPr>
              <a:t> Internet as  </a:t>
            </a:r>
            <a:r>
              <a:rPr lang="fi-FI" sz="1300" dirty="0" err="1">
                <a:solidFill>
                  <a:schemeClr val="tx1"/>
                </a:solidFill>
              </a:rPr>
              <a:t>research</a:t>
            </a:r>
            <a:r>
              <a:rPr lang="fi-FI" sz="1300" dirty="0">
                <a:solidFill>
                  <a:schemeClr val="tx1"/>
                </a:solidFill>
              </a:rPr>
              <a:t> </a:t>
            </a:r>
            <a:r>
              <a:rPr lang="fi-FI" sz="1300" dirty="0" err="1">
                <a:solidFill>
                  <a:schemeClr val="tx1"/>
                </a:solidFill>
              </a:rPr>
              <a:t>source</a:t>
            </a:r>
            <a:endParaRPr lang="fi-FI" sz="1300" dirty="0">
              <a:solidFill>
                <a:schemeClr val="tx1"/>
              </a:solidFill>
            </a:endParaRPr>
          </a:p>
          <a:p>
            <a:pPr lvl="0"/>
            <a:endParaRPr lang="fi-FI" sz="1200" dirty="0" smtClean="0"/>
          </a:p>
        </p:txBody>
      </p:sp>
      <p:cxnSp>
        <p:nvCxnSpPr>
          <p:cNvPr id="10" name="Suora nuoliyhdysviiva 9"/>
          <p:cNvCxnSpPr/>
          <p:nvPr/>
        </p:nvCxnSpPr>
        <p:spPr>
          <a:xfrm flipH="1">
            <a:off x="4535996" y="2684985"/>
            <a:ext cx="288032" cy="3745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uora nuoliyhdysviiva 13"/>
          <p:cNvCxnSpPr/>
          <p:nvPr/>
        </p:nvCxnSpPr>
        <p:spPr>
          <a:xfrm>
            <a:off x="5292080" y="3744649"/>
            <a:ext cx="360040" cy="64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uora nuoliyhdysviiva 17"/>
          <p:cNvCxnSpPr/>
          <p:nvPr/>
        </p:nvCxnSpPr>
        <p:spPr>
          <a:xfrm>
            <a:off x="4209242" y="4365104"/>
            <a:ext cx="0" cy="28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/>
          <p:nvPr/>
        </p:nvCxnSpPr>
        <p:spPr>
          <a:xfrm flipV="1">
            <a:off x="2987824" y="3789040"/>
            <a:ext cx="216024" cy="1440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uora nuoliyhdysviiva 26"/>
          <p:cNvCxnSpPr/>
          <p:nvPr/>
        </p:nvCxnSpPr>
        <p:spPr>
          <a:xfrm>
            <a:off x="5472100" y="2751816"/>
            <a:ext cx="288032" cy="344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uora nuoliyhdysviiva 28"/>
          <p:cNvCxnSpPr/>
          <p:nvPr/>
        </p:nvCxnSpPr>
        <p:spPr>
          <a:xfrm flipH="1">
            <a:off x="5076056" y="4509120"/>
            <a:ext cx="288032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uora nuoliyhdysviiva 31"/>
          <p:cNvCxnSpPr/>
          <p:nvPr/>
        </p:nvCxnSpPr>
        <p:spPr>
          <a:xfrm flipH="1" flipV="1">
            <a:off x="3058841" y="4866820"/>
            <a:ext cx="288032" cy="139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uora nuoliyhdysviiva 6"/>
          <p:cNvCxnSpPr/>
          <p:nvPr/>
        </p:nvCxnSpPr>
        <p:spPr>
          <a:xfrm flipH="1" flipV="1">
            <a:off x="5868144" y="2629634"/>
            <a:ext cx="18002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uora nuoliyhdysviiva 8"/>
          <p:cNvCxnSpPr/>
          <p:nvPr/>
        </p:nvCxnSpPr>
        <p:spPr>
          <a:xfrm flipH="1">
            <a:off x="3075116" y="4183914"/>
            <a:ext cx="2268252" cy="144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Ellipsi 10"/>
          <p:cNvSpPr/>
          <p:nvPr/>
        </p:nvSpPr>
        <p:spPr>
          <a:xfrm>
            <a:off x="1331640" y="5269151"/>
            <a:ext cx="2088232" cy="1428564"/>
          </a:xfrm>
          <a:prstGeom prst="ellipse">
            <a:avLst/>
          </a:prstGeom>
          <a:solidFill>
            <a:srgbClr val="DD09B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3</a:t>
            </a:r>
            <a:r>
              <a:rPr lang="en-US" sz="1600" dirty="0" smtClean="0"/>
              <a:t>. </a:t>
            </a:r>
            <a:r>
              <a:rPr lang="en-US" sz="1600" dirty="0"/>
              <a:t>Findable </a:t>
            </a:r>
            <a:r>
              <a:rPr lang="en-US" sz="1600" dirty="0" smtClean="0"/>
              <a:t>accessible</a:t>
            </a:r>
            <a:r>
              <a:rPr lang="en-US" sz="1600" dirty="0"/>
              <a:t>, </a:t>
            </a:r>
            <a:r>
              <a:rPr lang="en-US" sz="1600" dirty="0" smtClean="0"/>
              <a:t>interoperable</a:t>
            </a:r>
            <a:r>
              <a:rPr lang="en-US" sz="1600" dirty="0"/>
              <a:t>, and </a:t>
            </a:r>
            <a:r>
              <a:rPr lang="en-US" sz="1600" dirty="0" smtClean="0"/>
              <a:t>reusable research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41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3" y="470203"/>
            <a:ext cx="7632849" cy="1287463"/>
          </a:xfrm>
        </p:spPr>
        <p:txBody>
          <a:bodyPr>
            <a:normAutofit/>
          </a:bodyPr>
          <a:lstStyle/>
          <a:p>
            <a:r>
              <a:rPr lang="en-US" sz="2800" dirty="0"/>
              <a:t>“As open as possible, as closed as necessary</a:t>
            </a:r>
            <a:r>
              <a:rPr lang="en-US" sz="2800" dirty="0" smtClean="0"/>
              <a:t>” / Academy of Finland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600" dirty="0" err="1" smtClean="0"/>
              <a:t>Ethics</a:t>
            </a:r>
            <a:r>
              <a:rPr lang="fi-FI" sz="1600" dirty="0" smtClean="0"/>
              <a:t> is an </a:t>
            </a:r>
            <a:r>
              <a:rPr lang="fi-FI" sz="1600" dirty="0" err="1" smtClean="0"/>
              <a:t>integral</a:t>
            </a:r>
            <a:r>
              <a:rPr lang="fi-FI" sz="1600" dirty="0" smtClean="0"/>
              <a:t> </a:t>
            </a:r>
            <a:r>
              <a:rPr lang="fi-FI" sz="1600" dirty="0" err="1" smtClean="0"/>
              <a:t>part</a:t>
            </a:r>
            <a:r>
              <a:rPr lang="fi-FI" sz="1600" dirty="0" smtClean="0"/>
              <a:t> of </a:t>
            </a:r>
            <a:r>
              <a:rPr lang="fi-FI" sz="1600" dirty="0" err="1" smtClean="0"/>
              <a:t>research</a:t>
            </a:r>
            <a:r>
              <a:rPr lang="fi-FI" sz="1600" dirty="0" smtClean="0"/>
              <a:t> (European </a:t>
            </a:r>
            <a:r>
              <a:rPr lang="fi-FI" sz="1600" dirty="0" err="1" smtClean="0"/>
              <a:t>Commision</a:t>
            </a:r>
            <a:r>
              <a:rPr lang="fi-FI" sz="1600" dirty="0" smtClean="0"/>
              <a:t>)</a:t>
            </a:r>
          </a:p>
          <a:p>
            <a:r>
              <a:rPr lang="fi-FI" sz="1600" dirty="0" err="1" smtClean="0"/>
              <a:t>Implementing</a:t>
            </a:r>
            <a:r>
              <a:rPr lang="fi-FI" sz="1600" dirty="0" smtClean="0"/>
              <a:t> </a:t>
            </a:r>
            <a:r>
              <a:rPr lang="fi-FI" sz="1600" dirty="0" err="1"/>
              <a:t>services</a:t>
            </a:r>
            <a:r>
              <a:rPr lang="fi-FI" sz="1600" dirty="0"/>
              <a:t> to </a:t>
            </a:r>
            <a:r>
              <a:rPr lang="fi-FI" sz="1600" dirty="0" err="1" smtClean="0"/>
              <a:t>practice</a:t>
            </a:r>
            <a:r>
              <a:rPr lang="fi-FI" sz="1600" dirty="0" smtClean="0"/>
              <a:t> in </a:t>
            </a:r>
            <a:r>
              <a:rPr lang="fi-FI" sz="1600" dirty="0" err="1" smtClean="0"/>
              <a:t>research</a:t>
            </a:r>
            <a:r>
              <a:rPr lang="fi-FI" sz="1600" dirty="0" smtClean="0"/>
              <a:t> </a:t>
            </a:r>
            <a:r>
              <a:rPr lang="fi-FI" sz="1600" dirty="0" err="1" smtClean="0"/>
              <a:t>process</a:t>
            </a:r>
            <a:r>
              <a:rPr lang="fi-FI" sz="1600" dirty="0" smtClean="0"/>
              <a:t> in </a:t>
            </a:r>
            <a:r>
              <a:rPr lang="fi-FI" sz="1600" dirty="0" err="1" smtClean="0"/>
              <a:t>social</a:t>
            </a:r>
            <a:r>
              <a:rPr lang="fi-FI" sz="1600" dirty="0" smtClean="0"/>
              <a:t> science and </a:t>
            </a:r>
            <a:r>
              <a:rPr lang="fi-FI" sz="1600" dirty="0" err="1" smtClean="0"/>
              <a:t>humanities</a:t>
            </a:r>
            <a:r>
              <a:rPr lang="fi-FI" sz="1600" dirty="0" smtClean="0"/>
              <a:t> (SSH –</a:t>
            </a:r>
            <a:r>
              <a:rPr lang="fi-FI" sz="1600" dirty="0" err="1" smtClean="0"/>
              <a:t>fields</a:t>
            </a:r>
            <a:r>
              <a:rPr lang="fi-FI" sz="1600" dirty="0" smtClean="0"/>
              <a:t>)</a:t>
            </a:r>
          </a:p>
          <a:p>
            <a:pPr lvl="1"/>
            <a:r>
              <a:rPr lang="fi-FI" sz="1600" dirty="0" err="1" smtClean="0"/>
              <a:t>Important</a:t>
            </a:r>
            <a:r>
              <a:rPr lang="fi-FI" sz="1600" dirty="0" smtClean="0"/>
              <a:t> </a:t>
            </a:r>
            <a:r>
              <a:rPr lang="fi-FI" sz="1600" dirty="0" err="1" smtClean="0"/>
              <a:t>while</a:t>
            </a:r>
            <a:r>
              <a:rPr lang="fi-FI" sz="1600" dirty="0" smtClean="0"/>
              <a:t> </a:t>
            </a:r>
            <a:r>
              <a:rPr lang="fi-FI" sz="1600" dirty="0" err="1" smtClean="0"/>
              <a:t>there</a:t>
            </a:r>
            <a:r>
              <a:rPr lang="fi-FI" sz="1600" dirty="0" smtClean="0"/>
              <a:t> is </a:t>
            </a:r>
            <a:r>
              <a:rPr lang="fi-FI" sz="1600" dirty="0" err="1" smtClean="0"/>
              <a:t>lack</a:t>
            </a:r>
            <a:r>
              <a:rPr lang="fi-FI" sz="1600" dirty="0" smtClean="0"/>
              <a:t> of </a:t>
            </a:r>
            <a:r>
              <a:rPr lang="fi-FI" sz="1600" dirty="0" err="1" smtClean="0"/>
              <a:t>awareness</a:t>
            </a:r>
            <a:r>
              <a:rPr lang="fi-FI" sz="1600" dirty="0" smtClean="0"/>
              <a:t> of </a:t>
            </a:r>
            <a:r>
              <a:rPr lang="fi-FI" sz="1600" dirty="0" err="1" smtClean="0"/>
              <a:t>how</a:t>
            </a:r>
            <a:r>
              <a:rPr lang="fi-FI" sz="1600" dirty="0" smtClean="0"/>
              <a:t> </a:t>
            </a:r>
            <a:r>
              <a:rPr lang="fi-FI" sz="1600" dirty="0" err="1" smtClean="0"/>
              <a:t>one</a:t>
            </a:r>
            <a:r>
              <a:rPr lang="fi-FI" sz="1600" dirty="0" smtClean="0"/>
              <a:t> </a:t>
            </a:r>
            <a:r>
              <a:rPr lang="fi-FI" sz="1600" dirty="0" err="1" smtClean="0"/>
              <a:t>should</a:t>
            </a:r>
            <a:r>
              <a:rPr lang="fi-FI" sz="1600" dirty="0" smtClean="0"/>
              <a:t> </a:t>
            </a:r>
            <a:r>
              <a:rPr lang="fi-FI" sz="1600" dirty="0" err="1" smtClean="0"/>
              <a:t>deal</a:t>
            </a:r>
            <a:r>
              <a:rPr lang="fi-FI" sz="1600" dirty="0" smtClean="0"/>
              <a:t> </a:t>
            </a:r>
            <a:r>
              <a:rPr lang="fi-FI" sz="1600" dirty="0" err="1" smtClean="0"/>
              <a:t>with</a:t>
            </a:r>
            <a:r>
              <a:rPr lang="fi-FI" sz="1600" dirty="0" smtClean="0"/>
              <a:t> the </a:t>
            </a:r>
            <a:r>
              <a:rPr lang="fi-FI" sz="1600" dirty="0" err="1" smtClean="0"/>
              <a:t>ethical</a:t>
            </a:r>
            <a:r>
              <a:rPr lang="fi-FI" sz="1600" dirty="0" smtClean="0"/>
              <a:t> </a:t>
            </a:r>
            <a:r>
              <a:rPr lang="fi-FI" sz="1600" dirty="0" err="1" smtClean="0"/>
              <a:t>issues</a:t>
            </a:r>
            <a:r>
              <a:rPr lang="fi-FI" sz="1600" dirty="0" smtClean="0"/>
              <a:t> in SSH -</a:t>
            </a:r>
            <a:r>
              <a:rPr lang="fi-FI" sz="1600" dirty="0" err="1" smtClean="0"/>
              <a:t>fields</a:t>
            </a:r>
            <a:r>
              <a:rPr lang="fi-FI" sz="1600" dirty="0" smtClean="0"/>
              <a:t> </a:t>
            </a:r>
          </a:p>
          <a:p>
            <a:endParaRPr lang="fi-FI" sz="1600" dirty="0" smtClean="0"/>
          </a:p>
          <a:p>
            <a:r>
              <a:rPr lang="fi-FI" sz="1600" dirty="0" smtClean="0"/>
              <a:t>Definition for </a:t>
            </a:r>
            <a:r>
              <a:rPr lang="fi-FI" sz="1600" dirty="0" err="1" smtClean="0"/>
              <a:t>research</a:t>
            </a:r>
            <a:r>
              <a:rPr lang="fi-FI" sz="1600" dirty="0" smtClean="0"/>
              <a:t> </a:t>
            </a:r>
            <a:r>
              <a:rPr lang="fi-FI" sz="1600" dirty="0"/>
              <a:t>data in </a:t>
            </a:r>
            <a:r>
              <a:rPr lang="fi-FI" sz="1600" dirty="0" err="1"/>
              <a:t>each</a:t>
            </a:r>
            <a:r>
              <a:rPr lang="fi-FI" sz="1600" dirty="0"/>
              <a:t> </a:t>
            </a:r>
            <a:r>
              <a:rPr lang="fi-FI" sz="1600" dirty="0" err="1" smtClean="0"/>
              <a:t>discipline</a:t>
            </a:r>
            <a:endParaRPr lang="fi-FI" sz="1600" dirty="0" smtClean="0"/>
          </a:p>
          <a:p>
            <a:pPr lvl="1"/>
            <a:r>
              <a:rPr lang="fi-FI" sz="1600" dirty="0" err="1" smtClean="0"/>
              <a:t>What</a:t>
            </a:r>
            <a:r>
              <a:rPr lang="fi-FI" sz="1600" dirty="0" smtClean="0"/>
              <a:t> </a:t>
            </a:r>
            <a:r>
              <a:rPr lang="fi-FI" sz="1600" dirty="0" err="1" smtClean="0"/>
              <a:t>kind</a:t>
            </a:r>
            <a:r>
              <a:rPr lang="fi-FI" sz="1600" dirty="0" smtClean="0"/>
              <a:t> of data is to </a:t>
            </a:r>
            <a:r>
              <a:rPr lang="fi-FI" sz="1600" dirty="0" err="1" smtClean="0"/>
              <a:t>be</a:t>
            </a:r>
            <a:r>
              <a:rPr lang="fi-FI" sz="1600" dirty="0" smtClean="0"/>
              <a:t> </a:t>
            </a:r>
            <a:r>
              <a:rPr lang="fi-FI" sz="1600" dirty="0" err="1" smtClean="0"/>
              <a:t>collected</a:t>
            </a:r>
            <a:r>
              <a:rPr lang="fi-FI" sz="1600" dirty="0" smtClean="0"/>
              <a:t> in </a:t>
            </a:r>
            <a:r>
              <a:rPr lang="fi-FI" sz="1600" dirty="0" err="1" smtClean="0"/>
              <a:t>each</a:t>
            </a:r>
            <a:r>
              <a:rPr lang="fi-FI" sz="1600" dirty="0" smtClean="0"/>
              <a:t> </a:t>
            </a:r>
            <a:r>
              <a:rPr lang="fi-FI" sz="1600" dirty="0" err="1" smtClean="0"/>
              <a:t>discipline</a:t>
            </a:r>
            <a:r>
              <a:rPr lang="fi-FI" sz="1600" dirty="0"/>
              <a:t>? Is </a:t>
            </a:r>
            <a:r>
              <a:rPr lang="fi-FI" sz="1600" dirty="0" err="1"/>
              <a:t>there</a:t>
            </a:r>
            <a:r>
              <a:rPr lang="fi-FI" sz="1600" dirty="0"/>
              <a:t> </a:t>
            </a:r>
            <a:r>
              <a:rPr lang="fi-FI" sz="1600" dirty="0" err="1"/>
              <a:t>conceptual</a:t>
            </a:r>
            <a:r>
              <a:rPr lang="fi-FI" sz="1600" dirty="0"/>
              <a:t> </a:t>
            </a:r>
            <a:r>
              <a:rPr lang="fi-FI" sz="1600" dirty="0" err="1"/>
              <a:t>difference</a:t>
            </a:r>
            <a:r>
              <a:rPr lang="fi-FI" sz="1600" dirty="0"/>
              <a:t> </a:t>
            </a:r>
            <a:r>
              <a:rPr lang="fi-FI" sz="1600" dirty="0" err="1"/>
              <a:t>between</a:t>
            </a:r>
            <a:r>
              <a:rPr lang="fi-FI" sz="1600" dirty="0"/>
              <a:t> data and </a:t>
            </a:r>
            <a:r>
              <a:rPr lang="fi-FI" sz="1600" dirty="0" err="1"/>
              <a:t>research</a:t>
            </a:r>
            <a:r>
              <a:rPr lang="fi-FI" sz="1600" dirty="0"/>
              <a:t> </a:t>
            </a:r>
            <a:r>
              <a:rPr lang="fi-FI" sz="1600" dirty="0" err="1"/>
              <a:t>material</a:t>
            </a:r>
            <a:r>
              <a:rPr lang="fi-FI" sz="1600" dirty="0" smtClean="0"/>
              <a:t>?</a:t>
            </a:r>
          </a:p>
          <a:p>
            <a:pPr lvl="2"/>
            <a:r>
              <a:rPr lang="fi-FI" sz="1600" dirty="0" smtClean="0"/>
              <a:t>Can </a:t>
            </a:r>
            <a:r>
              <a:rPr lang="fi-FI" sz="1600" dirty="0" err="1" smtClean="0"/>
              <a:t>historical</a:t>
            </a:r>
            <a:r>
              <a:rPr lang="fi-FI" sz="1600" dirty="0" smtClean="0"/>
              <a:t> </a:t>
            </a:r>
            <a:r>
              <a:rPr lang="fi-FI" sz="1600" dirty="0" err="1" smtClean="0"/>
              <a:t>research</a:t>
            </a:r>
            <a:r>
              <a:rPr lang="fi-FI" sz="1600" dirty="0" smtClean="0"/>
              <a:t> </a:t>
            </a:r>
            <a:r>
              <a:rPr lang="fi-FI" sz="1600" dirty="0" err="1" smtClean="0"/>
              <a:t>material</a:t>
            </a:r>
            <a:r>
              <a:rPr lang="fi-FI" sz="1600" dirty="0" smtClean="0"/>
              <a:t> </a:t>
            </a:r>
            <a:r>
              <a:rPr lang="fi-FI" sz="1600" dirty="0" err="1" smtClean="0"/>
              <a:t>be</a:t>
            </a:r>
            <a:r>
              <a:rPr lang="fi-FI" sz="1600" dirty="0" smtClean="0"/>
              <a:t> data? (historian </a:t>
            </a:r>
            <a:r>
              <a:rPr lang="fi-FI" sz="1600" dirty="0" err="1" smtClean="0"/>
              <a:t>collect</a:t>
            </a:r>
            <a:r>
              <a:rPr lang="fi-FI" sz="1600" dirty="0" smtClean="0"/>
              <a:t> </a:t>
            </a:r>
            <a:r>
              <a:rPr lang="fi-FI" sz="1600" dirty="0" err="1" smtClean="0"/>
              <a:t>research</a:t>
            </a:r>
            <a:r>
              <a:rPr lang="fi-FI" sz="1600" dirty="0" smtClean="0"/>
              <a:t> </a:t>
            </a:r>
            <a:r>
              <a:rPr lang="fi-FI" sz="1600" dirty="0" err="1" smtClean="0"/>
              <a:t>material</a:t>
            </a:r>
            <a:r>
              <a:rPr lang="fi-FI" sz="1600" dirty="0" smtClean="0"/>
              <a:t> </a:t>
            </a:r>
            <a:r>
              <a:rPr lang="fi-FI" sz="1600" dirty="0" err="1" smtClean="0"/>
              <a:t>from</a:t>
            </a:r>
            <a:r>
              <a:rPr lang="fi-FI" sz="1600" dirty="0" smtClean="0"/>
              <a:t> </a:t>
            </a:r>
            <a:r>
              <a:rPr lang="fi-FI" sz="1600" dirty="0" err="1" smtClean="0"/>
              <a:t>archive</a:t>
            </a:r>
            <a:r>
              <a:rPr lang="fi-FI" sz="1600" dirty="0" smtClean="0"/>
              <a:t>; </a:t>
            </a:r>
            <a:r>
              <a:rPr lang="fi-FI" sz="1600" dirty="0" err="1" smtClean="0"/>
              <a:t>select</a:t>
            </a:r>
            <a:r>
              <a:rPr lang="fi-FI" sz="1600" dirty="0" smtClean="0"/>
              <a:t> and </a:t>
            </a:r>
            <a:r>
              <a:rPr lang="fi-FI" sz="1600" dirty="0" err="1" smtClean="0"/>
              <a:t>separete</a:t>
            </a:r>
            <a:r>
              <a:rPr lang="fi-FI" sz="1600" dirty="0" smtClean="0"/>
              <a:t> </a:t>
            </a:r>
            <a:r>
              <a:rPr lang="fi-FI" sz="1600" dirty="0" err="1" smtClean="0"/>
              <a:t>information</a:t>
            </a:r>
            <a:r>
              <a:rPr lang="fi-FI" sz="1600" dirty="0" smtClean="0"/>
              <a:t> </a:t>
            </a:r>
            <a:r>
              <a:rPr lang="fi-FI" sz="1600" dirty="0" err="1" smtClean="0"/>
              <a:t>from</a:t>
            </a:r>
            <a:r>
              <a:rPr lang="fi-FI" sz="1600" dirty="0" smtClean="0"/>
              <a:t> an </a:t>
            </a:r>
            <a:r>
              <a:rPr lang="fi-FI" sz="1600" dirty="0" err="1" smtClean="0"/>
              <a:t>entire</a:t>
            </a:r>
            <a:r>
              <a:rPr lang="fi-FI" sz="1600" dirty="0" smtClean="0"/>
              <a:t> </a:t>
            </a:r>
            <a:r>
              <a:rPr lang="fi-FI" sz="1600" dirty="0" err="1" smtClean="0"/>
              <a:t>collection</a:t>
            </a:r>
            <a:r>
              <a:rPr lang="fi-FI" sz="1600" dirty="0" smtClean="0"/>
              <a:t>. In the </a:t>
            </a:r>
            <a:r>
              <a:rPr lang="fi-FI" sz="1600" dirty="0" err="1" smtClean="0"/>
              <a:t>end</a:t>
            </a:r>
            <a:r>
              <a:rPr lang="fi-FI" sz="1600" dirty="0" smtClean="0"/>
              <a:t> data </a:t>
            </a:r>
            <a:r>
              <a:rPr lang="fi-FI" sz="1600" dirty="0" err="1" smtClean="0"/>
              <a:t>may</a:t>
            </a:r>
            <a:r>
              <a:rPr lang="fi-FI" sz="1600" dirty="0" smtClean="0"/>
              <a:t> </a:t>
            </a:r>
            <a:r>
              <a:rPr lang="fi-FI" sz="1600" dirty="0" err="1" smtClean="0"/>
              <a:t>be</a:t>
            </a:r>
            <a:r>
              <a:rPr lang="fi-FI" sz="1600" dirty="0" smtClean="0"/>
              <a:t> </a:t>
            </a:r>
            <a:r>
              <a:rPr lang="fi-FI" sz="1600" dirty="0" err="1" smtClean="0"/>
              <a:t>combination</a:t>
            </a:r>
            <a:r>
              <a:rPr lang="fi-FI" sz="1600" dirty="0" smtClean="0"/>
              <a:t> of  </a:t>
            </a:r>
            <a:r>
              <a:rPr lang="fi-FI" sz="1600" dirty="0" err="1" smtClean="0"/>
              <a:t>multiple</a:t>
            </a:r>
            <a:r>
              <a:rPr lang="fi-FI" sz="1600" dirty="0" smtClean="0"/>
              <a:t> </a:t>
            </a:r>
            <a:r>
              <a:rPr lang="fi-FI" sz="1600" dirty="0" err="1" smtClean="0"/>
              <a:t>sources</a:t>
            </a:r>
            <a:r>
              <a:rPr lang="fi-FI" sz="1600" dirty="0" smtClean="0"/>
              <a:t> </a:t>
            </a:r>
            <a:r>
              <a:rPr lang="fi-FI" sz="1600" dirty="0" smtClean="0">
                <a:sym typeface="Wingdings" panose="05000000000000000000" pitchFamily="2" charset="2"/>
              </a:rPr>
              <a:t> data </a:t>
            </a:r>
            <a:r>
              <a:rPr lang="fi-FI" sz="1600" dirty="0" err="1" smtClean="0">
                <a:sym typeface="Wingdings" panose="05000000000000000000" pitchFamily="2" charset="2"/>
              </a:rPr>
              <a:t>that</a:t>
            </a:r>
            <a:r>
              <a:rPr lang="fi-FI" sz="1600" dirty="0" smtClean="0">
                <a:sym typeface="Wingdings" panose="05000000000000000000" pitchFamily="2" charset="2"/>
              </a:rPr>
              <a:t> </a:t>
            </a:r>
            <a:r>
              <a:rPr lang="fi-FI" sz="1600" dirty="0" err="1" smtClean="0">
                <a:sym typeface="Wingdings" panose="05000000000000000000" pitchFamily="2" charset="2"/>
              </a:rPr>
              <a:t>will</a:t>
            </a:r>
            <a:r>
              <a:rPr lang="fi-FI" sz="1600" dirty="0" smtClean="0">
                <a:sym typeface="Wingdings" panose="05000000000000000000" pitchFamily="2" charset="2"/>
              </a:rPr>
              <a:t> </a:t>
            </a:r>
            <a:r>
              <a:rPr lang="fi-FI" sz="1600" dirty="0" err="1" smtClean="0">
                <a:sym typeface="Wingdings" panose="05000000000000000000" pitchFamily="2" charset="2"/>
              </a:rPr>
              <a:t>be</a:t>
            </a:r>
            <a:r>
              <a:rPr lang="fi-FI" sz="1600" dirty="0" smtClean="0">
                <a:sym typeface="Wingdings" panose="05000000000000000000" pitchFamily="2" charset="2"/>
              </a:rPr>
              <a:t> </a:t>
            </a:r>
            <a:r>
              <a:rPr lang="fi-FI" sz="1600" dirty="0" err="1" smtClean="0">
                <a:sym typeface="Wingdings" panose="05000000000000000000" pitchFamily="2" charset="2"/>
              </a:rPr>
              <a:t>published</a:t>
            </a:r>
            <a:r>
              <a:rPr lang="fi-FI" sz="1600" dirty="0" smtClean="0">
                <a:sym typeface="Wingdings" panose="05000000000000000000" pitchFamily="2" charset="2"/>
              </a:rPr>
              <a:t> is </a:t>
            </a:r>
            <a:r>
              <a:rPr lang="fi-FI" sz="1600" dirty="0" err="1" smtClean="0">
                <a:sym typeface="Wingdings" panose="05000000000000000000" pitchFamily="2" charset="2"/>
              </a:rPr>
              <a:t>combination</a:t>
            </a:r>
            <a:r>
              <a:rPr lang="fi-FI" sz="1600" dirty="0" smtClean="0">
                <a:sym typeface="Wingdings" panose="05000000000000000000" pitchFamily="2" charset="2"/>
              </a:rPr>
              <a:t> of </a:t>
            </a:r>
            <a:r>
              <a:rPr lang="fi-FI" sz="1600" dirty="0" err="1" smtClean="0"/>
              <a:t>constructed</a:t>
            </a:r>
            <a:r>
              <a:rPr lang="fi-FI" sz="1600" dirty="0" smtClean="0"/>
              <a:t> </a:t>
            </a:r>
            <a:r>
              <a:rPr lang="fi-FI" sz="1600" dirty="0" err="1" smtClean="0"/>
              <a:t>material</a:t>
            </a:r>
            <a:r>
              <a:rPr lang="fi-FI" sz="1600" dirty="0" smtClean="0"/>
              <a:t>)</a:t>
            </a:r>
          </a:p>
          <a:p>
            <a:pPr marL="914400" lvl="2" indent="0">
              <a:buNone/>
            </a:pPr>
            <a:endParaRPr lang="fi-FI" sz="1600" dirty="0" smtClean="0"/>
          </a:p>
          <a:p>
            <a:r>
              <a:rPr lang="fi-FI" sz="1600" dirty="0">
                <a:hlinkClick r:id="rId2"/>
              </a:rPr>
              <a:t>JYU </a:t>
            </a:r>
            <a:r>
              <a:rPr lang="fi-FI" sz="1600" dirty="0" err="1">
                <a:hlinkClick r:id="rId2"/>
              </a:rPr>
              <a:t>principles</a:t>
            </a:r>
            <a:r>
              <a:rPr lang="fi-FI" sz="1600" dirty="0">
                <a:hlinkClick r:id="rId2"/>
              </a:rPr>
              <a:t> for </a:t>
            </a:r>
            <a:r>
              <a:rPr lang="fi-FI" sz="1600" dirty="0" err="1">
                <a:hlinkClick r:id="rId2"/>
              </a:rPr>
              <a:t>research</a:t>
            </a:r>
            <a:r>
              <a:rPr lang="fi-FI" sz="1600" dirty="0">
                <a:hlinkClick r:id="rId2"/>
              </a:rPr>
              <a:t> </a:t>
            </a:r>
            <a:r>
              <a:rPr lang="fi-FI" sz="1600" dirty="0" smtClean="0">
                <a:hlinkClick r:id="rId2"/>
              </a:rPr>
              <a:t>data</a:t>
            </a:r>
            <a:r>
              <a:rPr lang="fi-FI" sz="1600" dirty="0" smtClean="0"/>
              <a:t>: ”</a:t>
            </a:r>
            <a:r>
              <a:rPr lang="fi-FI" sz="1600" u="sng" dirty="0" smtClean="0"/>
              <a:t>Research data is </a:t>
            </a:r>
            <a:r>
              <a:rPr lang="fi-FI" sz="1600" u="sng" dirty="0" err="1" smtClean="0"/>
              <a:t>material</a:t>
            </a:r>
            <a:r>
              <a:rPr lang="fi-FI" sz="1600" u="sng" dirty="0" smtClean="0"/>
              <a:t> on </a:t>
            </a:r>
            <a:r>
              <a:rPr lang="fi-FI" sz="1600" u="sng" dirty="0" err="1" smtClean="0"/>
              <a:t>which</a:t>
            </a:r>
            <a:r>
              <a:rPr lang="fi-FI" sz="1600" u="sng" dirty="0" smtClean="0"/>
              <a:t> </a:t>
            </a:r>
            <a:r>
              <a:rPr lang="fi-FI" sz="1600" u="sng" dirty="0" err="1" smtClean="0"/>
              <a:t>research</a:t>
            </a:r>
            <a:r>
              <a:rPr lang="fi-FI" sz="1600" u="sng" dirty="0" smtClean="0"/>
              <a:t> is </a:t>
            </a:r>
            <a:r>
              <a:rPr lang="fi-FI" sz="1600" u="sng" dirty="0" err="1" smtClean="0"/>
              <a:t>based</a:t>
            </a:r>
            <a:r>
              <a:rPr lang="fi-FI" sz="1600" u="sng" dirty="0" smtClean="0"/>
              <a:t>”</a:t>
            </a:r>
            <a:endParaRPr lang="fi-FI" sz="1600" u="sng" dirty="0"/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4145-07B9-478B-AFCA-2B6805B11633}" type="datetime3">
              <a:rPr lang="en-US" smtClean="0"/>
              <a:t>3 April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3" y="470204"/>
            <a:ext cx="7632849" cy="942572"/>
          </a:xfrm>
        </p:spPr>
        <p:txBody>
          <a:bodyPr>
            <a:normAutofit/>
          </a:bodyPr>
          <a:lstStyle/>
          <a:p>
            <a:r>
              <a:rPr lang="fi-FI" sz="2000" dirty="0" err="1" smtClean="0"/>
              <a:t>Responsible</a:t>
            </a:r>
            <a:r>
              <a:rPr lang="fi-FI" sz="2000" dirty="0" smtClean="0"/>
              <a:t> </a:t>
            </a:r>
            <a:r>
              <a:rPr lang="fi-FI" sz="2000" dirty="0" err="1"/>
              <a:t>C</a:t>
            </a:r>
            <a:r>
              <a:rPr lang="fi-FI" sz="2000" dirty="0" err="1" smtClean="0"/>
              <a:t>onduct</a:t>
            </a:r>
            <a:r>
              <a:rPr lang="fi-FI" sz="2000" dirty="0" smtClean="0"/>
              <a:t> of Research and </a:t>
            </a:r>
            <a:r>
              <a:rPr lang="fi-FI" sz="2000" dirty="0" err="1" smtClean="0"/>
              <a:t>Procedures</a:t>
            </a:r>
            <a:r>
              <a:rPr lang="fi-FI" sz="2000" dirty="0" smtClean="0"/>
              <a:t> for </a:t>
            </a:r>
            <a:r>
              <a:rPr lang="fi-FI" sz="2000" dirty="0" err="1" smtClean="0"/>
              <a:t>Handling</a:t>
            </a:r>
            <a:r>
              <a:rPr lang="fi-FI" sz="2000" dirty="0" smtClean="0"/>
              <a:t> </a:t>
            </a:r>
            <a:r>
              <a:rPr lang="fi-FI" sz="2000" dirty="0" err="1" smtClean="0"/>
              <a:t>allegations</a:t>
            </a:r>
            <a:r>
              <a:rPr lang="fi-FI" sz="2000" dirty="0" smtClean="0"/>
              <a:t> of </a:t>
            </a:r>
            <a:r>
              <a:rPr lang="fi-FI" sz="2000" dirty="0" err="1" smtClean="0"/>
              <a:t>Misconduct</a:t>
            </a:r>
            <a:r>
              <a:rPr lang="fi-FI" sz="2000" dirty="0" smtClean="0"/>
              <a:t> in Finland and Europe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7624" y="1484784"/>
            <a:ext cx="7632848" cy="4736933"/>
          </a:xfrm>
        </p:spPr>
        <p:txBody>
          <a:bodyPr>
            <a:noAutofit/>
          </a:bodyPr>
          <a:lstStyle/>
          <a:p>
            <a:r>
              <a:rPr lang="fi-FI" sz="1400" dirty="0" err="1">
                <a:hlinkClick r:id="rId2"/>
              </a:rPr>
              <a:t>Responsible</a:t>
            </a:r>
            <a:r>
              <a:rPr lang="fi-FI" sz="1400" dirty="0">
                <a:hlinkClick r:id="rId2"/>
              </a:rPr>
              <a:t> </a:t>
            </a:r>
            <a:r>
              <a:rPr lang="fi-FI" sz="1400" dirty="0" err="1">
                <a:hlinkClick r:id="rId2"/>
              </a:rPr>
              <a:t>Conduct</a:t>
            </a:r>
            <a:r>
              <a:rPr lang="fi-FI" sz="1400" dirty="0">
                <a:hlinkClick r:id="rId2"/>
              </a:rPr>
              <a:t> of Research and </a:t>
            </a:r>
            <a:r>
              <a:rPr lang="fi-FI" sz="1400" dirty="0" err="1">
                <a:hlinkClick r:id="rId2"/>
              </a:rPr>
              <a:t>Procedures</a:t>
            </a:r>
            <a:r>
              <a:rPr lang="fi-FI" sz="1400" dirty="0">
                <a:hlinkClick r:id="rId2"/>
              </a:rPr>
              <a:t> for </a:t>
            </a:r>
            <a:r>
              <a:rPr lang="fi-FI" sz="1400" dirty="0" err="1">
                <a:hlinkClick r:id="rId2"/>
              </a:rPr>
              <a:t>Handling</a:t>
            </a:r>
            <a:r>
              <a:rPr lang="fi-FI" sz="1400" dirty="0">
                <a:hlinkClick r:id="rId2"/>
              </a:rPr>
              <a:t> </a:t>
            </a:r>
            <a:r>
              <a:rPr lang="fi-FI" sz="1400" dirty="0" err="1">
                <a:hlinkClick r:id="rId2"/>
              </a:rPr>
              <a:t>allegations</a:t>
            </a:r>
            <a:r>
              <a:rPr lang="fi-FI" sz="1400" dirty="0">
                <a:hlinkClick r:id="rId2"/>
              </a:rPr>
              <a:t> of </a:t>
            </a:r>
            <a:r>
              <a:rPr lang="fi-FI" sz="1400" dirty="0" err="1">
                <a:hlinkClick r:id="rId2"/>
              </a:rPr>
              <a:t>Misconduct</a:t>
            </a:r>
            <a:r>
              <a:rPr lang="fi-FI" sz="1400" dirty="0">
                <a:hlinkClick r:id="rId2"/>
              </a:rPr>
              <a:t> in </a:t>
            </a:r>
            <a:r>
              <a:rPr lang="fi-FI" sz="1400" dirty="0" smtClean="0">
                <a:hlinkClick r:id="rId2"/>
              </a:rPr>
              <a:t>Finland </a:t>
            </a:r>
            <a:r>
              <a:rPr lang="fi-FI" sz="1400" dirty="0" smtClean="0"/>
              <a:t>(</a:t>
            </a:r>
            <a:r>
              <a:rPr lang="fi-FI" sz="1400" dirty="0" err="1" smtClean="0"/>
              <a:t>Finnish</a:t>
            </a:r>
            <a:r>
              <a:rPr lang="fi-FI" sz="1400" dirty="0" smtClean="0"/>
              <a:t> </a:t>
            </a:r>
            <a:r>
              <a:rPr lang="fi-FI" sz="1400" dirty="0" err="1" smtClean="0"/>
              <a:t>Advisory</a:t>
            </a:r>
            <a:r>
              <a:rPr lang="fi-FI" sz="1400" dirty="0" smtClean="0"/>
              <a:t> Board of Research </a:t>
            </a:r>
            <a:r>
              <a:rPr lang="fi-FI" sz="1400" dirty="0" err="1" smtClean="0"/>
              <a:t>Integrity</a:t>
            </a:r>
            <a:r>
              <a:rPr lang="fi-FI" sz="1400" dirty="0" smtClean="0"/>
              <a:t>; 2012)) </a:t>
            </a:r>
          </a:p>
          <a:p>
            <a:endParaRPr lang="fi-FI" sz="1400" dirty="0" smtClean="0">
              <a:hlinkClick r:id="rId3"/>
            </a:endParaRPr>
          </a:p>
          <a:p>
            <a:r>
              <a:rPr lang="fi-FI" sz="1400" dirty="0" smtClean="0">
                <a:hlinkClick r:id="rId3"/>
              </a:rPr>
              <a:t>The European </a:t>
            </a:r>
            <a:r>
              <a:rPr lang="fi-FI" sz="1400" dirty="0" err="1" smtClean="0">
                <a:hlinkClick r:id="rId3"/>
              </a:rPr>
              <a:t>Code</a:t>
            </a:r>
            <a:r>
              <a:rPr lang="fi-FI" sz="1400" dirty="0" smtClean="0">
                <a:hlinkClick r:id="rId3"/>
              </a:rPr>
              <a:t> of </a:t>
            </a:r>
            <a:r>
              <a:rPr lang="fi-FI" sz="1400" dirty="0" err="1" smtClean="0">
                <a:hlinkClick r:id="rId3"/>
              </a:rPr>
              <a:t>Conduct</a:t>
            </a:r>
            <a:r>
              <a:rPr lang="fi-FI" sz="1400" dirty="0" smtClean="0">
                <a:hlinkClick r:id="rId3"/>
              </a:rPr>
              <a:t> for Research </a:t>
            </a:r>
            <a:r>
              <a:rPr lang="fi-FI" sz="1400" dirty="0" err="1" smtClean="0">
                <a:hlinkClick r:id="rId3"/>
              </a:rPr>
              <a:t>Integrity</a:t>
            </a:r>
            <a:r>
              <a:rPr lang="fi-FI" sz="1400" dirty="0" smtClean="0"/>
              <a:t> (</a:t>
            </a:r>
            <a:r>
              <a:rPr lang="fi-FI" sz="1400" dirty="0" err="1" smtClean="0"/>
              <a:t>Allea</a:t>
            </a:r>
            <a:r>
              <a:rPr lang="fi-FI" sz="1400" dirty="0" smtClean="0"/>
              <a:t> </a:t>
            </a:r>
            <a:r>
              <a:rPr lang="fi-FI" sz="1400" dirty="0" err="1" smtClean="0"/>
              <a:t>All</a:t>
            </a:r>
            <a:r>
              <a:rPr lang="fi-FI" sz="1400" dirty="0" smtClean="0"/>
              <a:t> European </a:t>
            </a:r>
            <a:r>
              <a:rPr lang="fi-FI" sz="1400" dirty="0" err="1" smtClean="0"/>
              <a:t>Academies</a:t>
            </a:r>
            <a:r>
              <a:rPr lang="fi-FI" sz="1400" dirty="0" smtClean="0"/>
              <a:t>; 24 </a:t>
            </a:r>
            <a:r>
              <a:rPr lang="fi-FI" sz="1400" dirty="0" err="1" smtClean="0"/>
              <a:t>March</a:t>
            </a:r>
            <a:r>
              <a:rPr lang="fi-FI" sz="1400" dirty="0" smtClean="0"/>
              <a:t> 2017):</a:t>
            </a:r>
          </a:p>
          <a:p>
            <a:pPr lvl="1"/>
            <a:r>
              <a:rPr lang="fi-FI" sz="1400" dirty="0" smtClean="0"/>
              <a:t>A </a:t>
            </a:r>
            <a:r>
              <a:rPr lang="fi-FI" sz="1400" dirty="0" err="1" smtClean="0"/>
              <a:t>basic</a:t>
            </a:r>
            <a:r>
              <a:rPr lang="fi-FI" sz="1400" dirty="0" smtClean="0"/>
              <a:t> </a:t>
            </a:r>
            <a:r>
              <a:rPr lang="fi-FI" sz="1400" dirty="0" err="1" smtClean="0"/>
              <a:t>responsibility</a:t>
            </a:r>
            <a:r>
              <a:rPr lang="fi-FI" sz="1400" dirty="0" smtClean="0"/>
              <a:t> of the </a:t>
            </a:r>
            <a:r>
              <a:rPr lang="fi-FI" sz="1400" dirty="0" err="1" smtClean="0"/>
              <a:t>research</a:t>
            </a:r>
            <a:r>
              <a:rPr lang="fi-FI" sz="1400" dirty="0" smtClean="0"/>
              <a:t> </a:t>
            </a:r>
            <a:r>
              <a:rPr lang="fi-FI" sz="1400" dirty="0" err="1" smtClean="0"/>
              <a:t>community</a:t>
            </a:r>
            <a:r>
              <a:rPr lang="fi-FI" sz="1400" dirty="0" smtClean="0"/>
              <a:t> is to </a:t>
            </a:r>
            <a:r>
              <a:rPr lang="fi-FI" sz="1400" dirty="0" err="1" smtClean="0"/>
              <a:t>formulate</a:t>
            </a:r>
            <a:r>
              <a:rPr lang="fi-FI" sz="1400" dirty="0" smtClean="0"/>
              <a:t> the </a:t>
            </a:r>
            <a:r>
              <a:rPr lang="fi-FI" sz="1400" dirty="0" err="1" smtClean="0"/>
              <a:t>principles</a:t>
            </a:r>
            <a:r>
              <a:rPr lang="fi-FI" sz="1400" dirty="0" smtClean="0"/>
              <a:t> of </a:t>
            </a:r>
            <a:r>
              <a:rPr lang="fi-FI" sz="1400" dirty="0" err="1" smtClean="0"/>
              <a:t>research</a:t>
            </a:r>
            <a:r>
              <a:rPr lang="fi-FI" sz="1400" dirty="0" smtClean="0"/>
              <a:t>, </a:t>
            </a:r>
            <a:r>
              <a:rPr lang="fi-FI" sz="1400" u="sng" dirty="0" smtClean="0"/>
              <a:t>to </a:t>
            </a:r>
            <a:r>
              <a:rPr lang="fi-FI" sz="1400" u="sng" dirty="0" err="1" smtClean="0"/>
              <a:t>define</a:t>
            </a:r>
            <a:r>
              <a:rPr lang="fi-FI" sz="1400" u="sng" dirty="0" smtClean="0"/>
              <a:t> </a:t>
            </a:r>
            <a:r>
              <a:rPr lang="fi-FI" sz="1400" u="sng" dirty="0" err="1" smtClean="0"/>
              <a:t>critearia</a:t>
            </a:r>
            <a:r>
              <a:rPr lang="fi-FI" sz="1400" u="sng" dirty="0" smtClean="0"/>
              <a:t> for </a:t>
            </a:r>
            <a:r>
              <a:rPr lang="fi-FI" sz="1400" u="sng" dirty="0" err="1" smtClean="0"/>
              <a:t>proper</a:t>
            </a:r>
            <a:r>
              <a:rPr lang="fi-FI" sz="1400" u="sng" dirty="0" smtClean="0"/>
              <a:t> </a:t>
            </a:r>
            <a:r>
              <a:rPr lang="fi-FI" sz="1400" u="sng" dirty="0" err="1" smtClean="0"/>
              <a:t>research</a:t>
            </a:r>
            <a:r>
              <a:rPr lang="fi-FI" sz="1400" u="sng" dirty="0" smtClean="0"/>
              <a:t> </a:t>
            </a:r>
            <a:r>
              <a:rPr lang="fi-FI" sz="1400" u="sng" dirty="0" err="1" smtClean="0"/>
              <a:t>behaviour</a:t>
            </a:r>
            <a:r>
              <a:rPr lang="fi-FI" sz="1400" dirty="0" smtClean="0"/>
              <a:t>, to </a:t>
            </a:r>
            <a:r>
              <a:rPr lang="fi-FI" sz="1400" dirty="0" err="1" smtClean="0"/>
              <a:t>maximise</a:t>
            </a:r>
            <a:r>
              <a:rPr lang="fi-FI" sz="1400" dirty="0" smtClean="0"/>
              <a:t> </a:t>
            </a:r>
            <a:r>
              <a:rPr lang="fi-FI" sz="1400" dirty="0" err="1" smtClean="0"/>
              <a:t>quality</a:t>
            </a:r>
            <a:r>
              <a:rPr lang="fi-FI" sz="1400" dirty="0" smtClean="0"/>
              <a:t> and </a:t>
            </a:r>
            <a:r>
              <a:rPr lang="fi-FI" sz="1400" dirty="0" err="1" smtClean="0"/>
              <a:t>robustness</a:t>
            </a:r>
            <a:r>
              <a:rPr lang="fi-FI" sz="1400" dirty="0" smtClean="0"/>
              <a:t> of </a:t>
            </a:r>
            <a:r>
              <a:rPr lang="fi-FI" sz="1400" dirty="0" err="1" smtClean="0"/>
              <a:t>research</a:t>
            </a:r>
            <a:r>
              <a:rPr lang="fi-FI" sz="1400" dirty="0" smtClean="0"/>
              <a:t>, and to </a:t>
            </a:r>
            <a:r>
              <a:rPr lang="fi-FI" sz="1400" dirty="0" err="1" smtClean="0"/>
              <a:t>respond</a:t>
            </a:r>
            <a:r>
              <a:rPr lang="fi-FI" sz="1400" dirty="0" smtClean="0"/>
              <a:t> </a:t>
            </a:r>
            <a:r>
              <a:rPr lang="fi-FI" sz="1400" dirty="0" err="1" smtClean="0"/>
              <a:t>adequality</a:t>
            </a:r>
            <a:r>
              <a:rPr lang="fi-FI" sz="1400" dirty="0" smtClean="0"/>
              <a:t> to </a:t>
            </a:r>
            <a:r>
              <a:rPr lang="fi-FI" sz="1400" dirty="0" err="1" smtClean="0"/>
              <a:t>threats</a:t>
            </a:r>
            <a:r>
              <a:rPr lang="fi-FI" sz="1400" dirty="0" smtClean="0"/>
              <a:t> to, </a:t>
            </a:r>
            <a:r>
              <a:rPr lang="fi-FI" sz="1400" dirty="0" err="1" smtClean="0"/>
              <a:t>or</a:t>
            </a:r>
            <a:r>
              <a:rPr lang="fi-FI" sz="1400" dirty="0" smtClean="0"/>
              <a:t> </a:t>
            </a:r>
            <a:r>
              <a:rPr lang="fi-FI" sz="1400" dirty="0" err="1" smtClean="0"/>
              <a:t>violations</a:t>
            </a:r>
            <a:r>
              <a:rPr lang="fi-FI" sz="1400" dirty="0" smtClean="0"/>
              <a:t> of, </a:t>
            </a:r>
            <a:r>
              <a:rPr lang="fi-FI" sz="1400" dirty="0" err="1" smtClean="0"/>
              <a:t>research</a:t>
            </a:r>
            <a:r>
              <a:rPr lang="fi-FI" sz="1400" dirty="0" smtClean="0"/>
              <a:t> </a:t>
            </a:r>
            <a:r>
              <a:rPr lang="fi-FI" sz="1400" dirty="0" err="1" smtClean="0"/>
              <a:t>integrity</a:t>
            </a:r>
            <a:r>
              <a:rPr lang="fi-FI" sz="1400" dirty="0" smtClean="0"/>
              <a:t>.</a:t>
            </a:r>
          </a:p>
          <a:p>
            <a:pPr lvl="1"/>
            <a:r>
              <a:rPr lang="fi-FI" sz="1400" dirty="0" smtClean="0"/>
              <a:t>The </a:t>
            </a:r>
            <a:r>
              <a:rPr lang="fi-FI" sz="1400" dirty="0" err="1" smtClean="0"/>
              <a:t>primary</a:t>
            </a:r>
            <a:r>
              <a:rPr lang="fi-FI" sz="1400" dirty="0" smtClean="0"/>
              <a:t> </a:t>
            </a:r>
            <a:r>
              <a:rPr lang="fi-FI" sz="1400" dirty="0" err="1" smtClean="0"/>
              <a:t>purpose</a:t>
            </a:r>
            <a:r>
              <a:rPr lang="fi-FI" sz="1400" dirty="0" smtClean="0"/>
              <a:t> of </a:t>
            </a:r>
            <a:r>
              <a:rPr lang="fi-FI" sz="1400" dirty="0" err="1" smtClean="0"/>
              <a:t>this</a:t>
            </a:r>
            <a:r>
              <a:rPr lang="fi-FI" sz="1400" dirty="0" smtClean="0"/>
              <a:t> </a:t>
            </a:r>
            <a:r>
              <a:rPr lang="fi-FI" sz="1400" dirty="0" err="1" smtClean="0"/>
              <a:t>Code</a:t>
            </a:r>
            <a:r>
              <a:rPr lang="fi-FI" sz="1400" dirty="0" smtClean="0"/>
              <a:t> of </a:t>
            </a:r>
            <a:r>
              <a:rPr lang="fi-FI" sz="1400" dirty="0" err="1" smtClean="0"/>
              <a:t>Conduct</a:t>
            </a:r>
            <a:r>
              <a:rPr lang="fi-FI" sz="1400" dirty="0" smtClean="0"/>
              <a:t> is to help </a:t>
            </a:r>
            <a:r>
              <a:rPr lang="fi-FI" sz="1400" dirty="0" err="1" smtClean="0"/>
              <a:t>realise</a:t>
            </a:r>
            <a:r>
              <a:rPr lang="fi-FI" sz="1400" dirty="0" smtClean="0"/>
              <a:t> </a:t>
            </a:r>
            <a:r>
              <a:rPr lang="fi-FI" sz="1400" dirty="0" err="1" smtClean="0"/>
              <a:t>this</a:t>
            </a:r>
            <a:r>
              <a:rPr lang="fi-FI" sz="1400" dirty="0" smtClean="0"/>
              <a:t> </a:t>
            </a:r>
            <a:r>
              <a:rPr lang="fi-FI" sz="1400" dirty="0" err="1" smtClean="0"/>
              <a:t>responsibility</a:t>
            </a:r>
            <a:r>
              <a:rPr lang="fi-FI" sz="1400" dirty="0" smtClean="0"/>
              <a:t> and to </a:t>
            </a:r>
            <a:r>
              <a:rPr lang="fi-FI" sz="1400" dirty="0" err="1" smtClean="0"/>
              <a:t>serve</a:t>
            </a:r>
            <a:r>
              <a:rPr lang="fi-FI" sz="1400" dirty="0" smtClean="0"/>
              <a:t> the </a:t>
            </a:r>
            <a:r>
              <a:rPr lang="fi-FI" sz="1400" dirty="0" err="1" smtClean="0"/>
              <a:t>research</a:t>
            </a:r>
            <a:r>
              <a:rPr lang="fi-FI" sz="1400" dirty="0" smtClean="0"/>
              <a:t> </a:t>
            </a:r>
            <a:r>
              <a:rPr lang="fi-FI" sz="1400" dirty="0" err="1" smtClean="0"/>
              <a:t>community</a:t>
            </a:r>
            <a:r>
              <a:rPr lang="fi-FI" sz="1400" dirty="0" smtClean="0"/>
              <a:t> as </a:t>
            </a:r>
            <a:r>
              <a:rPr lang="fi-FI" sz="1400" u="sng" dirty="0" smtClean="0"/>
              <a:t>a </a:t>
            </a:r>
            <a:r>
              <a:rPr lang="fi-FI" sz="1400" u="sng" dirty="0" err="1" smtClean="0"/>
              <a:t>framework</a:t>
            </a:r>
            <a:r>
              <a:rPr lang="fi-FI" sz="1400" u="sng" dirty="0" smtClean="0"/>
              <a:t> for </a:t>
            </a:r>
            <a:r>
              <a:rPr lang="fi-FI" sz="1400" u="sng" dirty="0" err="1" smtClean="0"/>
              <a:t>selfregulation</a:t>
            </a:r>
            <a:endParaRPr lang="fi-FI" sz="1400" u="sng" dirty="0" smtClean="0">
              <a:sym typeface="Wingdings" panose="05000000000000000000" pitchFamily="2" charset="2"/>
            </a:endParaRPr>
          </a:p>
          <a:p>
            <a:r>
              <a:rPr lang="fi-FI" sz="1400" u="sng" dirty="0" err="1" smtClean="0">
                <a:sym typeface="Wingdings" panose="05000000000000000000" pitchFamily="2" charset="2"/>
              </a:rPr>
              <a:t>Interpretation</a:t>
            </a:r>
            <a:r>
              <a:rPr lang="fi-FI" sz="1400" u="sng" dirty="0" smtClean="0">
                <a:sym typeface="Wingdings" panose="05000000000000000000" pitchFamily="2" charset="2"/>
              </a:rPr>
              <a:t> </a:t>
            </a:r>
            <a:r>
              <a:rPr lang="fi-FI" sz="1400" u="sng" dirty="0">
                <a:sym typeface="Wingdings" panose="05000000000000000000" pitchFamily="2" charset="2"/>
              </a:rPr>
              <a:t>of </a:t>
            </a:r>
            <a:r>
              <a:rPr lang="fi-FI" sz="1400" u="sng" dirty="0" err="1">
                <a:sym typeface="Wingdings" panose="05000000000000000000" pitchFamily="2" charset="2"/>
              </a:rPr>
              <a:t>conditions</a:t>
            </a:r>
            <a:r>
              <a:rPr lang="fi-FI" sz="1400" u="sng" dirty="0">
                <a:sym typeface="Wingdings" panose="05000000000000000000" pitchFamily="2" charset="2"/>
              </a:rPr>
              <a:t> in </a:t>
            </a:r>
            <a:r>
              <a:rPr lang="fi-FI" sz="1400" u="sng" dirty="0" err="1">
                <a:sym typeface="Wingdings" panose="05000000000000000000" pitchFamily="2" charset="2"/>
              </a:rPr>
              <a:t>each</a:t>
            </a:r>
            <a:r>
              <a:rPr lang="fi-FI" sz="1400" u="sng" dirty="0">
                <a:sym typeface="Wingdings" panose="05000000000000000000" pitchFamily="2" charset="2"/>
              </a:rPr>
              <a:t> </a:t>
            </a:r>
            <a:r>
              <a:rPr lang="fi-FI" sz="1400" u="sng" dirty="0" err="1">
                <a:sym typeface="Wingdings" panose="05000000000000000000" pitchFamily="2" charset="2"/>
              </a:rPr>
              <a:t>discipline</a:t>
            </a:r>
            <a:r>
              <a:rPr lang="fi-FI" sz="1400" u="sng" dirty="0">
                <a:sym typeface="Wingdings" panose="05000000000000000000" pitchFamily="2" charset="2"/>
              </a:rPr>
              <a:t> is </a:t>
            </a:r>
            <a:r>
              <a:rPr lang="fi-FI" sz="1400" u="sng" dirty="0" err="1">
                <a:sym typeface="Wingdings" panose="05000000000000000000" pitchFamily="2" charset="2"/>
              </a:rPr>
              <a:t>so</a:t>
            </a:r>
            <a:r>
              <a:rPr lang="fi-FI" sz="1400" u="sng" dirty="0">
                <a:sym typeface="Wingdings" panose="05000000000000000000" pitchFamily="2" charset="2"/>
              </a:rPr>
              <a:t> </a:t>
            </a:r>
            <a:r>
              <a:rPr lang="fi-FI" sz="1400" u="sng" dirty="0" err="1">
                <a:sym typeface="Wingdings" panose="05000000000000000000" pitchFamily="2" charset="2"/>
              </a:rPr>
              <a:t>called</a:t>
            </a:r>
            <a:r>
              <a:rPr lang="fi-FI" sz="1400" u="sng" dirty="0">
                <a:sym typeface="Wingdings" panose="05000000000000000000" pitchFamily="2" charset="2"/>
              </a:rPr>
              <a:t> </a:t>
            </a:r>
            <a:r>
              <a:rPr lang="fi-FI" sz="1400" u="sng" dirty="0" err="1">
                <a:sym typeface="Wingdings" panose="05000000000000000000" pitchFamily="2" charset="2"/>
              </a:rPr>
              <a:t>selfregulation</a:t>
            </a:r>
            <a:r>
              <a:rPr lang="fi-FI" sz="1400" u="sng" dirty="0">
                <a:sym typeface="Wingdings" panose="05000000000000000000" pitchFamily="2" charset="2"/>
              </a:rPr>
              <a:t>.</a:t>
            </a:r>
          </a:p>
          <a:p>
            <a:r>
              <a:rPr lang="fi-FI" sz="1400" dirty="0" err="1" smtClean="0">
                <a:sym typeface="Wingdings" panose="05000000000000000000" pitchFamily="2" charset="2"/>
              </a:rPr>
              <a:t>Selfregulation</a:t>
            </a:r>
            <a:r>
              <a:rPr lang="fi-FI" sz="1400" dirty="0" smtClean="0">
                <a:sym typeface="Wingdings" panose="05000000000000000000" pitchFamily="2" charset="2"/>
              </a:rPr>
              <a:t> </a:t>
            </a:r>
            <a:r>
              <a:rPr lang="fi-FI" sz="1400" dirty="0">
                <a:sym typeface="Wingdings" panose="05000000000000000000" pitchFamily="2" charset="2"/>
              </a:rPr>
              <a:t>is </a:t>
            </a:r>
            <a:r>
              <a:rPr lang="fi-FI" sz="1400" dirty="0" err="1">
                <a:sym typeface="Wingdings" panose="05000000000000000000" pitchFamily="2" charset="2"/>
              </a:rPr>
              <a:t>more</a:t>
            </a:r>
            <a:r>
              <a:rPr lang="fi-FI" sz="1400" dirty="0">
                <a:sym typeface="Wingdings" panose="05000000000000000000" pitchFamily="2" charset="2"/>
              </a:rPr>
              <a:t> and </a:t>
            </a:r>
            <a:r>
              <a:rPr lang="fi-FI" sz="1400" dirty="0" err="1">
                <a:sym typeface="Wingdings" panose="05000000000000000000" pitchFamily="2" charset="2"/>
              </a:rPr>
              <a:t>more</a:t>
            </a:r>
            <a:r>
              <a:rPr lang="fi-FI" sz="1400" dirty="0">
                <a:sym typeface="Wingdings" panose="05000000000000000000" pitchFamily="2" charset="2"/>
              </a:rPr>
              <a:t> </a:t>
            </a:r>
            <a:r>
              <a:rPr lang="fi-FI" sz="1400" dirty="0" err="1">
                <a:sym typeface="Wingdings" panose="05000000000000000000" pitchFamily="2" charset="2"/>
              </a:rPr>
              <a:t>important</a:t>
            </a:r>
            <a:r>
              <a:rPr lang="fi-FI" sz="1400" dirty="0">
                <a:sym typeface="Wingdings" panose="05000000000000000000" pitchFamily="2" charset="2"/>
              </a:rPr>
              <a:t> </a:t>
            </a:r>
            <a:r>
              <a:rPr lang="fi-FI" sz="1400" dirty="0" err="1">
                <a:sym typeface="Wingdings" panose="05000000000000000000" pitchFamily="2" charset="2"/>
              </a:rPr>
              <a:t>demand</a:t>
            </a:r>
            <a:r>
              <a:rPr lang="fi-FI" sz="1400" dirty="0">
                <a:sym typeface="Wingdings" panose="05000000000000000000" pitchFamily="2" charset="2"/>
              </a:rPr>
              <a:t> in open science </a:t>
            </a:r>
            <a:r>
              <a:rPr lang="fi-FI" sz="1400" dirty="0" err="1">
                <a:sym typeface="Wingdings" panose="05000000000000000000" pitchFamily="2" charset="2"/>
              </a:rPr>
              <a:t>environment</a:t>
            </a:r>
            <a:r>
              <a:rPr lang="fi-FI" sz="1400" dirty="0">
                <a:sym typeface="Wingdings" panose="05000000000000000000" pitchFamily="2" charset="2"/>
              </a:rPr>
              <a:t>.</a:t>
            </a:r>
          </a:p>
          <a:p>
            <a:r>
              <a:rPr lang="fi-FI" sz="1600" u="sng" dirty="0" err="1">
                <a:solidFill>
                  <a:srgbClr val="FF0000"/>
                </a:solidFill>
                <a:sym typeface="Wingdings" panose="05000000000000000000" pitchFamily="2" charset="2"/>
              </a:rPr>
              <a:t>Code</a:t>
            </a:r>
            <a:r>
              <a:rPr lang="fi-FI" sz="1600" u="sng" dirty="0">
                <a:solidFill>
                  <a:srgbClr val="FF0000"/>
                </a:solidFill>
                <a:sym typeface="Wingdings" panose="05000000000000000000" pitchFamily="2" charset="2"/>
              </a:rPr>
              <a:t> of </a:t>
            </a:r>
            <a:r>
              <a:rPr lang="fi-FI" sz="1600" u="sng" dirty="0" err="1">
                <a:solidFill>
                  <a:srgbClr val="FF0000"/>
                </a:solidFill>
                <a:sym typeface="Wingdings" panose="05000000000000000000" pitchFamily="2" charset="2"/>
              </a:rPr>
              <a:t>Conduct</a:t>
            </a:r>
            <a:r>
              <a:rPr lang="fi-FI" sz="1600" u="sng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i-FI" sz="1600" u="sng" dirty="0" err="1">
                <a:solidFill>
                  <a:srgbClr val="FF0000"/>
                </a:solidFill>
                <a:sym typeface="Wingdings" panose="05000000000000000000" pitchFamily="2" charset="2"/>
              </a:rPr>
              <a:t>protects</a:t>
            </a:r>
            <a:r>
              <a:rPr lang="fi-FI" sz="1600" u="sng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i-FI" sz="1600" u="sng" dirty="0" err="1">
                <a:solidFill>
                  <a:srgbClr val="FF0000"/>
                </a:solidFill>
                <a:sym typeface="Wingdings" panose="05000000000000000000" pitchFamily="2" charset="2"/>
              </a:rPr>
              <a:t>academic</a:t>
            </a:r>
            <a:r>
              <a:rPr lang="fi-FI" sz="1600" u="sng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i-FI" sz="1600" u="sng" dirty="0" err="1">
                <a:solidFill>
                  <a:srgbClr val="FF0000"/>
                </a:solidFill>
                <a:sym typeface="Wingdings" panose="05000000000000000000" pitchFamily="2" charset="2"/>
              </a:rPr>
              <a:t>freedom</a:t>
            </a:r>
            <a:r>
              <a:rPr lang="fi-FI" sz="1600" u="sng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i-FI" sz="16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i-FI" sz="1400" dirty="0" err="1">
                <a:sym typeface="Wingdings" panose="05000000000000000000" pitchFamily="2" charset="2"/>
              </a:rPr>
              <a:t>each</a:t>
            </a:r>
            <a:r>
              <a:rPr lang="fi-FI" sz="1400" dirty="0">
                <a:sym typeface="Wingdings" panose="05000000000000000000" pitchFamily="2" charset="2"/>
              </a:rPr>
              <a:t> </a:t>
            </a:r>
            <a:r>
              <a:rPr lang="fi-FI" sz="1400" dirty="0" err="1">
                <a:sym typeface="Wingdings" panose="05000000000000000000" pitchFamily="2" charset="2"/>
              </a:rPr>
              <a:t>discipline</a:t>
            </a:r>
            <a:r>
              <a:rPr lang="fi-FI" sz="1400" dirty="0">
                <a:sym typeface="Wingdings" panose="05000000000000000000" pitchFamily="2" charset="2"/>
              </a:rPr>
              <a:t> </a:t>
            </a:r>
            <a:r>
              <a:rPr lang="fi-FI" sz="1400" dirty="0" err="1">
                <a:sym typeface="Wingdings" panose="05000000000000000000" pitchFamily="2" charset="2"/>
              </a:rPr>
              <a:t>should</a:t>
            </a:r>
            <a:r>
              <a:rPr lang="fi-FI" sz="1400" dirty="0">
                <a:sym typeface="Wingdings" panose="05000000000000000000" pitchFamily="2" charset="2"/>
              </a:rPr>
              <a:t> </a:t>
            </a:r>
            <a:r>
              <a:rPr lang="fi-FI" sz="1400" dirty="0" err="1">
                <a:sym typeface="Wingdings" panose="05000000000000000000" pitchFamily="2" charset="2"/>
              </a:rPr>
              <a:t>state</a:t>
            </a:r>
            <a:r>
              <a:rPr lang="fi-FI" sz="1400" dirty="0">
                <a:sym typeface="Wingdings" panose="05000000000000000000" pitchFamily="2" charset="2"/>
              </a:rPr>
              <a:t> </a:t>
            </a:r>
            <a:r>
              <a:rPr lang="fi-FI" sz="1400" dirty="0" err="1">
                <a:sym typeface="Wingdings" panose="05000000000000000000" pitchFamily="2" charset="2"/>
              </a:rPr>
              <a:t>how</a:t>
            </a:r>
            <a:r>
              <a:rPr lang="fi-FI" sz="1400" dirty="0">
                <a:sym typeface="Wingdings" panose="05000000000000000000" pitchFamily="2" charset="2"/>
              </a:rPr>
              <a:t> </a:t>
            </a:r>
            <a:r>
              <a:rPr lang="fi-FI" sz="1400" dirty="0" err="1">
                <a:sym typeface="Wingdings" panose="05000000000000000000" pitchFamily="2" charset="2"/>
              </a:rPr>
              <a:t>they</a:t>
            </a:r>
            <a:r>
              <a:rPr lang="fi-FI" sz="1400" dirty="0">
                <a:sym typeface="Wingdings" panose="05000000000000000000" pitchFamily="2" charset="2"/>
              </a:rPr>
              <a:t> ”</a:t>
            </a:r>
            <a:r>
              <a:rPr lang="fi-FI" sz="1400" dirty="0"/>
              <a:t>look </a:t>
            </a:r>
            <a:r>
              <a:rPr lang="fi-FI" sz="1400" dirty="0" err="1"/>
              <a:t>after</a:t>
            </a:r>
            <a:r>
              <a:rPr lang="fi-FI" sz="1400" dirty="0"/>
              <a:t>” </a:t>
            </a:r>
            <a:r>
              <a:rPr lang="fi-FI" sz="1400" dirty="0" err="1"/>
              <a:t>these</a:t>
            </a:r>
            <a:r>
              <a:rPr lang="fi-FI" sz="1400" dirty="0"/>
              <a:t> general </a:t>
            </a:r>
            <a:r>
              <a:rPr lang="fi-FI" sz="1400" dirty="0" err="1" smtClean="0"/>
              <a:t>quidelines</a:t>
            </a:r>
            <a:endParaRPr lang="fi-FI" sz="1400" dirty="0" smtClean="0"/>
          </a:p>
          <a:p>
            <a:pPr lvl="1"/>
            <a:r>
              <a:rPr lang="fi-FI" sz="1400" dirty="0"/>
              <a:t>H</a:t>
            </a:r>
            <a:r>
              <a:rPr lang="fi-FI" sz="1400" dirty="0" smtClean="0"/>
              <a:t>ow </a:t>
            </a:r>
            <a:r>
              <a:rPr lang="fi-FI" sz="1400" dirty="0"/>
              <a:t>to </a:t>
            </a:r>
            <a:r>
              <a:rPr lang="fi-FI" sz="1400" dirty="0" err="1"/>
              <a:t>ethical</a:t>
            </a:r>
            <a:r>
              <a:rPr lang="fi-FI" sz="1400" dirty="0"/>
              <a:t> </a:t>
            </a:r>
            <a:r>
              <a:rPr lang="fi-FI" sz="1400" dirty="0" err="1"/>
              <a:t>principles</a:t>
            </a:r>
            <a:r>
              <a:rPr lang="fi-FI" sz="1400" dirty="0"/>
              <a:t> </a:t>
            </a:r>
            <a:r>
              <a:rPr lang="fi-FI" sz="1400" dirty="0" err="1"/>
              <a:t>should</a:t>
            </a:r>
            <a:r>
              <a:rPr lang="fi-FI" sz="1400" dirty="0"/>
              <a:t> </a:t>
            </a:r>
            <a:r>
              <a:rPr lang="fi-FI" sz="1400" dirty="0" err="1"/>
              <a:t>apply</a:t>
            </a:r>
            <a:r>
              <a:rPr lang="fi-FI" sz="1400" dirty="0"/>
              <a:t> to </a:t>
            </a:r>
            <a:r>
              <a:rPr lang="fi-FI" sz="1400" dirty="0" err="1"/>
              <a:t>research</a:t>
            </a:r>
            <a:endParaRPr lang="fi-FI" sz="1400" dirty="0"/>
          </a:p>
          <a:p>
            <a:pPr lvl="1"/>
            <a:r>
              <a:rPr lang="en-US" sz="1400" dirty="0" smtClean="0"/>
              <a:t>Modell to build </a:t>
            </a:r>
            <a:r>
              <a:rPr lang="en-US" sz="1400" dirty="0"/>
              <a:t>trust and in </a:t>
            </a:r>
            <a:r>
              <a:rPr lang="en-US" sz="1400" dirty="0" smtClean="0"/>
              <a:t>scholarly communication</a:t>
            </a:r>
            <a:endParaRPr lang="fi-FI" sz="1400" u="sng" dirty="0"/>
          </a:p>
          <a:p>
            <a:r>
              <a:rPr lang="fi-FI" sz="1400" dirty="0" smtClean="0"/>
              <a:t>The </a:t>
            </a:r>
            <a:r>
              <a:rPr lang="fi-FI" sz="1400" dirty="0" err="1" smtClean="0"/>
              <a:t>research</a:t>
            </a:r>
            <a:r>
              <a:rPr lang="fi-FI" sz="1400" dirty="0" smtClean="0"/>
              <a:t> </a:t>
            </a:r>
            <a:r>
              <a:rPr lang="fi-FI" sz="1400" dirty="0" err="1" smtClean="0"/>
              <a:t>community</a:t>
            </a:r>
            <a:r>
              <a:rPr lang="fi-FI" sz="1400" dirty="0" smtClean="0"/>
              <a:t> </a:t>
            </a:r>
            <a:r>
              <a:rPr lang="fi-FI" sz="1400" dirty="0" err="1" smtClean="0"/>
              <a:t>needs</a:t>
            </a:r>
            <a:r>
              <a:rPr lang="fi-FI" sz="1400" dirty="0" smtClean="0"/>
              <a:t> a </a:t>
            </a:r>
            <a:r>
              <a:rPr lang="fi-FI" sz="1400" dirty="0" err="1" smtClean="0"/>
              <a:t>lot</a:t>
            </a:r>
            <a:r>
              <a:rPr lang="fi-FI" sz="1400" dirty="0" smtClean="0"/>
              <a:t> of </a:t>
            </a:r>
            <a:r>
              <a:rPr lang="fi-FI" sz="1400" dirty="0" err="1" smtClean="0"/>
              <a:t>support</a:t>
            </a:r>
            <a:r>
              <a:rPr lang="fi-FI" sz="1400" dirty="0" smtClean="0"/>
              <a:t> </a:t>
            </a:r>
            <a:r>
              <a:rPr lang="fi-FI" sz="1400" dirty="0" err="1" smtClean="0"/>
              <a:t>from</a:t>
            </a:r>
            <a:r>
              <a:rPr lang="fi-FI" sz="1400" dirty="0" smtClean="0"/>
              <a:t> IT-</a:t>
            </a:r>
            <a:r>
              <a:rPr lang="fi-FI" sz="1400" dirty="0" err="1" smtClean="0"/>
              <a:t>services</a:t>
            </a:r>
            <a:r>
              <a:rPr lang="fi-FI" sz="1400" dirty="0" smtClean="0"/>
              <a:t>, Research and Innovation Services and </a:t>
            </a:r>
            <a:r>
              <a:rPr lang="fi-FI" sz="1400" dirty="0" err="1" smtClean="0"/>
              <a:t>also</a:t>
            </a:r>
            <a:r>
              <a:rPr lang="fi-FI" sz="1400" dirty="0" smtClean="0"/>
              <a:t> </a:t>
            </a:r>
            <a:r>
              <a:rPr lang="fi-FI" sz="1400" dirty="0" err="1" smtClean="0"/>
              <a:t>from</a:t>
            </a:r>
            <a:r>
              <a:rPr lang="fi-FI" sz="1400" dirty="0" smtClean="0"/>
              <a:t> Libraries to </a:t>
            </a:r>
            <a:r>
              <a:rPr lang="fi-FI" sz="1400" dirty="0" err="1" smtClean="0"/>
              <a:t>achieve</a:t>
            </a:r>
            <a:r>
              <a:rPr lang="fi-FI" sz="1400" dirty="0" smtClean="0"/>
              <a:t> </a:t>
            </a:r>
            <a:r>
              <a:rPr lang="fi-FI" sz="1400" dirty="0" err="1" smtClean="0"/>
              <a:t>all</a:t>
            </a:r>
            <a:r>
              <a:rPr lang="fi-FI" sz="1400" dirty="0" smtClean="0"/>
              <a:t> </a:t>
            </a:r>
            <a:r>
              <a:rPr lang="fi-FI" sz="1400" dirty="0" err="1" smtClean="0"/>
              <a:t>these</a:t>
            </a:r>
            <a:r>
              <a:rPr lang="fi-FI" sz="1400" dirty="0" smtClean="0"/>
              <a:t> </a:t>
            </a:r>
            <a:r>
              <a:rPr lang="fi-FI" sz="1400" dirty="0" err="1" smtClean="0"/>
              <a:t>conditions</a:t>
            </a:r>
            <a:endParaRPr lang="fi-FI" sz="14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4145-07B9-478B-AFCA-2B6805B11633}" type="datetime3">
              <a:rPr lang="en-US" smtClean="0"/>
              <a:t>3 April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3" y="470204"/>
            <a:ext cx="7632849" cy="1014580"/>
          </a:xfrm>
        </p:spPr>
        <p:txBody>
          <a:bodyPr>
            <a:normAutofit/>
          </a:bodyPr>
          <a:lstStyle/>
          <a:p>
            <a:r>
              <a:rPr lang="fi-FI" sz="2400" dirty="0" err="1" smtClean="0"/>
              <a:t>Enabling</a:t>
            </a:r>
            <a:r>
              <a:rPr lang="fi-FI" sz="2400" dirty="0" smtClean="0"/>
              <a:t> Open Science in SSH-</a:t>
            </a:r>
            <a:r>
              <a:rPr lang="fi-FI" sz="2400" dirty="0" err="1" smtClean="0"/>
              <a:t>fields</a:t>
            </a:r>
            <a:r>
              <a:rPr lang="fi-FI" sz="2400" dirty="0" smtClean="0"/>
              <a:t>: ”Data </a:t>
            </a:r>
            <a:r>
              <a:rPr lang="fi-FI" sz="2400" dirty="0" err="1" smtClean="0"/>
              <a:t>description</a:t>
            </a:r>
            <a:r>
              <a:rPr lang="fi-FI" sz="2400" dirty="0" smtClean="0"/>
              <a:t> </a:t>
            </a:r>
            <a:r>
              <a:rPr lang="fi-FI" sz="2400" dirty="0" err="1" smtClean="0"/>
              <a:t>before</a:t>
            </a:r>
            <a:r>
              <a:rPr lang="fi-FI" sz="2400" dirty="0" smtClean="0"/>
              <a:t> data </a:t>
            </a:r>
            <a:r>
              <a:rPr lang="fi-FI" sz="2400" dirty="0" err="1" smtClean="0"/>
              <a:t>collection</a:t>
            </a:r>
            <a:r>
              <a:rPr lang="fi-FI" sz="2400" dirty="0" smtClean="0"/>
              <a:t>”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7624" y="1484784"/>
            <a:ext cx="7632848" cy="4896543"/>
          </a:xfrm>
        </p:spPr>
        <p:txBody>
          <a:bodyPr>
            <a:normAutofit fontScale="77500" lnSpcReduction="20000"/>
          </a:bodyPr>
          <a:lstStyle/>
          <a:p>
            <a:r>
              <a:rPr lang="en-US" sz="1700" dirty="0" smtClean="0"/>
              <a:t>Proper </a:t>
            </a:r>
            <a:r>
              <a:rPr lang="fi-FI" sz="1700" dirty="0" err="1" smtClean="0"/>
              <a:t>preparation</a:t>
            </a:r>
            <a:r>
              <a:rPr lang="fi-FI" sz="1700" dirty="0" smtClean="0"/>
              <a:t> is the </a:t>
            </a:r>
            <a:r>
              <a:rPr lang="fi-FI" sz="1700" dirty="0" err="1" smtClean="0"/>
              <a:t>key</a:t>
            </a:r>
            <a:r>
              <a:rPr lang="fi-FI" sz="1700" dirty="0" smtClean="0"/>
              <a:t> </a:t>
            </a:r>
            <a:r>
              <a:rPr lang="fi-FI" sz="1700" dirty="0" err="1" smtClean="0"/>
              <a:t>principle</a:t>
            </a:r>
            <a:r>
              <a:rPr lang="fi-FI" sz="1700" dirty="0" smtClean="0"/>
              <a:t> to open </a:t>
            </a:r>
            <a:r>
              <a:rPr lang="fi-FI" sz="1700" dirty="0" err="1" smtClean="0"/>
              <a:t>research</a:t>
            </a:r>
            <a:r>
              <a:rPr lang="fi-FI" sz="1700" dirty="0" smtClean="0"/>
              <a:t> </a:t>
            </a:r>
            <a:r>
              <a:rPr lang="fi-FI" sz="1700" dirty="0" err="1" smtClean="0"/>
              <a:t>process</a:t>
            </a:r>
            <a:r>
              <a:rPr lang="fi-FI" sz="1700" dirty="0" smtClean="0"/>
              <a:t> and </a:t>
            </a:r>
            <a:r>
              <a:rPr lang="fi-FI" sz="1700" dirty="0" err="1" smtClean="0"/>
              <a:t>reaserch</a:t>
            </a:r>
            <a:r>
              <a:rPr lang="fi-FI" sz="1700" dirty="0" smtClean="0"/>
              <a:t> </a:t>
            </a:r>
            <a:r>
              <a:rPr lang="fi-FI" sz="1700" dirty="0" err="1" smtClean="0"/>
              <a:t>results</a:t>
            </a:r>
            <a:endParaRPr lang="fi-FI" sz="1700" dirty="0" smtClean="0"/>
          </a:p>
          <a:p>
            <a:r>
              <a:rPr lang="fi-FI" sz="1700" dirty="0" smtClean="0"/>
              <a:t>In SSH –</a:t>
            </a:r>
            <a:r>
              <a:rPr lang="fi-FI" sz="1700" dirty="0" err="1" smtClean="0"/>
              <a:t>fields</a:t>
            </a:r>
            <a:r>
              <a:rPr lang="fi-FI" sz="1700" dirty="0" smtClean="0"/>
              <a:t> </a:t>
            </a:r>
            <a:r>
              <a:rPr lang="fi-FI" sz="1700" dirty="0" err="1" smtClean="0"/>
              <a:t>this</a:t>
            </a:r>
            <a:r>
              <a:rPr lang="fi-FI" sz="1700" dirty="0" smtClean="0"/>
              <a:t> </a:t>
            </a:r>
            <a:r>
              <a:rPr lang="fi-FI" sz="1700" dirty="0" err="1" smtClean="0"/>
              <a:t>means</a:t>
            </a:r>
            <a:r>
              <a:rPr lang="fi-FI" sz="1700" dirty="0" smtClean="0"/>
              <a:t> </a:t>
            </a:r>
            <a:r>
              <a:rPr lang="fi-FI" sz="1700" dirty="0" err="1" smtClean="0"/>
              <a:t>that</a:t>
            </a:r>
            <a:r>
              <a:rPr lang="fi-FI" sz="1700" dirty="0" smtClean="0"/>
              <a:t> </a:t>
            </a:r>
            <a:r>
              <a:rPr lang="fi-FI" sz="1700" dirty="0" err="1" smtClean="0"/>
              <a:t>reseachers</a:t>
            </a:r>
            <a:r>
              <a:rPr lang="fi-FI" sz="1700" dirty="0" smtClean="0"/>
              <a:t> </a:t>
            </a:r>
            <a:r>
              <a:rPr lang="fi-FI" sz="1700" dirty="0" err="1" smtClean="0"/>
              <a:t>must</a:t>
            </a:r>
            <a:r>
              <a:rPr lang="fi-FI" sz="1700" dirty="0" smtClean="0"/>
              <a:t> </a:t>
            </a:r>
            <a:r>
              <a:rPr lang="fi-FI" sz="1700" dirty="0" err="1" smtClean="0"/>
              <a:t>adopt</a:t>
            </a:r>
            <a:r>
              <a:rPr lang="fi-FI" sz="1700" dirty="0" smtClean="0"/>
              <a:t> </a:t>
            </a:r>
            <a:r>
              <a:rPr lang="fi-FI" sz="1700" dirty="0" err="1" smtClean="0"/>
              <a:t>basic</a:t>
            </a:r>
            <a:r>
              <a:rPr lang="fi-FI" sz="1700" dirty="0" smtClean="0"/>
              <a:t> </a:t>
            </a:r>
            <a:r>
              <a:rPr lang="fi-FI" sz="1700" dirty="0" err="1" smtClean="0"/>
              <a:t>legislation</a:t>
            </a:r>
            <a:r>
              <a:rPr lang="fi-FI" sz="1700" dirty="0" smtClean="0"/>
              <a:t> </a:t>
            </a:r>
            <a:r>
              <a:rPr lang="fi-FI" sz="1700" dirty="0" err="1" smtClean="0"/>
              <a:t>when</a:t>
            </a:r>
            <a:r>
              <a:rPr lang="fi-FI" sz="1700" dirty="0" smtClean="0"/>
              <a:t> </a:t>
            </a:r>
            <a:r>
              <a:rPr lang="fi-FI" sz="1700" dirty="0" err="1" smtClean="0"/>
              <a:t>they</a:t>
            </a:r>
            <a:r>
              <a:rPr lang="fi-FI" sz="1700" dirty="0" smtClean="0"/>
              <a:t> </a:t>
            </a:r>
            <a:r>
              <a:rPr lang="fi-FI" sz="1700" dirty="0" err="1"/>
              <a:t>manage</a:t>
            </a:r>
            <a:r>
              <a:rPr lang="fi-FI" sz="1700" dirty="0"/>
              <a:t> </a:t>
            </a:r>
            <a:r>
              <a:rPr lang="fi-FI" sz="1700" dirty="0" err="1" smtClean="0"/>
              <a:t>personal</a:t>
            </a:r>
            <a:r>
              <a:rPr lang="fi-FI" sz="1700" dirty="0" smtClean="0"/>
              <a:t> data </a:t>
            </a:r>
            <a:endParaRPr lang="fi-FI" sz="1700" dirty="0"/>
          </a:p>
          <a:p>
            <a:pPr lvl="1"/>
            <a:r>
              <a:rPr lang="fi-FI" sz="1700" dirty="0">
                <a:hlinkClick r:id="rId2"/>
              </a:rPr>
              <a:t>Personal Data Act </a:t>
            </a:r>
            <a:r>
              <a:rPr lang="fi-FI" sz="1700" dirty="0"/>
              <a:t>and </a:t>
            </a:r>
            <a:r>
              <a:rPr lang="en-GB" sz="1700" dirty="0"/>
              <a:t>the description of the research data file based on the Personal Data Act (523/1999, Sections 10 and 14)</a:t>
            </a:r>
            <a:endParaRPr lang="fi-FI" sz="1700" dirty="0"/>
          </a:p>
          <a:p>
            <a:pPr lvl="1"/>
            <a:r>
              <a:rPr lang="fi-FI" sz="1700" dirty="0" err="1"/>
              <a:t>EU’s</a:t>
            </a:r>
            <a:r>
              <a:rPr lang="fi-FI" sz="1700" dirty="0"/>
              <a:t> General Data </a:t>
            </a:r>
            <a:r>
              <a:rPr lang="fi-FI" sz="1700" dirty="0" err="1"/>
              <a:t>Protection</a:t>
            </a:r>
            <a:r>
              <a:rPr lang="fi-FI" sz="1700" dirty="0"/>
              <a:t> </a:t>
            </a:r>
            <a:r>
              <a:rPr lang="fi-FI" sz="1700" dirty="0" err="1"/>
              <a:t>Regulation</a:t>
            </a:r>
            <a:r>
              <a:rPr lang="fi-FI" sz="1700" dirty="0"/>
              <a:t>: </a:t>
            </a:r>
            <a:r>
              <a:rPr lang="en-US" sz="1700" dirty="0">
                <a:hlinkClick r:id="rId3"/>
              </a:rPr>
              <a:t>The protection of natural persons in relation to the processing of personal data is a fundamental </a:t>
            </a:r>
            <a:r>
              <a:rPr lang="en-US" sz="1700" dirty="0" smtClean="0">
                <a:hlinkClick r:id="rId3"/>
              </a:rPr>
              <a:t>right</a:t>
            </a:r>
            <a:endParaRPr lang="en-US" sz="1700" dirty="0"/>
          </a:p>
          <a:p>
            <a:pPr lvl="1"/>
            <a:r>
              <a:rPr lang="en-US" sz="1700" dirty="0" smtClean="0">
                <a:hlinkClick r:id="rId4"/>
              </a:rPr>
              <a:t>JYU: Does </a:t>
            </a:r>
            <a:r>
              <a:rPr lang="en-US" sz="1700" dirty="0">
                <a:hlinkClick r:id="rId4"/>
              </a:rPr>
              <a:t>your study need a description of the research data file? </a:t>
            </a:r>
            <a:endParaRPr lang="en-US" sz="1700" dirty="0"/>
          </a:p>
          <a:p>
            <a:endParaRPr lang="en-US" sz="1700" dirty="0" smtClean="0">
              <a:hlinkClick r:id="rId5"/>
            </a:endParaRPr>
          </a:p>
          <a:p>
            <a:r>
              <a:rPr lang="en-US" sz="1700" dirty="0" smtClean="0">
                <a:hlinkClick r:id="rId5"/>
              </a:rPr>
              <a:t>The </a:t>
            </a:r>
            <a:r>
              <a:rPr lang="en-US" sz="1700" dirty="0">
                <a:hlinkClick r:id="rId5"/>
              </a:rPr>
              <a:t>description of </a:t>
            </a:r>
            <a:r>
              <a:rPr lang="en-US" sz="1700" dirty="0" smtClean="0">
                <a:hlinkClick r:id="rId5"/>
              </a:rPr>
              <a:t>the scientific research </a:t>
            </a:r>
            <a:r>
              <a:rPr lang="en-US" sz="1700" dirty="0">
                <a:hlinkClick r:id="rId5"/>
              </a:rPr>
              <a:t>data </a:t>
            </a:r>
            <a:r>
              <a:rPr lang="en-US" sz="1700" dirty="0" smtClean="0">
                <a:hlinkClick r:id="rId5"/>
              </a:rPr>
              <a:t>file</a:t>
            </a:r>
            <a:endParaRPr lang="en-US" sz="1700" dirty="0" smtClean="0"/>
          </a:p>
          <a:p>
            <a:r>
              <a:rPr lang="en-US" sz="1700" dirty="0"/>
              <a:t>Info sheet and approval form to be handed to research </a:t>
            </a:r>
            <a:r>
              <a:rPr lang="en-US" sz="1700" dirty="0" smtClean="0"/>
              <a:t>participants (=major questions for data management)</a:t>
            </a:r>
          </a:p>
          <a:p>
            <a:pPr lvl="1"/>
            <a:r>
              <a:rPr lang="en-GB" sz="1700" dirty="0"/>
              <a:t>Name of the </a:t>
            </a:r>
            <a:r>
              <a:rPr lang="en-GB" sz="1700" dirty="0" smtClean="0"/>
              <a:t>study (you need ask permission to a specific study)</a:t>
            </a:r>
            <a:endParaRPr lang="en-US" sz="1700" dirty="0" smtClean="0"/>
          </a:p>
          <a:p>
            <a:pPr lvl="1"/>
            <a:r>
              <a:rPr lang="en-GB" sz="1700" dirty="0"/>
              <a:t>Purpose, target and significance of the research</a:t>
            </a:r>
            <a:endParaRPr lang="fi-FI" sz="1700" dirty="0"/>
          </a:p>
          <a:p>
            <a:pPr lvl="1"/>
            <a:r>
              <a:rPr lang="en-GB" sz="1700" dirty="0"/>
              <a:t>Purpose of use, handling and storage of research </a:t>
            </a:r>
            <a:r>
              <a:rPr lang="en-GB" sz="1700" dirty="0" smtClean="0"/>
              <a:t>data</a:t>
            </a:r>
          </a:p>
          <a:p>
            <a:pPr lvl="1"/>
            <a:r>
              <a:rPr lang="en-GB" sz="1700" dirty="0"/>
              <a:t>Consent to participate in </a:t>
            </a:r>
            <a:r>
              <a:rPr lang="en-GB" sz="1700" dirty="0" smtClean="0"/>
              <a:t>research</a:t>
            </a:r>
          </a:p>
          <a:p>
            <a:pPr lvl="1"/>
            <a:r>
              <a:rPr lang="en-GB" sz="1700" dirty="0"/>
              <a:t>Use of research </a:t>
            </a:r>
            <a:r>
              <a:rPr lang="en-GB" sz="1700" dirty="0" smtClean="0"/>
              <a:t>results</a:t>
            </a:r>
          </a:p>
          <a:p>
            <a:pPr lvl="1"/>
            <a:r>
              <a:rPr lang="en-GB" sz="1700" dirty="0"/>
              <a:t>Consent to participate in </a:t>
            </a:r>
            <a:r>
              <a:rPr lang="en-GB" sz="1700" dirty="0" smtClean="0"/>
              <a:t>research</a:t>
            </a:r>
            <a:endParaRPr lang="fi-FI" sz="1700" dirty="0"/>
          </a:p>
          <a:p>
            <a:r>
              <a:rPr lang="en-US" sz="1700" dirty="0" err="1" smtClean="0">
                <a:hlinkClick r:id="rId6"/>
              </a:rPr>
              <a:t>DMPTool</a:t>
            </a:r>
            <a:r>
              <a:rPr lang="en-US" sz="1700" dirty="0" smtClean="0">
                <a:hlinkClick r:id="rId6"/>
              </a:rPr>
              <a:t> (DCC)</a:t>
            </a:r>
            <a:r>
              <a:rPr lang="en-US" sz="1700" dirty="0" smtClean="0"/>
              <a:t> (General information)</a:t>
            </a:r>
          </a:p>
          <a:p>
            <a:r>
              <a:rPr lang="en-US" sz="1700" dirty="0" err="1" smtClean="0">
                <a:hlinkClick r:id="rId7"/>
              </a:rPr>
              <a:t>DMPTuuli</a:t>
            </a:r>
            <a:r>
              <a:rPr lang="en-US" sz="1700" dirty="0" smtClean="0"/>
              <a:t> and </a:t>
            </a:r>
            <a:r>
              <a:rPr lang="en-US" sz="1700" dirty="0" err="1" smtClean="0"/>
              <a:t>JYUDMTuuli</a:t>
            </a:r>
            <a:r>
              <a:rPr lang="en-US" sz="1700" dirty="0" smtClean="0"/>
              <a:t> both help researcher to </a:t>
            </a:r>
            <a:r>
              <a:rPr lang="fi-FI" sz="1700" dirty="0" err="1" smtClean="0"/>
              <a:t>anticipate</a:t>
            </a:r>
            <a:r>
              <a:rPr lang="fi-FI" sz="1700" dirty="0" smtClean="0"/>
              <a:t> </a:t>
            </a:r>
            <a:r>
              <a:rPr lang="fi-FI" sz="1700" dirty="0" err="1" smtClean="0"/>
              <a:t>ethical</a:t>
            </a:r>
            <a:r>
              <a:rPr lang="fi-FI" sz="1700" dirty="0" smtClean="0"/>
              <a:t> </a:t>
            </a:r>
            <a:r>
              <a:rPr lang="fi-FI" sz="1700" dirty="0" err="1" smtClean="0"/>
              <a:t>demands</a:t>
            </a:r>
            <a:r>
              <a:rPr lang="fi-FI" sz="1700" dirty="0" smtClean="0"/>
              <a:t> for </a:t>
            </a:r>
            <a:r>
              <a:rPr lang="fi-FI" sz="1700" dirty="0" err="1" smtClean="0"/>
              <a:t>their</a:t>
            </a:r>
            <a:r>
              <a:rPr lang="fi-FI" sz="1700" dirty="0" smtClean="0"/>
              <a:t> data </a:t>
            </a:r>
            <a:r>
              <a:rPr lang="fi-FI" sz="1700" dirty="0" err="1" smtClean="0"/>
              <a:t>collection</a:t>
            </a:r>
            <a:r>
              <a:rPr lang="fi-FI" sz="1700" dirty="0" smtClean="0"/>
              <a:t> </a:t>
            </a:r>
            <a:r>
              <a:rPr lang="fi-FI" sz="1700" dirty="0" err="1" smtClean="0"/>
              <a:t>process</a:t>
            </a:r>
            <a:endParaRPr lang="en-US" sz="1700" dirty="0" smtClean="0"/>
          </a:p>
          <a:p>
            <a:endParaRPr lang="en-US" sz="1700" dirty="0" smtClean="0"/>
          </a:p>
          <a:p>
            <a:r>
              <a:rPr lang="en-US" sz="1700" dirty="0" smtClean="0"/>
              <a:t>Funders and publishers have their own </a:t>
            </a:r>
            <a:r>
              <a:rPr lang="fi-FI" sz="1700" dirty="0" err="1" smtClean="0"/>
              <a:t>demands</a:t>
            </a:r>
            <a:r>
              <a:rPr lang="fi-FI" sz="1700" dirty="0" smtClean="0"/>
              <a:t> for open </a:t>
            </a:r>
            <a:r>
              <a:rPr lang="fi-FI" sz="1700" dirty="0" err="1" smtClean="0"/>
              <a:t>access</a:t>
            </a:r>
            <a:r>
              <a:rPr lang="fi-FI" sz="1700" dirty="0" smtClean="0"/>
              <a:t> and open science </a:t>
            </a:r>
            <a:r>
              <a:rPr lang="fi-FI" sz="1700" dirty="0" err="1" smtClean="0"/>
              <a:t>practices</a:t>
            </a:r>
            <a:endParaRPr lang="fi-FI" sz="1700" dirty="0" smtClean="0"/>
          </a:p>
          <a:p>
            <a:pPr marL="0" indent="0">
              <a:buNone/>
            </a:pPr>
            <a:endParaRPr lang="en-US" sz="1700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4145-07B9-478B-AFCA-2B6805B11633}" type="datetime3">
              <a:rPr lang="en-US" smtClean="0"/>
              <a:t>3 April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Social Media as Research </a:t>
            </a:r>
            <a:r>
              <a:rPr lang="fi-FI" dirty="0" err="1" smtClean="0"/>
              <a:t>Material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 err="1" smtClean="0"/>
              <a:t>Possibilities</a:t>
            </a:r>
            <a:r>
              <a:rPr lang="fi-FI" dirty="0" smtClean="0"/>
              <a:t>: ”New” </a:t>
            </a:r>
            <a:r>
              <a:rPr lang="fi-FI" dirty="0" err="1" smtClean="0"/>
              <a:t>sources</a:t>
            </a:r>
            <a:r>
              <a:rPr lang="fi-FI" dirty="0" smtClean="0"/>
              <a:t>, </a:t>
            </a:r>
            <a:r>
              <a:rPr lang="fi-FI" dirty="0" err="1" smtClean="0"/>
              <a:t>new</a:t>
            </a:r>
            <a:r>
              <a:rPr lang="fi-FI" dirty="0" smtClean="0"/>
              <a:t> /</a:t>
            </a:r>
            <a:r>
              <a:rPr lang="fi-FI" dirty="0" err="1" smtClean="0"/>
              <a:t>modern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questions</a:t>
            </a:r>
            <a:r>
              <a:rPr lang="fi-FI" dirty="0" smtClean="0"/>
              <a:t>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collect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data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home </a:t>
            </a:r>
            <a:r>
              <a:rPr lang="fi-FI" dirty="0" err="1" smtClean="0"/>
              <a:t>computer</a:t>
            </a:r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err="1" smtClean="0"/>
              <a:t>Challenges</a:t>
            </a:r>
            <a:r>
              <a:rPr lang="fi-FI" dirty="0" smtClean="0"/>
              <a:t>:</a:t>
            </a:r>
          </a:p>
          <a:p>
            <a:pPr lvl="1"/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permissions</a:t>
            </a:r>
            <a:r>
              <a:rPr lang="fi-FI" dirty="0" smtClean="0"/>
              <a:t> to </a:t>
            </a:r>
            <a:r>
              <a:rPr lang="fi-FI" dirty="0" err="1" smtClean="0"/>
              <a:t>collect</a:t>
            </a:r>
            <a:r>
              <a:rPr lang="fi-FI" dirty="0" smtClean="0"/>
              <a:t> data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contents</a:t>
            </a:r>
            <a:r>
              <a:rPr lang="fi-FI" dirty="0" smtClean="0"/>
              <a:t> </a:t>
            </a:r>
            <a:r>
              <a:rPr lang="fi-FI" dirty="0" err="1" smtClean="0"/>
              <a:t>personal</a:t>
            </a:r>
            <a:r>
              <a:rPr lang="fi-FI" dirty="0" smtClean="0"/>
              <a:t> data (</a:t>
            </a:r>
            <a:r>
              <a:rPr lang="fi-FI" dirty="0" err="1" smtClean="0"/>
              <a:t>pseudonyms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/>
              <a:t>identifiable</a:t>
            </a:r>
            <a:r>
              <a:rPr lang="fi-FI" dirty="0"/>
              <a:t> </a:t>
            </a:r>
            <a:r>
              <a:rPr lang="fi-FI" dirty="0" smtClean="0"/>
              <a:t>data)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social</a:t>
            </a:r>
            <a:r>
              <a:rPr lang="fi-FI" dirty="0" smtClean="0"/>
              <a:t> media</a:t>
            </a:r>
          </a:p>
          <a:p>
            <a:pPr lvl="1"/>
            <a:r>
              <a:rPr lang="fi-FI" dirty="0" err="1" smtClean="0"/>
              <a:t>how</a:t>
            </a:r>
            <a:r>
              <a:rPr lang="fi-FI" dirty="0" smtClean="0"/>
              <a:t> to </a:t>
            </a:r>
            <a:r>
              <a:rPr lang="fi-FI" dirty="0" err="1" smtClean="0"/>
              <a:t>collect</a:t>
            </a:r>
            <a:r>
              <a:rPr lang="fi-FI" dirty="0" smtClean="0"/>
              <a:t> data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evaluated</a:t>
            </a:r>
            <a:r>
              <a:rPr lang="fi-FI" dirty="0" smtClean="0"/>
              <a:t> (</a:t>
            </a:r>
            <a:r>
              <a:rPr lang="fi-FI" dirty="0" err="1" smtClean="0"/>
              <a:t>platforms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stable</a:t>
            </a:r>
            <a:r>
              <a:rPr lang="fi-FI" dirty="0" smtClean="0"/>
              <a:t> data)</a:t>
            </a:r>
          </a:p>
          <a:p>
            <a:pPr lvl="1"/>
            <a:r>
              <a:rPr lang="fi-FI" dirty="0" err="1" smtClean="0"/>
              <a:t>where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store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data</a:t>
            </a:r>
          </a:p>
          <a:p>
            <a:pPr lvl="1"/>
            <a:r>
              <a:rPr lang="fi-FI" dirty="0" smtClean="0"/>
              <a:t>How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check</a:t>
            </a:r>
            <a:r>
              <a:rPr lang="fi-FI" dirty="0" smtClean="0"/>
              <a:t> </a:t>
            </a:r>
            <a:r>
              <a:rPr lang="fi-FI" dirty="0" err="1" smtClean="0"/>
              <a:t>copyrights</a:t>
            </a:r>
            <a:r>
              <a:rPr lang="fi-FI" dirty="0" smtClean="0"/>
              <a:t>?</a:t>
            </a:r>
          </a:p>
          <a:p>
            <a:pPr lvl="1"/>
            <a:r>
              <a:rPr lang="fi-FI" dirty="0"/>
              <a:t>H</a:t>
            </a:r>
            <a:r>
              <a:rPr lang="fi-FI" dirty="0" smtClean="0"/>
              <a:t>ow to </a:t>
            </a:r>
            <a:r>
              <a:rPr lang="fi-FI" dirty="0" err="1" smtClean="0"/>
              <a:t>minimize</a:t>
            </a:r>
            <a:r>
              <a:rPr lang="fi-FI" dirty="0" smtClean="0"/>
              <a:t> </a:t>
            </a:r>
            <a:r>
              <a:rPr lang="fi-FI" dirty="0" err="1" smtClean="0"/>
              <a:t>risks</a:t>
            </a:r>
            <a:r>
              <a:rPr lang="fi-FI" dirty="0" smtClean="0"/>
              <a:t> of </a:t>
            </a:r>
            <a:r>
              <a:rPr lang="fi-FI" dirty="0" err="1" smtClean="0"/>
              <a:t>privacy</a:t>
            </a:r>
            <a:r>
              <a:rPr lang="fi-FI" dirty="0" smtClean="0"/>
              <a:t> and data </a:t>
            </a:r>
            <a:r>
              <a:rPr lang="fi-FI" dirty="0" err="1" smtClean="0"/>
              <a:t>protection</a:t>
            </a:r>
            <a:r>
              <a:rPr lang="fi-FI" dirty="0" smtClean="0"/>
              <a:t>?</a:t>
            </a:r>
          </a:p>
          <a:p>
            <a:endParaRPr lang="fi-FI" dirty="0"/>
          </a:p>
          <a:p>
            <a:r>
              <a:rPr lang="fi-FI" dirty="0" err="1" smtClean="0"/>
              <a:t>Freedom</a:t>
            </a:r>
            <a:r>
              <a:rPr lang="fi-FI" dirty="0" smtClean="0"/>
              <a:t> of </a:t>
            </a:r>
            <a:r>
              <a:rPr lang="fi-FI" dirty="0" err="1" smtClean="0"/>
              <a:t>research</a:t>
            </a:r>
            <a:r>
              <a:rPr lang="fi-FI" dirty="0" smtClean="0"/>
              <a:t>: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make</a:t>
            </a:r>
            <a:r>
              <a:rPr lang="fi-FI" dirty="0" smtClean="0"/>
              <a:t> </a:t>
            </a:r>
            <a:r>
              <a:rPr lang="fi-FI" dirty="0" err="1" smtClean="0"/>
              <a:t>observations</a:t>
            </a:r>
            <a:r>
              <a:rPr lang="fi-FI" dirty="0" smtClean="0"/>
              <a:t> and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analyse</a:t>
            </a:r>
            <a:r>
              <a:rPr lang="fi-FI" dirty="0" smtClean="0"/>
              <a:t> </a:t>
            </a:r>
            <a:r>
              <a:rPr lang="fi-FI" dirty="0" err="1" smtClean="0"/>
              <a:t>notes</a:t>
            </a:r>
            <a:r>
              <a:rPr lang="fi-FI" dirty="0" smtClean="0"/>
              <a:t>,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can’t</a:t>
            </a:r>
            <a:r>
              <a:rPr lang="fi-FI" dirty="0" smtClean="0"/>
              <a:t> miss:</a:t>
            </a:r>
          </a:p>
          <a:p>
            <a:r>
              <a:rPr lang="fi-FI" dirty="0">
                <a:hlinkClick r:id="rId2"/>
              </a:rPr>
              <a:t>Personal Data Act </a:t>
            </a:r>
            <a:r>
              <a:rPr lang="fi-FI" dirty="0"/>
              <a:t>and </a:t>
            </a:r>
            <a:r>
              <a:rPr lang="en-GB" dirty="0"/>
              <a:t>the description of the research data file based on the Personal Data Act (523/1999, Sections 10 and 14)</a:t>
            </a:r>
            <a:endParaRPr lang="fi-FI" dirty="0"/>
          </a:p>
          <a:p>
            <a:pPr marL="457200" lvl="1" indent="0">
              <a:buNone/>
            </a:pPr>
            <a:endParaRPr lang="fi-FI" sz="2400" dirty="0"/>
          </a:p>
          <a:p>
            <a:r>
              <a:rPr lang="fi-FI" dirty="0" err="1"/>
              <a:t>EU’s</a:t>
            </a:r>
            <a:r>
              <a:rPr lang="fi-FI" dirty="0"/>
              <a:t> General Data </a:t>
            </a:r>
            <a:r>
              <a:rPr lang="fi-FI" dirty="0" err="1"/>
              <a:t>Protection</a:t>
            </a:r>
            <a:r>
              <a:rPr lang="fi-FI" dirty="0"/>
              <a:t> </a:t>
            </a:r>
            <a:r>
              <a:rPr lang="fi-FI" dirty="0" err="1"/>
              <a:t>Regulation</a:t>
            </a:r>
            <a:r>
              <a:rPr lang="fi-FI" dirty="0"/>
              <a:t>: </a:t>
            </a:r>
            <a:r>
              <a:rPr lang="en-US" dirty="0">
                <a:hlinkClick r:id="rId3"/>
              </a:rPr>
              <a:t>The protection of natural persons in relation to the processing of personal data is a fundamental right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    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4145-07B9-478B-AFCA-2B6805B11633}" type="datetime3">
              <a:rPr lang="en-US" smtClean="0"/>
              <a:t>3 April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Cources</a:t>
            </a:r>
            <a:r>
              <a:rPr lang="fi-FI" dirty="0" smtClean="0"/>
              <a:t> and </a:t>
            </a:r>
            <a:r>
              <a:rPr lang="fi-FI" dirty="0" err="1" smtClean="0"/>
              <a:t>Consultations</a:t>
            </a:r>
            <a:r>
              <a:rPr lang="fi-FI" dirty="0" smtClean="0"/>
              <a:t> at JYU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fi-FI" dirty="0" smtClean="0">
              <a:hlinkClick r:id="rId2"/>
            </a:endParaRPr>
          </a:p>
          <a:p>
            <a:pPr marL="0" indent="0">
              <a:buNone/>
            </a:pPr>
            <a:r>
              <a:rPr lang="fi-FI" dirty="0" err="1" smtClean="0"/>
              <a:t>Ongoing</a:t>
            </a:r>
            <a:r>
              <a:rPr lang="fi-FI" dirty="0" smtClean="0"/>
              <a:t> </a:t>
            </a:r>
            <a:r>
              <a:rPr lang="fi-FI" dirty="0" err="1" smtClean="0"/>
              <a:t>consultiong</a:t>
            </a:r>
            <a:r>
              <a:rPr lang="fi-FI" dirty="0" smtClean="0"/>
              <a:t> and </a:t>
            </a:r>
            <a:r>
              <a:rPr lang="fi-FI" dirty="0" err="1" smtClean="0"/>
              <a:t>tasks</a:t>
            </a:r>
            <a:r>
              <a:rPr lang="fi-FI" dirty="0" smtClean="0"/>
              <a:t> </a:t>
            </a:r>
            <a:endParaRPr lang="fi-FI" dirty="0" smtClean="0">
              <a:hlinkClick r:id="rId2"/>
            </a:endParaRPr>
          </a:p>
          <a:p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</a:t>
            </a:r>
            <a:r>
              <a:rPr lang="fi-FI" dirty="0" smtClean="0">
                <a:hlinkClick r:id="rId2"/>
              </a:rPr>
              <a:t>kirjasto.jyu.fi/finding-resources/courses</a:t>
            </a:r>
            <a:endParaRPr lang="fi-FI" dirty="0" smtClean="0"/>
          </a:p>
          <a:p>
            <a:r>
              <a:rPr lang="fi-FI" dirty="0" err="1" smtClean="0"/>
              <a:t>Membership</a:t>
            </a:r>
            <a:r>
              <a:rPr lang="fi-FI" dirty="0" smtClean="0"/>
              <a:t> in </a:t>
            </a:r>
            <a:r>
              <a:rPr lang="fi-FI" dirty="0" err="1" smtClean="0"/>
              <a:t>Ethical</a:t>
            </a:r>
            <a:r>
              <a:rPr lang="fi-FI" dirty="0" smtClean="0"/>
              <a:t> Committee</a:t>
            </a:r>
          </a:p>
          <a:p>
            <a:r>
              <a:rPr lang="fi-FI" dirty="0" err="1" smtClean="0"/>
              <a:t>Role</a:t>
            </a:r>
            <a:r>
              <a:rPr lang="fi-FI" dirty="0" smtClean="0"/>
              <a:t> </a:t>
            </a:r>
            <a:r>
              <a:rPr lang="fi-FI" dirty="0"/>
              <a:t>as </a:t>
            </a:r>
            <a:r>
              <a:rPr lang="fi-FI" dirty="0" err="1"/>
              <a:t>subject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specialist</a:t>
            </a:r>
            <a:r>
              <a:rPr lang="fi-FI" dirty="0"/>
              <a:t> of </a:t>
            </a:r>
            <a:r>
              <a:rPr lang="fi-FI" dirty="0" err="1" smtClean="0"/>
              <a:t>Deparment</a:t>
            </a:r>
            <a:r>
              <a:rPr lang="fi-FI" dirty="0" smtClean="0"/>
              <a:t> </a:t>
            </a:r>
            <a:r>
              <a:rPr lang="fi-FI" dirty="0"/>
              <a:t>of </a:t>
            </a:r>
            <a:r>
              <a:rPr lang="fi-FI" dirty="0" err="1" smtClean="0"/>
              <a:t>History</a:t>
            </a:r>
            <a:r>
              <a:rPr lang="fi-FI" dirty="0" smtClean="0"/>
              <a:t> </a:t>
            </a:r>
            <a:r>
              <a:rPr lang="fi-FI" dirty="0"/>
              <a:t>and </a:t>
            </a:r>
            <a:r>
              <a:rPr lang="fi-FI" dirty="0" err="1" smtClean="0"/>
              <a:t>Ethnology</a:t>
            </a:r>
            <a:r>
              <a:rPr lang="fi-FI" dirty="0" smtClean="0"/>
              <a:t> </a:t>
            </a:r>
            <a:r>
              <a:rPr lang="fi-FI" dirty="0"/>
              <a:t>(at JYU)</a:t>
            </a:r>
          </a:p>
          <a:p>
            <a:pPr lvl="1"/>
            <a:r>
              <a:rPr lang="fi-FI" dirty="0" err="1"/>
              <a:t>Support</a:t>
            </a:r>
            <a:r>
              <a:rPr lang="fi-FI" dirty="0"/>
              <a:t> the </a:t>
            </a:r>
            <a:r>
              <a:rPr lang="fi-FI" dirty="0" err="1"/>
              <a:t>staff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giving</a:t>
            </a:r>
            <a:r>
              <a:rPr lang="fi-FI" dirty="0"/>
              <a:t> </a:t>
            </a:r>
            <a:r>
              <a:rPr lang="fi-FI" dirty="0" err="1"/>
              <a:t>instructions</a:t>
            </a:r>
            <a:r>
              <a:rPr lang="fi-FI" dirty="0"/>
              <a:t> of </a:t>
            </a:r>
            <a:r>
              <a:rPr lang="fi-FI" dirty="0" err="1"/>
              <a:t>ethical</a:t>
            </a:r>
            <a:r>
              <a:rPr lang="fi-FI" dirty="0"/>
              <a:t> </a:t>
            </a:r>
            <a:r>
              <a:rPr lang="fi-FI" dirty="0" err="1" smtClean="0"/>
              <a:t>issues</a:t>
            </a:r>
            <a:r>
              <a:rPr lang="fi-FI" dirty="0" smtClean="0"/>
              <a:t> (</a:t>
            </a:r>
            <a:r>
              <a:rPr lang="fi-FI" dirty="0" err="1" smtClean="0"/>
              <a:t>specially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term</a:t>
            </a:r>
            <a:r>
              <a:rPr lang="fi-FI" dirty="0" smtClean="0"/>
              <a:t>)</a:t>
            </a:r>
            <a:endParaRPr lang="fi-FI" dirty="0"/>
          </a:p>
          <a:p>
            <a:pPr lvl="1"/>
            <a:r>
              <a:rPr lang="fi-FI" dirty="0" err="1"/>
              <a:t>Consult</a:t>
            </a:r>
            <a:r>
              <a:rPr lang="fi-FI" dirty="0"/>
              <a:t> </a:t>
            </a:r>
            <a:r>
              <a:rPr lang="fi-FI" dirty="0" err="1"/>
              <a:t>research</a:t>
            </a:r>
            <a:r>
              <a:rPr lang="fi-FI" dirty="0"/>
              <a:t> </a:t>
            </a:r>
            <a:r>
              <a:rPr lang="fi-FI" dirty="0" err="1"/>
              <a:t>groups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individual</a:t>
            </a:r>
            <a:r>
              <a:rPr lang="fi-FI" dirty="0"/>
              <a:t> </a:t>
            </a:r>
            <a:r>
              <a:rPr lang="fi-FI" dirty="0" err="1"/>
              <a:t>researcher</a:t>
            </a:r>
            <a:endParaRPr lang="fi-FI" dirty="0"/>
          </a:p>
          <a:p>
            <a:pPr lvl="1"/>
            <a:r>
              <a:rPr lang="fi-FI" dirty="0" err="1"/>
              <a:t>Teaching</a:t>
            </a:r>
            <a:r>
              <a:rPr lang="fi-FI" dirty="0"/>
              <a:t> IL-</a:t>
            </a:r>
            <a:r>
              <a:rPr lang="fi-FI" dirty="0" err="1"/>
              <a:t>skills</a:t>
            </a:r>
            <a:r>
              <a:rPr lang="fi-FI" dirty="0"/>
              <a:t> and data management </a:t>
            </a:r>
            <a:r>
              <a:rPr lang="fi-FI" dirty="0" err="1"/>
              <a:t>planning</a:t>
            </a:r>
            <a:r>
              <a:rPr lang="fi-FI" dirty="0"/>
              <a:t> to </a:t>
            </a:r>
            <a:r>
              <a:rPr lang="fi-FI" dirty="0" err="1"/>
              <a:t>students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/>
              <a:t>Evaluation </a:t>
            </a:r>
            <a:r>
              <a:rPr lang="fi-FI" dirty="0" err="1"/>
              <a:t>students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seeking</a:t>
            </a:r>
            <a:r>
              <a:rPr lang="fi-FI" dirty="0"/>
              <a:t> and data management </a:t>
            </a:r>
            <a:r>
              <a:rPr lang="fi-FI" dirty="0" err="1"/>
              <a:t>plans</a:t>
            </a:r>
            <a:r>
              <a:rPr lang="fi-FI" dirty="0"/>
              <a:t> </a:t>
            </a:r>
          </a:p>
          <a:p>
            <a:endParaRPr lang="fi-FI" dirty="0"/>
          </a:p>
          <a:p>
            <a:pPr marL="0" indent="0">
              <a:buNone/>
            </a:pPr>
            <a:r>
              <a:rPr lang="en-US" dirty="0" smtClean="0"/>
              <a:t>Urgent </a:t>
            </a:r>
            <a:r>
              <a:rPr lang="en-US" dirty="0"/>
              <a:t>need for guidance and counselling: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en-US" dirty="0"/>
              <a:t>Academy of Finland's April </a:t>
            </a:r>
            <a:r>
              <a:rPr lang="en-US" dirty="0" smtClean="0"/>
              <a:t>2017 (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smtClean="0"/>
              <a:t>session for </a:t>
            </a:r>
            <a:r>
              <a:rPr lang="fi-FI" dirty="0" err="1" smtClean="0"/>
              <a:t>applicants</a:t>
            </a:r>
            <a:r>
              <a:rPr lang="fi-FI" dirty="0" smtClean="0"/>
              <a:t>; my </a:t>
            </a:r>
            <a:r>
              <a:rPr lang="fi-FI" dirty="0" err="1" smtClean="0"/>
              <a:t>presentation</a:t>
            </a:r>
            <a:r>
              <a:rPr lang="fi-FI" dirty="0" smtClean="0"/>
              <a:t> ”</a:t>
            </a:r>
            <a:r>
              <a:rPr lang="fi-FI" dirty="0" err="1" smtClean="0"/>
              <a:t>DMPTuuli</a:t>
            </a:r>
            <a:r>
              <a:rPr lang="fi-FI" dirty="0" smtClean="0"/>
              <a:t>”)</a:t>
            </a:r>
            <a:endParaRPr lang="en-US" dirty="0" smtClean="0"/>
          </a:p>
          <a:p>
            <a:r>
              <a:rPr lang="en-US" dirty="0" smtClean="0"/>
              <a:t>Staff </a:t>
            </a:r>
            <a:r>
              <a:rPr lang="en-US" dirty="0"/>
              <a:t>training </a:t>
            </a:r>
            <a:r>
              <a:rPr lang="en-US" dirty="0" smtClean="0"/>
              <a:t>course (15 May 2017): Data Management Plan (my presentation) and </a:t>
            </a:r>
            <a:r>
              <a:rPr lang="fi-FI" dirty="0" err="1"/>
              <a:t>EU’s</a:t>
            </a:r>
            <a:r>
              <a:rPr lang="fi-FI" dirty="0"/>
              <a:t> General Data </a:t>
            </a:r>
            <a:r>
              <a:rPr lang="fi-FI" dirty="0" err="1"/>
              <a:t>Protection</a:t>
            </a:r>
            <a:r>
              <a:rPr lang="fi-FI" dirty="0"/>
              <a:t> </a:t>
            </a:r>
            <a:r>
              <a:rPr lang="fi-FI" dirty="0" err="1" smtClean="0"/>
              <a:t>Regulation</a:t>
            </a:r>
            <a:r>
              <a:rPr lang="fi-FI" dirty="0" smtClean="0"/>
              <a:t>)</a:t>
            </a:r>
            <a:endParaRPr lang="en-US" dirty="0" smtClean="0"/>
          </a:p>
          <a:p>
            <a:r>
              <a:rPr lang="en-US" dirty="0" smtClean="0"/>
              <a:t>Methods </a:t>
            </a:r>
            <a:r>
              <a:rPr lang="en-US" dirty="0"/>
              <a:t>festival at JYU on 30 - 31 May </a:t>
            </a:r>
            <a:r>
              <a:rPr lang="en-US" dirty="0" smtClean="0"/>
              <a:t>2017 (My presentation “Data Management Plan”)</a:t>
            </a:r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4145-07B9-478B-AFCA-2B6805B11633}" type="datetime3">
              <a:rPr lang="en-US" smtClean="0"/>
              <a:t>3 April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3" y="470204"/>
            <a:ext cx="7632849" cy="798556"/>
          </a:xfrm>
        </p:spPr>
        <p:txBody>
          <a:bodyPr/>
          <a:lstStyle/>
          <a:p>
            <a:r>
              <a:rPr lang="fi-FI" dirty="0" smtClean="0"/>
              <a:t>New </a:t>
            </a:r>
            <a:r>
              <a:rPr lang="fi-FI" dirty="0" err="1" smtClean="0"/>
              <a:t>Role</a:t>
            </a:r>
            <a:r>
              <a:rPr lang="fi-FI" dirty="0" smtClean="0"/>
              <a:t> of </a:t>
            </a:r>
            <a:r>
              <a:rPr lang="fi-FI" dirty="0" err="1" smtClean="0"/>
              <a:t>Librarian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7624" y="1268760"/>
            <a:ext cx="7632848" cy="4952957"/>
          </a:xfrm>
        </p:spPr>
        <p:txBody>
          <a:bodyPr>
            <a:normAutofit/>
          </a:bodyPr>
          <a:lstStyle/>
          <a:p>
            <a:r>
              <a:rPr lang="en-US" sz="1400" b="1" dirty="0">
                <a:hlinkClick r:id="rId2"/>
              </a:rPr>
              <a:t>The research librarian of the future: data scientist and </a:t>
            </a:r>
            <a:r>
              <a:rPr lang="en-US" sz="1400" b="1" dirty="0" smtClean="0">
                <a:hlinkClick r:id="rId2"/>
              </a:rPr>
              <a:t>co-investigator</a:t>
            </a:r>
            <a:r>
              <a:rPr lang="en-US" sz="1400" b="1" dirty="0" smtClean="0"/>
              <a:t> </a:t>
            </a:r>
            <a:r>
              <a:rPr lang="en-US" sz="1400" dirty="0" smtClean="0"/>
              <a:t>(</a:t>
            </a:r>
            <a:r>
              <a:rPr lang="fi-FI" sz="1400" dirty="0"/>
              <a:t>14 </a:t>
            </a:r>
            <a:r>
              <a:rPr lang="fi-FI" sz="1400" dirty="0" err="1"/>
              <a:t>Dec</a:t>
            </a:r>
            <a:r>
              <a:rPr lang="fi-FI" sz="1400" dirty="0"/>
              <a:t> </a:t>
            </a:r>
            <a:r>
              <a:rPr lang="fi-FI" sz="1400" dirty="0" smtClean="0"/>
              <a:t>2014; </a:t>
            </a:r>
            <a:r>
              <a:rPr lang="fi-FI" sz="1400" dirty="0" err="1" smtClean="0"/>
              <a:t>Date</a:t>
            </a:r>
            <a:r>
              <a:rPr lang="fi-FI" sz="1400" dirty="0" smtClean="0"/>
              <a:t> </a:t>
            </a:r>
            <a:r>
              <a:rPr lang="fi-FI" sz="1400" dirty="0" err="1" smtClean="0"/>
              <a:t>Deposited</a:t>
            </a:r>
            <a:r>
              <a:rPr lang="fi-FI" sz="1400" dirty="0" smtClean="0"/>
              <a:t> 22 </a:t>
            </a:r>
            <a:r>
              <a:rPr lang="fi-FI" sz="1400" dirty="0" err="1" smtClean="0"/>
              <a:t>March</a:t>
            </a:r>
            <a:r>
              <a:rPr lang="fi-FI" sz="1400" dirty="0" smtClean="0"/>
              <a:t> 2017)</a:t>
            </a:r>
          </a:p>
          <a:p>
            <a:endParaRPr lang="fi-FI" sz="1400" dirty="0"/>
          </a:p>
          <a:p>
            <a:r>
              <a:rPr lang="fi-FI" sz="1600" dirty="0" err="1" smtClean="0"/>
              <a:t>The</a:t>
            </a:r>
            <a:r>
              <a:rPr lang="fi-FI" sz="1600" dirty="0" smtClean="0"/>
              <a:t> </a:t>
            </a:r>
            <a:r>
              <a:rPr lang="fi-FI" sz="1600" dirty="0" err="1" smtClean="0"/>
              <a:t>authors</a:t>
            </a:r>
            <a:r>
              <a:rPr lang="fi-FI" sz="1600" dirty="0"/>
              <a:t> </a:t>
            </a:r>
            <a:r>
              <a:rPr lang="en-US" sz="1600" dirty="0"/>
              <a:t>Jeannette </a:t>
            </a:r>
            <a:r>
              <a:rPr lang="en-US" sz="1600" dirty="0" err="1"/>
              <a:t>Ekstrøm</a:t>
            </a:r>
            <a:r>
              <a:rPr lang="en-US" sz="1600" dirty="0"/>
              <a:t>, Mikael </a:t>
            </a:r>
            <a:r>
              <a:rPr lang="en-US" sz="1600" dirty="0" err="1"/>
              <a:t>Elbaek</a:t>
            </a:r>
            <a:r>
              <a:rPr lang="en-US" sz="1600" dirty="0"/>
              <a:t>, Chris Erdmann and Ivo </a:t>
            </a:r>
            <a:r>
              <a:rPr lang="en-US" sz="1600" dirty="0" err="1"/>
              <a:t>Grigorov</a:t>
            </a:r>
            <a:r>
              <a:rPr lang="en-US" sz="1600" dirty="0"/>
              <a:t> imagine how the research librarian of the future might </a:t>
            </a:r>
            <a:r>
              <a:rPr lang="en-US" sz="1600" dirty="0" smtClean="0"/>
              <a:t>work (2014):</a:t>
            </a:r>
          </a:p>
          <a:p>
            <a:pPr lvl="1"/>
            <a:r>
              <a:rPr lang="en-US" sz="1600" dirty="0" err="1" smtClean="0"/>
              <a:t>Utilising</a:t>
            </a:r>
            <a:r>
              <a:rPr lang="en-US" sz="1600" dirty="0" smtClean="0"/>
              <a:t> </a:t>
            </a:r>
            <a:r>
              <a:rPr lang="en-US" sz="1600" dirty="0"/>
              <a:t>new data science and digital skills to drive more collaborative and open </a:t>
            </a:r>
            <a:r>
              <a:rPr lang="en-US" sz="1600" dirty="0" smtClean="0"/>
              <a:t>scholarship.</a:t>
            </a:r>
          </a:p>
          <a:p>
            <a:pPr lvl="1"/>
            <a:r>
              <a:rPr lang="en-US" sz="1600" dirty="0" smtClean="0"/>
              <a:t>Arguably this future is already upon us but institutions must implement a structured approach </a:t>
            </a:r>
            <a:r>
              <a:rPr lang="en-US" sz="1600" u="sng" dirty="0" smtClean="0"/>
              <a:t>to developing librarians’ skills and services to fully </a:t>
            </a:r>
            <a:r>
              <a:rPr lang="en-US" sz="1600" u="sng" dirty="0" err="1" smtClean="0"/>
              <a:t>realise</a:t>
            </a:r>
            <a:r>
              <a:rPr lang="en-US" sz="1600" u="sng" dirty="0" smtClean="0"/>
              <a:t> the benefits. </a:t>
            </a:r>
            <a:endParaRPr lang="fi-FI" sz="1600" u="sng" dirty="0" smtClean="0"/>
          </a:p>
          <a:p>
            <a:r>
              <a:rPr lang="en-US" sz="1600" dirty="0" smtClean="0"/>
              <a:t>Vision: Imagine research librarians as equal partners in the research process, helping a researcher in any discipline to </a:t>
            </a:r>
            <a:r>
              <a:rPr lang="en-US" sz="1600" u="sng" dirty="0" smtClean="0"/>
              <a:t>map existing knowledge gaps</a:t>
            </a:r>
            <a:r>
              <a:rPr lang="en-US" sz="1600" dirty="0" smtClean="0"/>
              <a:t>, identify emerging disciplinary crossovers before they even happen, and assist in the formulation and refinement of frontier research questions.</a:t>
            </a:r>
          </a:p>
          <a:p>
            <a:endParaRPr lang="en-US" dirty="0" smtClean="0"/>
          </a:p>
          <a:p>
            <a:r>
              <a:rPr lang="en-US" dirty="0" smtClean="0"/>
              <a:t>I think we are already living this future!</a:t>
            </a:r>
            <a:endParaRPr lang="fi-FI" dirty="0" smtClean="0"/>
          </a:p>
          <a:p>
            <a:endParaRPr lang="en-US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4145-07B9-478B-AFCA-2B6805B11633}" type="datetime3">
              <a:rPr lang="en-US" smtClean="0"/>
              <a:t>3 April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7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YU Apple flowers and the University seal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slideframe1</Template>
  <TotalTime>1119</TotalTime>
  <Words>1245</Words>
  <Application>Microsoft Office PowerPoint</Application>
  <PresentationFormat>Näytössä katseltava diaesitys (4:3)</PresentationFormat>
  <Paragraphs>114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JYU Apple flowers and the University seal</vt:lpstr>
      <vt:lpstr>Librarians, Humanities and Open Science Movement ILIDe 2017 Jasna, slovakia</vt:lpstr>
      <vt:lpstr>Step 1. Open Science and Research – Services Support Stages of the Research Process  </vt:lpstr>
      <vt:lpstr>Step 2. Scholarly Communication Practices within Open Science and Research Process; responsibilities for supporting services?</vt:lpstr>
      <vt:lpstr>“As open as possible, as closed as necessary” / Academy of Finland</vt:lpstr>
      <vt:lpstr>Responsible Conduct of Research and Procedures for Handling allegations of Misconduct in Finland and Europe</vt:lpstr>
      <vt:lpstr>Enabling Open Science in SSH-fields: ”Data description before data collection”</vt:lpstr>
      <vt:lpstr>Social Media as Research Material</vt:lpstr>
      <vt:lpstr>Cources and Consultations at JYU</vt:lpstr>
      <vt:lpstr>New Role of Librarian?</vt:lpstr>
      <vt:lpstr>Thank you for your attention! Contact information marja.kokko@jyu.fi</vt:lpstr>
    </vt:vector>
  </TitlesOfParts>
  <Company>University of Jyväskylä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ILIDe 2017 Jasna, slovakia</dc:title>
  <dc:creator>Kokko Marja</dc:creator>
  <cp:lastModifiedBy>Kokko Marja</cp:lastModifiedBy>
  <cp:revision>228</cp:revision>
  <cp:lastPrinted>2017-03-26T11:07:40Z</cp:lastPrinted>
  <dcterms:created xsi:type="dcterms:W3CDTF">2017-03-15T13:08:22Z</dcterms:created>
  <dcterms:modified xsi:type="dcterms:W3CDTF">2017-04-03T08:23:32Z</dcterms:modified>
</cp:coreProperties>
</file>