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7" r:id="rId4"/>
    <p:sldId id="258" r:id="rId5"/>
    <p:sldId id="288" r:id="rId6"/>
    <p:sldId id="260" r:id="rId7"/>
    <p:sldId id="278" r:id="rId8"/>
    <p:sldId id="262" r:id="rId9"/>
    <p:sldId id="263" r:id="rId10"/>
    <p:sldId id="264" r:id="rId11"/>
    <p:sldId id="279" r:id="rId12"/>
    <p:sldId id="289" r:id="rId13"/>
    <p:sldId id="290" r:id="rId14"/>
    <p:sldId id="269" r:id="rId15"/>
    <p:sldId id="268" r:id="rId16"/>
    <p:sldId id="266" r:id="rId17"/>
    <p:sldId id="277" r:id="rId18"/>
    <p:sldId id="267" r:id="rId19"/>
    <p:sldId id="286" r:id="rId20"/>
    <p:sldId id="271" r:id="rId21"/>
    <p:sldId id="272" r:id="rId22"/>
    <p:sldId id="281" r:id="rId23"/>
    <p:sldId id="273" r:id="rId24"/>
    <p:sldId id="274" r:id="rId25"/>
    <p:sldId id="275" r:id="rId26"/>
    <p:sldId id="276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4"/>
    <p:restoredTop sz="83134"/>
  </p:normalViewPr>
  <p:slideViewPr>
    <p:cSldViewPr snapToGrid="0" snapToObjects="1">
      <p:cViewPr varScale="1">
        <p:scale>
          <a:sx n="91" d="100"/>
          <a:sy n="91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0047E-BD28-3549-8B24-F010395E7CC0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CFD2-52E2-B04E-ABC6-5486378A6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spent a number of years building a repository for campus research data</a:t>
            </a:r>
          </a:p>
          <a:p>
            <a:pPr lvl="1"/>
            <a:r>
              <a:rPr lang="en-US" dirty="0" smtClean="0"/>
              <a:t>Facts about it</a:t>
            </a:r>
          </a:p>
          <a:p>
            <a:pPr lvl="1"/>
            <a:r>
              <a:rPr lang="en-US" dirty="0" smtClean="0"/>
              <a:t>Couple of 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spent a number of years building a repository for campus research data</a:t>
            </a:r>
          </a:p>
          <a:p>
            <a:pPr lvl="1"/>
            <a:r>
              <a:rPr lang="en-US" dirty="0" smtClean="0"/>
              <a:t>Facts about it</a:t>
            </a:r>
          </a:p>
          <a:p>
            <a:pPr lvl="1"/>
            <a:r>
              <a:rPr lang="en-US" dirty="0" smtClean="0"/>
              <a:t>Couple of 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It’s been moderately successful, and we’re kept busy adding data to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spent a number of years building a repository for campus research data</a:t>
            </a:r>
          </a:p>
          <a:p>
            <a:pPr lvl="1"/>
            <a:r>
              <a:rPr lang="en-US" dirty="0" smtClean="0"/>
              <a:t>Facts about it</a:t>
            </a:r>
          </a:p>
          <a:p>
            <a:pPr lvl="1"/>
            <a:r>
              <a:rPr lang="en-US" dirty="0" smtClean="0"/>
              <a:t>Couple of 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are putting things in all kinds of places for all kinds of reasons</a:t>
            </a:r>
          </a:p>
          <a:p>
            <a:pPr lvl="1"/>
            <a:r>
              <a:rPr lang="en-US" dirty="0" smtClean="0"/>
              <a:t>Some are mandated, some are preferences, some are just what people know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are government/non-profit, others are commercial</a:t>
            </a:r>
          </a:p>
          <a:p>
            <a:r>
              <a:rPr lang="en-US" dirty="0" smtClean="0"/>
              <a:t>There’s all kinds of data in places like OSF that aren’t traditional repositories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capture all of this stuff??</a:t>
            </a:r>
          </a:p>
          <a:p>
            <a:r>
              <a:rPr lang="en-US" dirty="0" smtClean="0"/>
              <a:t>And what about metrics, stats, etc.</a:t>
            </a:r>
          </a:p>
          <a:p>
            <a:r>
              <a:rPr lang="en-US" dirty="0" smtClean="0"/>
              <a:t>How can we do this without ceding it to the commercial space?</a:t>
            </a:r>
          </a:p>
          <a:p>
            <a:pPr lvl="1"/>
            <a:r>
              <a:rPr lang="en-US" dirty="0" smtClean="0"/>
              <a:t>Big push for institution to own/control as much of our own space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were involved in SHARE</a:t>
            </a:r>
          </a:p>
          <a:p>
            <a:pPr lvl="1"/>
            <a:r>
              <a:rPr lang="en-US" dirty="0" smtClean="0"/>
              <a:t>Pushing metadata there</a:t>
            </a:r>
          </a:p>
          <a:p>
            <a:pPr lvl="1"/>
            <a:r>
              <a:rPr lang="en-US" dirty="0" smtClean="0"/>
              <a:t>Talking about ways to improve the metadata there</a:t>
            </a:r>
          </a:p>
          <a:p>
            <a:pPr lvl="1"/>
            <a:r>
              <a:rPr lang="en-US" dirty="0" smtClean="0"/>
              <a:t>Trying to find best ways for our campus people to use SHARE</a:t>
            </a:r>
          </a:p>
          <a:p>
            <a:pPr lvl="1"/>
            <a:r>
              <a:rPr lang="en-US" dirty="0" smtClean="0"/>
              <a:t>How do we leverage everything that’s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CFD2-52E2-B04E-ABC6-5486378A6C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290F-5F69-7347-ABE3-2EEBC8D45432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792E-3C69-BA4C-9432-42DD1CEF4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2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80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Representing Campus Research Data in a Comprehensive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64413"/>
            <a:ext cx="9144000" cy="2264190"/>
          </a:xfrm>
        </p:spPr>
        <p:txBody>
          <a:bodyPr>
            <a:normAutofit fontScale="92500" lnSpcReduction="10000"/>
          </a:bodyPr>
          <a:lstStyle/>
          <a:p>
            <a:r>
              <a:rPr lang="en-US" sz="4800" smtClean="0"/>
              <a:t>David </a:t>
            </a:r>
            <a:r>
              <a:rPr lang="en-US" sz="4800" smtClean="0"/>
              <a:t>Minor</a:t>
            </a:r>
            <a:br>
              <a:rPr lang="en-US" sz="480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Director, Research Data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Curation </a:t>
            </a:r>
            <a:r>
              <a:rPr lang="en-US" sz="3200" dirty="0" smtClean="0"/>
              <a:t>Program</a:t>
            </a:r>
            <a:br>
              <a:rPr lang="en-US" sz="3200" dirty="0" smtClean="0"/>
            </a:br>
            <a:r>
              <a:rPr lang="en-US" sz="3200" dirty="0" smtClean="0"/>
              <a:t>UC San Diego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2855622"/>
            <a:ext cx="3661794" cy="3661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3635798"/>
            <a:ext cx="3414308" cy="27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72"/>
            <a:ext cx="12192000" cy="60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112520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354" y="224286"/>
            <a:ext cx="3985403" cy="646331"/>
          </a:xfrm>
          <a:prstGeom prst="rect">
            <a:avLst/>
          </a:prstGeom>
          <a:solidFill>
            <a:srgbClr val="A4BDD4">
              <a:alpha val="77000"/>
            </a:srgb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https://</a:t>
            </a:r>
            <a:r>
              <a:rPr lang="en-US" sz="3600" dirty="0" err="1"/>
              <a:t>share.osf.io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49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354" y="224286"/>
            <a:ext cx="3985403" cy="646331"/>
          </a:xfrm>
          <a:prstGeom prst="rect">
            <a:avLst/>
          </a:prstGeom>
          <a:solidFill>
            <a:srgbClr val="A4BDD4">
              <a:alpha val="77000"/>
            </a:srgb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https://</a:t>
            </a:r>
            <a:r>
              <a:rPr lang="en-US" sz="3600" dirty="0" err="1"/>
              <a:t>share.osf.io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350498" y="1434905"/>
            <a:ext cx="8468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Roughly speaking </a:t>
            </a:r>
            <a:r>
              <a:rPr lang="mr-IN" sz="7200" dirty="0" smtClean="0"/>
              <a:t>…</a:t>
            </a:r>
            <a:r>
              <a:rPr lang="en-US" sz="7200" dirty="0" smtClean="0"/>
              <a:t> think of a </a:t>
            </a:r>
            <a:r>
              <a:rPr lang="en-US" sz="7200" dirty="0" err="1" smtClean="0"/>
              <a:t>Europeana</a:t>
            </a:r>
            <a:r>
              <a:rPr lang="en-US" sz="7200" dirty="0" smtClean="0"/>
              <a:t> for research data.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312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9923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053"/>
            <a:ext cx="12192000" cy="85323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7" idx="0"/>
          </p:cNvCxnSpPr>
          <p:nvPr/>
        </p:nvCxnSpPr>
        <p:spPr>
          <a:xfrm flipH="1" flipV="1">
            <a:off x="1287476" y="1631291"/>
            <a:ext cx="864418" cy="2362808"/>
          </a:xfrm>
          <a:prstGeom prst="straightConnector1">
            <a:avLst/>
          </a:prstGeom>
          <a:ln w="666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" idx="0"/>
          </p:cNvCxnSpPr>
          <p:nvPr/>
        </p:nvCxnSpPr>
        <p:spPr>
          <a:xfrm flipV="1">
            <a:off x="2151894" y="1631291"/>
            <a:ext cx="3196483" cy="2362808"/>
          </a:xfrm>
          <a:prstGeom prst="straightConnector1">
            <a:avLst/>
          </a:prstGeom>
          <a:ln w="666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8" idx="0"/>
          </p:cNvCxnSpPr>
          <p:nvPr/>
        </p:nvCxnSpPr>
        <p:spPr>
          <a:xfrm flipV="1">
            <a:off x="5985938" y="1631291"/>
            <a:ext cx="897206" cy="2362808"/>
          </a:xfrm>
          <a:prstGeom prst="straightConnector1">
            <a:avLst/>
          </a:prstGeom>
          <a:ln w="666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0"/>
          </p:cNvCxnSpPr>
          <p:nvPr/>
        </p:nvCxnSpPr>
        <p:spPr>
          <a:xfrm flipV="1">
            <a:off x="10079966" y="1631290"/>
            <a:ext cx="857593" cy="2362809"/>
          </a:xfrm>
          <a:prstGeom prst="straightConnector1">
            <a:avLst/>
          </a:prstGeom>
          <a:ln w="666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63441" y="3994099"/>
            <a:ext cx="2976906" cy="219973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LOTS </a:t>
            </a:r>
            <a:br>
              <a:rPr lang="en-US" sz="4000" dirty="0" smtClean="0"/>
            </a:br>
            <a:r>
              <a:rPr lang="en-US" sz="4000" dirty="0" smtClean="0"/>
              <a:t>of data</a:t>
            </a:r>
            <a:endParaRPr lang="en-US" sz="4000" dirty="0"/>
          </a:p>
        </p:txBody>
      </p:sp>
      <p:sp>
        <p:nvSpPr>
          <p:cNvPr id="18" name="Oval 17"/>
          <p:cNvSpPr/>
          <p:nvPr/>
        </p:nvSpPr>
        <p:spPr>
          <a:xfrm>
            <a:off x="4079500" y="3994099"/>
            <a:ext cx="3812875" cy="219973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Performant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8246853" y="3994099"/>
            <a:ext cx="3666226" cy="219973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Comprehensive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14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42" y="2245684"/>
            <a:ext cx="11609717" cy="1325563"/>
          </a:xfrm>
        </p:spPr>
        <p:txBody>
          <a:bodyPr>
            <a:noAutofit/>
          </a:bodyPr>
          <a:lstStyle/>
          <a:p>
            <a:r>
              <a:rPr lang="en-US" sz="6600" dirty="0"/>
              <a:t>What if </a:t>
            </a:r>
            <a:r>
              <a:rPr lang="mr-IN" sz="6600" dirty="0"/>
              <a:t>…</a:t>
            </a:r>
            <a:r>
              <a:rPr lang="en-US" sz="6600" dirty="0"/>
              <a:t> </a:t>
            </a:r>
            <a:r>
              <a:rPr lang="en-US" sz="6600" i="1" dirty="0"/>
              <a:t>what if </a:t>
            </a:r>
            <a:r>
              <a:rPr lang="en-US" sz="6600" dirty="0"/>
              <a:t>we could use the SHARE corpus to tell a story about our campus research</a:t>
            </a:r>
            <a:r>
              <a:rPr lang="en-US" sz="6600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952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67" y="419518"/>
            <a:ext cx="11359551" cy="576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 It has the metadata about outputs.</a:t>
            </a:r>
          </a:p>
          <a:p>
            <a:pPr marL="0" indent="0">
              <a:buNone/>
            </a:pPr>
            <a:r>
              <a:rPr lang="en-US" sz="5400" dirty="0" smtClean="0"/>
              <a:t> It has information about publications.</a:t>
            </a:r>
          </a:p>
          <a:p>
            <a:pPr marL="0" indent="0">
              <a:buNone/>
            </a:pPr>
            <a:r>
              <a:rPr lang="en-US" sz="5400" dirty="0" smtClean="0"/>
              <a:t> It has data about funders.</a:t>
            </a:r>
          </a:p>
          <a:p>
            <a:endParaRPr lang="en-US" sz="5400" dirty="0"/>
          </a:p>
          <a:p>
            <a:pPr marL="0" indent="0">
              <a:buNone/>
            </a:pPr>
            <a:r>
              <a:rPr lang="en-US" sz="5400" i="1" dirty="0" smtClean="0"/>
              <a:t>How do we tie all of these things together and present them?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6778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5" y="1975448"/>
            <a:ext cx="3444786" cy="4589253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34" y="97706"/>
            <a:ext cx="10515600" cy="1325563"/>
          </a:xfrm>
        </p:spPr>
        <p:txBody>
          <a:bodyPr/>
          <a:lstStyle/>
          <a:p>
            <a:r>
              <a:rPr lang="en-US"/>
              <a:t>Let’s create a dashboard</a:t>
            </a:r>
            <a:r>
              <a:rPr lang="en-US" smtClean="0"/>
              <a:t>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728" y="1328378"/>
            <a:ext cx="8719868" cy="4351338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 Simple in concept</a:t>
            </a:r>
          </a:p>
          <a:p>
            <a:pPr lvl="1"/>
            <a:r>
              <a:rPr lang="en-US" sz="4000" dirty="0" smtClean="0"/>
              <a:t> </a:t>
            </a:r>
            <a:r>
              <a:rPr lang="en-US" sz="4000" dirty="0" err="1" smtClean="0"/>
              <a:t>Kinda</a:t>
            </a:r>
            <a:r>
              <a:rPr lang="en-US" sz="4000" dirty="0" smtClean="0"/>
              <a:t> hard to actually implement</a:t>
            </a:r>
          </a:p>
          <a:p>
            <a:pPr lvl="2"/>
            <a:r>
              <a:rPr lang="en-US" sz="3600" dirty="0" smtClean="0"/>
              <a:t>Institutional naming</a:t>
            </a:r>
          </a:p>
          <a:p>
            <a:pPr lvl="2"/>
            <a:r>
              <a:rPr lang="en-US" sz="3600" dirty="0" smtClean="0"/>
              <a:t>Inconsistent entries</a:t>
            </a:r>
          </a:p>
          <a:p>
            <a:pPr lvl="2"/>
            <a:r>
              <a:rPr lang="en-US" sz="3600" dirty="0" smtClean="0"/>
              <a:t>No clear ties between funders and data</a:t>
            </a:r>
          </a:p>
        </p:txBody>
      </p:sp>
    </p:spTree>
    <p:extLst>
      <p:ext uri="{BB962C8B-B14F-4D97-AF65-F5344CB8AC3E}">
        <p14:creationId xmlns:p14="http://schemas.microsoft.com/office/powerpoint/2010/main" val="1482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7" y="1364566"/>
            <a:ext cx="10494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We’ve built a digital repository where we keep our digital collections, including research data.</a:t>
            </a:r>
          </a:p>
          <a:p>
            <a:endParaRPr lang="en-US" sz="5400" dirty="0"/>
          </a:p>
          <a:p>
            <a:r>
              <a:rPr lang="en-US" sz="5400" dirty="0"/>
              <a:t>http://</a:t>
            </a:r>
            <a:r>
              <a:rPr lang="en-US" sz="5400" dirty="0" err="1"/>
              <a:t>library.ucsd.edu</a:t>
            </a:r>
            <a:r>
              <a:rPr lang="en-US" sz="5400" dirty="0"/>
              <a:t>/dc</a:t>
            </a:r>
          </a:p>
        </p:txBody>
      </p:sp>
    </p:spTree>
    <p:extLst>
      <p:ext uri="{BB962C8B-B14F-4D97-AF65-F5344CB8AC3E}">
        <p14:creationId xmlns:p14="http://schemas.microsoft.com/office/powerpoint/2010/main" val="1264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just decided </a:t>
            </a:r>
            <a:r>
              <a:rPr lang="mr-IN" dirty="0" smtClean="0"/>
              <a:t>…</a:t>
            </a:r>
            <a:r>
              <a:rPr lang="en-US" dirty="0" smtClean="0"/>
              <a:t> LET’S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We had </a:t>
            </a:r>
            <a:r>
              <a:rPr lang="en-US" sz="3600" dirty="0"/>
              <a:t>e</a:t>
            </a:r>
            <a:r>
              <a:rPr lang="en-US" sz="3600" dirty="0" smtClean="0"/>
              <a:t>xtensive discussions on:</a:t>
            </a:r>
            <a:br>
              <a:rPr lang="en-US" sz="3600" dirty="0" smtClean="0"/>
            </a:br>
            <a:endParaRPr lang="en-US" sz="3600" dirty="0" smtClean="0"/>
          </a:p>
          <a:p>
            <a:pPr lvl="1"/>
            <a:r>
              <a:rPr lang="en-US" sz="3200" dirty="0" smtClean="0"/>
              <a:t> how to identify our campus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/>
              <a:t>h</a:t>
            </a:r>
            <a:r>
              <a:rPr lang="en-US" sz="3200" dirty="0" smtClean="0"/>
              <a:t>ow to present wide variety of outputs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/>
              <a:t>h</a:t>
            </a:r>
            <a:r>
              <a:rPr lang="en-US" sz="3200" dirty="0" smtClean="0"/>
              <a:t>ow to brand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33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73" y="2875002"/>
            <a:ext cx="11644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http://</a:t>
            </a:r>
            <a:r>
              <a:rPr lang="en-US" sz="8000" dirty="0" err="1" smtClean="0"/>
              <a:t>tritonshare.ucsd.edu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075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0"/>
            <a:ext cx="1008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7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021902" y="465826"/>
            <a:ext cx="4357985" cy="144923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Created on the fly via query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61" y="2346384"/>
            <a:ext cx="6130809" cy="3864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215660"/>
            <a:ext cx="5709041" cy="388088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7" idx="0"/>
          </p:cNvCxnSpPr>
          <p:nvPr/>
        </p:nvCxnSpPr>
        <p:spPr>
          <a:xfrm flipH="1" flipV="1">
            <a:off x="1431985" y="2346384"/>
            <a:ext cx="1510547" cy="2431646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1" idx="4"/>
          </p:cNvCxnSpPr>
          <p:nvPr/>
        </p:nvCxnSpPr>
        <p:spPr>
          <a:xfrm flipH="1" flipV="1">
            <a:off x="5124092" y="1880558"/>
            <a:ext cx="4076803" cy="34505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1" idx="4"/>
          </p:cNvCxnSpPr>
          <p:nvPr/>
        </p:nvCxnSpPr>
        <p:spPr>
          <a:xfrm flipH="1" flipV="1">
            <a:off x="5699186" y="1275705"/>
            <a:ext cx="3501709" cy="63935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1" idx="4"/>
          </p:cNvCxnSpPr>
          <p:nvPr/>
        </p:nvCxnSpPr>
        <p:spPr>
          <a:xfrm flipH="1">
            <a:off x="4606506" y="1915063"/>
            <a:ext cx="4594389" cy="1362975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1" idx="4"/>
          </p:cNvCxnSpPr>
          <p:nvPr/>
        </p:nvCxnSpPr>
        <p:spPr>
          <a:xfrm flipH="1">
            <a:off x="6780362" y="1915063"/>
            <a:ext cx="2420533" cy="236363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1" idx="4"/>
          </p:cNvCxnSpPr>
          <p:nvPr/>
        </p:nvCxnSpPr>
        <p:spPr>
          <a:xfrm>
            <a:off x="9200895" y="1915063"/>
            <a:ext cx="1478607" cy="239714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63539" y="4778030"/>
            <a:ext cx="4357985" cy="144923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Manually curated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8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29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10070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73" y="2875002"/>
            <a:ext cx="11644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http://</a:t>
            </a:r>
            <a:r>
              <a:rPr lang="en-US" sz="8000" dirty="0" err="1" smtClean="0"/>
              <a:t>tritonshare.ucsd.edu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564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General </a:t>
            </a:r>
            <a:r>
              <a:rPr lang="en-US" sz="3600" dirty="0" smtClean="0"/>
              <a:t>refinement of everything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 Improvement </a:t>
            </a:r>
            <a:r>
              <a:rPr lang="en-US" sz="3600" dirty="0" smtClean="0"/>
              <a:t>of diverse metadata in catalog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 Connecting </a:t>
            </a:r>
            <a:r>
              <a:rPr lang="en-US" sz="3600" dirty="0" smtClean="0"/>
              <a:t>improved metadata to </a:t>
            </a:r>
            <a:r>
              <a:rPr lang="en-US" sz="3600" dirty="0" smtClean="0"/>
              <a:t>sources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Creating custom interfaces for other institutions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6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72" y="16817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0"/>
          <a:stretch/>
        </p:blipFill>
        <p:spPr>
          <a:xfrm>
            <a:off x="207876" y="1146903"/>
            <a:ext cx="9358155" cy="518956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1" name="Cloud Callout 10"/>
          <p:cNvSpPr/>
          <p:nvPr/>
        </p:nvSpPr>
        <p:spPr>
          <a:xfrm>
            <a:off x="6788792" y="399499"/>
            <a:ext cx="5014002" cy="3113391"/>
          </a:xfrm>
          <a:prstGeom prst="cloudCallout">
            <a:avLst>
              <a:gd name="adj1" fmla="val -82138"/>
              <a:gd name="adj2" fmla="val 6735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dminor@ucsd.edu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" y="98113"/>
            <a:ext cx="12176279" cy="6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Slide 5: don’t know origin of image. Cute cat though.</a:t>
            </a:r>
          </a:p>
          <a:p>
            <a:r>
              <a:rPr lang="en-US" sz="2000" dirty="0" smtClean="0"/>
              <a:t> Slides </a:t>
            </a:r>
            <a:r>
              <a:rPr lang="en-US" sz="2000" dirty="0"/>
              <a:t>6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7: </a:t>
            </a:r>
            <a:r>
              <a:rPr lang="en-US" sz="2000" dirty="0" smtClean="0"/>
              <a:t>all logos are copyright their respective owners. Used without explicit permission.</a:t>
            </a:r>
          </a:p>
          <a:p>
            <a:r>
              <a:rPr lang="en-US" sz="2000" dirty="0" smtClean="0"/>
              <a:t>Slides </a:t>
            </a:r>
            <a:r>
              <a:rPr lang="en-US" sz="2000" dirty="0" smtClean="0"/>
              <a:t>8 </a:t>
            </a:r>
            <a:r>
              <a:rPr lang="en-US" sz="2000" smtClean="0"/>
              <a:t>and </a:t>
            </a:r>
            <a:r>
              <a:rPr lang="en-US" sz="2000" smtClean="0"/>
              <a:t>18: </a:t>
            </a:r>
            <a:r>
              <a:rPr lang="en-US" sz="2000" dirty="0" smtClean="0"/>
              <a:t>images copyright Elke </a:t>
            </a:r>
            <a:r>
              <a:rPr lang="en-US" sz="2000" dirty="0" err="1" smtClean="0"/>
              <a:t>Vogelsang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elkevogelsang.com</a:t>
            </a:r>
            <a:endParaRPr lang="en-US" sz="2000" dirty="0" smtClean="0"/>
          </a:p>
          <a:p>
            <a:r>
              <a:rPr lang="en-US" sz="2000" dirty="0" smtClean="0"/>
              <a:t>Slide </a:t>
            </a:r>
            <a:r>
              <a:rPr lang="en-US" sz="2000" dirty="0" smtClean="0"/>
              <a:t>9: </a:t>
            </a:r>
            <a:r>
              <a:rPr lang="en-US" sz="2000" dirty="0" err="1" smtClean="0"/>
              <a:t>dunno</a:t>
            </a:r>
            <a:r>
              <a:rPr lang="en-US" sz="2000" dirty="0" smtClean="0"/>
              <a:t>. Is out there on lots of webpages.</a:t>
            </a:r>
          </a:p>
          <a:p>
            <a:r>
              <a:rPr lang="en-US" sz="2000" dirty="0" smtClean="0"/>
              <a:t>Slide </a:t>
            </a:r>
            <a:r>
              <a:rPr lang="en-US" sz="2000" dirty="0" smtClean="0"/>
              <a:t>19: </a:t>
            </a:r>
            <a:r>
              <a:rPr lang="en-US" sz="2000" dirty="0" smtClean="0"/>
              <a:t>your guess as good as mine.</a:t>
            </a:r>
          </a:p>
          <a:p>
            <a:r>
              <a:rPr lang="en-US" sz="2000" dirty="0"/>
              <a:t>Slide </a:t>
            </a:r>
            <a:r>
              <a:rPr lang="en-US" sz="2000" dirty="0" smtClean="0"/>
              <a:t>29: </a:t>
            </a:r>
            <a:r>
              <a:rPr lang="en-US" sz="2000" dirty="0"/>
              <a:t>Black Metal </a:t>
            </a:r>
            <a:r>
              <a:rPr lang="en-US" sz="2000" dirty="0" smtClean="0"/>
              <a:t>Cats, @</a:t>
            </a:r>
            <a:r>
              <a:rPr lang="en-US" sz="2000" dirty="0" err="1" smtClean="0"/>
              <a:t>evilbmcats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7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050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57" y="1706599"/>
            <a:ext cx="6788284" cy="3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7" y="562708"/>
            <a:ext cx="5289451" cy="5049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/>
              <a:t>But </a:t>
            </a:r>
            <a:r>
              <a:rPr lang="mr-IN" sz="5400" dirty="0" smtClean="0"/>
              <a:t>…</a:t>
            </a:r>
            <a:r>
              <a:rPr lang="en-US" sz="5400" dirty="0" smtClean="0"/>
              <a:t> 99% of campus research data will never go in our repository.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9621" y="562708"/>
            <a:ext cx="5248480" cy="3925863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1743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16" y="2433589"/>
            <a:ext cx="2213202" cy="698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4320283"/>
            <a:ext cx="3518865" cy="1967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9" y="2169174"/>
            <a:ext cx="21209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89" y="585942"/>
            <a:ext cx="4776621" cy="7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8" y="246116"/>
            <a:ext cx="4648302" cy="1654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36" y="4509528"/>
            <a:ext cx="4477856" cy="158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84" y="2025157"/>
            <a:ext cx="1755648" cy="408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40" y="3360856"/>
            <a:ext cx="2977285" cy="6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13542" y="1545336"/>
            <a:ext cx="7066483" cy="3767328"/>
            <a:chOff x="4689043" y="1784909"/>
            <a:chExt cx="7066483" cy="3767328"/>
          </a:xfrm>
        </p:grpSpPr>
        <p:grpSp>
          <p:nvGrpSpPr>
            <p:cNvPr id="2" name="Group 1"/>
            <p:cNvGrpSpPr/>
            <p:nvPr/>
          </p:nvGrpSpPr>
          <p:grpSpPr>
            <a:xfrm>
              <a:off x="5270893" y="2448112"/>
              <a:ext cx="5365406" cy="2562741"/>
              <a:chOff x="2915399" y="1394723"/>
              <a:chExt cx="5365406" cy="256274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997" y="2462755"/>
                <a:ext cx="1045734" cy="33023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6799" y="3025373"/>
                <a:ext cx="1327017" cy="74183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399" y="2229373"/>
                <a:ext cx="1499031" cy="46676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363" y="1472837"/>
                <a:ext cx="2340442" cy="36474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3632" y="1394723"/>
                <a:ext cx="1420368" cy="50541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7855" y="3514602"/>
                <a:ext cx="1248284" cy="44286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332" y="2139768"/>
                <a:ext cx="1388360" cy="32298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422" y="2880363"/>
                <a:ext cx="1170433" cy="273432"/>
              </a:xfrm>
              <a:prstGeom prst="rect">
                <a:avLst/>
              </a:prstGeom>
            </p:spPr>
          </p:pic>
        </p:grpSp>
        <p:sp>
          <p:nvSpPr>
            <p:cNvPr id="3" name="Oval 2"/>
            <p:cNvSpPr/>
            <p:nvPr/>
          </p:nvSpPr>
          <p:spPr>
            <a:xfrm>
              <a:off x="4689043" y="1784909"/>
              <a:ext cx="7066483" cy="376732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746" y="2980140"/>
            <a:ext cx="3517822" cy="1802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1" y="478216"/>
            <a:ext cx="2798355" cy="27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8" y="89079"/>
            <a:ext cx="10515600" cy="1325563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89" y="1264908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 Spend </a:t>
            </a:r>
            <a:r>
              <a:rPr lang="en-US" sz="4000" dirty="0" smtClean="0"/>
              <a:t>$$$ with a commercial entity</a:t>
            </a:r>
          </a:p>
          <a:p>
            <a:pPr lvl="1"/>
            <a:r>
              <a:rPr lang="en-US" sz="3600" dirty="0" smtClean="0"/>
              <a:t> Control </a:t>
            </a:r>
            <a:r>
              <a:rPr lang="en-US" sz="3600" dirty="0" smtClean="0"/>
              <a:t>issues</a:t>
            </a:r>
          </a:p>
          <a:p>
            <a:pPr lvl="1"/>
            <a:r>
              <a:rPr lang="en-US" sz="3600" dirty="0" smtClean="0"/>
              <a:t> Trust </a:t>
            </a:r>
            <a:r>
              <a:rPr lang="en-US" sz="3600" dirty="0" smtClean="0"/>
              <a:t>issues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 Create </a:t>
            </a:r>
            <a:r>
              <a:rPr lang="en-US" sz="4000" dirty="0" smtClean="0"/>
              <a:t>something from scratch</a:t>
            </a:r>
          </a:p>
          <a:p>
            <a:pPr lvl="1"/>
            <a:r>
              <a:rPr lang="en-US" sz="3600" dirty="0" smtClean="0"/>
              <a:t> No </a:t>
            </a:r>
            <a:r>
              <a:rPr lang="en-US" sz="3600" dirty="0" smtClean="0"/>
              <a:t>staff for this</a:t>
            </a:r>
          </a:p>
          <a:p>
            <a:pPr lvl="1"/>
            <a:r>
              <a:rPr lang="en-US" sz="3600" dirty="0" smtClean="0"/>
              <a:t> Not </a:t>
            </a:r>
            <a:r>
              <a:rPr lang="en-US" sz="3600" dirty="0" smtClean="0"/>
              <a:t>enough money for this</a:t>
            </a:r>
          </a:p>
          <a:p>
            <a:pPr lvl="1"/>
            <a:r>
              <a:rPr lang="en-US" sz="3600" dirty="0" smtClean="0"/>
              <a:t> End </a:t>
            </a:r>
            <a:r>
              <a:rPr lang="en-US" sz="3600" dirty="0" smtClean="0"/>
              <a:t>up with a special snowflake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789653" y="945453"/>
            <a:ext cx="4080294" cy="51399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1" y="874287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15" y="211506"/>
            <a:ext cx="10515600" cy="1325563"/>
          </a:xfrm>
        </p:spPr>
        <p:txBody>
          <a:bodyPr/>
          <a:lstStyle/>
          <a:p>
            <a:r>
              <a:rPr lang="en-US" dirty="0" smtClean="0"/>
              <a:t>Ideally we wanted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112" y="1364767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to </a:t>
            </a:r>
            <a:r>
              <a:rPr lang="en-US" sz="3600" dirty="0" smtClean="0"/>
              <a:t>work with a community to create something that works locally but is reproducible elsewhere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 to </a:t>
            </a:r>
            <a:r>
              <a:rPr lang="en-US" sz="3600" dirty="0" smtClean="0"/>
              <a:t>leverage work/knowledge that already exists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 to </a:t>
            </a:r>
            <a:r>
              <a:rPr lang="en-US" sz="3600" dirty="0" smtClean="0"/>
              <a:t>access information/data/metadata that we don’t even know about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7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528</Words>
  <Application>Microsoft Macintosh PowerPoint</Application>
  <PresentationFormat>Widescreen</PresentationFormat>
  <Paragraphs>95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Calibri Light</vt:lpstr>
      <vt:lpstr>Mangal</vt:lpstr>
      <vt:lpstr>Arial</vt:lpstr>
      <vt:lpstr>Office Theme</vt:lpstr>
      <vt:lpstr>Representing Campus Research Data in a Comprehensive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Options</vt:lpstr>
      <vt:lpstr>Ideally we wanted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… what if we could use the SHARE corpus to tell a story about our campus research?</vt:lpstr>
      <vt:lpstr>PowerPoint Presentation</vt:lpstr>
      <vt:lpstr>Let’s create a dashboard!</vt:lpstr>
      <vt:lpstr>PowerPoint Presentation</vt:lpstr>
      <vt:lpstr>We just decided … LET’S DO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 next …</vt:lpstr>
      <vt:lpstr>Thank you!</vt:lpstr>
      <vt:lpstr>Acknowledgements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Dashboard</dc:title>
  <dc:creator>Minor, David</dc:creator>
  <cp:lastModifiedBy>Minor, David</cp:lastModifiedBy>
  <cp:revision>71</cp:revision>
  <dcterms:created xsi:type="dcterms:W3CDTF">2017-03-14T13:01:17Z</dcterms:created>
  <dcterms:modified xsi:type="dcterms:W3CDTF">2017-04-04T13:33:51Z</dcterms:modified>
</cp:coreProperties>
</file>