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74" r:id="rId12"/>
    <p:sldId id="270" r:id="rId13"/>
    <p:sldId id="271" r:id="rId14"/>
    <p:sldId id="272" r:id="rId15"/>
    <p:sldId id="275" r:id="rId16"/>
    <p:sldId id="276" r:id="rId17"/>
    <p:sldId id="273" r:id="rId18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1"/>
  </p:normalViewPr>
  <p:slideViewPr>
    <p:cSldViewPr>
      <p:cViewPr varScale="1">
        <p:scale>
          <a:sx n="109" d="100"/>
          <a:sy n="109" d="100"/>
        </p:scale>
        <p:origin x="172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/Volumes\Untitled\rinnakkaisjtallennksen_katsaus0109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/Volumes\Untitled\rinnakkaisjtallennksen_katsaus010916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/Volumes/Untitled/rinnakkaisjtallennksen_katsaus20170220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//Volumes/Untitled/rinnakkaisjtallennksen_katsaus20170220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oleObject" Target="file:////Volumes/Untitled/rinnakkaisjtallennksen_katsaus2017022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Taul3!$A$1</c:f>
              <c:strCache>
                <c:ptCount val="1"/>
                <c:pt idx="0">
                  <c:v>Green OA in Finland 2013-2016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Taul3!$B$3:$E$3</c:f>
              <c:numCache>
                <c:formatCode>General</c:formatCode>
                <c:ptCount val="4"/>
                <c:pt idx="0">
                  <c:v>2013.0</c:v>
                </c:pt>
                <c:pt idx="1">
                  <c:v>2014.0</c:v>
                </c:pt>
                <c:pt idx="2">
                  <c:v>2015.0</c:v>
                </c:pt>
                <c:pt idx="3">
                  <c:v>2016.0</c:v>
                </c:pt>
              </c:numCache>
            </c:numRef>
          </c:cat>
          <c:val>
            <c:numRef>
              <c:f>Taul3!$B$10:$E$10</c:f>
              <c:numCache>
                <c:formatCode>General</c:formatCode>
                <c:ptCount val="4"/>
                <c:pt idx="0">
                  <c:v>980.0</c:v>
                </c:pt>
                <c:pt idx="1">
                  <c:v>1333.0</c:v>
                </c:pt>
                <c:pt idx="2">
                  <c:v>3196.0</c:v>
                </c:pt>
                <c:pt idx="3">
                  <c:v>7970.0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CC5-45BD-AE8A-869EC9ECB87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321791776"/>
        <c:axId val="1321723248"/>
      </c:barChart>
      <c:catAx>
        <c:axId val="132179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1723248"/>
        <c:crosses val="autoZero"/>
        <c:auto val="1"/>
        <c:lblAlgn val="ctr"/>
        <c:lblOffset val="100"/>
        <c:noMultiLvlLbl val="0"/>
      </c:catAx>
      <c:valAx>
        <c:axId val="13217232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321791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noFill/>
      </c:spPr>
    </c:sideWall>
    <c:backWall>
      <c:thickness val="0"/>
      <c:spPr>
        <a:noFill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Taul1!$G$128</c:f>
              <c:strCache>
                <c:ptCount val="1"/>
                <c:pt idx="0">
                  <c:v>publisher pdf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cat>
            <c:strRef>
              <c:f>Taul1!$A$129:$A$132</c:f>
              <c:strCache>
                <c:ptCount val="4"/>
                <c:pt idx="0">
                  <c:v>Helda</c:v>
                </c:pt>
                <c:pt idx="1">
                  <c:v>JYX</c:v>
                </c:pt>
                <c:pt idx="2">
                  <c:v>AaltoDoc</c:v>
                </c:pt>
                <c:pt idx="3">
                  <c:v>TamPub</c:v>
                </c:pt>
              </c:strCache>
            </c:strRef>
          </c:cat>
          <c:val>
            <c:numRef>
              <c:f>Taul1!$G$129:$G$132</c:f>
              <c:numCache>
                <c:formatCode>0.00</c:formatCode>
                <c:ptCount val="4"/>
                <c:pt idx="0">
                  <c:v>87.23596861798418</c:v>
                </c:pt>
                <c:pt idx="1">
                  <c:v>55.05857294994675</c:v>
                </c:pt>
                <c:pt idx="2">
                  <c:v>85.95113438045375</c:v>
                </c:pt>
                <c:pt idx="3">
                  <c:v>91.4464534075105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9D4-41F6-AC76-31A23C35E266}"/>
            </c:ext>
          </c:extLst>
        </c:ser>
        <c:ser>
          <c:idx val="1"/>
          <c:order val="1"/>
          <c:tx>
            <c:strRef>
              <c:f>Taul1!$H$128</c:f>
              <c:strCache>
                <c:ptCount val="1"/>
                <c:pt idx="0">
                  <c:v>final draft</c:v>
                </c:pt>
              </c:strCache>
            </c:strRef>
          </c:tx>
          <c:invertIfNegative val="0"/>
          <c:cat>
            <c:strRef>
              <c:f>Taul1!$A$129:$A$132</c:f>
              <c:strCache>
                <c:ptCount val="4"/>
                <c:pt idx="0">
                  <c:v>Helda</c:v>
                </c:pt>
                <c:pt idx="1">
                  <c:v>JYX</c:v>
                </c:pt>
                <c:pt idx="2">
                  <c:v>AaltoDoc</c:v>
                </c:pt>
                <c:pt idx="3">
                  <c:v>TamPub</c:v>
                </c:pt>
              </c:strCache>
            </c:strRef>
          </c:cat>
          <c:val>
            <c:numRef>
              <c:f>Taul1!$H$129:$H$132</c:f>
              <c:numCache>
                <c:formatCode>0.00</c:formatCode>
                <c:ptCount val="4"/>
                <c:pt idx="0">
                  <c:v>12.46228123114061</c:v>
                </c:pt>
                <c:pt idx="1">
                  <c:v>43.62797302094427</c:v>
                </c:pt>
                <c:pt idx="2">
                  <c:v>12.91448516579407</c:v>
                </c:pt>
                <c:pt idx="3">
                  <c:v>8.344923504867868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9D4-41F6-AC76-31A23C35E266}"/>
            </c:ext>
          </c:extLst>
        </c:ser>
        <c:ser>
          <c:idx val="2"/>
          <c:order val="2"/>
          <c:tx>
            <c:strRef>
              <c:f>Taul1!$I$128</c:f>
              <c:strCache>
                <c:ptCount val="1"/>
                <c:pt idx="0">
                  <c:v>pre print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strRef>
              <c:f>Taul1!$A$129:$A$132</c:f>
              <c:strCache>
                <c:ptCount val="4"/>
                <c:pt idx="0">
                  <c:v>Helda</c:v>
                </c:pt>
                <c:pt idx="1">
                  <c:v>JYX</c:v>
                </c:pt>
                <c:pt idx="2">
                  <c:v>AaltoDoc</c:v>
                </c:pt>
                <c:pt idx="3">
                  <c:v>TamPub</c:v>
                </c:pt>
              </c:strCache>
            </c:strRef>
          </c:cat>
          <c:val>
            <c:numRef>
              <c:f>Taul1!$I$129:$I$132</c:f>
              <c:numCache>
                <c:formatCode>0.00</c:formatCode>
                <c:ptCount val="4"/>
                <c:pt idx="0">
                  <c:v>0.301750150875075</c:v>
                </c:pt>
                <c:pt idx="1">
                  <c:v>1.313454029108981</c:v>
                </c:pt>
                <c:pt idx="2">
                  <c:v>1.134380453752181</c:v>
                </c:pt>
                <c:pt idx="3">
                  <c:v>0.208623087621697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9D4-41F6-AC76-31A23C35E2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21443120"/>
        <c:axId val="1321400992"/>
        <c:axId val="0"/>
      </c:bar3DChart>
      <c:catAx>
        <c:axId val="1321443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21400992"/>
        <c:crosses val="autoZero"/>
        <c:auto val="1"/>
        <c:lblAlgn val="ctr"/>
        <c:lblOffset val="100"/>
        <c:noMultiLvlLbl val="0"/>
      </c:catAx>
      <c:valAx>
        <c:axId val="1321400992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132144312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v>Jyväskylä</c:v>
          </c:tx>
          <c:spPr>
            <a:ln w="57150"/>
          </c:spPr>
          <c:marker>
            <c:symbol val="none"/>
          </c:marker>
          <c:cat>
            <c:numRef>
              <c:f>Taul1!$A$75:$A$80</c:f>
              <c:numCache>
                <c:formatCode>General</c:formatCode>
                <c:ptCount val="6"/>
                <c:pt idx="0">
                  <c:v>2011.0</c:v>
                </c:pt>
                <c:pt idx="1">
                  <c:v>2012.0</c:v>
                </c:pt>
                <c:pt idx="2">
                  <c:v>2013.0</c:v>
                </c:pt>
                <c:pt idx="3">
                  <c:v>2014.0</c:v>
                </c:pt>
                <c:pt idx="4">
                  <c:v>2015.0</c:v>
                </c:pt>
                <c:pt idx="5">
                  <c:v>2016.0</c:v>
                </c:pt>
              </c:numCache>
            </c:numRef>
          </c:cat>
          <c:val>
            <c:numRef>
              <c:f>Taul1!$D$82:$D$87</c:f>
              <c:numCache>
                <c:formatCode>0.00</c:formatCode>
                <c:ptCount val="6"/>
                <c:pt idx="0">
                  <c:v>0.0714552936775159</c:v>
                </c:pt>
                <c:pt idx="1">
                  <c:v>0.0985130111524163</c:v>
                </c:pt>
                <c:pt idx="2">
                  <c:v>0.130312609764665</c:v>
                </c:pt>
                <c:pt idx="3">
                  <c:v>0.229860365198711</c:v>
                </c:pt>
                <c:pt idx="4">
                  <c:v>0.324689554419284</c:v>
                </c:pt>
                <c:pt idx="5">
                  <c:v>0.380489560835133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2E5-4D25-BC2E-E8494FD80EDE}"/>
            </c:ext>
          </c:extLst>
        </c:ser>
        <c:ser>
          <c:idx val="1"/>
          <c:order val="1"/>
          <c:tx>
            <c:v>Helsinki</c:v>
          </c:tx>
          <c:spPr>
            <a:ln w="57150"/>
          </c:spPr>
          <c:marker>
            <c:symbol val="none"/>
          </c:marker>
          <c:cat>
            <c:numRef>
              <c:f>Taul1!$A$75:$A$80</c:f>
              <c:numCache>
                <c:formatCode>General</c:formatCode>
                <c:ptCount val="6"/>
                <c:pt idx="0">
                  <c:v>2011.0</c:v>
                </c:pt>
                <c:pt idx="1">
                  <c:v>2012.0</c:v>
                </c:pt>
                <c:pt idx="2">
                  <c:v>2013.0</c:v>
                </c:pt>
                <c:pt idx="3">
                  <c:v>2014.0</c:v>
                </c:pt>
                <c:pt idx="4">
                  <c:v>2015.0</c:v>
                </c:pt>
                <c:pt idx="5">
                  <c:v>2016.0</c:v>
                </c:pt>
              </c:numCache>
            </c:numRef>
          </c:cat>
          <c:val>
            <c:numRef>
              <c:f>Taul1!$D$75:$D$80</c:f>
              <c:numCache>
                <c:formatCode>0.00</c:formatCode>
                <c:ptCount val="6"/>
                <c:pt idx="0">
                  <c:v>0.0435155208531708</c:v>
                </c:pt>
                <c:pt idx="1">
                  <c:v>0.0539694234665684</c:v>
                </c:pt>
                <c:pt idx="2">
                  <c:v>0.0741695040029447</c:v>
                </c:pt>
                <c:pt idx="3">
                  <c:v>0.0905555555555555</c:v>
                </c:pt>
                <c:pt idx="4">
                  <c:v>0.119259486550066</c:v>
                </c:pt>
                <c:pt idx="5">
                  <c:v>0.142678571428571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2E5-4D25-BC2E-E8494FD80EDE}"/>
            </c:ext>
          </c:extLst>
        </c:ser>
        <c:ser>
          <c:idx val="3"/>
          <c:order val="2"/>
          <c:tx>
            <c:v>Tampere</c:v>
          </c:tx>
          <c:spPr>
            <a:ln w="57150"/>
          </c:spPr>
          <c:marker>
            <c:symbol val="none"/>
          </c:marker>
          <c:cat>
            <c:numRef>
              <c:f>Taul1!$A$75:$A$80</c:f>
              <c:numCache>
                <c:formatCode>General</c:formatCode>
                <c:ptCount val="6"/>
                <c:pt idx="0">
                  <c:v>2011.0</c:v>
                </c:pt>
                <c:pt idx="1">
                  <c:v>2012.0</c:v>
                </c:pt>
                <c:pt idx="2">
                  <c:v>2013.0</c:v>
                </c:pt>
                <c:pt idx="3">
                  <c:v>2014.0</c:v>
                </c:pt>
                <c:pt idx="4">
                  <c:v>2015.0</c:v>
                </c:pt>
                <c:pt idx="5">
                  <c:v>2016.0</c:v>
                </c:pt>
              </c:numCache>
            </c:numRef>
          </c:cat>
          <c:val>
            <c:numRef>
              <c:f>Taul1!$D$89:$D$94</c:f>
              <c:numCache>
                <c:formatCode>0.00</c:formatCode>
                <c:ptCount val="6"/>
                <c:pt idx="0">
                  <c:v>0.0816888480954566</c:v>
                </c:pt>
                <c:pt idx="1">
                  <c:v>0.0856788079470198</c:v>
                </c:pt>
                <c:pt idx="2">
                  <c:v>0.0683836589698046</c:v>
                </c:pt>
                <c:pt idx="3">
                  <c:v>0.097119341563786</c:v>
                </c:pt>
                <c:pt idx="4">
                  <c:v>0.1125687685146</c:v>
                </c:pt>
                <c:pt idx="5">
                  <c:v>0.12842267643656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92E5-4D25-BC2E-E8494FD80EDE}"/>
            </c:ext>
          </c:extLst>
        </c:ser>
        <c:ser>
          <c:idx val="0"/>
          <c:order val="3"/>
          <c:tx>
            <c:v>Aalto</c:v>
          </c:tx>
          <c:spPr>
            <a:ln w="57150"/>
          </c:spPr>
          <c:marker>
            <c:symbol val="none"/>
          </c:marker>
          <c:cat>
            <c:numRef>
              <c:f>Taul1!$A$75:$A$80</c:f>
              <c:numCache>
                <c:formatCode>General</c:formatCode>
                <c:ptCount val="6"/>
                <c:pt idx="0">
                  <c:v>2011.0</c:v>
                </c:pt>
                <c:pt idx="1">
                  <c:v>2012.0</c:v>
                </c:pt>
                <c:pt idx="2">
                  <c:v>2013.0</c:v>
                </c:pt>
                <c:pt idx="3">
                  <c:v>2014.0</c:v>
                </c:pt>
                <c:pt idx="4">
                  <c:v>2015.0</c:v>
                </c:pt>
                <c:pt idx="5">
                  <c:v>2016.0</c:v>
                </c:pt>
              </c:numCache>
            </c:numRef>
          </c:cat>
          <c:val>
            <c:numRef>
              <c:f>Taul1!$D$68:$D$73</c:f>
              <c:numCache>
                <c:formatCode>0.00</c:formatCode>
                <c:ptCount val="6"/>
                <c:pt idx="0">
                  <c:v>0.0279032686686155</c:v>
                </c:pt>
                <c:pt idx="1">
                  <c:v>0.0373571229439643</c:v>
                </c:pt>
                <c:pt idx="2">
                  <c:v>0.0429822234014327</c:v>
                </c:pt>
                <c:pt idx="3">
                  <c:v>0.0695725062866722</c:v>
                </c:pt>
                <c:pt idx="4">
                  <c:v>0.0824404761904762</c:v>
                </c:pt>
                <c:pt idx="5">
                  <c:v>0.116757883763357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92E5-4D25-BC2E-E8494FD80E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08359600"/>
        <c:axId val="1308196032"/>
      </c:lineChart>
      <c:catAx>
        <c:axId val="1308359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08196032"/>
        <c:crosses val="autoZero"/>
        <c:auto val="1"/>
        <c:lblAlgn val="ctr"/>
        <c:lblOffset val="100"/>
        <c:noMultiLvlLbl val="0"/>
      </c:catAx>
      <c:valAx>
        <c:axId val="1308196032"/>
        <c:scaling>
          <c:orientation val="minMax"/>
        </c:scaling>
        <c:delete val="0"/>
        <c:axPos val="l"/>
        <c:majorGridlines/>
        <c:numFmt formatCode="0.00%" sourceLinked="0"/>
        <c:majorTickMark val="out"/>
        <c:minorTickMark val="none"/>
        <c:tickLblPos val="nextTo"/>
        <c:crossAx val="130835960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Openness peer rev. articles</c:v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Taul4!$A$3:$A$8</c:f>
              <c:strCache>
                <c:ptCount val="6"/>
                <c:pt idx="0">
                  <c:v>Jan. 2015</c:v>
                </c:pt>
                <c:pt idx="1">
                  <c:v>April 2015</c:v>
                </c:pt>
                <c:pt idx="2">
                  <c:v>Feb. 2016</c:v>
                </c:pt>
                <c:pt idx="3">
                  <c:v>July 2016</c:v>
                </c:pt>
                <c:pt idx="4">
                  <c:v>Oct. 2016</c:v>
                </c:pt>
                <c:pt idx="5">
                  <c:v>Dec. 2016</c:v>
                </c:pt>
              </c:strCache>
            </c:strRef>
          </c:cat>
          <c:val>
            <c:numRef>
              <c:f>Taul4!$D$3:$D$8</c:f>
              <c:numCache>
                <c:formatCode>0%</c:formatCode>
                <c:ptCount val="6"/>
                <c:pt idx="0">
                  <c:v>0.32</c:v>
                </c:pt>
                <c:pt idx="1">
                  <c:v>0.36</c:v>
                </c:pt>
                <c:pt idx="2">
                  <c:v>0.46</c:v>
                </c:pt>
                <c:pt idx="3">
                  <c:v>0.49</c:v>
                </c:pt>
                <c:pt idx="4">
                  <c:v>0.51</c:v>
                </c:pt>
                <c:pt idx="5">
                  <c:v>0.53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21673984"/>
        <c:axId val="1308188096"/>
        <c:axId val="0"/>
      </c:bar3DChart>
      <c:catAx>
        <c:axId val="1321673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8188096"/>
        <c:crosses val="autoZero"/>
        <c:auto val="1"/>
        <c:lblAlgn val="ctr"/>
        <c:lblOffset val="100"/>
        <c:noMultiLvlLbl val="0"/>
      </c:catAx>
      <c:valAx>
        <c:axId val="1308188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1673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Green OA peer rev. articles</c:v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Taul4!$A$3:$A$8</c:f>
              <c:strCache>
                <c:ptCount val="6"/>
                <c:pt idx="0">
                  <c:v>Jan. 2015</c:v>
                </c:pt>
                <c:pt idx="1">
                  <c:v>April 2015</c:v>
                </c:pt>
                <c:pt idx="2">
                  <c:v>Feb. 2016</c:v>
                </c:pt>
                <c:pt idx="3">
                  <c:v>July 2016</c:v>
                </c:pt>
                <c:pt idx="4">
                  <c:v>Oct. 2016</c:v>
                </c:pt>
                <c:pt idx="5">
                  <c:v>Dec. 2016</c:v>
                </c:pt>
              </c:strCache>
            </c:strRef>
          </c:cat>
          <c:val>
            <c:numRef>
              <c:f>Taul4!$E$3:$E$8</c:f>
              <c:numCache>
                <c:formatCode>0%</c:formatCode>
                <c:ptCount val="6"/>
                <c:pt idx="0">
                  <c:v>0.16</c:v>
                </c:pt>
                <c:pt idx="1">
                  <c:v>0.27</c:v>
                </c:pt>
                <c:pt idx="2">
                  <c:v>0.36</c:v>
                </c:pt>
                <c:pt idx="3">
                  <c:v>0.45</c:v>
                </c:pt>
                <c:pt idx="4">
                  <c:v>0.48</c:v>
                </c:pt>
                <c:pt idx="5">
                  <c:v>0.49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17321488"/>
        <c:axId val="1317311824"/>
        <c:axId val="0"/>
      </c:bar3DChart>
      <c:catAx>
        <c:axId val="1317321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7311824"/>
        <c:crosses val="autoZero"/>
        <c:auto val="1"/>
        <c:lblAlgn val="ctr"/>
        <c:lblOffset val="100"/>
        <c:noMultiLvlLbl val="0"/>
      </c:catAx>
      <c:valAx>
        <c:axId val="1317311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7321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8F316-C9AF-4543-BA87-BF399F6507AE}" type="datetimeFigureOut">
              <a:rPr lang="fi-FI" smtClean="0"/>
              <a:t>3.4.2017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EC2E8-83B5-4286-985C-E1260959F1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8F316-C9AF-4543-BA87-BF399F6507AE}" type="datetimeFigureOut">
              <a:rPr lang="fi-FI" smtClean="0"/>
              <a:t>3.4.2017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EC2E8-83B5-4286-985C-E1260959F1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8F316-C9AF-4543-BA87-BF399F6507AE}" type="datetimeFigureOut">
              <a:rPr lang="fi-FI" smtClean="0"/>
              <a:t>3.4.2017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EC2E8-83B5-4286-985C-E1260959F17A}" type="slidenum">
              <a:rPr lang="fi-FI" smtClean="0"/>
              <a:t>‹#›</a:t>
            </a:fld>
            <a:endParaRPr lang="fi-FI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8F316-C9AF-4543-BA87-BF399F6507AE}" type="datetimeFigureOut">
              <a:rPr lang="fi-FI" smtClean="0"/>
              <a:t>3.4.2017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EC2E8-83B5-4286-985C-E1260959F1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8F316-C9AF-4543-BA87-BF399F6507AE}" type="datetimeFigureOut">
              <a:rPr lang="fi-FI" smtClean="0"/>
              <a:t>3.4.2017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EC2E8-83B5-4286-985C-E1260959F17A}" type="slidenum">
              <a:rPr lang="fi-FI" smtClean="0"/>
              <a:t>‹#›</a:t>
            </a:fld>
            <a:endParaRPr lang="fi-FI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8F316-C9AF-4543-BA87-BF399F6507AE}" type="datetimeFigureOut">
              <a:rPr lang="fi-FI" smtClean="0"/>
              <a:t>3.4.2017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EC2E8-83B5-4286-985C-E1260959F1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8F316-C9AF-4543-BA87-BF399F6507AE}" type="datetimeFigureOut">
              <a:rPr lang="fi-FI" smtClean="0"/>
              <a:t>3.4.2017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EC2E8-83B5-4286-985C-E1260959F1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8F316-C9AF-4543-BA87-BF399F6507AE}" type="datetimeFigureOut">
              <a:rPr lang="fi-FI" smtClean="0"/>
              <a:t>3.4.2017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EC2E8-83B5-4286-985C-E1260959F1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8F316-C9AF-4543-BA87-BF399F6507AE}" type="datetimeFigureOut">
              <a:rPr lang="fi-FI" smtClean="0"/>
              <a:t>3.4.2017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EC2E8-83B5-4286-985C-E1260959F1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8F316-C9AF-4543-BA87-BF399F6507AE}" type="datetimeFigureOut">
              <a:rPr lang="fi-FI" smtClean="0"/>
              <a:t>3.4.2017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EC2E8-83B5-4286-985C-E1260959F1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8F316-C9AF-4543-BA87-BF399F6507AE}" type="datetimeFigureOut">
              <a:rPr lang="fi-FI" smtClean="0"/>
              <a:t>3.4.2017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EC2E8-83B5-4286-985C-E1260959F1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8F316-C9AF-4543-BA87-BF399F6507AE}" type="datetimeFigureOut">
              <a:rPr lang="fi-FI" smtClean="0"/>
              <a:t>3.4.2017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EC2E8-83B5-4286-985C-E1260959F1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8F316-C9AF-4543-BA87-BF399F6507AE}" type="datetimeFigureOut">
              <a:rPr lang="fi-FI" smtClean="0"/>
              <a:t>3.4.2017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EC2E8-83B5-4286-985C-E1260959F1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8F316-C9AF-4543-BA87-BF399F6507AE}" type="datetimeFigureOut">
              <a:rPr lang="fi-FI" smtClean="0"/>
              <a:t>3.4.2017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EC2E8-83B5-4286-985C-E1260959F1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8F316-C9AF-4543-BA87-BF399F6507AE}" type="datetimeFigureOut">
              <a:rPr lang="fi-FI" smtClean="0"/>
              <a:t>3.4.2017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EC2E8-83B5-4286-985C-E1260959F1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8F316-C9AF-4543-BA87-BF399F6507AE}" type="datetimeFigureOut">
              <a:rPr lang="fi-FI" smtClean="0"/>
              <a:t>3.4.2017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EC2E8-83B5-4286-985C-E1260959F17A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8F316-C9AF-4543-BA87-BF399F6507AE}" type="datetimeFigureOut">
              <a:rPr lang="fi-FI" smtClean="0"/>
              <a:t>3.4.2017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8AEC2E8-83B5-4286-985C-E1260959F17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8719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tif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nglish.eu2016.nl/latest/news/2016/05/27/all-european-scientific-articles-to-be-freely-accessible-by-2020" TargetMode="External"/><Relationship Id="rId3" Type="http://schemas.openxmlformats.org/officeDocument/2006/relationships/hyperlink" Target="http://www.julkaisufoorumi.fi/en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55577" y="2404534"/>
            <a:ext cx="6201738" cy="1646302"/>
          </a:xfrm>
        </p:spPr>
        <p:txBody>
          <a:bodyPr/>
          <a:lstStyle/>
          <a:p>
            <a:r>
              <a:rPr lang="en-US" sz="4400" b="1" dirty="0"/>
              <a:t>A Service Model for Green Open Access in Finland </a:t>
            </a: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 smtClean="0"/>
              <a:t>– </a:t>
            </a:r>
            <a:r>
              <a:rPr lang="en-US" sz="4400" b="1" dirty="0"/>
              <a:t>Why, What and How?</a:t>
            </a:r>
            <a:endParaRPr lang="fi-FI" sz="44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0" y="4347342"/>
            <a:ext cx="5826719" cy="1096899"/>
          </a:xfrm>
        </p:spPr>
        <p:txBody>
          <a:bodyPr>
            <a:noAutofit/>
          </a:bodyPr>
          <a:lstStyle/>
          <a:p>
            <a:r>
              <a:rPr lang="fi-FI" sz="1600" dirty="0" smtClean="0"/>
              <a:t>ILIDE 2017, </a:t>
            </a:r>
            <a:r>
              <a:rPr lang="fi-FI" sz="1600" dirty="0" err="1" smtClean="0"/>
              <a:t>Jasná</a:t>
            </a:r>
            <a:r>
              <a:rPr lang="fi-FI" sz="1600" dirty="0" smtClean="0"/>
              <a:t>, Slovakia</a:t>
            </a:r>
          </a:p>
          <a:p>
            <a:r>
              <a:rPr lang="fi-FI" sz="1600" dirty="0" smtClean="0"/>
              <a:t>4.4.2017</a:t>
            </a:r>
          </a:p>
          <a:p>
            <a:r>
              <a:rPr lang="fi-FI" sz="1600" dirty="0" smtClean="0"/>
              <a:t>Pekka Olsbo</a:t>
            </a:r>
          </a:p>
          <a:p>
            <a:r>
              <a:rPr lang="fi-FI" sz="1600" dirty="0" err="1" smtClean="0"/>
              <a:t>Head</a:t>
            </a:r>
            <a:r>
              <a:rPr lang="fi-FI" sz="1600" dirty="0" smtClean="0"/>
              <a:t> of Publishing</a:t>
            </a:r>
          </a:p>
          <a:p>
            <a:r>
              <a:rPr lang="fi-FI" sz="1600" dirty="0" smtClean="0"/>
              <a:t>Open Science Centre</a:t>
            </a:r>
          </a:p>
          <a:p>
            <a:r>
              <a:rPr lang="fi-FI" sz="1600" dirty="0" err="1" smtClean="0"/>
              <a:t>University</a:t>
            </a:r>
            <a:r>
              <a:rPr lang="fi-FI" sz="1600" dirty="0" smtClean="0"/>
              <a:t> of Jyväskylä</a:t>
            </a:r>
            <a:endParaRPr lang="fi-FI" sz="1600" dirty="0"/>
          </a:p>
        </p:txBody>
      </p:sp>
      <p:pic>
        <p:nvPicPr>
          <p:cNvPr id="4" name="Kuva 10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517232"/>
            <a:ext cx="533400" cy="1088136"/>
          </a:xfrm>
          <a:prstGeom prst="rect">
            <a:avLst/>
          </a:prstGeom>
        </p:spPr>
      </p:pic>
      <p:pic>
        <p:nvPicPr>
          <p:cNvPr id="5" name="Kuva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595" y="4423029"/>
            <a:ext cx="1912641" cy="2361658"/>
          </a:xfrm>
          <a:prstGeom prst="rect">
            <a:avLst/>
          </a:prstGeom>
        </p:spPr>
      </p:pic>
      <p:sp>
        <p:nvSpPr>
          <p:cNvPr id="7" name="AutoShape 4" descr=".0.png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6400" y="6464300"/>
            <a:ext cx="11176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93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final drafts are not deposited…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414873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Process of self-archiving is </a:t>
            </a:r>
            <a:r>
              <a:rPr lang="en-US" sz="2400" b="1" dirty="0" smtClean="0"/>
              <a:t>not </a:t>
            </a:r>
            <a:r>
              <a:rPr lang="en-US" sz="2400" dirty="0" smtClean="0"/>
              <a:t>working the way it should.</a:t>
            </a:r>
          </a:p>
          <a:p>
            <a:r>
              <a:rPr lang="en-US" sz="2400" dirty="0" smtClean="0"/>
              <a:t>We don´t get anything from the authors.</a:t>
            </a:r>
          </a:p>
          <a:p>
            <a:r>
              <a:rPr lang="en-US" sz="2400" dirty="0" smtClean="0"/>
              <a:t>We just deposit what is already open somewhere else.</a:t>
            </a:r>
          </a:p>
          <a:p>
            <a:r>
              <a:rPr lang="en-US" sz="2400" dirty="0" smtClean="0"/>
              <a:t>We don´t boost for open access.</a:t>
            </a:r>
          </a:p>
          <a:p>
            <a:r>
              <a:rPr lang="en-US" sz="2400" dirty="0" smtClean="0"/>
              <a:t>Openness in Finland does not increase.</a:t>
            </a:r>
          </a:p>
          <a:p>
            <a:r>
              <a:rPr lang="en-US" sz="2400" dirty="0" smtClean="0"/>
              <a:t>We are not doing what we should do!</a:t>
            </a:r>
          </a:p>
          <a:p>
            <a:r>
              <a:rPr lang="en-US" sz="2400" dirty="0" smtClean="0"/>
              <a:t>We are only wishing not acting!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9960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of green OA</a:t>
            </a:r>
            <a:endParaRPr lang="en-US" dirty="0"/>
          </a:p>
        </p:txBody>
      </p:sp>
      <p:graphicFrame>
        <p:nvGraphicFramePr>
          <p:cNvPr id="4" name="Kaavi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0086910"/>
              </p:ext>
            </p:extLst>
          </p:nvPr>
        </p:nvGraphicFramePr>
        <p:xfrm>
          <a:off x="395536" y="1484784"/>
          <a:ext cx="7056784" cy="4378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7584" y="6093296"/>
            <a:ext cx="61750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Deposited articles in institutional repositories vs. total number of articles </a:t>
            </a:r>
          </a:p>
          <a:p>
            <a:r>
              <a:rPr lang="en-US" sz="1400" dirty="0" smtClean="0"/>
              <a:t>in  4 Universities in Finland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8190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04664"/>
            <a:ext cx="6347713" cy="1320800"/>
          </a:xfrm>
        </p:spPr>
        <p:txBody>
          <a:bodyPr>
            <a:normAutofit/>
          </a:bodyPr>
          <a:lstStyle/>
          <a:p>
            <a:r>
              <a:rPr lang="en-US" dirty="0" smtClean="0"/>
              <a:t>Development in University of </a:t>
            </a:r>
            <a:r>
              <a:rPr lang="en-US" dirty="0" err="1" smtClean="0"/>
              <a:t>Jyväskylä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3609298"/>
              </p:ext>
            </p:extLst>
          </p:nvPr>
        </p:nvGraphicFramePr>
        <p:xfrm>
          <a:off x="609600" y="1725464"/>
          <a:ext cx="6626696" cy="4316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26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04664"/>
            <a:ext cx="6347713" cy="1320800"/>
          </a:xfrm>
        </p:spPr>
        <p:txBody>
          <a:bodyPr>
            <a:normAutofit/>
          </a:bodyPr>
          <a:lstStyle/>
          <a:p>
            <a:r>
              <a:rPr lang="en-US" dirty="0" smtClean="0"/>
              <a:t>Development in University of </a:t>
            </a:r>
            <a:r>
              <a:rPr lang="en-US" dirty="0" err="1" smtClean="0"/>
              <a:t>Jyväskylä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8012004"/>
              </p:ext>
            </p:extLst>
          </p:nvPr>
        </p:nvGraphicFramePr>
        <p:xfrm>
          <a:off x="467544" y="1725464"/>
          <a:ext cx="6840760" cy="4316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764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did we do it in the University of </a:t>
            </a:r>
            <a:r>
              <a:rPr lang="en-US" dirty="0" err="1" smtClean="0"/>
              <a:t>Jyväskylä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Processes of CRIS and repository – cataloguing and publishing work seamlessly together.</a:t>
            </a:r>
          </a:p>
          <a:p>
            <a:r>
              <a:rPr lang="en-US" sz="2400" dirty="0" smtClean="0"/>
              <a:t>Interoperability of IT-systems. A necessity.</a:t>
            </a:r>
          </a:p>
          <a:p>
            <a:r>
              <a:rPr lang="en-US" sz="2400" dirty="0" smtClean="0"/>
              <a:t>Question of expertise, learning process, growth of knowledge, working in a small group of specialists.</a:t>
            </a:r>
          </a:p>
          <a:p>
            <a:r>
              <a:rPr lang="en-US" sz="2400" dirty="0" smtClean="0"/>
              <a:t>Constant communication with researchers - show them benefits, make them think.</a:t>
            </a:r>
          </a:p>
          <a:p>
            <a:r>
              <a:rPr lang="en-US" sz="2400" dirty="0" smtClean="0"/>
              <a:t>Keeping it simple.</a:t>
            </a:r>
          </a:p>
        </p:txBody>
      </p:sp>
    </p:spTree>
    <p:extLst>
      <p:ext uri="{BB962C8B-B14F-4D97-AF65-F5344CB8AC3E}">
        <p14:creationId xmlns:p14="http://schemas.microsoft.com/office/powerpoint/2010/main" val="63129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Service model for open science in University </a:t>
            </a:r>
            <a:r>
              <a:rPr lang="en-US" dirty="0"/>
              <a:t>of </a:t>
            </a:r>
            <a:r>
              <a:rPr lang="en-US" dirty="0" err="1" smtClean="0"/>
              <a:t>Jyväskylä</a:t>
            </a:r>
            <a:r>
              <a:rPr lang="en-US" dirty="0" smtClean="0"/>
              <a:t>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Open </a:t>
            </a:r>
            <a:r>
              <a:rPr lang="en-US" dirty="0" smtClean="0"/>
              <a:t>Science Centre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44367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Centre started officially in January 2017</a:t>
            </a:r>
          </a:p>
          <a:p>
            <a:r>
              <a:rPr lang="en-US" sz="2400" dirty="0" smtClean="0"/>
              <a:t>University library and University museums merged together</a:t>
            </a:r>
          </a:p>
          <a:p>
            <a:r>
              <a:rPr lang="en-US" sz="2400" dirty="0" smtClean="0"/>
              <a:t>All open science activities centralized</a:t>
            </a:r>
          </a:p>
          <a:p>
            <a:r>
              <a:rPr lang="en-US" sz="2400" dirty="0" smtClean="0"/>
              <a:t>Coordination of IT-services for research groups</a:t>
            </a:r>
          </a:p>
          <a:p>
            <a:r>
              <a:rPr lang="en-US" sz="2400" dirty="0" smtClean="0"/>
              <a:t>All publishing activities working together; publishing, cataloging, reporting, open access, system development… The lifecycle of a publication in one hands</a:t>
            </a:r>
          </a:p>
          <a:p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96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demands for researchers but demand for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436475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If we set goals for open science, we have to understand what these goals require:</a:t>
            </a:r>
            <a:br>
              <a:rPr lang="en-US" sz="2400" dirty="0" smtClean="0"/>
            </a:br>
            <a:r>
              <a:rPr lang="en-US" sz="2400" dirty="0" smtClean="0"/>
              <a:t>- infrastructure</a:t>
            </a:r>
            <a:br>
              <a:rPr lang="en-US" sz="2400" dirty="0" smtClean="0"/>
            </a:br>
            <a:r>
              <a:rPr lang="en-US" sz="2400" dirty="0" smtClean="0"/>
              <a:t>- services</a:t>
            </a:r>
            <a:br>
              <a:rPr lang="en-US" sz="2400" dirty="0" smtClean="0"/>
            </a:br>
            <a:r>
              <a:rPr lang="en-US" sz="2400" dirty="0" smtClean="0"/>
              <a:t>- open science goals have to be strategic goals</a:t>
            </a:r>
          </a:p>
          <a:p>
            <a:r>
              <a:rPr lang="en-US" sz="2400" dirty="0" smtClean="0"/>
              <a:t>Somebody needs to take the responsibility</a:t>
            </a:r>
          </a:p>
          <a:p>
            <a:r>
              <a:rPr lang="en-US" sz="2400" dirty="0" smtClean="0"/>
              <a:t>Need for centralized service models –  Open Science </a:t>
            </a:r>
            <a:r>
              <a:rPr lang="en-US" sz="2400" dirty="0" err="1" smtClean="0"/>
              <a:t>Centres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7129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/>
              <a:t>Thank You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/>
              <a:t>Questions??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/>
              <a:t>Contact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/>
              <a:t>Pekka Olsbo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/>
              <a:t>Open Science Centre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/>
              <a:t>University of </a:t>
            </a:r>
            <a:r>
              <a:rPr lang="en-US" sz="2000" dirty="0" err="1" smtClean="0"/>
              <a:t>Jyväskylä</a:t>
            </a:r>
            <a:endParaRPr lang="en-US" sz="20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err="1"/>
              <a:t>p</a:t>
            </a:r>
            <a:r>
              <a:rPr lang="en-US" sz="2000" dirty="0" err="1" smtClean="0"/>
              <a:t>ekka.olsbo</a:t>
            </a:r>
            <a:r>
              <a:rPr lang="en-US" sz="2000" dirty="0" smtClean="0"/>
              <a:t> at </a:t>
            </a:r>
            <a:r>
              <a:rPr lang="en-US" sz="2000" dirty="0" err="1" smtClean="0"/>
              <a:t>jyu.fi</a:t>
            </a:r>
            <a:endParaRPr lang="en-US" sz="20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3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 smtClean="0"/>
              <a:t>Three </a:t>
            </a:r>
            <a:r>
              <a:rPr lang="fi-FI" sz="4000" dirty="0" err="1" smtClean="0"/>
              <a:t>ways</a:t>
            </a:r>
            <a:r>
              <a:rPr lang="fi-FI" sz="4000" dirty="0" smtClean="0"/>
              <a:t> to open </a:t>
            </a:r>
            <a:r>
              <a:rPr lang="fi-FI" sz="4000" dirty="0" err="1" smtClean="0"/>
              <a:t>access</a:t>
            </a:r>
            <a:endParaRPr lang="fi-FI" sz="40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fi-FI" sz="2400" dirty="0" smtClean="0"/>
              <a:t>Gold OA: Open </a:t>
            </a:r>
            <a:r>
              <a:rPr lang="fi-FI" sz="2400" dirty="0" err="1" smtClean="0"/>
              <a:t>access</a:t>
            </a:r>
            <a:r>
              <a:rPr lang="fi-FI" sz="2400" dirty="0" smtClean="0"/>
              <a:t> </a:t>
            </a:r>
            <a:r>
              <a:rPr lang="fi-FI" sz="2400" dirty="0" err="1" smtClean="0"/>
              <a:t>journals</a:t>
            </a:r>
            <a:r>
              <a:rPr lang="fi-FI" sz="2400" dirty="0" smtClean="0"/>
              <a:t>, </a:t>
            </a:r>
            <a:r>
              <a:rPr lang="fi-FI" sz="2400" dirty="0" err="1" smtClean="0"/>
              <a:t>which</a:t>
            </a:r>
            <a:r>
              <a:rPr lang="fi-FI" sz="2400" dirty="0" smtClean="0"/>
              <a:t> </a:t>
            </a:r>
            <a:r>
              <a:rPr lang="en-US" sz="2400" dirty="0"/>
              <a:t>may or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may </a:t>
            </a:r>
            <a:r>
              <a:rPr lang="en-US" sz="2400" dirty="0"/>
              <a:t>not charge a publishing </a:t>
            </a:r>
            <a:r>
              <a:rPr lang="en-US" sz="2400" dirty="0" smtClean="0"/>
              <a:t>fee.</a:t>
            </a:r>
          </a:p>
          <a:p>
            <a:r>
              <a:rPr lang="en-US" sz="2400" dirty="0" smtClean="0"/>
              <a:t>Hybrid OA: Subscription based journals, where </a:t>
            </a:r>
            <a:br>
              <a:rPr lang="en-US" sz="2400" dirty="0" smtClean="0"/>
            </a:br>
            <a:r>
              <a:rPr lang="en-US" sz="2400" dirty="0" smtClean="0"/>
              <a:t>authors can buy their own articles open access.</a:t>
            </a:r>
          </a:p>
          <a:p>
            <a:r>
              <a:rPr lang="en-US" sz="2400" dirty="0"/>
              <a:t>Self-archiving, also known as </a:t>
            </a:r>
            <a:r>
              <a:rPr lang="en-US" sz="2400" b="1" dirty="0"/>
              <a:t>green open access</a:t>
            </a:r>
            <a:r>
              <a:rPr lang="en-US" sz="2400" dirty="0"/>
              <a:t>,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refers </a:t>
            </a:r>
            <a:r>
              <a:rPr lang="en-US" sz="2400" dirty="0"/>
              <a:t>to the practice of depositing articles in an institutional repository or a subject </a:t>
            </a:r>
            <a:r>
              <a:rPr lang="en-US" sz="2400" dirty="0" smtClean="0"/>
              <a:t>repository. An embargo period is usually needed.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05776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fi-FI" sz="4400" dirty="0" err="1" smtClean="0"/>
              <a:t>Why</a:t>
            </a:r>
            <a:r>
              <a:rPr lang="fi-FI" sz="4400" dirty="0" smtClean="0"/>
              <a:t> Green Open Access?</a:t>
            </a:r>
            <a:br>
              <a:rPr lang="fi-FI" sz="4400" dirty="0" smtClean="0"/>
            </a:br>
            <a:r>
              <a:rPr lang="fi-FI" sz="4400" dirty="0" smtClean="0"/>
              <a:t/>
            </a:r>
            <a:br>
              <a:rPr lang="fi-FI" sz="4400" dirty="0" smtClean="0"/>
            </a:br>
            <a:r>
              <a:rPr lang="en-US" sz="3600" dirty="0" smtClean="0"/>
              <a:t>The</a:t>
            </a:r>
            <a:r>
              <a:rPr lang="fi-FI" sz="3600" dirty="0" smtClean="0"/>
              <a:t> </a:t>
            </a:r>
            <a:r>
              <a:rPr lang="en-US" sz="3600" dirty="0" smtClean="0"/>
              <a:t>Finnish perspective</a:t>
            </a:r>
            <a:endParaRPr lang="en-US" sz="3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2276873"/>
            <a:ext cx="8229600" cy="432047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 </a:t>
            </a:r>
            <a:r>
              <a:rPr lang="en-US" sz="2400" dirty="0"/>
              <a:t>May 2016 the European Union announced </a:t>
            </a:r>
            <a:r>
              <a:rPr lang="en-US" sz="2400" dirty="0" smtClean="0"/>
              <a:t>that</a:t>
            </a:r>
            <a:br>
              <a:rPr lang="en-US" sz="2400" dirty="0" smtClean="0"/>
            </a:br>
            <a:r>
              <a:rPr lang="en-US" sz="2400" dirty="0" smtClean="0"/>
              <a:t>"</a:t>
            </a:r>
            <a:r>
              <a:rPr lang="en-US" sz="2400" dirty="0">
                <a:hlinkClick r:id="rId2"/>
              </a:rPr>
              <a:t>all scientific articles in Europe must be freely accessible as of 2020</a:t>
            </a:r>
            <a:r>
              <a:rPr lang="en-US" sz="2400" dirty="0" smtClean="0"/>
              <a:t>"</a:t>
            </a:r>
          </a:p>
          <a:p>
            <a:r>
              <a:rPr lang="en-US" sz="2400" dirty="0" smtClean="0"/>
              <a:t>Also Finland has set its goals for open access:</a:t>
            </a:r>
            <a:br>
              <a:rPr lang="en-US" sz="2400" dirty="0" smtClean="0"/>
            </a:br>
            <a:r>
              <a:rPr lang="en-US" sz="2400" dirty="0" smtClean="0"/>
              <a:t>60 % OA in 2017, 90 % in 2020.</a:t>
            </a:r>
          </a:p>
          <a:p>
            <a:r>
              <a:rPr lang="en-US" sz="2400" dirty="0" smtClean="0"/>
              <a:t>In Finland all researchers are encouraged (forced) </a:t>
            </a:r>
            <a:br>
              <a:rPr lang="en-US" sz="2400" dirty="0" smtClean="0"/>
            </a:br>
            <a:r>
              <a:rPr lang="en-US" sz="2400" dirty="0" smtClean="0"/>
              <a:t>to publish in journals listed in </a:t>
            </a:r>
            <a:br>
              <a:rPr lang="en-US" sz="2400" dirty="0" smtClean="0"/>
            </a:br>
            <a:r>
              <a:rPr lang="en-US" sz="2400" dirty="0" smtClean="0">
                <a:hlinkClick r:id="rId3"/>
              </a:rPr>
              <a:t>Finnish Publication forum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How many </a:t>
            </a:r>
            <a:r>
              <a:rPr lang="en-US" sz="2400" i="1" dirty="0" smtClean="0"/>
              <a:t>open access journals </a:t>
            </a:r>
            <a:r>
              <a:rPr lang="en-US" sz="2400" dirty="0" smtClean="0"/>
              <a:t>do you think </a:t>
            </a:r>
            <a:br>
              <a:rPr lang="en-US" sz="2400" dirty="0" smtClean="0"/>
            </a:br>
            <a:r>
              <a:rPr lang="en-US" sz="2400" dirty="0" smtClean="0"/>
              <a:t>there are listed in Finnish Publication forum?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401997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err="1" smtClean="0"/>
              <a:t>Why</a:t>
            </a:r>
            <a:r>
              <a:rPr lang="fi-FI" smtClean="0"/>
              <a:t> Green Open Access?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Publication forum</a:t>
            </a:r>
            <a:br>
              <a:rPr lang="en-US" sz="2400" dirty="0" smtClean="0"/>
            </a:br>
            <a:r>
              <a:rPr lang="en-US" sz="2400" dirty="0" smtClean="0"/>
              <a:t>Level 3 (the highest level): </a:t>
            </a:r>
            <a:r>
              <a:rPr lang="en-US" sz="2400" b="1" dirty="0" smtClean="0"/>
              <a:t>1,5 % </a:t>
            </a:r>
            <a:r>
              <a:rPr lang="en-US" sz="2400" dirty="0" smtClean="0"/>
              <a:t>OA-journals</a:t>
            </a:r>
            <a:r>
              <a:rPr lang="fi-FI" sz="2400" dirty="0" smtClean="0"/>
              <a:t/>
            </a:r>
            <a:br>
              <a:rPr lang="fi-FI" sz="2400" dirty="0" smtClean="0"/>
            </a:br>
            <a:r>
              <a:rPr lang="fi-FI" sz="2400" dirty="0" smtClean="0"/>
              <a:t>Level 2: </a:t>
            </a:r>
            <a:r>
              <a:rPr lang="fi-FI" sz="2400" b="1" dirty="0" smtClean="0"/>
              <a:t>1,3 % </a:t>
            </a:r>
            <a:r>
              <a:rPr lang="fi-FI" sz="2400" dirty="0" smtClean="0"/>
              <a:t>OA-</a:t>
            </a:r>
            <a:r>
              <a:rPr lang="fi-FI" sz="2400" dirty="0" err="1" smtClean="0"/>
              <a:t>journals</a:t>
            </a:r>
            <a:r>
              <a:rPr lang="fi-FI" sz="2400" dirty="0" smtClean="0"/>
              <a:t/>
            </a:r>
            <a:br>
              <a:rPr lang="fi-FI" sz="2400" dirty="0" smtClean="0"/>
            </a:br>
            <a:r>
              <a:rPr lang="fi-FI" sz="2400" dirty="0" smtClean="0"/>
              <a:t>Level 1 (</a:t>
            </a:r>
            <a:r>
              <a:rPr lang="fi-FI" sz="2400" dirty="0" err="1" smtClean="0"/>
              <a:t>the</a:t>
            </a:r>
            <a:r>
              <a:rPr lang="fi-FI" sz="2400" dirty="0" smtClean="0"/>
              <a:t> </a:t>
            </a:r>
            <a:r>
              <a:rPr lang="fi-FI" sz="2400" dirty="0" err="1" smtClean="0"/>
              <a:t>lowest</a:t>
            </a:r>
            <a:r>
              <a:rPr lang="fi-FI" sz="2400" dirty="0" smtClean="0"/>
              <a:t>): </a:t>
            </a:r>
            <a:r>
              <a:rPr lang="fi-FI" sz="2400" b="1" dirty="0" smtClean="0"/>
              <a:t>4,5 % </a:t>
            </a:r>
            <a:r>
              <a:rPr lang="fi-FI" sz="2400" dirty="0" smtClean="0"/>
              <a:t>OA-</a:t>
            </a:r>
            <a:r>
              <a:rPr lang="fi-FI" sz="2400" dirty="0" err="1" smtClean="0"/>
              <a:t>journals</a:t>
            </a:r>
            <a:endParaRPr lang="fi-FI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There is </a:t>
            </a:r>
            <a:r>
              <a:rPr lang="en-US" sz="2400" b="1" dirty="0" smtClean="0"/>
              <a:t>absolutely no way </a:t>
            </a:r>
            <a:r>
              <a:rPr lang="en-US" sz="2400" dirty="0" smtClean="0"/>
              <a:t>that Finland could in any way base it´s development of open science in gold open access!</a:t>
            </a:r>
          </a:p>
          <a:p>
            <a:pPr marL="0" indent="0">
              <a:buNone/>
            </a:pPr>
            <a:r>
              <a:rPr lang="en-US" sz="2400" dirty="0" smtClean="0"/>
              <a:t>Even though Finland has made hybrid OA deals with Taylor &amp; Francis and Sage, and maybe one day with Elsevier too…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Not to mention what these deals would cost us.</a:t>
            </a:r>
          </a:p>
        </p:txBody>
      </p:sp>
    </p:spTree>
    <p:extLst>
      <p:ext uri="{BB962C8B-B14F-4D97-AF65-F5344CB8AC3E}">
        <p14:creationId xmlns:p14="http://schemas.microsoft.com/office/powerpoint/2010/main" val="311430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err="1" smtClean="0"/>
              <a:t>Why</a:t>
            </a:r>
            <a:r>
              <a:rPr lang="fi-FI" smtClean="0"/>
              <a:t> Green Open Access?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09599" y="1700808"/>
            <a:ext cx="6347714" cy="3880773"/>
          </a:xfrm>
        </p:spPr>
        <p:txBody>
          <a:bodyPr>
            <a:noAutofit/>
          </a:bodyPr>
          <a:lstStyle/>
          <a:p>
            <a:r>
              <a:rPr lang="en-US" sz="2400" dirty="0" smtClean="0"/>
              <a:t>Of course we have to support OA-publishing and Gold OA, but alone these are not a solution … to anything.</a:t>
            </a:r>
          </a:p>
          <a:p>
            <a:r>
              <a:rPr lang="en-US" sz="2400" dirty="0" smtClean="0"/>
              <a:t>Unless we make a total change of paradigm in scientific publishing, we´ll need green open access (self-archiving) because: </a:t>
            </a:r>
            <a:r>
              <a:rPr lang="en-US" sz="2400" dirty="0" smtClean="0">
                <a:solidFill>
                  <a:srgbClr val="00B050"/>
                </a:solidFill>
              </a:rPr>
              <a:t>it´s cheap, it´s efficient, it´s easy, it doesn´t require (almost) anything from researchers, it gives tools for evaluating research output, and because it gives common good for everybody.</a:t>
            </a:r>
          </a:p>
        </p:txBody>
      </p:sp>
    </p:spTree>
    <p:extLst>
      <p:ext uri="{BB962C8B-B14F-4D97-AF65-F5344CB8AC3E}">
        <p14:creationId xmlns:p14="http://schemas.microsoft.com/office/powerpoint/2010/main" val="143170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err="1" smtClean="0"/>
              <a:t>Who´s</a:t>
            </a:r>
            <a:r>
              <a:rPr lang="fi-FI" smtClean="0"/>
              <a:t> business is </a:t>
            </a:r>
            <a:r>
              <a:rPr lang="fi-FI" err="1" smtClean="0"/>
              <a:t>green</a:t>
            </a:r>
            <a:r>
              <a:rPr lang="fi-FI" smtClean="0"/>
              <a:t> open </a:t>
            </a:r>
            <a:r>
              <a:rPr lang="fi-FI" err="1" smtClean="0"/>
              <a:t>access</a:t>
            </a:r>
            <a:r>
              <a:rPr lang="fi-FI" smtClean="0"/>
              <a:t>?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smtClean="0"/>
              <a:t>Term </a:t>
            </a:r>
            <a:r>
              <a:rPr lang="en-US" sz="2400" i="1" dirty="0" smtClean="0"/>
              <a:t>self-archiving</a:t>
            </a:r>
            <a:r>
              <a:rPr lang="en-US" sz="2400" dirty="0" smtClean="0"/>
              <a:t> hints that it is the author, who should take care of green OA.</a:t>
            </a:r>
          </a:p>
          <a:p>
            <a:r>
              <a:rPr lang="en-US" sz="2400" dirty="0" smtClean="0"/>
              <a:t>BUT we believe it is not … </a:t>
            </a:r>
          </a:p>
          <a:p>
            <a:r>
              <a:rPr lang="en-US" sz="2400" dirty="0" smtClean="0"/>
              <a:t>University libraries are the key players and librarians should take care of everything.</a:t>
            </a:r>
          </a:p>
          <a:p>
            <a:r>
              <a:rPr lang="en-US" sz="2400" dirty="0" smtClean="0"/>
              <a:t>Authors just take care of their files. </a:t>
            </a:r>
          </a:p>
          <a:p>
            <a:r>
              <a:rPr lang="en-US" sz="2400" dirty="0" smtClean="0"/>
              <a:t>Our experience suggest that in order to succeed, practices of green OA need to be centralized.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2368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Situation in Finland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9881246"/>
              </p:ext>
            </p:extLst>
          </p:nvPr>
        </p:nvGraphicFramePr>
        <p:xfrm>
          <a:off x="395536" y="1412776"/>
          <a:ext cx="720080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87624" y="6453336"/>
            <a:ext cx="46971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Number of deposited articles in universities repositories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5083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has happened?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 big step has been taken in creation of </a:t>
            </a:r>
            <a:br>
              <a:rPr lang="en-US" sz="2400" dirty="0" smtClean="0"/>
            </a:br>
            <a:r>
              <a:rPr lang="en-US" sz="2400" dirty="0" smtClean="0"/>
              <a:t>centralized services; population of CRIS </a:t>
            </a:r>
            <a:br>
              <a:rPr lang="en-US" sz="2400" dirty="0" smtClean="0"/>
            </a:br>
            <a:r>
              <a:rPr lang="en-US" sz="2400" dirty="0" smtClean="0"/>
              <a:t>(research information system) and process of self-archiving are now libraries´ business.</a:t>
            </a:r>
          </a:p>
          <a:p>
            <a:r>
              <a:rPr lang="en-US" sz="2400" dirty="0" smtClean="0"/>
              <a:t>Researchers don´t have to worry about reporting </a:t>
            </a:r>
            <a:br>
              <a:rPr lang="en-US" sz="2400" dirty="0" smtClean="0"/>
            </a:br>
            <a:r>
              <a:rPr lang="en-US" sz="2400" dirty="0" smtClean="0"/>
              <a:t>of their publications or the green open access – </a:t>
            </a:r>
            <a:br>
              <a:rPr lang="en-US" sz="2400" dirty="0" smtClean="0"/>
            </a:br>
            <a:r>
              <a:rPr lang="en-US" sz="2400" dirty="0" smtClean="0"/>
              <a:t>it is taken care of on their behalf.</a:t>
            </a:r>
          </a:p>
          <a:p>
            <a:r>
              <a:rPr lang="en-US" sz="2400" dirty="0" smtClean="0"/>
              <a:t>But this is reality only in few universities.</a:t>
            </a:r>
          </a:p>
          <a:p>
            <a:r>
              <a:rPr lang="en-US" sz="2400" dirty="0" smtClean="0"/>
              <a:t>So is everything ok and openness of Finnish </a:t>
            </a:r>
            <a:br>
              <a:rPr lang="en-US" sz="2400" dirty="0" smtClean="0"/>
            </a:br>
            <a:r>
              <a:rPr lang="en-US" sz="2400" dirty="0" smtClean="0"/>
              <a:t>research is on it´s way up?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No.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6336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being deposited?</a:t>
            </a:r>
            <a:endParaRPr lang="en-US" dirty="0"/>
          </a:p>
        </p:txBody>
      </p:sp>
      <p:graphicFrame>
        <p:nvGraphicFramePr>
          <p:cNvPr id="4" name="Kaavi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9007376"/>
              </p:ext>
            </p:extLst>
          </p:nvPr>
        </p:nvGraphicFramePr>
        <p:xfrm>
          <a:off x="179512" y="1417638"/>
          <a:ext cx="8424936" cy="4891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27584" y="6381328"/>
            <a:ext cx="19639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Deposited articles in 2015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3170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518</TotalTime>
  <Words>530</Words>
  <Application>Microsoft Macintosh PowerPoint</Application>
  <PresentationFormat>On-screen Show (4:3)</PresentationFormat>
  <Paragraphs>83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Trebuchet MS</vt:lpstr>
      <vt:lpstr>Wingdings 3</vt:lpstr>
      <vt:lpstr>Arial</vt:lpstr>
      <vt:lpstr>Facet</vt:lpstr>
      <vt:lpstr>A Service Model for Green Open Access in Finland  – Why, What and How?</vt:lpstr>
      <vt:lpstr>Three ways to open access</vt:lpstr>
      <vt:lpstr>Why Green Open Access?  The Finnish perspective</vt:lpstr>
      <vt:lpstr>Why Green Open Access?</vt:lpstr>
      <vt:lpstr>Why Green Open Access?</vt:lpstr>
      <vt:lpstr>Who´s business is green open access?</vt:lpstr>
      <vt:lpstr>Situation in Finland</vt:lpstr>
      <vt:lpstr>What has happened?</vt:lpstr>
      <vt:lpstr>What is being deposited?</vt:lpstr>
      <vt:lpstr>If final drafts are not deposited…</vt:lpstr>
      <vt:lpstr>Development of green OA</vt:lpstr>
      <vt:lpstr>Development in University of Jyväskylä</vt:lpstr>
      <vt:lpstr>Development in University of Jyväskylä</vt:lpstr>
      <vt:lpstr>How did we do it in the University of Jyväskylä?</vt:lpstr>
      <vt:lpstr>Service model for open science in University of Jyväskylä: Open Science Centre</vt:lpstr>
      <vt:lpstr>No demands for researchers but demand for services</vt:lpstr>
      <vt:lpstr>PowerPoint Presentation</vt:lpstr>
    </vt:vector>
  </TitlesOfParts>
  <Company>University of Jyväskylä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Boosting for green open access Why, Who and How?</dc:title>
  <dc:creator>Olsbo Pekka</dc:creator>
  <cp:lastModifiedBy>Olsbo, Pekka</cp:lastModifiedBy>
  <cp:revision>56</cp:revision>
  <cp:lastPrinted>2017-04-03T15:10:21Z</cp:lastPrinted>
  <dcterms:created xsi:type="dcterms:W3CDTF">2016-12-02T13:56:40Z</dcterms:created>
  <dcterms:modified xsi:type="dcterms:W3CDTF">2017-04-03T15:13:17Z</dcterms:modified>
</cp:coreProperties>
</file>