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sldIdLst>
    <p:sldId id="287" r:id="rId2"/>
    <p:sldId id="288" r:id="rId3"/>
    <p:sldId id="289" r:id="rId4"/>
    <p:sldId id="290" r:id="rId5"/>
    <p:sldId id="291" r:id="rId6"/>
    <p:sldId id="305" r:id="rId7"/>
    <p:sldId id="293" r:id="rId8"/>
    <p:sldId id="295" r:id="rId9"/>
    <p:sldId id="300" r:id="rId10"/>
    <p:sldId id="302" r:id="rId11"/>
    <p:sldId id="306" r:id="rId12"/>
    <p:sldId id="297" r:id="rId13"/>
    <p:sldId id="296" r:id="rId14"/>
    <p:sldId id="303" r:id="rId15"/>
    <p:sldId id="307"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90E3"/>
    <a:srgbClr val="0D97FF"/>
    <a:srgbClr val="716BE1"/>
    <a:srgbClr val="008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09" autoAdjust="0"/>
  </p:normalViewPr>
  <p:slideViewPr>
    <p:cSldViewPr>
      <p:cViewPr varScale="1">
        <p:scale>
          <a:sx n="73" d="100"/>
          <a:sy n="73" d="100"/>
        </p:scale>
        <p:origin x="-1920"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BE5379-381D-444C-8E14-510D3D58965C}" type="datetimeFigureOut">
              <a:rPr lang="en-GB" smtClean="0"/>
              <a:t>03/04/17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F6C5F8-2F3B-418C-A6A8-75D410F309B3}" type="slidenum">
              <a:rPr lang="en-GB" smtClean="0"/>
              <a:t>‹#›</a:t>
            </a:fld>
            <a:endParaRPr lang="en-GB"/>
          </a:p>
        </p:txBody>
      </p:sp>
    </p:spTree>
    <p:extLst>
      <p:ext uri="{BB962C8B-B14F-4D97-AF65-F5344CB8AC3E}">
        <p14:creationId xmlns:p14="http://schemas.microsoft.com/office/powerpoint/2010/main" val="336130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Introduce ourselves:</a:t>
            </a:r>
            <a:r>
              <a:rPr lang="en-GB" baseline="0" dirty="0" smtClean="0"/>
              <a:t> Lisa is working on the </a:t>
            </a:r>
            <a:r>
              <a:rPr lang="en-GB" baseline="0" dirty="0" err="1" smtClean="0"/>
              <a:t>KeepSafe</a:t>
            </a:r>
            <a:r>
              <a:rPr lang="en-GB" baseline="0" dirty="0" smtClean="0"/>
              <a:t> project and will talk about that and the European national hosting projects it supports; Tom heads up work at Stanford, where the LOCKSS programme and a variety of other open source initiatives originate - he’s going to speak about the technologies that underlie national hosting and about the LOCKSS technology in particular.  But before we get started, we’d like to have you introduce yourselves too.  </a:t>
            </a:r>
            <a:r>
              <a:rPr lang="en-GB" dirty="0" smtClean="0"/>
              <a:t>Go around the room</a:t>
            </a:r>
            <a:r>
              <a:rPr lang="en-GB" baseline="0" dirty="0" smtClean="0"/>
              <a:t>:</a:t>
            </a:r>
          </a:p>
          <a:p>
            <a:endParaRPr lang="en-GB" baseline="0" dirty="0" smtClean="0"/>
          </a:p>
          <a:p>
            <a:r>
              <a:rPr lang="en-GB" baseline="0" dirty="0" smtClean="0"/>
              <a:t>Name</a:t>
            </a:r>
          </a:p>
          <a:p>
            <a:r>
              <a:rPr lang="en-GB" baseline="0" dirty="0" smtClean="0"/>
              <a:t>County</a:t>
            </a:r>
          </a:p>
          <a:p>
            <a:r>
              <a:rPr lang="en-GB" baseline="0" dirty="0" smtClean="0"/>
              <a:t>Any specific interests / reasons for attending this workshop</a:t>
            </a:r>
          </a:p>
          <a:p>
            <a:endParaRPr lang="en-GB" dirty="0"/>
          </a:p>
        </p:txBody>
      </p:sp>
      <p:sp>
        <p:nvSpPr>
          <p:cNvPr id="4" name="Slide Number Placeholder 3"/>
          <p:cNvSpPr>
            <a:spLocks noGrp="1"/>
          </p:cNvSpPr>
          <p:nvPr>
            <p:ph type="sldNum" sz="quarter" idx="10"/>
          </p:nvPr>
        </p:nvSpPr>
        <p:spPr/>
        <p:txBody>
          <a:bodyPr/>
          <a:lstStyle/>
          <a:p>
            <a:fld id="{83340383-A7C6-D143-B5A7-FAA93608505A}" type="slidenum">
              <a:rPr lang="en-US" smtClean="0"/>
              <a:t>1</a:t>
            </a:fld>
            <a:endParaRPr lang="en-US"/>
          </a:p>
        </p:txBody>
      </p:sp>
    </p:spTree>
    <p:extLst>
      <p:ext uri="{BB962C8B-B14F-4D97-AF65-F5344CB8AC3E}">
        <p14:creationId xmlns:p14="http://schemas.microsoft.com/office/powerpoint/2010/main" val="2880264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At that meeting, we outlined a series of four objectives – I won</a:t>
            </a:r>
            <a:r>
              <a:rPr lang="fr-FR" dirty="0" smtClean="0">
                <a:effectLst/>
              </a:rPr>
              <a:t>’</a:t>
            </a:r>
            <a:r>
              <a:rPr lang="en-US" dirty="0" smtClean="0">
                <a:effectLst/>
              </a:rPr>
              <a:t>t read</a:t>
            </a:r>
            <a:r>
              <a:rPr lang="en-US" baseline="0" dirty="0" smtClean="0">
                <a:effectLst/>
              </a:rPr>
              <a:t> them through, as they are in your handout – but as an overview, they are around supporting one another in securing access, exploring legal mechanisms for local loads and their use, investigating how entitlement data is can be clarified and maintained, and sharing knowledge to enable other projects to benefit from the work we are all undertaking. </a:t>
            </a:r>
            <a:endParaRPr lang="en-US" dirty="0">
              <a:effectLst/>
            </a:endParaRPr>
          </a:p>
        </p:txBody>
      </p:sp>
      <p:sp>
        <p:nvSpPr>
          <p:cNvPr id="4" name="Slide Number Placeholder 3"/>
          <p:cNvSpPr>
            <a:spLocks noGrp="1"/>
          </p:cNvSpPr>
          <p:nvPr>
            <p:ph type="sldNum" sz="quarter" idx="10"/>
          </p:nvPr>
        </p:nvSpPr>
        <p:spPr/>
        <p:txBody>
          <a:bodyPr/>
          <a:lstStyle/>
          <a:p>
            <a:fld id="{83340383-A7C6-D143-B5A7-FAA93608505A}" type="slidenum">
              <a:rPr lang="en-US" smtClean="0"/>
              <a:t>10</a:t>
            </a:fld>
            <a:endParaRPr lang="en-US"/>
          </a:p>
        </p:txBody>
      </p:sp>
    </p:spTree>
    <p:extLst>
      <p:ext uri="{BB962C8B-B14F-4D97-AF65-F5344CB8AC3E}">
        <p14:creationId xmlns:p14="http://schemas.microsoft.com/office/powerpoint/2010/main" val="19625750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500" dirty="0" smtClean="0"/>
              <a:t>At</a:t>
            </a:r>
            <a:r>
              <a:rPr lang="en-GB" sz="1500" baseline="0" dirty="0" smtClean="0"/>
              <a:t> present the group is composed of those who have projects either underway or about to begin: </a:t>
            </a:r>
          </a:p>
          <a:p>
            <a:pPr lvl="1"/>
            <a:endParaRPr lang="en-GB" sz="1500" baseline="0" dirty="0" smtClean="0"/>
          </a:p>
          <a:p>
            <a:pPr lvl="1"/>
            <a:endParaRPr lang="en-GB" sz="1500" baseline="0" dirty="0" smtClean="0"/>
          </a:p>
          <a:p>
            <a:r>
              <a:rPr lang="en-GB" dirty="0" smtClean="0"/>
              <a:t>Italy launched a national project in January. </a:t>
            </a:r>
          </a:p>
          <a:p>
            <a:endParaRPr lang="en-GB"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200" baseline="0" dirty="0" smtClean="0"/>
              <a:t>The UK is running a project call </a:t>
            </a:r>
            <a:r>
              <a:rPr lang="en-GB" sz="1200" baseline="0" dirty="0" err="1" smtClean="0"/>
              <a:t>SafeNet</a:t>
            </a:r>
            <a:r>
              <a:rPr lang="en-GB" sz="1200" baseline="0" dirty="0" smtClean="0"/>
              <a:t>+, which EDINA is leading. </a:t>
            </a:r>
          </a:p>
          <a:p>
            <a:endParaRPr lang="en-GB" dirty="0" smtClean="0"/>
          </a:p>
          <a:p>
            <a:r>
              <a:rPr lang="en-GB" dirty="0" smtClean="0"/>
              <a:t>Switzerland and Germany launch their own projects in the second half of this year. </a:t>
            </a:r>
          </a:p>
          <a:p>
            <a:endParaRPr lang="en-GB" dirty="0" smtClean="0"/>
          </a:p>
          <a:p>
            <a:r>
              <a:rPr lang="en-GB" dirty="0" smtClean="0"/>
              <a:t>Denmark are undertaking a scoping study ahead of a full project proposal. </a:t>
            </a:r>
          </a:p>
          <a:p>
            <a:endParaRPr lang="en-GB" dirty="0" smtClean="0"/>
          </a:p>
          <a:p>
            <a:r>
              <a:rPr lang="en-GB" dirty="0" smtClean="0"/>
              <a:t>Smaller countries such as Belgium are investigating how to get involved:</a:t>
            </a:r>
            <a:r>
              <a:rPr lang="en-GB" baseline="0" dirty="0" smtClean="0"/>
              <a:t> it is difficult for small countries to host enough network nodes to make a PLN viable, so there is the possibility that small countries may work together or with larger neighbours. </a:t>
            </a:r>
          </a:p>
          <a:p>
            <a:endParaRPr lang="en-GB" sz="1500" baseline="0" dirty="0" smtClean="0"/>
          </a:p>
        </p:txBody>
      </p:sp>
      <p:sp>
        <p:nvSpPr>
          <p:cNvPr id="4" name="Slide Number Placeholder 3"/>
          <p:cNvSpPr>
            <a:spLocks noGrp="1"/>
          </p:cNvSpPr>
          <p:nvPr>
            <p:ph type="sldNum" sz="quarter" idx="10"/>
          </p:nvPr>
        </p:nvSpPr>
        <p:spPr/>
        <p:txBody>
          <a:bodyPr/>
          <a:lstStyle/>
          <a:p>
            <a:fld id="{36F6C5F8-2F3B-418C-A6A8-75D410F309B3}" type="slidenum">
              <a:rPr lang="en-GB" smtClean="0"/>
              <a:t>11</a:t>
            </a:fld>
            <a:endParaRPr lang="en-GB"/>
          </a:p>
        </p:txBody>
      </p:sp>
    </p:spTree>
    <p:extLst>
      <p:ext uri="{BB962C8B-B14F-4D97-AF65-F5344CB8AC3E}">
        <p14:creationId xmlns:p14="http://schemas.microsoft.com/office/powerpoint/2010/main" val="28092861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 I can give you a sense of what one of these projects looks like, by</a:t>
            </a:r>
            <a:r>
              <a:rPr lang="en-US" sz="1200" kern="1200" baseline="0" dirty="0" smtClean="0">
                <a:solidFill>
                  <a:schemeClr val="tx1"/>
                </a:solidFill>
                <a:effectLst/>
                <a:latin typeface="+mn-lt"/>
                <a:ea typeface="+mn-ea"/>
                <a:cs typeface="+mn-cs"/>
              </a:rPr>
              <a:t> talking very briefly about the UK’s </a:t>
            </a:r>
            <a:r>
              <a:rPr lang="en-US" sz="1200" kern="1200" baseline="0" dirty="0" err="1" smtClean="0">
                <a:solidFill>
                  <a:schemeClr val="tx1"/>
                </a:solidFill>
                <a:effectLst/>
                <a:latin typeface="+mn-lt"/>
                <a:ea typeface="+mn-ea"/>
                <a:cs typeface="+mn-cs"/>
              </a:rPr>
              <a:t>SafeNet</a:t>
            </a:r>
            <a:r>
              <a:rPr lang="en-US" sz="1200" kern="1200" baseline="0" dirty="0" smtClean="0">
                <a:solidFill>
                  <a:schemeClr val="tx1"/>
                </a:solidFill>
                <a:effectLst/>
                <a:latin typeface="+mn-lt"/>
                <a:ea typeface="+mn-ea"/>
                <a:cs typeface="+mn-cs"/>
              </a:rPr>
              <a:t>+ project.</a:t>
            </a:r>
          </a:p>
          <a:p>
            <a:endParaRPr lang="en-US" sz="1200" kern="1200" baseline="0" dirty="0" smtClean="0">
              <a:solidFill>
                <a:schemeClr val="tx1"/>
              </a:solidFill>
              <a:effectLst/>
              <a:latin typeface="+mn-lt"/>
              <a:ea typeface="+mn-ea"/>
              <a:cs typeface="+mn-cs"/>
            </a:endParaRPr>
          </a:p>
          <a:p>
            <a:r>
              <a:rPr lang="en-US" sz="1200" kern="1200" baseline="0" dirty="0" smtClean="0">
                <a:solidFill>
                  <a:schemeClr val="tx1"/>
                </a:solidFill>
                <a:effectLst/>
                <a:latin typeface="+mn-lt"/>
                <a:ea typeface="+mn-ea"/>
                <a:cs typeface="+mn-cs"/>
              </a:rPr>
              <a:t>This </a:t>
            </a:r>
            <a:r>
              <a:rPr lang="en-US" sz="1200" kern="1200" dirty="0" smtClean="0">
                <a:solidFill>
                  <a:schemeClr val="tx1"/>
                </a:solidFill>
                <a:effectLst/>
                <a:latin typeface="+mn-lt"/>
                <a:ea typeface="+mn-ea"/>
                <a:cs typeface="+mn-cs"/>
              </a:rPr>
              <a:t>diagram shows the infrastructure</a:t>
            </a:r>
            <a:r>
              <a:rPr lang="en-US" sz="1200" kern="1200" baseline="0" dirty="0" smtClean="0">
                <a:solidFill>
                  <a:schemeClr val="tx1"/>
                </a:solidFill>
                <a:effectLst/>
                <a:latin typeface="+mn-lt"/>
                <a:ea typeface="+mn-ea"/>
                <a:cs typeface="+mn-cs"/>
              </a:rPr>
              <a:t> that we are working towards. </a:t>
            </a:r>
          </a:p>
          <a:p>
            <a:endParaRPr lang="en-US" sz="1200" kern="1200" baseline="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 publisher deposits content into the </a:t>
            </a:r>
            <a:r>
              <a:rPr lang="en-US" sz="1200" kern="1200" dirty="0" err="1" smtClean="0">
                <a:solidFill>
                  <a:schemeClr val="tx1"/>
                </a:solidFill>
                <a:effectLst/>
                <a:latin typeface="+mn-lt"/>
                <a:ea typeface="+mn-ea"/>
                <a:cs typeface="+mn-cs"/>
              </a:rPr>
              <a:t>SafeNet</a:t>
            </a:r>
            <a:r>
              <a:rPr lang="en-US" sz="1200" kern="1200" dirty="0" smtClean="0">
                <a:solidFill>
                  <a:schemeClr val="tx1"/>
                </a:solidFill>
                <a:effectLst/>
                <a:latin typeface="+mn-lt"/>
                <a:ea typeface="+mn-ea"/>
                <a:cs typeface="+mn-cs"/>
              </a:rPr>
              <a:t> archive.</a:t>
            </a:r>
            <a:r>
              <a:rPr lang="en-GB"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We expect to use LOCKSS as a service platform, so the archive will be replicated at a number of </a:t>
            </a:r>
            <a:r>
              <a:rPr lang="en-US" sz="1200" kern="1200" dirty="0" err="1" smtClean="0">
                <a:solidFill>
                  <a:schemeClr val="tx1"/>
                </a:solidFill>
                <a:effectLst/>
                <a:latin typeface="+mn-lt"/>
                <a:ea typeface="+mn-ea"/>
                <a:cs typeface="+mn-cs"/>
              </a:rPr>
              <a:t>organisations</a:t>
            </a:r>
            <a:endParaRPr lang="en-GB"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t>We’ve extended the LOCKSS infrastructure to work at national / </a:t>
            </a:r>
            <a:r>
              <a:rPr lang="en-US" sz="1200" dirty="0" err="1" smtClean="0"/>
              <a:t>consortial</a:t>
            </a:r>
            <a:r>
              <a:rPr lang="en-US" sz="1200" dirty="0" smtClean="0"/>
              <a:t> level, adding support for </a:t>
            </a:r>
            <a:r>
              <a:rPr lang="en-US" sz="1100" dirty="0" smtClean="0"/>
              <a:t>Shibboleth authentication, Integration with Entitlement Registry, Per-institution COUNTER reports</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Publishers will continue to supply primary access.</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And the institution will use the </a:t>
            </a:r>
            <a:r>
              <a:rPr lang="en-US" sz="1200" kern="1200" dirty="0" err="1" smtClean="0">
                <a:solidFill>
                  <a:schemeClr val="tx1"/>
                </a:solidFill>
                <a:effectLst/>
                <a:latin typeface="+mn-lt"/>
                <a:ea typeface="+mn-ea"/>
                <a:cs typeface="+mn-cs"/>
              </a:rPr>
              <a:t>SafeNet</a:t>
            </a:r>
            <a:r>
              <a:rPr lang="en-US" sz="1200" kern="1200" dirty="0" smtClean="0">
                <a:solidFill>
                  <a:schemeClr val="tx1"/>
                </a:solidFill>
                <a:effectLst/>
                <a:latin typeface="+mn-lt"/>
                <a:ea typeface="+mn-ea"/>
                <a:cs typeface="+mn-cs"/>
              </a:rPr>
              <a:t> archive only if a publisher can’t supply access and the entitlement registry gives permission</a:t>
            </a:r>
            <a:endParaRPr lang="en-GB"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112119AD-A700-AD49-9D33-B0238B6C6112}" type="slidenum">
              <a:rPr lang="en-US" smtClean="0"/>
              <a:pPr/>
              <a:t>12</a:t>
            </a:fld>
            <a:endParaRPr lang="en-US"/>
          </a:p>
        </p:txBody>
      </p:sp>
    </p:spTree>
    <p:extLst>
      <p:ext uri="{BB962C8B-B14F-4D97-AF65-F5344CB8AC3E}">
        <p14:creationId xmlns:p14="http://schemas.microsoft.com/office/powerpoint/2010/main" val="42280396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lvl="0"/>
            <a:r>
              <a:rPr lang="en-GB" sz="1200" kern="1200" dirty="0" smtClean="0">
                <a:solidFill>
                  <a:schemeClr val="tx1"/>
                </a:solidFill>
                <a:effectLst/>
                <a:latin typeface="+mn-lt"/>
                <a:ea typeface="+mn-ea"/>
                <a:cs typeface="+mn-cs"/>
              </a:rPr>
              <a:t>Publishers and libraries have both highlighted strong interest in the Entitlement Registry.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We’ve</a:t>
            </a:r>
            <a:r>
              <a:rPr lang="en-GB" sz="1200" kern="1200" baseline="0" dirty="0" smtClean="0">
                <a:solidFill>
                  <a:schemeClr val="tx1"/>
                </a:solidFill>
                <a:effectLst/>
                <a:latin typeface="+mn-lt"/>
                <a:ea typeface="+mn-ea"/>
                <a:cs typeface="+mn-cs"/>
              </a:rPr>
              <a:t> built a system that captures data around the idea of events.  So subscription is an event, a transfer is an event.</a:t>
            </a:r>
          </a:p>
          <a:p>
            <a:pPr lvl="0"/>
            <a:endParaRPr lang="en-GB" sz="1200" kern="1200" baseline="0" dirty="0" smtClean="0">
              <a:solidFill>
                <a:schemeClr val="tx1"/>
              </a:solidFill>
              <a:effectLst/>
              <a:latin typeface="+mn-lt"/>
              <a:ea typeface="+mn-ea"/>
              <a:cs typeface="+mn-cs"/>
            </a:endParaRPr>
          </a:p>
          <a:p>
            <a:pPr lvl="0"/>
            <a:r>
              <a:rPr lang="en-GB" sz="1200" kern="1200" baseline="0" dirty="0" smtClean="0">
                <a:solidFill>
                  <a:schemeClr val="tx1"/>
                </a:solidFill>
                <a:effectLst/>
                <a:latin typeface="+mn-lt"/>
                <a:ea typeface="+mn-ea"/>
                <a:cs typeface="+mn-cs"/>
              </a:rPr>
              <a:t>Our goal is to establish a process to capture assertions about entitlement, and then have mechanisms to request clarification and improve quality over time.</a:t>
            </a:r>
          </a:p>
          <a:p>
            <a:pPr lvl="0"/>
            <a:endParaRPr lang="en-GB" sz="1200" kern="1200" baseline="0" dirty="0" smtClean="0">
              <a:solidFill>
                <a:schemeClr val="tx1"/>
              </a:solidFill>
              <a:effectLst/>
              <a:latin typeface="+mn-lt"/>
              <a:ea typeface="+mn-ea"/>
              <a:cs typeface="+mn-cs"/>
            </a:endParaRPr>
          </a:p>
          <a:p>
            <a:pPr lvl="0"/>
            <a:r>
              <a:rPr lang="en-GB" sz="1200" kern="1200" baseline="0" dirty="0" smtClean="0">
                <a:solidFill>
                  <a:schemeClr val="tx1"/>
                </a:solidFill>
                <a:effectLst/>
                <a:latin typeface="+mn-lt"/>
                <a:ea typeface="+mn-ea"/>
                <a:cs typeface="+mn-cs"/>
              </a:rPr>
              <a:t>We need to do this as we know that historic record keeping is variable, and we are searching for a pragmatic approach in an imperfect world.</a:t>
            </a:r>
          </a:p>
          <a:p>
            <a:pPr lvl="0"/>
            <a:endParaRPr lang="en-GB" sz="1200" kern="1200" baseline="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Collectively, we should be interested in the quality of information and the mechanism to improve that.  </a:t>
            </a:r>
          </a:p>
          <a:p>
            <a:pPr lvl="0"/>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And so we have introduced</a:t>
            </a:r>
            <a:r>
              <a:rPr lang="en-GB" sz="1200" kern="1200" baseline="0" dirty="0" smtClean="0">
                <a:solidFill>
                  <a:schemeClr val="tx1"/>
                </a:solidFill>
                <a:effectLst/>
                <a:latin typeface="+mn-lt"/>
                <a:ea typeface="+mn-ea"/>
                <a:cs typeface="+mn-cs"/>
              </a:rPr>
              <a:t> the idea of a query and dispute mechanism to request further evidence about an entitlement assertion.</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3340383-A7C6-D143-B5A7-FAA93608505A}" type="slidenum">
              <a:rPr lang="en-US" smtClean="0"/>
              <a:t>13</a:t>
            </a:fld>
            <a:endParaRPr lang="en-US"/>
          </a:p>
        </p:txBody>
      </p:sp>
    </p:spTree>
    <p:extLst>
      <p:ext uri="{BB962C8B-B14F-4D97-AF65-F5344CB8AC3E}">
        <p14:creationId xmlns:p14="http://schemas.microsoft.com/office/powerpoint/2010/main" val="8599598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a:buNone/>
            </a:pPr>
            <a:r>
              <a:rPr lang="en-GB" b="0" dirty="0" smtClean="0"/>
              <a:t>So we can see how this</a:t>
            </a:r>
            <a:r>
              <a:rPr lang="en-GB" b="0" baseline="0" dirty="0" smtClean="0"/>
              <a:t> kind of model can help clarify rights and entitlement issues, </a:t>
            </a:r>
            <a:endParaRPr lang="en-GB" b="0" dirty="0" smtClean="0"/>
          </a:p>
          <a:p>
            <a:pPr marL="0" indent="0">
              <a:buFont typeface="Arial"/>
              <a:buNone/>
            </a:pPr>
            <a:endParaRPr lang="en-GB" b="0" dirty="0" smtClean="0"/>
          </a:p>
          <a:p>
            <a:pPr marL="0" indent="0">
              <a:buFont typeface="Arial"/>
              <a:buNone/>
            </a:pPr>
            <a:r>
              <a:rPr lang="en-GB" b="0" dirty="0" smtClean="0"/>
              <a:t>And how a national archive has potential to become</a:t>
            </a:r>
            <a:r>
              <a:rPr lang="en-GB" b="0" baseline="0" dirty="0" smtClean="0"/>
              <a:t> a key part of our research infrastructure.</a:t>
            </a:r>
          </a:p>
          <a:p>
            <a:pPr marL="171450" indent="-171450">
              <a:buFont typeface="Arial"/>
              <a:buChar char="•"/>
            </a:pPr>
            <a:endParaRPr lang="en-GB" b="0" baseline="0" dirty="0" smtClean="0"/>
          </a:p>
          <a:p>
            <a:pPr marL="0" indent="0">
              <a:buFont typeface="Arial"/>
              <a:buNone/>
            </a:pPr>
            <a:r>
              <a:rPr lang="en-GB" b="0" baseline="0" dirty="0" smtClean="0"/>
              <a:t>It’s good risk management: it gives us control over long-term collection management and access decisions</a:t>
            </a:r>
          </a:p>
          <a:p>
            <a:pPr marL="171450" indent="-171450">
              <a:buFont typeface="Arial"/>
              <a:buChar char="•"/>
            </a:pPr>
            <a:endParaRPr lang="en-GB" b="0" baseline="0" dirty="0" smtClean="0"/>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GB" sz="1200" kern="1200" dirty="0" smtClean="0">
                <a:solidFill>
                  <a:schemeClr val="tx1"/>
                </a:solidFill>
                <a:effectLst/>
                <a:latin typeface="+mn-lt"/>
                <a:ea typeface="+mn-ea"/>
                <a:cs typeface="+mn-cs"/>
              </a:rPr>
              <a:t>It gives us a platform to ensure that community requirements and expectations can be met, </a:t>
            </a:r>
          </a:p>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endParaRPr lang="en-GB" sz="1200" kern="1200" dirty="0" smtClean="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 typeface="Arial"/>
              <a:buNone/>
              <a:tabLst/>
              <a:defRPr/>
            </a:pPr>
            <a:r>
              <a:rPr lang="en-GB" sz="1200" kern="1200" dirty="0" smtClean="0">
                <a:solidFill>
                  <a:schemeClr val="tx1"/>
                </a:solidFill>
                <a:effectLst/>
                <a:latin typeface="+mn-lt"/>
                <a:ea typeface="+mn-ea"/>
                <a:cs typeface="+mn-cs"/>
              </a:rPr>
              <a:t>And it allows the conversation around best practice implementation of perpetual access clauses to take place directly between the</a:t>
            </a:r>
            <a:r>
              <a:rPr lang="en-GB" sz="1200" kern="1200" baseline="0" dirty="0" smtClean="0">
                <a:solidFill>
                  <a:schemeClr val="tx1"/>
                </a:solidFill>
                <a:effectLst/>
                <a:latin typeface="+mn-lt"/>
                <a:ea typeface="+mn-ea"/>
                <a:cs typeface="+mn-cs"/>
              </a:rPr>
              <a:t> UK community and </a:t>
            </a:r>
            <a:r>
              <a:rPr lang="en-GB" sz="1200" kern="1200" dirty="0" smtClean="0">
                <a:solidFill>
                  <a:schemeClr val="tx1"/>
                </a:solidFill>
                <a:effectLst/>
                <a:latin typeface="+mn-lt"/>
                <a:ea typeface="+mn-ea"/>
                <a:cs typeface="+mn-cs"/>
              </a:rPr>
              <a:t>publishers.</a:t>
            </a:r>
          </a:p>
          <a:p>
            <a:endParaRPr lang="en-US" dirty="0"/>
          </a:p>
        </p:txBody>
      </p:sp>
      <p:sp>
        <p:nvSpPr>
          <p:cNvPr id="4" name="Slide Number Placeholder 3"/>
          <p:cNvSpPr>
            <a:spLocks noGrp="1"/>
          </p:cNvSpPr>
          <p:nvPr>
            <p:ph type="sldNum" sz="quarter" idx="10"/>
          </p:nvPr>
        </p:nvSpPr>
        <p:spPr/>
        <p:txBody>
          <a:bodyPr/>
          <a:lstStyle/>
          <a:p>
            <a:fld id="{83340383-A7C6-D143-B5A7-FAA93608505A}" type="slidenum">
              <a:rPr lang="en-US" smtClean="0"/>
              <a:t>14</a:t>
            </a:fld>
            <a:endParaRPr lang="en-US"/>
          </a:p>
        </p:txBody>
      </p:sp>
    </p:spTree>
    <p:extLst>
      <p:ext uri="{BB962C8B-B14F-4D97-AF65-F5344CB8AC3E}">
        <p14:creationId xmlns:p14="http://schemas.microsoft.com/office/powerpoint/2010/main" val="32418122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algn="l"/>
            <a:r>
              <a:rPr lang="en-US" sz="1200" dirty="0" smtClean="0"/>
              <a:t>So some of  the questions I’m interested</a:t>
            </a:r>
            <a:r>
              <a:rPr lang="en-US" sz="1200" baseline="0" dirty="0" smtClean="0"/>
              <a:t> in discussing later are around whether </a:t>
            </a:r>
            <a:r>
              <a:rPr lang="en-US" sz="1200" dirty="0" smtClean="0"/>
              <a:t>you know of comparable activity in your country or region,</a:t>
            </a:r>
            <a:r>
              <a:rPr lang="en-US" sz="1200" baseline="0" dirty="0" smtClean="0"/>
              <a:t> whether </a:t>
            </a:r>
            <a:r>
              <a:rPr lang="en-US" sz="1200" dirty="0" smtClean="0"/>
              <a:t> librarians in your country or region share the same concerns,</a:t>
            </a:r>
            <a:r>
              <a:rPr lang="en-US" sz="1200" baseline="0" dirty="0" smtClean="0"/>
              <a:t> and whether any of you are </a:t>
            </a:r>
            <a:r>
              <a:rPr lang="en-US" sz="1200" dirty="0" smtClean="0"/>
              <a:t>you interested in or are already developing a local hosting project.</a:t>
            </a:r>
            <a:r>
              <a:rPr lang="en-US" sz="1200" baseline="0" dirty="0" smtClean="0"/>
              <a:t> </a:t>
            </a:r>
          </a:p>
          <a:p>
            <a:pPr algn="l"/>
            <a:endParaRPr lang="en-US" sz="1200" baseline="0" dirty="0" smtClean="0"/>
          </a:p>
          <a:p>
            <a:pPr algn="l"/>
            <a:r>
              <a:rPr lang="en-US" sz="1200" baseline="0" dirty="0" smtClean="0"/>
              <a:t>We’re really keen to hear from others with interests in this area, and were keen to share our progress. Please do get in touch with me, or with Adam </a:t>
            </a:r>
            <a:r>
              <a:rPr lang="en-US" sz="1200" baseline="0" dirty="0" err="1" smtClean="0"/>
              <a:t>Rusbridge</a:t>
            </a:r>
            <a:r>
              <a:rPr lang="en-US" sz="1200" baseline="0" dirty="0" smtClean="0"/>
              <a:t> who is project manager on both </a:t>
            </a:r>
            <a:r>
              <a:rPr lang="en-US" sz="1200" baseline="0" dirty="0" err="1" smtClean="0"/>
              <a:t>KeepSafe</a:t>
            </a:r>
            <a:r>
              <a:rPr lang="en-US" sz="1200" baseline="0" dirty="0" smtClean="0"/>
              <a:t> and </a:t>
            </a:r>
            <a:r>
              <a:rPr lang="en-US" sz="1200" baseline="0" dirty="0" err="1" smtClean="0"/>
              <a:t>Safenet</a:t>
            </a:r>
            <a:r>
              <a:rPr lang="en-US" sz="1200" baseline="0" dirty="0" smtClean="0"/>
              <a:t>. </a:t>
            </a:r>
            <a:endParaRPr lang="en-US" sz="1200" dirty="0" smtClean="0"/>
          </a:p>
          <a:p>
            <a:pPr algn="l"/>
            <a:endParaRPr lang="en-US" sz="900" dirty="0" smtClean="0"/>
          </a:p>
          <a:p>
            <a:pPr algn="l"/>
            <a:r>
              <a:rPr lang="en-US" sz="900" dirty="0" smtClean="0"/>
              <a:t>Thank you for listening. </a:t>
            </a:r>
          </a:p>
          <a:p>
            <a:pPr algn="l"/>
            <a:endParaRPr lang="en-US" dirty="0"/>
          </a:p>
        </p:txBody>
      </p:sp>
      <p:sp>
        <p:nvSpPr>
          <p:cNvPr id="4" name="Slide Number Placeholder 3"/>
          <p:cNvSpPr>
            <a:spLocks noGrp="1"/>
          </p:cNvSpPr>
          <p:nvPr>
            <p:ph type="sldNum" sz="quarter" idx="10"/>
          </p:nvPr>
        </p:nvSpPr>
        <p:spPr/>
        <p:txBody>
          <a:bodyPr/>
          <a:lstStyle/>
          <a:p>
            <a:fld id="{83340383-A7C6-D143-B5A7-FAA93608505A}" type="slidenum">
              <a:rPr lang="en-US" smtClean="0"/>
              <a:t>15</a:t>
            </a:fld>
            <a:endParaRPr lang="en-US"/>
          </a:p>
        </p:txBody>
      </p:sp>
    </p:spTree>
    <p:extLst>
      <p:ext uri="{BB962C8B-B14F-4D97-AF65-F5344CB8AC3E}">
        <p14:creationId xmlns:p14="http://schemas.microsoft.com/office/powerpoint/2010/main" val="3241812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a:t>
            </a:r>
            <a:r>
              <a:rPr lang="en-GB" dirty="0" err="1" smtClean="0"/>
              <a:t>KeepSafe</a:t>
            </a:r>
            <a:r>
              <a:rPr lang="en-GB" dirty="0" smtClean="0"/>
              <a:t> project is supported by Stanford and led by EDINA. It’s an initiative to develop and support a network of national hosting projects across Europe, these are projects which seek to create locally-hosted archive collections of e-journals and sometimes e-books. </a:t>
            </a:r>
          </a:p>
          <a:p>
            <a:endParaRPr lang="en-GB" dirty="0" smtClean="0"/>
          </a:p>
          <a:p>
            <a:r>
              <a:rPr lang="en-GB" dirty="0" smtClean="0"/>
              <a:t>We’re really here today because we hope that some of you might be interested in developing such projects in your own countries or regions, or indeed you might be aware of activities already underway that might benefit from the support of the network.</a:t>
            </a:r>
          </a:p>
          <a:p>
            <a:endParaRPr lang="en-US" dirty="0"/>
          </a:p>
        </p:txBody>
      </p:sp>
      <p:sp>
        <p:nvSpPr>
          <p:cNvPr id="4" name="Slide Number Placeholder 3"/>
          <p:cNvSpPr>
            <a:spLocks noGrp="1"/>
          </p:cNvSpPr>
          <p:nvPr>
            <p:ph type="sldNum" sz="quarter" idx="10"/>
          </p:nvPr>
        </p:nvSpPr>
        <p:spPr/>
        <p:txBody>
          <a:bodyPr/>
          <a:lstStyle/>
          <a:p>
            <a:fld id="{83340383-A7C6-D143-B5A7-FAA93608505A}" type="slidenum">
              <a:rPr lang="en-US" smtClean="0"/>
              <a:t>2</a:t>
            </a:fld>
            <a:endParaRPr lang="en-US"/>
          </a:p>
        </p:txBody>
      </p:sp>
    </p:spTree>
    <p:extLst>
      <p:ext uri="{BB962C8B-B14F-4D97-AF65-F5344CB8AC3E}">
        <p14:creationId xmlns:p14="http://schemas.microsoft.com/office/powerpoint/2010/main" val="6598621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So, for clarity it is probably worth explaining exactly what we mean when we talk about national hosting projects.   National Hosting projects are </a:t>
            </a:r>
            <a:r>
              <a:rPr lang="en-GB" baseline="0" dirty="0" smtClean="0"/>
              <a:t>full-text archival collections of journal content held in their own country by libraries on behalf of their national research community.  The levels of access they grant or would like to grant can vary quite a lot – some are planning dark archives, while others are looking to grant access in the case of trigger events or publisher platform failures. </a:t>
            </a:r>
          </a:p>
          <a:p>
            <a:endParaRPr lang="en-GB" baseline="0" dirty="0" smtClean="0"/>
          </a:p>
          <a:p>
            <a:r>
              <a:rPr lang="en-GB" baseline="0" dirty="0" smtClean="0"/>
              <a:t>They are part of is increasingly conceived of as an  ‘archive layer’, part of a ‘library commons’ – this is an idea borrowed from John McColl, the Chair of RLUK, who gave a talk at this years Research Libraries UK conference.  </a:t>
            </a:r>
            <a:r>
              <a:rPr lang="en-US" baseline="0" dirty="0" smtClean="0"/>
              <a:t>It’s worth watching the whole talk when made available online, but a key concept of this is the idea of an archive layer that sits above-campus</a:t>
            </a:r>
          </a:p>
          <a:p>
            <a:endParaRPr lang="en-US" baseline="0" dirty="0" smtClean="0"/>
          </a:p>
          <a:p>
            <a:r>
              <a:rPr lang="en-US" baseline="0" dirty="0" smtClean="0"/>
              <a:t>Made up of interconnected services and governed by the research library community. The principle thought behind this is how to manage collection development in the digital environment. </a:t>
            </a:r>
          </a:p>
          <a:p>
            <a:endParaRPr lang="en-US" baseline="0" dirty="0" smtClean="0"/>
          </a:p>
          <a:p>
            <a:r>
              <a:rPr lang="en-US" baseline="0" dirty="0" smtClean="0"/>
              <a:t>Which brings us onto the question of </a:t>
            </a:r>
            <a:r>
              <a:rPr lang="en-US" i="1" baseline="0" dirty="0" smtClean="0"/>
              <a:t>why</a:t>
            </a:r>
            <a:r>
              <a:rPr lang="en-US" baseline="0" dirty="0" smtClean="0"/>
              <a:t> the </a:t>
            </a:r>
            <a:r>
              <a:rPr lang="en-US" baseline="0" dirty="0" err="1" smtClean="0"/>
              <a:t>KeepSafe</a:t>
            </a:r>
            <a:r>
              <a:rPr lang="en-US" baseline="0" dirty="0" smtClean="0"/>
              <a:t> project and the national archiving projects it supports are necessary. </a:t>
            </a:r>
            <a:endParaRPr lang="en-US" dirty="0"/>
          </a:p>
        </p:txBody>
      </p:sp>
      <p:sp>
        <p:nvSpPr>
          <p:cNvPr id="4" name="Slide Number Placeholder 3"/>
          <p:cNvSpPr>
            <a:spLocks noGrp="1"/>
          </p:cNvSpPr>
          <p:nvPr>
            <p:ph type="sldNum" sz="quarter" idx="10"/>
          </p:nvPr>
        </p:nvSpPr>
        <p:spPr/>
        <p:txBody>
          <a:bodyPr/>
          <a:lstStyle/>
          <a:p>
            <a:fld id="{38B60070-B9E3-7641-8071-EE73E9AF90BE}" type="slidenum">
              <a:rPr lang="en-US" smtClean="0"/>
              <a:t>3</a:t>
            </a:fld>
            <a:endParaRPr lang="en-US"/>
          </a:p>
        </p:txBody>
      </p:sp>
    </p:spTree>
    <p:extLst>
      <p:ext uri="{BB962C8B-B14F-4D97-AF65-F5344CB8AC3E}">
        <p14:creationId xmlns:p14="http://schemas.microsoft.com/office/powerpoint/2010/main" val="47698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 answer this question, we need to unpack some</a:t>
            </a:r>
            <a:r>
              <a:rPr lang="en-US" baseline="0" dirty="0" smtClean="0"/>
              <a:t> of the challenges that digital publishing models have introduced, challenges with which you will probably be very familiar. </a:t>
            </a:r>
          </a:p>
          <a:p>
            <a:endParaRPr lang="en-US" dirty="0" smtClean="0"/>
          </a:p>
          <a:p>
            <a:r>
              <a:rPr lang="en-US" dirty="0" smtClean="0"/>
              <a:t>Okay, as you will all be aware, one of the</a:t>
            </a:r>
            <a:r>
              <a:rPr lang="en-US" baseline="0" dirty="0" smtClean="0"/>
              <a:t> most significant changes that digital publishing has introduced is that rather than buying copies of content, as they did with print, libraries now subscribe to access content that publishers make available via their own platforms.  In other words, libraries build webs of e-connections rather than e-collections – with digital they don’t have their shelves of back-copy the way they did with print.   This changes the libraries traditional role as stewards of content, a change which has several significant implications.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a potentially important issue arises when you want to cancel a subscription: how do you ensure that you get access to the content you have paid for when you don’t hold a copy?  Publishers often maintain that they will continue to provide access for the years paid for, but  as commercial entities publishers are subject to the pressures of the market, and they may choose to sell journals they hold, change their platform or they may even go out of business. </a:t>
            </a:r>
            <a:r>
              <a:rPr lang="en-US" sz="1200" dirty="0" smtClean="0"/>
              <a:t>License </a:t>
            </a:r>
            <a:r>
              <a:rPr lang="en-US" sz="1200" b="1" dirty="0" smtClean="0"/>
              <a:t>clauses can be very inconsistent </a:t>
            </a:r>
            <a:r>
              <a:rPr lang="en-US" sz="1200" dirty="0" smtClean="0"/>
              <a:t>and hard to manage: Libraries need to</a:t>
            </a:r>
            <a:r>
              <a:rPr lang="en-US" sz="1200" baseline="0" dirty="0" smtClean="0"/>
              <a:t> reference the </a:t>
            </a:r>
            <a:r>
              <a:rPr lang="en-US" sz="1200" dirty="0" smtClean="0"/>
              <a:t>perpetual access clause  of their licenses at several points throughout the year: during the acquisition processes, electronic -&gt; print format change and cancellation process.  Each year, librarians spend time and effort both finding and then interpreting </a:t>
            </a:r>
            <a:r>
              <a:rPr lang="en-US" sz="1200" dirty="0" err="1" smtClean="0"/>
              <a:t>licences</a:t>
            </a:r>
            <a:r>
              <a:rPr lang="en-US" sz="1200" dirty="0" smtClean="0"/>
              <a:t>.</a:t>
            </a:r>
            <a:endParaRPr lang="en-US" dirty="0" smtClean="0"/>
          </a:p>
          <a:p>
            <a:endParaRPr lang="en-US" dirty="0" smtClean="0"/>
          </a:p>
          <a:p>
            <a:r>
              <a:rPr lang="en-US" dirty="0" smtClean="0"/>
              <a:t>Managing subscription data over time</a:t>
            </a:r>
            <a:r>
              <a:rPr lang="en-US" baseline="0" dirty="0" smtClean="0"/>
              <a:t> is also increasingly complex: libraries now have to manage entitlement data—the data which documents which journals they have subscribed to for which year etc. - over the long term and this can be difficult to keep track of. </a:t>
            </a:r>
            <a:r>
              <a:rPr lang="en-GB" sz="2000" dirty="0" smtClean="0"/>
              <a:t>This means it’s hard to know for certain what access a supplier should provide, and it’s an </a:t>
            </a:r>
            <a:r>
              <a:rPr lang="en-GB" sz="2000" dirty="0" err="1" smtClean="0"/>
              <a:t>ongoing</a:t>
            </a:r>
            <a:r>
              <a:rPr lang="en-GB" sz="2000" dirty="0" smtClean="0"/>
              <a:t> effort to keep the discovery system up to date.  More broadly, it can be difficult to understand where access to a title comes from e.g. whether access</a:t>
            </a:r>
            <a:r>
              <a:rPr lang="en-GB" sz="2000" baseline="0" dirty="0" smtClean="0"/>
              <a:t> is from a big deal </a:t>
            </a:r>
            <a:r>
              <a:rPr lang="en-GB" sz="2000" dirty="0" smtClean="0"/>
              <a:t>bundle, from a single subscription, or as part of an archive </a:t>
            </a:r>
            <a:r>
              <a:rPr lang="en-GB" sz="2000" dirty="0" err="1" smtClean="0"/>
              <a:t>backfile</a:t>
            </a:r>
            <a:r>
              <a:rPr lang="en-GB" sz="2000" dirty="0" smtClean="0"/>
              <a:t>.  Ideally, libraries are seeking a view of accepted subscription data without wading through original documents.</a:t>
            </a:r>
          </a:p>
          <a:p>
            <a:endParaRPr lang="en-US" baseline="0" dirty="0" smtClean="0"/>
          </a:p>
          <a:p>
            <a:r>
              <a:rPr lang="en-US" baseline="0" dirty="0" smtClean="0"/>
              <a:t>Often, a considerable amount of back and forth is required with publishers to reach an agreed understanding. </a:t>
            </a:r>
            <a:r>
              <a:rPr lang="en-US" dirty="0" smtClean="0"/>
              <a:t>It’s time consuming to</a:t>
            </a:r>
            <a:r>
              <a:rPr lang="en-US" baseline="0" dirty="0" smtClean="0"/>
              <a:t> try and clarify this, especially during busy renewals period.</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3340383-A7C6-D143-B5A7-FAA93608505A}" type="slidenum">
              <a:rPr lang="en-US" smtClean="0"/>
              <a:t>4</a:t>
            </a:fld>
            <a:endParaRPr lang="en-US"/>
          </a:p>
        </p:txBody>
      </p:sp>
    </p:spTree>
    <p:extLst>
      <p:ext uri="{BB962C8B-B14F-4D97-AF65-F5344CB8AC3E}">
        <p14:creationId xmlns:p14="http://schemas.microsoft.com/office/powerpoint/2010/main" val="4127180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GB" sz="1200" dirty="0" smtClean="0"/>
              <a:t>Often, a key criterion of continuing access policies is secure perpetual access to the journal via the publisher or via e-journal archives.  But talking to librarians we have found that:</a:t>
            </a:r>
          </a:p>
          <a:p>
            <a:pPr marL="0" indent="0">
              <a:buFont typeface="Arial"/>
              <a:buNone/>
            </a:pPr>
            <a:endParaRPr lang="en-GB" sz="1200" baseline="0" dirty="0" smtClean="0"/>
          </a:p>
          <a:p>
            <a:pPr marL="0" indent="0">
              <a:buFont typeface="Arial"/>
              <a:buNone/>
            </a:pPr>
            <a:r>
              <a:rPr lang="en-GB" sz="1200" baseline="0" dirty="0" smtClean="0"/>
              <a:t>However, some libraries reported that they avoid making claims due to the time and effort required.</a:t>
            </a:r>
          </a:p>
          <a:p>
            <a:pPr marL="0" indent="0">
              <a:buFont typeface="Arial"/>
              <a:buNone/>
            </a:pPr>
            <a:endParaRPr lang="en-GB" sz="1200" baseline="0" dirty="0" smtClean="0"/>
          </a:p>
          <a:p>
            <a:pPr marL="0" indent="0">
              <a:buFont typeface="Arial"/>
              <a:buNone/>
            </a:pPr>
            <a:r>
              <a:rPr lang="en-GB" sz="1200" baseline="0" dirty="0" smtClean="0"/>
              <a:t>And there is no local layer of resilience, which means there is limited capacity within the library community to deal with problems should they arise.</a:t>
            </a:r>
          </a:p>
          <a:p>
            <a:pPr marL="0" indent="0">
              <a:buFont typeface="Arial"/>
              <a:buNone/>
            </a:pPr>
            <a:endParaRPr lang="en-GB" sz="1200" baseline="0" dirty="0" smtClean="0"/>
          </a:p>
          <a:p>
            <a:pPr marL="0" indent="0">
              <a:buFont typeface="Arial"/>
              <a:buNone/>
            </a:pPr>
            <a:r>
              <a:rPr lang="en-GB" sz="1200" baseline="0" dirty="0" smtClean="0"/>
              <a:t>Fundamentally, though, the results of the surveys conducted and our conversations demonstrates that the current solutions are not sufficiently addressing library problems.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80B0A54-1715-384E-8E98-8DCE8BA79E7F}" type="slidenum">
              <a:rPr lang="en-US" smtClean="0"/>
              <a:t>5</a:t>
            </a:fld>
            <a:endParaRPr lang="en-US"/>
          </a:p>
        </p:txBody>
      </p:sp>
    </p:spTree>
    <p:extLst>
      <p:ext uri="{BB962C8B-B14F-4D97-AF65-F5344CB8AC3E}">
        <p14:creationId xmlns:p14="http://schemas.microsoft.com/office/powerpoint/2010/main" val="15683889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Okay, so there is </a:t>
            </a:r>
            <a:r>
              <a:rPr lang="en-US" dirty="0" smtClean="0"/>
              <a:t>strong evidence that despite</a:t>
            </a:r>
            <a:r>
              <a:rPr lang="en-US" baseline="0" dirty="0" smtClean="0"/>
              <a:t> efforts to date, </a:t>
            </a:r>
            <a:r>
              <a:rPr lang="en-US" dirty="0" smtClean="0"/>
              <a:t>perpetual access remains a serious issue for libraries.</a:t>
            </a:r>
          </a:p>
          <a:p>
            <a:endParaRPr lang="en-US" dirty="0" smtClean="0"/>
          </a:p>
          <a:p>
            <a:r>
              <a:rPr lang="en-US" dirty="0" smtClean="0"/>
              <a:t>A </a:t>
            </a:r>
            <a:r>
              <a:rPr lang="en-US" dirty="0" err="1" smtClean="0"/>
              <a:t>Jisc</a:t>
            </a:r>
            <a:r>
              <a:rPr lang="en-US" baseline="0" dirty="0" smtClean="0"/>
              <a:t> consultation last year discovered 73% of respondents found their approach wholly or partly unsatisfactory.</a:t>
            </a:r>
          </a:p>
          <a:p>
            <a:endParaRPr lang="en-US" baseline="0" dirty="0" smtClean="0"/>
          </a:p>
          <a:p>
            <a:r>
              <a:rPr lang="en-US" baseline="0" dirty="0" smtClean="0"/>
              <a:t>A survey we conducted as part of the </a:t>
            </a:r>
            <a:r>
              <a:rPr lang="en-US" baseline="0" dirty="0" err="1" smtClean="0"/>
              <a:t>SafeNet</a:t>
            </a:r>
            <a:r>
              <a:rPr lang="en-US" baseline="0" dirty="0" smtClean="0"/>
              <a:t> project found that 89% of respondents were quite or very concerned about loss of access,</a:t>
            </a:r>
          </a:p>
        </p:txBody>
      </p:sp>
      <p:sp>
        <p:nvSpPr>
          <p:cNvPr id="4" name="Slide Number Placeholder 3"/>
          <p:cNvSpPr>
            <a:spLocks noGrp="1"/>
          </p:cNvSpPr>
          <p:nvPr>
            <p:ph type="sldNum" sz="quarter" idx="10"/>
          </p:nvPr>
        </p:nvSpPr>
        <p:spPr/>
        <p:txBody>
          <a:bodyPr/>
          <a:lstStyle/>
          <a:p>
            <a:fld id="{83340383-A7C6-D143-B5A7-FAA93608505A}" type="slidenum">
              <a:rPr lang="en-US" smtClean="0"/>
              <a:t>6</a:t>
            </a:fld>
            <a:endParaRPr lang="en-US"/>
          </a:p>
        </p:txBody>
      </p:sp>
    </p:spTree>
    <p:extLst>
      <p:ext uri="{BB962C8B-B14F-4D97-AF65-F5344CB8AC3E}">
        <p14:creationId xmlns:p14="http://schemas.microsoft.com/office/powerpoint/2010/main" val="158362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as</a:t>
            </a:r>
            <a:r>
              <a:rPr lang="en-US" baseline="0" dirty="0" smtClean="0"/>
              <a:t> you are no doubt aware, there are already some solutions in place:  There are global archives such as the US-based CLOCKSS and Portico, which are well established and do an excellent job on behalf of libraries, but they operate as third parties and therefore not within the policy control of libraries. </a:t>
            </a:r>
            <a:r>
              <a:rPr lang="en-US" sz="1200" kern="1200" dirty="0" smtClean="0">
                <a:solidFill>
                  <a:schemeClr val="tx1"/>
                </a:solidFill>
                <a:effectLst/>
                <a:latin typeface="+mn-lt"/>
                <a:ea typeface="+mn-ea"/>
                <a:cs typeface="+mn-cs"/>
              </a:rPr>
              <a:t>And so there’s growing</a:t>
            </a:r>
            <a:r>
              <a:rPr lang="en-US" sz="1200" kern="1200" baseline="0" dirty="0" smtClean="0">
                <a:solidFill>
                  <a:schemeClr val="tx1"/>
                </a:solidFill>
                <a:effectLst/>
                <a:latin typeface="+mn-lt"/>
                <a:ea typeface="+mn-ea"/>
                <a:cs typeface="+mn-cs"/>
              </a:rPr>
              <a:t> interest </a:t>
            </a:r>
            <a:r>
              <a:rPr lang="en-US" sz="1200" kern="1200" dirty="0" smtClean="0">
                <a:solidFill>
                  <a:schemeClr val="tx1"/>
                </a:solidFill>
                <a:effectLst/>
                <a:latin typeface="+mn-lt"/>
                <a:ea typeface="+mn-ea"/>
                <a:cs typeface="+mn-cs"/>
              </a:rPr>
              <a:t>in supplementing the development of global archives with local solutions.</a:t>
            </a:r>
            <a:endParaRPr lang="en-GB" sz="1200" kern="1200" dirty="0" smtClean="0">
              <a:solidFill>
                <a:schemeClr val="tx1"/>
              </a:solidFill>
              <a:effectLst/>
              <a:latin typeface="+mn-lt"/>
              <a:ea typeface="+mn-ea"/>
              <a:cs typeface="+mn-cs"/>
            </a:endParaRPr>
          </a:p>
          <a:p>
            <a:endParaRPr lang="en-US" baseline="0" dirty="0" smtClean="0"/>
          </a:p>
          <a:p>
            <a:r>
              <a:rPr lang="en-US" baseline="0" dirty="0" smtClean="0"/>
              <a:t>There is also the international LOCKSS </a:t>
            </a:r>
            <a:r>
              <a:rPr lang="en-US" baseline="0" dirty="0" err="1" smtClean="0"/>
              <a:t>programme</a:t>
            </a:r>
            <a:r>
              <a:rPr lang="en-US" baseline="0" dirty="0" smtClean="0"/>
              <a:t>, which operates typically at the individual library level. However, we have found in the UK that for many institutions the technical and resourcing requirements for setting up an institutional LOCKSS box are significant barriers. </a:t>
            </a:r>
          </a:p>
          <a:p>
            <a:endParaRPr lang="en-US" baseline="0" dirty="0" smtClean="0"/>
          </a:p>
          <a:p>
            <a:r>
              <a:rPr lang="en-US" baseline="0" dirty="0" smtClean="0"/>
              <a:t>National Hosting project typically expect to use the LOCKSS technology and collaborate around a national Private LOCKSS Network, creating economies of scale and concentrating technical expertise. </a:t>
            </a:r>
            <a:endParaRPr lang="en-US" dirty="0"/>
          </a:p>
        </p:txBody>
      </p:sp>
      <p:sp>
        <p:nvSpPr>
          <p:cNvPr id="4" name="Slide Number Placeholder 3"/>
          <p:cNvSpPr>
            <a:spLocks noGrp="1"/>
          </p:cNvSpPr>
          <p:nvPr>
            <p:ph type="sldNum" sz="quarter" idx="10"/>
          </p:nvPr>
        </p:nvSpPr>
        <p:spPr/>
        <p:txBody>
          <a:bodyPr/>
          <a:lstStyle/>
          <a:p>
            <a:fld id="{36F6C5F8-2F3B-418C-A6A8-75D410F309B3}" type="slidenum">
              <a:rPr lang="en-GB" smtClean="0"/>
              <a:t>7</a:t>
            </a:fld>
            <a:endParaRPr lang="en-GB"/>
          </a:p>
        </p:txBody>
      </p:sp>
    </p:spTree>
    <p:extLst>
      <p:ext uri="{BB962C8B-B14F-4D97-AF65-F5344CB8AC3E}">
        <p14:creationId xmlns:p14="http://schemas.microsoft.com/office/powerpoint/2010/main" val="2458951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1" kern="1200" dirty="0" smtClean="0">
              <a:solidFill>
                <a:schemeClr val="tx1"/>
              </a:solidFill>
              <a:effectLst/>
              <a:latin typeface="+mn-lt"/>
              <a:ea typeface="+mn-ea"/>
              <a:cs typeface="+mn-cs"/>
            </a:endParaRPr>
          </a:p>
          <a:p>
            <a:r>
              <a:rPr lang="en-GB" sz="1200" b="0" kern="1200" dirty="0" smtClean="0">
                <a:solidFill>
                  <a:schemeClr val="tx1"/>
                </a:solidFill>
                <a:effectLst/>
                <a:latin typeface="+mn-lt"/>
                <a:ea typeface="+mn-ea"/>
                <a:cs typeface="+mn-cs"/>
              </a:rPr>
              <a:t>That long-term local stewardship</a:t>
            </a:r>
            <a:r>
              <a:rPr lang="en-GB" sz="1200" b="0" kern="1200" baseline="0" dirty="0" smtClean="0">
                <a:solidFill>
                  <a:schemeClr val="tx1"/>
                </a:solidFill>
                <a:effectLst/>
                <a:latin typeface="+mn-lt"/>
                <a:ea typeface="+mn-ea"/>
                <a:cs typeface="+mn-cs"/>
              </a:rPr>
              <a:t> idea is very much an attempt  to manage risk.</a:t>
            </a:r>
            <a:endParaRPr lang="en-GB" sz="1200" b="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External service providers operate under different legal jurisdictions.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Trump administration shows that established policy positions can quickly change.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exchange rate is putting new pressure on materials budgets.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Where can investments</a:t>
            </a:r>
            <a:r>
              <a:rPr lang="en-US" sz="1200" kern="1200" baseline="0" dirty="0" smtClean="0">
                <a:solidFill>
                  <a:schemeClr val="tx1"/>
                </a:solidFill>
                <a:effectLst/>
                <a:latin typeface="+mn-lt"/>
                <a:ea typeface="+mn-ea"/>
                <a:cs typeface="+mn-cs"/>
              </a:rPr>
              <a:t> be made, at the institutional level, in support of national capability, or at the European level, to manage these risks.</a:t>
            </a:r>
            <a:endParaRPr lang="en-US"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8B60070-B9E3-7641-8071-EE73E9AF90BE}" type="slidenum">
              <a:rPr lang="en-US" smtClean="0"/>
              <a:t>8</a:t>
            </a:fld>
            <a:endParaRPr lang="en-US"/>
          </a:p>
        </p:txBody>
      </p:sp>
    </p:spTree>
    <p:extLst>
      <p:ext uri="{BB962C8B-B14F-4D97-AF65-F5344CB8AC3E}">
        <p14:creationId xmlns:p14="http://schemas.microsoft.com/office/powerpoint/2010/main" val="312152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sz="1500" dirty="0" smtClean="0"/>
              <a:t>Okay, to the </a:t>
            </a:r>
            <a:r>
              <a:rPr lang="en-GB" sz="1500" dirty="0" err="1" smtClean="0"/>
              <a:t>KeepSafe</a:t>
            </a:r>
            <a:r>
              <a:rPr lang="en-GB" sz="1500" dirty="0" smtClean="0"/>
              <a:t> project provides a space in which those involved in setting up national hosting initiatives</a:t>
            </a:r>
            <a:r>
              <a:rPr lang="en-GB" sz="1500" baseline="0" dirty="0" smtClean="0"/>
              <a:t> across Europe can share knowledge and discuss their experiences and how to resolve some of the challenges they face. </a:t>
            </a:r>
            <a:endParaRPr lang="en-GB" sz="1500" dirty="0" smtClean="0"/>
          </a:p>
          <a:p>
            <a:pPr lvl="1"/>
            <a:endParaRPr lang="en-GB" sz="1500" dirty="0" smtClean="0"/>
          </a:p>
          <a:p>
            <a:pPr lvl="1"/>
            <a:r>
              <a:rPr lang="en-GB" sz="1500" dirty="0" smtClean="0"/>
              <a:t>As</a:t>
            </a:r>
            <a:r>
              <a:rPr lang="en-GB" sz="1500" baseline="0" dirty="0" smtClean="0"/>
              <a:t> I mentioned at he outset the project is supported by Stanford and led by EDINA. There was an i</a:t>
            </a:r>
            <a:r>
              <a:rPr lang="en-GB" sz="1500" dirty="0" smtClean="0"/>
              <a:t>nvited meeting in Edinburgh, in July 2016 – the list of those attending is on the left here. The</a:t>
            </a:r>
            <a:r>
              <a:rPr lang="en-GB" sz="1500" baseline="0" dirty="0" smtClean="0"/>
              <a:t> g</a:t>
            </a:r>
            <a:r>
              <a:rPr lang="en-GB" sz="1500" dirty="0" smtClean="0"/>
              <a:t>oal was to explore prospects for European-wide collaboration building on developments to date.  </a:t>
            </a:r>
          </a:p>
          <a:p>
            <a:endParaRPr lang="en-GB" dirty="0" smtClean="0"/>
          </a:p>
          <a:p>
            <a:pPr lvl="1"/>
            <a:endParaRPr lang="en-GB" sz="1500" baseline="0" dirty="0" smtClean="0"/>
          </a:p>
          <a:p>
            <a:pPr lvl="1"/>
            <a:endParaRPr lang="en-GB" sz="1500" dirty="0" smtClean="0"/>
          </a:p>
        </p:txBody>
      </p:sp>
      <p:sp>
        <p:nvSpPr>
          <p:cNvPr id="4" name="Slide Number Placeholder 3"/>
          <p:cNvSpPr>
            <a:spLocks noGrp="1"/>
          </p:cNvSpPr>
          <p:nvPr>
            <p:ph type="sldNum" sz="quarter" idx="10"/>
          </p:nvPr>
        </p:nvSpPr>
        <p:spPr/>
        <p:txBody>
          <a:bodyPr/>
          <a:lstStyle/>
          <a:p>
            <a:fld id="{36F6C5F8-2F3B-418C-A6A8-75D410F309B3}" type="slidenum">
              <a:rPr lang="en-GB" smtClean="0"/>
              <a:t>9</a:t>
            </a:fld>
            <a:endParaRPr lang="en-GB"/>
          </a:p>
        </p:txBody>
      </p:sp>
    </p:spTree>
    <p:extLst>
      <p:ext uri="{BB962C8B-B14F-4D97-AF65-F5344CB8AC3E}">
        <p14:creationId xmlns:p14="http://schemas.microsoft.com/office/powerpoint/2010/main" val="28092861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6" name="Slide Number Placeholder 5"/>
          <p:cNvSpPr>
            <a:spLocks noGrp="1"/>
          </p:cNvSpPr>
          <p:nvPr>
            <p:ph type="sldNum" sz="quarter" idx="12"/>
          </p:nvPr>
        </p:nvSpPr>
        <p:spPr/>
        <p:txBody>
          <a:bodyPr/>
          <a:lstStyle/>
          <a:p>
            <a:fld id="{5B7E1CF9-D7FC-4AB7-822D-C7B4CB38027A}" type="slidenum">
              <a:rPr lang="en-GB" smtClean="0"/>
              <a:t>‹#›</a:t>
            </a:fld>
            <a:endParaRPr lang="en-GB"/>
          </a:p>
        </p:txBody>
      </p:sp>
    </p:spTree>
    <p:extLst>
      <p:ext uri="{BB962C8B-B14F-4D97-AF65-F5344CB8AC3E}">
        <p14:creationId xmlns:p14="http://schemas.microsoft.com/office/powerpoint/2010/main" val="22308234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12"/>
          </p:nvPr>
        </p:nvSpPr>
        <p:spPr/>
        <p:txBody>
          <a:bodyPr/>
          <a:lstStyle/>
          <a:p>
            <a:fld id="{5B7E1CF9-D7FC-4AB7-822D-C7B4CB38027A}" type="slidenum">
              <a:rPr lang="en-GB" smtClean="0"/>
              <a:t>‹#›</a:t>
            </a:fld>
            <a:endParaRPr lang="en-GB"/>
          </a:p>
        </p:txBody>
      </p:sp>
    </p:spTree>
    <p:extLst>
      <p:ext uri="{BB962C8B-B14F-4D97-AF65-F5344CB8AC3E}">
        <p14:creationId xmlns:p14="http://schemas.microsoft.com/office/powerpoint/2010/main" val="2343016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5B7E1CF9-D7FC-4AB7-822D-C7B4CB38027A}" type="slidenum">
              <a:rPr lang="en-GB" smtClean="0"/>
              <a:t>‹#›</a:t>
            </a:fld>
            <a:endParaRPr lang="en-GB"/>
          </a:p>
        </p:txBody>
      </p:sp>
    </p:spTree>
    <p:extLst>
      <p:ext uri="{BB962C8B-B14F-4D97-AF65-F5344CB8AC3E}">
        <p14:creationId xmlns:p14="http://schemas.microsoft.com/office/powerpoint/2010/main" val="233288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p:txBody>
          <a:bodyPr/>
          <a:lstStyle/>
          <a:p>
            <a:fld id="{5B7E1CF9-D7FC-4AB7-822D-C7B4CB38027A}" type="slidenum">
              <a:rPr lang="en-GB" smtClean="0"/>
              <a:t>‹#›</a:t>
            </a:fld>
            <a:endParaRPr lang="en-GB" dirty="0"/>
          </a:p>
        </p:txBody>
      </p:sp>
    </p:spTree>
    <p:extLst>
      <p:ext uri="{BB962C8B-B14F-4D97-AF65-F5344CB8AC3E}">
        <p14:creationId xmlns:p14="http://schemas.microsoft.com/office/powerpoint/2010/main" val="1040908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5B7E1CF9-D7FC-4AB7-822D-C7B4CB38027A}" type="slidenum">
              <a:rPr lang="en-GB" smtClean="0"/>
              <a:t>‹#›</a:t>
            </a:fld>
            <a:endParaRPr lang="en-GB"/>
          </a:p>
        </p:txBody>
      </p:sp>
    </p:spTree>
    <p:extLst>
      <p:ext uri="{BB962C8B-B14F-4D97-AF65-F5344CB8AC3E}">
        <p14:creationId xmlns:p14="http://schemas.microsoft.com/office/powerpoint/2010/main" val="35125646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5B7E1CF9-D7FC-4AB7-822D-C7B4CB38027A}" type="slidenum">
              <a:rPr lang="en-GB" smtClean="0"/>
              <a:t>‹#›</a:t>
            </a:fld>
            <a:endParaRPr lang="en-GB"/>
          </a:p>
        </p:txBody>
      </p:sp>
    </p:spTree>
    <p:extLst>
      <p:ext uri="{BB962C8B-B14F-4D97-AF65-F5344CB8AC3E}">
        <p14:creationId xmlns:p14="http://schemas.microsoft.com/office/powerpoint/2010/main" val="357599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Slide Number Placeholder 8"/>
          <p:cNvSpPr>
            <a:spLocks noGrp="1"/>
          </p:cNvSpPr>
          <p:nvPr>
            <p:ph type="sldNum" sz="quarter" idx="12"/>
          </p:nvPr>
        </p:nvSpPr>
        <p:spPr/>
        <p:txBody>
          <a:bodyPr/>
          <a:lstStyle/>
          <a:p>
            <a:fld id="{5B7E1CF9-D7FC-4AB7-822D-C7B4CB38027A}" type="slidenum">
              <a:rPr lang="en-GB" smtClean="0"/>
              <a:t>‹#›</a:t>
            </a:fld>
            <a:endParaRPr lang="en-GB"/>
          </a:p>
        </p:txBody>
      </p:sp>
    </p:spTree>
    <p:extLst>
      <p:ext uri="{BB962C8B-B14F-4D97-AF65-F5344CB8AC3E}">
        <p14:creationId xmlns:p14="http://schemas.microsoft.com/office/powerpoint/2010/main" val="2312648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5B7E1CF9-D7FC-4AB7-822D-C7B4CB38027A}" type="slidenum">
              <a:rPr lang="en-GB" smtClean="0"/>
              <a:t>‹#›</a:t>
            </a:fld>
            <a:endParaRPr lang="en-GB"/>
          </a:p>
        </p:txBody>
      </p:sp>
    </p:spTree>
    <p:extLst>
      <p:ext uri="{BB962C8B-B14F-4D97-AF65-F5344CB8AC3E}">
        <p14:creationId xmlns:p14="http://schemas.microsoft.com/office/powerpoint/2010/main" val="2672323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B7E1CF9-D7FC-4AB7-822D-C7B4CB38027A}" type="slidenum">
              <a:rPr lang="en-GB" smtClean="0"/>
              <a:t>‹#›</a:t>
            </a:fld>
            <a:endParaRPr lang="en-GB"/>
          </a:p>
        </p:txBody>
      </p:sp>
    </p:spTree>
    <p:extLst>
      <p:ext uri="{BB962C8B-B14F-4D97-AF65-F5344CB8AC3E}">
        <p14:creationId xmlns:p14="http://schemas.microsoft.com/office/powerpoint/2010/main" val="3348130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B7E1CF9-D7FC-4AB7-822D-C7B4CB38027A}" type="slidenum">
              <a:rPr lang="en-GB" smtClean="0"/>
              <a:t>‹#›</a:t>
            </a:fld>
            <a:endParaRPr lang="en-GB"/>
          </a:p>
        </p:txBody>
      </p:sp>
    </p:spTree>
    <p:extLst>
      <p:ext uri="{BB962C8B-B14F-4D97-AF65-F5344CB8AC3E}">
        <p14:creationId xmlns:p14="http://schemas.microsoft.com/office/powerpoint/2010/main" val="42528943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5B7E1CF9-D7FC-4AB7-822D-C7B4CB38027A}" type="slidenum">
              <a:rPr lang="en-GB" smtClean="0"/>
              <a:t>‹#›</a:t>
            </a:fld>
            <a:endParaRPr lang="en-GB"/>
          </a:p>
        </p:txBody>
      </p:sp>
    </p:spTree>
    <p:extLst>
      <p:ext uri="{BB962C8B-B14F-4D97-AF65-F5344CB8AC3E}">
        <p14:creationId xmlns:p14="http://schemas.microsoft.com/office/powerpoint/2010/main" val="16687668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6315075"/>
            <a:ext cx="9144000" cy="542925"/>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7E1CF9-D7FC-4AB7-822D-C7B4CB38027A}" type="slidenum">
              <a:rPr lang="en-GB" smtClean="0"/>
              <a:t>‹#›</a:t>
            </a:fld>
            <a:endParaRPr lang="en-GB"/>
          </a:p>
        </p:txBody>
      </p:sp>
    </p:spTree>
    <p:extLst>
      <p:ext uri="{BB962C8B-B14F-4D97-AF65-F5344CB8AC3E}">
        <p14:creationId xmlns:p14="http://schemas.microsoft.com/office/powerpoint/2010/main" val="4337576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mailto:lisa.otty@ed.ac.uk" TargetMode="External"/><Relationship Id="rId5" Type="http://schemas.openxmlformats.org/officeDocument/2006/relationships/hyperlink" Target="mailto:a.rusbridge@ed.ac.uk" TargetMode="External"/><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548680" y="-531440"/>
            <a:ext cx="12193057" cy="6858594"/>
          </a:xfrm>
          <a:prstGeom prst="rect">
            <a:avLst/>
          </a:prstGeom>
        </p:spPr>
      </p:pic>
      <p:sp>
        <p:nvSpPr>
          <p:cNvPr id="7" name="Content Placeholder 6"/>
          <p:cNvSpPr>
            <a:spLocks noGrp="1"/>
          </p:cNvSpPr>
          <p:nvPr>
            <p:ph idx="1"/>
          </p:nvPr>
        </p:nvSpPr>
        <p:spPr>
          <a:xfrm>
            <a:off x="395536" y="3878249"/>
            <a:ext cx="4736505" cy="947909"/>
          </a:xfrm>
        </p:spPr>
        <p:txBody>
          <a:bodyPr>
            <a:normAutofit/>
          </a:bodyPr>
          <a:lstStyle/>
          <a:p>
            <a:pPr marL="0" indent="0">
              <a:buNone/>
            </a:pPr>
            <a:r>
              <a:rPr lang="en-US" sz="2200" b="1" dirty="0">
                <a:solidFill>
                  <a:schemeClr val="bg1"/>
                </a:solidFill>
              </a:rPr>
              <a:t>Lisa Otty, </a:t>
            </a:r>
            <a:r>
              <a:rPr lang="en-US" sz="2200" b="1" dirty="0" smtClean="0">
                <a:solidFill>
                  <a:schemeClr val="bg1"/>
                </a:solidFill>
              </a:rPr>
              <a:t>EDINA</a:t>
            </a:r>
            <a:endParaRPr lang="en-US" sz="2200" b="1" dirty="0">
              <a:solidFill>
                <a:schemeClr val="bg1"/>
              </a:solidFill>
            </a:endParaRPr>
          </a:p>
          <a:p>
            <a:pPr marL="0" indent="0">
              <a:buNone/>
            </a:pPr>
            <a:r>
              <a:rPr lang="en-US" sz="2200" b="1" dirty="0">
                <a:solidFill>
                  <a:schemeClr val="bg1"/>
                </a:solidFill>
              </a:rPr>
              <a:t>Tom Cramer, Stanford University </a:t>
            </a:r>
          </a:p>
          <a:p>
            <a:pPr algn="ctr"/>
            <a:endParaRPr lang="en-US" dirty="0"/>
          </a:p>
        </p:txBody>
      </p:sp>
      <p:sp>
        <p:nvSpPr>
          <p:cNvPr id="8" name="Text Placeholder 7"/>
          <p:cNvSpPr>
            <a:spLocks noGrp="1"/>
          </p:cNvSpPr>
          <p:nvPr>
            <p:ph type="body" sz="half" idx="2"/>
          </p:nvPr>
        </p:nvSpPr>
        <p:spPr>
          <a:xfrm>
            <a:off x="179512" y="-171400"/>
            <a:ext cx="8264897" cy="1728192"/>
          </a:xfrm>
        </p:spPr>
        <p:txBody>
          <a:bodyPr>
            <a:normAutofit lnSpcReduction="10000"/>
          </a:bodyPr>
          <a:lstStyle/>
          <a:p>
            <a:endParaRPr lang="en-US" dirty="0" smtClean="0"/>
          </a:p>
          <a:p>
            <a:endParaRPr lang="en-US" sz="1650" dirty="0"/>
          </a:p>
          <a:p>
            <a:r>
              <a:rPr lang="en-US" sz="3200" b="1" dirty="0" err="1" smtClean="0">
                <a:solidFill>
                  <a:schemeClr val="bg1"/>
                </a:solidFill>
              </a:rPr>
              <a:t>KeepSafe</a:t>
            </a:r>
            <a:r>
              <a:rPr lang="en-US" sz="3200" b="1" dirty="0" smtClean="0">
                <a:solidFill>
                  <a:schemeClr val="bg1"/>
                </a:solidFill>
              </a:rPr>
              <a:t> Europe Workshop</a:t>
            </a:r>
          </a:p>
          <a:p>
            <a:r>
              <a:rPr lang="en-US" sz="3200" b="1" dirty="0" smtClean="0">
                <a:solidFill>
                  <a:schemeClr val="bg1"/>
                </a:solidFill>
              </a:rPr>
              <a:t>ILIDE Conference 2017</a:t>
            </a:r>
          </a:p>
          <a:p>
            <a:endParaRPr lang="en-US" sz="3200" dirty="0" smtClean="0"/>
          </a:p>
          <a:p>
            <a:endParaRPr lang="en-US" dirty="0"/>
          </a:p>
          <a:p>
            <a:endParaRPr lang="en-US" dirty="0"/>
          </a:p>
        </p:txBody>
      </p:sp>
    </p:spTree>
    <p:extLst>
      <p:ext uri="{BB962C8B-B14F-4D97-AF65-F5344CB8AC3E}">
        <p14:creationId xmlns:p14="http://schemas.microsoft.com/office/powerpoint/2010/main" val="5655771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95536" y="1412776"/>
            <a:ext cx="3950208" cy="1385316"/>
          </a:xfrm>
          <a:prstGeom prst="round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1. Securing Access </a:t>
            </a:r>
            <a:r>
              <a:rPr lang="en-US" sz="900" i="1" dirty="0">
                <a:solidFill>
                  <a:schemeClr val="tx1">
                    <a:lumMod val="50000"/>
                    <a:lumOff val="50000"/>
                  </a:schemeClr>
                </a:solidFill>
              </a:rPr>
              <a:t>to secure</a:t>
            </a:r>
            <a:endParaRPr lang="en-US" sz="1500" i="1" dirty="0">
              <a:solidFill>
                <a:schemeClr val="tx1">
                  <a:lumMod val="50000"/>
                  <a:lumOff val="50000"/>
                </a:schemeClr>
              </a:solidFill>
            </a:endParaRPr>
          </a:p>
          <a:p>
            <a:pPr marL="385763" indent="-385763">
              <a:buFont typeface="+mj-lt"/>
              <a:buAutoNum type="arabicPeriod"/>
            </a:pPr>
            <a:endParaRPr lang="en-US" sz="1200" dirty="0">
              <a:solidFill>
                <a:schemeClr val="tx1"/>
              </a:solidFill>
            </a:endParaRPr>
          </a:p>
          <a:p>
            <a:pPr marL="685800" lvl="1" indent="-385763"/>
            <a:r>
              <a:rPr lang="en-US" sz="1050" dirty="0">
                <a:solidFill>
                  <a:schemeClr val="tx1"/>
                </a:solidFill>
              </a:rPr>
              <a:t>Policy control of subscribed and bought digital content</a:t>
            </a:r>
          </a:p>
          <a:p>
            <a:pPr marL="685800" lvl="1" indent="-385763"/>
            <a:r>
              <a:rPr lang="en-US" sz="1050" dirty="0">
                <a:solidFill>
                  <a:schemeClr val="tx1"/>
                </a:solidFill>
              </a:rPr>
              <a:t>Persistent and uninterrupted access</a:t>
            </a:r>
          </a:p>
          <a:p>
            <a:pPr marL="685800" lvl="1" indent="-385763"/>
            <a:r>
              <a:rPr lang="en-US" sz="1050" dirty="0">
                <a:solidFill>
                  <a:schemeClr val="tx1"/>
                </a:solidFill>
              </a:rPr>
              <a:t>Post-cancellation access</a:t>
            </a:r>
          </a:p>
          <a:p>
            <a:pPr marL="685800" lvl="1" indent="-385763"/>
            <a:r>
              <a:rPr lang="en-US" sz="1050" dirty="0">
                <a:solidFill>
                  <a:schemeClr val="tx1"/>
                </a:solidFill>
              </a:rPr>
              <a:t>Resilience following transfer between publishers</a:t>
            </a:r>
          </a:p>
        </p:txBody>
      </p:sp>
      <p:sp>
        <p:nvSpPr>
          <p:cNvPr id="2" name="Title 1"/>
          <p:cNvSpPr>
            <a:spLocks noGrp="1"/>
          </p:cNvSpPr>
          <p:nvPr>
            <p:ph type="title" idx="4294967295"/>
          </p:nvPr>
        </p:nvSpPr>
        <p:spPr>
          <a:xfrm>
            <a:off x="179512" y="260648"/>
            <a:ext cx="8229600" cy="857250"/>
          </a:xfrm>
        </p:spPr>
        <p:txBody>
          <a:bodyPr>
            <a:normAutofit/>
          </a:bodyPr>
          <a:lstStyle/>
          <a:p>
            <a:pPr algn="l"/>
            <a:r>
              <a:rPr lang="en-US" sz="2800" dirty="0" smtClean="0">
                <a:solidFill>
                  <a:srgbClr val="7F7F7F"/>
                </a:solidFill>
              </a:rPr>
              <a:t>Objectives of </a:t>
            </a:r>
            <a:r>
              <a:rPr lang="en-US" sz="2800" dirty="0" err="1" smtClean="0">
                <a:solidFill>
                  <a:srgbClr val="7F7F7F"/>
                </a:solidFill>
              </a:rPr>
              <a:t>KeepSafe</a:t>
            </a:r>
            <a:r>
              <a:rPr lang="en-US" sz="2800" dirty="0" smtClean="0">
                <a:solidFill>
                  <a:srgbClr val="7F7F7F"/>
                </a:solidFill>
              </a:rPr>
              <a:t> Europe</a:t>
            </a:r>
            <a:endParaRPr lang="en-US" sz="2800" dirty="0">
              <a:solidFill>
                <a:srgbClr val="7F7F7F"/>
              </a:solidFill>
            </a:endParaRPr>
          </a:p>
        </p:txBody>
      </p:sp>
      <p:sp>
        <p:nvSpPr>
          <p:cNvPr id="4" name="Content Placeholder 2"/>
          <p:cNvSpPr txBox="1">
            <a:spLocks/>
          </p:cNvSpPr>
          <p:nvPr/>
        </p:nvSpPr>
        <p:spPr>
          <a:xfrm>
            <a:off x="4864608" y="1831326"/>
            <a:ext cx="3822192" cy="3394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85800" lvl="1" indent="-385763"/>
            <a:endParaRPr lang="en-US" sz="1050" dirty="0"/>
          </a:p>
        </p:txBody>
      </p:sp>
      <p:sp>
        <p:nvSpPr>
          <p:cNvPr id="6" name="Rounded Rectangle 5"/>
          <p:cNvSpPr/>
          <p:nvPr/>
        </p:nvSpPr>
        <p:spPr>
          <a:xfrm>
            <a:off x="467544" y="3068960"/>
            <a:ext cx="3950208" cy="1373319"/>
          </a:xfrm>
          <a:prstGeom prst="roundRect">
            <a:avLst/>
          </a:prstGeom>
          <a:solidFill>
            <a:schemeClr val="accent6">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2. Legal Mechanisms</a:t>
            </a:r>
            <a:r>
              <a:rPr lang="en-US" sz="1350" dirty="0">
                <a:solidFill>
                  <a:schemeClr val="tx1"/>
                </a:solidFill>
              </a:rPr>
              <a:t> </a:t>
            </a:r>
            <a:r>
              <a:rPr lang="en-US" sz="825" i="1" dirty="0">
                <a:solidFill>
                  <a:schemeClr val="tx1">
                    <a:lumMod val="50000"/>
                    <a:lumOff val="50000"/>
                  </a:schemeClr>
                </a:solidFill>
              </a:rPr>
              <a:t>to enable</a:t>
            </a:r>
            <a:endParaRPr lang="en-US" sz="825" dirty="0">
              <a:solidFill>
                <a:schemeClr val="tx1"/>
              </a:solidFill>
            </a:endParaRPr>
          </a:p>
          <a:p>
            <a:pPr algn="ctr"/>
            <a:endParaRPr lang="en-US" sz="1500" dirty="0">
              <a:solidFill>
                <a:schemeClr val="tx1"/>
              </a:solidFill>
            </a:endParaRPr>
          </a:p>
          <a:p>
            <a:pPr marL="685800" lvl="1" indent="-385763"/>
            <a:r>
              <a:rPr lang="en-US" sz="1050" dirty="0">
                <a:solidFill>
                  <a:schemeClr val="tx1"/>
                </a:solidFill>
              </a:rPr>
              <a:t>Local load and custody of content</a:t>
            </a:r>
          </a:p>
          <a:p>
            <a:pPr marL="685800" lvl="1" indent="-385763"/>
            <a:r>
              <a:rPr lang="en-US" sz="1050" dirty="0">
                <a:solidFill>
                  <a:schemeClr val="tx1"/>
                </a:solidFill>
              </a:rPr>
              <a:t>Innovative usage of content (e.g. via text mining)</a:t>
            </a:r>
          </a:p>
          <a:p>
            <a:pPr marL="685800" lvl="1" indent="-385763"/>
            <a:r>
              <a:rPr lang="en-US" sz="1050" dirty="0">
                <a:solidFill>
                  <a:schemeClr val="tx1"/>
                </a:solidFill>
              </a:rPr>
              <a:t>Consistent licensing language to simplify negotiation</a:t>
            </a:r>
          </a:p>
          <a:p>
            <a:pPr marL="685800" lvl="1" indent="-385763"/>
            <a:r>
              <a:rPr lang="en-US" sz="1050" dirty="0">
                <a:solidFill>
                  <a:schemeClr val="tx1"/>
                </a:solidFill>
              </a:rPr>
              <a:t>Sharing of negotiation experience</a:t>
            </a:r>
          </a:p>
        </p:txBody>
      </p:sp>
      <p:sp>
        <p:nvSpPr>
          <p:cNvPr id="7" name="Rounded Rectangle 6"/>
          <p:cNvSpPr/>
          <p:nvPr/>
        </p:nvSpPr>
        <p:spPr>
          <a:xfrm>
            <a:off x="4644008" y="1412776"/>
            <a:ext cx="3977640" cy="1385316"/>
          </a:xfrm>
          <a:prstGeom prst="round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3. Transparent Entitlement </a:t>
            </a:r>
            <a:r>
              <a:rPr lang="en-US" sz="900" i="1" dirty="0">
                <a:solidFill>
                  <a:schemeClr val="tx1">
                    <a:lumMod val="50000"/>
                    <a:lumOff val="50000"/>
                  </a:schemeClr>
                </a:solidFill>
              </a:rPr>
              <a:t>to clarify</a:t>
            </a:r>
            <a:endParaRPr lang="en-US" sz="1500" dirty="0">
              <a:solidFill>
                <a:schemeClr val="tx1"/>
              </a:solidFill>
            </a:endParaRPr>
          </a:p>
          <a:p>
            <a:pPr marL="385763" indent="-385763">
              <a:buFont typeface="+mj-lt"/>
              <a:buAutoNum type="arabicPeriod" startAt="3"/>
            </a:pPr>
            <a:endParaRPr lang="en-US" sz="1200" dirty="0">
              <a:solidFill>
                <a:schemeClr val="tx1"/>
              </a:solidFill>
            </a:endParaRPr>
          </a:p>
          <a:p>
            <a:pPr marL="685800" lvl="1" indent="-385763"/>
            <a:r>
              <a:rPr lang="en-US" sz="1050" dirty="0">
                <a:solidFill>
                  <a:schemeClr val="tx1"/>
                </a:solidFill>
              </a:rPr>
              <a:t>Clarity of entitlement to reduce anxiety and give confidence</a:t>
            </a:r>
          </a:p>
          <a:p>
            <a:pPr marL="685800" lvl="1" indent="-385763"/>
            <a:r>
              <a:rPr lang="en-US" sz="1050" dirty="0">
                <a:solidFill>
                  <a:schemeClr val="tx1"/>
                </a:solidFill>
              </a:rPr>
              <a:t>Entitlement history to past subscribed and bought content</a:t>
            </a:r>
          </a:p>
          <a:p>
            <a:pPr marL="685800" lvl="1" indent="-385763"/>
            <a:r>
              <a:rPr lang="en-US" sz="1050" dirty="0">
                <a:solidFill>
                  <a:schemeClr val="tx1"/>
                </a:solidFill>
              </a:rPr>
              <a:t>Process for gathering and populating an entitlement record</a:t>
            </a:r>
          </a:p>
        </p:txBody>
      </p:sp>
      <p:sp>
        <p:nvSpPr>
          <p:cNvPr id="8" name="Rounded Rectangle 7"/>
          <p:cNvSpPr/>
          <p:nvPr/>
        </p:nvSpPr>
        <p:spPr>
          <a:xfrm>
            <a:off x="4644008" y="3068960"/>
            <a:ext cx="3931920" cy="1373319"/>
          </a:xfrm>
          <a:prstGeom prst="roundRect">
            <a:avLst/>
          </a:prstGeom>
          <a:solidFill>
            <a:schemeClr val="accent6">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solidFill>
              </a:rPr>
              <a:t>4. Knowledge Transfer </a:t>
            </a:r>
            <a:r>
              <a:rPr lang="en-US" sz="900" i="1" dirty="0">
                <a:solidFill>
                  <a:schemeClr val="tx1">
                    <a:lumMod val="50000"/>
                    <a:lumOff val="50000"/>
                  </a:schemeClr>
                </a:solidFill>
              </a:rPr>
              <a:t>to foster and enable</a:t>
            </a:r>
            <a:endParaRPr lang="en-US" sz="1500" dirty="0">
              <a:solidFill>
                <a:schemeClr val="tx1"/>
              </a:solidFill>
            </a:endParaRPr>
          </a:p>
          <a:p>
            <a:endParaRPr lang="en-US" sz="1200" dirty="0">
              <a:solidFill>
                <a:schemeClr val="tx1"/>
              </a:solidFill>
            </a:endParaRPr>
          </a:p>
          <a:p>
            <a:pPr marL="685800" lvl="1" indent="-385763"/>
            <a:r>
              <a:rPr lang="en-US" sz="1050" dirty="0">
                <a:solidFill>
                  <a:schemeClr val="tx1"/>
                </a:solidFill>
              </a:rPr>
              <a:t>Sharing of experience</a:t>
            </a:r>
          </a:p>
          <a:p>
            <a:pPr marL="685800" lvl="1" indent="-385763"/>
            <a:r>
              <a:rPr lang="en-US" sz="1050" dirty="0">
                <a:solidFill>
                  <a:schemeClr val="tx1"/>
                </a:solidFill>
              </a:rPr>
              <a:t>Sharing of knowledge about costs and business models</a:t>
            </a:r>
          </a:p>
          <a:p>
            <a:pPr marL="685800" lvl="1" indent="-385763"/>
            <a:r>
              <a:rPr lang="en-US" sz="1050" dirty="0">
                <a:solidFill>
                  <a:schemeClr val="tx1"/>
                </a:solidFill>
              </a:rPr>
              <a:t>Development of governance structures</a:t>
            </a:r>
          </a:p>
          <a:p>
            <a:pPr marL="685800" lvl="1" indent="-385763"/>
            <a:r>
              <a:rPr lang="en-US" sz="1050" dirty="0">
                <a:solidFill>
                  <a:schemeClr val="tx1"/>
                </a:solidFill>
              </a:rPr>
              <a:t>Sharing of technology</a:t>
            </a:r>
          </a:p>
        </p:txBody>
      </p:sp>
    </p:spTree>
    <p:extLst>
      <p:ext uri="{BB962C8B-B14F-4D97-AF65-F5344CB8AC3E}">
        <p14:creationId xmlns:p14="http://schemas.microsoft.com/office/powerpoint/2010/main" val="4772400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51520" y="0"/>
            <a:ext cx="8229600" cy="1143000"/>
          </a:xfrm>
        </p:spPr>
        <p:txBody>
          <a:bodyPr>
            <a:normAutofit/>
          </a:bodyPr>
          <a:lstStyle/>
          <a:p>
            <a:pPr algn="l"/>
            <a:r>
              <a:rPr lang="en-US" sz="3200" dirty="0" err="1" smtClean="0">
                <a:solidFill>
                  <a:srgbClr val="7F7F7F"/>
                </a:solidFill>
              </a:rPr>
              <a:t>KeepSafe</a:t>
            </a:r>
            <a:r>
              <a:rPr lang="en-US" sz="3200" dirty="0" smtClean="0">
                <a:solidFill>
                  <a:srgbClr val="7F7F7F"/>
                </a:solidFill>
              </a:rPr>
              <a:t>: National Projects</a:t>
            </a:r>
            <a:endParaRPr lang="en-US" sz="3200" dirty="0">
              <a:solidFill>
                <a:srgbClr val="7F7F7F"/>
              </a:solidFill>
            </a:endParaRPr>
          </a:p>
        </p:txBody>
      </p:sp>
      <p:sp>
        <p:nvSpPr>
          <p:cNvPr id="6" name="Content Placeholder 5"/>
          <p:cNvSpPr>
            <a:spLocks noGrp="1"/>
          </p:cNvSpPr>
          <p:nvPr>
            <p:ph sz="half" idx="4294967295"/>
          </p:nvPr>
        </p:nvSpPr>
        <p:spPr>
          <a:xfrm>
            <a:off x="395536" y="1412776"/>
            <a:ext cx="7920038" cy="2376487"/>
          </a:xfrm>
        </p:spPr>
        <p:txBody>
          <a:bodyPr>
            <a:normAutofit/>
          </a:bodyPr>
          <a:lstStyle/>
          <a:p>
            <a:endParaRPr lang="en-US" dirty="0" smtClean="0"/>
          </a:p>
          <a:p>
            <a:pPr marL="0" indent="0">
              <a:buNone/>
            </a:pPr>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3" name="Picture 2"/>
          <p:cNvPicPr>
            <a:picLocks noChangeAspect="1"/>
          </p:cNvPicPr>
          <p:nvPr/>
        </p:nvPicPr>
        <p:blipFill>
          <a:blip r:embed="rId3"/>
          <a:stretch>
            <a:fillRect/>
          </a:stretch>
        </p:blipFill>
        <p:spPr>
          <a:xfrm>
            <a:off x="323528" y="1196752"/>
            <a:ext cx="1188132" cy="792088"/>
          </a:xfrm>
          <a:prstGeom prst="rect">
            <a:avLst/>
          </a:prstGeom>
        </p:spPr>
      </p:pic>
      <p:pic>
        <p:nvPicPr>
          <p:cNvPr id="4" name="Picture 3"/>
          <p:cNvPicPr>
            <a:picLocks noChangeAspect="1"/>
          </p:cNvPicPr>
          <p:nvPr/>
        </p:nvPicPr>
        <p:blipFill>
          <a:blip r:embed="rId4"/>
          <a:stretch>
            <a:fillRect/>
          </a:stretch>
        </p:blipFill>
        <p:spPr>
          <a:xfrm>
            <a:off x="323528" y="4077072"/>
            <a:ext cx="864096" cy="864096"/>
          </a:xfrm>
          <a:prstGeom prst="rect">
            <a:avLst/>
          </a:prstGeom>
        </p:spPr>
      </p:pic>
      <p:pic>
        <p:nvPicPr>
          <p:cNvPr id="7" name="Picture 6"/>
          <p:cNvPicPr>
            <a:picLocks noChangeAspect="1"/>
          </p:cNvPicPr>
          <p:nvPr/>
        </p:nvPicPr>
        <p:blipFill>
          <a:blip r:embed="rId5"/>
          <a:stretch>
            <a:fillRect/>
          </a:stretch>
        </p:blipFill>
        <p:spPr>
          <a:xfrm>
            <a:off x="323528" y="2204864"/>
            <a:ext cx="1296144" cy="648072"/>
          </a:xfrm>
          <a:prstGeom prst="rect">
            <a:avLst/>
          </a:prstGeom>
        </p:spPr>
      </p:pic>
      <p:pic>
        <p:nvPicPr>
          <p:cNvPr id="8" name="Picture 7"/>
          <p:cNvPicPr>
            <a:picLocks noChangeAspect="1"/>
          </p:cNvPicPr>
          <p:nvPr/>
        </p:nvPicPr>
        <p:blipFill>
          <a:blip r:embed="rId6"/>
          <a:stretch>
            <a:fillRect/>
          </a:stretch>
        </p:blipFill>
        <p:spPr>
          <a:xfrm>
            <a:off x="323528" y="3068960"/>
            <a:ext cx="1320147" cy="792088"/>
          </a:xfrm>
          <a:prstGeom prst="rect">
            <a:avLst/>
          </a:prstGeom>
        </p:spPr>
      </p:pic>
      <p:pic>
        <p:nvPicPr>
          <p:cNvPr id="9" name="Picture 8"/>
          <p:cNvPicPr>
            <a:picLocks noChangeAspect="1"/>
          </p:cNvPicPr>
          <p:nvPr/>
        </p:nvPicPr>
        <p:blipFill>
          <a:blip r:embed="rId7"/>
          <a:stretch>
            <a:fillRect/>
          </a:stretch>
        </p:blipFill>
        <p:spPr>
          <a:xfrm>
            <a:off x="323528" y="5157192"/>
            <a:ext cx="1200423" cy="908720"/>
          </a:xfrm>
          <a:prstGeom prst="rect">
            <a:avLst/>
          </a:prstGeom>
        </p:spPr>
      </p:pic>
      <p:sp>
        <p:nvSpPr>
          <p:cNvPr id="11" name="Rectangle 10"/>
          <p:cNvSpPr/>
          <p:nvPr/>
        </p:nvSpPr>
        <p:spPr>
          <a:xfrm>
            <a:off x="2051720" y="1340768"/>
            <a:ext cx="6858000" cy="4493537"/>
          </a:xfrm>
          <a:prstGeom prst="rect">
            <a:avLst/>
          </a:prstGeom>
        </p:spPr>
        <p:txBody>
          <a:bodyPr wrap="square">
            <a:spAutoFit/>
          </a:bodyPr>
          <a:lstStyle/>
          <a:p>
            <a:r>
              <a:rPr lang="en-GB" sz="2200" dirty="0"/>
              <a:t>CARE/CRUI, </a:t>
            </a:r>
            <a:r>
              <a:rPr lang="en-GB" sz="2200" dirty="0" smtClean="0"/>
              <a:t>Italy</a:t>
            </a:r>
          </a:p>
          <a:p>
            <a:endParaRPr lang="en-GB" sz="2200" dirty="0" smtClean="0"/>
          </a:p>
          <a:p>
            <a:endParaRPr lang="en-GB" sz="2200" dirty="0" smtClean="0"/>
          </a:p>
          <a:p>
            <a:r>
              <a:rPr lang="en-GB" sz="2200" dirty="0" err="1" smtClean="0"/>
              <a:t>SafeNet</a:t>
            </a:r>
            <a:r>
              <a:rPr lang="en-GB" sz="2200" dirty="0" smtClean="0"/>
              <a:t>+, EDINA/University of Edinburgh, UK</a:t>
            </a:r>
            <a:endParaRPr lang="en-GB" sz="2200" dirty="0"/>
          </a:p>
          <a:p>
            <a:endParaRPr lang="en-GB" sz="2200" dirty="0" smtClean="0"/>
          </a:p>
          <a:p>
            <a:endParaRPr lang="en-GB" sz="2200" dirty="0" smtClean="0"/>
          </a:p>
          <a:p>
            <a:r>
              <a:rPr lang="en-GB" sz="2200" dirty="0" err="1" smtClean="0"/>
              <a:t>NatHosting</a:t>
            </a:r>
            <a:r>
              <a:rPr lang="en-GB" sz="2200" dirty="0"/>
              <a:t>, Germany</a:t>
            </a:r>
          </a:p>
          <a:p>
            <a:endParaRPr lang="en-GB" sz="2200" dirty="0" smtClean="0"/>
          </a:p>
          <a:p>
            <a:endParaRPr lang="en-GB" sz="2200" dirty="0" smtClean="0"/>
          </a:p>
          <a:p>
            <a:r>
              <a:rPr lang="en-GB" sz="2200" dirty="0" smtClean="0"/>
              <a:t>Consortium </a:t>
            </a:r>
            <a:r>
              <a:rPr lang="en-GB" sz="2200" dirty="0"/>
              <a:t>of Swiss Academic Libraries, Switzerland</a:t>
            </a:r>
          </a:p>
          <a:p>
            <a:endParaRPr lang="en-GB" sz="2200" dirty="0" smtClean="0"/>
          </a:p>
          <a:p>
            <a:endParaRPr lang="en-GB" sz="2200" dirty="0" smtClean="0"/>
          </a:p>
          <a:p>
            <a:r>
              <a:rPr lang="en-GB" sz="2200" dirty="0" smtClean="0"/>
              <a:t>DTU </a:t>
            </a:r>
            <a:r>
              <a:rPr lang="en-GB" sz="2200" dirty="0"/>
              <a:t>Library, </a:t>
            </a:r>
            <a:r>
              <a:rPr lang="en-GB" sz="2200" dirty="0" smtClean="0"/>
              <a:t>Denmark</a:t>
            </a:r>
            <a:endParaRPr lang="en-GB" sz="2200" dirty="0"/>
          </a:p>
        </p:txBody>
      </p:sp>
    </p:spTree>
    <p:extLst>
      <p:ext uri="{BB962C8B-B14F-4D97-AF65-F5344CB8AC3E}">
        <p14:creationId xmlns:p14="http://schemas.microsoft.com/office/powerpoint/2010/main" val="17924516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4865182" y="3909705"/>
            <a:ext cx="1441616" cy="596296"/>
          </a:xfrm>
          <a:prstGeom prst="rect">
            <a:avLst/>
          </a:prstGeom>
          <a:solidFill>
            <a:schemeClr val="accent1">
              <a:lumMod val="20000"/>
              <a:lumOff val="80000"/>
            </a:schemeClr>
          </a:solidFill>
          <a:ln w="63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2" name="Rectangle 11"/>
          <p:cNvSpPr/>
          <p:nvPr/>
        </p:nvSpPr>
        <p:spPr>
          <a:xfrm>
            <a:off x="2421997" y="2301078"/>
            <a:ext cx="4117252" cy="106185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solidFill>
                  <a:prstClr val="white"/>
                </a:solidFill>
                <a:latin typeface="Calibri" pitchFamily="34" charset="0"/>
              </a:rPr>
              <a:t>Distributed Digital Archive</a:t>
            </a:r>
          </a:p>
          <a:p>
            <a:pPr algn="ctr">
              <a:defRPr/>
            </a:pPr>
            <a:endParaRPr lang="en-GB" sz="1350" dirty="0">
              <a:solidFill>
                <a:prstClr val="white"/>
              </a:solidFill>
            </a:endParaRPr>
          </a:p>
          <a:p>
            <a:pPr algn="ctr">
              <a:defRPr/>
            </a:pPr>
            <a:endParaRPr lang="en-GB" sz="1350" dirty="0">
              <a:solidFill>
                <a:prstClr val="white"/>
              </a:solidFill>
            </a:endParaRPr>
          </a:p>
          <a:p>
            <a:pPr algn="ctr">
              <a:defRPr/>
            </a:pPr>
            <a:endParaRPr lang="en-GB" sz="1350" dirty="0">
              <a:solidFill>
                <a:prstClr val="white"/>
              </a:solidFill>
            </a:endParaRPr>
          </a:p>
        </p:txBody>
      </p:sp>
      <p:cxnSp>
        <p:nvCxnSpPr>
          <p:cNvPr id="33810" name="Straight Arrow Connector 43"/>
          <p:cNvCxnSpPr>
            <a:cxnSpLocks noChangeShapeType="1"/>
          </p:cNvCxnSpPr>
          <p:nvPr/>
        </p:nvCxnSpPr>
        <p:spPr bwMode="auto">
          <a:xfrm flipV="1">
            <a:off x="5606638" y="3373115"/>
            <a:ext cx="2" cy="241771"/>
          </a:xfrm>
          <a:prstGeom prst="straightConnector1">
            <a:avLst/>
          </a:prstGeom>
          <a:noFill/>
          <a:ln w="25400">
            <a:solidFill>
              <a:schemeClr val="bg1">
                <a:lumMod val="50000"/>
              </a:schemeClr>
            </a:solidFill>
            <a:prstDash val="sysDash"/>
            <a:round/>
            <a:headEnd type="none"/>
            <a:tailEnd type="triangle" w="med" len="med"/>
          </a:ln>
          <a:effectLst>
            <a:outerShdw dist="20000" dir="5400000" rotWithShape="0">
              <a:srgbClr val="808080">
                <a:alpha val="37999"/>
              </a:srgbClr>
            </a:outerShdw>
          </a:effectLst>
        </p:spPr>
      </p:cxnSp>
      <p:sp>
        <p:nvSpPr>
          <p:cNvPr id="51" name="TextBox 50"/>
          <p:cNvSpPr txBox="1"/>
          <p:nvPr/>
        </p:nvSpPr>
        <p:spPr>
          <a:xfrm>
            <a:off x="7066160" y="4631986"/>
            <a:ext cx="957278" cy="473206"/>
          </a:xfrm>
          <a:prstGeom prst="rect">
            <a:avLst/>
          </a:prstGeom>
          <a:noFill/>
        </p:spPr>
        <p:txBody>
          <a:bodyPr wrap="square">
            <a:spAutoFit/>
          </a:bodyPr>
          <a:lstStyle/>
          <a:p>
            <a:pPr algn="ctr">
              <a:defRPr/>
            </a:pPr>
            <a:r>
              <a:rPr lang="en-US" sz="825" dirty="0">
                <a:solidFill>
                  <a:prstClr val="black"/>
                </a:solidFill>
                <a:latin typeface="Calibri"/>
              </a:rPr>
              <a:t>Distributed Digital Archive Member</a:t>
            </a:r>
          </a:p>
        </p:txBody>
      </p:sp>
      <p:sp>
        <p:nvSpPr>
          <p:cNvPr id="43" name="Can 42"/>
          <p:cNvSpPr>
            <a:spLocks noChangeArrowheads="1"/>
          </p:cNvSpPr>
          <p:nvPr/>
        </p:nvSpPr>
        <p:spPr bwMode="auto">
          <a:xfrm>
            <a:off x="2721199" y="2750781"/>
            <a:ext cx="464274" cy="481511"/>
          </a:xfrm>
          <a:prstGeom prst="can">
            <a:avLst>
              <a:gd name="adj" fmla="val 24905"/>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8"/>
              </a:srgbClr>
            </a:outerShdw>
          </a:effectLst>
        </p:spPr>
        <p:txBody>
          <a:bodyPr anchor="ctr"/>
          <a:lstStyle/>
          <a:p>
            <a:pPr algn="ctr">
              <a:defRPr/>
            </a:pPr>
            <a:r>
              <a:rPr lang="en-US" sz="825" dirty="0">
                <a:solidFill>
                  <a:prstClr val="white"/>
                </a:solidFill>
                <a:latin typeface="Calibri"/>
              </a:rPr>
              <a:t>Node</a:t>
            </a:r>
          </a:p>
          <a:p>
            <a:pPr algn="ctr">
              <a:defRPr/>
            </a:pPr>
            <a:r>
              <a:rPr lang="en-US" sz="825" dirty="0">
                <a:solidFill>
                  <a:prstClr val="white"/>
                </a:solidFill>
                <a:latin typeface="Calibri"/>
              </a:rPr>
              <a:t>1</a:t>
            </a:r>
          </a:p>
        </p:txBody>
      </p:sp>
      <p:sp>
        <p:nvSpPr>
          <p:cNvPr id="45" name="Can 44"/>
          <p:cNvSpPr>
            <a:spLocks noChangeArrowheads="1"/>
          </p:cNvSpPr>
          <p:nvPr/>
        </p:nvSpPr>
        <p:spPr bwMode="auto">
          <a:xfrm>
            <a:off x="3976118" y="2750781"/>
            <a:ext cx="463125" cy="481511"/>
          </a:xfrm>
          <a:prstGeom prst="can">
            <a:avLst>
              <a:gd name="adj" fmla="val 249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8"/>
              </a:srgbClr>
            </a:outerShdw>
          </a:effectLst>
        </p:spPr>
        <p:txBody>
          <a:bodyPr anchor="ctr"/>
          <a:lstStyle/>
          <a:p>
            <a:pPr algn="ctr">
              <a:defRPr/>
            </a:pPr>
            <a:r>
              <a:rPr lang="en-US" sz="825" dirty="0">
                <a:solidFill>
                  <a:prstClr val="white"/>
                </a:solidFill>
                <a:latin typeface="Calibri"/>
              </a:rPr>
              <a:t>Node</a:t>
            </a:r>
          </a:p>
          <a:p>
            <a:pPr algn="ctr">
              <a:defRPr/>
            </a:pPr>
            <a:r>
              <a:rPr lang="en-US" sz="825" dirty="0">
                <a:solidFill>
                  <a:prstClr val="white"/>
                </a:solidFill>
                <a:latin typeface="Calibri"/>
              </a:rPr>
              <a:t>3</a:t>
            </a:r>
            <a:endParaRPr lang="en-US" sz="900" dirty="0">
              <a:solidFill>
                <a:prstClr val="white"/>
              </a:solidFill>
              <a:latin typeface="Calibri"/>
            </a:endParaRPr>
          </a:p>
        </p:txBody>
      </p:sp>
      <p:sp>
        <p:nvSpPr>
          <p:cNvPr id="46" name="Can 45"/>
          <p:cNvSpPr>
            <a:spLocks noChangeArrowheads="1"/>
          </p:cNvSpPr>
          <p:nvPr/>
        </p:nvSpPr>
        <p:spPr bwMode="auto">
          <a:xfrm>
            <a:off x="3328046" y="2750781"/>
            <a:ext cx="463125" cy="481511"/>
          </a:xfrm>
          <a:prstGeom prst="can">
            <a:avLst>
              <a:gd name="adj" fmla="val 24967"/>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8"/>
              </a:srgbClr>
            </a:outerShdw>
          </a:effectLst>
        </p:spPr>
        <p:txBody>
          <a:bodyPr anchor="ctr"/>
          <a:lstStyle/>
          <a:p>
            <a:pPr algn="ctr">
              <a:defRPr/>
            </a:pPr>
            <a:r>
              <a:rPr lang="en-US" sz="825" dirty="0">
                <a:solidFill>
                  <a:prstClr val="white"/>
                </a:solidFill>
                <a:latin typeface="Calibri"/>
              </a:rPr>
              <a:t>Node</a:t>
            </a:r>
          </a:p>
          <a:p>
            <a:pPr algn="ctr">
              <a:defRPr/>
            </a:pPr>
            <a:r>
              <a:rPr lang="en-US" sz="825" dirty="0">
                <a:solidFill>
                  <a:prstClr val="white"/>
                </a:solidFill>
                <a:latin typeface="Calibri"/>
              </a:rPr>
              <a:t>2</a:t>
            </a:r>
            <a:endParaRPr lang="en-US" sz="900" dirty="0">
              <a:solidFill>
                <a:prstClr val="white"/>
              </a:solidFill>
              <a:latin typeface="Calibri"/>
            </a:endParaRPr>
          </a:p>
        </p:txBody>
      </p:sp>
      <p:sp>
        <p:nvSpPr>
          <p:cNvPr id="52" name="Can 51"/>
          <p:cNvSpPr>
            <a:spLocks noChangeArrowheads="1"/>
          </p:cNvSpPr>
          <p:nvPr/>
        </p:nvSpPr>
        <p:spPr bwMode="auto">
          <a:xfrm>
            <a:off x="4563951" y="2750781"/>
            <a:ext cx="464274" cy="481511"/>
          </a:xfrm>
          <a:prstGeom prst="can">
            <a:avLst>
              <a:gd name="adj" fmla="val 24905"/>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8"/>
              </a:srgbClr>
            </a:outerShdw>
          </a:effectLst>
        </p:spPr>
        <p:txBody>
          <a:bodyPr anchor="ctr"/>
          <a:lstStyle/>
          <a:p>
            <a:pPr algn="ctr">
              <a:defRPr/>
            </a:pPr>
            <a:r>
              <a:rPr lang="en-US" sz="825" dirty="0">
                <a:solidFill>
                  <a:prstClr val="white"/>
                </a:solidFill>
                <a:latin typeface="Calibri"/>
              </a:rPr>
              <a:t>Node</a:t>
            </a:r>
          </a:p>
          <a:p>
            <a:pPr algn="ctr">
              <a:defRPr/>
            </a:pPr>
            <a:r>
              <a:rPr lang="en-US" sz="825" dirty="0">
                <a:solidFill>
                  <a:prstClr val="white"/>
                </a:solidFill>
                <a:latin typeface="Calibri"/>
              </a:rPr>
              <a:t>4</a:t>
            </a:r>
            <a:endParaRPr lang="en-US" sz="900" dirty="0">
              <a:solidFill>
                <a:prstClr val="white"/>
              </a:solidFill>
              <a:latin typeface="Calibri"/>
            </a:endParaRPr>
          </a:p>
        </p:txBody>
      </p:sp>
      <p:sp>
        <p:nvSpPr>
          <p:cNvPr id="53" name="Can 52"/>
          <p:cNvSpPr>
            <a:spLocks noChangeArrowheads="1"/>
          </p:cNvSpPr>
          <p:nvPr/>
        </p:nvSpPr>
        <p:spPr bwMode="auto">
          <a:xfrm>
            <a:off x="5212023" y="2750781"/>
            <a:ext cx="464274" cy="481511"/>
          </a:xfrm>
          <a:prstGeom prst="can">
            <a:avLst>
              <a:gd name="adj" fmla="val 24905"/>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8"/>
              </a:srgbClr>
            </a:outerShdw>
          </a:effectLst>
        </p:spPr>
        <p:txBody>
          <a:bodyPr anchor="ctr"/>
          <a:lstStyle/>
          <a:p>
            <a:pPr algn="ctr">
              <a:defRPr/>
            </a:pPr>
            <a:r>
              <a:rPr lang="en-US" sz="900" dirty="0">
                <a:solidFill>
                  <a:prstClr val="white"/>
                </a:solidFill>
                <a:latin typeface="Calibri"/>
              </a:rPr>
              <a:t>Node</a:t>
            </a:r>
          </a:p>
          <a:p>
            <a:pPr algn="ctr">
              <a:defRPr/>
            </a:pPr>
            <a:r>
              <a:rPr lang="en-US" sz="900" dirty="0">
                <a:solidFill>
                  <a:prstClr val="white"/>
                </a:solidFill>
                <a:latin typeface="Calibri"/>
              </a:rPr>
              <a:t>5</a:t>
            </a:r>
          </a:p>
        </p:txBody>
      </p:sp>
      <p:sp>
        <p:nvSpPr>
          <p:cNvPr id="33" name="Can 32"/>
          <p:cNvSpPr>
            <a:spLocks noChangeArrowheads="1"/>
          </p:cNvSpPr>
          <p:nvPr/>
        </p:nvSpPr>
        <p:spPr bwMode="auto">
          <a:xfrm>
            <a:off x="5806089" y="2747395"/>
            <a:ext cx="464274" cy="481511"/>
          </a:xfrm>
          <a:prstGeom prst="can">
            <a:avLst>
              <a:gd name="adj" fmla="val 24905"/>
            </a:avLst>
          </a:prstGeom>
          <a:gradFill rotWithShape="1">
            <a:gsLst>
              <a:gs pos="0">
                <a:srgbClr val="9BC1FF"/>
              </a:gs>
              <a:gs pos="100000">
                <a:srgbClr val="3F80CD"/>
              </a:gs>
            </a:gsLst>
            <a:lin ang="5400000"/>
          </a:gradFill>
          <a:ln w="9525">
            <a:solidFill>
              <a:srgbClr val="4A7EBB"/>
            </a:solidFill>
            <a:round/>
            <a:headEnd/>
            <a:tailEnd/>
          </a:ln>
          <a:effectLst>
            <a:outerShdw dist="23000" dir="5400000" rotWithShape="0">
              <a:srgbClr val="808080">
                <a:alpha val="34998"/>
              </a:srgbClr>
            </a:outerShdw>
          </a:effectLst>
        </p:spPr>
        <p:txBody>
          <a:bodyPr anchor="ctr"/>
          <a:lstStyle/>
          <a:p>
            <a:pPr algn="ctr">
              <a:defRPr/>
            </a:pPr>
            <a:r>
              <a:rPr lang="en-US" sz="900" dirty="0">
                <a:solidFill>
                  <a:prstClr val="white"/>
                </a:solidFill>
                <a:latin typeface="Calibri"/>
              </a:rPr>
              <a:t>Node 6</a:t>
            </a:r>
          </a:p>
        </p:txBody>
      </p:sp>
      <p:sp>
        <p:nvSpPr>
          <p:cNvPr id="38" name="Oval 37"/>
          <p:cNvSpPr/>
          <p:nvPr/>
        </p:nvSpPr>
        <p:spPr>
          <a:xfrm>
            <a:off x="2677030" y="3768249"/>
            <a:ext cx="1124843" cy="1071279"/>
          </a:xfrm>
          <a:prstGeom prst="ellipse">
            <a:avLst/>
          </a:prstGeom>
          <a:noFill/>
          <a:ln w="1270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cxnSp>
        <p:nvCxnSpPr>
          <p:cNvPr id="62" name="Straight Arrow Connector 41"/>
          <p:cNvCxnSpPr>
            <a:cxnSpLocks noChangeShapeType="1"/>
          </p:cNvCxnSpPr>
          <p:nvPr/>
        </p:nvCxnSpPr>
        <p:spPr bwMode="auto">
          <a:xfrm flipH="1">
            <a:off x="3239451" y="3498322"/>
            <a:ext cx="1" cy="164003"/>
          </a:xfrm>
          <a:prstGeom prst="straightConnector1">
            <a:avLst/>
          </a:prstGeom>
          <a:noFill/>
          <a:ln w="15875">
            <a:solidFill>
              <a:schemeClr val="accent1"/>
            </a:solidFill>
            <a:round/>
            <a:headEnd type="arrow"/>
            <a:tailEnd type="none" w="med" len="med"/>
          </a:ln>
          <a:effectLst>
            <a:outerShdw dist="20000" dir="5400000" rotWithShape="0">
              <a:srgbClr val="808080">
                <a:alpha val="37999"/>
              </a:srgbClr>
            </a:outerShdw>
          </a:effectLst>
        </p:spPr>
      </p:cxnSp>
      <p:sp>
        <p:nvSpPr>
          <p:cNvPr id="66" name="Rounded Rectangle 65"/>
          <p:cNvSpPr/>
          <p:nvPr/>
        </p:nvSpPr>
        <p:spPr bwMode="auto">
          <a:xfrm>
            <a:off x="3068303" y="4069203"/>
            <a:ext cx="404120" cy="482950"/>
          </a:xfrm>
          <a:prstGeom prst="roundRect">
            <a:avLst>
              <a:gd name="adj" fmla="val 11197"/>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GB" sz="1350"/>
          </a:p>
        </p:txBody>
      </p:sp>
      <p:sp>
        <p:nvSpPr>
          <p:cNvPr id="67" name="Rounded Rectangle 66"/>
          <p:cNvSpPr/>
          <p:nvPr/>
        </p:nvSpPr>
        <p:spPr bwMode="auto">
          <a:xfrm>
            <a:off x="3030203" y="4107267"/>
            <a:ext cx="404120" cy="481951"/>
          </a:xfrm>
          <a:prstGeom prst="roundRect">
            <a:avLst>
              <a:gd name="adj" fmla="val 11197"/>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GB" sz="1350"/>
          </a:p>
        </p:txBody>
      </p:sp>
      <p:sp>
        <p:nvSpPr>
          <p:cNvPr id="68" name="Rounded Rectangle 67"/>
          <p:cNvSpPr/>
          <p:nvPr/>
        </p:nvSpPr>
        <p:spPr bwMode="auto">
          <a:xfrm>
            <a:off x="2986148" y="4144212"/>
            <a:ext cx="404121" cy="482950"/>
          </a:xfrm>
          <a:prstGeom prst="roundRect">
            <a:avLst>
              <a:gd name="adj" fmla="val 11197"/>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GB" sz="1350"/>
          </a:p>
        </p:txBody>
      </p:sp>
      <p:cxnSp>
        <p:nvCxnSpPr>
          <p:cNvPr id="69" name="Straight Connector 68"/>
          <p:cNvCxnSpPr/>
          <p:nvPr/>
        </p:nvCxnSpPr>
        <p:spPr bwMode="auto">
          <a:xfrm>
            <a:off x="3029792" y="4253007"/>
            <a:ext cx="258569" cy="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bwMode="auto">
          <a:xfrm>
            <a:off x="3029792" y="4358973"/>
            <a:ext cx="258569" cy="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bwMode="auto">
          <a:xfrm>
            <a:off x="3029792" y="4473273"/>
            <a:ext cx="258569" cy="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bwMode="auto">
          <a:xfrm>
            <a:off x="3029792" y="4574476"/>
            <a:ext cx="258569" cy="41"/>
          </a:xfrm>
          <a:prstGeom prst="line">
            <a:avLst/>
          </a:prstGeom>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2814625" y="3852010"/>
            <a:ext cx="781900" cy="219291"/>
          </a:xfrm>
          <a:prstGeom prst="rect">
            <a:avLst/>
          </a:prstGeom>
          <a:noFill/>
        </p:spPr>
        <p:txBody>
          <a:bodyPr wrap="square" rtlCol="0">
            <a:spAutoFit/>
          </a:bodyPr>
          <a:lstStyle/>
          <a:p>
            <a:pPr algn="ctr"/>
            <a:r>
              <a:rPr lang="en-GB" sz="825" dirty="0">
                <a:latin typeface="Calibri" pitchFamily="34" charset="0"/>
              </a:rPr>
              <a:t>Published</a:t>
            </a:r>
          </a:p>
        </p:txBody>
      </p:sp>
      <p:sp>
        <p:nvSpPr>
          <p:cNvPr id="73" name="TextBox 72"/>
          <p:cNvSpPr txBox="1"/>
          <p:nvPr/>
        </p:nvSpPr>
        <p:spPr>
          <a:xfrm>
            <a:off x="2814625" y="4615229"/>
            <a:ext cx="781900" cy="219291"/>
          </a:xfrm>
          <a:prstGeom prst="rect">
            <a:avLst/>
          </a:prstGeom>
          <a:noFill/>
        </p:spPr>
        <p:txBody>
          <a:bodyPr wrap="square" rtlCol="0">
            <a:spAutoFit/>
          </a:bodyPr>
          <a:lstStyle/>
          <a:p>
            <a:pPr algn="ctr"/>
            <a:r>
              <a:rPr lang="en-GB" sz="825" dirty="0">
                <a:latin typeface="Calibri" pitchFamily="34" charset="0"/>
              </a:rPr>
              <a:t>Content</a:t>
            </a:r>
          </a:p>
        </p:txBody>
      </p:sp>
      <p:sp>
        <p:nvSpPr>
          <p:cNvPr id="39" name="Rectangle 38"/>
          <p:cNvSpPr/>
          <p:nvPr/>
        </p:nvSpPr>
        <p:spPr>
          <a:xfrm>
            <a:off x="7066160" y="3767138"/>
            <a:ext cx="938280" cy="833934"/>
          </a:xfrm>
          <a:prstGeom prst="rect">
            <a:avLst/>
          </a:prstGeom>
          <a:noFill/>
          <a:ln w="63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pic>
        <p:nvPicPr>
          <p:cNvPr id="44" name="Picture 2"/>
          <p:cNvPicPr>
            <a:picLocks noChangeAspect="1" noChangeArrowheads="1"/>
          </p:cNvPicPr>
          <p:nvPr/>
        </p:nvPicPr>
        <p:blipFill>
          <a:blip r:embed="rId3" cstate="print"/>
          <a:srcRect/>
          <a:stretch>
            <a:fillRect/>
          </a:stretch>
        </p:blipFill>
        <p:spPr bwMode="auto">
          <a:xfrm>
            <a:off x="7120167" y="3819539"/>
            <a:ext cx="835427" cy="767342"/>
          </a:xfrm>
          <a:prstGeom prst="rect">
            <a:avLst/>
          </a:prstGeom>
          <a:noFill/>
          <a:ln w="9525">
            <a:noFill/>
            <a:miter lim="800000"/>
            <a:headEnd/>
            <a:tailEnd/>
          </a:ln>
        </p:spPr>
      </p:pic>
      <p:pic>
        <p:nvPicPr>
          <p:cNvPr id="48" name="Picture 3"/>
          <p:cNvPicPr>
            <a:picLocks noChangeAspect="1" noChangeArrowheads="1"/>
          </p:cNvPicPr>
          <p:nvPr/>
        </p:nvPicPr>
        <p:blipFill>
          <a:blip r:embed="rId4" cstate="print"/>
          <a:srcRect/>
          <a:stretch>
            <a:fillRect/>
          </a:stretch>
        </p:blipFill>
        <p:spPr bwMode="auto">
          <a:xfrm>
            <a:off x="889915" y="3935951"/>
            <a:ext cx="348053" cy="793238"/>
          </a:xfrm>
          <a:prstGeom prst="rect">
            <a:avLst/>
          </a:prstGeom>
          <a:noFill/>
          <a:ln w="9525">
            <a:solidFill>
              <a:schemeClr val="bg1">
                <a:lumMod val="65000"/>
              </a:schemeClr>
            </a:solidFill>
            <a:miter lim="800000"/>
            <a:headEnd/>
            <a:tailEnd/>
          </a:ln>
        </p:spPr>
      </p:pic>
      <p:sp>
        <p:nvSpPr>
          <p:cNvPr id="56" name="TextBox 55"/>
          <p:cNvSpPr txBox="1"/>
          <p:nvPr/>
        </p:nvSpPr>
        <p:spPr>
          <a:xfrm>
            <a:off x="4976526" y="3582768"/>
            <a:ext cx="1286453" cy="473206"/>
          </a:xfrm>
          <a:prstGeom prst="rect">
            <a:avLst/>
          </a:prstGeom>
          <a:noFill/>
        </p:spPr>
        <p:txBody>
          <a:bodyPr wrap="square">
            <a:spAutoFit/>
          </a:bodyPr>
          <a:lstStyle/>
          <a:p>
            <a:pPr algn="ctr">
              <a:defRPr/>
            </a:pPr>
            <a:r>
              <a:rPr lang="en-US" sz="825" dirty="0">
                <a:solidFill>
                  <a:prstClr val="black"/>
                </a:solidFill>
                <a:latin typeface="Calibri"/>
              </a:rPr>
              <a:t>Authorized Continuing and Post-Cancellation Access</a:t>
            </a:r>
          </a:p>
        </p:txBody>
      </p:sp>
      <p:sp>
        <p:nvSpPr>
          <p:cNvPr id="57" name="TextBox 56"/>
          <p:cNvSpPr txBox="1"/>
          <p:nvPr/>
        </p:nvSpPr>
        <p:spPr>
          <a:xfrm>
            <a:off x="807877" y="4724271"/>
            <a:ext cx="573393" cy="346249"/>
          </a:xfrm>
          <a:prstGeom prst="rect">
            <a:avLst/>
          </a:prstGeom>
          <a:noFill/>
        </p:spPr>
        <p:txBody>
          <a:bodyPr wrap="square">
            <a:spAutoFit/>
          </a:bodyPr>
          <a:lstStyle/>
          <a:p>
            <a:pPr algn="ctr">
              <a:defRPr/>
            </a:pPr>
            <a:r>
              <a:rPr lang="en-US" sz="825" dirty="0">
                <a:solidFill>
                  <a:prstClr val="black"/>
                </a:solidFill>
                <a:latin typeface="Calibri"/>
              </a:rPr>
              <a:t>Publishers</a:t>
            </a:r>
          </a:p>
        </p:txBody>
      </p:sp>
      <p:sp>
        <p:nvSpPr>
          <p:cNvPr id="60" name="TextBox 59"/>
          <p:cNvSpPr txBox="1"/>
          <p:nvPr/>
        </p:nvSpPr>
        <p:spPr>
          <a:xfrm>
            <a:off x="3395708" y="1828628"/>
            <a:ext cx="2141085" cy="253916"/>
          </a:xfrm>
          <a:prstGeom prst="rect">
            <a:avLst/>
          </a:prstGeom>
          <a:noFill/>
        </p:spPr>
        <p:txBody>
          <a:bodyPr wrap="square" rtlCol="0">
            <a:spAutoFit/>
          </a:bodyPr>
          <a:lstStyle/>
          <a:p>
            <a:r>
              <a:rPr lang="en-GB" sz="1050">
                <a:latin typeface="Calibri" pitchFamily="34" charset="0"/>
              </a:rPr>
              <a:t>Service Governance </a:t>
            </a:r>
            <a:r>
              <a:rPr lang="en-GB" sz="1050" dirty="0">
                <a:latin typeface="Calibri" pitchFamily="34" charset="0"/>
              </a:rPr>
              <a:t>&amp; Management</a:t>
            </a:r>
          </a:p>
        </p:txBody>
      </p:sp>
      <p:sp>
        <p:nvSpPr>
          <p:cNvPr id="81" name="TextBox 80"/>
          <p:cNvSpPr txBox="1"/>
          <p:nvPr/>
        </p:nvSpPr>
        <p:spPr>
          <a:xfrm>
            <a:off x="4865181" y="3957248"/>
            <a:ext cx="1441616" cy="219291"/>
          </a:xfrm>
          <a:prstGeom prst="rect">
            <a:avLst/>
          </a:prstGeom>
          <a:noFill/>
        </p:spPr>
        <p:txBody>
          <a:bodyPr wrap="square" rtlCol="0">
            <a:spAutoFit/>
          </a:bodyPr>
          <a:lstStyle/>
          <a:p>
            <a:pPr algn="ctr"/>
            <a:r>
              <a:rPr lang="en-GB" sz="825" dirty="0">
                <a:latin typeface="Calibri" pitchFamily="34" charset="0"/>
              </a:rPr>
              <a:t>Entitlement   Registry</a:t>
            </a:r>
          </a:p>
        </p:txBody>
      </p:sp>
      <p:pic>
        <p:nvPicPr>
          <p:cNvPr id="3074" name="Picture 2"/>
          <p:cNvPicPr>
            <a:picLocks noChangeAspect="1" noChangeArrowheads="1"/>
          </p:cNvPicPr>
          <p:nvPr/>
        </p:nvPicPr>
        <p:blipFill>
          <a:blip r:embed="rId5" cstate="print"/>
          <a:srcRect/>
          <a:stretch>
            <a:fillRect/>
          </a:stretch>
        </p:blipFill>
        <p:spPr bwMode="auto">
          <a:xfrm>
            <a:off x="5542583" y="4177053"/>
            <a:ext cx="423639" cy="187108"/>
          </a:xfrm>
          <a:prstGeom prst="rect">
            <a:avLst/>
          </a:prstGeom>
          <a:noFill/>
          <a:ln w="9525">
            <a:noFill/>
            <a:miter lim="800000"/>
            <a:headEnd/>
            <a:tailEnd/>
          </a:ln>
        </p:spPr>
      </p:pic>
      <p:sp>
        <p:nvSpPr>
          <p:cNvPr id="55" name="TextBox 54"/>
          <p:cNvSpPr txBox="1"/>
          <p:nvPr/>
        </p:nvSpPr>
        <p:spPr>
          <a:xfrm>
            <a:off x="3812424" y="5244846"/>
            <a:ext cx="1384585" cy="346249"/>
          </a:xfrm>
          <a:prstGeom prst="rect">
            <a:avLst/>
          </a:prstGeom>
          <a:noFill/>
        </p:spPr>
        <p:txBody>
          <a:bodyPr wrap="square">
            <a:spAutoFit/>
          </a:bodyPr>
          <a:lstStyle/>
          <a:p>
            <a:pPr algn="ctr">
              <a:defRPr/>
            </a:pPr>
            <a:r>
              <a:rPr lang="en-US" sz="825" dirty="0">
                <a:solidFill>
                  <a:prstClr val="black"/>
                </a:solidFill>
                <a:latin typeface="Calibri"/>
              </a:rPr>
              <a:t>Publisher wishes to remain the priority access source</a:t>
            </a:r>
          </a:p>
        </p:txBody>
      </p:sp>
      <p:sp>
        <p:nvSpPr>
          <p:cNvPr id="58" name="Rounded Rectangle 57"/>
          <p:cNvSpPr/>
          <p:nvPr/>
        </p:nvSpPr>
        <p:spPr>
          <a:xfrm>
            <a:off x="2421997" y="1685019"/>
            <a:ext cx="4109609" cy="521267"/>
          </a:xfrm>
          <a:prstGeom prst="round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Title 20"/>
          <p:cNvSpPr>
            <a:spLocks noGrp="1"/>
          </p:cNvSpPr>
          <p:nvPr>
            <p:ph type="title"/>
          </p:nvPr>
        </p:nvSpPr>
        <p:spPr>
          <a:xfrm>
            <a:off x="467544" y="404664"/>
            <a:ext cx="7560840" cy="418193"/>
          </a:xfrm>
        </p:spPr>
        <p:txBody>
          <a:bodyPr>
            <a:noAutofit/>
          </a:bodyPr>
          <a:lstStyle/>
          <a:p>
            <a:r>
              <a:rPr lang="en-US" sz="3200" dirty="0" err="1" smtClean="0">
                <a:solidFill>
                  <a:srgbClr val="7F7F7F"/>
                </a:solidFill>
              </a:rPr>
              <a:t>SafeNet</a:t>
            </a:r>
            <a:r>
              <a:rPr lang="en-US" sz="3200" dirty="0" smtClean="0">
                <a:solidFill>
                  <a:srgbClr val="7F7F7F"/>
                </a:solidFill>
              </a:rPr>
              <a:t>+:  National </a:t>
            </a:r>
            <a:r>
              <a:rPr lang="en-US" sz="3200" dirty="0">
                <a:solidFill>
                  <a:srgbClr val="7F7F7F"/>
                </a:solidFill>
              </a:rPr>
              <a:t>Archive Infrastructure</a:t>
            </a:r>
          </a:p>
        </p:txBody>
      </p:sp>
      <p:sp>
        <p:nvSpPr>
          <p:cNvPr id="64" name="Rounded Rectangle 63"/>
          <p:cNvSpPr/>
          <p:nvPr/>
        </p:nvSpPr>
        <p:spPr bwMode="auto">
          <a:xfrm>
            <a:off x="1582352" y="1731386"/>
            <a:ext cx="404121" cy="482950"/>
          </a:xfrm>
          <a:prstGeom prst="roundRect">
            <a:avLst>
              <a:gd name="adj" fmla="val 11197"/>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GB" sz="1350"/>
          </a:p>
        </p:txBody>
      </p:sp>
      <p:cxnSp>
        <p:nvCxnSpPr>
          <p:cNvPr id="77" name="Straight Connector 76"/>
          <p:cNvCxnSpPr/>
          <p:nvPr/>
        </p:nvCxnSpPr>
        <p:spPr bwMode="auto">
          <a:xfrm>
            <a:off x="1644577" y="1888193"/>
            <a:ext cx="258569" cy="4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bwMode="auto">
          <a:xfrm>
            <a:off x="1642816" y="2002493"/>
            <a:ext cx="258569" cy="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bwMode="auto">
          <a:xfrm>
            <a:off x="1642816" y="2108003"/>
            <a:ext cx="258569" cy="41"/>
          </a:xfrm>
          <a:prstGeom prst="line">
            <a:avLst/>
          </a:prstGeom>
        </p:spPr>
        <p:style>
          <a:lnRef idx="1">
            <a:schemeClr val="accent1"/>
          </a:lnRef>
          <a:fillRef idx="0">
            <a:schemeClr val="accent1"/>
          </a:fillRef>
          <a:effectRef idx="0">
            <a:schemeClr val="accent1"/>
          </a:effectRef>
          <a:fontRef idx="minor">
            <a:schemeClr val="tx1"/>
          </a:fontRef>
        </p:style>
      </p:cxnSp>
      <p:sp>
        <p:nvSpPr>
          <p:cNvPr id="83" name="TextBox 82"/>
          <p:cNvSpPr txBox="1"/>
          <p:nvPr/>
        </p:nvSpPr>
        <p:spPr>
          <a:xfrm>
            <a:off x="1398749" y="2209389"/>
            <a:ext cx="781900" cy="346249"/>
          </a:xfrm>
          <a:prstGeom prst="rect">
            <a:avLst/>
          </a:prstGeom>
          <a:noFill/>
        </p:spPr>
        <p:txBody>
          <a:bodyPr wrap="square" rtlCol="0">
            <a:spAutoFit/>
          </a:bodyPr>
          <a:lstStyle/>
          <a:p>
            <a:pPr algn="ctr"/>
            <a:r>
              <a:rPr lang="en-GB" sz="825" dirty="0">
                <a:latin typeface="Calibri" pitchFamily="34" charset="0"/>
              </a:rPr>
              <a:t>Participation</a:t>
            </a:r>
          </a:p>
          <a:p>
            <a:pPr algn="ctr"/>
            <a:r>
              <a:rPr lang="en-GB" sz="825" dirty="0">
                <a:latin typeface="Calibri" pitchFamily="34" charset="0"/>
              </a:rPr>
              <a:t>Agreement</a:t>
            </a:r>
          </a:p>
        </p:txBody>
      </p:sp>
      <p:cxnSp>
        <p:nvCxnSpPr>
          <p:cNvPr id="85" name="Straight Connector 84"/>
          <p:cNvCxnSpPr/>
          <p:nvPr/>
        </p:nvCxnSpPr>
        <p:spPr bwMode="auto">
          <a:xfrm>
            <a:off x="5155737" y="4177054"/>
            <a:ext cx="258569" cy="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bwMode="auto">
          <a:xfrm>
            <a:off x="5155737" y="4265141"/>
            <a:ext cx="258569" cy="41"/>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bwMode="auto">
          <a:xfrm>
            <a:off x="5151996" y="4341571"/>
            <a:ext cx="258569" cy="41"/>
          </a:xfrm>
          <a:prstGeom prst="line">
            <a:avLst/>
          </a:prstGeom>
        </p:spPr>
        <p:style>
          <a:lnRef idx="1">
            <a:schemeClr val="accent1"/>
          </a:lnRef>
          <a:fillRef idx="0">
            <a:schemeClr val="accent1"/>
          </a:fillRef>
          <a:effectRef idx="0">
            <a:schemeClr val="accent1"/>
          </a:effectRef>
          <a:fontRef idx="minor">
            <a:schemeClr val="tx1"/>
          </a:fontRef>
        </p:style>
      </p:cxnSp>
      <p:sp>
        <p:nvSpPr>
          <p:cNvPr id="90" name="Rounded Rectangle 89"/>
          <p:cNvSpPr/>
          <p:nvPr/>
        </p:nvSpPr>
        <p:spPr bwMode="auto">
          <a:xfrm>
            <a:off x="5989692" y="5000307"/>
            <a:ext cx="404121" cy="482950"/>
          </a:xfrm>
          <a:prstGeom prst="roundRect">
            <a:avLst>
              <a:gd name="adj" fmla="val 11197"/>
            </a:avLst>
          </a:prstGeom>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GB" sz="1350"/>
          </a:p>
        </p:txBody>
      </p:sp>
      <p:cxnSp>
        <p:nvCxnSpPr>
          <p:cNvPr id="91" name="Straight Connector 90"/>
          <p:cNvCxnSpPr/>
          <p:nvPr/>
        </p:nvCxnSpPr>
        <p:spPr bwMode="auto">
          <a:xfrm>
            <a:off x="6051917" y="5157114"/>
            <a:ext cx="258569" cy="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bwMode="auto">
          <a:xfrm>
            <a:off x="6050156" y="5271414"/>
            <a:ext cx="258569" cy="41"/>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bwMode="auto">
          <a:xfrm>
            <a:off x="6050156" y="5376924"/>
            <a:ext cx="258569" cy="41"/>
          </a:xfrm>
          <a:prstGeom prst="line">
            <a:avLst/>
          </a:prstGeom>
        </p:spPr>
        <p:style>
          <a:lnRef idx="1">
            <a:schemeClr val="accent1"/>
          </a:lnRef>
          <a:fillRef idx="0">
            <a:schemeClr val="accent1"/>
          </a:fillRef>
          <a:effectRef idx="0">
            <a:schemeClr val="accent1"/>
          </a:effectRef>
          <a:fontRef idx="minor">
            <a:schemeClr val="tx1"/>
          </a:fontRef>
        </p:style>
      </p:cxnSp>
      <p:sp>
        <p:nvSpPr>
          <p:cNvPr id="94" name="TextBox 93"/>
          <p:cNvSpPr txBox="1"/>
          <p:nvPr/>
        </p:nvSpPr>
        <p:spPr>
          <a:xfrm>
            <a:off x="5806089" y="5478310"/>
            <a:ext cx="781900" cy="346249"/>
          </a:xfrm>
          <a:prstGeom prst="rect">
            <a:avLst/>
          </a:prstGeom>
          <a:noFill/>
        </p:spPr>
        <p:txBody>
          <a:bodyPr wrap="square" rtlCol="0">
            <a:spAutoFit/>
          </a:bodyPr>
          <a:lstStyle/>
          <a:p>
            <a:pPr algn="ctr"/>
            <a:r>
              <a:rPr lang="en-GB" sz="825" dirty="0">
                <a:latin typeface="Calibri" pitchFamily="34" charset="0"/>
              </a:rPr>
              <a:t>Licence Agreement</a:t>
            </a:r>
          </a:p>
        </p:txBody>
      </p:sp>
      <p:cxnSp>
        <p:nvCxnSpPr>
          <p:cNvPr id="20" name="Elbow Connector 19"/>
          <p:cNvCxnSpPr>
            <a:stCxn id="57" idx="2"/>
            <a:endCxn id="55" idx="1"/>
          </p:cNvCxnSpPr>
          <p:nvPr/>
        </p:nvCxnSpPr>
        <p:spPr>
          <a:xfrm rot="16200000" flipH="1">
            <a:off x="2210524" y="3804528"/>
            <a:ext cx="485951" cy="2717851"/>
          </a:xfrm>
          <a:prstGeom prst="bentConnector2">
            <a:avLst/>
          </a:prstGeom>
          <a:ln w="6350"/>
          <a:effectLst/>
        </p:spPr>
        <p:style>
          <a:lnRef idx="2">
            <a:schemeClr val="accent1"/>
          </a:lnRef>
          <a:fillRef idx="0">
            <a:schemeClr val="accent1"/>
          </a:fillRef>
          <a:effectRef idx="1">
            <a:schemeClr val="accent1"/>
          </a:effectRef>
          <a:fontRef idx="minor">
            <a:schemeClr val="tx1"/>
          </a:fontRef>
        </p:style>
      </p:cxnSp>
      <p:cxnSp>
        <p:nvCxnSpPr>
          <p:cNvPr id="24" name="Elbow Connector 23"/>
          <p:cNvCxnSpPr>
            <a:endCxn id="51" idx="2"/>
          </p:cNvCxnSpPr>
          <p:nvPr/>
        </p:nvCxnSpPr>
        <p:spPr>
          <a:xfrm flipV="1">
            <a:off x="6530275" y="4955151"/>
            <a:ext cx="1014524" cy="447054"/>
          </a:xfrm>
          <a:prstGeom prst="bentConnector2">
            <a:avLst/>
          </a:prstGeom>
          <a:ln w="6350"/>
          <a:effectLst/>
        </p:spPr>
        <p:style>
          <a:lnRef idx="2">
            <a:schemeClr val="accent1"/>
          </a:lnRef>
          <a:fillRef idx="0">
            <a:schemeClr val="accent1"/>
          </a:fillRef>
          <a:effectRef idx="1">
            <a:schemeClr val="accent1"/>
          </a:effectRef>
          <a:fontRef idx="minor">
            <a:schemeClr val="tx1"/>
          </a:fontRef>
        </p:style>
      </p:cxnSp>
      <p:cxnSp>
        <p:nvCxnSpPr>
          <p:cNvPr id="29" name="Elbow Connector 28"/>
          <p:cNvCxnSpPr/>
          <p:nvPr/>
        </p:nvCxnSpPr>
        <p:spPr>
          <a:xfrm rot="5400000" flipH="1" flipV="1">
            <a:off x="314880" y="2639161"/>
            <a:ext cx="1819838" cy="450578"/>
          </a:xfrm>
          <a:prstGeom prst="bentConnector3">
            <a:avLst>
              <a:gd name="adj1" fmla="val 99860"/>
            </a:avLst>
          </a:prstGeom>
          <a:ln w="6350"/>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p:cNvCxnSpPr/>
          <p:nvPr/>
        </p:nvCxnSpPr>
        <p:spPr>
          <a:xfrm>
            <a:off x="1482394" y="4341570"/>
            <a:ext cx="1091994" cy="0"/>
          </a:xfrm>
          <a:prstGeom prst="straightConnector1">
            <a:avLst/>
          </a:prstGeom>
          <a:ln w="15875">
            <a:tailEnd type="triangle"/>
          </a:ln>
          <a:effectLst/>
        </p:spPr>
        <p:style>
          <a:lnRef idx="2">
            <a:schemeClr val="accent1"/>
          </a:lnRef>
          <a:fillRef idx="0">
            <a:schemeClr val="accent1"/>
          </a:fillRef>
          <a:effectRef idx="1">
            <a:schemeClr val="accent1"/>
          </a:effectRef>
          <a:fontRef idx="minor">
            <a:schemeClr val="tx1"/>
          </a:fontRef>
        </p:style>
      </p:cxnSp>
      <p:cxnSp>
        <p:nvCxnSpPr>
          <p:cNvPr id="98" name="Straight Arrow Connector 43"/>
          <p:cNvCxnSpPr>
            <a:cxnSpLocks noChangeShapeType="1"/>
          </p:cNvCxnSpPr>
          <p:nvPr/>
        </p:nvCxnSpPr>
        <p:spPr bwMode="auto">
          <a:xfrm flipH="1" flipV="1">
            <a:off x="6382320" y="4219369"/>
            <a:ext cx="604082" cy="1"/>
          </a:xfrm>
          <a:prstGeom prst="straightConnector1">
            <a:avLst/>
          </a:prstGeom>
          <a:noFill/>
          <a:ln w="25400">
            <a:solidFill>
              <a:schemeClr val="bg1">
                <a:lumMod val="50000"/>
              </a:schemeClr>
            </a:solidFill>
            <a:prstDash val="sysDash"/>
            <a:round/>
            <a:headEnd type="none"/>
            <a:tailEnd type="triangle" w="med" len="med"/>
          </a:ln>
          <a:effectLst>
            <a:outerShdw dist="20000" dir="5400000" rotWithShape="0">
              <a:srgbClr val="808080">
                <a:alpha val="37999"/>
              </a:srgbClr>
            </a:outerShdw>
          </a:effectLst>
        </p:spPr>
      </p:cxnSp>
      <p:cxnSp>
        <p:nvCxnSpPr>
          <p:cNvPr id="103" name="Straight Connector 102"/>
          <p:cNvCxnSpPr>
            <a:endCxn id="55" idx="3"/>
          </p:cNvCxnSpPr>
          <p:nvPr/>
        </p:nvCxnSpPr>
        <p:spPr>
          <a:xfrm flipH="1">
            <a:off x="5197009" y="5402205"/>
            <a:ext cx="609080" cy="4224"/>
          </a:xfrm>
          <a:prstGeom prst="line">
            <a:avLst/>
          </a:prstGeom>
          <a:ln w="6350"/>
          <a:effectLst/>
        </p:spPr>
        <p:style>
          <a:lnRef idx="2">
            <a:schemeClr val="accent1"/>
          </a:lnRef>
          <a:fillRef idx="0">
            <a:schemeClr val="accent1"/>
          </a:fillRef>
          <a:effectRef idx="1">
            <a:schemeClr val="accent1"/>
          </a:effectRef>
          <a:fontRef idx="minor">
            <a:schemeClr val="tx1"/>
          </a:fontRef>
        </p:style>
      </p:cxnSp>
      <p:cxnSp>
        <p:nvCxnSpPr>
          <p:cNvPr id="105" name="Elbow Connector 104"/>
          <p:cNvCxnSpPr/>
          <p:nvPr/>
        </p:nvCxnSpPr>
        <p:spPr>
          <a:xfrm rot="16200000" flipH="1">
            <a:off x="6289474" y="2406998"/>
            <a:ext cx="1707794" cy="802858"/>
          </a:xfrm>
          <a:prstGeom prst="bentConnector3">
            <a:avLst>
              <a:gd name="adj1" fmla="val -42"/>
            </a:avLst>
          </a:prstGeom>
          <a:ln w="6350"/>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053624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332656"/>
            <a:ext cx="8229600" cy="857250"/>
          </a:xfrm>
        </p:spPr>
        <p:txBody>
          <a:bodyPr>
            <a:normAutofit/>
          </a:bodyPr>
          <a:lstStyle/>
          <a:p>
            <a:pPr algn="l"/>
            <a:r>
              <a:rPr lang="en-US" sz="3200" dirty="0" err="1" smtClean="0">
                <a:solidFill>
                  <a:srgbClr val="7F7F7F"/>
                </a:solidFill>
              </a:rPr>
              <a:t>SafeNet</a:t>
            </a:r>
            <a:r>
              <a:rPr lang="en-US" sz="3200" dirty="0" smtClean="0">
                <a:solidFill>
                  <a:srgbClr val="7F7F7F"/>
                </a:solidFill>
              </a:rPr>
              <a:t>+: Entitlement </a:t>
            </a:r>
            <a:r>
              <a:rPr lang="en-US" sz="3200" dirty="0">
                <a:solidFill>
                  <a:srgbClr val="7F7F7F"/>
                </a:solidFill>
              </a:rPr>
              <a:t>Registry</a:t>
            </a:r>
          </a:p>
        </p:txBody>
      </p:sp>
      <p:sp>
        <p:nvSpPr>
          <p:cNvPr id="7" name="Content Placeholder 2"/>
          <p:cNvSpPr txBox="1">
            <a:spLocks/>
          </p:cNvSpPr>
          <p:nvPr/>
        </p:nvSpPr>
        <p:spPr>
          <a:xfrm>
            <a:off x="539553" y="1484784"/>
            <a:ext cx="7909504" cy="3487266"/>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chemeClr val="tx1"/>
                </a:solidFill>
                <a:latin typeface="Franklin Gothic Book"/>
                <a:ea typeface="+mn-ea"/>
                <a:cs typeface="Franklin Gothic Book"/>
              </a:defRPr>
            </a:lvl2pPr>
            <a:lvl3pPr marL="1143000" indent="-228600" algn="l" defTabSz="457200" rtl="0" eaLnBrk="1" latinLnBrk="0" hangingPunct="1">
              <a:spcBef>
                <a:spcPct val="20000"/>
              </a:spcBef>
              <a:buFont typeface="Arial"/>
              <a:buChar char="•"/>
              <a:defRPr sz="2400" kern="1200">
                <a:solidFill>
                  <a:schemeClr val="tx1"/>
                </a:solidFill>
                <a:latin typeface="Franklin Gothic Book"/>
                <a:ea typeface="+mn-ea"/>
                <a:cs typeface="Franklin Gothic Book"/>
              </a:defRPr>
            </a:lvl3pPr>
            <a:lvl4pPr marL="1600200" indent="-228600" algn="l" defTabSz="457200" rtl="0" eaLnBrk="1" latinLnBrk="0" hangingPunct="1">
              <a:spcBef>
                <a:spcPct val="20000"/>
              </a:spcBef>
              <a:buFont typeface="Arial"/>
              <a:buChar char="–"/>
              <a:defRPr sz="2000" kern="1200">
                <a:solidFill>
                  <a:schemeClr val="tx1"/>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Seeking a shared view between libraries and </a:t>
            </a:r>
            <a:r>
              <a:rPr lang="en-US" sz="2200" dirty="0" smtClean="0"/>
              <a:t>publishers</a:t>
            </a:r>
            <a:endParaRPr lang="en-US" sz="2200" dirty="0"/>
          </a:p>
          <a:p>
            <a:r>
              <a:rPr lang="en-US" sz="2200" dirty="0"/>
              <a:t>Process to </a:t>
            </a:r>
            <a:r>
              <a:rPr lang="en-US" sz="2200" b="1" dirty="0"/>
              <a:t>capture assertions, improve quality and support clarification</a:t>
            </a:r>
          </a:p>
          <a:p>
            <a:pPr lvl="1"/>
            <a:r>
              <a:rPr lang="en-US" sz="2200" dirty="0"/>
              <a:t>“Assertions” as we know that historic </a:t>
            </a:r>
            <a:r>
              <a:rPr lang="en-US" sz="2200" b="1" dirty="0"/>
              <a:t>record keeping is variable</a:t>
            </a:r>
            <a:endParaRPr lang="en-US" sz="2200" dirty="0"/>
          </a:p>
          <a:p>
            <a:pPr lvl="1"/>
            <a:r>
              <a:rPr lang="en-US" sz="2200" dirty="0"/>
              <a:t>Pragmatic approach in </a:t>
            </a:r>
            <a:r>
              <a:rPr lang="en-US" sz="2200" b="1" dirty="0"/>
              <a:t>context of an imperfect world</a:t>
            </a:r>
          </a:p>
          <a:p>
            <a:r>
              <a:rPr lang="en-US" sz="2200" dirty="0" smtClean="0"/>
              <a:t>Interested </a:t>
            </a:r>
            <a:r>
              <a:rPr lang="en-US" sz="2200" dirty="0"/>
              <a:t>in the quality of information and the </a:t>
            </a:r>
            <a:r>
              <a:rPr lang="en-US" sz="2200" b="1" dirty="0"/>
              <a:t>mechanism to improve it</a:t>
            </a:r>
          </a:p>
        </p:txBody>
      </p:sp>
    </p:spTree>
    <p:extLst>
      <p:ext uri="{BB962C8B-B14F-4D97-AF65-F5344CB8AC3E}">
        <p14:creationId xmlns:p14="http://schemas.microsoft.com/office/powerpoint/2010/main" val="6693800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a:xfrm>
            <a:off x="251520" y="1268760"/>
            <a:ext cx="5040560" cy="4752528"/>
          </a:xfrm>
        </p:spPr>
        <p:txBody>
          <a:bodyPr>
            <a:normAutofit fontScale="92500" lnSpcReduction="10000"/>
          </a:bodyPr>
          <a:lstStyle/>
          <a:p>
            <a:pPr marL="0" indent="0">
              <a:buNone/>
            </a:pPr>
            <a:endParaRPr lang="en-GB" sz="1725" dirty="0"/>
          </a:p>
          <a:p>
            <a:r>
              <a:rPr lang="en-GB" sz="2400" b="1" dirty="0"/>
              <a:t>Clarity of perpetual access arrangements </a:t>
            </a:r>
            <a:r>
              <a:rPr lang="en-GB" sz="2400" dirty="0"/>
              <a:t>in </a:t>
            </a:r>
            <a:r>
              <a:rPr lang="en-GB" sz="2400" dirty="0" smtClean="0"/>
              <a:t>licences</a:t>
            </a:r>
          </a:p>
          <a:p>
            <a:endParaRPr lang="en-GB" sz="2400" dirty="0"/>
          </a:p>
          <a:p>
            <a:r>
              <a:rPr lang="en-GB" sz="2400" b="1" dirty="0"/>
              <a:t>Clarity of entitlement information </a:t>
            </a:r>
            <a:r>
              <a:rPr lang="en-GB" sz="2400" dirty="0"/>
              <a:t>for libraries</a:t>
            </a:r>
          </a:p>
          <a:p>
            <a:endParaRPr lang="en-GB" sz="2400" dirty="0" smtClean="0"/>
          </a:p>
          <a:p>
            <a:r>
              <a:rPr lang="en-GB" sz="2400" dirty="0" smtClean="0"/>
              <a:t>Ownership </a:t>
            </a:r>
            <a:r>
              <a:rPr lang="en-GB" sz="2400" dirty="0"/>
              <a:t>of </a:t>
            </a:r>
            <a:r>
              <a:rPr lang="en-GB" sz="2400" b="1" dirty="0"/>
              <a:t>content in national research infrastructure</a:t>
            </a:r>
          </a:p>
          <a:p>
            <a:endParaRPr lang="en-GB" sz="2400" dirty="0" smtClean="0"/>
          </a:p>
          <a:p>
            <a:r>
              <a:rPr lang="en-GB" sz="2400" dirty="0" smtClean="0"/>
              <a:t>Infrastructure </a:t>
            </a:r>
            <a:r>
              <a:rPr lang="en-GB" sz="2400" dirty="0"/>
              <a:t>gives a framework for discussion of</a:t>
            </a:r>
            <a:r>
              <a:rPr lang="en-GB" sz="2400" b="1" dirty="0"/>
              <a:t> continuing access arrangements</a:t>
            </a:r>
            <a:endParaRPr lang="en-GB" sz="2400" dirty="0"/>
          </a:p>
        </p:txBody>
      </p:sp>
      <p:sp>
        <p:nvSpPr>
          <p:cNvPr id="2" name="Title 1"/>
          <p:cNvSpPr>
            <a:spLocks noGrp="1"/>
          </p:cNvSpPr>
          <p:nvPr>
            <p:ph type="title"/>
          </p:nvPr>
        </p:nvSpPr>
        <p:spPr>
          <a:xfrm>
            <a:off x="251520" y="260648"/>
            <a:ext cx="8229600" cy="1143000"/>
          </a:xfrm>
        </p:spPr>
        <p:txBody>
          <a:bodyPr>
            <a:normAutofit/>
          </a:bodyPr>
          <a:lstStyle/>
          <a:p>
            <a:pPr algn="l"/>
            <a:r>
              <a:rPr lang="en-GB" sz="3200" dirty="0">
                <a:solidFill>
                  <a:srgbClr val="7F7F7F"/>
                </a:solidFill>
              </a:rPr>
              <a:t>Benefits of the national hosting approach</a:t>
            </a:r>
            <a:r>
              <a:rPr lang="en-GB" sz="3200" dirty="0" smtClean="0">
                <a:solidFill>
                  <a:srgbClr val="7F7F7F"/>
                </a:solidFill>
              </a:rPr>
              <a:t>:</a:t>
            </a:r>
            <a:endParaRPr lang="en-US" sz="3200" dirty="0">
              <a:solidFill>
                <a:srgbClr val="7F7F7F"/>
              </a:solidFill>
            </a:endParaRPr>
          </a:p>
        </p:txBody>
      </p:sp>
      <p:pic>
        <p:nvPicPr>
          <p:cNvPr id="7" name="Picture 6"/>
          <p:cNvPicPr>
            <a:picLocks noChangeAspect="1"/>
          </p:cNvPicPr>
          <p:nvPr/>
        </p:nvPicPr>
        <p:blipFill>
          <a:blip r:embed="rId3"/>
          <a:stretch>
            <a:fillRect/>
          </a:stretch>
        </p:blipFill>
        <p:spPr>
          <a:xfrm>
            <a:off x="5119102" y="2132856"/>
            <a:ext cx="4024898" cy="4176464"/>
          </a:xfrm>
          <a:prstGeom prst="rect">
            <a:avLst/>
          </a:prstGeom>
        </p:spPr>
      </p:pic>
    </p:spTree>
    <p:extLst>
      <p:ext uri="{BB962C8B-B14F-4D97-AF65-F5344CB8AC3E}">
        <p14:creationId xmlns:p14="http://schemas.microsoft.com/office/powerpoint/2010/main" val="39230479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7934" y="3616180"/>
            <a:ext cx="7034356" cy="1477328"/>
          </a:xfrm>
          <a:prstGeom prst="rect">
            <a:avLst/>
          </a:prstGeom>
        </p:spPr>
        <p:txBody>
          <a:bodyPr wrap="square">
            <a:spAutoFit/>
          </a:bodyPr>
          <a:lstStyle/>
          <a:p>
            <a:r>
              <a:rPr lang="en-US" b="1" dirty="0"/>
              <a:t>We welcome your participation in </a:t>
            </a:r>
            <a:r>
              <a:rPr lang="en-US" b="1" dirty="0" err="1"/>
              <a:t>KeepSafe</a:t>
            </a:r>
            <a:r>
              <a:rPr lang="en-US" b="1" dirty="0"/>
              <a:t> Europe.</a:t>
            </a:r>
          </a:p>
          <a:p>
            <a:endParaRPr lang="en-US" sz="1200" dirty="0"/>
          </a:p>
          <a:p>
            <a:pPr marL="342900" indent="-342900">
              <a:buFontTx/>
              <a:buChar char="-"/>
            </a:pPr>
            <a:r>
              <a:rPr lang="en-US" sz="1500" dirty="0"/>
              <a:t>Join the mailing list</a:t>
            </a:r>
          </a:p>
          <a:p>
            <a:pPr marL="342900" indent="-342900">
              <a:buFontTx/>
              <a:buChar char="-"/>
            </a:pPr>
            <a:r>
              <a:rPr lang="en-US" sz="1500" dirty="0"/>
              <a:t>Contribute to periodic conference calls</a:t>
            </a:r>
          </a:p>
          <a:p>
            <a:pPr marL="342900" indent="-342900">
              <a:buFontTx/>
              <a:buChar char="-"/>
            </a:pPr>
            <a:r>
              <a:rPr lang="en-US" sz="1500" dirty="0"/>
              <a:t>Attend future face to face meetings</a:t>
            </a:r>
            <a:endParaRPr lang="en-US" sz="1350" b="1" dirty="0"/>
          </a:p>
          <a:p>
            <a:pPr algn="ctr"/>
            <a:endParaRPr lang="en-US" sz="1500" dirty="0"/>
          </a:p>
        </p:txBody>
      </p:sp>
      <p:pic>
        <p:nvPicPr>
          <p:cNvPr id="6" name="Picture 5"/>
          <p:cNvPicPr>
            <a:picLocks noChangeAspect="1"/>
          </p:cNvPicPr>
          <p:nvPr/>
        </p:nvPicPr>
        <p:blipFill>
          <a:blip r:embed="rId3"/>
          <a:stretch>
            <a:fillRect/>
          </a:stretch>
        </p:blipFill>
        <p:spPr>
          <a:xfrm>
            <a:off x="0" y="2708920"/>
            <a:ext cx="9169966" cy="3648916"/>
          </a:xfrm>
          <a:prstGeom prst="rect">
            <a:avLst/>
          </a:prstGeom>
        </p:spPr>
      </p:pic>
      <p:sp>
        <p:nvSpPr>
          <p:cNvPr id="3" name="TextBox 2"/>
          <p:cNvSpPr txBox="1"/>
          <p:nvPr/>
        </p:nvSpPr>
        <p:spPr>
          <a:xfrm>
            <a:off x="395536" y="188640"/>
            <a:ext cx="8496944" cy="3500958"/>
          </a:xfrm>
          <a:prstGeom prst="rect">
            <a:avLst/>
          </a:prstGeom>
          <a:noFill/>
        </p:spPr>
        <p:txBody>
          <a:bodyPr wrap="square" rtlCol="0">
            <a:spAutoFit/>
          </a:bodyPr>
          <a:lstStyle/>
          <a:p>
            <a:r>
              <a:rPr lang="en-US" sz="3200" dirty="0" smtClean="0">
                <a:solidFill>
                  <a:srgbClr val="7F7F7F"/>
                </a:solidFill>
              </a:rPr>
              <a:t>We </a:t>
            </a:r>
            <a:r>
              <a:rPr lang="en-US" sz="3200" dirty="0">
                <a:solidFill>
                  <a:srgbClr val="7F7F7F"/>
                </a:solidFill>
              </a:rPr>
              <a:t>welcome your participation in </a:t>
            </a:r>
            <a:r>
              <a:rPr lang="en-US" sz="3200" dirty="0" err="1" smtClean="0">
                <a:solidFill>
                  <a:srgbClr val="7F7F7F"/>
                </a:solidFill>
              </a:rPr>
              <a:t>KeepSafe</a:t>
            </a:r>
            <a:endParaRPr lang="en-US" sz="3200" dirty="0">
              <a:solidFill>
                <a:srgbClr val="7F7F7F"/>
              </a:solidFill>
            </a:endParaRPr>
          </a:p>
          <a:p>
            <a:endParaRPr lang="en-US" sz="2400" dirty="0"/>
          </a:p>
          <a:p>
            <a:pPr marL="342900" indent="-342900">
              <a:buFontTx/>
              <a:buChar char="-"/>
            </a:pPr>
            <a:r>
              <a:rPr lang="en-US" sz="2800" dirty="0"/>
              <a:t>Join the mailing list</a:t>
            </a:r>
          </a:p>
          <a:p>
            <a:pPr marL="342900" indent="-342900">
              <a:buFontTx/>
              <a:buChar char="-"/>
            </a:pPr>
            <a:r>
              <a:rPr lang="en-US" sz="2800" dirty="0"/>
              <a:t>Contribute to periodic conference calls</a:t>
            </a:r>
          </a:p>
          <a:p>
            <a:pPr marL="342900" indent="-342900">
              <a:buFontTx/>
              <a:buChar char="-"/>
            </a:pPr>
            <a:r>
              <a:rPr lang="en-US" sz="2800" dirty="0"/>
              <a:t>Attend future face to face meetings</a:t>
            </a:r>
            <a:endParaRPr lang="en-US" sz="2800" b="1" dirty="0"/>
          </a:p>
          <a:p>
            <a:pPr algn="ctr"/>
            <a:endParaRPr lang="en-US" sz="3200" dirty="0">
              <a:solidFill>
                <a:srgbClr val="7F7F7F"/>
              </a:solidFill>
            </a:endParaRPr>
          </a:p>
          <a:p>
            <a:pPr algn="ctr"/>
            <a:endParaRPr lang="en-US" sz="1350" b="1" dirty="0" smtClean="0"/>
          </a:p>
          <a:p>
            <a:pPr algn="r"/>
            <a:r>
              <a:rPr lang="en-US" dirty="0" smtClean="0">
                <a:hlinkClick r:id="rId4"/>
              </a:rPr>
              <a:t>lisa.otty@ed.ac.uk</a:t>
            </a:r>
            <a:endParaRPr lang="en-US" dirty="0" smtClean="0"/>
          </a:p>
          <a:p>
            <a:pPr algn="r"/>
            <a:r>
              <a:rPr lang="en-US" smtClean="0">
                <a:hlinkClick r:id="rId5"/>
              </a:rPr>
              <a:t>a.rusbridge@ed.ac.uk</a:t>
            </a:r>
            <a:r>
              <a:rPr lang="en-US" smtClean="0"/>
              <a:t> </a:t>
            </a:r>
            <a:endParaRPr lang="en-US" dirty="0"/>
          </a:p>
        </p:txBody>
      </p:sp>
    </p:spTree>
    <p:extLst>
      <p:ext uri="{BB962C8B-B14F-4D97-AF65-F5344CB8AC3E}">
        <p14:creationId xmlns:p14="http://schemas.microsoft.com/office/powerpoint/2010/main" val="42588780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16460" y="2708920"/>
            <a:ext cx="9160460" cy="3648916"/>
          </a:xfrm>
          <a:prstGeom prst="rect">
            <a:avLst/>
          </a:prstGeom>
        </p:spPr>
      </p:pic>
      <p:sp>
        <p:nvSpPr>
          <p:cNvPr id="2" name="Title 1"/>
          <p:cNvSpPr>
            <a:spLocks noGrp="1"/>
          </p:cNvSpPr>
          <p:nvPr>
            <p:ph type="ctrTitle"/>
          </p:nvPr>
        </p:nvSpPr>
        <p:spPr>
          <a:xfrm>
            <a:off x="251520" y="371849"/>
            <a:ext cx="8049126" cy="1102519"/>
          </a:xfrm>
        </p:spPr>
        <p:txBody>
          <a:bodyPr>
            <a:normAutofit fontScale="90000"/>
          </a:bodyPr>
          <a:lstStyle/>
          <a:p>
            <a:pPr algn="l"/>
            <a:r>
              <a:rPr lang="en-US" sz="6700" dirty="0" err="1" smtClean="0"/>
              <a:t>KeepSafe</a:t>
            </a:r>
            <a:r>
              <a:rPr lang="en-US" dirty="0" smtClean="0"/>
              <a:t> </a:t>
            </a:r>
            <a:r>
              <a:rPr lang="en-US" sz="6700" dirty="0" smtClean="0"/>
              <a:t>Europe</a:t>
            </a:r>
            <a:r>
              <a:rPr lang="en-US" dirty="0" smtClean="0">
                <a:solidFill>
                  <a:schemeClr val="bg1"/>
                </a:solidFill>
              </a:rPr>
              <a:t/>
            </a:r>
            <a:br>
              <a:rPr lang="en-US" dirty="0" smtClean="0">
                <a:solidFill>
                  <a:schemeClr val="bg1"/>
                </a:solidFill>
              </a:rPr>
            </a:br>
            <a:endParaRPr lang="en-US" dirty="0">
              <a:solidFill>
                <a:schemeClr val="bg1"/>
              </a:solidFill>
            </a:endParaRPr>
          </a:p>
        </p:txBody>
      </p:sp>
      <p:sp>
        <p:nvSpPr>
          <p:cNvPr id="3" name="Subtitle 2"/>
          <p:cNvSpPr>
            <a:spLocks noGrp="1"/>
          </p:cNvSpPr>
          <p:nvPr>
            <p:ph type="subTitle" idx="1"/>
          </p:nvPr>
        </p:nvSpPr>
        <p:spPr>
          <a:xfrm>
            <a:off x="251520" y="1202800"/>
            <a:ext cx="8327133" cy="1752600"/>
          </a:xfrm>
        </p:spPr>
        <p:txBody>
          <a:bodyPr>
            <a:normAutofit/>
          </a:bodyPr>
          <a:lstStyle/>
          <a:p>
            <a:pPr marL="457200" indent="-457200" algn="l">
              <a:buFont typeface="Arial" panose="020B0604020202020204" pitchFamily="34" charset="0"/>
              <a:buChar char="•"/>
            </a:pPr>
            <a:r>
              <a:rPr lang="en-US" sz="2800" dirty="0" smtClean="0"/>
              <a:t>A Network of National Hosting Projects, </a:t>
            </a:r>
            <a:r>
              <a:rPr lang="en-US" sz="2800" dirty="0"/>
              <a:t>s</a:t>
            </a:r>
            <a:r>
              <a:rPr lang="en-US" sz="2800" dirty="0" smtClean="0"/>
              <a:t>upported by Stanford and led by EDINA at the University of Edinburgh </a:t>
            </a:r>
            <a:endParaRPr lang="en-US" sz="2800" dirty="0"/>
          </a:p>
        </p:txBody>
      </p:sp>
    </p:spTree>
    <p:extLst>
      <p:ext uri="{BB962C8B-B14F-4D97-AF65-F5344CB8AC3E}">
        <p14:creationId xmlns:p14="http://schemas.microsoft.com/office/powerpoint/2010/main" val="134257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l"/>
            <a:r>
              <a:rPr lang="en-GB" sz="3200" dirty="0" smtClean="0">
                <a:solidFill>
                  <a:schemeClr val="bg1">
                    <a:lumMod val="50000"/>
                  </a:schemeClr>
                </a:solidFill>
              </a:rPr>
              <a:t>What are ‘National Hosting projects’?</a:t>
            </a:r>
            <a:endParaRPr lang="en-GB" sz="3200" dirty="0">
              <a:solidFill>
                <a:schemeClr val="bg1">
                  <a:lumMod val="50000"/>
                </a:schemeClr>
              </a:solidFill>
            </a:endParaRPr>
          </a:p>
        </p:txBody>
      </p:sp>
      <p:sp>
        <p:nvSpPr>
          <p:cNvPr id="6" name="Content Placeholder 2"/>
          <p:cNvSpPr>
            <a:spLocks noGrp="1"/>
          </p:cNvSpPr>
          <p:nvPr>
            <p:ph sz="half" idx="1"/>
          </p:nvPr>
        </p:nvSpPr>
        <p:spPr>
          <a:xfrm>
            <a:off x="478148" y="2792638"/>
            <a:ext cx="8291264" cy="2660029"/>
          </a:xfrm>
        </p:spPr>
        <p:txBody>
          <a:bodyPr>
            <a:normAutofit fontScale="85000" lnSpcReduction="20000"/>
          </a:bodyPr>
          <a:lstStyle/>
          <a:p>
            <a:pPr marL="0" indent="0">
              <a:buNone/>
            </a:pPr>
            <a:endParaRPr lang="en-US" sz="1800" dirty="0" smtClean="0"/>
          </a:p>
          <a:p>
            <a:r>
              <a:rPr lang="en-US" dirty="0" smtClean="0"/>
              <a:t>Part of a </a:t>
            </a:r>
            <a:r>
              <a:rPr lang="en-US" dirty="0"/>
              <a:t>Research Library Commons</a:t>
            </a:r>
          </a:p>
          <a:p>
            <a:pPr lvl="1"/>
            <a:r>
              <a:rPr lang="en-US" sz="2800" dirty="0"/>
              <a:t>Archive layer: networked above-campus</a:t>
            </a:r>
          </a:p>
          <a:p>
            <a:pPr lvl="1"/>
            <a:r>
              <a:rPr lang="en-US" sz="2800" dirty="0"/>
              <a:t>Future of research library collections</a:t>
            </a:r>
          </a:p>
          <a:p>
            <a:pPr lvl="1"/>
            <a:r>
              <a:rPr lang="en-US" sz="2800" dirty="0"/>
              <a:t>Shared activities at international scale to advance the cause of research librarianship in the service of scholarship</a:t>
            </a:r>
          </a:p>
          <a:p>
            <a:endParaRPr lang="en-US" sz="1800" dirty="0"/>
          </a:p>
          <a:p>
            <a:pPr lvl="1" algn="r">
              <a:buFontTx/>
              <a:buChar char="-"/>
            </a:pPr>
            <a:r>
              <a:rPr lang="en-US" sz="1600" i="1" dirty="0"/>
              <a:t>John </a:t>
            </a:r>
            <a:r>
              <a:rPr lang="en-US" sz="1600" i="1" dirty="0" err="1"/>
              <a:t>MacColl</a:t>
            </a:r>
            <a:r>
              <a:rPr lang="en-US" sz="1600" i="1" dirty="0"/>
              <a:t>, RLUK Conference 2017</a:t>
            </a:r>
          </a:p>
          <a:p>
            <a:pPr lvl="2"/>
            <a:endParaRPr lang="en-US" sz="1200" dirty="0">
              <a:solidFill>
                <a:schemeClr val="bg1"/>
              </a:solidFill>
            </a:endParaRPr>
          </a:p>
          <a:p>
            <a:pPr lvl="1"/>
            <a:endParaRPr lang="en-US" dirty="0">
              <a:solidFill>
                <a:schemeClr val="bg1"/>
              </a:solidFill>
            </a:endParaRPr>
          </a:p>
        </p:txBody>
      </p:sp>
      <p:sp>
        <p:nvSpPr>
          <p:cNvPr id="4" name="Content Placeholder 3"/>
          <p:cNvSpPr>
            <a:spLocks noGrp="1"/>
          </p:cNvSpPr>
          <p:nvPr>
            <p:ph sz="half" idx="2"/>
          </p:nvPr>
        </p:nvSpPr>
        <p:spPr>
          <a:xfrm>
            <a:off x="457200" y="1628801"/>
            <a:ext cx="8229600" cy="1152128"/>
          </a:xfrm>
        </p:spPr>
        <p:txBody>
          <a:bodyPr>
            <a:normAutofit fontScale="85000" lnSpcReduction="20000"/>
          </a:bodyPr>
          <a:lstStyle/>
          <a:p>
            <a:r>
              <a:rPr lang="en-GB" dirty="0" smtClean="0"/>
              <a:t>Full-text archival collections of journal content held in their own country by libraries on behalf of their national research community.</a:t>
            </a:r>
          </a:p>
          <a:p>
            <a:endParaRPr lang="en-GB" dirty="0"/>
          </a:p>
        </p:txBody>
      </p:sp>
    </p:spTree>
    <p:extLst>
      <p:ext uri="{BB962C8B-B14F-4D97-AF65-F5344CB8AC3E}">
        <p14:creationId xmlns:p14="http://schemas.microsoft.com/office/powerpoint/2010/main" val="3067360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332656"/>
            <a:ext cx="5328592" cy="5616624"/>
          </a:xfrm>
        </p:spPr>
        <p:txBody>
          <a:bodyPr>
            <a:normAutofit fontScale="70000" lnSpcReduction="20000"/>
          </a:bodyPr>
          <a:lstStyle/>
          <a:p>
            <a:pPr marL="0" indent="0">
              <a:buNone/>
            </a:pPr>
            <a:r>
              <a:rPr lang="en-US" sz="4600" dirty="0" smtClean="0">
                <a:solidFill>
                  <a:schemeClr val="bg1">
                    <a:lumMod val="50000"/>
                  </a:schemeClr>
                </a:solidFill>
              </a:rPr>
              <a:t>E-Journal Challenges</a:t>
            </a:r>
          </a:p>
          <a:p>
            <a:pPr marL="0" indent="0">
              <a:buNone/>
            </a:pPr>
            <a:endParaRPr lang="en-US" dirty="0" smtClean="0"/>
          </a:p>
          <a:p>
            <a:r>
              <a:rPr lang="en-US" sz="3900" dirty="0" smtClean="0"/>
              <a:t>Changes to the </a:t>
            </a:r>
            <a:r>
              <a:rPr lang="en-US" sz="3900" dirty="0"/>
              <a:t>library’s </a:t>
            </a:r>
            <a:r>
              <a:rPr lang="en-US" sz="3900" dirty="0" smtClean="0"/>
              <a:t>traditional role</a:t>
            </a:r>
          </a:p>
          <a:p>
            <a:endParaRPr lang="en-US" sz="3900" dirty="0" smtClean="0"/>
          </a:p>
          <a:p>
            <a:r>
              <a:rPr lang="en-US" sz="3900" dirty="0" smtClean="0"/>
              <a:t>Post-cancellation </a:t>
            </a:r>
            <a:r>
              <a:rPr lang="en-US" sz="3900" dirty="0"/>
              <a:t>A</a:t>
            </a:r>
            <a:r>
              <a:rPr lang="en-US" sz="3900" dirty="0" smtClean="0"/>
              <a:t>ccess</a:t>
            </a:r>
            <a:r>
              <a:rPr lang="en-US" sz="3900" dirty="0"/>
              <a:t>: License </a:t>
            </a:r>
            <a:r>
              <a:rPr lang="en-US" sz="3900" b="1" dirty="0"/>
              <a:t>clauses are inconsistent </a:t>
            </a:r>
            <a:r>
              <a:rPr lang="en-US" sz="3900" dirty="0"/>
              <a:t>and hard to manage</a:t>
            </a:r>
          </a:p>
          <a:p>
            <a:endParaRPr lang="en-US" sz="3900" dirty="0" smtClean="0">
              <a:solidFill>
                <a:schemeClr val="bg1"/>
              </a:solidFill>
            </a:endParaRPr>
          </a:p>
          <a:p>
            <a:r>
              <a:rPr lang="en-US" sz="3900" dirty="0" smtClean="0"/>
              <a:t>Managing subscription data over time: </a:t>
            </a:r>
            <a:r>
              <a:rPr lang="en-US" sz="3900" dirty="0"/>
              <a:t>Entitlement </a:t>
            </a:r>
            <a:r>
              <a:rPr lang="en-US" sz="3900" b="1" dirty="0"/>
              <a:t>rights are unclear</a:t>
            </a:r>
            <a:r>
              <a:rPr lang="en-US" sz="3900" dirty="0"/>
              <a:t> (to both libraries &amp; publishers; following transfer)</a:t>
            </a:r>
          </a:p>
          <a:p>
            <a:endParaRPr lang="en-US" dirty="0" smtClean="0"/>
          </a:p>
        </p:txBody>
      </p:sp>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l="25240" r="-21030"/>
          <a:stretch/>
        </p:blipFill>
        <p:spPr>
          <a:xfrm>
            <a:off x="6012160" y="-531440"/>
            <a:ext cx="6552000" cy="6858000"/>
          </a:xfrm>
          <a:prstGeom prst="rect">
            <a:avLst/>
          </a:prstGeom>
        </p:spPr>
      </p:pic>
    </p:spTree>
    <p:extLst>
      <p:ext uri="{BB962C8B-B14F-4D97-AF65-F5344CB8AC3E}">
        <p14:creationId xmlns:p14="http://schemas.microsoft.com/office/powerpoint/2010/main" val="3112850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260648"/>
            <a:ext cx="7776864" cy="857250"/>
          </a:xfrm>
        </p:spPr>
        <p:txBody>
          <a:bodyPr>
            <a:noAutofit/>
          </a:bodyPr>
          <a:lstStyle/>
          <a:p>
            <a:pPr algn="l"/>
            <a:r>
              <a:rPr lang="en-US" sz="3200" dirty="0" smtClean="0">
                <a:solidFill>
                  <a:srgbClr val="7F7F7F"/>
                </a:solidFill>
              </a:rPr>
              <a:t>Publishers provide perpetual access but….</a:t>
            </a:r>
            <a:endParaRPr lang="en-US" sz="3200" dirty="0">
              <a:solidFill>
                <a:srgbClr val="7F7F7F"/>
              </a:solidFill>
            </a:endParaRPr>
          </a:p>
        </p:txBody>
      </p:sp>
      <p:sp>
        <p:nvSpPr>
          <p:cNvPr id="5" name="Rectangle 4"/>
          <p:cNvSpPr/>
          <p:nvPr/>
        </p:nvSpPr>
        <p:spPr>
          <a:xfrm>
            <a:off x="-180528" y="1484784"/>
            <a:ext cx="8891988" cy="3970318"/>
          </a:xfrm>
          <a:prstGeom prst="rect">
            <a:avLst/>
          </a:prstGeom>
        </p:spPr>
        <p:txBody>
          <a:bodyPr wrap="square">
            <a:spAutoFit/>
          </a:bodyPr>
          <a:lstStyle/>
          <a:p>
            <a:pPr marL="914400" lvl="1" indent="-457200">
              <a:buFont typeface="Arial"/>
              <a:buChar char="•"/>
            </a:pPr>
            <a:r>
              <a:rPr lang="en-US" sz="2800" dirty="0" smtClean="0"/>
              <a:t>Librarians </a:t>
            </a:r>
            <a:r>
              <a:rPr lang="en-US" sz="2800" b="1" dirty="0"/>
              <a:t>avoid making claims </a:t>
            </a:r>
            <a:r>
              <a:rPr lang="en-US" sz="2800" dirty="0"/>
              <a:t>due to effort </a:t>
            </a:r>
            <a:r>
              <a:rPr lang="en-US" sz="2800" dirty="0" smtClean="0"/>
              <a:t>required</a:t>
            </a:r>
          </a:p>
          <a:p>
            <a:pPr marL="914400" lvl="1" indent="-457200">
              <a:buFont typeface="Arial"/>
              <a:buChar char="•"/>
            </a:pPr>
            <a:endParaRPr lang="en-US" sz="2800" dirty="0"/>
          </a:p>
          <a:p>
            <a:pPr marL="914400" lvl="1" indent="-457200">
              <a:buFont typeface="Arial"/>
              <a:buChar char="•"/>
            </a:pPr>
            <a:r>
              <a:rPr lang="en-US" sz="2800" b="1" dirty="0"/>
              <a:t>No local resilience </a:t>
            </a:r>
            <a:r>
              <a:rPr lang="en-US" sz="2800" dirty="0"/>
              <a:t>when external services interrupted</a:t>
            </a:r>
          </a:p>
          <a:p>
            <a:pPr marL="914400" lvl="1" indent="-457200">
              <a:buFont typeface="Arial"/>
              <a:buChar char="•"/>
            </a:pPr>
            <a:endParaRPr lang="en-US" sz="2800" b="1" dirty="0" smtClean="0"/>
          </a:p>
          <a:p>
            <a:pPr marL="914400" lvl="1" indent="-457200">
              <a:buFont typeface="Arial"/>
              <a:buChar char="•"/>
            </a:pPr>
            <a:r>
              <a:rPr lang="en-US" sz="2800" b="1" dirty="0" smtClean="0"/>
              <a:t>Limited </a:t>
            </a:r>
            <a:r>
              <a:rPr lang="en-US" sz="2800" b="1" dirty="0"/>
              <a:t>capacity </a:t>
            </a:r>
            <a:r>
              <a:rPr lang="en-US" sz="2800" dirty="0"/>
              <a:t>to deal with problems within library community</a:t>
            </a:r>
          </a:p>
          <a:p>
            <a:pPr marL="914400" lvl="1" indent="-457200">
              <a:buFont typeface="Arial"/>
              <a:buChar char="•"/>
            </a:pPr>
            <a:endParaRPr lang="en-US" sz="2800" dirty="0" smtClean="0"/>
          </a:p>
          <a:p>
            <a:pPr marL="914400" lvl="1" indent="-457200">
              <a:buFont typeface="Arial"/>
              <a:buChar char="•"/>
            </a:pPr>
            <a:r>
              <a:rPr lang="en-US" sz="2800" dirty="0" smtClean="0"/>
              <a:t>Subject </a:t>
            </a:r>
            <a:r>
              <a:rPr lang="en-US" sz="2800" dirty="0"/>
              <a:t>to </a:t>
            </a:r>
            <a:r>
              <a:rPr lang="en-US" sz="2800" b="1" dirty="0"/>
              <a:t>policy changes</a:t>
            </a:r>
            <a:r>
              <a:rPr lang="en-US" sz="2800" dirty="0"/>
              <a:t> around access and </a:t>
            </a:r>
            <a:r>
              <a:rPr lang="en-US" sz="2800" dirty="0" smtClean="0"/>
              <a:t>pricing</a:t>
            </a:r>
            <a:endParaRPr lang="en-US" dirty="0"/>
          </a:p>
        </p:txBody>
      </p:sp>
    </p:spTree>
    <p:extLst>
      <p:ext uri="{BB962C8B-B14F-4D97-AF65-F5344CB8AC3E}">
        <p14:creationId xmlns:p14="http://schemas.microsoft.com/office/powerpoint/2010/main" val="10394816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67544" y="1700808"/>
            <a:ext cx="5122561" cy="1296144"/>
          </a:xfrm>
        </p:spPr>
        <p:txBody>
          <a:bodyPr>
            <a:noAutofit/>
          </a:bodyPr>
          <a:lstStyle/>
          <a:p>
            <a:r>
              <a:rPr lang="en-GB" sz="20000" b="0" dirty="0" smtClean="0"/>
              <a:t>73</a:t>
            </a:r>
            <a:r>
              <a:rPr lang="en-GB" sz="10000" b="0" dirty="0" smtClean="0"/>
              <a:t>%</a:t>
            </a:r>
            <a:endParaRPr lang="en-GB" sz="10000" b="0" dirty="0"/>
          </a:p>
        </p:txBody>
      </p:sp>
      <p:sp>
        <p:nvSpPr>
          <p:cNvPr id="3" name="Content Placeholder 2"/>
          <p:cNvSpPr>
            <a:spLocks noGrp="1"/>
          </p:cNvSpPr>
          <p:nvPr>
            <p:ph idx="1"/>
          </p:nvPr>
        </p:nvSpPr>
        <p:spPr>
          <a:xfrm>
            <a:off x="5148064" y="657973"/>
            <a:ext cx="3538736" cy="5507331"/>
          </a:xfrm>
        </p:spPr>
        <p:txBody>
          <a:bodyPr>
            <a:normAutofit lnSpcReduction="10000"/>
          </a:bodyPr>
          <a:lstStyle/>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a:p>
          <a:p>
            <a:pPr marL="0" indent="0">
              <a:buNone/>
            </a:pPr>
            <a:r>
              <a:rPr lang="en-US" sz="2000" dirty="0" smtClean="0"/>
              <a:t>Found their approach to PCA </a:t>
            </a:r>
            <a:r>
              <a:rPr lang="en-US" sz="2000" b="1" dirty="0" smtClean="0"/>
              <a:t>wholly</a:t>
            </a:r>
            <a:r>
              <a:rPr lang="en-US" sz="2000" dirty="0" smtClean="0"/>
              <a:t> or </a:t>
            </a:r>
            <a:r>
              <a:rPr lang="en-US" sz="2000" b="1" dirty="0" smtClean="0"/>
              <a:t>partly</a:t>
            </a:r>
            <a:r>
              <a:rPr lang="en-US" sz="2000" dirty="0" smtClean="0"/>
              <a:t> unsatisfactory (</a:t>
            </a:r>
            <a:r>
              <a:rPr lang="en-US" sz="2000" dirty="0" err="1" smtClean="0"/>
              <a:t>Jisc</a:t>
            </a:r>
            <a:r>
              <a:rPr lang="en-US" sz="2000" dirty="0" smtClean="0"/>
              <a:t> Consultation, 2015)</a:t>
            </a:r>
          </a:p>
          <a:p>
            <a:pPr marL="0" indent="0">
              <a:buNone/>
            </a:pPr>
            <a:endParaRPr lang="en-US" sz="1800" dirty="0"/>
          </a:p>
          <a:p>
            <a:pPr marL="0" indent="0">
              <a:buNone/>
            </a:pPr>
            <a:endParaRPr lang="en-US" sz="1800" dirty="0" smtClean="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smtClean="0"/>
          </a:p>
          <a:p>
            <a:pPr marL="0" indent="0">
              <a:buNone/>
            </a:pPr>
            <a:r>
              <a:rPr lang="en-US" sz="2000" dirty="0"/>
              <a:t>a</a:t>
            </a:r>
            <a:r>
              <a:rPr lang="en-US" sz="2000" dirty="0" smtClean="0"/>
              <a:t>re </a:t>
            </a:r>
            <a:r>
              <a:rPr lang="en-US" sz="2000" b="1" dirty="0" smtClean="0"/>
              <a:t>quite</a:t>
            </a:r>
            <a:r>
              <a:rPr lang="en-US" sz="2000" dirty="0" smtClean="0"/>
              <a:t> or </a:t>
            </a:r>
            <a:r>
              <a:rPr lang="en-US" sz="2000" b="1" dirty="0" smtClean="0"/>
              <a:t>very concerned </a:t>
            </a:r>
            <a:r>
              <a:rPr lang="en-US" sz="2000" dirty="0" smtClean="0"/>
              <a:t>that access could be lost following cancellation (</a:t>
            </a:r>
            <a:r>
              <a:rPr lang="en-US" sz="2000" dirty="0" err="1" smtClean="0"/>
              <a:t>SafeNet</a:t>
            </a:r>
            <a:r>
              <a:rPr lang="en-US" sz="2000" dirty="0" smtClean="0"/>
              <a:t> Survey, 2015)</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2000" b="1" dirty="0"/>
          </a:p>
          <a:p>
            <a:pPr marL="342900" lvl="1" indent="0">
              <a:buNone/>
            </a:pPr>
            <a:endParaRPr lang="en-US" sz="1200" dirty="0"/>
          </a:p>
        </p:txBody>
      </p:sp>
      <p:sp>
        <p:nvSpPr>
          <p:cNvPr id="6" name="Text Placeholder 5"/>
          <p:cNvSpPr>
            <a:spLocks noGrp="1"/>
          </p:cNvSpPr>
          <p:nvPr>
            <p:ph type="body" sz="half" idx="2"/>
          </p:nvPr>
        </p:nvSpPr>
        <p:spPr>
          <a:xfrm>
            <a:off x="467544" y="2636912"/>
            <a:ext cx="5063627" cy="3454929"/>
          </a:xfrm>
        </p:spPr>
        <p:txBody>
          <a:bodyPr>
            <a:noAutofit/>
          </a:bodyPr>
          <a:lstStyle/>
          <a:p>
            <a:r>
              <a:rPr lang="en-GB" sz="20000" dirty="0" smtClean="0"/>
              <a:t>89</a:t>
            </a:r>
            <a:r>
              <a:rPr lang="en-GB" sz="10000" dirty="0" smtClean="0"/>
              <a:t>%</a:t>
            </a:r>
            <a:endParaRPr lang="en-GB" sz="10000" dirty="0"/>
          </a:p>
        </p:txBody>
      </p:sp>
    </p:spTree>
    <p:extLst>
      <p:ext uri="{BB962C8B-B14F-4D97-AF65-F5344CB8AC3E}">
        <p14:creationId xmlns:p14="http://schemas.microsoft.com/office/powerpoint/2010/main" val="1091547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91854"/>
            <a:ext cx="8229600" cy="857250"/>
          </a:xfrm>
        </p:spPr>
        <p:txBody>
          <a:bodyPr>
            <a:normAutofit/>
          </a:bodyPr>
          <a:lstStyle/>
          <a:p>
            <a:endParaRPr lang="en-US" dirty="0"/>
          </a:p>
        </p:txBody>
      </p:sp>
      <p:pic>
        <p:nvPicPr>
          <p:cNvPr id="4" name="Picture 3"/>
          <p:cNvPicPr>
            <a:picLocks noChangeAspect="1"/>
          </p:cNvPicPr>
          <p:nvPr/>
        </p:nvPicPr>
        <p:blipFill>
          <a:blip r:embed="rId3"/>
          <a:stretch>
            <a:fillRect/>
          </a:stretch>
        </p:blipFill>
        <p:spPr>
          <a:xfrm>
            <a:off x="395536" y="404664"/>
            <a:ext cx="3201405" cy="2929285"/>
          </a:xfrm>
          <a:prstGeom prst="rect">
            <a:avLst/>
          </a:prstGeom>
        </p:spPr>
      </p:pic>
      <p:pic>
        <p:nvPicPr>
          <p:cNvPr id="5" name="Picture 4"/>
          <p:cNvPicPr>
            <a:picLocks noChangeAspect="1"/>
          </p:cNvPicPr>
          <p:nvPr/>
        </p:nvPicPr>
        <p:blipFill>
          <a:blip r:embed="rId4"/>
          <a:stretch>
            <a:fillRect/>
          </a:stretch>
        </p:blipFill>
        <p:spPr>
          <a:xfrm>
            <a:off x="5004048" y="332656"/>
            <a:ext cx="3456384" cy="3456384"/>
          </a:xfrm>
          <a:prstGeom prst="rect">
            <a:avLst/>
          </a:prstGeom>
        </p:spPr>
      </p:pic>
      <p:sp>
        <p:nvSpPr>
          <p:cNvPr id="7" name="Content Placeholder 6"/>
          <p:cNvSpPr>
            <a:spLocks noGrp="1"/>
          </p:cNvSpPr>
          <p:nvPr>
            <p:ph idx="1"/>
          </p:nvPr>
        </p:nvSpPr>
        <p:spPr/>
        <p:txBody>
          <a:bodyPr/>
          <a:lstStyle/>
          <a:p>
            <a:endParaRPr lang="en-US" dirty="0"/>
          </a:p>
        </p:txBody>
      </p:sp>
      <p:pic>
        <p:nvPicPr>
          <p:cNvPr id="8" name="Picture 7"/>
          <p:cNvPicPr/>
          <p:nvPr/>
        </p:nvPicPr>
        <p:blipFill>
          <a:blip r:embed="rId5">
            <a:extLst>
              <a:ext uri="{28A0092B-C50C-407E-A947-70E740481C1C}">
                <a14:useLocalDpi xmlns:a14="http://schemas.microsoft.com/office/drawing/2010/main" val="0"/>
              </a:ext>
            </a:extLst>
          </a:blip>
          <a:srcRect/>
          <a:stretch>
            <a:fillRect/>
          </a:stretch>
        </p:blipFill>
        <p:spPr bwMode="auto">
          <a:xfrm>
            <a:off x="2195736" y="3645024"/>
            <a:ext cx="3086100" cy="2628900"/>
          </a:xfrm>
          <a:prstGeom prst="rect">
            <a:avLst/>
          </a:prstGeom>
          <a:noFill/>
          <a:ln>
            <a:noFill/>
          </a:ln>
        </p:spPr>
      </p:pic>
    </p:spTree>
    <p:extLst>
      <p:ext uri="{BB962C8B-B14F-4D97-AF65-F5344CB8AC3E}">
        <p14:creationId xmlns:p14="http://schemas.microsoft.com/office/powerpoint/2010/main" val="28375436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Autofit/>
          </a:bodyPr>
          <a:lstStyle/>
          <a:p>
            <a:pPr algn="l"/>
            <a:r>
              <a:rPr lang="en-US" sz="3200" b="1" dirty="0">
                <a:solidFill>
                  <a:srgbClr val="7F7F7F"/>
                </a:solidFill>
              </a:rPr>
              <a:t>Managing Risk in a Changing World</a:t>
            </a:r>
            <a:br>
              <a:rPr lang="en-US" sz="3200" b="1" dirty="0">
                <a:solidFill>
                  <a:srgbClr val="7F7F7F"/>
                </a:solidFill>
              </a:rPr>
            </a:br>
            <a:endParaRPr lang="en-US" sz="3200" dirty="0">
              <a:solidFill>
                <a:srgbClr val="7F7F7F"/>
              </a:solidFill>
            </a:endParaRPr>
          </a:p>
        </p:txBody>
      </p:sp>
      <p:sp>
        <p:nvSpPr>
          <p:cNvPr id="14" name="Content Placeholder 13"/>
          <p:cNvSpPr>
            <a:spLocks noGrp="1"/>
          </p:cNvSpPr>
          <p:nvPr>
            <p:ph idx="1"/>
          </p:nvPr>
        </p:nvSpPr>
        <p:spPr>
          <a:xfrm>
            <a:off x="4716016" y="1340768"/>
            <a:ext cx="4248472" cy="4525963"/>
          </a:xfrm>
        </p:spPr>
        <p:txBody>
          <a:bodyPr>
            <a:normAutofit fontScale="92500" lnSpcReduction="20000"/>
          </a:bodyPr>
          <a:lstStyle/>
          <a:p>
            <a:pPr marL="0" indent="0" defTabSz="685800">
              <a:spcBef>
                <a:spcPts val="0"/>
              </a:spcBef>
              <a:buNone/>
              <a:defRPr/>
            </a:pPr>
            <a:endParaRPr lang="en-US" sz="1350" b="1" dirty="0"/>
          </a:p>
          <a:p>
            <a:pPr marL="0" indent="0">
              <a:spcBef>
                <a:spcPts val="0"/>
              </a:spcBef>
              <a:buNone/>
            </a:pPr>
            <a:r>
              <a:rPr lang="en-GB" sz="2600" dirty="0"/>
              <a:t>Supplement external provision with local capability to:</a:t>
            </a:r>
          </a:p>
          <a:p>
            <a:pPr marL="0" indent="0">
              <a:spcBef>
                <a:spcPts val="0"/>
              </a:spcBef>
              <a:buNone/>
            </a:pPr>
            <a:endParaRPr lang="en-GB" sz="2600" dirty="0"/>
          </a:p>
          <a:p>
            <a:pPr>
              <a:spcBef>
                <a:spcPts val="0"/>
              </a:spcBef>
              <a:buFontTx/>
              <a:buChar char="-"/>
            </a:pPr>
            <a:r>
              <a:rPr lang="en-GB" sz="2600" dirty="0"/>
              <a:t>Operate under local legal arrangements </a:t>
            </a:r>
            <a:r>
              <a:rPr lang="en-GB" sz="2600" dirty="0" smtClean="0"/>
              <a:t>(</a:t>
            </a:r>
            <a:r>
              <a:rPr lang="en-GB" sz="2600" dirty="0"/>
              <a:t>e.g. copyright, data protection</a:t>
            </a:r>
            <a:r>
              <a:rPr lang="en-GB" sz="2600" dirty="0" smtClean="0"/>
              <a:t>)</a:t>
            </a:r>
          </a:p>
          <a:p>
            <a:pPr>
              <a:spcBef>
                <a:spcPts val="0"/>
              </a:spcBef>
              <a:buFontTx/>
              <a:buChar char="-"/>
            </a:pPr>
            <a:endParaRPr lang="en-GB" sz="2600" dirty="0"/>
          </a:p>
          <a:p>
            <a:pPr>
              <a:spcBef>
                <a:spcPts val="0"/>
              </a:spcBef>
              <a:buFontTx/>
              <a:buChar char="-"/>
            </a:pPr>
            <a:r>
              <a:rPr lang="en-GB" sz="2600" dirty="0"/>
              <a:t>Protect against external policy changes </a:t>
            </a:r>
            <a:r>
              <a:rPr lang="en-GB" sz="2600" dirty="0" smtClean="0"/>
              <a:t>(</a:t>
            </a:r>
            <a:r>
              <a:rPr lang="en-GB" sz="2600" dirty="0"/>
              <a:t>e.g. </a:t>
            </a:r>
            <a:r>
              <a:rPr lang="en-GB" sz="2600" dirty="0" err="1"/>
              <a:t>Brexit</a:t>
            </a:r>
            <a:r>
              <a:rPr lang="en-GB" sz="2600" dirty="0"/>
              <a:t>, Trump)</a:t>
            </a:r>
          </a:p>
          <a:p>
            <a:pPr>
              <a:spcBef>
                <a:spcPts val="0"/>
              </a:spcBef>
              <a:buFontTx/>
              <a:buChar char="-"/>
            </a:pPr>
            <a:endParaRPr lang="en-GB" sz="2600" dirty="0" smtClean="0"/>
          </a:p>
          <a:p>
            <a:pPr>
              <a:spcBef>
                <a:spcPts val="0"/>
              </a:spcBef>
              <a:buFontTx/>
              <a:buChar char="-"/>
            </a:pPr>
            <a:r>
              <a:rPr lang="en-GB" sz="2600" dirty="0" smtClean="0"/>
              <a:t>Protect </a:t>
            </a:r>
            <a:r>
              <a:rPr lang="en-GB" sz="2600" dirty="0"/>
              <a:t>against budgetary pressures </a:t>
            </a:r>
            <a:r>
              <a:rPr lang="en-GB" sz="2600" dirty="0" smtClean="0"/>
              <a:t>(</a:t>
            </a:r>
            <a:r>
              <a:rPr lang="en-GB" sz="2600" dirty="0"/>
              <a:t>e.g. fluctuating exchange rate)</a:t>
            </a:r>
          </a:p>
          <a:p>
            <a:pPr marL="0" indent="0">
              <a:buNone/>
            </a:pPr>
            <a:endParaRPr lang="en-US" dirty="0"/>
          </a:p>
        </p:txBody>
      </p:sp>
      <p:sp>
        <p:nvSpPr>
          <p:cNvPr id="4" name="PB"/>
          <p:cNvSpPr/>
          <p:nvPr/>
        </p:nvSpPr>
        <p:spPr>
          <a:xfrm>
            <a:off x="0" y="857250"/>
            <a:ext cx="0" cy="0"/>
          </a:xfrm>
          <a:prstGeom prst="rect">
            <a:avLst/>
          </a:prstGeom>
          <a:gradFill flip="none" rotWithShape="1">
            <a:gsLst>
              <a:gs pos="0">
                <a:srgbClr val="7F0000"/>
              </a:gs>
              <a:gs pos="50000">
                <a:schemeClr val="accent1">
                  <a:satMod val="110000"/>
                  <a:lumMod val="100000"/>
                  <a:shade val="100000"/>
                </a:schemeClr>
              </a:gs>
              <a:gs pos="100000">
                <a:schemeClr val="accent1">
                  <a:lumMod val="99000"/>
                  <a:satMod val="120000"/>
                  <a:shade val="78000"/>
                </a:schemeClr>
              </a:gs>
            </a:gsLst>
            <a:lin ang="54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7" name="Rectangle 6"/>
          <p:cNvSpPr/>
          <p:nvPr/>
        </p:nvSpPr>
        <p:spPr>
          <a:xfrm>
            <a:off x="-6733256" y="6021288"/>
            <a:ext cx="4572000" cy="230832"/>
          </a:xfrm>
          <a:prstGeom prst="rect">
            <a:avLst/>
          </a:prstGeom>
        </p:spPr>
        <p:txBody>
          <a:bodyPr>
            <a:spAutoFit/>
          </a:bodyPr>
          <a:lstStyle/>
          <a:p>
            <a:r>
              <a:rPr lang="en-US" sz="900" dirty="0">
                <a:solidFill>
                  <a:schemeClr val="tx1">
                    <a:lumMod val="50000"/>
                    <a:lumOff val="50000"/>
                  </a:schemeClr>
                </a:solidFill>
              </a:rPr>
              <a:t>http://</a:t>
            </a:r>
            <a:r>
              <a:rPr lang="en-US" sz="900" dirty="0" err="1">
                <a:solidFill>
                  <a:schemeClr val="tx1">
                    <a:lumMod val="50000"/>
                    <a:lumOff val="50000"/>
                  </a:schemeClr>
                </a:solidFill>
              </a:rPr>
              <a:t>www.nasa.gov</a:t>
            </a:r>
            <a:r>
              <a:rPr lang="en-US" sz="900" dirty="0">
                <a:solidFill>
                  <a:schemeClr val="tx1">
                    <a:lumMod val="50000"/>
                    <a:lumOff val="50000"/>
                  </a:schemeClr>
                </a:solidFill>
              </a:rPr>
              <a:t>/images/content/115334main_image_feature_329_ys_full.jpg</a:t>
            </a:r>
          </a:p>
        </p:txBody>
      </p:sp>
      <p:pic>
        <p:nvPicPr>
          <p:cNvPr id="16" name="Picture 15"/>
          <p:cNvPicPr>
            <a:picLocks noChangeAspect="1"/>
          </p:cNvPicPr>
          <p:nvPr/>
        </p:nvPicPr>
        <p:blipFill>
          <a:blip r:embed="rId3"/>
          <a:stretch>
            <a:fillRect/>
          </a:stretch>
        </p:blipFill>
        <p:spPr>
          <a:xfrm>
            <a:off x="179512" y="1484784"/>
            <a:ext cx="4392488" cy="4448089"/>
          </a:xfrm>
          <a:prstGeom prst="rect">
            <a:avLst/>
          </a:prstGeom>
        </p:spPr>
      </p:pic>
    </p:spTree>
    <p:extLst>
      <p:ext uri="{BB962C8B-B14F-4D97-AF65-F5344CB8AC3E}">
        <p14:creationId xmlns:p14="http://schemas.microsoft.com/office/powerpoint/2010/main" val="3770423925"/>
      </p:ext>
    </p:extLst>
  </p:cSld>
  <p:clrMapOvr>
    <a:masterClrMapping/>
  </p:clrMapOvr>
  <mc:AlternateContent xmlns:mc="http://schemas.openxmlformats.org/markup-compatibility/2006" xmlns:p14="http://schemas.microsoft.com/office/powerpoint/2010/main">
    <mc:Choice Requires="p14">
      <p:transition spd="slow" p14:dur="2000" advClick="0" advTm="20000"/>
    </mc:Choice>
    <mc:Fallback xmlns="">
      <p:transition xmlns:p14="http://schemas.microsoft.com/office/powerpoint/2010/main" spd="slow" advClick="0" advTm="20000"/>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6737"/>
            <a:ext cx="8229600" cy="1143000"/>
          </a:xfrm>
        </p:spPr>
        <p:txBody>
          <a:bodyPr>
            <a:normAutofit/>
          </a:bodyPr>
          <a:lstStyle/>
          <a:p>
            <a:pPr algn="l"/>
            <a:r>
              <a:rPr lang="en-US" sz="3200" dirty="0" smtClean="0">
                <a:solidFill>
                  <a:srgbClr val="7F7F7F"/>
                </a:solidFill>
              </a:rPr>
              <a:t>The </a:t>
            </a:r>
            <a:r>
              <a:rPr lang="en-US" sz="3200" dirty="0" err="1" smtClean="0">
                <a:solidFill>
                  <a:srgbClr val="7F7F7F"/>
                </a:solidFill>
              </a:rPr>
              <a:t>KeepSafe</a:t>
            </a:r>
            <a:r>
              <a:rPr lang="en-US" sz="3200" dirty="0" smtClean="0">
                <a:solidFill>
                  <a:srgbClr val="7F7F7F"/>
                </a:solidFill>
              </a:rPr>
              <a:t> project</a:t>
            </a:r>
            <a:endParaRPr lang="en-US" sz="3200" dirty="0">
              <a:solidFill>
                <a:srgbClr val="7F7F7F"/>
              </a:solidFill>
            </a:endParaRPr>
          </a:p>
        </p:txBody>
      </p:sp>
      <p:sp>
        <p:nvSpPr>
          <p:cNvPr id="5" name="Text Placeholder 4"/>
          <p:cNvSpPr>
            <a:spLocks noGrp="1"/>
          </p:cNvSpPr>
          <p:nvPr>
            <p:ph type="body" idx="1"/>
          </p:nvPr>
        </p:nvSpPr>
        <p:spPr>
          <a:xfrm>
            <a:off x="467544" y="1124744"/>
            <a:ext cx="4040188" cy="639762"/>
          </a:xfrm>
        </p:spPr>
        <p:txBody>
          <a:bodyPr/>
          <a:lstStyle/>
          <a:p>
            <a:r>
              <a:rPr lang="en-GB" dirty="0"/>
              <a:t>Edinburgh, July 2016</a:t>
            </a:r>
          </a:p>
          <a:p>
            <a:endParaRPr lang="en-US" dirty="0"/>
          </a:p>
        </p:txBody>
      </p:sp>
      <p:sp>
        <p:nvSpPr>
          <p:cNvPr id="6" name="Content Placeholder 5"/>
          <p:cNvSpPr>
            <a:spLocks noGrp="1"/>
          </p:cNvSpPr>
          <p:nvPr>
            <p:ph sz="half" idx="2"/>
          </p:nvPr>
        </p:nvSpPr>
        <p:spPr>
          <a:xfrm>
            <a:off x="467544" y="1484784"/>
            <a:ext cx="7920880" cy="2376264"/>
          </a:xfrm>
        </p:spPr>
        <p:txBody>
          <a:bodyPr>
            <a:normAutofit fontScale="62500" lnSpcReduction="20000"/>
          </a:bodyPr>
          <a:lstStyle/>
          <a:p>
            <a:r>
              <a:rPr lang="en-GB" dirty="0"/>
              <a:t>University of Liege, Belgium</a:t>
            </a:r>
          </a:p>
          <a:p>
            <a:r>
              <a:rPr lang="en-GB" dirty="0"/>
              <a:t>Consortium of Swiss Academic Libraries, Switzerland</a:t>
            </a:r>
          </a:p>
          <a:p>
            <a:r>
              <a:rPr lang="en-GB" dirty="0"/>
              <a:t>DTU Library, Denmark</a:t>
            </a:r>
          </a:p>
          <a:p>
            <a:r>
              <a:rPr lang="en-GB" dirty="0" err="1"/>
              <a:t>NatHosting</a:t>
            </a:r>
            <a:r>
              <a:rPr lang="en-GB" dirty="0"/>
              <a:t>, Germany</a:t>
            </a:r>
          </a:p>
          <a:p>
            <a:r>
              <a:rPr lang="en-GB" dirty="0"/>
              <a:t>CARE/CRUI, Italy</a:t>
            </a:r>
          </a:p>
          <a:p>
            <a:r>
              <a:rPr lang="en-GB" dirty="0"/>
              <a:t>Kaunas University of Technology, Lithuania</a:t>
            </a:r>
          </a:p>
          <a:p>
            <a:r>
              <a:rPr lang="en-GB" dirty="0"/>
              <a:t>Slovak Centre of Scientific and Technical Information, Slovakia</a:t>
            </a:r>
          </a:p>
          <a:p>
            <a:r>
              <a:rPr lang="en-GB" dirty="0"/>
              <a:t>RLUK, UK</a:t>
            </a:r>
          </a:p>
          <a:p>
            <a:r>
              <a:rPr lang="en-GB" dirty="0"/>
              <a:t>University of Edinburgh, UK</a:t>
            </a:r>
          </a:p>
          <a:p>
            <a:r>
              <a:rPr lang="en-GB" dirty="0"/>
              <a:t>LOCKSS Program, Stanford University, USA</a:t>
            </a:r>
          </a:p>
          <a:p>
            <a:endParaRPr lang="en-US" dirty="0"/>
          </a:p>
        </p:txBody>
      </p:sp>
      <p:pic>
        <p:nvPicPr>
          <p:cNvPr id="10" name="Picture 9"/>
          <p:cNvPicPr>
            <a:picLocks noChangeAspect="1"/>
          </p:cNvPicPr>
          <p:nvPr/>
        </p:nvPicPr>
        <p:blipFill rotWithShape="1">
          <a:blip r:embed="rId3"/>
          <a:srcRect t="10360" b="32190"/>
          <a:stretch/>
        </p:blipFill>
        <p:spPr>
          <a:xfrm>
            <a:off x="-19396" y="4118461"/>
            <a:ext cx="9271916" cy="2219419"/>
          </a:xfrm>
          <a:prstGeom prst="rect">
            <a:avLst/>
          </a:prstGeom>
        </p:spPr>
      </p:pic>
    </p:spTree>
    <p:extLst>
      <p:ext uri="{BB962C8B-B14F-4D97-AF65-F5344CB8AC3E}">
        <p14:creationId xmlns:p14="http://schemas.microsoft.com/office/powerpoint/2010/main" val="373290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Custom 1">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2627</Words>
  <Application>Microsoft Macintosh PowerPoint</Application>
  <PresentationFormat>On-screen Show (4:3)</PresentationFormat>
  <Paragraphs>289</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KeepSafe Europe </vt:lpstr>
      <vt:lpstr>What are ‘National Hosting projects’?</vt:lpstr>
      <vt:lpstr>PowerPoint Presentation</vt:lpstr>
      <vt:lpstr>Publishers provide perpetual access but….</vt:lpstr>
      <vt:lpstr>73%</vt:lpstr>
      <vt:lpstr>PowerPoint Presentation</vt:lpstr>
      <vt:lpstr>Managing Risk in a Changing World </vt:lpstr>
      <vt:lpstr>The KeepSafe project</vt:lpstr>
      <vt:lpstr>Objectives of KeepSafe Europe</vt:lpstr>
      <vt:lpstr>KeepSafe: National Projects</vt:lpstr>
      <vt:lpstr>SafeNet+:  National Archive Infrastructure</vt:lpstr>
      <vt:lpstr>SafeNet+: Entitlement Registry</vt:lpstr>
      <vt:lpstr>Benefits of the national hosting approach:</vt:lpstr>
      <vt:lpstr>PowerPoint Presentation</vt:lpstr>
    </vt:vector>
  </TitlesOfParts>
  <Company>University of Edinburgh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CLARK Jackie</dc:creator>
  <cp:lastModifiedBy>Lisa Otty</cp:lastModifiedBy>
  <cp:revision>54</cp:revision>
  <dcterms:created xsi:type="dcterms:W3CDTF">2016-11-14T11:37:27Z</dcterms:created>
  <dcterms:modified xsi:type="dcterms:W3CDTF">2017-04-03T07:57:44Z</dcterms:modified>
</cp:coreProperties>
</file>