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62" r:id="rId3"/>
  </p:sldMasterIdLst>
  <p:notesMasterIdLst>
    <p:notesMasterId r:id="rId39"/>
  </p:notesMasterIdLst>
  <p:handoutMasterIdLst>
    <p:handoutMasterId r:id="rId40"/>
  </p:handoutMasterIdLst>
  <p:sldIdLst>
    <p:sldId id="256" r:id="rId4"/>
    <p:sldId id="272" r:id="rId5"/>
    <p:sldId id="258" r:id="rId6"/>
    <p:sldId id="357" r:id="rId7"/>
    <p:sldId id="259" r:id="rId8"/>
    <p:sldId id="311" r:id="rId9"/>
    <p:sldId id="317" r:id="rId10"/>
    <p:sldId id="263" r:id="rId11"/>
    <p:sldId id="313" r:id="rId12"/>
    <p:sldId id="264" r:id="rId13"/>
    <p:sldId id="334" r:id="rId14"/>
    <p:sldId id="319" r:id="rId15"/>
    <p:sldId id="321" r:id="rId16"/>
    <p:sldId id="328" r:id="rId17"/>
    <p:sldId id="322" r:id="rId18"/>
    <p:sldId id="329" r:id="rId19"/>
    <p:sldId id="330" r:id="rId20"/>
    <p:sldId id="331" r:id="rId21"/>
    <p:sldId id="332" r:id="rId22"/>
    <p:sldId id="282" r:id="rId23"/>
    <p:sldId id="335" r:id="rId24"/>
    <p:sldId id="336" r:id="rId25"/>
    <p:sldId id="337" r:id="rId26"/>
    <p:sldId id="338" r:id="rId27"/>
    <p:sldId id="339" r:id="rId28"/>
    <p:sldId id="333" r:id="rId29"/>
    <p:sldId id="342" r:id="rId30"/>
    <p:sldId id="327" r:id="rId31"/>
    <p:sldId id="343" r:id="rId32"/>
    <p:sldId id="354" r:id="rId33"/>
    <p:sldId id="355" r:id="rId34"/>
    <p:sldId id="344" r:id="rId35"/>
    <p:sldId id="348" r:id="rId36"/>
    <p:sldId id="349" r:id="rId37"/>
    <p:sldId id="356" r:id="rId3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90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145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C1DE8-D305-4840-968F-6D00FF2883E5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27DFC-22BC-4335-B10A-D9D9349C389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321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47F40-7AA4-4C9F-84CF-892E79D597B1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5E2BA-C377-444C-BD16-F5063A78EF5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693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E2BA-C377-444C-BD16-F5063A78EF56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051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E2BA-C377-444C-BD16-F5063A78EF56}" type="slidenum">
              <a:rPr lang="sk-SK" smtClean="0"/>
              <a:pPr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7568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E2BA-C377-444C-BD16-F5063A78EF56}" type="slidenum">
              <a:rPr lang="sk-SK" smtClean="0"/>
              <a:pPr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9301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E2BA-C377-444C-BD16-F5063A78EF56}" type="slidenum">
              <a:rPr lang="sk-SK" smtClean="0"/>
              <a:pPr/>
              <a:t>35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205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E2BA-C377-444C-BD16-F5063A78EF56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9100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E2BA-C377-444C-BD16-F5063A78EF56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4322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E2BA-C377-444C-BD16-F5063A78EF56}" type="slidenum">
              <a:rPr lang="sk-SK" smtClean="0"/>
              <a:pPr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6173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E2BA-C377-444C-BD16-F5063A78EF56}" type="slidenum">
              <a:rPr lang="sk-SK" smtClean="0"/>
              <a:pPr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6173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E2BA-C377-444C-BD16-F5063A78EF56}" type="slidenum">
              <a:rPr lang="sk-SK" smtClean="0"/>
              <a:pPr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8782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E2BA-C377-444C-BD16-F5063A78EF56}" type="slidenum">
              <a:rPr lang="sk-SK" smtClean="0"/>
              <a:pPr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6173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E2BA-C377-444C-BD16-F5063A78EF56}" type="slidenum">
              <a:rPr lang="sk-SK" smtClean="0"/>
              <a:pPr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3203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E2BA-C377-444C-BD16-F5063A78EF56}" type="slidenum">
              <a:rPr lang="sk-SK" smtClean="0"/>
              <a:pPr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617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27297A-4F9A-49CA-9437-6C5803A2E9E8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7C6FC-2031-475C-96E3-1A31AAB84B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244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27297A-4F9A-49CA-9437-6C5803A2E9E8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7C6FC-2031-475C-96E3-1A31AAB84B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276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27297A-4F9A-49CA-9437-6C5803A2E9E8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7C6FC-2031-475C-96E3-1A31AAB84B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9309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27297A-4F9A-49CA-9437-6C5803A2E9E8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7C6FC-2031-475C-96E3-1A31AAB84B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6551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27297A-4F9A-49CA-9437-6C5803A2E9E8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7C6FC-2031-475C-96E3-1A31AAB84B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0800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dirty="0" smtClean="0"/>
              <a:t>  Nadpisy</a:t>
            </a:r>
            <a:endParaRPr lang="sk-SK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F009-CA74-4F6F-84B6-464145D1F706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C6DB-29DB-46EF-81A9-C0C8162781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F009-CA74-4F6F-84B6-464145D1F706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C6DB-29DB-46EF-81A9-C0C8162781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F009-CA74-4F6F-84B6-464145D1F706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C6DB-29DB-46EF-81A9-C0C8162781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F009-CA74-4F6F-84B6-464145D1F706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C6DB-29DB-46EF-81A9-C0C8162781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F009-CA74-4F6F-84B6-464145D1F706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C6DB-29DB-46EF-81A9-C0C8162781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F009-CA74-4F6F-84B6-464145D1F706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C6DB-29DB-46EF-81A9-C0C8162781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F009-CA74-4F6F-84B6-464145D1F706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C6DB-29DB-46EF-81A9-C0C8162781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F009-CA74-4F6F-84B6-464145D1F706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C6DB-29DB-46EF-81A9-C0C8162781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F009-CA74-4F6F-84B6-464145D1F706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C6DB-29DB-46EF-81A9-C0C8162781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F009-CA74-4F6F-84B6-464145D1F706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C6DB-29DB-46EF-81A9-C0C8162781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F009-CA74-4F6F-84B6-464145D1F706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C6DB-29DB-46EF-81A9-C0C81627811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86DF-D876-4DAC-A260-A13A740055B9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8B44-EA29-4748-889E-2826AC0452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86DF-D876-4DAC-A260-A13A740055B9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8B44-EA29-4748-889E-2826AC0452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86DF-D876-4DAC-A260-A13A740055B9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8B44-EA29-4748-889E-2826AC0452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95536" y="2636911"/>
            <a:ext cx="4038600" cy="273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86DF-D876-4DAC-A260-A13A740055B9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8B44-EA29-4748-889E-2826AC0452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27297A-4F9A-49CA-9437-6C5803A2E9E8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7C6FC-2031-475C-96E3-1A31AAB84B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20404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86DF-D876-4DAC-A260-A13A740055B9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8B44-EA29-4748-889E-2826AC0452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86DF-D876-4DAC-A260-A13A740055B9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8B44-EA29-4748-889E-2826AC0452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86DF-D876-4DAC-A260-A13A740055B9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8B44-EA29-4748-889E-2826AC0452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86DF-D876-4DAC-A260-A13A740055B9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8B44-EA29-4748-889E-2826AC0452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86DF-D876-4DAC-A260-A13A740055B9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8B44-EA29-4748-889E-2826AC0452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86DF-D876-4DAC-A260-A13A740055B9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8B44-EA29-4748-889E-2826AC0452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86DF-D876-4DAC-A260-A13A740055B9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D8B44-EA29-4748-889E-2826AC0452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27297A-4F9A-49CA-9437-6C5803A2E9E8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7C6FC-2031-475C-96E3-1A31AAB84B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824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8229600" cy="576064"/>
          </a:xfrm>
        </p:spPr>
        <p:txBody>
          <a:bodyPr/>
          <a:lstStyle>
            <a:lvl1pPr>
              <a:defRPr/>
            </a:lvl1pPr>
          </a:lstStyle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4644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4644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27297A-4F9A-49CA-9437-6C5803A2E9E8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7C6FC-2031-475C-96E3-1A31AAB84B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47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124744"/>
            <a:ext cx="82296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16833"/>
            <a:ext cx="4038600" cy="38884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8841"/>
            <a:ext cx="4038600" cy="381642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27297A-4F9A-49CA-9437-6C5803A2E9E8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7C6FC-2031-475C-96E3-1A31AAB84B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47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27297A-4F9A-49CA-9437-6C5803A2E9E8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7C6FC-2031-475C-96E3-1A31AAB84B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303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27297A-4F9A-49CA-9437-6C5803A2E9E8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7C6FC-2031-475C-96E3-1A31AAB84B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310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27297A-4F9A-49CA-9437-6C5803A2E9E8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97C6FC-2031-475C-96E3-1A31AAB84B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759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k-SK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536" y="188640"/>
            <a:ext cx="1762894" cy="52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395536" y="692696"/>
            <a:ext cx="208823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900" b="1" dirty="0">
                <a:solidFill>
                  <a:srgbClr val="00005A"/>
                </a:solidFill>
                <a:latin typeface="Arial Narrow" pitchFamily="34" charset="0"/>
              </a:rPr>
              <a:t>TVORÍME VEDOMOSTNÚ SPOLOČNOSŤ</a:t>
            </a:r>
          </a:p>
        </p:txBody>
      </p:sp>
      <p:pic>
        <p:nvPicPr>
          <p:cNvPr id="9" name="Obrázok 8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260648"/>
            <a:ext cx="1080120" cy="648072"/>
          </a:xfrm>
          <a:prstGeom prst="rect">
            <a:avLst/>
          </a:prstGeom>
        </p:spPr>
      </p:pic>
      <p:pic>
        <p:nvPicPr>
          <p:cNvPr id="10" name="Picture 4" descr="znak_uvsr_color-[Converted]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67944" y="260648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0648"/>
            <a:ext cx="824116" cy="744915"/>
          </a:xfrm>
          <a:prstGeom prst="rect">
            <a:avLst/>
          </a:prstGeom>
        </p:spPr>
      </p:pic>
      <p:pic>
        <p:nvPicPr>
          <p:cNvPr id="12" name="Picture 9" descr="Logo - Ministerstvo kultúry Slovenskej republiky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660232" y="188640"/>
            <a:ext cx="830681" cy="65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028384" y="260648"/>
            <a:ext cx="720080" cy="45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29854" y="6309320"/>
            <a:ext cx="8662626" cy="392822"/>
          </a:xfrm>
          <a:prstGeom prst="rect">
            <a:avLst/>
          </a:prstGeom>
          <a:solidFill>
            <a:srgbClr val="0000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sk-SK" sz="1400" b="1">
                <a:solidFill>
                  <a:schemeClr val="bg1"/>
                </a:solidFill>
                <a:latin typeface="Arial Narrow" pitchFamily="34" charset="0"/>
              </a:rPr>
              <a:t>OPIS je spolufinancovaný z ERDF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940152" y="6093296"/>
            <a:ext cx="2916237" cy="360039"/>
          </a:xfrm>
          <a:prstGeom prst="rect">
            <a:avLst/>
          </a:prstGeom>
          <a:solidFill>
            <a:srgbClr val="CD0B9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k-SK" sz="1400" b="1" dirty="0" err="1">
                <a:solidFill>
                  <a:schemeClr val="bg1"/>
                </a:solidFill>
                <a:latin typeface="Arial Narrow" pitchFamily="34" charset="0"/>
              </a:rPr>
              <a:t>www.opis.culture.gov.sk</a:t>
            </a:r>
            <a:r>
              <a:rPr lang="sk-SK" sz="1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515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60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4F009-CA74-4F6F-84B6-464145D1F706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9C6DB-29DB-46EF-81A9-C0C81627811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F86DF-D876-4DAC-A260-A13A740055B9}" type="datetimeFigureOut">
              <a:rPr lang="sk-SK" smtClean="0"/>
              <a:pPr/>
              <a:t>13. 4. 2018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D8B44-EA29-4748-889E-2826AC04522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DIGITAL ARCHIVING PLATFORM</a:t>
            </a:r>
            <a:br>
              <a:rPr lang="sk-SK" b="1" dirty="0" smtClean="0"/>
            </a:br>
            <a:r>
              <a:rPr lang="sk-SK" b="1" dirty="0" err="1" smtClean="0"/>
              <a:t>Digital</a:t>
            </a:r>
            <a:r>
              <a:rPr lang="sk-SK" b="1" dirty="0" smtClean="0"/>
              <a:t> </a:t>
            </a:r>
            <a:r>
              <a:rPr lang="sk-SK" b="1" dirty="0" err="1" smtClean="0"/>
              <a:t>Resources</a:t>
            </a:r>
            <a:r>
              <a:rPr lang="sk-SK" b="1" dirty="0" smtClean="0"/>
              <a:t> Project</a:t>
            </a:r>
            <a:endParaRPr lang="sk-SK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200800" cy="1752600"/>
          </a:xfrm>
        </p:spPr>
        <p:txBody>
          <a:bodyPr/>
          <a:lstStyle/>
          <a:p>
            <a:r>
              <a:rPr lang="sk-SK" sz="1800" dirty="0" smtClean="0"/>
              <a:t> 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619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DRP – Resources III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WWW </a:t>
            </a:r>
            <a:r>
              <a:rPr lang="sk-SK" dirty="0" err="1" smtClean="0"/>
              <a:t>Collection</a:t>
            </a:r>
            <a:r>
              <a:rPr lang="sk-SK" dirty="0" smtClean="0"/>
              <a:t> </a:t>
            </a:r>
            <a:r>
              <a:rPr lang="sk-SK" dirty="0" err="1" smtClean="0"/>
              <a:t>Policy</a:t>
            </a:r>
            <a:endParaRPr lang="sk-SK" dirty="0" smtClean="0"/>
          </a:p>
          <a:p>
            <a:pPr lvl="1"/>
            <a:r>
              <a:rPr lang="sk-SK" b="1" dirty="0" smtClean="0">
                <a:solidFill>
                  <a:srgbClr val="FF0000"/>
                </a:solidFill>
              </a:rPr>
              <a:t>.</a:t>
            </a:r>
            <a:r>
              <a:rPr lang="sk-SK" b="1" dirty="0" err="1" smtClean="0">
                <a:solidFill>
                  <a:srgbClr val="FF0000"/>
                </a:solidFill>
              </a:rPr>
              <a:t>sk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/>
              <a:t>Domain</a:t>
            </a:r>
            <a:r>
              <a:rPr lang="sk-SK" dirty="0" smtClean="0"/>
              <a:t> </a:t>
            </a:r>
            <a:r>
              <a:rPr lang="sk-SK" dirty="0" err="1" smtClean="0"/>
              <a:t>Harvest</a:t>
            </a:r>
            <a:r>
              <a:rPr lang="sk-SK" dirty="0" smtClean="0"/>
              <a:t> 1xY</a:t>
            </a:r>
          </a:p>
          <a:p>
            <a:pPr lvl="1"/>
            <a:r>
              <a:rPr lang="sk-SK" dirty="0" err="1" smtClean="0"/>
              <a:t>Thematic</a:t>
            </a:r>
            <a:r>
              <a:rPr lang="sk-SK" dirty="0" smtClean="0"/>
              <a:t> </a:t>
            </a:r>
            <a:r>
              <a:rPr lang="sk-SK" dirty="0" err="1" smtClean="0"/>
              <a:t>Harvest-events</a:t>
            </a:r>
            <a:endParaRPr lang="sk-SK" dirty="0" smtClean="0"/>
          </a:p>
          <a:p>
            <a:pPr lvl="1"/>
            <a:r>
              <a:rPr lang="sk-SK" dirty="0" err="1" smtClean="0"/>
              <a:t>Selective</a:t>
            </a:r>
            <a:r>
              <a:rPr lang="sk-SK" dirty="0" smtClean="0"/>
              <a:t> </a:t>
            </a:r>
            <a:r>
              <a:rPr lang="sk-SK" dirty="0" err="1" smtClean="0"/>
              <a:t>Harvest</a:t>
            </a:r>
            <a:r>
              <a:rPr lang="sk-SK" dirty="0" smtClean="0"/>
              <a:t> –</a:t>
            </a:r>
            <a:r>
              <a:rPr lang="sk-SK" dirty="0" err="1" smtClean="0"/>
              <a:t>Conspect</a:t>
            </a:r>
            <a:r>
              <a:rPr lang="sk-SK" dirty="0" smtClean="0"/>
              <a:t> </a:t>
            </a:r>
          </a:p>
          <a:p>
            <a:pPr lvl="1"/>
            <a:r>
              <a:rPr lang="sk-SK" dirty="0" err="1" smtClean="0"/>
              <a:t>Agreements</a:t>
            </a:r>
            <a:endParaRPr lang="sk-SK" dirty="0" smtClean="0"/>
          </a:p>
          <a:p>
            <a:pPr lvl="1"/>
            <a:endParaRPr lang="sk-SK" sz="2400" dirty="0" smtClean="0"/>
          </a:p>
          <a:p>
            <a:endParaRPr lang="sk-SK" sz="1400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0" y="1916832"/>
            <a:ext cx="4114800" cy="3888433"/>
          </a:xfrm>
        </p:spPr>
        <p:txBody>
          <a:bodyPr/>
          <a:lstStyle/>
          <a:p>
            <a:r>
              <a:rPr lang="sk-SK" dirty="0" smtClean="0"/>
              <a:t> </a:t>
            </a:r>
            <a:r>
              <a:rPr lang="sk-SK" dirty="0" err="1" smtClean="0"/>
              <a:t>e-Born</a:t>
            </a:r>
            <a:r>
              <a:rPr lang="sk-SK" dirty="0" smtClean="0"/>
              <a:t> </a:t>
            </a:r>
            <a:r>
              <a:rPr lang="sk-SK" dirty="0" err="1" smtClean="0"/>
              <a:t>Collection</a:t>
            </a:r>
            <a:r>
              <a:rPr lang="sk-SK" dirty="0" smtClean="0"/>
              <a:t> </a:t>
            </a:r>
            <a:r>
              <a:rPr lang="sk-SK" dirty="0" err="1" smtClean="0"/>
              <a:t>Policy</a:t>
            </a:r>
            <a:r>
              <a:rPr lang="sk-SK" dirty="0" smtClean="0"/>
              <a:t> </a:t>
            </a:r>
          </a:p>
          <a:p>
            <a:pPr lvl="1"/>
            <a:r>
              <a:rPr lang="sk-SK" dirty="0" err="1" smtClean="0"/>
              <a:t>Agreements</a:t>
            </a:r>
            <a:endParaRPr lang="sk-SK" dirty="0" smtClean="0"/>
          </a:p>
          <a:p>
            <a:pPr lvl="1"/>
            <a:r>
              <a:rPr lang="sk-SK" dirty="0" err="1" smtClean="0"/>
              <a:t>Creative</a:t>
            </a:r>
            <a:r>
              <a:rPr lang="sk-SK" dirty="0" smtClean="0"/>
              <a:t> </a:t>
            </a:r>
            <a:r>
              <a:rPr lang="sk-SK" dirty="0" err="1" smtClean="0"/>
              <a:t>Commons</a:t>
            </a:r>
            <a:endParaRPr lang="sk-SK" dirty="0" smtClean="0"/>
          </a:p>
          <a:p>
            <a:pPr lvl="1"/>
            <a:r>
              <a:rPr lang="sk-SK" dirty="0" err="1" smtClean="0"/>
              <a:t>OpenSource</a:t>
            </a:r>
            <a:r>
              <a:rPr lang="sk-SK" dirty="0" smtClean="0"/>
              <a:t>  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DRP – </a:t>
            </a:r>
            <a:r>
              <a:rPr lang="sk-SK" b="1" dirty="0" err="1" smtClean="0"/>
              <a:t>Accepted</a:t>
            </a:r>
            <a:r>
              <a:rPr lang="sk-SK" b="1" dirty="0" smtClean="0"/>
              <a:t> </a:t>
            </a:r>
            <a:r>
              <a:rPr lang="sk-SK" b="1" dirty="0" err="1" smtClean="0"/>
              <a:t>formats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9975"/>
            <a:ext cx="5976664" cy="475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776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DRP – </a:t>
            </a:r>
            <a:r>
              <a:rPr lang="sk-SK" b="1" dirty="0" err="1" smtClean="0"/>
              <a:t>Public</a:t>
            </a:r>
            <a:r>
              <a:rPr lang="sk-SK" b="1" dirty="0" smtClean="0"/>
              <a:t> </a:t>
            </a:r>
            <a:r>
              <a:rPr lang="sk-SK" b="1" dirty="0" err="1" smtClean="0"/>
              <a:t>Portal</a:t>
            </a:r>
            <a:endParaRPr lang="sk-SK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2532" y="1556792"/>
            <a:ext cx="683033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Keyword</a:t>
            </a:r>
            <a:r>
              <a:rPr lang="sk-SK" b="1" dirty="0" smtClean="0"/>
              <a:t> „</a:t>
            </a:r>
            <a:r>
              <a:rPr lang="sk-SK" b="1" dirty="0" err="1" smtClean="0"/>
              <a:t>kniznica</a:t>
            </a:r>
            <a:r>
              <a:rPr lang="sk-SK" b="1" dirty="0" smtClean="0"/>
              <a:t>“</a:t>
            </a:r>
            <a:endParaRPr lang="sk-SK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84995"/>
            <a:ext cx="6147289" cy="443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/>
              <a:t>kniznica.kezmarok.sk</a:t>
            </a:r>
            <a:r>
              <a:rPr lang="sk-SK" b="1" dirty="0"/>
              <a:t>/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1"/>
            <a:ext cx="8539932" cy="153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25" y="3277137"/>
            <a:ext cx="3468096" cy="276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29" y="3239824"/>
            <a:ext cx="3627535" cy="27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6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Title</a:t>
            </a:r>
            <a:r>
              <a:rPr lang="sk-SK" b="1" dirty="0" smtClean="0"/>
              <a:t> „dejiny“</a:t>
            </a:r>
            <a:endParaRPr lang="sk-SK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16832"/>
            <a:ext cx="3528392" cy="197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30" y="1591058"/>
            <a:ext cx="4825850" cy="458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Dejiny; </a:t>
            </a:r>
            <a:r>
              <a:rPr lang="pl-PL" b="1" dirty="0"/>
              <a:t>Rok 2015, Roč. 10, č. 1</a:t>
            </a:r>
            <a:endParaRPr lang="sk-SK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99930"/>
            <a:ext cx="8447856" cy="354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652120" y="3068960"/>
            <a:ext cx="3263280" cy="3046988"/>
          </a:xfrm>
          <a:prstGeom prst="rect">
            <a:avLst/>
          </a:prstGeom>
          <a:noFill/>
          <a:ln>
            <a:solidFill>
              <a:schemeClr val="tx1">
                <a:alpha val="52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001__ 984320686</a:t>
            </a:r>
          </a:p>
          <a:p>
            <a:r>
              <a:rPr lang="en-US" sz="800" dirty="0"/>
              <a:t>003__ DIP_WWW</a:t>
            </a:r>
          </a:p>
          <a:p>
            <a:r>
              <a:rPr lang="en-US" sz="800" dirty="0"/>
              <a:t>005__ 201612191232.0</a:t>
            </a:r>
          </a:p>
          <a:p>
            <a:r>
              <a:rPr lang="en-US" sz="800" dirty="0"/>
              <a:t>006__ M</a:t>
            </a:r>
          </a:p>
          <a:p>
            <a:r>
              <a:rPr lang="en-US" sz="800" dirty="0"/>
              <a:t>007__ </a:t>
            </a:r>
            <a:r>
              <a:rPr lang="en-US" sz="800" dirty="0" err="1"/>
              <a:t>cr</a:t>
            </a:r>
            <a:r>
              <a:rPr lang="en-US" sz="800" dirty="0"/>
              <a:t> c</a:t>
            </a:r>
          </a:p>
          <a:p>
            <a:r>
              <a:rPr lang="en-US" sz="800" dirty="0"/>
              <a:t>0220_ $$235$$a1337-0707$$l1337-0707</a:t>
            </a:r>
          </a:p>
          <a:p>
            <a:r>
              <a:rPr lang="en-US" sz="800" dirty="0"/>
              <a:t>02440 $$2SK:DDP$$a1337-0707(2015)10:1&lt;:ID:DDP-EB000000984320652&gt;3.0.CO;2-T$$</a:t>
            </a:r>
            <a:r>
              <a:rPr lang="en-US" sz="800" dirty="0" err="1"/>
              <a:t>qissue</a:t>
            </a:r>
            <a:endParaRPr lang="en-US" sz="800" dirty="0"/>
          </a:p>
          <a:p>
            <a:r>
              <a:rPr lang="en-US" sz="800" dirty="0"/>
              <a:t>035__ $$avtls001337070</a:t>
            </a:r>
          </a:p>
          <a:p>
            <a:r>
              <a:rPr lang="en-US" sz="800" dirty="0"/>
              <a:t>044__ $$</a:t>
            </a:r>
            <a:r>
              <a:rPr lang="en-US" sz="800" dirty="0" err="1"/>
              <a:t>cSVK</a:t>
            </a:r>
            <a:endParaRPr lang="en-US" sz="800" dirty="0"/>
          </a:p>
          <a:p>
            <a:r>
              <a:rPr lang="en-US" sz="800" dirty="0"/>
              <a:t>072_7 $$2Konspekt$$a8$$</a:t>
            </a:r>
            <a:r>
              <a:rPr lang="en-US" sz="800" dirty="0" err="1"/>
              <a:t>xHistĂłria</a:t>
            </a:r>
            <a:r>
              <a:rPr lang="en-US" sz="800" dirty="0"/>
              <a:t> a </a:t>
            </a:r>
            <a:r>
              <a:rPr lang="en-US" sz="800" dirty="0" err="1"/>
              <a:t>pomocnĂ</a:t>
            </a:r>
            <a:r>
              <a:rPr lang="en-US" sz="800" dirty="0"/>
              <a:t>© </a:t>
            </a:r>
            <a:r>
              <a:rPr lang="en-US" sz="800" dirty="0" err="1"/>
              <a:t>vedy</a:t>
            </a:r>
            <a:r>
              <a:rPr lang="en-US" sz="800" dirty="0"/>
              <a:t> </a:t>
            </a:r>
            <a:r>
              <a:rPr lang="en-US" sz="800" dirty="0" err="1"/>
              <a:t>historickĂ</a:t>
            </a:r>
            <a:r>
              <a:rPr lang="en-US" sz="800" dirty="0"/>
              <a:t>©. </a:t>
            </a:r>
            <a:r>
              <a:rPr lang="en-US" sz="800" dirty="0" err="1"/>
              <a:t>BiografickĂ</a:t>
            </a:r>
            <a:r>
              <a:rPr lang="en-US" sz="800" dirty="0"/>
              <a:t>© </a:t>
            </a:r>
            <a:r>
              <a:rPr lang="en-US" sz="800" dirty="0" err="1"/>
              <a:t>ĹˇtĂşdie</a:t>
            </a:r>
            <a:endParaRPr lang="en-US" sz="800" dirty="0"/>
          </a:p>
          <a:p>
            <a:r>
              <a:rPr lang="en-US" sz="800" dirty="0"/>
              <a:t>080__ $$22009$$a93</a:t>
            </a:r>
          </a:p>
          <a:p>
            <a:r>
              <a:rPr lang="en-US" sz="800" dirty="0"/>
              <a:t>099__ $$aurn:nbn:sk:ddp-eb000000984320652</a:t>
            </a:r>
          </a:p>
          <a:p>
            <a:r>
              <a:rPr lang="en-US" sz="800" dirty="0"/>
              <a:t>099__ $$aurn:nbn:sk:ddp-eb000000763218908</a:t>
            </a:r>
          </a:p>
          <a:p>
            <a:r>
              <a:rPr lang="en-US" sz="800" dirty="0"/>
              <a:t>1101_ $$</a:t>
            </a:r>
            <a:r>
              <a:rPr lang="en-US" sz="800" dirty="0" err="1"/>
              <a:t>aUNIVERSUM</a:t>
            </a:r>
            <a:r>
              <a:rPr lang="en-US" sz="800" dirty="0"/>
              <a:t>-EU</a:t>
            </a:r>
          </a:p>
          <a:p>
            <a:r>
              <a:rPr lang="en-US" sz="800" dirty="0"/>
              <a:t>1101_ $$</a:t>
            </a:r>
            <a:r>
              <a:rPr lang="en-US" sz="800" dirty="0" err="1"/>
              <a:t>gs.r.o</a:t>
            </a:r>
            <a:r>
              <a:rPr lang="en-US" sz="800" dirty="0"/>
              <a:t>.</a:t>
            </a:r>
          </a:p>
          <a:p>
            <a:r>
              <a:rPr lang="en-US" sz="800" dirty="0"/>
              <a:t>2101_ $$</a:t>
            </a:r>
            <a:r>
              <a:rPr lang="en-US" sz="800" dirty="0" err="1"/>
              <a:t>aDejiny</a:t>
            </a:r>
            <a:endParaRPr lang="en-US" sz="800" dirty="0"/>
          </a:p>
          <a:p>
            <a:r>
              <a:rPr lang="en-US" sz="800" dirty="0"/>
              <a:t>222__ $$</a:t>
            </a:r>
            <a:r>
              <a:rPr lang="en-US" sz="800" dirty="0" err="1"/>
              <a:t>aDejiny</a:t>
            </a:r>
            <a:endParaRPr lang="en-US" sz="800" dirty="0"/>
          </a:p>
          <a:p>
            <a:r>
              <a:rPr lang="en-US" sz="800" dirty="0"/>
              <a:t>24500 $$f2015$$</a:t>
            </a:r>
            <a:r>
              <a:rPr lang="en-US" sz="800" dirty="0" err="1"/>
              <a:t>nRoÄŤ</a:t>
            </a:r>
            <a:r>
              <a:rPr lang="en-US" sz="800" dirty="0"/>
              <a:t>. 10$$</a:t>
            </a:r>
            <a:r>
              <a:rPr lang="en-US" sz="800" dirty="0" err="1"/>
              <a:t>pÄŤ</a:t>
            </a:r>
            <a:r>
              <a:rPr lang="en-US" sz="800" dirty="0"/>
              <a:t>. 1</a:t>
            </a:r>
          </a:p>
          <a:p>
            <a:r>
              <a:rPr lang="en-US" sz="800" dirty="0"/>
              <a:t>24500 $$</a:t>
            </a:r>
            <a:r>
              <a:rPr lang="en-US" sz="800" dirty="0" err="1"/>
              <a:t>aDejiny</a:t>
            </a:r>
            <a:r>
              <a:rPr lang="en-US" sz="800" dirty="0"/>
              <a:t>.</a:t>
            </a:r>
          </a:p>
          <a:p>
            <a:r>
              <a:rPr lang="en-US" sz="800" dirty="0"/>
              <a:t>2451_ $$</a:t>
            </a:r>
            <a:r>
              <a:rPr lang="en-US" sz="800" dirty="0" err="1"/>
              <a:t>aDejiny</a:t>
            </a:r>
            <a:r>
              <a:rPr lang="en-US" sz="800" dirty="0"/>
              <a:t>.</a:t>
            </a:r>
          </a:p>
          <a:p>
            <a:r>
              <a:rPr lang="en-US" sz="800" dirty="0"/>
              <a:t>260__ $$</a:t>
            </a:r>
            <a:r>
              <a:rPr lang="en-US" sz="800" dirty="0" err="1"/>
              <a:t>aPreĹˇov</a:t>
            </a:r>
            <a:r>
              <a:rPr lang="en-US" sz="800" dirty="0"/>
              <a:t> :$$</a:t>
            </a:r>
            <a:r>
              <a:rPr lang="en-US" sz="800" dirty="0" err="1"/>
              <a:t>bHistorickĂ</a:t>
            </a:r>
            <a:r>
              <a:rPr lang="en-US" sz="800" dirty="0"/>
              <a:t>ˇ </a:t>
            </a:r>
            <a:r>
              <a:rPr lang="en-US" sz="800" dirty="0" err="1"/>
              <a:t>spoloÄŤnosĹĄ</a:t>
            </a:r>
            <a:r>
              <a:rPr lang="en-US" sz="800" dirty="0"/>
              <a:t> </a:t>
            </a:r>
            <a:r>
              <a:rPr lang="en-US" sz="800" dirty="0" err="1"/>
              <a:t>krĂˇÄľovskĂ©ho</a:t>
            </a:r>
            <a:r>
              <a:rPr lang="en-US" sz="800" dirty="0"/>
              <a:t>   </a:t>
            </a:r>
            <a:r>
              <a:rPr lang="en-US" sz="800" dirty="0" err="1"/>
              <a:t>mesta</a:t>
            </a:r>
            <a:r>
              <a:rPr lang="en-US" sz="800" dirty="0"/>
              <a:t> </a:t>
            </a:r>
            <a:r>
              <a:rPr lang="en-US" sz="800" dirty="0" err="1"/>
              <a:t>PreĹˇov</a:t>
            </a:r>
            <a:r>
              <a:rPr lang="en-US" sz="800" dirty="0"/>
              <a:t>,$$</a:t>
            </a:r>
            <a:r>
              <a:rPr lang="en-US" sz="800" dirty="0" err="1"/>
              <a:t>bHistorickĂ</a:t>
            </a:r>
            <a:r>
              <a:rPr lang="en-US" sz="800" dirty="0"/>
              <a:t>ˇ </a:t>
            </a:r>
            <a:r>
              <a:rPr lang="en-US" sz="800" dirty="0" err="1"/>
              <a:t>spoloÄŤnosĹĄ</a:t>
            </a:r>
            <a:r>
              <a:rPr lang="en-US" sz="800" dirty="0"/>
              <a:t> </a:t>
            </a:r>
            <a:r>
              <a:rPr lang="en-US" sz="800" dirty="0" err="1"/>
              <a:t>krĂˇÄľovskĂ©ho</a:t>
            </a:r>
            <a:r>
              <a:rPr lang="en-US" sz="800" dirty="0"/>
              <a:t>   </a:t>
            </a:r>
            <a:r>
              <a:rPr lang="en-US" sz="800" dirty="0" err="1"/>
              <a:t>mesta</a:t>
            </a:r>
            <a:r>
              <a:rPr lang="en-US" sz="800" dirty="0"/>
              <a:t> </a:t>
            </a:r>
            <a:r>
              <a:rPr lang="sk-SK" sz="800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Title</a:t>
            </a:r>
            <a:r>
              <a:rPr lang="sk-SK" b="1" dirty="0" smtClean="0"/>
              <a:t> „</a:t>
            </a:r>
            <a:r>
              <a:rPr lang="sk-SK" b="1" dirty="0" err="1" smtClean="0"/>
              <a:t>Religion</a:t>
            </a:r>
            <a:r>
              <a:rPr lang="sk-SK" b="1" dirty="0" smtClean="0"/>
              <a:t> ...“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44811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2922547" cy="414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21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DRP – </a:t>
            </a:r>
            <a:r>
              <a:rPr lang="sk-SK" b="1" dirty="0" smtClean="0"/>
              <a:t>Publisher </a:t>
            </a:r>
            <a:r>
              <a:rPr lang="sk-SK" b="1" dirty="0" err="1"/>
              <a:t>Interface</a:t>
            </a:r>
            <a:endParaRPr lang="sk-SK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7006"/>
            <a:ext cx="3240360" cy="430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756247"/>
            <a:ext cx="3615890" cy="40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ípka doprava 2"/>
          <p:cNvSpPr/>
          <p:nvPr/>
        </p:nvSpPr>
        <p:spPr>
          <a:xfrm>
            <a:off x="3707904" y="2852936"/>
            <a:ext cx="990672" cy="370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281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DRP – </a:t>
            </a:r>
            <a:r>
              <a:rPr lang="sk-SK" b="1" dirty="0" err="1" smtClean="0"/>
              <a:t>Registration</a:t>
            </a:r>
            <a:r>
              <a:rPr lang="sk-SK" b="1" dirty="0" smtClean="0"/>
              <a:t> </a:t>
            </a:r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8" y="1617057"/>
            <a:ext cx="501715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70" y="1592271"/>
            <a:ext cx="428699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4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err="1" smtClean="0"/>
              <a:t>Digital</a:t>
            </a:r>
            <a:r>
              <a:rPr lang="sk-SK" sz="4000" b="1" dirty="0" smtClean="0"/>
              <a:t> Resources Project 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48471"/>
          </a:xfrm>
        </p:spPr>
        <p:txBody>
          <a:bodyPr/>
          <a:lstStyle/>
          <a:p>
            <a:r>
              <a:rPr lang="sk-SK" sz="2000" b="1" dirty="0" smtClean="0"/>
              <a:t>2011  </a:t>
            </a:r>
            <a:r>
              <a:rPr lang="sk-SK" sz="2000" b="1" dirty="0" err="1" smtClean="0"/>
              <a:t>Start</a:t>
            </a:r>
            <a:r>
              <a:rPr lang="sk-SK" sz="2000" b="1" dirty="0" smtClean="0"/>
              <a:t> OPIS – 7 </a:t>
            </a:r>
            <a:r>
              <a:rPr lang="sk-SK" sz="2000" b="1" dirty="0" err="1" smtClean="0"/>
              <a:t>digitisation</a:t>
            </a:r>
            <a:r>
              <a:rPr lang="sk-SK" sz="2000" b="1" dirty="0" smtClean="0"/>
              <a:t> and 3 </a:t>
            </a:r>
            <a:r>
              <a:rPr lang="sk-SK" sz="2000" b="1" dirty="0" err="1" smtClean="0"/>
              <a:t>Infrastructural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Projects</a:t>
            </a:r>
            <a:r>
              <a:rPr lang="sk-SK" sz="2000" b="1" dirty="0" smtClean="0"/>
              <a:t> </a:t>
            </a:r>
            <a:endParaRPr lang="sk-SK" sz="2000" dirty="0" smtClean="0"/>
          </a:p>
          <a:p>
            <a:r>
              <a:rPr lang="sk-SK" sz="2000" b="1" dirty="0" err="1" smtClean="0">
                <a:solidFill>
                  <a:srgbClr val="FFC000"/>
                </a:solidFill>
              </a:rPr>
              <a:t>ULB:</a:t>
            </a:r>
            <a:r>
              <a:rPr lang="sk-SK" sz="2000" b="1" dirty="0" err="1" smtClean="0">
                <a:solidFill>
                  <a:srgbClr val="0070C0"/>
                </a:solidFill>
              </a:rPr>
              <a:t>Central</a:t>
            </a:r>
            <a:r>
              <a:rPr lang="sk-SK" sz="2000" b="1" dirty="0" smtClean="0">
                <a:solidFill>
                  <a:srgbClr val="0070C0"/>
                </a:solidFill>
              </a:rPr>
              <a:t> </a:t>
            </a:r>
            <a:r>
              <a:rPr lang="sk-SK" sz="2000" b="1" dirty="0" err="1" smtClean="0">
                <a:solidFill>
                  <a:srgbClr val="0070C0"/>
                </a:solidFill>
              </a:rPr>
              <a:t>Data</a:t>
            </a:r>
            <a:r>
              <a:rPr lang="sk-SK" sz="2000" b="1" dirty="0" smtClean="0">
                <a:solidFill>
                  <a:srgbClr val="0070C0"/>
                </a:solidFill>
              </a:rPr>
              <a:t> </a:t>
            </a:r>
            <a:r>
              <a:rPr lang="sk-SK" sz="2000" b="1" dirty="0" err="1" smtClean="0">
                <a:solidFill>
                  <a:srgbClr val="0070C0"/>
                </a:solidFill>
              </a:rPr>
              <a:t>Archive</a:t>
            </a:r>
            <a:r>
              <a:rPr lang="sk-SK" sz="2000" b="1" dirty="0" smtClean="0">
                <a:solidFill>
                  <a:srgbClr val="0070C0"/>
                </a:solidFill>
              </a:rPr>
              <a:t> Project (2012.01 - 2014.12)</a:t>
            </a:r>
          </a:p>
          <a:p>
            <a:r>
              <a:rPr lang="sk-SK" sz="2000" b="1" dirty="0" err="1" smtClean="0">
                <a:solidFill>
                  <a:srgbClr val="FFC000"/>
                </a:solidFill>
              </a:rPr>
              <a:t>ULB:</a:t>
            </a:r>
            <a:r>
              <a:rPr lang="sk-SK" sz="2000" b="1" dirty="0" err="1" smtClean="0">
                <a:solidFill>
                  <a:srgbClr val="FF0000"/>
                </a:solidFill>
              </a:rPr>
              <a:t>Digital</a:t>
            </a:r>
            <a:r>
              <a:rPr lang="sk-SK" sz="2000" b="1" dirty="0" smtClean="0">
                <a:solidFill>
                  <a:srgbClr val="FF0000"/>
                </a:solidFill>
              </a:rPr>
              <a:t> Resources Project  (DRP) (2015.05 – 2015.12)</a:t>
            </a:r>
          </a:p>
          <a:p>
            <a:r>
              <a:rPr lang="sk-SK" sz="1800" dirty="0" smtClean="0"/>
              <a:t>2015.05 RFP</a:t>
            </a:r>
          </a:p>
          <a:p>
            <a:r>
              <a:rPr lang="sk-SK" sz="1800" dirty="0" smtClean="0"/>
              <a:t>2015.06 Project </a:t>
            </a:r>
            <a:r>
              <a:rPr lang="sk-SK" sz="1800" dirty="0" err="1" smtClean="0"/>
              <a:t>Proposal</a:t>
            </a:r>
            <a:endParaRPr lang="sk-SK" sz="1800" dirty="0" smtClean="0"/>
          </a:p>
          <a:p>
            <a:r>
              <a:rPr lang="sk-SK" sz="1800" dirty="0" smtClean="0"/>
              <a:t>2015.07 Project </a:t>
            </a:r>
            <a:r>
              <a:rPr lang="sk-SK" sz="1800" dirty="0" err="1" smtClean="0"/>
              <a:t>Contract</a:t>
            </a:r>
            <a:endParaRPr lang="sk-SK" sz="1800" dirty="0" smtClean="0"/>
          </a:p>
          <a:p>
            <a:r>
              <a:rPr lang="sk-SK" sz="1800" dirty="0" smtClean="0"/>
              <a:t>2015.07 – 11 </a:t>
            </a:r>
            <a:r>
              <a:rPr lang="sk-SK" sz="1800" dirty="0" err="1" smtClean="0"/>
              <a:t>Appl</a:t>
            </a:r>
            <a:r>
              <a:rPr lang="sk-SK" sz="1800" dirty="0" smtClean="0"/>
              <a:t>. </a:t>
            </a:r>
            <a:r>
              <a:rPr lang="sk-SK" sz="1800" dirty="0" err="1" smtClean="0"/>
              <a:t>Development</a:t>
            </a:r>
            <a:r>
              <a:rPr lang="sk-SK" sz="1800" dirty="0" smtClean="0"/>
              <a:t> </a:t>
            </a:r>
          </a:p>
          <a:p>
            <a:r>
              <a:rPr lang="sk-SK" sz="1800" dirty="0" smtClean="0"/>
              <a:t>2015.11 ICT </a:t>
            </a:r>
            <a:r>
              <a:rPr lang="sk-SK" sz="1800" dirty="0" err="1" smtClean="0"/>
              <a:t>Installation</a:t>
            </a:r>
            <a:endParaRPr lang="sk-SK" sz="1800" dirty="0" smtClean="0"/>
          </a:p>
          <a:p>
            <a:r>
              <a:rPr lang="sk-SK" sz="1800" dirty="0" smtClean="0"/>
              <a:t>2015.12 Pilot </a:t>
            </a:r>
            <a:r>
              <a:rPr lang="sk-SK" sz="1800" dirty="0" err="1" smtClean="0"/>
              <a:t>harvest</a:t>
            </a:r>
            <a:endParaRPr lang="sk-SK" sz="1800" i="1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3888433"/>
          </a:xfrm>
        </p:spPr>
        <p:txBody>
          <a:bodyPr/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DRP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Mission</a:t>
            </a:r>
            <a:r>
              <a:rPr lang="sk-SK" sz="2400" b="1" dirty="0" smtClean="0"/>
              <a:t> &amp; </a:t>
            </a:r>
            <a:r>
              <a:rPr lang="sk-SK" sz="2400" b="1" dirty="0" err="1" smtClean="0"/>
              <a:t>Goal</a:t>
            </a:r>
            <a:endParaRPr lang="sk-SK" sz="2400" b="1" dirty="0" smtClean="0"/>
          </a:p>
          <a:p>
            <a:r>
              <a:rPr lang="sk-SK" sz="2000" b="1" dirty="0" err="1" smtClean="0">
                <a:solidFill>
                  <a:srgbClr val="FF0000"/>
                </a:solidFill>
              </a:rPr>
              <a:t>Systematic</a:t>
            </a:r>
            <a:r>
              <a:rPr lang="sk-SK" sz="2000" b="1" dirty="0" smtClean="0">
                <a:solidFill>
                  <a:srgbClr val="FF0000"/>
                </a:solidFill>
              </a:rPr>
              <a:t> </a:t>
            </a:r>
            <a:r>
              <a:rPr lang="sk-SK" sz="2000" b="1" dirty="0" err="1" smtClean="0">
                <a:solidFill>
                  <a:srgbClr val="FF0000"/>
                </a:solidFill>
              </a:rPr>
              <a:t>collection</a:t>
            </a:r>
            <a:r>
              <a:rPr lang="sk-SK" sz="2000" b="1" dirty="0" smtClean="0">
                <a:solidFill>
                  <a:srgbClr val="FF0000"/>
                </a:solidFill>
              </a:rPr>
              <a:t> and </a:t>
            </a:r>
            <a:r>
              <a:rPr lang="sk-SK" sz="2000" b="1" dirty="0" err="1" smtClean="0">
                <a:solidFill>
                  <a:srgbClr val="FF0000"/>
                </a:solidFill>
              </a:rPr>
              <a:t>longterm</a:t>
            </a:r>
            <a:r>
              <a:rPr lang="sk-SK" sz="2000" b="1" dirty="0" smtClean="0">
                <a:solidFill>
                  <a:srgbClr val="FF0000"/>
                </a:solidFill>
              </a:rPr>
              <a:t>  </a:t>
            </a:r>
            <a:r>
              <a:rPr lang="sk-SK" sz="2000" b="1" dirty="0" err="1" smtClean="0">
                <a:solidFill>
                  <a:srgbClr val="FF0000"/>
                </a:solidFill>
              </a:rPr>
              <a:t>archivation</a:t>
            </a:r>
            <a:r>
              <a:rPr lang="sk-SK" sz="2000" b="1" dirty="0" smtClean="0">
                <a:solidFill>
                  <a:srgbClr val="FF0000"/>
                </a:solidFill>
              </a:rPr>
              <a:t> </a:t>
            </a:r>
            <a:r>
              <a:rPr lang="sk-SK" sz="2000" b="1" dirty="0" err="1" smtClean="0">
                <a:solidFill>
                  <a:srgbClr val="FF0000"/>
                </a:solidFill>
              </a:rPr>
              <a:t>of</a:t>
            </a:r>
            <a:r>
              <a:rPr lang="sk-SK" sz="2000" b="1" dirty="0" smtClean="0">
                <a:solidFill>
                  <a:srgbClr val="FF0000"/>
                </a:solidFill>
              </a:rPr>
              <a:t> </a:t>
            </a:r>
            <a:r>
              <a:rPr lang="sk-SK" sz="2000" b="1" dirty="0" err="1" smtClean="0">
                <a:solidFill>
                  <a:srgbClr val="FF0000"/>
                </a:solidFill>
              </a:rPr>
              <a:t>slovacical</a:t>
            </a:r>
            <a:r>
              <a:rPr lang="sk-SK" sz="2000" b="1" dirty="0" smtClean="0">
                <a:solidFill>
                  <a:srgbClr val="FF0000"/>
                </a:solidFill>
              </a:rPr>
              <a:t> web </a:t>
            </a:r>
            <a:r>
              <a:rPr lang="sk-SK" sz="2000" b="1" dirty="0" err="1" smtClean="0">
                <a:solidFill>
                  <a:srgbClr val="FF0000"/>
                </a:solidFill>
              </a:rPr>
              <a:t>publications</a:t>
            </a:r>
            <a:r>
              <a:rPr lang="sk-SK" sz="2000" b="1" dirty="0" smtClean="0">
                <a:solidFill>
                  <a:srgbClr val="FF0000"/>
                </a:solidFill>
              </a:rPr>
              <a:t> and </a:t>
            </a:r>
            <a:r>
              <a:rPr lang="sk-SK" sz="2000" b="1" dirty="0" err="1" smtClean="0">
                <a:solidFill>
                  <a:srgbClr val="FF0000"/>
                </a:solidFill>
              </a:rPr>
              <a:t>native</a:t>
            </a:r>
            <a:r>
              <a:rPr lang="sk-SK" sz="2000" b="1" dirty="0" smtClean="0">
                <a:solidFill>
                  <a:srgbClr val="FF0000"/>
                </a:solidFill>
              </a:rPr>
              <a:t> </a:t>
            </a:r>
            <a:r>
              <a:rPr lang="sk-SK" sz="2000" b="1" dirty="0" err="1" smtClean="0">
                <a:solidFill>
                  <a:srgbClr val="FF0000"/>
                </a:solidFill>
              </a:rPr>
              <a:t>e-Born</a:t>
            </a:r>
            <a:r>
              <a:rPr lang="sk-SK" sz="2000" b="1" dirty="0" smtClean="0">
                <a:solidFill>
                  <a:srgbClr val="FF0000"/>
                </a:solidFill>
              </a:rPr>
              <a:t> </a:t>
            </a:r>
            <a:r>
              <a:rPr lang="sk-SK" sz="2000" b="1" dirty="0" err="1" smtClean="0">
                <a:solidFill>
                  <a:srgbClr val="FF0000"/>
                </a:solidFill>
              </a:rPr>
              <a:t>content</a:t>
            </a:r>
            <a:r>
              <a:rPr lang="sk-SK" sz="2000" b="1" dirty="0" smtClean="0">
                <a:solidFill>
                  <a:srgbClr val="FF0000"/>
                </a:solidFill>
              </a:rPr>
              <a:t> </a:t>
            </a:r>
            <a:r>
              <a:rPr lang="sk-SK" sz="2000" b="1" dirty="0" smtClean="0"/>
              <a:t>as </a:t>
            </a:r>
            <a:r>
              <a:rPr lang="sk-SK" sz="2000" b="1" dirty="0" err="1" smtClean="0"/>
              <a:t>of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integral</a:t>
            </a:r>
            <a:r>
              <a:rPr lang="sk-SK" sz="2000" b="1" dirty="0" smtClean="0"/>
              <a:t> part </a:t>
            </a:r>
            <a:r>
              <a:rPr lang="sk-SK" sz="2000" b="1" dirty="0" err="1" smtClean="0"/>
              <a:t>of</a:t>
            </a:r>
            <a:r>
              <a:rPr lang="sk-SK" sz="2000" b="1" dirty="0" smtClean="0"/>
              <a:t> the Slovak </a:t>
            </a:r>
            <a:r>
              <a:rPr lang="sk-SK" sz="2000" b="1" dirty="0" err="1" smtClean="0"/>
              <a:t>cultural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heritage</a:t>
            </a:r>
            <a:r>
              <a:rPr lang="sk-SK" sz="2000" b="1" dirty="0" smtClean="0"/>
              <a:t>.            </a:t>
            </a:r>
          </a:p>
          <a:p>
            <a:r>
              <a:rPr lang="sk-SK" sz="2000" b="1" dirty="0" err="1" smtClean="0">
                <a:solidFill>
                  <a:srgbClr val="FF0000"/>
                </a:solidFill>
              </a:rPr>
              <a:t>Creation</a:t>
            </a:r>
            <a:r>
              <a:rPr lang="sk-SK" sz="2000" b="1" dirty="0" smtClean="0">
                <a:solidFill>
                  <a:srgbClr val="FF0000"/>
                </a:solidFill>
              </a:rPr>
              <a:t> </a:t>
            </a:r>
            <a:r>
              <a:rPr lang="sk-SK" sz="2000" b="1" dirty="0" err="1" smtClean="0">
                <a:solidFill>
                  <a:srgbClr val="FF0000"/>
                </a:solidFill>
              </a:rPr>
              <a:t>of</a:t>
            </a:r>
            <a:r>
              <a:rPr lang="sk-SK" sz="2000" b="1" dirty="0" smtClean="0">
                <a:solidFill>
                  <a:srgbClr val="FF0000"/>
                </a:solidFill>
              </a:rPr>
              <a:t> </a:t>
            </a:r>
            <a:r>
              <a:rPr lang="sk-SK" sz="2000" b="1" dirty="0" err="1" smtClean="0">
                <a:solidFill>
                  <a:srgbClr val="FF0000"/>
                </a:solidFill>
              </a:rPr>
              <a:t>technological</a:t>
            </a:r>
            <a:r>
              <a:rPr lang="sk-SK" sz="2000" b="1" dirty="0" smtClean="0">
                <a:solidFill>
                  <a:srgbClr val="FF0000"/>
                </a:solidFill>
              </a:rPr>
              <a:t> and </a:t>
            </a:r>
            <a:r>
              <a:rPr lang="sk-SK" sz="2000" b="1" dirty="0" err="1" smtClean="0">
                <a:solidFill>
                  <a:srgbClr val="FF0000"/>
                </a:solidFill>
              </a:rPr>
              <a:t>organisational</a:t>
            </a:r>
            <a:r>
              <a:rPr lang="sk-SK" sz="2000" b="1" dirty="0" smtClean="0">
                <a:solidFill>
                  <a:srgbClr val="FF0000"/>
                </a:solidFill>
              </a:rPr>
              <a:t> </a:t>
            </a:r>
            <a:r>
              <a:rPr lang="sk-SK" sz="2000" b="1" dirty="0" err="1" smtClean="0">
                <a:solidFill>
                  <a:srgbClr val="FF0000"/>
                </a:solidFill>
              </a:rPr>
              <a:t>infrastructure</a:t>
            </a:r>
            <a:r>
              <a:rPr lang="sk-SK" sz="2000" b="1" dirty="0" smtClean="0">
                <a:solidFill>
                  <a:srgbClr val="FF0000"/>
                </a:solidFill>
              </a:rPr>
              <a:t> </a:t>
            </a:r>
            <a:r>
              <a:rPr lang="sk-SK" sz="2000" b="1" dirty="0" smtClean="0"/>
              <a:t>for  </a:t>
            </a:r>
            <a:r>
              <a:rPr lang="sk-SK" sz="2000" b="1" dirty="0" err="1" smtClean="0"/>
              <a:t>archiving</a:t>
            </a:r>
            <a:r>
              <a:rPr lang="sk-SK" sz="2000" b="1" dirty="0" smtClean="0"/>
              <a:t> the Web and </a:t>
            </a:r>
            <a:r>
              <a:rPr lang="sk-SK" sz="2000" b="1" dirty="0" err="1" smtClean="0"/>
              <a:t>e-Born</a:t>
            </a:r>
            <a:r>
              <a:rPr lang="sk-SK" sz="2000" b="1" dirty="0" smtClean="0"/>
              <a:t> resources</a:t>
            </a:r>
            <a:endParaRPr lang="sk-S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DRP – </a:t>
            </a:r>
            <a:r>
              <a:rPr lang="sk-SK" b="1" dirty="0" err="1" smtClean="0"/>
              <a:t>Curator</a:t>
            </a:r>
            <a:r>
              <a:rPr lang="sk-SK" b="1" dirty="0" smtClean="0"/>
              <a:t> </a:t>
            </a:r>
            <a:r>
              <a:rPr lang="sk-SK" b="1" dirty="0" err="1" smtClean="0"/>
              <a:t>Interface</a:t>
            </a:r>
            <a:endParaRPr lang="sk-SK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60890"/>
            <a:ext cx="6834013" cy="417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DRP – </a:t>
            </a:r>
            <a:r>
              <a:rPr lang="sk-SK" b="1" dirty="0" err="1" smtClean="0"/>
              <a:t>Curator</a:t>
            </a:r>
            <a:r>
              <a:rPr lang="sk-SK" b="1" dirty="0" smtClean="0"/>
              <a:t> </a:t>
            </a:r>
            <a:r>
              <a:rPr lang="sk-SK" b="1" dirty="0" err="1" smtClean="0"/>
              <a:t>Interface</a:t>
            </a:r>
            <a:endParaRPr lang="sk-SK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60890"/>
            <a:ext cx="6834013" cy="417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7137"/>
            <a:ext cx="2902012" cy="344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DRP – </a:t>
            </a:r>
            <a:r>
              <a:rPr lang="sk-SK" b="1" dirty="0" err="1" smtClean="0"/>
              <a:t>Harvest</a:t>
            </a:r>
            <a:r>
              <a:rPr lang="sk-SK" b="1" dirty="0" smtClean="0"/>
              <a:t> </a:t>
            </a:r>
            <a:r>
              <a:rPr lang="sk-SK" b="1" dirty="0" err="1" smtClean="0"/>
              <a:t>Control</a:t>
            </a:r>
            <a:endParaRPr lang="sk-SK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683033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520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DRP – </a:t>
            </a:r>
            <a:r>
              <a:rPr lang="sk-SK" b="1" dirty="0" err="1" smtClean="0"/>
              <a:t>Curator</a:t>
            </a:r>
            <a:r>
              <a:rPr lang="sk-SK" b="1" dirty="0" smtClean="0"/>
              <a:t> </a:t>
            </a:r>
            <a:r>
              <a:rPr lang="sk-SK" b="1" dirty="0" err="1" smtClean="0"/>
              <a:t>Interface</a:t>
            </a:r>
            <a:endParaRPr lang="sk-SK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60890"/>
            <a:ext cx="6834013" cy="417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2096889" cy="344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7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DRP – </a:t>
            </a:r>
            <a:r>
              <a:rPr lang="sk-SK" b="1" dirty="0" err="1" smtClean="0"/>
              <a:t>Administration</a:t>
            </a:r>
            <a:endParaRPr lang="sk-SK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6910736" cy="422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55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DRP – </a:t>
            </a:r>
            <a:r>
              <a:rPr lang="sk-SK" b="1" dirty="0" err="1" smtClean="0"/>
              <a:t>Curator</a:t>
            </a:r>
            <a:r>
              <a:rPr lang="sk-SK" b="1" dirty="0" smtClean="0"/>
              <a:t> </a:t>
            </a:r>
            <a:r>
              <a:rPr lang="sk-SK" b="1" dirty="0" err="1" smtClean="0"/>
              <a:t>Interface</a:t>
            </a:r>
            <a:endParaRPr lang="sk-SK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60890"/>
            <a:ext cx="6834013" cy="417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47" y="2492896"/>
            <a:ext cx="2112499" cy="344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6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DRP – WWW </a:t>
            </a:r>
            <a:r>
              <a:rPr lang="sk-SK" b="1" dirty="0" err="1" smtClean="0"/>
              <a:t>Catalogue</a:t>
            </a:r>
            <a:endParaRPr lang="sk-SK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6969868" cy="426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79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DRP – WWW </a:t>
            </a:r>
            <a:r>
              <a:rPr lang="sk-SK" b="1" dirty="0" err="1" smtClean="0"/>
              <a:t>Catalogue</a:t>
            </a:r>
            <a:r>
              <a:rPr lang="sk-SK" b="1" dirty="0" smtClean="0"/>
              <a:t> II</a:t>
            </a:r>
            <a:endParaRPr lang="sk-SK" dirty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9417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687668"/>
            <a:ext cx="3168352" cy="447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413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DRP – </a:t>
            </a:r>
            <a:r>
              <a:rPr lang="sk-SK" b="1" dirty="0" err="1" smtClean="0"/>
              <a:t>eBorn</a:t>
            </a:r>
            <a:r>
              <a:rPr lang="sk-SK" b="1" dirty="0" smtClean="0"/>
              <a:t> </a:t>
            </a:r>
            <a:r>
              <a:rPr lang="sk-SK" b="1" dirty="0" err="1" smtClean="0"/>
              <a:t>Catalogue</a:t>
            </a:r>
            <a:endParaRPr lang="sk-SK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00808"/>
            <a:ext cx="6797302" cy="415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DRP – </a:t>
            </a:r>
            <a:r>
              <a:rPr lang="sk-SK" b="1" dirty="0" err="1"/>
              <a:t>eBorn</a:t>
            </a:r>
            <a:r>
              <a:rPr lang="sk-SK" b="1" dirty="0"/>
              <a:t> </a:t>
            </a:r>
            <a:r>
              <a:rPr lang="sk-SK" b="1" dirty="0" err="1" smtClean="0"/>
              <a:t>Catalogue</a:t>
            </a:r>
            <a:r>
              <a:rPr lang="sk-SK" b="1" dirty="0" smtClean="0"/>
              <a:t> II</a:t>
            </a:r>
            <a:endParaRPr lang="sk-SK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451206" cy="452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3885"/>
            <a:ext cx="32828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11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DRP – </a:t>
            </a:r>
            <a:r>
              <a:rPr lang="sk-SK" b="1" dirty="0" err="1" smtClean="0"/>
              <a:t>Functional</a:t>
            </a:r>
            <a:r>
              <a:rPr lang="sk-SK" b="1" dirty="0" smtClean="0"/>
              <a:t> </a:t>
            </a:r>
            <a:r>
              <a:rPr lang="sk-SK" b="1" dirty="0" err="1" smtClean="0"/>
              <a:t>Requirements</a:t>
            </a:r>
            <a:r>
              <a:rPr lang="sk-SK" b="1" dirty="0" smtClean="0"/>
              <a:t>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8839"/>
            <a:ext cx="4038600" cy="3816425"/>
          </a:xfrm>
        </p:spPr>
        <p:txBody>
          <a:bodyPr/>
          <a:lstStyle/>
          <a:p>
            <a:r>
              <a:rPr lang="sk-SK" dirty="0" err="1" smtClean="0">
                <a:solidFill>
                  <a:srgbClr val="FF0000"/>
                </a:solidFill>
              </a:rPr>
              <a:t>Information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system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for</a:t>
            </a:r>
          </a:p>
          <a:p>
            <a:pPr lvl="1"/>
            <a:r>
              <a:rPr lang="sk-SK" dirty="0" err="1" smtClean="0"/>
              <a:t>Survey</a:t>
            </a:r>
            <a:endParaRPr lang="sk-SK" dirty="0" smtClean="0"/>
          </a:p>
          <a:p>
            <a:pPr lvl="1"/>
            <a:r>
              <a:rPr lang="sk-SK" dirty="0" err="1" smtClean="0"/>
              <a:t>Registration</a:t>
            </a:r>
            <a:endParaRPr lang="sk-SK" dirty="0" smtClean="0"/>
          </a:p>
          <a:p>
            <a:pPr lvl="1"/>
            <a:r>
              <a:rPr lang="sk-SK" dirty="0" err="1" smtClean="0"/>
              <a:t>Harvesting</a:t>
            </a:r>
            <a:endParaRPr lang="sk-SK" dirty="0" smtClean="0"/>
          </a:p>
          <a:p>
            <a:pPr lvl="1"/>
            <a:r>
              <a:rPr lang="sk-SK" dirty="0" err="1" smtClean="0"/>
              <a:t>Collection</a:t>
            </a:r>
            <a:endParaRPr lang="sk-SK" dirty="0" smtClean="0"/>
          </a:p>
          <a:p>
            <a:pPr lvl="1"/>
            <a:r>
              <a:rPr lang="sk-SK" dirty="0" err="1" smtClean="0"/>
              <a:t>Processing</a:t>
            </a:r>
            <a:endParaRPr lang="sk-SK" dirty="0" smtClean="0"/>
          </a:p>
          <a:p>
            <a:pPr lvl="1"/>
            <a:r>
              <a:rPr lang="sk-SK" dirty="0" err="1" smtClean="0"/>
              <a:t>Preservation</a:t>
            </a:r>
            <a:endParaRPr lang="sk-SK" dirty="0" smtClean="0"/>
          </a:p>
          <a:p>
            <a:pPr lvl="1"/>
            <a:r>
              <a:rPr lang="sk-SK" dirty="0" smtClean="0"/>
              <a:t>Access</a:t>
            </a:r>
          </a:p>
          <a:p>
            <a:pPr lvl="2"/>
            <a:r>
              <a:rPr lang="sk-SK" dirty="0" err="1" smtClean="0">
                <a:solidFill>
                  <a:srgbClr val="FF0000"/>
                </a:solidFill>
              </a:rPr>
              <a:t>of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e-Born</a:t>
            </a:r>
            <a:r>
              <a:rPr lang="sk-SK" dirty="0" smtClean="0">
                <a:solidFill>
                  <a:srgbClr val="FF0000"/>
                </a:solidFill>
              </a:rPr>
              <a:t> Resources  </a:t>
            </a:r>
          </a:p>
          <a:p>
            <a:endParaRPr lang="sk-SK" sz="2000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>
          <a:xfrm>
            <a:off x="4860032" y="1988841"/>
            <a:ext cx="3826768" cy="3816424"/>
          </a:xfrm>
        </p:spPr>
        <p:txBody>
          <a:bodyPr/>
          <a:lstStyle/>
          <a:p>
            <a:r>
              <a:rPr lang="sk-SK" sz="2000" dirty="0" err="1" smtClean="0"/>
              <a:t>Architecture</a:t>
            </a:r>
            <a:r>
              <a:rPr lang="sk-SK" sz="2000" dirty="0" smtClean="0"/>
              <a:t> (7)</a:t>
            </a:r>
          </a:p>
          <a:p>
            <a:r>
              <a:rPr lang="sk-SK" sz="2000" dirty="0" err="1" smtClean="0"/>
              <a:t>Survey</a:t>
            </a:r>
            <a:r>
              <a:rPr lang="sk-SK" sz="2000" dirty="0" smtClean="0"/>
              <a:t> WWW (5)</a:t>
            </a:r>
          </a:p>
          <a:p>
            <a:r>
              <a:rPr lang="sk-SK" sz="2000" dirty="0" err="1" smtClean="0"/>
              <a:t>Acquisition</a:t>
            </a:r>
            <a:r>
              <a:rPr lang="sk-SK" sz="2000" dirty="0" smtClean="0"/>
              <a:t> (9)</a:t>
            </a:r>
          </a:p>
          <a:p>
            <a:r>
              <a:rPr lang="sk-SK" sz="2000" dirty="0" err="1" smtClean="0"/>
              <a:t>Scope</a:t>
            </a:r>
            <a:r>
              <a:rPr lang="sk-SK" sz="2000" dirty="0" smtClean="0"/>
              <a:t> (8)</a:t>
            </a:r>
          </a:p>
          <a:p>
            <a:r>
              <a:rPr lang="sk-SK" sz="2000" dirty="0" err="1" smtClean="0"/>
              <a:t>Quality</a:t>
            </a:r>
            <a:r>
              <a:rPr lang="sk-SK" sz="2000" dirty="0" smtClean="0"/>
              <a:t> (6)</a:t>
            </a:r>
          </a:p>
          <a:p>
            <a:r>
              <a:rPr lang="sk-SK" sz="2000" dirty="0" err="1" smtClean="0"/>
              <a:t>Reporting</a:t>
            </a:r>
            <a:r>
              <a:rPr lang="sk-SK" sz="2000" dirty="0" smtClean="0"/>
              <a:t> (3)</a:t>
            </a:r>
          </a:p>
          <a:p>
            <a:r>
              <a:rPr lang="sk-SK" sz="2000" dirty="0" err="1" smtClean="0"/>
              <a:t>Catalogue</a:t>
            </a:r>
            <a:r>
              <a:rPr lang="sk-SK" sz="2000" dirty="0" smtClean="0"/>
              <a:t> (7)</a:t>
            </a:r>
          </a:p>
          <a:p>
            <a:r>
              <a:rPr lang="sk-SK" sz="2000" dirty="0" smtClean="0"/>
              <a:t>Access (9)</a:t>
            </a:r>
          </a:p>
          <a:p>
            <a:r>
              <a:rPr lang="sk-SK" sz="2000" dirty="0" err="1" smtClean="0"/>
              <a:t>Preservation</a:t>
            </a:r>
            <a:r>
              <a:rPr lang="sk-SK" sz="2000" dirty="0" smtClean="0"/>
              <a:t> (6)</a:t>
            </a:r>
          </a:p>
          <a:p>
            <a:r>
              <a:rPr lang="sk-SK" sz="2000" dirty="0" err="1" smtClean="0"/>
              <a:t>Control</a:t>
            </a:r>
            <a:r>
              <a:rPr lang="sk-SK" sz="2000" dirty="0" smtClean="0"/>
              <a:t> (9)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DRP – </a:t>
            </a:r>
            <a:r>
              <a:rPr lang="sk-SK" b="1" dirty="0" err="1"/>
              <a:t>Figures</a:t>
            </a:r>
            <a:r>
              <a:rPr lang="sk-SK" b="1" dirty="0"/>
              <a:t> </a:t>
            </a:r>
            <a:r>
              <a:rPr lang="sk-SK" b="1" dirty="0" smtClean="0"/>
              <a:t>2017</a:t>
            </a:r>
            <a:endParaRPr lang="sk-SK" b="1" dirty="0"/>
          </a:p>
        </p:txBody>
      </p:sp>
      <p:sp>
        <p:nvSpPr>
          <p:cNvPr id="5" name="Zástupný objekt pre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b="1" dirty="0" smtClean="0"/>
              <a:t> </a:t>
            </a:r>
            <a:r>
              <a:rPr lang="sk-SK" b="1" dirty="0" err="1" smtClean="0"/>
              <a:t>Volume</a:t>
            </a:r>
            <a:endParaRPr lang="sk-SK" b="1" dirty="0" smtClean="0"/>
          </a:p>
          <a:p>
            <a:endParaRPr lang="sk-SK" dirty="0"/>
          </a:p>
        </p:txBody>
      </p:sp>
      <p:sp>
        <p:nvSpPr>
          <p:cNvPr id="6" name="Zástupný objekt pre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b="1" dirty="0" smtClean="0"/>
              <a:t>WARC</a:t>
            </a:r>
            <a:endParaRPr lang="sk-SK" b="1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36" y="2208459"/>
            <a:ext cx="3504481" cy="352479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117" y="2208459"/>
            <a:ext cx="2610147" cy="2610147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3" y="4753820"/>
            <a:ext cx="3731294" cy="12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29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DRP – </a:t>
            </a:r>
            <a:r>
              <a:rPr lang="sk-SK" b="1" dirty="0" err="1" smtClean="0"/>
              <a:t>Figures</a:t>
            </a:r>
            <a:r>
              <a:rPr lang="sk-SK" b="1" dirty="0" smtClean="0"/>
              <a:t> 2017</a:t>
            </a:r>
            <a:endParaRPr lang="sk-SK" b="1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39106"/>
            <a:ext cx="74676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94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 </a:t>
            </a:r>
            <a:r>
              <a:rPr lang="sk-SK" b="1" dirty="0" smtClean="0"/>
              <a:t>ISSN Register</a:t>
            </a:r>
            <a:endParaRPr lang="sk-SK" b="1" dirty="0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5325"/>
            <a:ext cx="4115124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804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 </a:t>
            </a:r>
            <a:r>
              <a:rPr lang="sk-SK" b="1" dirty="0" smtClean="0"/>
              <a:t>ISSN Register</a:t>
            </a:r>
            <a:endParaRPr lang="sk-SK" b="1" dirty="0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5325"/>
            <a:ext cx="4115124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62" y="4917756"/>
            <a:ext cx="5184577" cy="657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3" name="Zaoblená spojnica 32"/>
          <p:cNvCxnSpPr/>
          <p:nvPr/>
        </p:nvCxnSpPr>
        <p:spPr>
          <a:xfrm rot="16200000" flipH="1">
            <a:off x="651756" y="4621324"/>
            <a:ext cx="423664" cy="360040"/>
          </a:xfrm>
          <a:prstGeom prst="curvedConnector3">
            <a:avLst>
              <a:gd name="adj1" fmla="val 98411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148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 </a:t>
            </a:r>
            <a:r>
              <a:rPr lang="sk-SK" b="1" dirty="0" smtClean="0"/>
              <a:t>ISSN Register</a:t>
            </a:r>
            <a:endParaRPr lang="sk-SK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412" y="1484783"/>
            <a:ext cx="4188052" cy="4535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5325"/>
            <a:ext cx="4115124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62" y="4917756"/>
            <a:ext cx="5184577" cy="657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2" name="Zaoblená spojnica 21"/>
          <p:cNvCxnSpPr/>
          <p:nvPr/>
        </p:nvCxnSpPr>
        <p:spPr>
          <a:xfrm rot="5400000" flipH="1" flipV="1">
            <a:off x="4896036" y="3609020"/>
            <a:ext cx="2016224" cy="1656184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Zaoblená spojnica 32"/>
          <p:cNvCxnSpPr/>
          <p:nvPr/>
        </p:nvCxnSpPr>
        <p:spPr>
          <a:xfrm rot="16200000" flipH="1">
            <a:off x="651756" y="4621324"/>
            <a:ext cx="423664" cy="360040"/>
          </a:xfrm>
          <a:prstGeom prst="curvedConnector3">
            <a:avLst>
              <a:gd name="adj1" fmla="val 98411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256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DIGITAL ARCHIVING PLATFORM </a:t>
            </a:r>
            <a:endParaRPr lang="sk-SK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200800" cy="1752600"/>
          </a:xfrm>
        </p:spPr>
        <p:txBody>
          <a:bodyPr/>
          <a:lstStyle/>
          <a:p>
            <a:r>
              <a:rPr lang="sk-SK" sz="1800" dirty="0" smtClean="0"/>
              <a:t> 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0785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/>
              <a:t>DRP – </a:t>
            </a:r>
            <a:r>
              <a:rPr lang="sk-SK" sz="4000" b="1" dirty="0" err="1" smtClean="0"/>
              <a:t>Architecture</a:t>
            </a:r>
            <a:endParaRPr lang="sk-SK" sz="4000" b="1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4304"/>
            <a:ext cx="8229600" cy="4257755"/>
          </a:xfrm>
        </p:spPr>
      </p:pic>
    </p:spTree>
    <p:extLst>
      <p:ext uri="{BB962C8B-B14F-4D97-AF65-F5344CB8AC3E}">
        <p14:creationId xmlns:p14="http://schemas.microsoft.com/office/powerpoint/2010/main" val="18609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DRP – </a:t>
            </a:r>
            <a:r>
              <a:rPr lang="sk-SK" b="1" dirty="0" err="1" smtClean="0"/>
              <a:t>Technical</a:t>
            </a:r>
            <a:r>
              <a:rPr lang="sk-SK" b="1" dirty="0" smtClean="0"/>
              <a:t> </a:t>
            </a:r>
            <a:r>
              <a:rPr lang="sk-SK" b="1" dirty="0" err="1" smtClean="0"/>
              <a:t>Infrastructure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39552" y="1916832"/>
            <a:ext cx="4038600" cy="3888432"/>
          </a:xfrm>
        </p:spPr>
        <p:txBody>
          <a:bodyPr/>
          <a:lstStyle/>
          <a:p>
            <a:r>
              <a:rPr lang="sk-SK" dirty="0" smtClean="0"/>
              <a:t>CISCO Server </a:t>
            </a:r>
            <a:r>
              <a:rPr lang="sk-SK" dirty="0" err="1" smtClean="0"/>
              <a:t>Cluster</a:t>
            </a:r>
            <a:endParaRPr lang="sk-SK" dirty="0" smtClean="0"/>
          </a:p>
          <a:p>
            <a:pPr lvl="1"/>
            <a:r>
              <a:rPr lang="sk-SK" sz="2000" dirty="0" err="1" smtClean="0"/>
              <a:t>Public</a:t>
            </a:r>
            <a:r>
              <a:rPr lang="sk-SK" sz="2000" dirty="0" smtClean="0"/>
              <a:t> </a:t>
            </a:r>
            <a:r>
              <a:rPr lang="sk-SK" sz="2000" dirty="0" err="1" smtClean="0"/>
              <a:t>portal</a:t>
            </a:r>
            <a:r>
              <a:rPr lang="sk-SK" sz="2000" dirty="0" smtClean="0"/>
              <a:t> Server</a:t>
            </a:r>
          </a:p>
          <a:p>
            <a:pPr lvl="1"/>
            <a:r>
              <a:rPr lang="sk-SK" sz="2000" dirty="0" err="1" smtClean="0"/>
              <a:t>Internal</a:t>
            </a:r>
            <a:r>
              <a:rPr lang="sk-SK" sz="2000" dirty="0" smtClean="0"/>
              <a:t> </a:t>
            </a:r>
            <a:r>
              <a:rPr lang="sk-SK" sz="2000" dirty="0" err="1" smtClean="0"/>
              <a:t>portal</a:t>
            </a:r>
            <a:r>
              <a:rPr lang="sk-SK" sz="2000" dirty="0" smtClean="0"/>
              <a:t> Server</a:t>
            </a:r>
          </a:p>
          <a:p>
            <a:pPr lvl="1"/>
            <a:r>
              <a:rPr lang="sk-SK" sz="2000" dirty="0" err="1" smtClean="0"/>
              <a:t>Workers</a:t>
            </a:r>
            <a:r>
              <a:rPr lang="sk-SK" sz="2000" dirty="0" smtClean="0"/>
              <a:t> </a:t>
            </a:r>
            <a:r>
              <a:rPr lang="sk-SK" sz="2000" b="1" dirty="0" smtClean="0">
                <a:solidFill>
                  <a:srgbClr val="FF0000"/>
                </a:solidFill>
              </a:rPr>
              <a:t>24</a:t>
            </a:r>
            <a:r>
              <a:rPr lang="sk-SK" sz="2000" dirty="0" smtClean="0"/>
              <a:t>x4 CPU </a:t>
            </a:r>
          </a:p>
          <a:p>
            <a:r>
              <a:rPr lang="sk-SK" dirty="0" smtClean="0"/>
              <a:t>Hitachi </a:t>
            </a:r>
            <a:r>
              <a:rPr lang="sk-SK" dirty="0" err="1" smtClean="0"/>
              <a:t>Storage</a:t>
            </a:r>
            <a:endParaRPr lang="sk-SK" dirty="0" smtClean="0"/>
          </a:p>
          <a:p>
            <a:pPr lvl="1"/>
            <a:r>
              <a:rPr lang="sk-SK" sz="2000" dirty="0" smtClean="0"/>
              <a:t>8x8Gbps</a:t>
            </a:r>
          </a:p>
          <a:p>
            <a:pPr lvl="1"/>
            <a:r>
              <a:rPr lang="sk-SK" sz="2000" b="1" dirty="0" smtClean="0">
                <a:solidFill>
                  <a:srgbClr val="FF0000"/>
                </a:solidFill>
              </a:rPr>
              <a:t>800</a:t>
            </a:r>
            <a:r>
              <a:rPr lang="sk-SK" sz="2000" dirty="0" smtClean="0"/>
              <a:t> </a:t>
            </a:r>
            <a:r>
              <a:rPr lang="sk-SK" sz="2000" dirty="0" err="1" smtClean="0"/>
              <a:t>Tbyte</a:t>
            </a:r>
            <a:r>
              <a:rPr lang="sk-SK" sz="2000" dirty="0" smtClean="0"/>
              <a:t> </a:t>
            </a:r>
          </a:p>
          <a:p>
            <a:r>
              <a:rPr lang="sk-SK" dirty="0" smtClean="0"/>
              <a:t>CISCO </a:t>
            </a:r>
          </a:p>
          <a:p>
            <a:pPr lvl="1"/>
            <a:r>
              <a:rPr lang="sk-SK" sz="2000" dirty="0" smtClean="0"/>
              <a:t>SAN 48x16Gbps</a:t>
            </a:r>
          </a:p>
          <a:p>
            <a:pPr lvl="1"/>
            <a:r>
              <a:rPr lang="sk-SK" sz="2000" dirty="0" err="1" smtClean="0"/>
              <a:t>Firewall</a:t>
            </a:r>
            <a:r>
              <a:rPr lang="sk-SK" sz="2000" dirty="0" smtClean="0"/>
              <a:t> 8x</a:t>
            </a:r>
            <a:r>
              <a:rPr lang="sk-SK" sz="2000" b="1" dirty="0" smtClean="0">
                <a:solidFill>
                  <a:srgbClr val="FF0000"/>
                </a:solidFill>
              </a:rPr>
              <a:t>10</a:t>
            </a:r>
            <a:r>
              <a:rPr lang="sk-SK" sz="2000" dirty="0" smtClean="0"/>
              <a:t>Gbps</a:t>
            </a:r>
          </a:p>
          <a:p>
            <a:endParaRPr lang="sk-SK" dirty="0" smtClean="0"/>
          </a:p>
          <a:p>
            <a:endParaRPr lang="sk-SK" sz="1800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3888433"/>
          </a:xfrm>
        </p:spPr>
        <p:txBody>
          <a:bodyPr/>
          <a:lstStyle/>
          <a:p>
            <a:r>
              <a:rPr lang="sk-SK" dirty="0" err="1" smtClean="0"/>
              <a:t>Infrastructure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5" name="Picture 38" descr="C:\Users\lhribik.TEMPEST\Documents\_Projekty\DP [UKB]\obrazky\HighLevelNetwork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36912"/>
            <a:ext cx="4922912" cy="3238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DIP – Software </a:t>
            </a:r>
            <a:r>
              <a:rPr lang="sk-SK" b="1" dirty="0" err="1" smtClean="0"/>
              <a:t>Warehouse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sk-SK" dirty="0" err="1" smtClean="0"/>
              <a:t>System</a:t>
            </a:r>
            <a:r>
              <a:rPr lang="sk-SK" dirty="0" smtClean="0"/>
              <a:t> SW</a:t>
            </a:r>
          </a:p>
          <a:p>
            <a:pPr lvl="1"/>
            <a:r>
              <a:rPr lang="sk-SK" dirty="0" smtClean="0"/>
              <a:t>OS RHEL</a:t>
            </a:r>
          </a:p>
          <a:p>
            <a:pPr lvl="1"/>
            <a:r>
              <a:rPr lang="sk-SK" dirty="0" err="1" smtClean="0"/>
              <a:t>Apache</a:t>
            </a:r>
            <a:r>
              <a:rPr lang="sk-SK" dirty="0" smtClean="0"/>
              <a:t> </a:t>
            </a:r>
            <a:r>
              <a:rPr lang="sk-SK" dirty="0" err="1" smtClean="0"/>
              <a:t>Tomcat</a:t>
            </a:r>
            <a:endParaRPr lang="sk-SK" dirty="0" smtClean="0"/>
          </a:p>
          <a:p>
            <a:pPr lvl="1"/>
            <a:r>
              <a:rPr lang="sk-SK" dirty="0" err="1" smtClean="0"/>
              <a:t>PostgreSQL</a:t>
            </a:r>
            <a:endParaRPr lang="sk-SK" dirty="0" smtClean="0"/>
          </a:p>
          <a:p>
            <a:pPr lvl="1"/>
            <a:r>
              <a:rPr lang="sk-SK" dirty="0" smtClean="0"/>
              <a:t>SOLR</a:t>
            </a:r>
          </a:p>
          <a:p>
            <a:pPr lvl="1"/>
            <a:r>
              <a:rPr lang="sk-SK" dirty="0" err="1" smtClean="0"/>
              <a:t>ZooKeeper</a:t>
            </a:r>
            <a:endParaRPr lang="sk-SK" dirty="0" smtClean="0"/>
          </a:p>
          <a:p>
            <a:pPr lvl="1"/>
            <a:r>
              <a:rPr lang="sk-SK" dirty="0" err="1" smtClean="0"/>
              <a:t>RabbitMQ</a:t>
            </a:r>
            <a:endParaRPr lang="sk-SK" dirty="0" smtClean="0"/>
          </a:p>
          <a:p>
            <a:pPr lvl="1"/>
            <a:r>
              <a:rPr lang="sk-SK" dirty="0" err="1" smtClean="0"/>
              <a:t>Java</a:t>
            </a:r>
            <a:r>
              <a:rPr lang="sk-SK" dirty="0" smtClean="0"/>
              <a:t> 8u45</a:t>
            </a:r>
          </a:p>
          <a:p>
            <a:pPr lvl="1"/>
            <a:r>
              <a:rPr lang="sk-SK" dirty="0" err="1" smtClean="0"/>
              <a:t>Python</a:t>
            </a:r>
            <a:endParaRPr lang="sk-SK" dirty="0" smtClean="0"/>
          </a:p>
          <a:p>
            <a:pPr lvl="1"/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err="1" smtClean="0"/>
              <a:t>Application</a:t>
            </a:r>
            <a:r>
              <a:rPr lang="sk-SK" dirty="0" smtClean="0"/>
              <a:t> SW</a:t>
            </a:r>
          </a:p>
          <a:p>
            <a:pPr lvl="1"/>
            <a:r>
              <a:rPr lang="sk-SK" dirty="0" err="1" smtClean="0"/>
              <a:t>Heritrix</a:t>
            </a:r>
            <a:endParaRPr lang="sk-SK" dirty="0" smtClean="0"/>
          </a:p>
          <a:p>
            <a:pPr lvl="1"/>
            <a:r>
              <a:rPr lang="sk-SK" dirty="0" err="1" smtClean="0"/>
              <a:t>OpenWayback</a:t>
            </a:r>
            <a:endParaRPr lang="sk-SK" dirty="0" smtClean="0"/>
          </a:p>
          <a:p>
            <a:pPr lvl="1"/>
            <a:r>
              <a:rPr lang="sk-SK" dirty="0" err="1" smtClean="0"/>
              <a:t>Invenio</a:t>
            </a:r>
            <a:endParaRPr lang="sk-SK" dirty="0" smtClean="0"/>
          </a:p>
          <a:p>
            <a:pPr lvl="1"/>
            <a:r>
              <a:rPr lang="sk-SK" dirty="0" err="1" smtClean="0"/>
              <a:t>Wordpress</a:t>
            </a:r>
            <a:endParaRPr lang="sk-SK" dirty="0" smtClean="0"/>
          </a:p>
          <a:p>
            <a:pPr lvl="1"/>
            <a:r>
              <a:rPr lang="sk-SK" dirty="0" smtClean="0"/>
              <a:t>CLAMAV</a:t>
            </a:r>
          </a:p>
          <a:p>
            <a:pPr lvl="1"/>
            <a:r>
              <a:rPr lang="sk-SK" dirty="0" err="1" smtClean="0"/>
              <a:t>Workflow</a:t>
            </a:r>
            <a:endParaRPr lang="sk-SK" dirty="0" smtClean="0"/>
          </a:p>
          <a:p>
            <a:pPr lvl="1"/>
            <a:r>
              <a:rPr lang="sk-SK" dirty="0" err="1" smtClean="0"/>
              <a:t>Cluster</a:t>
            </a:r>
            <a:endParaRPr lang="sk-SK" dirty="0" smtClean="0"/>
          </a:p>
          <a:p>
            <a:pPr lvl="1"/>
            <a:r>
              <a:rPr lang="sk-SK" dirty="0" smtClean="0"/>
              <a:t>IBM </a:t>
            </a:r>
            <a:r>
              <a:rPr lang="sk-SK" dirty="0" err="1" smtClean="0"/>
              <a:t>SmartCloud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smtClean="0"/>
              <a:t>DRP – </a:t>
            </a:r>
            <a:r>
              <a:rPr lang="sk-SK" b="1" dirty="0" err="1" smtClean="0"/>
              <a:t>System</a:t>
            </a:r>
            <a:r>
              <a:rPr lang="sk-SK" b="1" dirty="0" smtClean="0"/>
              <a:t> </a:t>
            </a:r>
            <a:r>
              <a:rPr lang="sk-SK" b="1" dirty="0" err="1" smtClean="0"/>
              <a:t>Structure</a:t>
            </a:r>
            <a:endParaRPr lang="sk-SK" b="1" dirty="0"/>
          </a:p>
        </p:txBody>
      </p:sp>
      <p:sp>
        <p:nvSpPr>
          <p:cNvPr id="21507" name="Zástupný symbol obsahu 2"/>
          <p:cNvSpPr>
            <a:spLocks noGrp="1"/>
          </p:cNvSpPr>
          <p:nvPr>
            <p:ph sz="half" idx="1"/>
          </p:nvPr>
        </p:nvSpPr>
        <p:spPr bwMode="auto">
          <a:xfrm>
            <a:off x="457200" y="1916113"/>
            <a:ext cx="5483225" cy="3889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dirty="0" err="1" smtClean="0"/>
              <a:t>Virtualisation</a:t>
            </a:r>
            <a:r>
              <a:rPr lang="sk-SK" dirty="0" smtClean="0"/>
              <a:t> Module</a:t>
            </a:r>
          </a:p>
          <a:p>
            <a:pPr lvl="1"/>
            <a:r>
              <a:rPr lang="sk-SK" dirty="0" err="1" smtClean="0"/>
              <a:t>System</a:t>
            </a:r>
            <a:r>
              <a:rPr lang="sk-SK" dirty="0" smtClean="0"/>
              <a:t> Resources </a:t>
            </a:r>
            <a:r>
              <a:rPr lang="sk-SK" dirty="0" err="1" smtClean="0"/>
              <a:t>Management</a:t>
            </a:r>
            <a:endParaRPr lang="sk-SK" dirty="0" smtClean="0"/>
          </a:p>
          <a:p>
            <a:r>
              <a:rPr lang="sk-SK" dirty="0" err="1" smtClean="0"/>
              <a:t>Database</a:t>
            </a:r>
            <a:r>
              <a:rPr lang="sk-SK" dirty="0" smtClean="0"/>
              <a:t> Module</a:t>
            </a:r>
          </a:p>
          <a:p>
            <a:pPr lvl="1"/>
            <a:r>
              <a:rPr lang="sk-SK" dirty="0" err="1" smtClean="0"/>
              <a:t>Relational</a:t>
            </a:r>
            <a:r>
              <a:rPr lang="sk-SK" dirty="0" smtClean="0"/>
              <a:t> DB, </a:t>
            </a:r>
            <a:r>
              <a:rPr lang="sk-SK" dirty="0" err="1" smtClean="0"/>
              <a:t>Data</a:t>
            </a:r>
            <a:r>
              <a:rPr lang="sk-SK" dirty="0" smtClean="0"/>
              <a:t> </a:t>
            </a:r>
            <a:r>
              <a:rPr lang="sk-SK" dirty="0" err="1" smtClean="0"/>
              <a:t>sharing</a:t>
            </a:r>
            <a:endParaRPr lang="sk-SK" dirty="0" smtClean="0"/>
          </a:p>
          <a:p>
            <a:r>
              <a:rPr lang="sk-SK" dirty="0" err="1" smtClean="0"/>
              <a:t>Storage</a:t>
            </a:r>
            <a:r>
              <a:rPr lang="sk-SK" dirty="0" smtClean="0"/>
              <a:t> Module</a:t>
            </a:r>
          </a:p>
          <a:p>
            <a:pPr lvl="1"/>
            <a:r>
              <a:rPr lang="sk-SK" dirty="0" smtClean="0"/>
              <a:t> SATA(535), SAS(240), SSD(27) TB   </a:t>
            </a:r>
          </a:p>
          <a:p>
            <a:r>
              <a:rPr lang="sk-SK" dirty="0" err="1" smtClean="0"/>
              <a:t>Support</a:t>
            </a:r>
            <a:r>
              <a:rPr lang="sk-SK" dirty="0" smtClean="0"/>
              <a:t> </a:t>
            </a:r>
            <a:r>
              <a:rPr lang="sk-SK" dirty="0" err="1" smtClean="0"/>
              <a:t>Modules</a:t>
            </a:r>
            <a:endParaRPr lang="sk-SK" dirty="0" smtClean="0"/>
          </a:p>
          <a:p>
            <a:pPr lvl="1"/>
            <a:r>
              <a:rPr lang="sk-SK" dirty="0" err="1" smtClean="0"/>
              <a:t>Backup</a:t>
            </a:r>
            <a:r>
              <a:rPr lang="sk-SK" dirty="0" smtClean="0"/>
              <a:t>, Monitoring, </a:t>
            </a:r>
            <a:r>
              <a:rPr lang="sk-SK" dirty="0" err="1" smtClean="0"/>
              <a:t>Communication</a:t>
            </a:r>
            <a:endParaRPr lang="sk-SK" dirty="0" smtClean="0"/>
          </a:p>
          <a:p>
            <a:pPr lvl="1"/>
            <a:endParaRPr lang="sk-SK" dirty="0" smtClean="0"/>
          </a:p>
        </p:txBody>
      </p:sp>
      <p:sp>
        <p:nvSpPr>
          <p:cNvPr id="21508" name="Zástupný symbol obsahu 3"/>
          <p:cNvSpPr>
            <a:spLocks noGrp="1"/>
          </p:cNvSpPr>
          <p:nvPr>
            <p:ph sz="half" idx="2"/>
          </p:nvPr>
        </p:nvSpPr>
        <p:spPr bwMode="auto">
          <a:xfrm>
            <a:off x="6156325" y="1916113"/>
            <a:ext cx="2530475" cy="3889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pic>
        <p:nvPicPr>
          <p:cNvPr id="21509" name="Picture 4" descr="C:\2cf03a854d10f505058726395185d50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989138"/>
            <a:ext cx="2341562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DRP – Resources I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FF0000"/>
                </a:solidFill>
              </a:rPr>
              <a:t>nic</a:t>
            </a:r>
            <a:r>
              <a:rPr lang="sk-SK" b="1" dirty="0" smtClean="0">
                <a:solidFill>
                  <a:srgbClr val="FF0000"/>
                </a:solidFill>
              </a:rPr>
              <a:t> .</a:t>
            </a:r>
            <a:r>
              <a:rPr lang="sk-SK" b="1" dirty="0" err="1" smtClean="0">
                <a:solidFill>
                  <a:srgbClr val="FF0000"/>
                </a:solidFill>
              </a:rPr>
              <a:t>sk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smtClean="0"/>
              <a:t>≈ 370 000 </a:t>
            </a:r>
            <a:r>
              <a:rPr lang="sk-SK" b="1" dirty="0" err="1" smtClean="0"/>
              <a:t>sites</a:t>
            </a:r>
            <a:r>
              <a:rPr lang="sk-SK" b="1" dirty="0" smtClean="0"/>
              <a:t> 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3888433"/>
          </a:xfrm>
        </p:spPr>
        <p:txBody>
          <a:bodyPr/>
          <a:lstStyle/>
          <a:p>
            <a:r>
              <a:rPr lang="sk-SK" b="1" dirty="0" smtClean="0"/>
              <a:t>.</a:t>
            </a:r>
            <a:r>
              <a:rPr lang="sk-SK" b="1" dirty="0" err="1" smtClean="0"/>
              <a:t>eu</a:t>
            </a:r>
            <a:r>
              <a:rPr lang="sk-SK" b="1" dirty="0" smtClean="0"/>
              <a:t>, .</a:t>
            </a:r>
            <a:r>
              <a:rPr lang="sk-SK" b="1" dirty="0" err="1" smtClean="0"/>
              <a:t>info</a:t>
            </a:r>
            <a:r>
              <a:rPr lang="sk-SK" b="1" dirty="0" smtClean="0"/>
              <a:t>, .</a:t>
            </a:r>
            <a:r>
              <a:rPr lang="sk-SK" b="1" dirty="0" err="1" smtClean="0"/>
              <a:t>org</a:t>
            </a:r>
            <a:r>
              <a:rPr lang="sk-SK" b="1" dirty="0" smtClean="0"/>
              <a:t>, .???  </a:t>
            </a:r>
            <a:endParaRPr lang="sk-SK" b="1" dirty="0"/>
          </a:p>
        </p:txBody>
      </p:sp>
      <p:sp>
        <p:nvSpPr>
          <p:cNvPr id="15362" name="AutoShape 2" descr="https://www.webdepozit.sk/wp-content/uploads/2016/01/Graf-rast-poctu-dome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364" name="AutoShape 4" descr="https://www.webdepozit.sk/wp-content/uploads/2016/01/Graf-rast-poctu-domen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92896"/>
            <a:ext cx="7452320" cy="336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DRP – Resources II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16833"/>
            <a:ext cx="4474840" cy="3888432"/>
          </a:xfrm>
        </p:spPr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</a:rPr>
              <a:t> </a:t>
            </a:r>
            <a:r>
              <a:rPr lang="sk-SK" b="1" dirty="0" err="1" smtClean="0">
                <a:solidFill>
                  <a:srgbClr val="0070C0"/>
                </a:solidFill>
              </a:rPr>
              <a:t>e-Serials</a:t>
            </a:r>
            <a:r>
              <a:rPr lang="sk-SK" b="1" dirty="0" smtClean="0">
                <a:solidFill>
                  <a:srgbClr val="0070C0"/>
                </a:solidFill>
              </a:rPr>
              <a:t>  (</a:t>
            </a:r>
            <a:r>
              <a:rPr lang="sk-SK" b="1" dirty="0" err="1" smtClean="0">
                <a:solidFill>
                  <a:srgbClr val="0070C0"/>
                </a:solidFill>
              </a:rPr>
              <a:t>issn.issn.sk</a:t>
            </a:r>
            <a:r>
              <a:rPr lang="sk-SK" b="1" dirty="0" smtClean="0">
                <a:solidFill>
                  <a:srgbClr val="0070C0"/>
                </a:solidFill>
              </a:rPr>
              <a:t>)</a:t>
            </a:r>
            <a:endParaRPr lang="sk-SK" dirty="0" smtClean="0"/>
          </a:p>
          <a:p>
            <a:pPr lvl="1"/>
            <a:r>
              <a:rPr lang="sk-SK" dirty="0" smtClean="0"/>
              <a:t>6600 </a:t>
            </a:r>
            <a:r>
              <a:rPr lang="sk-SK" dirty="0" err="1" smtClean="0"/>
              <a:t>Titles</a:t>
            </a:r>
            <a:r>
              <a:rPr lang="sk-SK" dirty="0" smtClean="0"/>
              <a:t> </a:t>
            </a:r>
          </a:p>
          <a:p>
            <a:pPr lvl="1"/>
            <a:r>
              <a:rPr lang="sk-SK" dirty="0" smtClean="0"/>
              <a:t>   1100 on-line  </a:t>
            </a:r>
            <a:r>
              <a:rPr lang="sk-SK" dirty="0" smtClean="0">
                <a:solidFill>
                  <a:srgbClr val="FF0000"/>
                </a:solidFill>
              </a:rPr>
              <a:t>17%</a:t>
            </a:r>
          </a:p>
          <a:p>
            <a:pPr lvl="1"/>
            <a:r>
              <a:rPr lang="sk-SK" dirty="0" smtClean="0"/>
              <a:t>   850 on-line </a:t>
            </a:r>
            <a:r>
              <a:rPr lang="sk-SK" dirty="0" err="1" smtClean="0"/>
              <a:t>live</a:t>
            </a:r>
            <a:endParaRPr lang="sk-SK" dirty="0" smtClean="0"/>
          </a:p>
          <a:p>
            <a:pPr lvl="1"/>
            <a:r>
              <a:rPr lang="sk-SK" dirty="0" smtClean="0"/>
              <a:t>   </a:t>
            </a:r>
            <a:r>
              <a:rPr lang="sk-SK" dirty="0" smtClean="0">
                <a:solidFill>
                  <a:srgbClr val="FF0000"/>
                </a:solidFill>
              </a:rPr>
              <a:t>250 on-line </a:t>
            </a:r>
            <a:r>
              <a:rPr lang="sk-SK" dirty="0" err="1" smtClean="0">
                <a:solidFill>
                  <a:srgbClr val="FF0000"/>
                </a:solidFill>
              </a:rPr>
              <a:t>cancelled</a:t>
            </a:r>
            <a:r>
              <a:rPr lang="sk-SK" dirty="0" smtClean="0">
                <a:solidFill>
                  <a:srgbClr val="FF0000"/>
                </a:solidFill>
              </a:rPr>
              <a:t> 20%</a:t>
            </a:r>
          </a:p>
          <a:p>
            <a:pPr lvl="1"/>
            <a:r>
              <a:rPr lang="sk-SK" dirty="0" smtClean="0"/>
              <a:t>   100 </a:t>
            </a:r>
            <a:r>
              <a:rPr lang="sk-SK" dirty="0" err="1" smtClean="0"/>
              <a:t>Open</a:t>
            </a:r>
            <a:r>
              <a:rPr lang="sk-SK" dirty="0" smtClean="0"/>
              <a:t> Access  </a:t>
            </a:r>
          </a:p>
          <a:p>
            <a:pPr lvl="1"/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3888433"/>
          </a:xfrm>
        </p:spPr>
        <p:txBody>
          <a:bodyPr/>
          <a:lstStyle/>
          <a:p>
            <a:r>
              <a:rPr lang="sk-SK" b="1" dirty="0" err="1" smtClean="0">
                <a:solidFill>
                  <a:srgbClr val="0070C0"/>
                </a:solidFill>
              </a:rPr>
              <a:t>e-Monographs</a:t>
            </a:r>
            <a:r>
              <a:rPr lang="sk-SK" b="1" dirty="0" smtClean="0">
                <a:solidFill>
                  <a:srgbClr val="0070C0"/>
                </a:solidFill>
              </a:rPr>
              <a:t> (</a:t>
            </a:r>
            <a:r>
              <a:rPr lang="sk-SK" b="1" dirty="0" err="1" smtClean="0">
                <a:solidFill>
                  <a:srgbClr val="0070C0"/>
                </a:solidFill>
              </a:rPr>
              <a:t>www.snk.sk</a:t>
            </a:r>
            <a:r>
              <a:rPr lang="sk-SK" b="1" dirty="0" smtClean="0">
                <a:solidFill>
                  <a:srgbClr val="0070C0"/>
                </a:solidFill>
              </a:rPr>
              <a:t>) </a:t>
            </a:r>
          </a:p>
          <a:p>
            <a:pPr lvl="1"/>
            <a:r>
              <a:rPr lang="sk-SK" dirty="0" smtClean="0"/>
              <a:t>5500 </a:t>
            </a:r>
            <a:r>
              <a:rPr lang="sk-SK" dirty="0" err="1" smtClean="0"/>
              <a:t>Titles</a:t>
            </a:r>
            <a:endParaRPr lang="sk-SK" dirty="0" smtClean="0"/>
          </a:p>
          <a:p>
            <a:pPr lvl="1"/>
            <a:r>
              <a:rPr lang="sk-SK" dirty="0" smtClean="0"/>
              <a:t>500  </a:t>
            </a:r>
            <a:r>
              <a:rPr lang="sk-SK" dirty="0" err="1" smtClean="0"/>
              <a:t>e-Born</a:t>
            </a:r>
            <a:r>
              <a:rPr lang="sk-SK" dirty="0" smtClean="0"/>
              <a:t>  11%</a:t>
            </a:r>
          </a:p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7502" y="3933056"/>
            <a:ext cx="275691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A_sablona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astný ná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lastný ná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5274</TotalTime>
  <Words>589</Words>
  <Application>Microsoft Office PowerPoint</Application>
  <PresentationFormat>Prezentácia na obrazovke (4:3)</PresentationFormat>
  <Paragraphs>162</Paragraphs>
  <Slides>35</Slides>
  <Notes>12</Notes>
  <HiddenSlides>0</HiddenSlides>
  <MMClips>0</MMClips>
  <ScaleCrop>false</ScaleCrop>
  <HeadingPairs>
    <vt:vector size="4" baseType="variant">
      <vt:variant>
        <vt:lpstr>Motív</vt:lpstr>
      </vt:variant>
      <vt:variant>
        <vt:i4>3</vt:i4>
      </vt:variant>
      <vt:variant>
        <vt:lpstr>Nadpisy snímok</vt:lpstr>
      </vt:variant>
      <vt:variant>
        <vt:i4>35</vt:i4>
      </vt:variant>
    </vt:vector>
  </HeadingPairs>
  <TitlesOfParts>
    <vt:vector size="38" baseType="lpstr">
      <vt:lpstr>CDA_sablona_PPT</vt:lpstr>
      <vt:lpstr>1_Vlastný návrh</vt:lpstr>
      <vt:lpstr>Vlastný návrh</vt:lpstr>
      <vt:lpstr>DIGITAL ARCHIVING PLATFORM Digital Resources Project</vt:lpstr>
      <vt:lpstr>Digital Resources Project </vt:lpstr>
      <vt:lpstr>DRP – Functional Requirements </vt:lpstr>
      <vt:lpstr>DRP – Architecture</vt:lpstr>
      <vt:lpstr>DRP – Technical Infrastructure</vt:lpstr>
      <vt:lpstr>DIP – Software Warehouse</vt:lpstr>
      <vt:lpstr>DRP – System Structure</vt:lpstr>
      <vt:lpstr>DRP – Resources I </vt:lpstr>
      <vt:lpstr>DRP – Resources II </vt:lpstr>
      <vt:lpstr>DRP – Resources III</vt:lpstr>
      <vt:lpstr>DRP – Accepted formats</vt:lpstr>
      <vt:lpstr>DRP – Public Portal</vt:lpstr>
      <vt:lpstr>Keyword „kniznica“</vt:lpstr>
      <vt:lpstr>kniznica.kezmarok.sk/</vt:lpstr>
      <vt:lpstr>Title „dejiny“</vt:lpstr>
      <vt:lpstr>Dejiny; Rok 2015, Roč. 10, č. 1</vt:lpstr>
      <vt:lpstr>Title „Religion ...“</vt:lpstr>
      <vt:lpstr>DRP – Publisher Interface</vt:lpstr>
      <vt:lpstr>DRP – Registration </vt:lpstr>
      <vt:lpstr>DRP – Curator Interface</vt:lpstr>
      <vt:lpstr>DRP – Curator Interface</vt:lpstr>
      <vt:lpstr>DRP – Harvest Control</vt:lpstr>
      <vt:lpstr>DRP – Curator Interface</vt:lpstr>
      <vt:lpstr>DRP – Administration</vt:lpstr>
      <vt:lpstr>DRP – Curator Interface</vt:lpstr>
      <vt:lpstr>DRP – WWW Catalogue</vt:lpstr>
      <vt:lpstr>DRP – WWW Catalogue II</vt:lpstr>
      <vt:lpstr>DRP – eBorn Catalogue</vt:lpstr>
      <vt:lpstr>DRP – eBorn Catalogue II</vt:lpstr>
      <vt:lpstr>DRP – Figures 2017</vt:lpstr>
      <vt:lpstr>DRP – Figures 2017</vt:lpstr>
      <vt:lpstr> ISSN Register</vt:lpstr>
      <vt:lpstr> ISSN Register</vt:lpstr>
      <vt:lpstr> ISSN Register</vt:lpstr>
      <vt:lpstr>DIGITAL ARCHIVING PLATFORM </vt:lpstr>
    </vt:vector>
  </TitlesOfParts>
  <Company>UKB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Centrálny dátový archív v roku 1</dc:title>
  <dc:creator>alojz androvic</dc:creator>
  <cp:lastModifiedBy>Alojz Androvic</cp:lastModifiedBy>
  <cp:revision>287</cp:revision>
  <dcterms:created xsi:type="dcterms:W3CDTF">2015-11-16T08:23:04Z</dcterms:created>
  <dcterms:modified xsi:type="dcterms:W3CDTF">2018-04-13T08:53:11Z</dcterms:modified>
</cp:coreProperties>
</file>