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75" r:id="rId6"/>
    <p:sldMasterId id="2147483680" r:id="rId7"/>
  </p:sldMasterIdLst>
  <p:notesMasterIdLst>
    <p:notesMasterId r:id="rId47"/>
  </p:notesMasterIdLst>
  <p:handoutMasterIdLst>
    <p:handoutMasterId r:id="rId48"/>
  </p:handoutMasterIdLst>
  <p:sldIdLst>
    <p:sldId id="308" r:id="rId8"/>
    <p:sldId id="343" r:id="rId9"/>
    <p:sldId id="340" r:id="rId10"/>
    <p:sldId id="344" r:id="rId11"/>
    <p:sldId id="332" r:id="rId12"/>
    <p:sldId id="356" r:id="rId13"/>
    <p:sldId id="334" r:id="rId14"/>
    <p:sldId id="335" r:id="rId15"/>
    <p:sldId id="333" r:id="rId16"/>
    <p:sldId id="327" r:id="rId17"/>
    <p:sldId id="336" r:id="rId18"/>
    <p:sldId id="357" r:id="rId19"/>
    <p:sldId id="326" r:id="rId20"/>
    <p:sldId id="329" r:id="rId21"/>
    <p:sldId id="368" r:id="rId22"/>
    <p:sldId id="341" r:id="rId23"/>
    <p:sldId id="360" r:id="rId24"/>
    <p:sldId id="358" r:id="rId25"/>
    <p:sldId id="367" r:id="rId26"/>
    <p:sldId id="369" r:id="rId27"/>
    <p:sldId id="359" r:id="rId28"/>
    <p:sldId id="324" r:id="rId29"/>
    <p:sldId id="313" r:id="rId30"/>
    <p:sldId id="365" r:id="rId31"/>
    <p:sldId id="285" r:id="rId32"/>
    <p:sldId id="510" r:id="rId33"/>
    <p:sldId id="318" r:id="rId34"/>
    <p:sldId id="361" r:id="rId35"/>
    <p:sldId id="362" r:id="rId36"/>
    <p:sldId id="363" r:id="rId37"/>
    <p:sldId id="364" r:id="rId38"/>
    <p:sldId id="371" r:id="rId39"/>
    <p:sldId id="372" r:id="rId40"/>
    <p:sldId id="370" r:id="rId41"/>
    <p:sldId id="366" r:id="rId42"/>
    <p:sldId id="276" r:id="rId43"/>
    <p:sldId id="277" r:id="rId44"/>
    <p:sldId id="309" r:id="rId45"/>
    <p:sldId id="320" r:id="rId46"/>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4" userDrawn="1">
          <p15:clr>
            <a:srgbClr val="A4A3A4"/>
          </p15:clr>
        </p15:guide>
        <p15:guide id="2" pos="5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126"/>
    <a:srgbClr val="92CA70"/>
    <a:srgbClr val="35B09C"/>
    <a:srgbClr val="278B97"/>
    <a:srgbClr val="333F48"/>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09" autoAdjust="0"/>
    <p:restoredTop sz="79475" autoAdjust="0"/>
  </p:normalViewPr>
  <p:slideViewPr>
    <p:cSldViewPr snapToGrid="0" snapToObjects="1">
      <p:cViewPr varScale="1">
        <p:scale>
          <a:sx n="117" d="100"/>
          <a:sy n="117" d="100"/>
        </p:scale>
        <p:origin x="1216" y="168"/>
      </p:cViewPr>
      <p:guideLst>
        <p:guide orient="horz" pos="1884"/>
        <p:guide pos="5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65" d="100"/>
          <a:sy n="65" d="100"/>
        </p:scale>
        <p:origin x="2578"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Organization</a:t>
            </a:r>
            <a:r>
              <a:rPr lang="en-US" sz="1200" b="1" baseline="0" dirty="0"/>
              <a:t> Identifiers Used in Your </a:t>
            </a:r>
            <a:r>
              <a:rPr lang="en-US" sz="1200" b="1" dirty="0"/>
              <a:t>RIM (n=162)</a:t>
            </a:r>
          </a:p>
          <a:p>
            <a:pPr>
              <a:defRPr sz="1200" b="1"/>
            </a:pPr>
            <a:r>
              <a:rPr lang="en-US" sz="1100" b="0" dirty="0"/>
              <a:t>Base: Institutions </a:t>
            </a:r>
            <a:r>
              <a:rPr lang="en-US" sz="1100" b="0" baseline="0" dirty="0"/>
              <a:t>with a live RIM</a:t>
            </a:r>
          </a:p>
          <a:p>
            <a:pPr>
              <a:defRPr sz="1200" b="1"/>
            </a:pPr>
            <a:r>
              <a:rPr lang="en-US" sz="1100" b="0" baseline="0" dirty="0"/>
              <a:t>Note: Respondents could select more than one answer</a:t>
            </a:r>
            <a:endParaRPr lang="en-US" sz="1050" b="0" dirty="0"/>
          </a:p>
        </c:rich>
      </c:tx>
      <c:layout>
        <c:manualLayout>
          <c:xMode val="edge"/>
          <c:yMode val="edge"/>
          <c:x val="0.33540954307235088"/>
          <c:y val="4.8605825587919966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79294471843641834"/>
          <c:y val="0.17538104306701369"/>
          <c:w val="0.15225322860238502"/>
          <c:h val="0.73995234456713843"/>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Other (Please specify):</c:v>
                </c:pt>
                <c:pt idx="1">
                  <c:v>ISNI</c:v>
                </c:pt>
                <c:pt idx="2">
                  <c:v>CrossRef Funder Registry</c:v>
                </c:pt>
                <c:pt idx="3">
                  <c:v>Ringgold</c:v>
                </c:pt>
                <c:pt idx="4">
                  <c:v>GRID</c:v>
                </c:pt>
                <c:pt idx="5">
                  <c:v>National authority files</c:v>
                </c:pt>
                <c:pt idx="6">
                  <c:v>None of the above</c:v>
                </c:pt>
              </c:strCache>
            </c:strRef>
          </c:cat>
          <c:val>
            <c:numRef>
              <c:f>Sheet1!$B$2:$B$8</c:f>
              <c:numCache>
                <c:formatCode>0%</c:formatCode>
                <c:ptCount val="7"/>
                <c:pt idx="0">
                  <c:v>0.05</c:v>
                </c:pt>
                <c:pt idx="1">
                  <c:v>0.01</c:v>
                </c:pt>
                <c:pt idx="2">
                  <c:v>0.02</c:v>
                </c:pt>
                <c:pt idx="3">
                  <c:v>0.05</c:v>
                </c:pt>
                <c:pt idx="4">
                  <c:v>0.06</c:v>
                </c:pt>
                <c:pt idx="5">
                  <c:v>0.06</c:v>
                </c:pt>
                <c:pt idx="6">
                  <c:v>0.77</c:v>
                </c:pt>
              </c:numCache>
            </c:numRef>
          </c:val>
          <c:extLst>
            <c:ext xmlns:c16="http://schemas.microsoft.com/office/drawing/2014/chart" uri="{C3380CC4-5D6E-409C-BE32-E72D297353CC}">
              <c16:uniqueId val="{00000000-43EC-CF48-A71A-AB964C89D76A}"/>
            </c:ext>
          </c:extLst>
        </c:ser>
        <c:dLbls>
          <c:showLegendKey val="0"/>
          <c:showVal val="0"/>
          <c:showCatName val="0"/>
          <c:showSerName val="0"/>
          <c:showPercent val="0"/>
          <c:showBubbleSize val="0"/>
        </c:dLbls>
        <c:gapWidth val="79"/>
        <c:axId val="214141184"/>
        <c:axId val="214141576"/>
      </c:barChart>
      <c:catAx>
        <c:axId val="214141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4141576"/>
        <c:crosses val="autoZero"/>
        <c:auto val="1"/>
        <c:lblAlgn val="ctr"/>
        <c:lblOffset val="100"/>
        <c:noMultiLvlLbl val="0"/>
      </c:catAx>
      <c:valAx>
        <c:axId val="21414157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141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just">
              <a:defRPr sz="1200" b="1" i="0" u="none" strike="noStrike" kern="1200" spc="0" baseline="0">
                <a:solidFill>
                  <a:schemeClr val="tx1">
                    <a:lumMod val="65000"/>
                    <a:lumOff val="35000"/>
                  </a:schemeClr>
                </a:solidFill>
                <a:latin typeface="+mn-lt"/>
                <a:ea typeface="+mn-ea"/>
                <a:cs typeface="+mn-cs"/>
              </a:defRPr>
            </a:pPr>
            <a:r>
              <a:rPr lang="en-US" sz="1200" b="1" dirty="0"/>
              <a:t>Researcher</a:t>
            </a:r>
            <a:r>
              <a:rPr lang="en-US" sz="1200" b="1" baseline="0" dirty="0"/>
              <a:t> Identifiers Used in Your RIM </a:t>
            </a:r>
            <a:r>
              <a:rPr lang="en-US" sz="1200" b="1" dirty="0"/>
              <a:t>(n=182)</a:t>
            </a:r>
          </a:p>
          <a:p>
            <a:pPr algn="just">
              <a:defRPr sz="1200" b="1"/>
            </a:pPr>
            <a:r>
              <a:rPr lang="en-US" sz="1100" b="0" dirty="0"/>
              <a:t>Base: Institutions </a:t>
            </a:r>
            <a:r>
              <a:rPr lang="en-US" sz="1100" b="0" baseline="0" dirty="0"/>
              <a:t>with a live RIM</a:t>
            </a:r>
          </a:p>
          <a:p>
            <a:pPr algn="just">
              <a:defRPr sz="1200" b="1"/>
            </a:pPr>
            <a:r>
              <a:rPr lang="en-US" sz="1100" b="0" baseline="0" dirty="0"/>
              <a:t>Note: Respondents could select more than one answer</a:t>
            </a:r>
            <a:endParaRPr lang="en-US" sz="1050" b="0" dirty="0"/>
          </a:p>
        </c:rich>
      </c:tx>
      <c:layout>
        <c:manualLayout>
          <c:xMode val="edge"/>
          <c:yMode val="edge"/>
          <c:x val="2.9250173001574283E-2"/>
          <c:y val="0"/>
        </c:manualLayout>
      </c:layout>
      <c:overlay val="0"/>
      <c:spPr>
        <a:noFill/>
        <a:ln>
          <a:noFill/>
        </a:ln>
        <a:effectLst/>
      </c:spPr>
      <c:txPr>
        <a:bodyPr rot="0" spcFirstLastPara="1" vertOverflow="ellipsis" vert="horz" wrap="square" anchor="ctr" anchorCtr="1"/>
        <a:lstStyle/>
        <a:p>
          <a:pPr algn="just">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8050895885675925"/>
          <c:y val="0.18851666970492673"/>
          <c:w val="0.14010835847121086"/>
          <c:h val="0.7268167179292254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None of the above</c:v>
                </c:pt>
                <c:pt idx="1">
                  <c:v>Other (Please specify):</c:v>
                </c:pt>
                <c:pt idx="2">
                  <c:v>VIAF</c:v>
                </c:pt>
                <c:pt idx="3">
                  <c:v>ISNI</c:v>
                </c:pt>
                <c:pt idx="4">
                  <c:v>National authority files</c:v>
                </c:pt>
                <c:pt idx="5">
                  <c:v>ArXiv ID</c:v>
                </c:pt>
                <c:pt idx="6">
                  <c:v>PubMed ID</c:v>
                </c:pt>
                <c:pt idx="7">
                  <c:v>ResearcherID</c:v>
                </c:pt>
                <c:pt idx="8">
                  <c:v>Scopus ID</c:v>
                </c:pt>
                <c:pt idx="9">
                  <c:v>ORCID</c:v>
                </c:pt>
              </c:strCache>
            </c:strRef>
          </c:cat>
          <c:val>
            <c:numRef>
              <c:f>Sheet1!$B$2:$B$11</c:f>
              <c:numCache>
                <c:formatCode>0%</c:formatCode>
                <c:ptCount val="10"/>
                <c:pt idx="0">
                  <c:v>0.15</c:v>
                </c:pt>
                <c:pt idx="1">
                  <c:v>0.21</c:v>
                </c:pt>
                <c:pt idx="2">
                  <c:v>0</c:v>
                </c:pt>
                <c:pt idx="3">
                  <c:v>0.03</c:v>
                </c:pt>
                <c:pt idx="4">
                  <c:v>7.0000000000000007E-2</c:v>
                </c:pt>
                <c:pt idx="5">
                  <c:v>0.09</c:v>
                </c:pt>
                <c:pt idx="6">
                  <c:v>0.28999999999999998</c:v>
                </c:pt>
                <c:pt idx="7">
                  <c:v>0.35</c:v>
                </c:pt>
                <c:pt idx="8">
                  <c:v>0.6</c:v>
                </c:pt>
                <c:pt idx="9">
                  <c:v>0.73</c:v>
                </c:pt>
              </c:numCache>
            </c:numRef>
          </c:val>
          <c:extLst>
            <c:ext xmlns:c16="http://schemas.microsoft.com/office/drawing/2014/chart" uri="{C3380CC4-5D6E-409C-BE32-E72D297353CC}">
              <c16:uniqueId val="{00000000-E36C-1544-9F53-C9C38045F455}"/>
            </c:ext>
          </c:extLst>
        </c:ser>
        <c:dLbls>
          <c:showLegendKey val="0"/>
          <c:showVal val="0"/>
          <c:showCatName val="0"/>
          <c:showSerName val="0"/>
          <c:showPercent val="0"/>
          <c:showBubbleSize val="0"/>
        </c:dLbls>
        <c:gapWidth val="79"/>
        <c:axId val="214140008"/>
        <c:axId val="214140400"/>
      </c:barChart>
      <c:catAx>
        <c:axId val="214140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14140400"/>
        <c:crosses val="autoZero"/>
        <c:auto val="1"/>
        <c:lblAlgn val="ctr"/>
        <c:lblOffset val="100"/>
        <c:noMultiLvlLbl val="0"/>
      </c:catAx>
      <c:valAx>
        <c:axId val="214140400"/>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140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Europe </a:t>
            </a:r>
          </a:p>
          <a:p>
            <a:pPr>
              <a:defRPr sz="1200" b="1"/>
            </a:pPr>
            <a:r>
              <a:rPr lang="en-US" sz="1200" b="1" dirty="0"/>
              <a:t>(n=92)</a:t>
            </a:r>
            <a:endParaRPr lang="en-US" sz="1050" b="0" dirty="0"/>
          </a:p>
        </c:rich>
      </c:tx>
      <c:layout>
        <c:manualLayout>
          <c:xMode val="edge"/>
          <c:yMode val="edge"/>
          <c:x val="0.81327692503363747"/>
          <c:y val="6.567813318956544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8050895885675925"/>
          <c:y val="0.18851666970492673"/>
          <c:w val="0.14010835847121086"/>
          <c:h val="0.7268167179292254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Other</c:v>
                </c:pt>
                <c:pt idx="2">
                  <c:v>ISNI</c:v>
                </c:pt>
                <c:pt idx="3">
                  <c:v>National 
authority files</c:v>
                </c:pt>
                <c:pt idx="4">
                  <c:v>arXiv ID</c:v>
                </c:pt>
                <c:pt idx="5">
                  <c:v>PubMed ID</c:v>
                </c:pt>
                <c:pt idx="6">
                  <c:v>ResearcherID</c:v>
                </c:pt>
                <c:pt idx="7">
                  <c:v>Scopus ID</c:v>
                </c:pt>
                <c:pt idx="8">
                  <c:v>ORCID</c:v>
                </c:pt>
              </c:strCache>
            </c:strRef>
          </c:cat>
          <c:val>
            <c:numRef>
              <c:f>Sheet1!$B$2:$B$10</c:f>
              <c:numCache>
                <c:formatCode>0%</c:formatCode>
                <c:ptCount val="9"/>
                <c:pt idx="0">
                  <c:v>0.11</c:v>
                </c:pt>
                <c:pt idx="1">
                  <c:v>0.27</c:v>
                </c:pt>
                <c:pt idx="2">
                  <c:v>0.03</c:v>
                </c:pt>
                <c:pt idx="3">
                  <c:v>0.09</c:v>
                </c:pt>
                <c:pt idx="4">
                  <c:v>0.09</c:v>
                </c:pt>
                <c:pt idx="5">
                  <c:v>0.35</c:v>
                </c:pt>
                <c:pt idx="6">
                  <c:v>0.36</c:v>
                </c:pt>
                <c:pt idx="7">
                  <c:v>0.63</c:v>
                </c:pt>
                <c:pt idx="8">
                  <c:v>0.78</c:v>
                </c:pt>
              </c:numCache>
            </c:numRef>
          </c:val>
          <c:extLst>
            <c:ext xmlns:c16="http://schemas.microsoft.com/office/drawing/2014/chart" uri="{C3380CC4-5D6E-409C-BE32-E72D297353CC}">
              <c16:uniqueId val="{00000000-7063-4954-AF3A-3E5413A111B5}"/>
            </c:ext>
          </c:extLst>
        </c:ser>
        <c:dLbls>
          <c:showLegendKey val="0"/>
          <c:showVal val="0"/>
          <c:showCatName val="0"/>
          <c:showSerName val="0"/>
          <c:showPercent val="0"/>
          <c:showBubbleSize val="0"/>
        </c:dLbls>
        <c:gapWidth val="79"/>
        <c:axId val="342038384"/>
        <c:axId val="342038056"/>
      </c:barChart>
      <c:catAx>
        <c:axId val="342038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42038056"/>
        <c:crosses val="autoZero"/>
        <c:auto val="1"/>
        <c:lblAlgn val="ctr"/>
        <c:lblOffset val="100"/>
        <c:noMultiLvlLbl val="0"/>
      </c:catAx>
      <c:valAx>
        <c:axId val="3420380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203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U.S. &amp; Canada </a:t>
            </a:r>
          </a:p>
          <a:p>
            <a:pPr>
              <a:defRPr sz="1200" b="1"/>
            </a:pPr>
            <a:r>
              <a:rPr lang="en-US" sz="1200" b="1" dirty="0"/>
              <a:t>(n=22)</a:t>
            </a:r>
            <a:endParaRPr lang="en-US" sz="1050" b="0" dirty="0"/>
          </a:p>
        </c:rich>
      </c:tx>
      <c:layout>
        <c:manualLayout>
          <c:xMode val="edge"/>
          <c:yMode val="edge"/>
          <c:x val="0.79766209200784211"/>
          <c:y val="6.5678140905819041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8050895885675925"/>
          <c:y val="0.18851666970492673"/>
          <c:w val="0.14010835847121086"/>
          <c:h val="0.7268167179292254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Other</c:v>
                </c:pt>
                <c:pt idx="2">
                  <c:v>ISNI</c:v>
                </c:pt>
                <c:pt idx="3">
                  <c:v>National authority files</c:v>
                </c:pt>
                <c:pt idx="4">
                  <c:v>arXiv ID</c:v>
                </c:pt>
                <c:pt idx="5">
                  <c:v>PubMed ID</c:v>
                </c:pt>
                <c:pt idx="6">
                  <c:v>ResearcherID</c:v>
                </c:pt>
                <c:pt idx="7">
                  <c:v>Scopus ID</c:v>
                </c:pt>
                <c:pt idx="8">
                  <c:v>ORCID</c:v>
                </c:pt>
              </c:strCache>
            </c:strRef>
          </c:cat>
          <c:val>
            <c:numRef>
              <c:f>Sheet1!$B$2:$B$10</c:f>
              <c:numCache>
                <c:formatCode>0%</c:formatCode>
                <c:ptCount val="9"/>
                <c:pt idx="0">
                  <c:v>0.18</c:v>
                </c:pt>
                <c:pt idx="1">
                  <c:v>0.18</c:v>
                </c:pt>
                <c:pt idx="2">
                  <c:v>0</c:v>
                </c:pt>
                <c:pt idx="3">
                  <c:v>0</c:v>
                </c:pt>
                <c:pt idx="4">
                  <c:v>0.14000000000000001</c:v>
                </c:pt>
                <c:pt idx="5">
                  <c:v>0.32</c:v>
                </c:pt>
                <c:pt idx="6">
                  <c:v>0.36</c:v>
                </c:pt>
                <c:pt idx="7">
                  <c:v>0.64</c:v>
                </c:pt>
                <c:pt idx="8">
                  <c:v>0.77</c:v>
                </c:pt>
              </c:numCache>
            </c:numRef>
          </c:val>
          <c:extLst>
            <c:ext xmlns:c16="http://schemas.microsoft.com/office/drawing/2014/chart" uri="{C3380CC4-5D6E-409C-BE32-E72D297353CC}">
              <c16:uniqueId val="{00000000-3320-4437-9272-C0B118197277}"/>
            </c:ext>
          </c:extLst>
        </c:ser>
        <c:dLbls>
          <c:showLegendKey val="0"/>
          <c:showVal val="0"/>
          <c:showCatName val="0"/>
          <c:showSerName val="0"/>
          <c:showPercent val="0"/>
          <c:showBubbleSize val="0"/>
        </c:dLbls>
        <c:gapWidth val="79"/>
        <c:axId val="342038384"/>
        <c:axId val="342038056"/>
      </c:barChart>
      <c:catAx>
        <c:axId val="342038384"/>
        <c:scaling>
          <c:orientation val="minMax"/>
        </c:scaling>
        <c:delete val="1"/>
        <c:axPos val="l"/>
        <c:numFmt formatCode="General" sourceLinked="1"/>
        <c:majorTickMark val="none"/>
        <c:minorTickMark val="none"/>
        <c:tickLblPos val="nextTo"/>
        <c:crossAx val="342038056"/>
        <c:crosses val="autoZero"/>
        <c:auto val="1"/>
        <c:lblAlgn val="ctr"/>
        <c:lblOffset val="100"/>
        <c:noMultiLvlLbl val="0"/>
      </c:catAx>
      <c:valAx>
        <c:axId val="3420380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203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Other Countries </a:t>
            </a:r>
          </a:p>
          <a:p>
            <a:pPr>
              <a:defRPr sz="1200" b="1"/>
            </a:pPr>
            <a:r>
              <a:rPr lang="en-US" sz="1200" b="1" dirty="0"/>
              <a:t>(n=40)</a:t>
            </a:r>
            <a:endParaRPr lang="en-US" sz="1050" b="0" dirty="0"/>
          </a:p>
        </c:rich>
      </c:tx>
      <c:layout>
        <c:manualLayout>
          <c:xMode val="edge"/>
          <c:yMode val="edge"/>
          <c:x val="0.79766209200784211"/>
          <c:y val="6.5678140905819041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8050895885675925"/>
          <c:y val="0.18851666970492673"/>
          <c:w val="0.14010835847121086"/>
          <c:h val="0.7268167179292254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Other</c:v>
                </c:pt>
                <c:pt idx="2">
                  <c:v>ISNI</c:v>
                </c:pt>
                <c:pt idx="3">
                  <c:v>National authority files</c:v>
                </c:pt>
                <c:pt idx="4">
                  <c:v>arXiv ID</c:v>
                </c:pt>
                <c:pt idx="5">
                  <c:v>PubMed ID</c:v>
                </c:pt>
                <c:pt idx="6">
                  <c:v>ResearcherID</c:v>
                </c:pt>
                <c:pt idx="7">
                  <c:v>Scopus ID</c:v>
                </c:pt>
                <c:pt idx="8">
                  <c:v>ORCID</c:v>
                </c:pt>
              </c:strCache>
            </c:strRef>
          </c:cat>
          <c:val>
            <c:numRef>
              <c:f>Sheet1!$B$2:$B$10</c:f>
              <c:numCache>
                <c:formatCode>0%</c:formatCode>
                <c:ptCount val="9"/>
                <c:pt idx="0">
                  <c:v>0.25</c:v>
                </c:pt>
                <c:pt idx="1">
                  <c:v>0.08</c:v>
                </c:pt>
                <c:pt idx="2">
                  <c:v>0</c:v>
                </c:pt>
                <c:pt idx="3">
                  <c:v>0.03</c:v>
                </c:pt>
                <c:pt idx="4">
                  <c:v>0.08</c:v>
                </c:pt>
                <c:pt idx="5">
                  <c:v>0.13</c:v>
                </c:pt>
                <c:pt idx="6">
                  <c:v>0.43</c:v>
                </c:pt>
                <c:pt idx="7">
                  <c:v>0.63</c:v>
                </c:pt>
                <c:pt idx="8">
                  <c:v>0.63</c:v>
                </c:pt>
              </c:numCache>
            </c:numRef>
          </c:val>
          <c:extLst>
            <c:ext xmlns:c16="http://schemas.microsoft.com/office/drawing/2014/chart" uri="{C3380CC4-5D6E-409C-BE32-E72D297353CC}">
              <c16:uniqueId val="{00000000-7FEF-4001-8E86-CCF579BEE8D6}"/>
            </c:ext>
          </c:extLst>
        </c:ser>
        <c:dLbls>
          <c:showLegendKey val="0"/>
          <c:showVal val="0"/>
          <c:showCatName val="0"/>
          <c:showSerName val="0"/>
          <c:showPercent val="0"/>
          <c:showBubbleSize val="0"/>
        </c:dLbls>
        <c:gapWidth val="79"/>
        <c:axId val="342038384"/>
        <c:axId val="342038056"/>
      </c:barChart>
      <c:catAx>
        <c:axId val="342038384"/>
        <c:scaling>
          <c:orientation val="minMax"/>
        </c:scaling>
        <c:delete val="1"/>
        <c:axPos val="l"/>
        <c:numFmt formatCode="General" sourceLinked="1"/>
        <c:majorTickMark val="none"/>
        <c:minorTickMark val="none"/>
        <c:tickLblPos val="nextTo"/>
        <c:crossAx val="342038056"/>
        <c:crosses val="autoZero"/>
        <c:auto val="1"/>
        <c:lblAlgn val="ctr"/>
        <c:lblOffset val="100"/>
        <c:noMultiLvlLbl val="0"/>
      </c:catAx>
      <c:valAx>
        <c:axId val="3420380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203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UK</a:t>
            </a:r>
          </a:p>
          <a:p>
            <a:pPr>
              <a:defRPr sz="1200" b="1"/>
            </a:pPr>
            <a:r>
              <a:rPr lang="en-US" sz="1200" b="1" dirty="0"/>
              <a:t>(n=27)</a:t>
            </a:r>
            <a:endParaRPr lang="en-US" sz="1050" b="0" dirty="0"/>
          </a:p>
        </c:rich>
      </c:tx>
      <c:layout>
        <c:manualLayout>
          <c:xMode val="edge"/>
          <c:yMode val="edge"/>
          <c:x val="0.81327692503363747"/>
          <c:y val="6.567813318956544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8050895885675925"/>
          <c:y val="0.18851666970492673"/>
          <c:w val="0.14010835847121086"/>
          <c:h val="0.7268167179292254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Other</c:v>
                </c:pt>
                <c:pt idx="2">
                  <c:v>ISNI</c:v>
                </c:pt>
                <c:pt idx="3">
                  <c:v>National authority files</c:v>
                </c:pt>
                <c:pt idx="4">
                  <c:v>arXiv ID</c:v>
                </c:pt>
                <c:pt idx="5">
                  <c:v>PubMed ID</c:v>
                </c:pt>
                <c:pt idx="6">
                  <c:v>ResearcherID</c:v>
                </c:pt>
                <c:pt idx="7">
                  <c:v>Scopus ID</c:v>
                </c:pt>
                <c:pt idx="8">
                  <c:v>ORCID</c:v>
                </c:pt>
              </c:strCache>
            </c:strRef>
          </c:cat>
          <c:val>
            <c:numRef>
              <c:f>Sheet1!$B$2:$B$10</c:f>
              <c:numCache>
                <c:formatCode>0%</c:formatCode>
                <c:ptCount val="9"/>
                <c:pt idx="0">
                  <c:v>7.0000000000000007E-2</c:v>
                </c:pt>
                <c:pt idx="1">
                  <c:v>0.11</c:v>
                </c:pt>
                <c:pt idx="2">
                  <c:v>0</c:v>
                </c:pt>
                <c:pt idx="3">
                  <c:v>0</c:v>
                </c:pt>
                <c:pt idx="4">
                  <c:v>0.26</c:v>
                </c:pt>
                <c:pt idx="5">
                  <c:v>0.3</c:v>
                </c:pt>
                <c:pt idx="6">
                  <c:v>0.44</c:v>
                </c:pt>
                <c:pt idx="7">
                  <c:v>0.81</c:v>
                </c:pt>
                <c:pt idx="8">
                  <c:v>0.93</c:v>
                </c:pt>
              </c:numCache>
            </c:numRef>
          </c:val>
          <c:extLst>
            <c:ext xmlns:c16="http://schemas.microsoft.com/office/drawing/2014/chart" uri="{C3380CC4-5D6E-409C-BE32-E72D297353CC}">
              <c16:uniqueId val="{00000000-950B-49AF-BA3E-5850EF00AF16}"/>
            </c:ext>
          </c:extLst>
        </c:ser>
        <c:dLbls>
          <c:showLegendKey val="0"/>
          <c:showVal val="0"/>
          <c:showCatName val="0"/>
          <c:showSerName val="0"/>
          <c:showPercent val="0"/>
          <c:showBubbleSize val="0"/>
        </c:dLbls>
        <c:gapWidth val="79"/>
        <c:axId val="342038384"/>
        <c:axId val="342038056"/>
      </c:barChart>
      <c:catAx>
        <c:axId val="342038384"/>
        <c:scaling>
          <c:orientation val="minMax"/>
        </c:scaling>
        <c:delete val="1"/>
        <c:axPos val="l"/>
        <c:numFmt formatCode="General" sourceLinked="1"/>
        <c:majorTickMark val="none"/>
        <c:minorTickMark val="none"/>
        <c:tickLblPos val="nextTo"/>
        <c:crossAx val="342038056"/>
        <c:crosses val="autoZero"/>
        <c:auto val="1"/>
        <c:lblAlgn val="ctr"/>
        <c:lblOffset val="100"/>
        <c:noMultiLvlLbl val="0"/>
      </c:catAx>
      <c:valAx>
        <c:axId val="3420380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203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Australia</a:t>
            </a:r>
          </a:p>
          <a:p>
            <a:pPr>
              <a:defRPr sz="1200" b="1"/>
            </a:pPr>
            <a:r>
              <a:rPr lang="en-US" sz="1200" b="1" dirty="0"/>
              <a:t>(n=21)</a:t>
            </a:r>
            <a:endParaRPr lang="en-US" sz="1050" b="0" dirty="0"/>
          </a:p>
        </c:rich>
      </c:tx>
      <c:layout>
        <c:manualLayout>
          <c:xMode val="edge"/>
          <c:yMode val="edge"/>
          <c:x val="0.81327692503363747"/>
          <c:y val="6.567813318956544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8050895885675925"/>
          <c:y val="0.18851666970492673"/>
          <c:w val="0.14010835847121086"/>
          <c:h val="0.7268167179292254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Other</c:v>
                </c:pt>
                <c:pt idx="2">
                  <c:v>ISNI</c:v>
                </c:pt>
                <c:pt idx="3">
                  <c:v>National authority files</c:v>
                </c:pt>
                <c:pt idx="4">
                  <c:v>arXiv ID</c:v>
                </c:pt>
                <c:pt idx="5">
                  <c:v>PubMed ID</c:v>
                </c:pt>
                <c:pt idx="6">
                  <c:v>ResearcherID</c:v>
                </c:pt>
                <c:pt idx="7">
                  <c:v>Scopus ID</c:v>
                </c:pt>
                <c:pt idx="8">
                  <c:v>ORCID</c:v>
                </c:pt>
              </c:strCache>
            </c:strRef>
          </c:cat>
          <c:val>
            <c:numRef>
              <c:f>Sheet1!$B$2:$B$10</c:f>
              <c:numCache>
                <c:formatCode>0%</c:formatCode>
                <c:ptCount val="9"/>
                <c:pt idx="0">
                  <c:v>0.28999999999999998</c:v>
                </c:pt>
                <c:pt idx="1">
                  <c:v>0.05</c:v>
                </c:pt>
                <c:pt idx="2">
                  <c:v>0</c:v>
                </c:pt>
                <c:pt idx="3">
                  <c:v>0</c:v>
                </c:pt>
                <c:pt idx="4">
                  <c:v>0.1</c:v>
                </c:pt>
                <c:pt idx="5">
                  <c:v>0.14000000000000001</c:v>
                </c:pt>
                <c:pt idx="6">
                  <c:v>0.56999999999999995</c:v>
                </c:pt>
                <c:pt idx="7">
                  <c:v>0.67</c:v>
                </c:pt>
                <c:pt idx="8">
                  <c:v>0.56999999999999995</c:v>
                </c:pt>
              </c:numCache>
            </c:numRef>
          </c:val>
          <c:extLst>
            <c:ext xmlns:c16="http://schemas.microsoft.com/office/drawing/2014/chart" uri="{C3380CC4-5D6E-409C-BE32-E72D297353CC}">
              <c16:uniqueId val="{00000000-C5B8-498A-9828-BAE9A8B81B1E}"/>
            </c:ext>
          </c:extLst>
        </c:ser>
        <c:dLbls>
          <c:showLegendKey val="0"/>
          <c:showVal val="0"/>
          <c:showCatName val="0"/>
          <c:showSerName val="0"/>
          <c:showPercent val="0"/>
          <c:showBubbleSize val="0"/>
        </c:dLbls>
        <c:gapWidth val="79"/>
        <c:axId val="342038384"/>
        <c:axId val="342038056"/>
      </c:barChart>
      <c:catAx>
        <c:axId val="342038384"/>
        <c:scaling>
          <c:orientation val="minMax"/>
        </c:scaling>
        <c:delete val="1"/>
        <c:axPos val="l"/>
        <c:numFmt formatCode="General" sourceLinked="1"/>
        <c:majorTickMark val="none"/>
        <c:minorTickMark val="none"/>
        <c:tickLblPos val="nextTo"/>
        <c:crossAx val="342038056"/>
        <c:crosses val="autoZero"/>
        <c:auto val="1"/>
        <c:lblAlgn val="ctr"/>
        <c:lblOffset val="100"/>
        <c:noMultiLvlLbl val="0"/>
      </c:catAx>
      <c:valAx>
        <c:axId val="3420380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203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b="1" dirty="0"/>
              <a:t>Unknown</a:t>
            </a:r>
            <a:r>
              <a:rPr lang="en-US" sz="1200" b="1" baseline="0" dirty="0"/>
              <a:t> </a:t>
            </a:r>
          </a:p>
          <a:p>
            <a:pPr>
              <a:defRPr sz="1200" b="1"/>
            </a:pPr>
            <a:r>
              <a:rPr lang="en-US" sz="1200" b="1" baseline="0" dirty="0"/>
              <a:t>Country</a:t>
            </a:r>
            <a:r>
              <a:rPr lang="en-US" sz="1200" b="1" dirty="0"/>
              <a:t> </a:t>
            </a:r>
          </a:p>
          <a:p>
            <a:pPr>
              <a:defRPr sz="1200" b="1"/>
            </a:pPr>
            <a:r>
              <a:rPr lang="en-US" sz="1200" b="1" dirty="0"/>
              <a:t>(n=27)</a:t>
            </a:r>
            <a:endParaRPr lang="en-US" sz="1050" b="0" dirty="0"/>
          </a:p>
        </c:rich>
      </c:tx>
      <c:layout>
        <c:manualLayout>
          <c:xMode val="edge"/>
          <c:yMode val="edge"/>
          <c:x val="0.80164831434257233"/>
          <c:y val="6.2667089636388298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8050895885675925"/>
          <c:y val="0.18851666970492673"/>
          <c:w val="0.14010835847121086"/>
          <c:h val="0.7268167179292254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None of the above</c:v>
                </c:pt>
                <c:pt idx="1">
                  <c:v>Other</c:v>
                </c:pt>
                <c:pt idx="2">
                  <c:v>ISNI</c:v>
                </c:pt>
                <c:pt idx="3">
                  <c:v>National authority files</c:v>
                </c:pt>
                <c:pt idx="4">
                  <c:v>arXiv ID</c:v>
                </c:pt>
                <c:pt idx="5">
                  <c:v>PubMed ID</c:v>
                </c:pt>
                <c:pt idx="6">
                  <c:v>ResearcherID</c:v>
                </c:pt>
                <c:pt idx="7">
                  <c:v>Scopus ID</c:v>
                </c:pt>
                <c:pt idx="8">
                  <c:v>ORCID</c:v>
                </c:pt>
              </c:strCache>
            </c:strRef>
          </c:cat>
          <c:val>
            <c:numRef>
              <c:f>Sheet1!$B$2:$B$10</c:f>
              <c:numCache>
                <c:formatCode>0%</c:formatCode>
                <c:ptCount val="9"/>
                <c:pt idx="0">
                  <c:v>0.11</c:v>
                </c:pt>
                <c:pt idx="1">
                  <c:v>0.21</c:v>
                </c:pt>
                <c:pt idx="2">
                  <c:v>7.0000000000000007E-2</c:v>
                </c:pt>
                <c:pt idx="3">
                  <c:v>0.14000000000000001</c:v>
                </c:pt>
                <c:pt idx="4">
                  <c:v>0.11</c:v>
                </c:pt>
                <c:pt idx="5">
                  <c:v>0.28999999999999998</c:v>
                </c:pt>
                <c:pt idx="6">
                  <c:v>0.21</c:v>
                </c:pt>
                <c:pt idx="7">
                  <c:v>0.43</c:v>
                </c:pt>
                <c:pt idx="8">
                  <c:v>0.68</c:v>
                </c:pt>
              </c:numCache>
            </c:numRef>
          </c:val>
          <c:extLst>
            <c:ext xmlns:c16="http://schemas.microsoft.com/office/drawing/2014/chart" uri="{C3380CC4-5D6E-409C-BE32-E72D297353CC}">
              <c16:uniqueId val="{00000000-52AE-4EB1-81C3-1F5E9919034A}"/>
            </c:ext>
          </c:extLst>
        </c:ser>
        <c:dLbls>
          <c:showLegendKey val="0"/>
          <c:showVal val="0"/>
          <c:showCatName val="0"/>
          <c:showSerName val="0"/>
          <c:showPercent val="0"/>
          <c:showBubbleSize val="0"/>
        </c:dLbls>
        <c:gapWidth val="79"/>
        <c:axId val="342038384"/>
        <c:axId val="342038056"/>
      </c:barChart>
      <c:catAx>
        <c:axId val="342038384"/>
        <c:scaling>
          <c:orientation val="minMax"/>
        </c:scaling>
        <c:delete val="1"/>
        <c:axPos val="l"/>
        <c:numFmt formatCode="General" sourceLinked="1"/>
        <c:majorTickMark val="none"/>
        <c:minorTickMark val="none"/>
        <c:tickLblPos val="nextTo"/>
        <c:crossAx val="342038056"/>
        <c:crosses val="autoZero"/>
        <c:auto val="1"/>
        <c:lblAlgn val="ctr"/>
        <c:lblOffset val="100"/>
        <c:noMultiLvlLbl val="0"/>
      </c:catAx>
      <c:valAx>
        <c:axId val="3420380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203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4/16/18</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0022CE6-3800-45A7-9239-4D06EF1E9F35}" type="datetimeFigureOut">
              <a:rPr lang="en-US" smtClean="0"/>
              <a:t>4/16/18</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97F5786-17D5-4342-9C55-CE1599340F3B}" type="slidenum">
              <a:rPr lang="en-US" smtClean="0"/>
              <a:t>‹#›</a:t>
            </a:fld>
            <a:endParaRPr lang="en-US"/>
          </a:p>
        </p:txBody>
      </p:sp>
    </p:spTree>
    <p:extLst>
      <p:ext uri="{BB962C8B-B14F-4D97-AF65-F5344CB8AC3E}">
        <p14:creationId xmlns:p14="http://schemas.microsoft.com/office/powerpoint/2010/main" val="61165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oclc.org/content/dam/research/publications/library/2014/oclcresearch-evolving-scholarly-record-2014-5-a4.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photosdetibo/"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lickr.com/photos/girl-inchoat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paul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seanae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283980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 – Inference – Relationships</a:t>
            </a:r>
          </a:p>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21</a:t>
            </a:fld>
            <a:endParaRPr lang="en-US"/>
          </a:p>
        </p:txBody>
      </p:sp>
    </p:spTree>
    <p:extLst>
      <p:ext uri="{BB962C8B-B14F-4D97-AF65-F5344CB8AC3E}">
        <p14:creationId xmlns:p14="http://schemas.microsoft.com/office/powerpoint/2010/main" val="269609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flic.kr</a:t>
            </a:r>
            <a:r>
              <a:rPr lang="en-US" dirty="0"/>
              <a:t>/p/678bd8</a:t>
            </a:r>
          </a:p>
        </p:txBody>
      </p:sp>
      <p:sp>
        <p:nvSpPr>
          <p:cNvPr id="4" name="Slide Number Placeholder 3"/>
          <p:cNvSpPr>
            <a:spLocks noGrp="1"/>
          </p:cNvSpPr>
          <p:nvPr>
            <p:ph type="sldNum" sz="quarter" idx="10"/>
          </p:nvPr>
        </p:nvSpPr>
        <p:spPr/>
        <p:txBody>
          <a:bodyPr/>
          <a:lstStyle/>
          <a:p>
            <a:fld id="{80D2016C-8498-FF40-925C-222CAB52CF03}" type="slidenum">
              <a:rPr lang="en-US" smtClean="0"/>
              <a:t>22</a:t>
            </a:fld>
            <a:endParaRPr lang="en-US"/>
          </a:p>
        </p:txBody>
      </p:sp>
    </p:spTree>
    <p:extLst>
      <p:ext uri="{BB962C8B-B14F-4D97-AF65-F5344CB8AC3E}">
        <p14:creationId xmlns:p14="http://schemas.microsoft.com/office/powerpoint/2010/main" val="4124579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API  </a:t>
            </a:r>
          </a:p>
          <a:p>
            <a:r>
              <a:rPr lang="en-US" dirty="0" err="1"/>
              <a:t>Mmetadata</a:t>
            </a:r>
            <a:r>
              <a:rPr lang="en-US" dirty="0"/>
              <a:t> fields for SHARE</a:t>
            </a:r>
          </a:p>
          <a:p>
            <a:endParaRPr lang="en-US" dirty="0"/>
          </a:p>
          <a:p>
            <a:r>
              <a:rPr lang="en-US" dirty="0"/>
              <a:t>https://</a:t>
            </a:r>
            <a:r>
              <a:rPr lang="en-US" dirty="0" err="1"/>
              <a:t>osf.io</a:t>
            </a:r>
            <a:r>
              <a:rPr lang="en-US" dirty="0"/>
              <a:t>/wur56/wiki/Metadata%20Analysis/</a:t>
            </a:r>
          </a:p>
        </p:txBody>
      </p:sp>
      <p:sp>
        <p:nvSpPr>
          <p:cNvPr id="4" name="Slide Number Placeholder 3"/>
          <p:cNvSpPr>
            <a:spLocks noGrp="1"/>
          </p:cNvSpPr>
          <p:nvPr>
            <p:ph type="sldNum" sz="quarter" idx="10"/>
          </p:nvPr>
        </p:nvSpPr>
        <p:spPr/>
        <p:txBody>
          <a:bodyPr/>
          <a:lstStyle/>
          <a:p>
            <a:fld id="{197F5786-17D5-4342-9C55-CE1599340F3B}" type="slidenum">
              <a:rPr lang="en-US" smtClean="0"/>
              <a:t>23</a:t>
            </a:fld>
            <a:endParaRPr lang="en-US"/>
          </a:p>
        </p:txBody>
      </p:sp>
    </p:spTree>
    <p:extLst>
      <p:ext uri="{BB962C8B-B14F-4D97-AF65-F5344CB8AC3E}">
        <p14:creationId xmlns:p14="http://schemas.microsoft.com/office/powerpoint/2010/main" val="3373281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ID</a:t>
            </a:r>
          </a:p>
          <a:p>
            <a:r>
              <a:rPr lang="en-US" dirty="0"/>
              <a:t>Org IDs</a:t>
            </a:r>
          </a:p>
          <a:p>
            <a:r>
              <a:rPr lang="en-US" dirty="0"/>
              <a:t>Locator / preservation ids</a:t>
            </a:r>
          </a:p>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24</a:t>
            </a:fld>
            <a:endParaRPr lang="en-US"/>
          </a:p>
        </p:txBody>
      </p:sp>
    </p:spTree>
    <p:extLst>
      <p:ext uri="{BB962C8B-B14F-4D97-AF65-F5344CB8AC3E}">
        <p14:creationId xmlns:p14="http://schemas.microsoft.com/office/powerpoint/2010/main" val="295314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Shape 62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 expect this model to evolve over time, and it should work to represent new, extensible practices in research information management. </a:t>
            </a:r>
            <a:endParaRPr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624" name="Shape 62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350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88750B-EB82-457F-9D1F-C3DA2E7B4A5E}" type="slidenum">
              <a:rPr lang="en-US" smtClean="0"/>
              <a:t>27</a:t>
            </a:fld>
            <a:endParaRPr lang="en-US"/>
          </a:p>
        </p:txBody>
      </p:sp>
    </p:spTree>
    <p:extLst>
      <p:ext uri="{BB962C8B-B14F-4D97-AF65-F5344CB8AC3E}">
        <p14:creationId xmlns:p14="http://schemas.microsoft.com/office/powerpoint/2010/main" val="3868109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RIM CASE STUDY</a:t>
            </a:r>
          </a:p>
          <a:p>
            <a:r>
              <a:rPr lang="en-US" dirty="0"/>
              <a:t>European commission has taken the long view toward future interoperability and </a:t>
            </a:r>
            <a:r>
              <a:rPr lang="en-US" dirty="0" err="1"/>
              <a:t>datat</a:t>
            </a:r>
            <a:r>
              <a:rPr lang="en-US" dirty="0"/>
              <a:t> exchange in the RIM space p.10 Numerous initiative that support standards and </a:t>
            </a:r>
            <a:r>
              <a:rPr lang="en-US" dirty="0" err="1"/>
              <a:t>identifers</a:t>
            </a:r>
            <a:r>
              <a:rPr lang="en-US" dirty="0"/>
              <a:t> to develop infrastructures for European Open </a:t>
            </a:r>
            <a:r>
              <a:rPr lang="en-US" dirty="0" err="1"/>
              <a:t>Sicence</a:t>
            </a:r>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28</a:t>
            </a:fld>
            <a:endParaRPr lang="en-US"/>
          </a:p>
        </p:txBody>
      </p:sp>
    </p:spTree>
    <p:extLst>
      <p:ext uri="{BB962C8B-B14F-4D97-AF65-F5344CB8AC3E}">
        <p14:creationId xmlns:p14="http://schemas.microsoft.com/office/powerpoint/2010/main" val="2496110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Identifiers are Key to Open  -  Research / </a:t>
            </a:r>
            <a:r>
              <a:rPr lang="en-US" dirty="0" err="1"/>
              <a:t>Sceince</a:t>
            </a:r>
            <a:r>
              <a:rPr lang="en-US" dirty="0"/>
              <a:t> workflow.</a:t>
            </a:r>
          </a:p>
        </p:txBody>
      </p:sp>
      <p:sp>
        <p:nvSpPr>
          <p:cNvPr id="4" name="Slide Number Placeholder 3"/>
          <p:cNvSpPr>
            <a:spLocks noGrp="1"/>
          </p:cNvSpPr>
          <p:nvPr>
            <p:ph type="sldNum" sz="quarter" idx="10"/>
          </p:nvPr>
        </p:nvSpPr>
        <p:spPr/>
        <p:txBody>
          <a:bodyPr/>
          <a:lstStyle/>
          <a:p>
            <a:fld id="{197F5786-17D5-4342-9C55-CE1599340F3B}" type="slidenum">
              <a:rPr lang="en-US" smtClean="0"/>
              <a:t>29</a:t>
            </a:fld>
            <a:endParaRPr lang="en-US"/>
          </a:p>
        </p:txBody>
      </p:sp>
    </p:spTree>
    <p:extLst>
      <p:ext uri="{BB962C8B-B14F-4D97-AF65-F5344CB8AC3E}">
        <p14:creationId xmlns:p14="http://schemas.microsoft.com/office/powerpoint/2010/main" val="1080458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30</a:t>
            </a:fld>
            <a:endParaRPr lang="en-US"/>
          </a:p>
        </p:txBody>
      </p:sp>
    </p:spTree>
    <p:extLst>
      <p:ext uri="{BB962C8B-B14F-4D97-AF65-F5344CB8AC3E}">
        <p14:creationId xmlns:p14="http://schemas.microsoft.com/office/powerpoint/2010/main" val="3206264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be part the community if we want persistent identifiers – organizational sustainability, and identifiers that are used to be part of our workflows are key.</a:t>
            </a:r>
          </a:p>
        </p:txBody>
      </p:sp>
      <p:sp>
        <p:nvSpPr>
          <p:cNvPr id="4" name="Slide Number Placeholder 3"/>
          <p:cNvSpPr>
            <a:spLocks noGrp="1"/>
          </p:cNvSpPr>
          <p:nvPr>
            <p:ph type="sldNum" sz="quarter" idx="10"/>
          </p:nvPr>
        </p:nvSpPr>
        <p:spPr/>
        <p:txBody>
          <a:bodyPr/>
          <a:lstStyle/>
          <a:p>
            <a:fld id="{197F5786-17D5-4342-9C55-CE1599340F3B}" type="slidenum">
              <a:rPr lang="en-US" smtClean="0"/>
              <a:t>31</a:t>
            </a:fld>
            <a:endParaRPr lang="en-US"/>
          </a:p>
        </p:txBody>
      </p:sp>
    </p:spTree>
    <p:extLst>
      <p:ext uri="{BB962C8B-B14F-4D97-AF65-F5344CB8AC3E}">
        <p14:creationId xmlns:p14="http://schemas.microsoft.com/office/powerpoint/2010/main" val="3032051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10</a:t>
            </a:fld>
            <a:endParaRPr lang="en-US"/>
          </a:p>
        </p:txBody>
      </p:sp>
    </p:spTree>
    <p:extLst>
      <p:ext uri="{BB962C8B-B14F-4D97-AF65-F5344CB8AC3E}">
        <p14:creationId xmlns:p14="http://schemas.microsoft.com/office/powerpoint/2010/main" val="1012642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ARK example</a:t>
            </a:r>
          </a:p>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33</a:t>
            </a:fld>
            <a:endParaRPr lang="en-US"/>
          </a:p>
        </p:txBody>
      </p:sp>
    </p:spTree>
    <p:extLst>
      <p:ext uri="{BB962C8B-B14F-4D97-AF65-F5344CB8AC3E}">
        <p14:creationId xmlns:p14="http://schemas.microsoft.com/office/powerpoint/2010/main" val="1599680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34</a:t>
            </a:fld>
            <a:endParaRPr lang="en-US"/>
          </a:p>
        </p:txBody>
      </p:sp>
    </p:spTree>
    <p:extLst>
      <p:ext uri="{BB962C8B-B14F-4D97-AF65-F5344CB8AC3E}">
        <p14:creationId xmlns:p14="http://schemas.microsoft.com/office/powerpoint/2010/main" val="225078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 – </a:t>
            </a:r>
          </a:p>
          <a:p>
            <a:r>
              <a:rPr lang="en-US" dirty="0"/>
              <a:t>Identifiers are key to research  infrastructure inoperability</a:t>
            </a:r>
          </a:p>
          <a:p>
            <a:r>
              <a:rPr lang="en-US" dirty="0"/>
              <a:t>Use unique, persistent (ideally actionable) identifiers when possible.</a:t>
            </a:r>
          </a:p>
          <a:p>
            <a:r>
              <a:rPr lang="en-US" dirty="0"/>
              <a:t>Global is good, but if you only have local – that’s ok</a:t>
            </a:r>
          </a:p>
          <a:p>
            <a:r>
              <a:rPr lang="en-US" dirty="0"/>
              <a:t>Know the role of the identifier in the research workflow – and get involved with the organizations that run them</a:t>
            </a:r>
          </a:p>
        </p:txBody>
      </p:sp>
      <p:sp>
        <p:nvSpPr>
          <p:cNvPr id="4" name="Slide Number Placeholder 3"/>
          <p:cNvSpPr>
            <a:spLocks noGrp="1"/>
          </p:cNvSpPr>
          <p:nvPr>
            <p:ph type="sldNum" sz="quarter" idx="10"/>
          </p:nvPr>
        </p:nvSpPr>
        <p:spPr/>
        <p:txBody>
          <a:bodyPr/>
          <a:lstStyle/>
          <a:p>
            <a:fld id="{197F5786-17D5-4342-9C55-CE1599340F3B}" type="slidenum">
              <a:rPr lang="en-US" smtClean="0"/>
              <a:t>35</a:t>
            </a:fld>
            <a:endParaRPr lang="en-US"/>
          </a:p>
        </p:txBody>
      </p:sp>
    </p:spTree>
    <p:extLst>
      <p:ext uri="{BB962C8B-B14F-4D97-AF65-F5344CB8AC3E}">
        <p14:creationId xmlns:p14="http://schemas.microsoft.com/office/powerpoint/2010/main" val="953898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57FE3C-647B-1545-9254-E7D428BA0134}" type="slidenum">
              <a:rPr lang="en-US" smtClean="0"/>
              <a:t>36</a:t>
            </a:fld>
            <a:endParaRPr lang="en-US"/>
          </a:p>
        </p:txBody>
      </p:sp>
    </p:spTree>
    <p:extLst>
      <p:ext uri="{BB962C8B-B14F-4D97-AF65-F5344CB8AC3E}">
        <p14:creationId xmlns:p14="http://schemas.microsoft.com/office/powerpoint/2010/main" val="1759393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71804824-2B3B-43CD-A10A-BDB755C61F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022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naturalhistory.si.edu</a:t>
            </a:r>
            <a:r>
              <a:rPr lang="en-US" dirty="0"/>
              <a:t>/</a:t>
            </a:r>
            <a:r>
              <a:rPr lang="en-US" dirty="0" err="1"/>
              <a:t>rc</a:t>
            </a:r>
            <a:r>
              <a:rPr lang="en-US" dirty="0"/>
              <a:t>/</a:t>
            </a:r>
            <a:r>
              <a:rPr lang="en-US" dirty="0" err="1"/>
              <a:t>cp</a:t>
            </a:r>
            <a:r>
              <a:rPr lang="en-US" dirty="0"/>
              <a:t>/_</a:t>
            </a:r>
            <a:r>
              <a:rPr lang="en-US" dirty="0" err="1"/>
              <a:t>img</a:t>
            </a:r>
            <a:r>
              <a:rPr lang="en-US" dirty="0"/>
              <a:t>/</a:t>
            </a:r>
            <a:r>
              <a:rPr lang="en-US" dirty="0" err="1"/>
              <a:t>imageGallery</a:t>
            </a:r>
            <a:r>
              <a:rPr lang="en-US" dirty="0"/>
              <a:t>/</a:t>
            </a:r>
            <a:r>
              <a:rPr lang="en-US" dirty="0" err="1"/>
              <a:t>clarkPhotos</a:t>
            </a:r>
            <a:r>
              <a:rPr lang="en-US" dirty="0"/>
              <a:t>/</a:t>
            </a:r>
            <a:r>
              <a:rPr lang="en-US" dirty="0" err="1"/>
              <a:t>Birds_staff_lg.jpg</a:t>
            </a:r>
            <a:endParaRPr lang="en-US" dirty="0"/>
          </a:p>
        </p:txBody>
      </p:sp>
      <p:sp>
        <p:nvSpPr>
          <p:cNvPr id="4" name="Slide Number Placeholder 3"/>
          <p:cNvSpPr>
            <a:spLocks noGrp="1"/>
          </p:cNvSpPr>
          <p:nvPr>
            <p:ph type="sldNum" sz="quarter" idx="10"/>
          </p:nvPr>
        </p:nvSpPr>
        <p:spPr/>
        <p:txBody>
          <a:bodyPr/>
          <a:lstStyle/>
          <a:p>
            <a:fld id="{80D2016C-8498-FF40-925C-222CAB52CF03}" type="slidenum">
              <a:rPr lang="en-US" smtClean="0"/>
              <a:t>39</a:t>
            </a:fld>
            <a:endParaRPr lang="en-US"/>
          </a:p>
        </p:txBody>
      </p:sp>
    </p:spTree>
    <p:extLst>
      <p:ext uri="{BB962C8B-B14F-4D97-AF65-F5344CB8AC3E}">
        <p14:creationId xmlns:p14="http://schemas.microsoft.com/office/powerpoint/2010/main" val="1327149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This is how we framed out the scholarly record in terms of nature and scope of what it might contain.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Start with published outcomes: the reporting of results, conclusions, ideas and so forth from a particular scholarly inquiry. </a:t>
            </a:r>
          </a:p>
          <a:p>
            <a:r>
              <a:rPr lang="en-US" sz="1200" kern="1200" dirty="0">
                <a:solidFill>
                  <a:schemeClr val="tx1"/>
                </a:solidFill>
                <a:effectLst/>
                <a:latin typeface="+mn-lt"/>
                <a:ea typeface="+mn-ea"/>
                <a:cs typeface="+mn-cs"/>
              </a:rPr>
              <a:t>These outcomes are still the coin of the realm for scholarly activities, so they are privileged here at the center of the picture;</a:t>
            </a:r>
          </a:p>
          <a:p>
            <a:r>
              <a:rPr lang="en-US" sz="1200" kern="1200" dirty="0">
                <a:solidFill>
                  <a:schemeClr val="tx1"/>
                </a:solidFill>
                <a:effectLst/>
                <a:latin typeface="+mn-lt"/>
                <a:ea typeface="+mn-ea"/>
                <a:cs typeface="+mn-cs"/>
              </a:rPr>
              <a:t>A lot of these outcomes take the form of text-based materials like books and journal articles, but often supplemented by additional materials such as video, graphics, and interactive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Rest of scholarly record divided into two broad areas: process and aftermath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Process: process of scholarly inquiry; process by which outcomes are produced. Identified three categories of materials generated in this phase in which there is interest in including them as part of the scholarly record:</a:t>
            </a:r>
          </a:p>
          <a:p>
            <a:r>
              <a:rPr lang="en-US" sz="1200" i="1" kern="1200" dirty="0">
                <a:solidFill>
                  <a:schemeClr val="tx1"/>
                </a:solidFill>
                <a:effectLst/>
                <a:latin typeface="+mn-lt"/>
                <a:ea typeface="+mn-ea"/>
                <a:cs typeface="+mn-cs"/>
              </a:rPr>
              <a:t>Method </a:t>
            </a:r>
            <a:r>
              <a:rPr lang="en-US" sz="1200" kern="1200" dirty="0">
                <a:solidFill>
                  <a:schemeClr val="tx1"/>
                </a:solidFill>
                <a:effectLst/>
                <a:latin typeface="+mn-lt"/>
                <a:ea typeface="+mn-ea"/>
                <a:cs typeface="+mn-cs"/>
              </a:rPr>
              <a:t>materials related to the methodology of scholarly inquiry (e.g., software, computer models, digital lab notebooks, sampling frames, experimental protocols, instrument calibrations)</a:t>
            </a:r>
          </a:p>
          <a:p>
            <a:r>
              <a:rPr lang="en-US" sz="1200" i="1" kern="1200" dirty="0">
                <a:solidFill>
                  <a:schemeClr val="tx1"/>
                </a:solidFill>
                <a:effectLst/>
                <a:latin typeface="+mn-lt"/>
                <a:ea typeface="+mn-ea"/>
                <a:cs typeface="+mn-cs"/>
              </a:rPr>
              <a:t>Evidence</a:t>
            </a:r>
            <a:r>
              <a:rPr lang="en-US" sz="1200" kern="1200" dirty="0">
                <a:solidFill>
                  <a:schemeClr val="tx1"/>
                </a:solidFill>
                <a:effectLst/>
                <a:latin typeface="+mn-lt"/>
                <a:ea typeface="+mn-ea"/>
                <a:cs typeface="+mn-cs"/>
              </a:rPr>
              <a:t> raw materials/inputs to scholarly work (e.g., data sets, survey results, new or enhanced primary source documents, links to findings from other scholarly works);</a:t>
            </a:r>
          </a:p>
          <a:p>
            <a:r>
              <a:rPr lang="en-US" sz="1200" i="1" kern="1200" dirty="0">
                <a:solidFill>
                  <a:schemeClr val="tx1"/>
                </a:solidFill>
                <a:effectLst/>
                <a:latin typeface="+mn-lt"/>
                <a:ea typeface="+mn-ea"/>
                <a:cs typeface="+mn-cs"/>
              </a:rPr>
              <a:t>Discussion</a:t>
            </a:r>
            <a:r>
              <a:rPr lang="en-US" sz="1200" kern="1200" dirty="0">
                <a:solidFill>
                  <a:schemeClr val="tx1"/>
                </a:solidFill>
                <a:effectLst/>
                <a:latin typeface="+mn-lt"/>
                <a:ea typeface="+mn-ea"/>
                <a:cs typeface="+mn-cs"/>
              </a:rPr>
              <a:t> refining and improving ideas, methods, conclusions (e.g., pre-prints, listserv/blog discussions, conference presentations, annotated commentary, grant proposals).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Anchoring outcomes directly to the methods employed, evidence used, and formative discussions conducted during the process of scholarly inquiry helps contextualize and deepen our understanding of these outcomes, facilitate replicability, and leverage results into new research.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the outcomes from a research project have been formally published or otherwise made available, scholarly activities surrounding that piece of work may still continue in the “aftermath” phase.</a:t>
            </a:r>
          </a:p>
          <a:p>
            <a:r>
              <a:rPr lang="en-US" sz="1200" kern="1200" dirty="0">
                <a:solidFill>
                  <a:schemeClr val="tx1"/>
                </a:solidFill>
                <a:effectLst/>
                <a:latin typeface="+mn-lt"/>
                <a:ea typeface="+mn-ea"/>
                <a:cs typeface="+mn-cs"/>
              </a:rPr>
              <a:t>Activities in the aftermath phase may include </a:t>
            </a:r>
            <a:r>
              <a:rPr lang="en-US" sz="1200" i="1" kern="1200" dirty="0">
                <a:solidFill>
                  <a:schemeClr val="tx1"/>
                </a:solidFill>
                <a:effectLst/>
                <a:latin typeface="+mn-lt"/>
                <a:ea typeface="+mn-ea"/>
                <a:cs typeface="+mn-cs"/>
              </a:rPr>
              <a:t>Discussion</a:t>
            </a:r>
            <a:r>
              <a:rPr lang="en-US" sz="1200" kern="1200" dirty="0">
                <a:solidFill>
                  <a:schemeClr val="tx1"/>
                </a:solidFill>
                <a:effectLst/>
                <a:latin typeface="+mn-lt"/>
                <a:ea typeface="+mn-ea"/>
                <a:cs typeface="+mn-cs"/>
              </a:rPr>
              <a:t> (through similar channels as those in the process phase, but also post-publication formal reviews and commentary);</a:t>
            </a:r>
          </a:p>
          <a:p>
            <a:r>
              <a:rPr lang="en-US" sz="1200" i="1" kern="1200" dirty="0">
                <a:solidFill>
                  <a:schemeClr val="tx1"/>
                </a:solidFill>
                <a:effectLst/>
                <a:latin typeface="+mn-lt"/>
                <a:ea typeface="+mn-ea"/>
                <a:cs typeface="+mn-cs"/>
              </a:rPr>
              <a:t>Revision</a:t>
            </a:r>
            <a:r>
              <a:rPr lang="en-US" sz="1200" kern="1200" dirty="0">
                <a:solidFill>
                  <a:schemeClr val="tx1"/>
                </a:solidFill>
                <a:effectLst/>
                <a:latin typeface="+mn-lt"/>
                <a:ea typeface="+mn-ea"/>
                <a:cs typeface="+mn-cs"/>
              </a:rPr>
              <a:t> published work can be revised in various ways (the work may be enhanced with additional findings; errors may be corrected or clarifications made, etc.)</a:t>
            </a:r>
          </a:p>
          <a:p>
            <a:r>
              <a:rPr lang="en-US" sz="1200" i="1" kern="1200" dirty="0">
                <a:solidFill>
                  <a:schemeClr val="tx1"/>
                </a:solidFill>
                <a:effectLst/>
                <a:latin typeface="+mn-lt"/>
                <a:ea typeface="+mn-ea"/>
                <a:cs typeface="+mn-cs"/>
              </a:rPr>
              <a:t>Re-use </a:t>
            </a:r>
            <a:r>
              <a:rPr lang="en-US" sz="1200" kern="1200" dirty="0">
                <a:solidFill>
                  <a:schemeClr val="tx1"/>
                </a:solidFill>
                <a:effectLst/>
                <a:latin typeface="+mn-lt"/>
                <a:ea typeface="+mn-ea"/>
                <a:cs typeface="+mn-cs"/>
              </a:rPr>
              <a:t>(the work may be edited or re-packaged into new forms, such as conference presentations, summaries, blog posts, versions for the “popular media”,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 saying that everything discussed here will end up in the scholarly record. But picture represents the maximal scope and depth of materials regarding which there is increasing interest in systematic collection and curation.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that some of the materials in the outlying components are becoming or might become outcomes in their own right. Data sets are a good example: in some disciplines the publication of an important data set is now considered a first-class scientific outcome.</a:t>
            </a:r>
          </a:p>
          <a:p>
            <a:endParaRPr lang="en-US" sz="1200" kern="1200" dirty="0">
              <a:solidFill>
                <a:schemeClr val="tx1"/>
              </a:solidFill>
              <a:effectLst/>
              <a:latin typeface="+mn-lt"/>
              <a:ea typeface="+mn-ea"/>
              <a:cs typeface="+mn-cs"/>
            </a:endParaRPr>
          </a:p>
          <a:p>
            <a:r>
              <a:rPr lang="en-US" dirty="0"/>
              <a:t>More on the evolving scholarly record:</a:t>
            </a:r>
          </a:p>
          <a:p>
            <a:r>
              <a:rPr lang="en-US" dirty="0"/>
              <a:t>Lavoie, Brian, Eric Childress, Ricky </a:t>
            </a:r>
            <a:r>
              <a:rPr lang="en-US" dirty="0" err="1"/>
              <a:t>Erway</a:t>
            </a:r>
            <a:r>
              <a:rPr lang="en-US" dirty="0"/>
              <a:t>, </a:t>
            </a:r>
            <a:r>
              <a:rPr lang="en-US" dirty="0" err="1"/>
              <a:t>Ixchel</a:t>
            </a:r>
            <a:r>
              <a:rPr lang="en-US" dirty="0"/>
              <a:t> </a:t>
            </a:r>
            <a:r>
              <a:rPr lang="en-US" dirty="0" err="1"/>
              <a:t>Faniel</a:t>
            </a:r>
            <a:r>
              <a:rPr lang="en-US" dirty="0"/>
              <a:t>, Constance </a:t>
            </a:r>
            <a:r>
              <a:rPr lang="en-US" dirty="0" err="1"/>
              <a:t>Malpas</a:t>
            </a:r>
            <a:r>
              <a:rPr lang="en-US" dirty="0"/>
              <a:t>, Jennifer Schaffner, and </a:t>
            </a:r>
            <a:r>
              <a:rPr lang="en-US" dirty="0" err="1"/>
              <a:t>Titia</a:t>
            </a:r>
            <a:r>
              <a:rPr lang="en-US" dirty="0"/>
              <a:t> van der </a:t>
            </a:r>
            <a:r>
              <a:rPr lang="en-US" dirty="0" err="1"/>
              <a:t>Werf</a:t>
            </a:r>
            <a:r>
              <a:rPr lang="en-US" dirty="0"/>
              <a:t>. 2014. </a:t>
            </a:r>
            <a:r>
              <a:rPr lang="en-US" i="1" dirty="0"/>
              <a:t>The Evolving Scholarly Record</a:t>
            </a:r>
            <a:r>
              <a:rPr lang="en-US" dirty="0"/>
              <a:t>. Dublin, Ohio: OCLC Research.</a:t>
            </a:r>
          </a:p>
          <a:p>
            <a:r>
              <a:rPr lang="en-US" dirty="0">
                <a:hlinkClick r:id="rId3"/>
              </a:rPr>
              <a:t>http://www.oclc.org/content/dam/research/publications/library/2014/oclcresearch-evolving-scholarly-record-2014.pdf</a:t>
            </a:r>
            <a:r>
              <a:rPr lang="en-US" dirty="0"/>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F743E3-0DB5-4840-B44F-70C4D8426A9A}" type="slidenum">
              <a:rPr lang="en-US" smtClean="0"/>
              <a:pPr/>
              <a:t>12</a:t>
            </a:fld>
            <a:endParaRPr lang="en-US"/>
          </a:p>
        </p:txBody>
      </p:sp>
    </p:spTree>
    <p:extLst>
      <p:ext uri="{BB962C8B-B14F-4D97-AF65-F5344CB8AC3E}">
        <p14:creationId xmlns:p14="http://schemas.microsoft.com/office/powerpoint/2010/main" val="118403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http://global.oup.com/uk/orc/busecon/economics/carlin/</a:t>
            </a:r>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11329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i="0" u="none" strike="noStrike" kern="1200" dirty="0">
                <a:solidFill>
                  <a:schemeClr val="tx1"/>
                </a:solidFill>
                <a:effectLst/>
                <a:latin typeface="+mn-lt"/>
                <a:ea typeface="+mn-ea"/>
                <a:cs typeface="+mn-cs"/>
                <a:hlinkClick r:id="rId3" tooltip="Go to photos.de.tibo's photostream"/>
              </a:rPr>
              <a:t>photos.de.tibo</a:t>
            </a:r>
            <a:endParaRPr lang="en-US" sz="1200" b="1" i="0" u="none" strike="noStrike" kern="1200" dirty="0">
              <a:solidFill>
                <a:schemeClr val="tx1"/>
              </a:solidFill>
              <a:effectLst/>
              <a:latin typeface="+mn-lt"/>
              <a:ea typeface="+mn-ea"/>
              <a:cs typeface="+mn-cs"/>
            </a:endParaRPr>
          </a:p>
          <a:p>
            <a:r>
              <a:rPr lang="en-US" dirty="0"/>
              <a:t>https://</a:t>
            </a:r>
            <a:r>
              <a:rPr lang="en-US" dirty="0" err="1"/>
              <a:t>flic.kr</a:t>
            </a:r>
            <a:r>
              <a:rPr lang="en-US" dirty="0"/>
              <a:t>/p/4stXaP</a:t>
            </a:r>
          </a:p>
          <a:p>
            <a:r>
              <a:rPr lang="en-US" dirty="0"/>
              <a:t>https://</a:t>
            </a:r>
            <a:r>
              <a:rPr lang="en-US" dirty="0" err="1"/>
              <a:t>creativecommons.org</a:t>
            </a:r>
            <a:r>
              <a:rPr lang="en-US" dirty="0"/>
              <a:t>/licenses/by-</a:t>
            </a:r>
            <a:r>
              <a:rPr lang="en-US" dirty="0" err="1"/>
              <a:t>nc</a:t>
            </a:r>
            <a:r>
              <a:rPr lang="en-US" dirty="0"/>
              <a:t>-</a:t>
            </a:r>
            <a:r>
              <a:rPr lang="en-US" dirty="0" err="1"/>
              <a:t>nd</a:t>
            </a:r>
            <a:r>
              <a:rPr lang="en-US" dirty="0"/>
              <a:t>/2.0/</a:t>
            </a:r>
          </a:p>
        </p:txBody>
      </p:sp>
      <p:sp>
        <p:nvSpPr>
          <p:cNvPr id="4" name="Slide Number Placeholder 3"/>
          <p:cNvSpPr>
            <a:spLocks noGrp="1"/>
          </p:cNvSpPr>
          <p:nvPr>
            <p:ph type="sldNum" sz="quarter" idx="10"/>
          </p:nvPr>
        </p:nvSpPr>
        <p:spPr/>
        <p:txBody>
          <a:bodyPr/>
          <a:lstStyle/>
          <a:p>
            <a:fld id="{197F5786-17D5-4342-9C55-CE1599340F3B}" type="slidenum">
              <a:rPr lang="en-US" smtClean="0"/>
              <a:t>15</a:t>
            </a:fld>
            <a:endParaRPr lang="en-US"/>
          </a:p>
        </p:txBody>
      </p:sp>
    </p:spTree>
    <p:extLst>
      <p:ext uri="{BB962C8B-B14F-4D97-AF65-F5344CB8AC3E}">
        <p14:creationId xmlns:p14="http://schemas.microsoft.com/office/powerpoint/2010/main" val="1006652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Identifiers can indicate context – trust – commitment to preservation/archival intent</a:t>
            </a:r>
          </a:p>
          <a:p>
            <a:r>
              <a:rPr lang="en-US" dirty="0"/>
              <a:t>Article by Ruth </a:t>
            </a:r>
            <a:r>
              <a:rPr lang="en-US" dirty="0" err="1"/>
              <a:t>Duerr</a:t>
            </a:r>
            <a:endParaRPr lang="en-US" dirty="0"/>
          </a:p>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17</a:t>
            </a:fld>
            <a:endParaRPr lang="en-US"/>
          </a:p>
        </p:txBody>
      </p:sp>
    </p:spTree>
    <p:extLst>
      <p:ext uri="{BB962C8B-B14F-4D97-AF65-F5344CB8AC3E}">
        <p14:creationId xmlns:p14="http://schemas.microsoft.com/office/powerpoint/2010/main" val="1869211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Catalog card</a:t>
            </a:r>
          </a:p>
          <a:p>
            <a:r>
              <a:rPr lang="en-US" sz="1200" b="1" i="0" u="none" strike="noStrike" kern="1200" dirty="0">
                <a:solidFill>
                  <a:schemeClr val="tx1"/>
                </a:solidFill>
                <a:effectLst/>
                <a:latin typeface="+mn-lt"/>
                <a:ea typeface="+mn-ea"/>
                <a:cs typeface="+mn-cs"/>
                <a:hlinkClick r:id="rId3" tooltip="Go to dawn m. armfield's photostream"/>
              </a:rPr>
              <a:t>dawn m. armfield</a:t>
            </a:r>
            <a:endParaRPr lang="en-US" dirty="0"/>
          </a:p>
          <a:p>
            <a:r>
              <a:rPr lang="en-US" dirty="0"/>
              <a:t>https://</a:t>
            </a:r>
            <a:r>
              <a:rPr lang="en-US" dirty="0" err="1"/>
              <a:t>flic.kr</a:t>
            </a:r>
            <a:r>
              <a:rPr lang="en-US" dirty="0"/>
              <a:t>/p/hA9nn6</a:t>
            </a:r>
          </a:p>
          <a:p>
            <a:r>
              <a:rPr lang="en-US" dirty="0"/>
              <a:t>https://</a:t>
            </a:r>
            <a:r>
              <a:rPr lang="en-US" dirty="0" err="1"/>
              <a:t>creativecommons.org</a:t>
            </a:r>
            <a:r>
              <a:rPr lang="en-US" dirty="0"/>
              <a:t>/licenses/by-</a:t>
            </a:r>
            <a:r>
              <a:rPr lang="en-US" dirty="0" err="1"/>
              <a:t>nc</a:t>
            </a:r>
            <a:r>
              <a:rPr lang="en-US" dirty="0"/>
              <a:t>-</a:t>
            </a:r>
            <a:r>
              <a:rPr lang="en-US" dirty="0" err="1"/>
              <a:t>nd</a:t>
            </a:r>
            <a:r>
              <a:rPr lang="en-US" dirty="0"/>
              <a:t>/2.0/</a:t>
            </a:r>
          </a:p>
        </p:txBody>
      </p:sp>
      <p:sp>
        <p:nvSpPr>
          <p:cNvPr id="4" name="Slide Number Placeholder 3"/>
          <p:cNvSpPr>
            <a:spLocks noGrp="1"/>
          </p:cNvSpPr>
          <p:nvPr>
            <p:ph type="sldNum" sz="quarter" idx="10"/>
          </p:nvPr>
        </p:nvSpPr>
        <p:spPr/>
        <p:txBody>
          <a:bodyPr/>
          <a:lstStyle/>
          <a:p>
            <a:fld id="{197F5786-17D5-4342-9C55-CE1599340F3B}" type="slidenum">
              <a:rPr lang="en-US" smtClean="0"/>
              <a:t>18</a:t>
            </a:fld>
            <a:endParaRPr lang="en-US"/>
          </a:p>
        </p:txBody>
      </p:sp>
    </p:spTree>
    <p:extLst>
      <p:ext uri="{BB962C8B-B14F-4D97-AF65-F5344CB8AC3E}">
        <p14:creationId xmlns:p14="http://schemas.microsoft.com/office/powerpoint/2010/main" val="413095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u="none" strike="noStrike" kern="1200" dirty="0">
              <a:solidFill>
                <a:schemeClr val="tx1"/>
              </a:solidFill>
              <a:effectLst/>
              <a:latin typeface="+mn-lt"/>
              <a:ea typeface="+mn-ea"/>
              <a:cs typeface="+mn-cs"/>
              <a:hlinkClick r:id="rId3" tooltip="Go to Paul Keller's photostream"/>
            </a:endParaRPr>
          </a:p>
          <a:p>
            <a:r>
              <a:rPr lang="en-US" dirty="0" err="1"/>
              <a:t>Doi</a:t>
            </a:r>
            <a:r>
              <a:rPr lang="en-US" dirty="0"/>
              <a:t> </a:t>
            </a:r>
            <a:r>
              <a:rPr lang="en-US" dirty="0" err="1"/>
              <a:t>llinks</a:t>
            </a:r>
            <a:r>
              <a:rPr lang="en-US" dirty="0"/>
              <a:t> to a defined piece of intellectual property – one of the oldest digital </a:t>
            </a:r>
            <a:r>
              <a:rPr lang="en-US" dirty="0" err="1"/>
              <a:t>Pid</a:t>
            </a:r>
            <a:r>
              <a:rPr lang="en-US" dirty="0"/>
              <a:t> in existence, begun in 1998 Consists prefix (organization) suffix (object) in this case the last bit is a local ID</a:t>
            </a:r>
          </a:p>
          <a:p>
            <a:endParaRPr lang="en-US" dirty="0"/>
          </a:p>
          <a:p>
            <a:r>
              <a:rPr lang="en-US" sz="1200" b="0" i="0" kern="1200" dirty="0">
                <a:solidFill>
                  <a:schemeClr val="tx1"/>
                </a:solidFill>
                <a:effectLst/>
                <a:latin typeface="+mn-lt"/>
                <a:ea typeface="+mn-ea"/>
                <a:cs typeface="+mn-cs"/>
              </a:rPr>
              <a:t>Archival Resource Keys –Since 2001</a:t>
            </a:r>
          </a:p>
          <a:p>
            <a:r>
              <a:rPr lang="en-US" sz="1200" b="0" i="0" kern="1200" dirty="0">
                <a:solidFill>
                  <a:schemeClr val="tx1"/>
                </a:solidFill>
                <a:effectLst/>
                <a:latin typeface="+mn-lt"/>
                <a:ea typeface="+mn-ea"/>
                <a:cs typeface="+mn-cs"/>
              </a:rPr>
              <a:t>An ARK is represented by a sequence of characters that contains the label, "</a:t>
            </a:r>
            <a:r>
              <a:rPr lang="en-US" dirty="0"/>
              <a:t>ark:</a:t>
            </a:r>
            <a:r>
              <a:rPr lang="en-US" sz="1200" b="0" i="0" kern="1200" dirty="0">
                <a:solidFill>
                  <a:schemeClr val="tx1"/>
                </a:solidFill>
                <a:effectLst/>
                <a:latin typeface="+mn-lt"/>
                <a:ea typeface="+mn-ea"/>
                <a:cs typeface="+mn-cs"/>
              </a:rPr>
              <a:t>". When embedded in a URL, it is preceded by the protocol ("</a:t>
            </a:r>
            <a:r>
              <a:rPr lang="en-US" dirty="0"/>
              <a:t>http://</a:t>
            </a:r>
            <a:r>
              <a:rPr lang="en-US" sz="1200" b="0" i="0" kern="1200" dirty="0">
                <a:solidFill>
                  <a:schemeClr val="tx1"/>
                </a:solidFill>
                <a:effectLst/>
                <a:latin typeface="+mn-lt"/>
                <a:ea typeface="+mn-ea"/>
                <a:cs typeface="+mn-cs"/>
              </a:rPr>
              <a:t>" or "</a:t>
            </a:r>
            <a:r>
              <a:rPr lang="en-US" dirty="0"/>
              <a:t>https://</a:t>
            </a:r>
            <a:r>
              <a:rPr lang="en-US" sz="1200" b="0" i="0" kern="1200" dirty="0">
                <a:solidFill>
                  <a:schemeClr val="tx1"/>
                </a:solidFill>
                <a:effectLst/>
                <a:latin typeface="+mn-lt"/>
                <a:ea typeface="+mn-ea"/>
                <a:cs typeface="+mn-cs"/>
              </a:rPr>
              <a:t>") and name of a service that provides support for that ARK. That service name, or the "Name Mapping Authority" (NMA), is mutable and replaceable, as neither the web server itself nor the current web protocols are expected to last longer than the identified objects. The immutable, globally unique identifier follows the "</a:t>
            </a:r>
            <a:r>
              <a:rPr lang="en-US" dirty="0"/>
              <a:t>ark:</a:t>
            </a:r>
            <a:r>
              <a:rPr lang="en-US" sz="1200" b="0" i="0" kern="1200" dirty="0">
                <a:solidFill>
                  <a:schemeClr val="tx1"/>
                </a:solidFill>
                <a:effectLst/>
                <a:latin typeface="+mn-lt"/>
                <a:ea typeface="+mn-ea"/>
                <a:cs typeface="+mn-cs"/>
              </a:rPr>
              <a:t>" label. This includes a "Name Assigning Authority Number" (NAAN) identifying the naming organization, followed by the name that it assigns to the object. </a:t>
            </a:r>
            <a:endParaRPr lang="en-US" dirty="0"/>
          </a:p>
          <a:p>
            <a:endParaRPr lang="en-US" dirty="0"/>
          </a:p>
          <a:p>
            <a:r>
              <a:rPr lang="en-US" dirty="0"/>
              <a:t>https://</a:t>
            </a:r>
            <a:r>
              <a:rPr lang="en-US" dirty="0" err="1"/>
              <a:t>flic.kr</a:t>
            </a:r>
            <a:r>
              <a:rPr lang="en-US" dirty="0"/>
              <a:t>/p/SG7LN1</a:t>
            </a:r>
          </a:p>
          <a:p>
            <a:r>
              <a:rPr lang="en-US" dirty="0"/>
              <a:t>https://</a:t>
            </a:r>
            <a:r>
              <a:rPr lang="en-US" dirty="0" err="1"/>
              <a:t>creativecommons.org</a:t>
            </a:r>
            <a:r>
              <a:rPr lang="en-US" dirty="0"/>
              <a:t>/licenses/by/2.0/</a:t>
            </a:r>
          </a:p>
          <a:p>
            <a:r>
              <a:rPr lang="en-US" dirty="0"/>
              <a:t>https://</a:t>
            </a:r>
            <a:r>
              <a:rPr lang="en-US" dirty="0" err="1"/>
              <a:t>www.flickr.com</a:t>
            </a:r>
            <a:r>
              <a:rPr lang="en-US" dirty="0"/>
              <a:t>/photos/</a:t>
            </a:r>
            <a:r>
              <a:rPr lang="en-US" dirty="0" err="1"/>
              <a:t>paulk</a:t>
            </a:r>
            <a:r>
              <a:rPr lang="en-US" dirty="0"/>
              <a:t>/</a:t>
            </a:r>
          </a:p>
        </p:txBody>
      </p:sp>
      <p:sp>
        <p:nvSpPr>
          <p:cNvPr id="4" name="Slide Number Placeholder 3"/>
          <p:cNvSpPr>
            <a:spLocks noGrp="1"/>
          </p:cNvSpPr>
          <p:nvPr>
            <p:ph type="sldNum" sz="quarter" idx="10"/>
          </p:nvPr>
        </p:nvSpPr>
        <p:spPr/>
        <p:txBody>
          <a:bodyPr/>
          <a:lstStyle/>
          <a:p>
            <a:fld id="{197F5786-17D5-4342-9C55-CE1599340F3B}" type="slidenum">
              <a:rPr lang="en-US" smtClean="0"/>
              <a:t>19</a:t>
            </a:fld>
            <a:endParaRPr lang="en-US"/>
          </a:p>
        </p:txBody>
      </p:sp>
    </p:spTree>
    <p:extLst>
      <p:ext uri="{BB962C8B-B14F-4D97-AF65-F5344CB8AC3E}">
        <p14:creationId xmlns:p14="http://schemas.microsoft.com/office/powerpoint/2010/main" val="1974342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hlinkClick r:id="rId3" tooltip="Go to Sean Salmon's photostream"/>
              </a:rPr>
              <a:t>Sean Salmon</a:t>
            </a:r>
            <a:endParaRPr lang="en-US" sz="1200" b="1" i="0" u="none" strike="noStrike" kern="1200" dirty="0">
              <a:solidFill>
                <a:schemeClr val="tx1"/>
              </a:solidFill>
              <a:effectLst/>
              <a:latin typeface="+mn-lt"/>
              <a:ea typeface="+mn-ea"/>
              <a:cs typeface="+mn-cs"/>
            </a:endParaRPr>
          </a:p>
          <a:p>
            <a:r>
              <a:rPr lang="en-US" dirty="0"/>
              <a:t>https://</a:t>
            </a:r>
            <a:r>
              <a:rPr lang="en-US" dirty="0" err="1"/>
              <a:t>flic.kr</a:t>
            </a:r>
            <a:r>
              <a:rPr lang="en-US" dirty="0"/>
              <a:t>/p/4x17RJ</a:t>
            </a:r>
          </a:p>
          <a:p>
            <a:r>
              <a:rPr lang="en-US" dirty="0"/>
              <a:t>https://</a:t>
            </a:r>
            <a:r>
              <a:rPr lang="en-US" dirty="0" err="1"/>
              <a:t>creativecommons.org</a:t>
            </a:r>
            <a:r>
              <a:rPr lang="en-US" dirty="0"/>
              <a:t>/licenses/by-</a:t>
            </a:r>
            <a:r>
              <a:rPr lang="en-US" dirty="0" err="1"/>
              <a:t>nc</a:t>
            </a:r>
            <a:r>
              <a:rPr lang="en-US" dirty="0"/>
              <a:t>/2.0/</a:t>
            </a:r>
          </a:p>
          <a:p>
            <a:endParaRPr lang="en-US" dirty="0"/>
          </a:p>
        </p:txBody>
      </p:sp>
      <p:sp>
        <p:nvSpPr>
          <p:cNvPr id="4" name="Slide Number Placeholder 3"/>
          <p:cNvSpPr>
            <a:spLocks noGrp="1"/>
          </p:cNvSpPr>
          <p:nvPr>
            <p:ph type="sldNum" sz="quarter" idx="10"/>
          </p:nvPr>
        </p:nvSpPr>
        <p:spPr/>
        <p:txBody>
          <a:bodyPr/>
          <a:lstStyle/>
          <a:p>
            <a:fld id="{197F5786-17D5-4342-9C55-CE1599340F3B}" type="slidenum">
              <a:rPr lang="en-US" smtClean="0"/>
              <a:t>20</a:t>
            </a:fld>
            <a:endParaRPr lang="en-US"/>
          </a:p>
        </p:txBody>
      </p:sp>
    </p:spTree>
    <p:extLst>
      <p:ext uri="{BB962C8B-B14F-4D97-AF65-F5344CB8AC3E}">
        <p14:creationId xmlns:p14="http://schemas.microsoft.com/office/powerpoint/2010/main" val="2885234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9144000" cy="1059366"/>
          </a:xfrm>
          <a:prstGeom prst="rect">
            <a:avLst/>
          </a:prstGeom>
        </p:spPr>
      </p:pic>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cstate="screen">
            <a:extLst>
              <a:ext uri="{28A0092B-C50C-407E-A947-70E740481C1C}">
                <a14:useLocalDpi xmlns:a14="http://schemas.microsoft.com/office/drawing/2010/main"/>
              </a:ext>
            </a:extLst>
          </a:blip>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523700A0-8924-4C09-BCE0-CEFA46D301FC}" type="datetimeFigureOut">
              <a:rPr lang="en-US" smtClean="0"/>
              <a:t>4/16/18</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9A354D7F-F3E5-433E-AB7E-FFB2E4E6DC8D}" type="slidenum">
              <a:rPr lang="en-US" smtClean="0"/>
              <a:t>‹#›</a:t>
            </a:fld>
            <a:endParaRPr lang="en-US"/>
          </a:p>
        </p:txBody>
      </p:sp>
    </p:spTree>
    <p:extLst>
      <p:ext uri="{BB962C8B-B14F-4D97-AF65-F5344CB8AC3E}">
        <p14:creationId xmlns:p14="http://schemas.microsoft.com/office/powerpoint/2010/main" val="1339754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4FE249-30B7-EB42-A159-A12BCC8C315D}" type="datetimeFigureOut">
              <a:rPr lang="en-US" smtClean="0"/>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EA4B9A-6CD4-2345-B941-7A25B50CA65C}" type="slidenum">
              <a:rPr lang="en-US" smtClean="0"/>
              <a:t>‹#›</a:t>
            </a:fld>
            <a:endParaRPr lang="en-US"/>
          </a:p>
        </p:txBody>
      </p:sp>
    </p:spTree>
    <p:extLst>
      <p:ext uri="{BB962C8B-B14F-4D97-AF65-F5344CB8AC3E}">
        <p14:creationId xmlns:p14="http://schemas.microsoft.com/office/powerpoint/2010/main" val="371481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27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652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ontent- Header">
  <p:cSld name="3_Content- Header">
    <p:spTree>
      <p:nvGrpSpPr>
        <p:cNvPr id="1" name="Shape 203"/>
        <p:cNvGrpSpPr/>
        <p:nvPr/>
      </p:nvGrpSpPr>
      <p:grpSpPr>
        <a:xfrm>
          <a:off x="0" y="0"/>
          <a:ext cx="0" cy="0"/>
          <a:chOff x="0" y="0"/>
          <a:chExt cx="0" cy="0"/>
        </a:xfrm>
      </p:grpSpPr>
      <p:sp>
        <p:nvSpPr>
          <p:cNvPr id="204" name="Shape 204"/>
          <p:cNvSpPr/>
          <p:nvPr/>
        </p:nvSpPr>
        <p:spPr>
          <a:xfrm>
            <a:off x="2" y="4686300"/>
            <a:ext cx="2209799" cy="457200"/>
          </a:xfrm>
          <a:prstGeom prst="rect">
            <a:avLst/>
          </a:prstGeom>
          <a:solidFill>
            <a:srgbClr val="236192"/>
          </a:solidFill>
          <a:ln>
            <a:noFill/>
          </a:ln>
        </p:spPr>
        <p:txBody>
          <a:bodyPr spcFirstLastPara="1" wrap="square" lIns="68569" tIns="34275" rIns="68569" bIns="34275" anchor="ctr" anchorCtr="0">
            <a:noAutofit/>
          </a:bodyPr>
          <a:lstStyle/>
          <a:p>
            <a:pPr marL="0" marR="0" lvl="0" indent="0" algn="ctr" rtl="0">
              <a:spcBef>
                <a:spcPts val="0"/>
              </a:spcBef>
              <a:spcAft>
                <a:spcPts val="0"/>
              </a:spcAft>
              <a:buClr>
                <a:schemeClr val="dk1"/>
              </a:buClr>
              <a:buSzPts val="1800"/>
              <a:buFont typeface="Calibri"/>
              <a:buNone/>
            </a:pPr>
            <a:endParaRPr sz="1350">
              <a:solidFill>
                <a:srgbClr val="3D527F"/>
              </a:solidFill>
              <a:latin typeface="Arial"/>
              <a:ea typeface="Arial"/>
              <a:cs typeface="Arial"/>
              <a:sym typeface="Arial"/>
            </a:endParaRPr>
          </a:p>
        </p:txBody>
      </p:sp>
      <p:sp>
        <p:nvSpPr>
          <p:cNvPr id="205" name="Shape 205"/>
          <p:cNvSpPr/>
          <p:nvPr/>
        </p:nvSpPr>
        <p:spPr>
          <a:xfrm>
            <a:off x="2209802" y="4686300"/>
            <a:ext cx="1060449" cy="457200"/>
          </a:xfrm>
          <a:prstGeom prst="rect">
            <a:avLst/>
          </a:prstGeom>
          <a:solidFill>
            <a:srgbClr val="007DBA"/>
          </a:solidFill>
          <a:ln>
            <a:noFill/>
          </a:ln>
        </p:spPr>
        <p:txBody>
          <a:bodyPr spcFirstLastPara="1" wrap="square" lIns="68569" tIns="34275" rIns="68569" bIns="34275" anchor="ctr" anchorCtr="0">
            <a:noAutofit/>
          </a:bodyPr>
          <a:lstStyle/>
          <a:p>
            <a:pPr marL="0" marR="0" lvl="0" indent="0" algn="ctr" rtl="0">
              <a:spcBef>
                <a:spcPts val="0"/>
              </a:spcBef>
              <a:spcAft>
                <a:spcPts val="0"/>
              </a:spcAft>
              <a:buClr>
                <a:schemeClr val="dk1"/>
              </a:buClr>
              <a:buSzPts val="1800"/>
              <a:buFont typeface="Calibri"/>
              <a:buNone/>
            </a:pPr>
            <a:endParaRPr sz="1350">
              <a:solidFill>
                <a:srgbClr val="3D527F"/>
              </a:solidFill>
              <a:latin typeface="Arial"/>
              <a:ea typeface="Arial"/>
              <a:cs typeface="Arial"/>
              <a:sym typeface="Arial"/>
            </a:endParaRPr>
          </a:p>
        </p:txBody>
      </p:sp>
      <p:sp>
        <p:nvSpPr>
          <p:cNvPr id="206" name="Shape 206"/>
          <p:cNvSpPr/>
          <p:nvPr/>
        </p:nvSpPr>
        <p:spPr>
          <a:xfrm>
            <a:off x="3270252" y="4686300"/>
            <a:ext cx="5873749" cy="457200"/>
          </a:xfrm>
          <a:prstGeom prst="rect">
            <a:avLst/>
          </a:prstGeom>
          <a:solidFill>
            <a:srgbClr val="00AFD7"/>
          </a:solidFill>
          <a:ln>
            <a:noFill/>
          </a:ln>
        </p:spPr>
        <p:txBody>
          <a:bodyPr spcFirstLastPara="1" wrap="square" lIns="68569" tIns="34275" rIns="68569" bIns="34275" anchor="ctr" anchorCtr="0">
            <a:noAutofit/>
          </a:bodyPr>
          <a:lstStyle/>
          <a:p>
            <a:pPr marL="0" marR="0" lvl="0" indent="0" algn="ctr" rtl="0">
              <a:spcBef>
                <a:spcPts val="0"/>
              </a:spcBef>
              <a:spcAft>
                <a:spcPts val="0"/>
              </a:spcAft>
              <a:buClr>
                <a:schemeClr val="dk1"/>
              </a:buClr>
              <a:buSzPts val="1800"/>
              <a:buFont typeface="Calibri"/>
              <a:buNone/>
            </a:pPr>
            <a:endParaRPr sz="1350">
              <a:solidFill>
                <a:srgbClr val="3D527F"/>
              </a:solidFill>
              <a:latin typeface="Arial"/>
              <a:ea typeface="Arial"/>
              <a:cs typeface="Arial"/>
              <a:sym typeface="Arial"/>
            </a:endParaRPr>
          </a:p>
        </p:txBody>
      </p:sp>
      <p:sp>
        <p:nvSpPr>
          <p:cNvPr id="207" name="Shape 207"/>
          <p:cNvSpPr txBox="1">
            <a:spLocks noGrp="1"/>
          </p:cNvSpPr>
          <p:nvPr>
            <p:ph type="body" idx="1"/>
          </p:nvPr>
        </p:nvSpPr>
        <p:spPr>
          <a:xfrm>
            <a:off x="340788" y="343304"/>
            <a:ext cx="8439147" cy="686442"/>
          </a:xfrm>
          <a:prstGeom prst="rect">
            <a:avLst/>
          </a:prstGeom>
          <a:noFill/>
          <a:ln>
            <a:noFill/>
          </a:ln>
        </p:spPr>
        <p:txBody>
          <a:bodyPr spcFirstLastPara="1" wrap="square" lIns="91425" tIns="91425" rIns="91425" bIns="91425" anchor="t" anchorCtr="0"/>
          <a:lstStyle>
            <a:lvl1pPr marL="342900" marR="0" lvl="0" indent="-171450" algn="l" rtl="0">
              <a:lnSpc>
                <a:spcPct val="90000"/>
              </a:lnSpc>
              <a:spcBef>
                <a:spcPts val="375"/>
              </a:spcBef>
              <a:spcAft>
                <a:spcPts val="0"/>
              </a:spcAft>
              <a:buClr>
                <a:schemeClr val="dk2"/>
              </a:buClr>
              <a:buSzPts val="2500"/>
              <a:buFont typeface="Arial"/>
              <a:buNone/>
              <a:defRPr sz="1875" b="1" i="0" u="none" strike="noStrike" cap="none">
                <a:solidFill>
                  <a:schemeClr val="dk2"/>
                </a:solidFill>
                <a:latin typeface="Arial"/>
                <a:ea typeface="Arial"/>
                <a:cs typeface="Arial"/>
                <a:sym typeface="Arial"/>
              </a:defRPr>
            </a:lvl1pPr>
            <a:lvl2pPr marL="685800" marR="0" lvl="1" indent="-304800" algn="l" rtl="0">
              <a:lnSpc>
                <a:spcPct val="90000"/>
              </a:lnSpc>
              <a:spcBef>
                <a:spcPts val="42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2pPr>
            <a:lvl3pPr marL="1028700" marR="0" lvl="2" indent="-285750" algn="l" rtl="0">
              <a:lnSpc>
                <a:spcPct val="90000"/>
              </a:lnSpc>
              <a:spcBef>
                <a:spcPts val="360"/>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L="1371600" marR="0" lvl="3" indent="-266700" algn="l" rtl="0">
              <a:lnSpc>
                <a:spcPct val="9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500" marR="0" lvl="4" indent="-266700" algn="l" rtl="0">
              <a:lnSpc>
                <a:spcPct val="9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400" marR="0" lvl="5" indent="-266700" algn="l" rtl="0">
              <a:lnSpc>
                <a:spcPct val="9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lnSpc>
                <a:spcPct val="9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lnSpc>
                <a:spcPct val="9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lnSpc>
                <a:spcPct val="90000"/>
              </a:lnSpc>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208" name="Shape 208"/>
          <p:cNvPicPr preferRelativeResize="0"/>
          <p:nvPr/>
        </p:nvPicPr>
        <p:blipFill rotWithShape="1">
          <a:blip r:embed="rId2">
            <a:alphaModFix/>
          </a:blip>
          <a:srcRect/>
          <a:stretch/>
        </p:blipFill>
        <p:spPr>
          <a:xfrm>
            <a:off x="8310053" y="4817244"/>
            <a:ext cx="687170" cy="218718"/>
          </a:xfrm>
          <a:prstGeom prst="rect">
            <a:avLst/>
          </a:prstGeom>
          <a:noFill/>
          <a:ln>
            <a:noFill/>
          </a:ln>
        </p:spPr>
      </p:pic>
      <p:sp>
        <p:nvSpPr>
          <p:cNvPr id="209" name="Shape 209"/>
          <p:cNvSpPr txBox="1">
            <a:spLocks noGrp="1"/>
          </p:cNvSpPr>
          <p:nvPr>
            <p:ph type="dt" idx="10"/>
          </p:nvPr>
        </p:nvSpPr>
        <p:spPr>
          <a:xfrm>
            <a:off x="628650" y="4767263"/>
            <a:ext cx="2057398" cy="273843"/>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ftr" idx="11"/>
          </p:nvPr>
        </p:nvSpPr>
        <p:spPr>
          <a:xfrm>
            <a:off x="3028952" y="4767263"/>
            <a:ext cx="3086099" cy="273843"/>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013"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sldNum" idx="12"/>
          </p:nvPr>
        </p:nvSpPr>
        <p:spPr>
          <a:xfrm>
            <a:off x="6457951" y="4767263"/>
            <a:ext cx="2057398" cy="27384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a:solidFill>
                  <a:srgbClr val="888888"/>
                </a:solidFill>
                <a:latin typeface="Calibri"/>
                <a:ea typeface="Calibri"/>
                <a:cs typeface="Calibri"/>
                <a:sym typeface="Calibri"/>
              </a:defRPr>
            </a:lvl1pPr>
            <a:lvl2pPr marL="0" marR="0" lvl="1" indent="0" algn="r" rtl="0">
              <a:spcBef>
                <a:spcPts val="0"/>
              </a:spcBef>
              <a:buNone/>
              <a:defRPr sz="675">
                <a:solidFill>
                  <a:srgbClr val="888888"/>
                </a:solidFill>
                <a:latin typeface="Calibri"/>
                <a:ea typeface="Calibri"/>
                <a:cs typeface="Calibri"/>
                <a:sym typeface="Calibri"/>
              </a:defRPr>
            </a:lvl2pPr>
            <a:lvl3pPr marL="0" marR="0" lvl="2" indent="0" algn="r" rtl="0">
              <a:spcBef>
                <a:spcPts val="0"/>
              </a:spcBef>
              <a:buNone/>
              <a:defRPr sz="675">
                <a:solidFill>
                  <a:srgbClr val="888888"/>
                </a:solidFill>
                <a:latin typeface="Calibri"/>
                <a:ea typeface="Calibri"/>
                <a:cs typeface="Calibri"/>
                <a:sym typeface="Calibri"/>
              </a:defRPr>
            </a:lvl3pPr>
            <a:lvl4pPr marL="0" marR="0" lvl="3" indent="0" algn="r" rtl="0">
              <a:spcBef>
                <a:spcPts val="0"/>
              </a:spcBef>
              <a:buNone/>
              <a:defRPr sz="675">
                <a:solidFill>
                  <a:srgbClr val="888888"/>
                </a:solidFill>
                <a:latin typeface="Calibri"/>
                <a:ea typeface="Calibri"/>
                <a:cs typeface="Calibri"/>
                <a:sym typeface="Calibri"/>
              </a:defRPr>
            </a:lvl4pPr>
            <a:lvl5pPr marL="0" marR="0" lvl="4" indent="0" algn="r" rtl="0">
              <a:spcBef>
                <a:spcPts val="0"/>
              </a:spcBef>
              <a:buNone/>
              <a:defRPr sz="675">
                <a:solidFill>
                  <a:srgbClr val="888888"/>
                </a:solidFill>
                <a:latin typeface="Calibri"/>
                <a:ea typeface="Calibri"/>
                <a:cs typeface="Calibri"/>
                <a:sym typeface="Calibri"/>
              </a:defRPr>
            </a:lvl5pPr>
            <a:lvl6pPr marL="0" marR="0" lvl="5" indent="0" algn="r" rtl="0">
              <a:spcBef>
                <a:spcPts val="0"/>
              </a:spcBef>
              <a:buNone/>
              <a:defRPr sz="675">
                <a:solidFill>
                  <a:srgbClr val="888888"/>
                </a:solidFill>
                <a:latin typeface="Calibri"/>
                <a:ea typeface="Calibri"/>
                <a:cs typeface="Calibri"/>
                <a:sym typeface="Calibri"/>
              </a:defRPr>
            </a:lvl6pPr>
            <a:lvl7pPr marL="0" marR="0" lvl="6" indent="0" algn="r" rtl="0">
              <a:spcBef>
                <a:spcPts val="0"/>
              </a:spcBef>
              <a:buNone/>
              <a:defRPr sz="675">
                <a:solidFill>
                  <a:srgbClr val="888888"/>
                </a:solidFill>
                <a:latin typeface="Calibri"/>
                <a:ea typeface="Calibri"/>
                <a:cs typeface="Calibri"/>
                <a:sym typeface="Calibri"/>
              </a:defRPr>
            </a:lvl7pPr>
            <a:lvl8pPr marL="0" marR="0" lvl="7" indent="0" algn="r" rtl="0">
              <a:spcBef>
                <a:spcPts val="0"/>
              </a:spcBef>
              <a:buNone/>
              <a:defRPr sz="675">
                <a:solidFill>
                  <a:srgbClr val="888888"/>
                </a:solidFill>
                <a:latin typeface="Calibri"/>
                <a:ea typeface="Calibri"/>
                <a:cs typeface="Calibri"/>
                <a:sym typeface="Calibri"/>
              </a:defRPr>
            </a:lvl8pPr>
            <a:lvl9pPr marL="0" marR="0" lvl="8" indent="0" algn="r" rtl="0">
              <a:spcBef>
                <a:spcPts val="0"/>
              </a:spcBef>
              <a:buNone/>
              <a:defRPr sz="675">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24781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l="23295" b="48278"/>
          <a:stretch/>
        </p:blipFill>
        <p:spPr>
          <a:xfrm>
            <a:off x="3163889" y="3"/>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
        <p:nvSpPr>
          <p:cNvPr id="36" name="Text Placeholder 35"/>
          <p:cNvSpPr>
            <a:spLocks noGrp="1"/>
          </p:cNvSpPr>
          <p:nvPr>
            <p:ph type="body" sz="quarter" idx="12" hasCustomPrompt="1"/>
          </p:nvPr>
        </p:nvSpPr>
        <p:spPr>
          <a:xfrm>
            <a:off x="3" y="1329877"/>
            <a:ext cx="3640099" cy="569387"/>
          </a:xfrm>
          <a:prstGeom prst="rect">
            <a:avLst/>
          </a:prstGeom>
          <a:solidFill>
            <a:schemeClr val="accent2"/>
          </a:solidFill>
          <a:ln>
            <a:noFill/>
          </a:ln>
        </p:spPr>
        <p:txBody>
          <a:bodyPr vert="horz" wrap="none" lIns="457200" tIns="137160" rIns="274320" bIns="182880">
            <a:spAutoFit/>
          </a:bodyPr>
          <a:lstStyle>
            <a:lvl1pPr marL="0" marR="0" indent="0" algn="l" defTabSz="457189"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3"/>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446" cy="400110"/>
          </a:xfrm>
          <a:prstGeom prst="rect">
            <a:avLst/>
          </a:prstGeom>
        </p:spPr>
        <p:txBody>
          <a:bodyPr vert="horz" wrap="none" lIns="0">
            <a:spAutoFit/>
          </a:bodyPr>
          <a:lstStyle>
            <a:lvl1pPr marL="0" indent="0">
              <a:buNone/>
              <a:defRPr sz="2000" b="1"/>
            </a:lvl1pPr>
            <a:lvl2pPr marL="457189" indent="0">
              <a:buNone/>
              <a:defRPr/>
            </a:lvl2pPr>
            <a:lvl5pPr marL="1828754"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6" y="3613839"/>
            <a:ext cx="1364723" cy="307777"/>
          </a:xfrm>
          <a:prstGeom prst="rect">
            <a:avLst/>
          </a:prstGeom>
        </p:spPr>
        <p:txBody>
          <a:bodyPr vert="horz" wrap="none" lIns="0" tIns="0">
            <a:spAutoFit/>
          </a:bodyPr>
          <a:lstStyle>
            <a:lvl1pPr marL="0" indent="0">
              <a:buNone/>
              <a:defRPr sz="1700" b="0"/>
            </a:lvl1pPr>
            <a:lvl2pPr marL="457189" indent="0">
              <a:buNone/>
              <a:defRPr/>
            </a:lvl2pPr>
            <a:lvl5pPr marL="1828754" indent="0">
              <a:buNone/>
              <a:defRPr/>
            </a:lvl5pPr>
          </a:lstStyle>
          <a:p>
            <a:pPr lvl="0"/>
            <a:r>
              <a:rPr lang="en-US" dirty="0"/>
              <a:t>Speaker Title</a:t>
            </a:r>
          </a:p>
        </p:txBody>
      </p:sp>
      <p:sp>
        <p:nvSpPr>
          <p:cNvPr id="15" name="Rectangle 14"/>
          <p:cNvSpPr/>
          <p:nvPr userDrawn="1"/>
        </p:nvSpPr>
        <p:spPr>
          <a:xfrm>
            <a:off x="3136901" y="1"/>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527F"/>
              </a:solidFill>
              <a:effectLst/>
              <a:uLnTx/>
              <a:uFillTx/>
              <a:latin typeface="Arial"/>
              <a:ea typeface="+mn-ea"/>
              <a:cs typeface="+mn-cs"/>
            </a:endParaRPr>
          </a:p>
        </p:txBody>
      </p:sp>
    </p:spTree>
    <p:extLst>
      <p:ext uri="{BB962C8B-B14F-4D97-AF65-F5344CB8AC3E}">
        <p14:creationId xmlns:p14="http://schemas.microsoft.com/office/powerpoint/2010/main" val="292694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4FE249-30B7-EB42-A159-A12BCC8C315D}" type="datetimeFigureOut">
              <a:rPr lang="en-US" smtClean="0"/>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EA4B9A-6CD4-2345-B941-7A25B50CA65C}" type="slidenum">
              <a:rPr lang="en-US" smtClean="0"/>
              <a:t>‹#›</a:t>
            </a:fld>
            <a:endParaRPr lang="en-US"/>
          </a:p>
        </p:txBody>
      </p:sp>
    </p:spTree>
    <p:extLst>
      <p:ext uri="{BB962C8B-B14F-4D97-AF65-F5344CB8AC3E}">
        <p14:creationId xmlns:p14="http://schemas.microsoft.com/office/powerpoint/2010/main" val="3790468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4/16/18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812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31B87300-A223-4A93-98F2-FBC58850BE26}" type="slidenum">
              <a:rPr lang="en-US" smtClean="0"/>
              <a:pPr/>
              <a:t>‹#›</a:t>
            </a:fld>
            <a:endParaRPr lang="en-US" dirty="0"/>
          </a:p>
        </p:txBody>
      </p:sp>
    </p:spTree>
    <p:extLst>
      <p:ext uri="{BB962C8B-B14F-4D97-AF65-F5344CB8AC3E}">
        <p14:creationId xmlns:p14="http://schemas.microsoft.com/office/powerpoint/2010/main" val="1264393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endParaRPr lang="en-US" dirty="0"/>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4/16/18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874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4/16/18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943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4/16/18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705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00363"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1" y="1369219"/>
            <a:ext cx="2900363"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4/16/18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184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67DE87-7FAE-4F5D-B60D-8CCD09822C55}" type="datetimeFigureOut">
              <a:rPr lang="en-US" smtClean="0">
                <a:solidFill>
                  <a:prstClr val="black">
                    <a:tint val="75000"/>
                  </a:prstClr>
                </a:solidFill>
              </a:rPr>
              <a:pPr/>
              <a:t>4/16/18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466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67DE87-7FAE-4F5D-B60D-8CCD09822C55}" type="datetimeFigureOut">
              <a:rPr lang="en-US" smtClean="0">
                <a:solidFill>
                  <a:prstClr val="black">
                    <a:tint val="75000"/>
                  </a:prstClr>
                </a:solidFill>
              </a:rPr>
              <a:pPr/>
              <a:t>4/16/18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618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4/16/18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405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4/16/18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960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4/16/18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8194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4/16/18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400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endParaRPr lang="en-US" dirty="0"/>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a:t>Click icon to add picture</a:t>
            </a:r>
            <a:endParaRPr lang="en-US" dirty="0"/>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9" y="273844"/>
            <a:ext cx="4321969"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4/16/18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397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4" name="Text Placeholder 3"/>
          <p:cNvSpPr>
            <a:spLocks noGrp="1"/>
          </p:cNvSpPr>
          <p:nvPr>
            <p:ph type="body" sz="quarter" idx="12" hasCustomPrompt="1"/>
          </p:nvPr>
        </p:nvSpPr>
        <p:spPr>
          <a:xfrm>
            <a:off x="340786" y="1029747"/>
            <a:ext cx="8439148" cy="3356378"/>
          </a:xfrm>
          <a:prstGeom prst="rect">
            <a:avLst/>
          </a:prstGeom>
        </p:spPr>
        <p:txBody>
          <a:bodyPr vert="horz"/>
          <a:lstStyle>
            <a:lvl1pPr marL="342900" indent="-342900">
              <a:buFont typeface="Arial"/>
              <a:buChar char="•"/>
              <a:defRPr sz="2400" baseline="0"/>
            </a:lvl1pPr>
          </a:lstStyle>
          <a:p>
            <a:pPr lvl="0"/>
            <a:r>
              <a:rPr lang="en-US" dirty="0"/>
              <a:t>Click to add copy</a:t>
            </a: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8" r:id="rId13"/>
    <p:sldLayoutId id="2147483693" r:id="rId14"/>
    <p:sldLayoutId id="214748369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82814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9" r:id="rId3"/>
    <p:sldLayoutId id="214748369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5E67DE87-7FAE-4F5D-B60D-8CCD09822C55}" type="datetimeFigureOut">
              <a:rPr lang="en-US" smtClean="0">
                <a:solidFill>
                  <a:prstClr val="black">
                    <a:tint val="75000"/>
                  </a:prstClr>
                </a:solidFill>
              </a:rPr>
              <a:pPr/>
              <a:t>4/16/18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17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gi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www.flickr.com/photos/photosdetibo/"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flic.kr/p/7awFZZ" TargetMode="External"/><Relationship Id="rId2" Type="http://schemas.openxmlformats.org/officeDocument/2006/relationships/hyperlink" Target="https://www.flickr.com/photos/queen_of_subtle/" TargetMode="Externa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flickr.com/photos/girl-inchoat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flic.kr/p/SG7LN1" TargetMode="External"/><Relationship Id="rId4" Type="http://schemas.openxmlformats.org/officeDocument/2006/relationships/hyperlink" Target="https://www.flickr.com/photos/paul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flickr.com/photos/seana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hyperlink" Target="https://tritonshare.ucsd.ed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creativecommons.org/licenses/by/4.0/"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hyperlink" Target="https://doi.org/10.25333/C3NK88" TargetMode="External"/><Relationship Id="rId5" Type="http://schemas.openxmlformats.org/officeDocument/2006/relationships/hyperlink" Target="http://www.oclc.org/research" TargetMode="Externa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1.xml"/><Relationship Id="rId1" Type="http://schemas.openxmlformats.org/officeDocument/2006/relationships/slideLayout" Target="../slideLayouts/slideLayout14.xml"/><Relationship Id="rId6" Type="http://schemas.openxmlformats.org/officeDocument/2006/relationships/chart" Target="../charts/chart2.xml"/><Relationship Id="rId5" Type="http://schemas.openxmlformats.org/officeDocument/2006/relationships/hyperlink" Target="https://creativecommons.org/licenses/by/4.0/" TargetMode="External"/><Relationship Id="rId4" Type="http://schemas.openxmlformats.org/officeDocument/2006/relationships/hyperlink" Target="http://www.oclc.org/research" TargetMode="External"/></Relationships>
</file>

<file path=ppt/slides/_rels/slide27.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chart" Target="../charts/chart6.xml"/><Relationship Id="rId11" Type="http://schemas.openxmlformats.org/officeDocument/2006/relationships/hyperlink" Target="https://creativecommons.org/licenses/by/4.0/" TargetMode="External"/><Relationship Id="rId5" Type="http://schemas.openxmlformats.org/officeDocument/2006/relationships/chart" Target="../charts/chart5.xml"/><Relationship Id="rId10" Type="http://schemas.openxmlformats.org/officeDocument/2006/relationships/hyperlink" Target="http://www.oclc.org/research" TargetMode="External"/><Relationship Id="rId4" Type="http://schemas.openxmlformats.org/officeDocument/2006/relationships/chart" Target="../charts/chart4.xml"/><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flic.kr/p/7awFZZ" TargetMode="External"/><Relationship Id="rId4" Type="http://schemas.openxmlformats.org/officeDocument/2006/relationships/hyperlink" Target="https://www.flickr.com/photos/queen_of_subtle/"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scholarlykitchen.sspnet.org/2018/02/08/getting-pid-word-pidapalooza-beyond/" TargetMode="External"/><Relationship Id="rId4" Type="http://schemas.openxmlformats.org/officeDocument/2006/relationships/hyperlink" Target="https://pidapalooza.figshare.com/"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oc.lc./rim" TargetMode="External"/><Relationship Id="rId4" Type="http://schemas.openxmlformats.org/officeDocument/2006/relationships/hyperlink" Target="https://www.oclc.org/research/themes/research-collections.html"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hangingtogether.org/" TargetMode="External"/><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www.facebook.com/OCLCResearch/" TargetMode="External"/><Relationship Id="rId5" Type="http://schemas.openxmlformats.org/officeDocument/2006/relationships/hyperlink" Target="http://www.oclc.org/research/news.html" TargetMode="External"/><Relationship Id="rId4" Type="http://schemas.openxmlformats.org/officeDocument/2006/relationships/hyperlink" Target="http://www.oclc.org/research/events/works-in-progress-webinar-series.html" TargetMode="External"/><Relationship Id="rId9"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25333/C3NK88" TargetMode="External"/><Relationship Id="rId2" Type="http://schemas.openxmlformats.org/officeDocument/2006/relationships/hyperlink" Target="https://doi.org/10.25333/C32K7M" TargetMode="External"/><Relationship Id="rId1" Type="http://schemas.openxmlformats.org/officeDocument/2006/relationships/slideLayout" Target="../slideLayouts/slideLayout5.xml"/><Relationship Id="rId4" Type="http://schemas.openxmlformats.org/officeDocument/2006/relationships/hyperlink" Target="http://doi.org/10.18352/lq.1017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3" y="1329877"/>
            <a:ext cx="2881879" cy="569387"/>
          </a:xfrm>
        </p:spPr>
        <p:txBody>
          <a:bodyPr/>
          <a:lstStyle/>
          <a:p>
            <a:r>
              <a:rPr lang="en-US" dirty="0"/>
              <a:t>ILIDE Conference 2018</a:t>
            </a:r>
          </a:p>
        </p:txBody>
      </p:sp>
      <p:sp>
        <p:nvSpPr>
          <p:cNvPr id="9" name="Text Placeholder 8"/>
          <p:cNvSpPr>
            <a:spLocks noGrp="1"/>
          </p:cNvSpPr>
          <p:nvPr>
            <p:ph type="body" sz="quarter" idx="16"/>
          </p:nvPr>
        </p:nvSpPr>
        <p:spPr>
          <a:xfrm>
            <a:off x="779470" y="1852403"/>
            <a:ext cx="6898337" cy="1234773"/>
          </a:xfrm>
        </p:spPr>
        <p:txBody>
          <a:bodyPr>
            <a:normAutofit/>
          </a:bodyPr>
          <a:lstStyle/>
          <a:p>
            <a:r>
              <a:rPr lang="en-US" dirty="0"/>
              <a:t>Interoperability</a:t>
            </a:r>
          </a:p>
        </p:txBody>
      </p:sp>
      <p:sp>
        <p:nvSpPr>
          <p:cNvPr id="10" name="Text Placeholder 9"/>
          <p:cNvSpPr>
            <a:spLocks noGrp="1"/>
          </p:cNvSpPr>
          <p:nvPr>
            <p:ph type="body" sz="quarter" idx="17"/>
          </p:nvPr>
        </p:nvSpPr>
        <p:spPr>
          <a:xfrm>
            <a:off x="728694" y="3206972"/>
            <a:ext cx="1914948" cy="400110"/>
          </a:xfrm>
        </p:spPr>
        <p:txBody>
          <a:bodyPr/>
          <a:lstStyle/>
          <a:p>
            <a:r>
              <a:rPr lang="en-US" dirty="0"/>
              <a:t>Rachel L. Frick</a:t>
            </a:r>
          </a:p>
        </p:txBody>
      </p:sp>
      <p:sp>
        <p:nvSpPr>
          <p:cNvPr id="11" name="Text Placeholder 10"/>
          <p:cNvSpPr>
            <a:spLocks noGrp="1"/>
          </p:cNvSpPr>
          <p:nvPr>
            <p:ph type="body" sz="quarter" idx="18"/>
          </p:nvPr>
        </p:nvSpPr>
        <p:spPr>
          <a:xfrm>
            <a:off x="728696" y="3613839"/>
            <a:ext cx="3599703" cy="935641"/>
          </a:xfrm>
        </p:spPr>
        <p:txBody>
          <a:bodyPr/>
          <a:lstStyle/>
          <a:p>
            <a:r>
              <a:rPr lang="en-US" dirty="0"/>
              <a:t>Executive Director </a:t>
            </a:r>
          </a:p>
          <a:p>
            <a:r>
              <a:rPr lang="en-US" dirty="0"/>
              <a:t>OCLC Research Library Partnership</a:t>
            </a:r>
          </a:p>
          <a:p>
            <a:endParaRPr lang="en-US" dirty="0"/>
          </a:p>
        </p:txBody>
      </p:sp>
    </p:spTree>
    <p:extLst>
      <p:ext uri="{BB962C8B-B14F-4D97-AF65-F5344CB8AC3E}">
        <p14:creationId xmlns:p14="http://schemas.microsoft.com/office/powerpoint/2010/main" val="135074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ular Callout 26"/>
          <p:cNvSpPr/>
          <p:nvPr/>
        </p:nvSpPr>
        <p:spPr>
          <a:xfrm>
            <a:off x="3689536" y="498088"/>
            <a:ext cx="3291168" cy="919713"/>
          </a:xfrm>
          <a:prstGeom prst="wedgeRectCallout">
            <a:avLst>
              <a:gd name="adj1" fmla="val 44933"/>
              <a:gd name="adj2" fmla="val 23250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‘external’ collection: </a:t>
            </a:r>
          </a:p>
          <a:p>
            <a:r>
              <a:rPr lang="en-US" sz="1200" dirty="0">
                <a:solidFill>
                  <a:schemeClr val="accent1"/>
                </a:solidFill>
              </a:rPr>
              <a:t>Pointing researchers at Google Scholar; </a:t>
            </a:r>
          </a:p>
          <a:p>
            <a:r>
              <a:rPr lang="en-US" sz="1200" dirty="0">
                <a:solidFill>
                  <a:schemeClr val="accent1"/>
                </a:solidFill>
              </a:rPr>
              <a:t>Including freely available </a:t>
            </a:r>
            <a:r>
              <a:rPr lang="en-US" sz="1200" dirty="0" err="1">
                <a:solidFill>
                  <a:schemeClr val="accent1"/>
                </a:solidFill>
              </a:rPr>
              <a:t>ebooks</a:t>
            </a:r>
            <a:r>
              <a:rPr lang="en-US" sz="1200" dirty="0">
                <a:solidFill>
                  <a:schemeClr val="accent1"/>
                </a:solidFill>
              </a:rPr>
              <a:t> in the catalog; </a:t>
            </a:r>
          </a:p>
          <a:p>
            <a:r>
              <a:rPr lang="en-US" sz="1200" dirty="0">
                <a:solidFill>
                  <a:schemeClr val="accent1"/>
                </a:solidFill>
              </a:rPr>
              <a:t>Creating resource guides for web resources.</a:t>
            </a:r>
          </a:p>
        </p:txBody>
      </p:sp>
      <p:cxnSp>
        <p:nvCxnSpPr>
          <p:cNvPr id="17" name="Straight Arrow Connector 16"/>
          <p:cNvCxnSpPr/>
          <p:nvPr/>
        </p:nvCxnSpPr>
        <p:spPr>
          <a:xfrm>
            <a:off x="1771650" y="2878456"/>
            <a:ext cx="0" cy="3178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216487" y="2852305"/>
            <a:ext cx="0" cy="3351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6" idx="2"/>
          </p:cNvCxnSpPr>
          <p:nvPr/>
        </p:nvCxnSpPr>
        <p:spPr>
          <a:xfrm>
            <a:off x="1943100" y="2717226"/>
            <a:ext cx="508635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029450" y="2545776"/>
            <a:ext cx="342900" cy="3429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1600200" y="2545776"/>
            <a:ext cx="342900" cy="3429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ular Callout 7"/>
          <p:cNvSpPr/>
          <p:nvPr/>
        </p:nvSpPr>
        <p:spPr>
          <a:xfrm>
            <a:off x="1283462" y="3243096"/>
            <a:ext cx="1485900" cy="97155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accent1"/>
                </a:solidFill>
              </a:rPr>
              <a:t>The ‘owned’ collection</a:t>
            </a:r>
          </a:p>
        </p:txBody>
      </p:sp>
      <p:sp>
        <p:nvSpPr>
          <p:cNvPr id="9" name="Rectangular Callout 8"/>
          <p:cNvSpPr/>
          <p:nvPr/>
        </p:nvSpPr>
        <p:spPr>
          <a:xfrm>
            <a:off x="6029325" y="3235303"/>
            <a:ext cx="1485900" cy="97155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accent2"/>
                </a:solidFill>
              </a:rPr>
              <a:t>The ‘facilitated’ collection</a:t>
            </a:r>
          </a:p>
        </p:txBody>
      </p:sp>
      <p:sp>
        <p:nvSpPr>
          <p:cNvPr id="11" name="Rectangular Callout 10"/>
          <p:cNvSpPr/>
          <p:nvPr/>
        </p:nvSpPr>
        <p:spPr>
          <a:xfrm>
            <a:off x="2122123" y="1591115"/>
            <a:ext cx="1097942" cy="685800"/>
          </a:xfrm>
          <a:prstGeom prst="wedgeRectCallout">
            <a:avLst>
              <a:gd name="adj1" fmla="val 4827"/>
              <a:gd name="adj2" fmla="val 1009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‘borrowed’ collection</a:t>
            </a:r>
          </a:p>
        </p:txBody>
      </p:sp>
      <p:sp>
        <p:nvSpPr>
          <p:cNvPr id="14" name="TextBox 13"/>
          <p:cNvSpPr txBox="1"/>
          <p:nvPr/>
        </p:nvSpPr>
        <p:spPr>
          <a:xfrm>
            <a:off x="2122124" y="2717226"/>
            <a:ext cx="1943100" cy="507831"/>
          </a:xfrm>
          <a:prstGeom prst="rect">
            <a:avLst/>
          </a:prstGeom>
          <a:noFill/>
        </p:spPr>
        <p:txBody>
          <a:bodyPr wrap="square" rtlCol="0">
            <a:spAutoFit/>
          </a:bodyPr>
          <a:lstStyle/>
          <a:p>
            <a:r>
              <a:rPr lang="en-US" sz="1350" b="1" dirty="0">
                <a:solidFill>
                  <a:schemeClr val="accent1"/>
                </a:solidFill>
              </a:rPr>
              <a:t>A collections spectrum</a:t>
            </a:r>
          </a:p>
        </p:txBody>
      </p:sp>
      <p:sp>
        <p:nvSpPr>
          <p:cNvPr id="21" name="Rectangular Callout 20"/>
          <p:cNvSpPr/>
          <p:nvPr/>
        </p:nvSpPr>
        <p:spPr>
          <a:xfrm>
            <a:off x="3339562" y="1591283"/>
            <a:ext cx="1059686" cy="600074"/>
          </a:xfrm>
          <a:prstGeom prst="wedgeRectCallout">
            <a:avLst>
              <a:gd name="adj1" fmla="val -2362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‘shared print’ collection</a:t>
            </a:r>
          </a:p>
        </p:txBody>
      </p:sp>
      <p:sp>
        <p:nvSpPr>
          <p:cNvPr id="16" name="Rectangular Callout 15"/>
          <p:cNvSpPr/>
          <p:nvPr/>
        </p:nvSpPr>
        <p:spPr>
          <a:xfrm>
            <a:off x="4570126" y="1591116"/>
            <a:ext cx="1059686" cy="600074"/>
          </a:xfrm>
          <a:prstGeom prst="wedgeRectCallout">
            <a:avLst>
              <a:gd name="adj1" fmla="val -3318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‘shared digital’ collection</a:t>
            </a:r>
          </a:p>
        </p:txBody>
      </p:sp>
      <p:sp>
        <p:nvSpPr>
          <p:cNvPr id="18" name="Rectangular Callout 17"/>
          <p:cNvSpPr/>
          <p:nvPr/>
        </p:nvSpPr>
        <p:spPr>
          <a:xfrm>
            <a:off x="5892462" y="1591115"/>
            <a:ext cx="1059686" cy="685800"/>
          </a:xfrm>
          <a:prstGeom prst="wedgeRectCallout">
            <a:avLst>
              <a:gd name="adj1" fmla="val -35008"/>
              <a:gd name="adj2" fmla="val 10055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evolving scholarly record</a:t>
            </a:r>
          </a:p>
        </p:txBody>
      </p:sp>
      <p:sp>
        <p:nvSpPr>
          <p:cNvPr id="22" name="TextBox 21"/>
          <p:cNvSpPr txBox="1"/>
          <p:nvPr/>
        </p:nvSpPr>
        <p:spPr>
          <a:xfrm>
            <a:off x="1233610" y="4523776"/>
            <a:ext cx="1463863" cy="507831"/>
          </a:xfrm>
          <a:prstGeom prst="rect">
            <a:avLst/>
          </a:prstGeom>
          <a:noFill/>
          <a:ln>
            <a:solidFill>
              <a:schemeClr val="accent2"/>
            </a:solidFill>
          </a:ln>
        </p:spPr>
        <p:txBody>
          <a:bodyPr wrap="none" rtlCol="0">
            <a:spAutoFit/>
          </a:bodyPr>
          <a:lstStyle/>
          <a:p>
            <a:pPr algn="ctr"/>
            <a:r>
              <a:rPr lang="en-US" sz="1350" dirty="0">
                <a:solidFill>
                  <a:schemeClr val="accent1"/>
                </a:solidFill>
              </a:rPr>
              <a:t>Purchased and </a:t>
            </a:r>
            <a:br>
              <a:rPr lang="en-US" sz="1350" dirty="0">
                <a:solidFill>
                  <a:schemeClr val="accent1"/>
                </a:solidFill>
              </a:rPr>
            </a:br>
            <a:r>
              <a:rPr lang="en-US" sz="1350" dirty="0">
                <a:solidFill>
                  <a:schemeClr val="accent1"/>
                </a:solidFill>
              </a:rPr>
              <a:t>physically stored</a:t>
            </a:r>
          </a:p>
        </p:txBody>
      </p:sp>
      <p:sp>
        <p:nvSpPr>
          <p:cNvPr id="23" name="TextBox 22"/>
          <p:cNvSpPr txBox="1"/>
          <p:nvPr/>
        </p:nvSpPr>
        <p:spPr>
          <a:xfrm>
            <a:off x="5647830" y="4523776"/>
            <a:ext cx="2233305" cy="507831"/>
          </a:xfrm>
          <a:prstGeom prst="rect">
            <a:avLst/>
          </a:prstGeom>
          <a:noFill/>
          <a:ln>
            <a:solidFill>
              <a:schemeClr val="accent2"/>
            </a:solidFill>
          </a:ln>
        </p:spPr>
        <p:txBody>
          <a:bodyPr wrap="none" rtlCol="0">
            <a:spAutoFit/>
          </a:bodyPr>
          <a:lstStyle/>
          <a:p>
            <a:pPr algn="ctr"/>
            <a:r>
              <a:rPr lang="en-US" sz="1350" dirty="0">
                <a:solidFill>
                  <a:schemeClr val="accent1"/>
                </a:solidFill>
              </a:rPr>
              <a:t>Meet research and </a:t>
            </a:r>
          </a:p>
          <a:p>
            <a:pPr algn="ctr"/>
            <a:r>
              <a:rPr lang="en-US" sz="1350" dirty="0">
                <a:solidFill>
                  <a:schemeClr val="accent1"/>
                </a:solidFill>
              </a:rPr>
              <a:t>learning needs in best way</a:t>
            </a:r>
          </a:p>
        </p:txBody>
      </p:sp>
      <p:sp>
        <p:nvSpPr>
          <p:cNvPr id="24" name="Rectangular Callout 23"/>
          <p:cNvSpPr/>
          <p:nvPr/>
        </p:nvSpPr>
        <p:spPr>
          <a:xfrm>
            <a:off x="3183148" y="3157538"/>
            <a:ext cx="1059686" cy="600074"/>
          </a:xfrm>
          <a:prstGeom prst="wedgeRectCallout">
            <a:avLst>
              <a:gd name="adj1" fmla="val -12851"/>
              <a:gd name="adj2" fmla="val -9079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‘licensed’ collection</a:t>
            </a:r>
          </a:p>
        </p:txBody>
      </p:sp>
      <p:sp>
        <p:nvSpPr>
          <p:cNvPr id="25" name="Rectangular Callout 24"/>
          <p:cNvSpPr/>
          <p:nvPr/>
        </p:nvSpPr>
        <p:spPr>
          <a:xfrm>
            <a:off x="4548061" y="3153982"/>
            <a:ext cx="1059686" cy="685800"/>
          </a:xfrm>
          <a:prstGeom prst="wedgeRectCallout">
            <a:avLst>
              <a:gd name="adj1" fmla="val -28389"/>
              <a:gd name="adj2" fmla="val -92624"/>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1"/>
                </a:solidFill>
              </a:rPr>
              <a:t>The ‘demand-driven’ collection</a:t>
            </a:r>
          </a:p>
        </p:txBody>
      </p:sp>
      <p:sp>
        <p:nvSpPr>
          <p:cNvPr id="2" name="TextBox 1"/>
          <p:cNvSpPr txBox="1"/>
          <p:nvPr/>
        </p:nvSpPr>
        <p:spPr>
          <a:xfrm>
            <a:off x="3523600" y="4251178"/>
            <a:ext cx="1944763" cy="577081"/>
          </a:xfrm>
          <a:prstGeom prst="rect">
            <a:avLst/>
          </a:prstGeom>
          <a:noFill/>
          <a:ln>
            <a:solidFill>
              <a:srgbClr val="5B9BD5"/>
            </a:solidFill>
          </a:ln>
        </p:spPr>
        <p:txBody>
          <a:bodyPr wrap="none" rtlCol="0">
            <a:spAutoFit/>
          </a:bodyPr>
          <a:lstStyle/>
          <a:p>
            <a:r>
              <a:rPr lang="en-US" sz="1050" dirty="0">
                <a:solidFill>
                  <a:srgbClr val="0070C0"/>
                </a:solidFill>
              </a:rPr>
              <a:t>Note: Libraries have variable </a:t>
            </a:r>
          </a:p>
          <a:p>
            <a:r>
              <a:rPr lang="en-US" sz="1050" dirty="0">
                <a:solidFill>
                  <a:srgbClr val="0070C0"/>
                </a:solidFill>
              </a:rPr>
              <a:t>Investments across the entire</a:t>
            </a:r>
          </a:p>
          <a:p>
            <a:r>
              <a:rPr lang="en-US" sz="1050" dirty="0">
                <a:solidFill>
                  <a:srgbClr val="0070C0"/>
                </a:solidFill>
              </a:rPr>
              <a:t>spectrum</a:t>
            </a:r>
          </a:p>
        </p:txBody>
      </p:sp>
      <p:sp>
        <p:nvSpPr>
          <p:cNvPr id="3" name="TextBox 2">
            <a:extLst>
              <a:ext uri="{FF2B5EF4-FFF2-40B4-BE49-F238E27FC236}">
                <a16:creationId xmlns:a16="http://schemas.microsoft.com/office/drawing/2014/main" id="{701915AE-0532-B345-B52E-ADD8350D9C2E}"/>
              </a:ext>
            </a:extLst>
          </p:cNvPr>
          <p:cNvSpPr txBox="1"/>
          <p:nvPr/>
        </p:nvSpPr>
        <p:spPr>
          <a:xfrm>
            <a:off x="8191795" y="4866501"/>
            <a:ext cx="1904410" cy="276999"/>
          </a:xfrm>
          <a:prstGeom prst="rect">
            <a:avLst/>
          </a:prstGeom>
          <a:noFill/>
        </p:spPr>
        <p:txBody>
          <a:bodyPr wrap="square" rtlCol="0">
            <a:spAutoFit/>
          </a:bodyPr>
          <a:lstStyle/>
          <a:p>
            <a:r>
              <a:rPr lang="en-US" sz="1200" dirty="0"/>
              <a:t>@</a:t>
            </a:r>
            <a:r>
              <a:rPr lang="en-US" sz="1200" dirty="0" err="1"/>
              <a:t>lorcand</a:t>
            </a:r>
            <a:endParaRPr lang="en-US" sz="1200" dirty="0"/>
          </a:p>
        </p:txBody>
      </p:sp>
    </p:spTree>
    <p:extLst>
      <p:ext uri="{BB962C8B-B14F-4D97-AF65-F5344CB8AC3E}">
        <p14:creationId xmlns:p14="http://schemas.microsoft.com/office/powerpoint/2010/main" val="122757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animBg="1"/>
      <p:bldP spid="21" grpId="0" animBg="1"/>
      <p:bldP spid="16" grpId="0" animBg="1"/>
      <p:bldP spid="18"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6" name="Group 45"/>
          <p:cNvGrpSpPr/>
          <p:nvPr/>
        </p:nvGrpSpPr>
        <p:grpSpPr>
          <a:xfrm>
            <a:off x="1543050" y="228600"/>
            <a:ext cx="732893" cy="4423634"/>
            <a:chOff x="533400" y="304800"/>
            <a:chExt cx="977190" cy="5898178"/>
          </a:xfrm>
        </p:grpSpPr>
        <p:grpSp>
          <p:nvGrpSpPr>
            <p:cNvPr id="38" name="Group 37"/>
            <p:cNvGrpSpPr/>
            <p:nvPr/>
          </p:nvGrpSpPr>
          <p:grpSpPr>
            <a:xfrm>
              <a:off x="533400" y="3326523"/>
              <a:ext cx="977190" cy="2876455"/>
              <a:chOff x="533400" y="3326523"/>
              <a:chExt cx="977190" cy="2876455"/>
            </a:xfrm>
          </p:grpSpPr>
          <p:sp>
            <p:nvSpPr>
              <p:cNvPr id="4" name="Oval 3"/>
              <p:cNvSpPr/>
              <p:nvPr/>
            </p:nvSpPr>
            <p:spPr>
              <a:xfrm>
                <a:off x="679650" y="3326523"/>
                <a:ext cx="533400" cy="533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533400" y="5802869"/>
                <a:ext cx="977190" cy="400109"/>
              </a:xfrm>
              <a:prstGeom prst="rect">
                <a:avLst/>
              </a:prstGeom>
              <a:noFill/>
            </p:spPr>
            <p:txBody>
              <a:bodyPr wrap="none" rtlCol="0">
                <a:spAutoFit/>
              </a:bodyPr>
              <a:lstStyle/>
              <a:p>
                <a:r>
                  <a:rPr lang="en-US" sz="1350" dirty="0"/>
                  <a:t>Owned</a:t>
                </a:r>
              </a:p>
            </p:txBody>
          </p:sp>
          <p:cxnSp>
            <p:nvCxnSpPr>
              <p:cNvPr id="14" name="Straight Connector 13"/>
              <p:cNvCxnSpPr/>
              <p:nvPr/>
            </p:nvCxnSpPr>
            <p:spPr>
              <a:xfrm>
                <a:off x="946350" y="3492923"/>
                <a:ext cx="17617" cy="2171545"/>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603450" y="304800"/>
              <a:ext cx="868187" cy="1154901"/>
              <a:chOff x="603450" y="304800"/>
              <a:chExt cx="868187" cy="1154901"/>
            </a:xfrm>
          </p:grpSpPr>
          <p:sp>
            <p:nvSpPr>
              <p:cNvPr id="25" name="Rectangle 24"/>
              <p:cNvSpPr/>
              <p:nvPr/>
            </p:nvSpPr>
            <p:spPr>
              <a:xfrm>
                <a:off x="685800" y="926301"/>
                <a:ext cx="527250" cy="533400"/>
              </a:xfrm>
              <a:prstGeom prst="rect">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p:cNvSpPr txBox="1"/>
              <p:nvPr/>
            </p:nvSpPr>
            <p:spPr>
              <a:xfrm>
                <a:off x="603450" y="304800"/>
                <a:ext cx="868187" cy="338555"/>
              </a:xfrm>
              <a:prstGeom prst="rect">
                <a:avLst/>
              </a:prstGeom>
              <a:noFill/>
              <a:ln>
                <a:solidFill>
                  <a:schemeClr val="tx2"/>
                </a:solidFill>
              </a:ln>
            </p:spPr>
            <p:txBody>
              <a:bodyPr wrap="none" rtlCol="0">
                <a:spAutoFit/>
              </a:bodyPr>
              <a:lstStyle/>
              <a:p>
                <a:r>
                  <a:rPr lang="en-US" sz="1050" dirty="0"/>
                  <a:t>Catalog</a:t>
                </a:r>
              </a:p>
            </p:txBody>
          </p:sp>
          <p:cxnSp>
            <p:nvCxnSpPr>
              <p:cNvPr id="33" name="Straight Connector 32"/>
              <p:cNvCxnSpPr/>
              <p:nvPr/>
            </p:nvCxnSpPr>
            <p:spPr>
              <a:xfrm>
                <a:off x="946350" y="643354"/>
                <a:ext cx="0" cy="33605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50" name="Group 49"/>
          <p:cNvGrpSpPr/>
          <p:nvPr/>
        </p:nvGrpSpPr>
        <p:grpSpPr>
          <a:xfrm>
            <a:off x="1652738" y="228600"/>
            <a:ext cx="2574100" cy="4423633"/>
            <a:chOff x="679650" y="304800"/>
            <a:chExt cx="3432133" cy="5898176"/>
          </a:xfrm>
        </p:grpSpPr>
        <p:grpSp>
          <p:nvGrpSpPr>
            <p:cNvPr id="48" name="Group 47"/>
            <p:cNvGrpSpPr/>
            <p:nvPr/>
          </p:nvGrpSpPr>
          <p:grpSpPr>
            <a:xfrm>
              <a:off x="679650" y="926301"/>
              <a:ext cx="3347214" cy="5276675"/>
              <a:chOff x="679650" y="926301"/>
              <a:chExt cx="3347214" cy="5276675"/>
            </a:xfrm>
          </p:grpSpPr>
          <p:grpSp>
            <p:nvGrpSpPr>
              <p:cNvPr id="40" name="Group 39"/>
              <p:cNvGrpSpPr/>
              <p:nvPr/>
            </p:nvGrpSpPr>
            <p:grpSpPr>
              <a:xfrm>
                <a:off x="679650" y="2583573"/>
                <a:ext cx="3347214" cy="3619403"/>
                <a:chOff x="679650" y="2583573"/>
                <a:chExt cx="3347214" cy="3619403"/>
              </a:xfrm>
            </p:grpSpPr>
            <p:sp>
              <p:nvSpPr>
                <p:cNvPr id="6" name="Oval 5"/>
                <p:cNvSpPr/>
                <p:nvPr/>
              </p:nvSpPr>
              <p:spPr>
                <a:xfrm>
                  <a:off x="679650" y="2583573"/>
                  <a:ext cx="2895600" cy="2019300"/>
                </a:xfrm>
                <a:prstGeom prst="ellipse">
                  <a:avLst/>
                </a:prstGeom>
                <a:solidFill>
                  <a:srgbClr val="4F81BD">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2848677" y="5802867"/>
                  <a:ext cx="1178187" cy="400109"/>
                </a:xfrm>
                <a:prstGeom prst="rect">
                  <a:avLst/>
                </a:prstGeom>
                <a:noFill/>
              </p:spPr>
              <p:txBody>
                <a:bodyPr wrap="none" rtlCol="0">
                  <a:spAutoFit/>
                </a:bodyPr>
                <a:lstStyle/>
                <a:p>
                  <a:r>
                    <a:rPr lang="en-US" sz="1350" dirty="0"/>
                    <a:t>Available</a:t>
                  </a:r>
                </a:p>
              </p:txBody>
            </p:sp>
            <p:cxnSp>
              <p:nvCxnSpPr>
                <p:cNvPr id="23" name="Straight Connector 22"/>
                <p:cNvCxnSpPr/>
                <p:nvPr/>
              </p:nvCxnSpPr>
              <p:spPr>
                <a:xfrm>
                  <a:off x="3280137" y="3492923"/>
                  <a:ext cx="17617" cy="2171545"/>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3041850" y="926301"/>
                <a:ext cx="527250" cy="533400"/>
              </a:xfrm>
              <a:prstGeom prst="rect">
                <a:avLst/>
              </a:prstGeom>
              <a:solidFill>
                <a:srgbClr val="4F81BD">
                  <a:alpha val="3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1" name="TextBox 30"/>
            <p:cNvSpPr txBox="1"/>
            <p:nvPr/>
          </p:nvSpPr>
          <p:spPr>
            <a:xfrm>
              <a:off x="2715674" y="304800"/>
              <a:ext cx="1396109" cy="338555"/>
            </a:xfrm>
            <a:prstGeom prst="rect">
              <a:avLst/>
            </a:prstGeom>
            <a:noFill/>
            <a:ln>
              <a:solidFill>
                <a:schemeClr val="tx2"/>
              </a:solidFill>
            </a:ln>
          </p:spPr>
          <p:txBody>
            <a:bodyPr wrap="none" rtlCol="0">
              <a:spAutoFit/>
            </a:bodyPr>
            <a:lstStyle/>
            <a:p>
              <a:r>
                <a:rPr lang="en-US" sz="1050" dirty="0"/>
                <a:t>LibGuides, </a:t>
              </a:r>
              <a:r>
                <a:rPr lang="en-US" sz="1050" dirty="0" err="1"/>
                <a:t>etc</a:t>
              </a:r>
              <a:endParaRPr lang="en-US" sz="1050" dirty="0"/>
            </a:p>
          </p:txBody>
        </p:sp>
        <p:cxnSp>
          <p:nvCxnSpPr>
            <p:cNvPr id="35" name="Straight Connector 34"/>
            <p:cNvCxnSpPr/>
            <p:nvPr/>
          </p:nvCxnSpPr>
          <p:spPr>
            <a:xfrm>
              <a:off x="3305475" y="643354"/>
              <a:ext cx="0" cy="33605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1652738" y="228600"/>
            <a:ext cx="1771650" cy="4423633"/>
            <a:chOff x="679650" y="304800"/>
            <a:chExt cx="2362200" cy="5898176"/>
          </a:xfrm>
        </p:grpSpPr>
        <p:grpSp>
          <p:nvGrpSpPr>
            <p:cNvPr id="39" name="Group 38"/>
            <p:cNvGrpSpPr/>
            <p:nvPr/>
          </p:nvGrpSpPr>
          <p:grpSpPr>
            <a:xfrm>
              <a:off x="679650" y="3097923"/>
              <a:ext cx="2362200" cy="3105053"/>
              <a:chOff x="679650" y="3097923"/>
              <a:chExt cx="2362200" cy="3105053"/>
            </a:xfrm>
          </p:grpSpPr>
          <p:sp>
            <p:nvSpPr>
              <p:cNvPr id="5" name="Oval 4"/>
              <p:cNvSpPr/>
              <p:nvPr/>
            </p:nvSpPr>
            <p:spPr>
              <a:xfrm>
                <a:off x="679650" y="3097923"/>
                <a:ext cx="2362200" cy="990600"/>
              </a:xfrm>
              <a:prstGeom prst="ellipse">
                <a:avLst/>
              </a:prstGeom>
              <a:solidFill>
                <a:srgbClr val="4F81BD">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1542018" y="5802867"/>
                <a:ext cx="1169551" cy="400109"/>
              </a:xfrm>
              <a:prstGeom prst="rect">
                <a:avLst/>
              </a:prstGeom>
              <a:noFill/>
            </p:spPr>
            <p:txBody>
              <a:bodyPr wrap="none" rtlCol="0">
                <a:spAutoFit/>
              </a:bodyPr>
              <a:lstStyle/>
              <a:p>
                <a:r>
                  <a:rPr lang="en-US" sz="1350" dirty="0"/>
                  <a:t>Licensed</a:t>
                </a:r>
              </a:p>
            </p:txBody>
          </p:sp>
          <p:cxnSp>
            <p:nvCxnSpPr>
              <p:cNvPr id="22" name="Straight Connector 21"/>
              <p:cNvCxnSpPr/>
              <p:nvPr/>
            </p:nvCxnSpPr>
            <p:spPr>
              <a:xfrm>
                <a:off x="2032351" y="3492923"/>
                <a:ext cx="17617" cy="2171545"/>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1213050" y="304800"/>
              <a:ext cx="1828800" cy="1154901"/>
              <a:chOff x="1213050" y="304800"/>
              <a:chExt cx="1828800" cy="1154901"/>
            </a:xfrm>
          </p:grpSpPr>
          <p:sp>
            <p:nvSpPr>
              <p:cNvPr id="26" name="Rectangle 25"/>
              <p:cNvSpPr/>
              <p:nvPr/>
            </p:nvSpPr>
            <p:spPr>
              <a:xfrm>
                <a:off x="1213050" y="926301"/>
                <a:ext cx="1828800" cy="533400"/>
              </a:xfrm>
              <a:prstGeom prst="rect">
                <a:avLst/>
              </a:prstGeom>
              <a:solidFill>
                <a:srgbClr val="4F81BD">
                  <a:alpha val="67059"/>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p:cNvSpPr txBox="1"/>
              <p:nvPr/>
            </p:nvSpPr>
            <p:spPr>
              <a:xfrm>
                <a:off x="1409014" y="304800"/>
                <a:ext cx="1325577" cy="338555"/>
              </a:xfrm>
              <a:prstGeom prst="rect">
                <a:avLst/>
              </a:prstGeom>
              <a:noFill/>
              <a:ln>
                <a:solidFill>
                  <a:schemeClr val="tx2"/>
                </a:solidFill>
              </a:ln>
            </p:spPr>
            <p:txBody>
              <a:bodyPr wrap="none" rtlCol="0">
                <a:spAutoFit/>
              </a:bodyPr>
              <a:lstStyle/>
              <a:p>
                <a:r>
                  <a:rPr lang="en-US" sz="1050" dirty="0"/>
                  <a:t>KB/Discovery</a:t>
                </a:r>
              </a:p>
            </p:txBody>
          </p:sp>
          <p:cxnSp>
            <p:nvCxnSpPr>
              <p:cNvPr id="36" name="Straight Connector 35"/>
              <p:cNvCxnSpPr/>
              <p:nvPr/>
            </p:nvCxnSpPr>
            <p:spPr>
              <a:xfrm>
                <a:off x="2032351" y="643354"/>
                <a:ext cx="0" cy="33605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49" name="Group 48"/>
          <p:cNvGrpSpPr/>
          <p:nvPr/>
        </p:nvGrpSpPr>
        <p:grpSpPr>
          <a:xfrm>
            <a:off x="1652738" y="228600"/>
            <a:ext cx="4523407" cy="4423633"/>
            <a:chOff x="679650" y="304800"/>
            <a:chExt cx="6031209" cy="5898176"/>
          </a:xfrm>
        </p:grpSpPr>
        <p:grpSp>
          <p:nvGrpSpPr>
            <p:cNvPr id="41" name="Group 40"/>
            <p:cNvGrpSpPr/>
            <p:nvPr/>
          </p:nvGrpSpPr>
          <p:grpSpPr>
            <a:xfrm>
              <a:off x="679650" y="2183523"/>
              <a:ext cx="4495800" cy="4019453"/>
              <a:chOff x="679650" y="2183523"/>
              <a:chExt cx="4495800" cy="4019453"/>
            </a:xfrm>
          </p:grpSpPr>
          <p:sp>
            <p:nvSpPr>
              <p:cNvPr id="7" name="Oval 6"/>
              <p:cNvSpPr/>
              <p:nvPr/>
            </p:nvSpPr>
            <p:spPr>
              <a:xfrm>
                <a:off x="679650" y="2183523"/>
                <a:ext cx="4495800" cy="2895600"/>
              </a:xfrm>
              <a:prstGeom prst="ellipse">
                <a:avLst/>
              </a:prstGeom>
              <a:solidFill>
                <a:srgbClr val="4F81B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4003849" y="5802867"/>
                <a:ext cx="913071" cy="400109"/>
              </a:xfrm>
              <a:prstGeom prst="rect">
                <a:avLst/>
              </a:prstGeom>
              <a:noFill/>
            </p:spPr>
            <p:txBody>
              <a:bodyPr wrap="none" rtlCol="0">
                <a:spAutoFit/>
              </a:bodyPr>
              <a:lstStyle/>
              <a:p>
                <a:r>
                  <a:rPr lang="en-US" sz="1350" dirty="0"/>
                  <a:t>Global</a:t>
                </a:r>
              </a:p>
            </p:txBody>
          </p:sp>
          <p:cxnSp>
            <p:nvCxnSpPr>
              <p:cNvPr id="24" name="Straight Connector 23"/>
              <p:cNvCxnSpPr/>
              <p:nvPr/>
            </p:nvCxnSpPr>
            <p:spPr>
              <a:xfrm>
                <a:off x="4342453" y="3492923"/>
                <a:ext cx="17617" cy="2171545"/>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3569100" y="304800"/>
              <a:ext cx="3141759" cy="1154901"/>
              <a:chOff x="3569100" y="304800"/>
              <a:chExt cx="3141759" cy="1154901"/>
            </a:xfrm>
          </p:grpSpPr>
          <p:sp>
            <p:nvSpPr>
              <p:cNvPr id="28" name="Rectangle 27"/>
              <p:cNvSpPr/>
              <p:nvPr/>
            </p:nvSpPr>
            <p:spPr>
              <a:xfrm>
                <a:off x="3569100" y="926301"/>
                <a:ext cx="1606350" cy="533400"/>
              </a:xfrm>
              <a:prstGeom prst="rect">
                <a:avLst/>
              </a:prstGeom>
              <a:solidFill>
                <a:srgbClr val="4F81BD">
                  <a:alpha val="1882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TextBox 31"/>
              <p:cNvSpPr txBox="1"/>
              <p:nvPr/>
            </p:nvSpPr>
            <p:spPr>
              <a:xfrm>
                <a:off x="4057996" y="304800"/>
                <a:ext cx="2652863" cy="338555"/>
              </a:xfrm>
              <a:prstGeom prst="rect">
                <a:avLst/>
              </a:prstGeom>
              <a:noFill/>
              <a:ln>
                <a:solidFill>
                  <a:schemeClr val="tx2"/>
                </a:solidFill>
              </a:ln>
            </p:spPr>
            <p:txBody>
              <a:bodyPr wrap="none" rtlCol="0">
                <a:spAutoFit/>
              </a:bodyPr>
              <a:lstStyle/>
              <a:p>
                <a:r>
                  <a:rPr lang="en-US" sz="1050" dirty="0"/>
                  <a:t>Google, ResearchGate, </a:t>
                </a:r>
                <a:r>
                  <a:rPr lang="en-US" sz="1050" dirty="0" err="1"/>
                  <a:t>etc</a:t>
                </a:r>
                <a:r>
                  <a:rPr lang="en-US" sz="1050" dirty="0"/>
                  <a:t> …</a:t>
                </a:r>
              </a:p>
            </p:txBody>
          </p:sp>
          <p:cxnSp>
            <p:nvCxnSpPr>
              <p:cNvPr id="37" name="Straight Connector 36"/>
              <p:cNvCxnSpPr/>
              <p:nvPr/>
            </p:nvCxnSpPr>
            <p:spPr>
              <a:xfrm>
                <a:off x="4642050" y="643354"/>
                <a:ext cx="0" cy="33605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sp>
        <p:nvSpPr>
          <p:cNvPr id="51" name="TextBox 50"/>
          <p:cNvSpPr txBox="1"/>
          <p:nvPr/>
        </p:nvSpPr>
        <p:spPr>
          <a:xfrm>
            <a:off x="5486401" y="1182685"/>
            <a:ext cx="2163525" cy="2908489"/>
          </a:xfrm>
          <a:prstGeom prst="rect">
            <a:avLst/>
          </a:prstGeom>
          <a:solidFill>
            <a:srgbClr val="0070C0">
              <a:alpha val="85000"/>
            </a:srgbClr>
          </a:solidFill>
          <a:ln>
            <a:noFill/>
          </a:ln>
          <a:effectLst>
            <a:outerShdw blurRad="50800" dist="38100" dir="2700000" algn="tl" rotWithShape="0">
              <a:prstClr val="black">
                <a:alpha val="40000"/>
              </a:prstClr>
            </a:outerShdw>
          </a:effectLst>
        </p:spPr>
        <p:txBody>
          <a:bodyPr wrap="square" rtlCol="0">
            <a:spAutoFit/>
          </a:bodyPr>
          <a:lstStyle/>
          <a:p>
            <a:r>
              <a:rPr lang="en-US" sz="2100" dirty="0">
                <a:solidFill>
                  <a:schemeClr val="bg1"/>
                </a:solidFill>
                <a:latin typeface="Segoe UI Light" pitchFamily="34" charset="0"/>
              </a:rPr>
              <a:t>Separation of discovery and collection?:</a:t>
            </a:r>
          </a:p>
          <a:p>
            <a:pPr marL="192881" indent="-192881">
              <a:buFont typeface="Arial" panose="020B0604020202020204" pitchFamily="34" charset="0"/>
              <a:buChar char="•"/>
            </a:pPr>
            <a:r>
              <a:rPr lang="en-US" sz="1500" dirty="0">
                <a:solidFill>
                  <a:schemeClr val="bg1"/>
                </a:solidFill>
                <a:latin typeface="Segoe UI Light" pitchFamily="34" charset="0"/>
              </a:rPr>
              <a:t>Focus shifts from owned to facilitated (available)?</a:t>
            </a:r>
          </a:p>
          <a:p>
            <a:pPr marL="192881" indent="-192881">
              <a:buFont typeface="Arial" panose="020B0604020202020204" pitchFamily="34" charset="0"/>
              <a:buChar char="•"/>
            </a:pPr>
            <a:r>
              <a:rPr lang="en-US" sz="1500" dirty="0">
                <a:solidFill>
                  <a:schemeClr val="bg1"/>
                </a:solidFill>
                <a:latin typeface="Segoe UI Light" pitchFamily="34" charset="0"/>
              </a:rPr>
              <a:t>Focus shifts from collection to other services (creation, …)?</a:t>
            </a:r>
          </a:p>
          <a:p>
            <a:pPr marL="192881" indent="-192881">
              <a:buFont typeface="Arial" panose="020B0604020202020204" pitchFamily="34" charset="0"/>
              <a:buChar char="•"/>
            </a:pPr>
            <a:r>
              <a:rPr lang="en-US" sz="1500" dirty="0" err="1">
                <a:solidFill>
                  <a:schemeClr val="bg1"/>
                </a:solidFill>
                <a:latin typeface="Segoe UI Light" pitchFamily="34" charset="0"/>
              </a:rPr>
              <a:t>Systemwide</a:t>
            </a:r>
            <a:r>
              <a:rPr lang="en-US" sz="1500" dirty="0">
                <a:solidFill>
                  <a:schemeClr val="bg1"/>
                </a:solidFill>
                <a:latin typeface="Segoe UI Light" pitchFamily="34" charset="0"/>
              </a:rPr>
              <a:t> thinking becomes stronger?</a:t>
            </a:r>
          </a:p>
        </p:txBody>
      </p:sp>
      <p:sp>
        <p:nvSpPr>
          <p:cNvPr id="44" name="TextBox 43"/>
          <p:cNvSpPr txBox="1"/>
          <p:nvPr/>
        </p:nvSpPr>
        <p:spPr>
          <a:xfrm>
            <a:off x="6572250" y="4831601"/>
            <a:ext cx="1587294" cy="253916"/>
          </a:xfrm>
          <a:prstGeom prst="rect">
            <a:avLst/>
          </a:prstGeom>
          <a:solidFill>
            <a:srgbClr val="FFFFFF"/>
          </a:solidFill>
          <a:ln>
            <a:noFill/>
          </a:ln>
        </p:spPr>
        <p:txBody>
          <a:bodyPr wrap="none" rtlCol="0">
            <a:spAutoFit/>
          </a:bodyPr>
          <a:lstStyle/>
          <a:p>
            <a:r>
              <a:rPr lang="en-US" sz="1050" dirty="0"/>
              <a:t>OCLC Research, 2015.</a:t>
            </a:r>
          </a:p>
        </p:txBody>
      </p:sp>
      <p:sp>
        <p:nvSpPr>
          <p:cNvPr id="52" name="TextBox 51"/>
          <p:cNvSpPr txBox="1"/>
          <p:nvPr/>
        </p:nvSpPr>
        <p:spPr>
          <a:xfrm>
            <a:off x="3280831" y="4831601"/>
            <a:ext cx="3488455" cy="253916"/>
          </a:xfrm>
          <a:prstGeom prst="rect">
            <a:avLst/>
          </a:prstGeom>
          <a:noFill/>
        </p:spPr>
        <p:txBody>
          <a:bodyPr wrap="none" rtlCol="0">
            <a:spAutoFit/>
          </a:bodyPr>
          <a:lstStyle/>
          <a:p>
            <a:r>
              <a:rPr lang="en-US" sz="1050" dirty="0"/>
              <a:t>Figure:  Discoverability redefines collection boundaries.</a:t>
            </a:r>
          </a:p>
        </p:txBody>
      </p:sp>
      <p:sp>
        <p:nvSpPr>
          <p:cNvPr id="2" name="TextBox 1"/>
          <p:cNvSpPr txBox="1"/>
          <p:nvPr/>
        </p:nvSpPr>
        <p:spPr>
          <a:xfrm>
            <a:off x="6753904" y="1"/>
            <a:ext cx="1247096" cy="507831"/>
          </a:xfrm>
          <a:prstGeom prst="rect">
            <a:avLst/>
          </a:prstGeom>
          <a:solidFill>
            <a:schemeClr val="tx2">
              <a:lumMod val="60000"/>
              <a:lumOff val="40000"/>
            </a:schemeClr>
          </a:solidFill>
        </p:spPr>
        <p:txBody>
          <a:bodyPr wrap="square" rtlCol="0">
            <a:spAutoFit/>
          </a:bodyPr>
          <a:lstStyle/>
          <a:p>
            <a:r>
              <a:rPr lang="en-US" sz="1350" b="1" dirty="0">
                <a:solidFill>
                  <a:schemeClr val="bg1"/>
                </a:solidFill>
                <a:latin typeface="Segoe UI Light" panose="020B0502040204020203" pitchFamily="34" charset="0"/>
              </a:rPr>
              <a:t>Facilitated collections</a:t>
            </a:r>
          </a:p>
        </p:txBody>
      </p:sp>
    </p:spTree>
    <p:extLst>
      <p:ext uri="{BB962C8B-B14F-4D97-AF65-F5344CB8AC3E}">
        <p14:creationId xmlns:p14="http://schemas.microsoft.com/office/powerpoint/2010/main" val="93841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114300"/>
            <a:ext cx="6115050" cy="685800"/>
          </a:xfrm>
          <a:solidFill>
            <a:srgbClr val="5B9BD5"/>
          </a:solidFill>
        </p:spPr>
        <p:txBody>
          <a:bodyPr>
            <a:normAutofit fontScale="90000"/>
          </a:bodyPr>
          <a:lstStyle/>
          <a:p>
            <a:pPr algn="ctr"/>
            <a:r>
              <a:rPr lang="en-US" sz="2400" dirty="0">
                <a:solidFill>
                  <a:schemeClr val="bg1"/>
                </a:solidFill>
                <a:latin typeface="Segoe UI" panose="020B0502040204020203" pitchFamily="34" charset="0"/>
                <a:cs typeface="Segoe UI" panose="020B0502040204020203" pitchFamily="34" charset="0"/>
              </a:rPr>
              <a:t>Supporting the creative process: </a:t>
            </a:r>
            <a:br>
              <a:rPr lang="en-US" sz="2400" dirty="0">
                <a:solidFill>
                  <a:schemeClr val="bg1"/>
                </a:solidFill>
                <a:latin typeface="Segoe UI" panose="020B0502040204020203" pitchFamily="34" charset="0"/>
                <a:cs typeface="Segoe UI" panose="020B0502040204020203" pitchFamily="34" charset="0"/>
              </a:rPr>
            </a:br>
            <a:r>
              <a:rPr lang="en-US" sz="2400" dirty="0">
                <a:solidFill>
                  <a:schemeClr val="bg1"/>
                </a:solidFill>
                <a:latin typeface="Segoe UI" panose="020B0502040204020203" pitchFamily="34" charset="0"/>
                <a:cs typeface="Segoe UI" panose="020B0502040204020203" pitchFamily="34" charset="0"/>
              </a:rPr>
              <a:t>the emerging scholarly record</a:t>
            </a:r>
          </a:p>
        </p:txBody>
      </p:sp>
      <p:pic>
        <p:nvPicPr>
          <p:cNvPr id="1026" name="Picture 2" descr="H:\NSR\cni2014\outcomes-1.png"/>
          <p:cNvPicPr>
            <a:picLocks noChangeAspect="1" noChangeArrowheads="1"/>
          </p:cNvPicPr>
          <p:nvPr/>
        </p:nvPicPr>
        <p:blipFill>
          <a:blip r:embed="rId3" cstate="print"/>
          <a:srcRect/>
          <a:stretch>
            <a:fillRect/>
          </a:stretch>
        </p:blipFill>
        <p:spPr bwMode="auto">
          <a:xfrm>
            <a:off x="2171700" y="1110883"/>
            <a:ext cx="4857750" cy="3804017"/>
          </a:xfrm>
          <a:prstGeom prst="rect">
            <a:avLst/>
          </a:prstGeom>
          <a:noFill/>
        </p:spPr>
      </p:pic>
      <p:sp>
        <p:nvSpPr>
          <p:cNvPr id="6" name="Title 1">
            <a:extLst>
              <a:ext uri="{FF2B5EF4-FFF2-40B4-BE49-F238E27FC236}">
                <a16:creationId xmlns:a16="http://schemas.microsoft.com/office/drawing/2014/main" id="{C11FF520-0997-9543-841B-3714C8CFD9F0}"/>
              </a:ext>
            </a:extLst>
          </p:cNvPr>
          <p:cNvSpPr txBox="1">
            <a:spLocks/>
          </p:cNvSpPr>
          <p:nvPr/>
        </p:nvSpPr>
        <p:spPr>
          <a:xfrm>
            <a:off x="0" y="0"/>
            <a:ext cx="9144000" cy="914400"/>
          </a:xfrm>
          <a:prstGeom prst="rect">
            <a:avLst/>
          </a:prstGeom>
          <a:solidFill>
            <a:srgbClr val="5B9BD5"/>
          </a:solidFill>
        </p:spPr>
        <p:txBody>
          <a:bodyPr vert="horz" lIns="91440" tIns="45720" rIns="91440" bIns="4572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ysClr val="window" lastClr="FFFFFF"/>
                </a:solidFill>
                <a:effectLst/>
                <a:uLnTx/>
                <a:uFillTx/>
                <a:latin typeface="Segoe UI" panose="020B0502040204020203" pitchFamily="34" charset="0"/>
                <a:ea typeface="+mj-ea"/>
                <a:cs typeface="Segoe UI" panose="020B0502040204020203" pitchFamily="34" charset="0"/>
              </a:rPr>
              <a:t>Supporting the creative process: </a:t>
            </a:r>
            <a:br>
              <a:rPr kumimoji="0" lang="en-US" sz="3200" b="0" i="0" u="none" strike="noStrike" kern="1200" cap="none" spc="0" normalizeH="0" baseline="0" noProof="0" dirty="0">
                <a:ln>
                  <a:noFill/>
                </a:ln>
                <a:solidFill>
                  <a:sysClr val="window" lastClr="FFFFFF"/>
                </a:solidFill>
                <a:effectLst/>
                <a:uLnTx/>
                <a:uFillTx/>
                <a:latin typeface="Segoe UI" panose="020B0502040204020203" pitchFamily="34" charset="0"/>
                <a:ea typeface="+mj-ea"/>
                <a:cs typeface="Segoe UI" panose="020B0502040204020203" pitchFamily="34" charset="0"/>
              </a:rPr>
            </a:br>
            <a:r>
              <a:rPr kumimoji="0" lang="en-US" sz="3200" b="0" i="0" u="none" strike="noStrike" kern="1200" cap="none" spc="0" normalizeH="0" baseline="0" noProof="0" dirty="0">
                <a:ln>
                  <a:noFill/>
                </a:ln>
                <a:solidFill>
                  <a:sysClr val="window" lastClr="FFFFFF"/>
                </a:solidFill>
                <a:effectLst/>
                <a:uLnTx/>
                <a:uFillTx/>
                <a:latin typeface="Segoe UI" panose="020B0502040204020203" pitchFamily="34" charset="0"/>
                <a:ea typeface="+mj-ea"/>
                <a:cs typeface="Segoe UI" panose="020B0502040204020203" pitchFamily="34" charset="0"/>
              </a:rPr>
              <a:t>the emerging scholarly record</a:t>
            </a:r>
          </a:p>
        </p:txBody>
      </p:sp>
      <p:sp>
        <p:nvSpPr>
          <p:cNvPr id="4" name="Oval 3"/>
          <p:cNvSpPr/>
          <p:nvPr/>
        </p:nvSpPr>
        <p:spPr>
          <a:xfrm>
            <a:off x="7506244" y="698863"/>
            <a:ext cx="894806" cy="824040"/>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outputs</a:t>
            </a:r>
            <a:endParaRPr lang="en-US" sz="9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39785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NSR\cni2014\outcomes-1.png"/>
          <p:cNvPicPr>
            <a:picLocks noChangeAspect="1" noChangeArrowheads="1"/>
          </p:cNvPicPr>
          <p:nvPr/>
        </p:nvPicPr>
        <p:blipFill>
          <a:blip r:embed="rId3" cstate="print"/>
          <a:srcRect/>
          <a:stretch>
            <a:fillRect/>
          </a:stretch>
        </p:blipFill>
        <p:spPr bwMode="auto">
          <a:xfrm>
            <a:off x="3143250" y="1657350"/>
            <a:ext cx="2914650" cy="2282411"/>
          </a:xfrm>
          <a:prstGeom prst="rect">
            <a:avLst/>
          </a:prstGeom>
          <a:noFill/>
        </p:spPr>
      </p:pic>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4400550" y="240869"/>
            <a:ext cx="1200150" cy="363683"/>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srcRect/>
          <a:stretch>
            <a:fillRect/>
          </a:stretch>
        </p:blipFill>
        <p:spPr bwMode="auto">
          <a:xfrm>
            <a:off x="3651157" y="969808"/>
            <a:ext cx="1028700" cy="574985"/>
          </a:xfrm>
          <a:prstGeom prst="rect">
            <a:avLst/>
          </a:prstGeom>
          <a:noFill/>
        </p:spPr>
      </p:pic>
      <p:pic>
        <p:nvPicPr>
          <p:cNvPr id="14358" name="Picture 22" descr="http://inside-bigdata.com/wp-content/uploads/2013/12/arxiv.jpg"/>
          <p:cNvPicPr>
            <a:picLocks noChangeAspect="1" noChangeArrowheads="1"/>
          </p:cNvPicPr>
          <p:nvPr/>
        </p:nvPicPr>
        <p:blipFill>
          <a:blip r:embed="rId6" cstate="print"/>
          <a:srcRect/>
          <a:stretch>
            <a:fillRect/>
          </a:stretch>
        </p:blipFill>
        <p:spPr bwMode="auto">
          <a:xfrm>
            <a:off x="6196367" y="1429097"/>
            <a:ext cx="631658" cy="533400"/>
          </a:xfrm>
          <a:prstGeom prst="rect">
            <a:avLst/>
          </a:prstGeom>
          <a:noFill/>
        </p:spPr>
      </p:pic>
      <p:pic>
        <p:nvPicPr>
          <p:cNvPr id="14360" name="Picture 24" descr="http://www.elsevier.com/__data/assets/image/0020/174062/MethodsX-logotagline-fc-200.png"/>
          <p:cNvPicPr>
            <a:picLocks noChangeAspect="1" noChangeArrowheads="1"/>
          </p:cNvPicPr>
          <p:nvPr/>
        </p:nvPicPr>
        <p:blipFill>
          <a:blip r:embed="rId7" cstate="print"/>
          <a:srcRect/>
          <a:stretch>
            <a:fillRect/>
          </a:stretch>
        </p:blipFill>
        <p:spPr bwMode="auto">
          <a:xfrm>
            <a:off x="1771651" y="1257301"/>
            <a:ext cx="1147649" cy="287492"/>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8" cstate="print"/>
          <a:srcRect/>
          <a:stretch>
            <a:fillRect/>
          </a:stretch>
        </p:blipFill>
        <p:spPr bwMode="auto">
          <a:xfrm>
            <a:off x="5829300" y="3657600"/>
            <a:ext cx="1676399" cy="457200"/>
          </a:xfrm>
          <a:prstGeom prst="rect">
            <a:avLst/>
          </a:prstGeom>
          <a:noFill/>
        </p:spPr>
      </p:pic>
      <p:pic>
        <p:nvPicPr>
          <p:cNvPr id="14369" name="Picture 33" descr="H:\NSR\cni2014\wnf.jpg"/>
          <p:cNvPicPr>
            <a:picLocks noChangeAspect="1" noChangeArrowheads="1"/>
          </p:cNvPicPr>
          <p:nvPr/>
        </p:nvPicPr>
        <p:blipFill>
          <a:blip r:embed="rId9" cstate="print"/>
          <a:srcRect/>
          <a:stretch>
            <a:fillRect/>
          </a:stretch>
        </p:blipFill>
        <p:spPr bwMode="auto">
          <a:xfrm>
            <a:off x="2000251" y="3943350"/>
            <a:ext cx="1120289" cy="685800"/>
          </a:xfrm>
          <a:prstGeom prst="rect">
            <a:avLst/>
          </a:prstGeom>
          <a:noFill/>
        </p:spPr>
      </p:pic>
      <p:pic>
        <p:nvPicPr>
          <p:cNvPr id="14371" name="Picture 35" descr="https://pbs.twimg.com/profile_images/3338853099/ad275febaaa8f6594ab4b39b55315f5c.png"/>
          <p:cNvPicPr>
            <a:picLocks noChangeAspect="1" noChangeArrowheads="1"/>
          </p:cNvPicPr>
          <p:nvPr/>
        </p:nvPicPr>
        <p:blipFill>
          <a:blip r:embed="rId10" cstate="print"/>
          <a:srcRect/>
          <a:stretch>
            <a:fillRect/>
          </a:stretch>
        </p:blipFill>
        <p:spPr bwMode="auto">
          <a:xfrm>
            <a:off x="6457950" y="4171950"/>
            <a:ext cx="685800" cy="685800"/>
          </a:xfrm>
          <a:prstGeom prst="rect">
            <a:avLst/>
          </a:prstGeom>
          <a:noFill/>
        </p:spPr>
      </p:pic>
      <p:pic>
        <p:nvPicPr>
          <p:cNvPr id="11266" name="Picture 2" descr="https://retractionwatch.files.wordpress.com/2014/08/pubpeer.png"/>
          <p:cNvPicPr>
            <a:picLocks noChangeAspect="1" noChangeArrowheads="1"/>
          </p:cNvPicPr>
          <p:nvPr/>
        </p:nvPicPr>
        <p:blipFill>
          <a:blip r:embed="rId11" cstate="print"/>
          <a:srcRect/>
          <a:stretch>
            <a:fillRect/>
          </a:stretch>
        </p:blipFill>
        <p:spPr bwMode="auto">
          <a:xfrm>
            <a:off x="1714500" y="3486150"/>
            <a:ext cx="1085850" cy="348884"/>
          </a:xfrm>
          <a:prstGeom prst="rect">
            <a:avLst/>
          </a:prstGeom>
          <a:noFill/>
        </p:spPr>
      </p:pic>
      <p:pic>
        <p:nvPicPr>
          <p:cNvPr id="11268" name="Picture 4" descr="http://global.oup.com/uk/orc/system/images/orclogo_combined.gif"/>
          <p:cNvPicPr>
            <a:picLocks noChangeAspect="1" noChangeArrowheads="1"/>
          </p:cNvPicPr>
          <p:nvPr/>
        </p:nvPicPr>
        <p:blipFill>
          <a:blip r:embed="rId12" cstate="print"/>
          <a:srcRect/>
          <a:stretch>
            <a:fillRect/>
          </a:stretch>
        </p:blipFill>
        <p:spPr bwMode="auto">
          <a:xfrm>
            <a:off x="3486150" y="4514851"/>
            <a:ext cx="2114550" cy="385763"/>
          </a:xfrm>
          <a:prstGeom prst="rect">
            <a:avLst/>
          </a:prstGeom>
          <a:noFill/>
        </p:spPr>
      </p:pic>
      <p:pic>
        <p:nvPicPr>
          <p:cNvPr id="1026" name="Picture 2" desc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1847" y="800917"/>
            <a:ext cx="1271588" cy="2428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ithu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11715" y="717110"/>
            <a:ext cx="656561" cy="6773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5"/>
          <a:stretch>
            <a:fillRect/>
          </a:stretch>
        </p:blipFill>
        <p:spPr>
          <a:xfrm>
            <a:off x="2451848" y="336958"/>
            <a:ext cx="1716261" cy="312965"/>
          </a:xfrm>
          <a:prstGeom prst="rect">
            <a:avLst/>
          </a:prstGeom>
        </p:spPr>
      </p:pic>
    </p:spTree>
    <p:extLst>
      <p:ext uri="{BB962C8B-B14F-4D97-AF65-F5344CB8AC3E}">
        <p14:creationId xmlns:p14="http://schemas.microsoft.com/office/powerpoint/2010/main" val="3547148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Oval 3"/>
          <p:cNvSpPr>
            <a:spLocks noChangeAspect="1"/>
          </p:cNvSpPr>
          <p:nvPr/>
        </p:nvSpPr>
        <p:spPr>
          <a:xfrm>
            <a:off x="4163847" y="1470127"/>
            <a:ext cx="2419913" cy="2419913"/>
          </a:xfrm>
          <a:prstGeom prst="ellipse">
            <a:avLst/>
          </a:prstGeom>
          <a:noFill/>
          <a:ln w="571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0">
              <a:solidFill>
                <a:prstClr val="white"/>
              </a:solidFill>
              <a:latin typeface="Calibri"/>
            </a:endParaRPr>
          </a:p>
        </p:txBody>
      </p:sp>
      <p:sp>
        <p:nvSpPr>
          <p:cNvPr id="28" name="TextBox 27"/>
          <p:cNvSpPr txBox="1"/>
          <p:nvPr/>
        </p:nvSpPr>
        <p:spPr>
          <a:xfrm>
            <a:off x="4016758" y="3786403"/>
            <a:ext cx="1266528" cy="646331"/>
          </a:xfrm>
          <a:prstGeom prst="rect">
            <a:avLst/>
          </a:prstGeom>
          <a:noFill/>
        </p:spPr>
        <p:txBody>
          <a:bodyPr wrap="square" rtlCol="0">
            <a:spAutoFit/>
          </a:bodyPr>
          <a:lstStyle/>
          <a:p>
            <a:pPr defTabSz="685800"/>
            <a:r>
              <a:rPr lang="en-US" sz="1200" b="1" dirty="0">
                <a:solidFill>
                  <a:prstClr val="white"/>
                </a:solidFill>
                <a:latin typeface="Calibri"/>
              </a:rPr>
              <a:t>Office of undergraduate research</a:t>
            </a:r>
          </a:p>
        </p:txBody>
      </p:sp>
      <p:sp>
        <p:nvSpPr>
          <p:cNvPr id="29" name="TextBox 28"/>
          <p:cNvSpPr txBox="1"/>
          <p:nvPr/>
        </p:nvSpPr>
        <p:spPr>
          <a:xfrm>
            <a:off x="6614710" y="3137313"/>
            <a:ext cx="1033430" cy="461665"/>
          </a:xfrm>
          <a:prstGeom prst="rect">
            <a:avLst/>
          </a:prstGeom>
          <a:noFill/>
        </p:spPr>
        <p:txBody>
          <a:bodyPr wrap="square" rtlCol="0">
            <a:spAutoFit/>
          </a:bodyPr>
          <a:lstStyle/>
          <a:p>
            <a:pPr defTabSz="685800"/>
            <a:r>
              <a:rPr lang="en-US" sz="1200" b="1" dirty="0">
                <a:solidFill>
                  <a:prstClr val="white"/>
                </a:solidFill>
                <a:latin typeface="Calibri"/>
              </a:rPr>
              <a:t>Disciplines &amp; departments</a:t>
            </a:r>
          </a:p>
        </p:txBody>
      </p:sp>
      <p:sp>
        <p:nvSpPr>
          <p:cNvPr id="31" name="TextBox 30"/>
          <p:cNvSpPr txBox="1"/>
          <p:nvPr/>
        </p:nvSpPr>
        <p:spPr>
          <a:xfrm>
            <a:off x="2350544" y="3274468"/>
            <a:ext cx="1612788" cy="276999"/>
          </a:xfrm>
          <a:prstGeom prst="rect">
            <a:avLst/>
          </a:prstGeom>
          <a:noFill/>
        </p:spPr>
        <p:txBody>
          <a:bodyPr wrap="square" rtlCol="0">
            <a:spAutoFit/>
          </a:bodyPr>
          <a:lstStyle/>
          <a:p>
            <a:pPr defTabSz="685800"/>
            <a:r>
              <a:rPr lang="en-US" sz="1200" b="1" dirty="0">
                <a:solidFill>
                  <a:prstClr val="white"/>
                </a:solidFill>
                <a:latin typeface="Calibri"/>
              </a:rPr>
              <a:t>Graduate school </a:t>
            </a:r>
          </a:p>
        </p:txBody>
      </p:sp>
      <p:sp>
        <p:nvSpPr>
          <p:cNvPr id="32" name="TextBox 31"/>
          <p:cNvSpPr txBox="1"/>
          <p:nvPr/>
        </p:nvSpPr>
        <p:spPr>
          <a:xfrm>
            <a:off x="3709061" y="511656"/>
            <a:ext cx="1646267" cy="461665"/>
          </a:xfrm>
          <a:prstGeom prst="rect">
            <a:avLst/>
          </a:prstGeom>
          <a:noFill/>
        </p:spPr>
        <p:txBody>
          <a:bodyPr wrap="square" rtlCol="0">
            <a:spAutoFit/>
          </a:bodyPr>
          <a:lstStyle/>
          <a:p>
            <a:pPr defTabSz="685800"/>
            <a:r>
              <a:rPr lang="en-US" sz="1200" b="1" dirty="0">
                <a:solidFill>
                  <a:prstClr val="white"/>
                </a:solidFill>
                <a:latin typeface="Calibri"/>
              </a:rPr>
              <a:t>Vice president for research</a:t>
            </a:r>
          </a:p>
        </p:txBody>
      </p:sp>
      <p:sp>
        <p:nvSpPr>
          <p:cNvPr id="33" name="TextBox 32"/>
          <p:cNvSpPr txBox="1"/>
          <p:nvPr/>
        </p:nvSpPr>
        <p:spPr>
          <a:xfrm>
            <a:off x="3538625" y="1743009"/>
            <a:ext cx="682488" cy="276999"/>
          </a:xfrm>
          <a:prstGeom prst="rect">
            <a:avLst/>
          </a:prstGeom>
          <a:noFill/>
        </p:spPr>
        <p:txBody>
          <a:bodyPr wrap="square" rtlCol="0">
            <a:spAutoFit/>
          </a:bodyPr>
          <a:lstStyle/>
          <a:p>
            <a:pPr defTabSz="685800"/>
            <a:r>
              <a:rPr lang="en-US" sz="1200" b="1" dirty="0">
                <a:solidFill>
                  <a:prstClr val="white"/>
                </a:solidFill>
                <a:latin typeface="Calibri"/>
              </a:rPr>
              <a:t>Provost</a:t>
            </a:r>
          </a:p>
        </p:txBody>
      </p:sp>
      <p:sp>
        <p:nvSpPr>
          <p:cNvPr id="34" name="TextBox 33"/>
          <p:cNvSpPr txBox="1"/>
          <p:nvPr/>
        </p:nvSpPr>
        <p:spPr>
          <a:xfrm>
            <a:off x="2708711" y="1445243"/>
            <a:ext cx="1311889" cy="461665"/>
          </a:xfrm>
          <a:prstGeom prst="rect">
            <a:avLst/>
          </a:prstGeom>
          <a:noFill/>
        </p:spPr>
        <p:txBody>
          <a:bodyPr wrap="square" rtlCol="0">
            <a:spAutoFit/>
          </a:bodyPr>
          <a:lstStyle/>
          <a:p>
            <a:pPr defTabSz="685800"/>
            <a:r>
              <a:rPr lang="en-US" sz="1200" b="1" dirty="0">
                <a:solidFill>
                  <a:prstClr val="white"/>
                </a:solidFill>
                <a:latin typeface="Calibri"/>
              </a:rPr>
              <a:t>Institutional Reporting</a:t>
            </a:r>
          </a:p>
        </p:txBody>
      </p:sp>
      <p:sp>
        <p:nvSpPr>
          <p:cNvPr id="36" name="TextBox 35"/>
          <p:cNvSpPr txBox="1"/>
          <p:nvPr/>
        </p:nvSpPr>
        <p:spPr>
          <a:xfrm>
            <a:off x="4445596" y="1089507"/>
            <a:ext cx="648140" cy="276999"/>
          </a:xfrm>
          <a:prstGeom prst="rect">
            <a:avLst/>
          </a:prstGeom>
          <a:noFill/>
        </p:spPr>
        <p:txBody>
          <a:bodyPr wrap="square" rtlCol="0">
            <a:spAutoFit/>
          </a:bodyPr>
          <a:lstStyle/>
          <a:p>
            <a:pPr defTabSz="685800"/>
            <a:r>
              <a:rPr lang="en-US" sz="1200" b="1" dirty="0">
                <a:solidFill>
                  <a:prstClr val="white"/>
                </a:solidFill>
                <a:latin typeface="Calibri"/>
              </a:rPr>
              <a:t>CIO</a:t>
            </a:r>
          </a:p>
        </p:txBody>
      </p:sp>
      <p:sp>
        <p:nvSpPr>
          <p:cNvPr id="37" name="TextBox 36"/>
          <p:cNvSpPr txBox="1"/>
          <p:nvPr/>
        </p:nvSpPr>
        <p:spPr>
          <a:xfrm>
            <a:off x="5876754" y="4229353"/>
            <a:ext cx="1414012" cy="646331"/>
          </a:xfrm>
          <a:prstGeom prst="rect">
            <a:avLst/>
          </a:prstGeom>
          <a:noFill/>
        </p:spPr>
        <p:txBody>
          <a:bodyPr wrap="square" rtlCol="0">
            <a:spAutoFit/>
          </a:bodyPr>
          <a:lstStyle/>
          <a:p>
            <a:pPr defTabSz="685800"/>
            <a:r>
              <a:rPr lang="en-US" sz="1200" b="1" dirty="0">
                <a:solidFill>
                  <a:prstClr val="white"/>
                </a:solidFill>
                <a:latin typeface="Calibri"/>
              </a:rPr>
              <a:t>Campus center for teaching &amp; learning</a:t>
            </a:r>
          </a:p>
        </p:txBody>
      </p:sp>
      <p:sp>
        <p:nvSpPr>
          <p:cNvPr id="3" name="TextBox 2"/>
          <p:cNvSpPr txBox="1"/>
          <p:nvPr/>
        </p:nvSpPr>
        <p:spPr>
          <a:xfrm>
            <a:off x="1631568" y="866893"/>
            <a:ext cx="973224" cy="461665"/>
          </a:xfrm>
          <a:prstGeom prst="rect">
            <a:avLst/>
          </a:prstGeom>
          <a:noFill/>
        </p:spPr>
        <p:txBody>
          <a:bodyPr wrap="square" rtlCol="0">
            <a:spAutoFit/>
          </a:bodyPr>
          <a:lstStyle/>
          <a:p>
            <a:pPr defTabSz="685800"/>
            <a:r>
              <a:rPr lang="en-US" sz="1200" b="1" dirty="0">
                <a:solidFill>
                  <a:prstClr val="white"/>
                </a:solidFill>
                <a:latin typeface="Calibri"/>
              </a:rPr>
              <a:t>Medical center</a:t>
            </a:r>
          </a:p>
        </p:txBody>
      </p:sp>
      <p:sp>
        <p:nvSpPr>
          <p:cNvPr id="6" name="TextBox 5"/>
          <p:cNvSpPr txBox="1"/>
          <p:nvPr/>
        </p:nvSpPr>
        <p:spPr>
          <a:xfrm>
            <a:off x="1643815" y="2517608"/>
            <a:ext cx="184731" cy="276999"/>
          </a:xfrm>
          <a:prstGeom prst="rect">
            <a:avLst/>
          </a:prstGeom>
          <a:noFill/>
        </p:spPr>
        <p:txBody>
          <a:bodyPr wrap="none" rtlCol="0">
            <a:spAutoFit/>
          </a:bodyPr>
          <a:lstStyle/>
          <a:p>
            <a:pPr defTabSz="685800"/>
            <a:endParaRPr lang="en-US" sz="1200" b="1" dirty="0">
              <a:solidFill>
                <a:prstClr val="white"/>
              </a:solidFill>
              <a:latin typeface="Calibri"/>
            </a:endParaRPr>
          </a:p>
        </p:txBody>
      </p:sp>
      <p:sp>
        <p:nvSpPr>
          <p:cNvPr id="26" name="TextBox 25"/>
          <p:cNvSpPr txBox="1"/>
          <p:nvPr/>
        </p:nvSpPr>
        <p:spPr>
          <a:xfrm>
            <a:off x="2428890" y="1150954"/>
            <a:ext cx="1712733" cy="276999"/>
          </a:xfrm>
          <a:prstGeom prst="rect">
            <a:avLst/>
          </a:prstGeom>
          <a:noFill/>
        </p:spPr>
        <p:txBody>
          <a:bodyPr wrap="square" rtlCol="0">
            <a:spAutoFit/>
          </a:bodyPr>
          <a:lstStyle/>
          <a:p>
            <a:pPr defTabSz="685800"/>
            <a:r>
              <a:rPr lang="en-US" sz="1200" b="1" dirty="0">
                <a:solidFill>
                  <a:prstClr val="white"/>
                </a:solidFill>
                <a:latin typeface="Calibri"/>
              </a:rPr>
              <a:t>Tech Transfer Office</a:t>
            </a:r>
          </a:p>
        </p:txBody>
      </p:sp>
      <p:sp>
        <p:nvSpPr>
          <p:cNvPr id="2" name="TextBox 1"/>
          <p:cNvSpPr txBox="1"/>
          <p:nvPr/>
        </p:nvSpPr>
        <p:spPr>
          <a:xfrm>
            <a:off x="5150461" y="2477016"/>
            <a:ext cx="1013434" cy="300082"/>
          </a:xfrm>
          <a:prstGeom prst="rect">
            <a:avLst/>
          </a:prstGeom>
          <a:noFill/>
          <a:ln>
            <a:solidFill>
              <a:schemeClr val="bg1"/>
            </a:solidFill>
          </a:ln>
        </p:spPr>
        <p:txBody>
          <a:bodyPr wrap="square" rtlCol="0">
            <a:spAutoFit/>
          </a:bodyPr>
          <a:lstStyle/>
          <a:p>
            <a:pPr defTabSz="685800"/>
            <a:r>
              <a:rPr lang="en-US" sz="1350" b="1" dirty="0">
                <a:solidFill>
                  <a:prstClr val="white"/>
                </a:solidFill>
                <a:latin typeface="Calibri"/>
              </a:rPr>
              <a:t>LIBRARY</a:t>
            </a:r>
          </a:p>
        </p:txBody>
      </p:sp>
      <p:sp>
        <p:nvSpPr>
          <p:cNvPr id="38" name="TextBox 37"/>
          <p:cNvSpPr txBox="1"/>
          <p:nvPr/>
        </p:nvSpPr>
        <p:spPr>
          <a:xfrm>
            <a:off x="1610214" y="1799148"/>
            <a:ext cx="1137433" cy="646331"/>
          </a:xfrm>
          <a:prstGeom prst="rect">
            <a:avLst/>
          </a:prstGeom>
          <a:noFill/>
        </p:spPr>
        <p:txBody>
          <a:bodyPr wrap="square" rtlCol="0">
            <a:spAutoFit/>
          </a:bodyPr>
          <a:lstStyle/>
          <a:p>
            <a:pPr defTabSz="685800"/>
            <a:r>
              <a:rPr lang="en-US" sz="1200" b="1" dirty="0">
                <a:solidFill>
                  <a:prstClr val="white"/>
                </a:solidFill>
                <a:latin typeface="Calibri"/>
              </a:rPr>
              <a:t>Advancement &amp; corporate relations </a:t>
            </a:r>
          </a:p>
        </p:txBody>
      </p:sp>
      <p:sp>
        <p:nvSpPr>
          <p:cNvPr id="7" name="Rectangle 6"/>
          <p:cNvSpPr/>
          <p:nvPr/>
        </p:nvSpPr>
        <p:spPr>
          <a:xfrm>
            <a:off x="2654971" y="2018494"/>
            <a:ext cx="1245277" cy="276999"/>
          </a:xfrm>
          <a:prstGeom prst="rect">
            <a:avLst/>
          </a:prstGeom>
        </p:spPr>
        <p:txBody>
          <a:bodyPr wrap="none">
            <a:spAutoFit/>
          </a:bodyPr>
          <a:lstStyle/>
          <a:p>
            <a:pPr defTabSz="685800"/>
            <a:r>
              <a:rPr lang="en-US" sz="1200" b="1" dirty="0">
                <a:solidFill>
                  <a:prstClr val="white"/>
                </a:solidFill>
                <a:latin typeface="Calibri"/>
              </a:rPr>
              <a:t>Data Warehouse</a:t>
            </a:r>
          </a:p>
        </p:txBody>
      </p:sp>
      <p:sp>
        <p:nvSpPr>
          <p:cNvPr id="40" name="Arc 39"/>
          <p:cNvSpPr/>
          <p:nvPr/>
        </p:nvSpPr>
        <p:spPr>
          <a:xfrm rot="3888225">
            <a:off x="2609820" y="794301"/>
            <a:ext cx="2449027" cy="2826559"/>
          </a:xfrm>
          <a:prstGeom prst="arc">
            <a:avLst>
              <a:gd name="adj1" fmla="val 15585671"/>
              <a:gd name="adj2" fmla="val 12545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900" b="1">
              <a:solidFill>
                <a:prstClr val="white"/>
              </a:solidFill>
              <a:latin typeface="Calibri"/>
            </a:endParaRPr>
          </a:p>
        </p:txBody>
      </p:sp>
      <p:sp>
        <p:nvSpPr>
          <p:cNvPr id="30" name="TextBox 29"/>
          <p:cNvSpPr txBox="1"/>
          <p:nvPr/>
        </p:nvSpPr>
        <p:spPr>
          <a:xfrm>
            <a:off x="1487745" y="1475050"/>
            <a:ext cx="1311889" cy="276999"/>
          </a:xfrm>
          <a:prstGeom prst="rect">
            <a:avLst/>
          </a:prstGeom>
          <a:noFill/>
        </p:spPr>
        <p:txBody>
          <a:bodyPr wrap="square" rtlCol="0">
            <a:spAutoFit/>
          </a:bodyPr>
          <a:lstStyle/>
          <a:p>
            <a:pPr defTabSz="685800"/>
            <a:r>
              <a:rPr lang="en-US" sz="1200" b="1" dirty="0">
                <a:solidFill>
                  <a:prstClr val="white"/>
                </a:solidFill>
                <a:latin typeface="Calibri"/>
              </a:rPr>
              <a:t>News Bureau</a:t>
            </a:r>
          </a:p>
        </p:txBody>
      </p:sp>
      <p:sp>
        <p:nvSpPr>
          <p:cNvPr id="35" name="Arc 34"/>
          <p:cNvSpPr/>
          <p:nvPr/>
        </p:nvSpPr>
        <p:spPr>
          <a:xfrm rot="8504012">
            <a:off x="4253496" y="-372080"/>
            <a:ext cx="2214994" cy="2826559"/>
          </a:xfrm>
          <a:prstGeom prst="arc">
            <a:avLst>
              <a:gd name="adj1" fmla="val 15585671"/>
              <a:gd name="adj2" fmla="val 1753998"/>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013">
              <a:solidFill>
                <a:prstClr val="black"/>
              </a:solidFill>
              <a:latin typeface="Calibri"/>
            </a:endParaRPr>
          </a:p>
        </p:txBody>
      </p:sp>
      <p:sp>
        <p:nvSpPr>
          <p:cNvPr id="43" name="Arc 42"/>
          <p:cNvSpPr/>
          <p:nvPr/>
        </p:nvSpPr>
        <p:spPr>
          <a:xfrm rot="15427944">
            <a:off x="4876094" y="1887611"/>
            <a:ext cx="1302504" cy="3432710"/>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200">
              <a:solidFill>
                <a:prstClr val="white"/>
              </a:solidFill>
              <a:latin typeface="Calibri"/>
            </a:endParaRPr>
          </a:p>
        </p:txBody>
      </p:sp>
      <p:sp>
        <p:nvSpPr>
          <p:cNvPr id="44" name="Arc 43"/>
          <p:cNvSpPr/>
          <p:nvPr/>
        </p:nvSpPr>
        <p:spPr>
          <a:xfrm rot="19682342">
            <a:off x="3387645" y="2388532"/>
            <a:ext cx="2035861" cy="3279551"/>
          </a:xfrm>
          <a:prstGeom prst="arc">
            <a:avLst>
              <a:gd name="adj1" fmla="val 16918701"/>
              <a:gd name="adj2" fmla="val 2100452"/>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013">
              <a:solidFill>
                <a:prstClr val="black"/>
              </a:solidFill>
              <a:latin typeface="Calibri"/>
            </a:endParaRPr>
          </a:p>
        </p:txBody>
      </p:sp>
      <p:sp>
        <p:nvSpPr>
          <p:cNvPr id="45" name="Arc 44"/>
          <p:cNvSpPr/>
          <p:nvPr/>
        </p:nvSpPr>
        <p:spPr>
          <a:xfrm rot="10800000">
            <a:off x="5903452" y="1097062"/>
            <a:ext cx="1302504" cy="3432710"/>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200">
              <a:solidFill>
                <a:prstClr val="white"/>
              </a:solidFill>
              <a:latin typeface="Calibri"/>
            </a:endParaRPr>
          </a:p>
        </p:txBody>
      </p:sp>
      <p:sp>
        <p:nvSpPr>
          <p:cNvPr id="39" name="TextBox 38"/>
          <p:cNvSpPr txBox="1"/>
          <p:nvPr/>
        </p:nvSpPr>
        <p:spPr>
          <a:xfrm>
            <a:off x="2578125" y="2584979"/>
            <a:ext cx="1311889" cy="276999"/>
          </a:xfrm>
          <a:prstGeom prst="rect">
            <a:avLst/>
          </a:prstGeom>
          <a:noFill/>
        </p:spPr>
        <p:txBody>
          <a:bodyPr wrap="square" rtlCol="0">
            <a:spAutoFit/>
          </a:bodyPr>
          <a:lstStyle/>
          <a:p>
            <a:pPr defTabSz="685800"/>
            <a:r>
              <a:rPr lang="en-US" sz="1200" b="1" dirty="0">
                <a:solidFill>
                  <a:prstClr val="white"/>
                </a:solidFill>
                <a:latin typeface="Calibri"/>
              </a:rPr>
              <a:t>Colleges &amp; depts</a:t>
            </a:r>
          </a:p>
        </p:txBody>
      </p:sp>
      <p:sp>
        <p:nvSpPr>
          <p:cNvPr id="8" name="Footer Placeholder 7"/>
          <p:cNvSpPr>
            <a:spLocks noGrp="1"/>
          </p:cNvSpPr>
          <p:nvPr>
            <p:ph type="ftr" sz="quarter" idx="11"/>
          </p:nvPr>
        </p:nvSpPr>
        <p:spPr/>
        <p:txBody>
          <a:bodyPr/>
          <a:lstStyle/>
          <a:p>
            <a:pPr defTabSz="685800"/>
            <a:r>
              <a:rPr lang="en-US" sz="788" dirty="0">
                <a:solidFill>
                  <a:prstClr val="white"/>
                </a:solidFill>
                <a:latin typeface="Calibri"/>
              </a:rPr>
              <a:t>Adapted from a pic by Rebecca Bryant, OCLC Research</a:t>
            </a:r>
          </a:p>
        </p:txBody>
      </p:sp>
      <p:sp>
        <p:nvSpPr>
          <p:cNvPr id="19" name="TextBox 18"/>
          <p:cNvSpPr txBox="1"/>
          <p:nvPr/>
        </p:nvSpPr>
        <p:spPr>
          <a:xfrm>
            <a:off x="6156104" y="2335072"/>
            <a:ext cx="994988" cy="507831"/>
          </a:xfrm>
          <a:prstGeom prst="rect">
            <a:avLst/>
          </a:prstGeom>
          <a:solidFill>
            <a:srgbClr val="FFFFFF"/>
          </a:solidFill>
        </p:spPr>
        <p:txBody>
          <a:bodyPr wrap="square" rtlCol="0">
            <a:spAutoFit/>
          </a:bodyPr>
          <a:lstStyle/>
          <a:p>
            <a:pPr algn="ctr" defTabSz="685800"/>
            <a:r>
              <a:rPr lang="en-US" sz="1350" b="1" dirty="0">
                <a:solidFill>
                  <a:srgbClr val="5B9BD5"/>
                </a:solidFill>
                <a:latin typeface="Calibri"/>
              </a:rPr>
              <a:t>Digital scholarship</a:t>
            </a:r>
          </a:p>
        </p:txBody>
      </p:sp>
      <p:sp>
        <p:nvSpPr>
          <p:cNvPr id="18" name="TextBox 17"/>
          <p:cNvSpPr txBox="1"/>
          <p:nvPr/>
        </p:nvSpPr>
        <p:spPr>
          <a:xfrm>
            <a:off x="5225191" y="3096339"/>
            <a:ext cx="1304709" cy="507831"/>
          </a:xfrm>
          <a:prstGeom prst="rect">
            <a:avLst/>
          </a:prstGeom>
          <a:solidFill>
            <a:srgbClr val="FFFFFF"/>
          </a:solidFill>
        </p:spPr>
        <p:txBody>
          <a:bodyPr wrap="square" rtlCol="0">
            <a:spAutoFit/>
          </a:bodyPr>
          <a:lstStyle/>
          <a:p>
            <a:pPr defTabSz="685800"/>
            <a:r>
              <a:rPr lang="en-US" sz="1350" b="1" dirty="0">
                <a:solidFill>
                  <a:srgbClr val="5B9BD5"/>
                </a:solidFill>
                <a:latin typeface="Calibri"/>
              </a:rPr>
              <a:t>User education &amp; training</a:t>
            </a:r>
          </a:p>
        </p:txBody>
      </p:sp>
      <p:sp>
        <p:nvSpPr>
          <p:cNvPr id="16" name="TextBox 15"/>
          <p:cNvSpPr txBox="1"/>
          <p:nvPr/>
        </p:nvSpPr>
        <p:spPr>
          <a:xfrm>
            <a:off x="3803107" y="2218063"/>
            <a:ext cx="1255253" cy="507831"/>
          </a:xfrm>
          <a:prstGeom prst="rect">
            <a:avLst/>
          </a:prstGeom>
          <a:solidFill>
            <a:srgbClr val="FFFFFF"/>
          </a:solidFill>
        </p:spPr>
        <p:txBody>
          <a:bodyPr wrap="square" rtlCol="0">
            <a:spAutoFit/>
          </a:bodyPr>
          <a:lstStyle/>
          <a:p>
            <a:pPr algn="ctr" defTabSz="685800"/>
            <a:r>
              <a:rPr lang="en-US" sz="1350" b="1" dirty="0">
                <a:solidFill>
                  <a:srgbClr val="5B9BD5"/>
                </a:solidFill>
                <a:latin typeface="Calibri"/>
              </a:rPr>
              <a:t>RIM/Profiling system</a:t>
            </a:r>
          </a:p>
        </p:txBody>
      </p:sp>
      <p:sp>
        <p:nvSpPr>
          <p:cNvPr id="17" name="TextBox 16"/>
          <p:cNvSpPr txBox="1"/>
          <p:nvPr/>
        </p:nvSpPr>
        <p:spPr>
          <a:xfrm>
            <a:off x="3606687" y="2900323"/>
            <a:ext cx="1143196" cy="507831"/>
          </a:xfrm>
          <a:prstGeom prst="rect">
            <a:avLst/>
          </a:prstGeom>
          <a:solidFill>
            <a:srgbClr val="FFFFFF"/>
          </a:solidFill>
        </p:spPr>
        <p:txBody>
          <a:bodyPr wrap="square" rtlCol="0">
            <a:spAutoFit/>
          </a:bodyPr>
          <a:lstStyle/>
          <a:p>
            <a:pPr defTabSz="685800"/>
            <a:r>
              <a:rPr lang="en-US" sz="1350" b="1" dirty="0">
                <a:solidFill>
                  <a:srgbClr val="5B9BD5"/>
                </a:solidFill>
                <a:latin typeface="Calibri"/>
              </a:rPr>
              <a:t>Institutional Repository</a:t>
            </a:r>
          </a:p>
        </p:txBody>
      </p:sp>
      <p:sp>
        <p:nvSpPr>
          <p:cNvPr id="10" name="Rectangle 9"/>
          <p:cNvSpPr/>
          <p:nvPr/>
        </p:nvSpPr>
        <p:spPr>
          <a:xfrm>
            <a:off x="5175138" y="68978"/>
            <a:ext cx="2790389" cy="896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srgbClr val="5B9BD5"/>
                </a:solidFill>
                <a:latin typeface="Calibri"/>
              </a:rPr>
              <a:t>Creation, management and disclosure:</a:t>
            </a:r>
          </a:p>
        </p:txBody>
      </p:sp>
      <p:sp>
        <p:nvSpPr>
          <p:cNvPr id="41" name="Rectangle 40"/>
          <p:cNvSpPr/>
          <p:nvPr/>
        </p:nvSpPr>
        <p:spPr>
          <a:xfrm>
            <a:off x="1360897" y="3977267"/>
            <a:ext cx="1757082" cy="968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5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Researcher</a:t>
            </a:r>
          </a:p>
          <a:p>
            <a:pPr defTabSz="685800"/>
            <a:r>
              <a:rPr lang="en-US" sz="15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manager</a:t>
            </a:r>
          </a:p>
          <a:p>
            <a:pPr defTabSz="685800"/>
            <a:r>
              <a:rPr lang="en-US" sz="15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support</a:t>
            </a:r>
          </a:p>
        </p:txBody>
      </p:sp>
      <p:sp>
        <p:nvSpPr>
          <p:cNvPr id="42" name="Oval 41"/>
          <p:cNvSpPr/>
          <p:nvPr/>
        </p:nvSpPr>
        <p:spPr>
          <a:xfrm>
            <a:off x="6782220" y="726943"/>
            <a:ext cx="1120102" cy="1055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b="1" dirty="0">
                <a:solidFill>
                  <a:srgbClr val="5B9BD5"/>
                </a:solidFill>
                <a:latin typeface="Segoe UI" panose="020B0502040204020203" pitchFamily="34" charset="0"/>
                <a:ea typeface="Segoe UI" panose="020B0502040204020203" pitchFamily="34" charset="0"/>
                <a:cs typeface="Segoe UI" panose="020B0502040204020203" pitchFamily="34" charset="0"/>
              </a:rPr>
              <a:t>R-</a:t>
            </a:r>
            <a:br>
              <a:rPr lang="en-US" sz="1200" b="1"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1200" b="1" dirty="0">
                <a:solidFill>
                  <a:srgbClr val="5B9BD5"/>
                </a:solidFill>
                <a:latin typeface="Segoe UI" panose="020B0502040204020203" pitchFamily="34" charset="0"/>
                <a:ea typeface="Segoe UI" panose="020B0502040204020203" pitchFamily="34" charset="0"/>
                <a:cs typeface="Segoe UI" panose="020B0502040204020203" pitchFamily="34" charset="0"/>
              </a:rPr>
              <a:t>infra-structure</a:t>
            </a:r>
            <a:endParaRPr lang="en-US" sz="12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p:cNvSpPr txBox="1"/>
          <p:nvPr/>
        </p:nvSpPr>
        <p:spPr>
          <a:xfrm>
            <a:off x="4875996" y="1584505"/>
            <a:ext cx="1435110" cy="507831"/>
          </a:xfrm>
          <a:prstGeom prst="rect">
            <a:avLst/>
          </a:prstGeom>
          <a:solidFill>
            <a:srgbClr val="FFFFFF"/>
          </a:solidFill>
        </p:spPr>
        <p:txBody>
          <a:bodyPr wrap="square" rtlCol="0">
            <a:spAutoFit/>
          </a:bodyPr>
          <a:lstStyle/>
          <a:p>
            <a:pPr algn="ctr" defTabSz="685800"/>
            <a:r>
              <a:rPr lang="en-US" sz="1350" b="1" dirty="0">
                <a:solidFill>
                  <a:srgbClr val="5B9BD5"/>
                </a:solidFill>
                <a:latin typeface="Calibri"/>
              </a:rPr>
              <a:t>Research Data Management</a:t>
            </a:r>
          </a:p>
        </p:txBody>
      </p:sp>
    </p:spTree>
    <p:extLst>
      <p:ext uri="{BB962C8B-B14F-4D97-AF65-F5344CB8AC3E}">
        <p14:creationId xmlns:p14="http://schemas.microsoft.com/office/powerpoint/2010/main" val="42704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anim calcmode="lin" valueType="num">
                                      <p:cBhvr>
                                        <p:cTn id="45" dur="1000" fill="hold"/>
                                        <p:tgtEl>
                                          <p:spTgt spid="32"/>
                                        </p:tgtEl>
                                        <p:attrNameLst>
                                          <p:attrName>ppt_x</p:attrName>
                                        </p:attrNameLst>
                                      </p:cBhvr>
                                      <p:tavLst>
                                        <p:tav tm="0">
                                          <p:val>
                                            <p:strVal val="#ppt_x"/>
                                          </p:val>
                                        </p:tav>
                                        <p:tav tm="100000">
                                          <p:val>
                                            <p:strVal val="#ppt_x"/>
                                          </p:val>
                                        </p:tav>
                                      </p:tavLst>
                                    </p:anim>
                                    <p:anim calcmode="lin" valueType="num">
                                      <p:cBhvr>
                                        <p:cTn id="46" dur="1000" fill="hold"/>
                                        <p:tgtEl>
                                          <p:spTgt spid="3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anim calcmode="lin" valueType="num">
                                      <p:cBhvr>
                                        <p:cTn id="75" dur="1000" fill="hold"/>
                                        <p:tgtEl>
                                          <p:spTgt spid="34"/>
                                        </p:tgtEl>
                                        <p:attrNameLst>
                                          <p:attrName>ppt_x</p:attrName>
                                        </p:attrNameLst>
                                      </p:cBhvr>
                                      <p:tavLst>
                                        <p:tav tm="0">
                                          <p:val>
                                            <p:strVal val="#ppt_x"/>
                                          </p:val>
                                        </p:tav>
                                        <p:tav tm="100000">
                                          <p:val>
                                            <p:strVal val="#ppt_x"/>
                                          </p:val>
                                        </p:tav>
                                      </p:tavLst>
                                    </p:anim>
                                    <p:anim calcmode="lin" valueType="num">
                                      <p:cBhvr>
                                        <p:cTn id="76" dur="1000" fill="hold"/>
                                        <p:tgtEl>
                                          <p:spTgt spid="3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anim calcmode="lin" valueType="num">
                                      <p:cBhvr>
                                        <p:cTn id="80" dur="1000" fill="hold"/>
                                        <p:tgtEl>
                                          <p:spTgt spid="39"/>
                                        </p:tgtEl>
                                        <p:attrNameLst>
                                          <p:attrName>ppt_x</p:attrName>
                                        </p:attrNameLst>
                                      </p:cBhvr>
                                      <p:tavLst>
                                        <p:tav tm="0">
                                          <p:val>
                                            <p:strVal val="#ppt_x"/>
                                          </p:val>
                                        </p:tav>
                                        <p:tav tm="100000">
                                          <p:val>
                                            <p:strVal val="#ppt_x"/>
                                          </p:val>
                                        </p:tav>
                                      </p:tavLst>
                                    </p:anim>
                                    <p:anim calcmode="lin" valueType="num">
                                      <p:cBhvr>
                                        <p:cTn id="81" dur="1000" fill="hold"/>
                                        <p:tgtEl>
                                          <p:spTgt spid="3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1000"/>
                                        <p:tgtEl>
                                          <p:spTgt spid="28"/>
                                        </p:tgtEl>
                                      </p:cBhvr>
                                    </p:animEffect>
                                    <p:anim calcmode="lin" valueType="num">
                                      <p:cBhvr>
                                        <p:cTn id="90" dur="1000" fill="hold"/>
                                        <p:tgtEl>
                                          <p:spTgt spid="28"/>
                                        </p:tgtEl>
                                        <p:attrNameLst>
                                          <p:attrName>ppt_x</p:attrName>
                                        </p:attrNameLst>
                                      </p:cBhvr>
                                      <p:tavLst>
                                        <p:tav tm="0">
                                          <p:val>
                                            <p:strVal val="#ppt_x"/>
                                          </p:val>
                                        </p:tav>
                                        <p:tav tm="100000">
                                          <p:val>
                                            <p:strVal val="#ppt_x"/>
                                          </p:val>
                                        </p:tav>
                                      </p:tavLst>
                                    </p:anim>
                                    <p:anim calcmode="lin" valueType="num">
                                      <p:cBhvr>
                                        <p:cTn id="91" dur="1000" fill="hold"/>
                                        <p:tgtEl>
                                          <p:spTgt spid="2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1000"/>
                                        <p:tgtEl>
                                          <p:spTgt spid="37"/>
                                        </p:tgtEl>
                                      </p:cBhvr>
                                    </p:animEffect>
                                    <p:anim calcmode="lin" valueType="num">
                                      <p:cBhvr>
                                        <p:cTn id="95" dur="1000" fill="hold"/>
                                        <p:tgtEl>
                                          <p:spTgt spid="37"/>
                                        </p:tgtEl>
                                        <p:attrNameLst>
                                          <p:attrName>ppt_x</p:attrName>
                                        </p:attrNameLst>
                                      </p:cBhvr>
                                      <p:tavLst>
                                        <p:tav tm="0">
                                          <p:val>
                                            <p:strVal val="#ppt_x"/>
                                          </p:val>
                                        </p:tav>
                                        <p:tav tm="100000">
                                          <p:val>
                                            <p:strVal val="#ppt_x"/>
                                          </p:val>
                                        </p:tav>
                                      </p:tavLst>
                                    </p:anim>
                                    <p:anim calcmode="lin" valueType="num">
                                      <p:cBhvr>
                                        <p:cTn id="96" dur="1000" fill="hold"/>
                                        <p:tgtEl>
                                          <p:spTgt spid="37"/>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fade">
                                      <p:cBhvr>
                                        <p:cTn id="99" dur="1000"/>
                                        <p:tgtEl>
                                          <p:spTgt spid="29"/>
                                        </p:tgtEl>
                                      </p:cBhvr>
                                    </p:animEffect>
                                    <p:anim calcmode="lin" valueType="num">
                                      <p:cBhvr>
                                        <p:cTn id="100" dur="1000" fill="hold"/>
                                        <p:tgtEl>
                                          <p:spTgt spid="29"/>
                                        </p:tgtEl>
                                        <p:attrNameLst>
                                          <p:attrName>ppt_x</p:attrName>
                                        </p:attrNameLst>
                                      </p:cBhvr>
                                      <p:tavLst>
                                        <p:tav tm="0">
                                          <p:val>
                                            <p:strVal val="#ppt_x"/>
                                          </p:val>
                                        </p:tav>
                                        <p:tav tm="100000">
                                          <p:val>
                                            <p:strVal val="#ppt_x"/>
                                          </p:val>
                                        </p:tav>
                                      </p:tavLst>
                                    </p:anim>
                                    <p:anim calcmode="lin" valueType="num">
                                      <p:cBhvr>
                                        <p:cTn id="10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1000"/>
                                        <p:tgtEl>
                                          <p:spTgt spid="41"/>
                                        </p:tgtEl>
                                      </p:cBhvr>
                                    </p:animEffect>
                                    <p:anim calcmode="lin" valueType="num">
                                      <p:cBhvr>
                                        <p:cTn id="107" dur="1000" fill="hold"/>
                                        <p:tgtEl>
                                          <p:spTgt spid="41"/>
                                        </p:tgtEl>
                                        <p:attrNameLst>
                                          <p:attrName>ppt_x</p:attrName>
                                        </p:attrNameLst>
                                      </p:cBhvr>
                                      <p:tavLst>
                                        <p:tav tm="0">
                                          <p:val>
                                            <p:strVal val="#ppt_x"/>
                                          </p:val>
                                        </p:tav>
                                        <p:tav tm="100000">
                                          <p:val>
                                            <p:strVal val="#ppt_x"/>
                                          </p:val>
                                        </p:tav>
                                      </p:tavLst>
                                    </p:anim>
                                    <p:anim calcmode="lin" valueType="num">
                                      <p:cBhvr>
                                        <p:cTn id="10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P spid="33" grpId="0"/>
      <p:bldP spid="34" grpId="0"/>
      <p:bldP spid="36" grpId="0"/>
      <p:bldP spid="37" grpId="0"/>
      <p:bldP spid="3" grpId="0"/>
      <p:bldP spid="26" grpId="0"/>
      <p:bldP spid="38" grpId="0"/>
      <p:bldP spid="7" grpId="0"/>
      <p:bldP spid="30" grpId="0"/>
      <p:bldP spid="39" grpId="0"/>
      <p:bldP spid="19" grpId="0" animBg="1"/>
      <p:bldP spid="18" grpId="0" animBg="1"/>
      <p:bldP spid="16" grpId="0" animBg="1"/>
      <p:bldP spid="17" grpId="0" animBg="1"/>
      <p:bldP spid="41"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A61B19-87EE-EC45-B625-3FE3EE284C0C}"/>
              </a:ext>
            </a:extLst>
          </p:cNvPr>
          <p:cNvPicPr>
            <a:picLocks noChangeAspect="1"/>
          </p:cNvPicPr>
          <p:nvPr/>
        </p:nvPicPr>
        <p:blipFill rotWithShape="1">
          <a:blip r:embed="rId3"/>
          <a:srcRect l="9263" r="9410"/>
          <a:stretch/>
        </p:blipFill>
        <p:spPr>
          <a:xfrm>
            <a:off x="3875314" y="0"/>
            <a:ext cx="5268686" cy="4680858"/>
          </a:xfrm>
          <a:prstGeom prst="rect">
            <a:avLst/>
          </a:prstGeom>
        </p:spPr>
      </p:pic>
      <p:sp>
        <p:nvSpPr>
          <p:cNvPr id="5" name="TextBox 4">
            <a:extLst>
              <a:ext uri="{FF2B5EF4-FFF2-40B4-BE49-F238E27FC236}">
                <a16:creationId xmlns:a16="http://schemas.microsoft.com/office/drawing/2014/main" id="{48282A71-FD45-D243-BF1F-6D102AE8C475}"/>
              </a:ext>
            </a:extLst>
          </p:cNvPr>
          <p:cNvSpPr txBox="1"/>
          <p:nvPr/>
        </p:nvSpPr>
        <p:spPr>
          <a:xfrm>
            <a:off x="0" y="0"/>
            <a:ext cx="3935693" cy="4524315"/>
          </a:xfrm>
          <a:prstGeom prst="rect">
            <a:avLst/>
          </a:prstGeom>
          <a:noFill/>
        </p:spPr>
        <p:txBody>
          <a:bodyPr wrap="none" rtlCol="0">
            <a:spAutoFit/>
          </a:bodyPr>
          <a:lstStyle/>
          <a:p>
            <a:r>
              <a:rPr lang="en-US" sz="3600" dirty="0"/>
              <a:t>Persistent IDs </a:t>
            </a:r>
          </a:p>
          <a:p>
            <a:r>
              <a:rPr lang="en-US" sz="3600" dirty="0"/>
              <a:t>as Lynchpins</a:t>
            </a:r>
          </a:p>
          <a:p>
            <a:endParaRPr lang="en-US" dirty="0"/>
          </a:p>
          <a:p>
            <a:pPr marL="285750" indent="-285750">
              <a:buFont typeface="Arial" panose="020B0604020202020204" pitchFamily="34" charset="0"/>
              <a:buChar char="•"/>
            </a:pPr>
            <a:r>
              <a:rPr lang="en-US" dirty="0"/>
              <a:t>Derive context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Provide points of reference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Transaction / Translation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Infer trust, provenance</a:t>
            </a:r>
          </a:p>
          <a:p>
            <a:endParaRPr lang="en-US" dirty="0"/>
          </a:p>
          <a:p>
            <a:pPr marL="285750" indent="-285750">
              <a:buFont typeface="Arial" panose="020B0604020202020204" pitchFamily="34" charset="0"/>
              <a:buChar char="•"/>
            </a:pPr>
            <a:r>
              <a:rPr lang="en-US" dirty="0"/>
              <a:t>Indicate preservation commitment</a:t>
            </a:r>
          </a:p>
          <a:p>
            <a:pPr marL="285750" indent="-285750">
              <a:buFont typeface="Arial" panose="020B0604020202020204" pitchFamily="34" charset="0"/>
              <a:buChar char="•"/>
            </a:pPr>
            <a:endParaRPr lang="en-US" dirty="0"/>
          </a:p>
          <a:p>
            <a:endParaRPr lang="en-US" dirty="0"/>
          </a:p>
        </p:txBody>
      </p:sp>
      <p:sp>
        <p:nvSpPr>
          <p:cNvPr id="6" name="TextBox 5">
            <a:extLst>
              <a:ext uri="{FF2B5EF4-FFF2-40B4-BE49-F238E27FC236}">
                <a16:creationId xmlns:a16="http://schemas.microsoft.com/office/drawing/2014/main" id="{728C6725-2CF7-DC41-93DA-D726319BA106}"/>
              </a:ext>
            </a:extLst>
          </p:cNvPr>
          <p:cNvSpPr txBox="1"/>
          <p:nvPr/>
        </p:nvSpPr>
        <p:spPr>
          <a:xfrm>
            <a:off x="6696149" y="4157638"/>
            <a:ext cx="2425664" cy="523220"/>
          </a:xfrm>
          <a:prstGeom prst="rect">
            <a:avLst/>
          </a:prstGeom>
          <a:noFill/>
        </p:spPr>
        <p:txBody>
          <a:bodyPr wrap="none" rtlCol="0">
            <a:spAutoFit/>
          </a:bodyPr>
          <a:lstStyle/>
          <a:p>
            <a:pPr lvl="0" algn="r" defTabSz="914400"/>
            <a:r>
              <a:rPr lang="en-US" sz="800" b="1" dirty="0">
                <a:solidFill>
                  <a:prstClr val="black"/>
                </a:solidFill>
                <a:latin typeface="Calibri" panose="020F0502020204030204"/>
                <a:hlinkClick r:id="rId4" tooltip="Go to photos.de.tibo's photostream"/>
              </a:rPr>
              <a:t>photos.de.tibo</a:t>
            </a:r>
            <a:endParaRPr lang="en-US" sz="800" b="1" dirty="0">
              <a:solidFill>
                <a:prstClr val="black"/>
              </a:solidFill>
              <a:latin typeface="Calibri" panose="020F0502020204030204"/>
            </a:endParaRPr>
          </a:p>
          <a:p>
            <a:pPr lvl="0" algn="r" defTabSz="914400"/>
            <a:r>
              <a:rPr lang="en-US" sz="800" dirty="0">
                <a:solidFill>
                  <a:prstClr val="black"/>
                </a:solidFill>
                <a:latin typeface="Calibri" panose="020F0502020204030204"/>
              </a:rPr>
              <a:t>https://</a:t>
            </a:r>
            <a:r>
              <a:rPr lang="en-US" sz="800" dirty="0" err="1">
                <a:solidFill>
                  <a:prstClr val="black"/>
                </a:solidFill>
                <a:latin typeface="Calibri" panose="020F0502020204030204"/>
              </a:rPr>
              <a:t>flic.kr</a:t>
            </a:r>
            <a:r>
              <a:rPr lang="en-US" sz="800" dirty="0">
                <a:solidFill>
                  <a:prstClr val="black"/>
                </a:solidFill>
                <a:latin typeface="Calibri" panose="020F0502020204030204"/>
              </a:rPr>
              <a:t>/p/4stXaP</a:t>
            </a:r>
          </a:p>
          <a:p>
            <a:pPr lvl="0" algn="r" defTabSz="914400"/>
            <a:r>
              <a:rPr lang="en-US" sz="800" dirty="0">
                <a:solidFill>
                  <a:prstClr val="black"/>
                </a:solidFill>
                <a:latin typeface="Calibri" panose="020F0502020204030204"/>
              </a:rPr>
              <a:t>https://</a:t>
            </a:r>
            <a:r>
              <a:rPr lang="en-US" sz="800" dirty="0" err="1">
                <a:solidFill>
                  <a:prstClr val="black"/>
                </a:solidFill>
                <a:latin typeface="Calibri" panose="020F0502020204030204"/>
              </a:rPr>
              <a:t>creativecommons.org</a:t>
            </a:r>
            <a:r>
              <a:rPr lang="en-US" sz="800" dirty="0">
                <a:solidFill>
                  <a:prstClr val="black"/>
                </a:solidFill>
                <a:latin typeface="Calibri" panose="020F0502020204030204"/>
              </a:rPr>
              <a:t>/licenses/by-</a:t>
            </a:r>
            <a:r>
              <a:rPr lang="en-US" sz="800" dirty="0" err="1">
                <a:solidFill>
                  <a:prstClr val="black"/>
                </a:solidFill>
                <a:latin typeface="Calibri" panose="020F0502020204030204"/>
              </a:rPr>
              <a:t>nc</a:t>
            </a:r>
            <a:r>
              <a:rPr lang="en-US" sz="800" dirty="0">
                <a:solidFill>
                  <a:prstClr val="black"/>
                </a:solidFill>
                <a:latin typeface="Calibri" panose="020F0502020204030204"/>
              </a:rPr>
              <a:t>-</a:t>
            </a:r>
            <a:r>
              <a:rPr lang="en-US" sz="800" dirty="0" err="1">
                <a:solidFill>
                  <a:prstClr val="black"/>
                </a:solidFill>
                <a:latin typeface="Calibri" panose="020F0502020204030204"/>
              </a:rPr>
              <a:t>nd</a:t>
            </a:r>
            <a:r>
              <a:rPr lang="en-US" sz="800" dirty="0">
                <a:solidFill>
                  <a:prstClr val="black"/>
                </a:solidFill>
                <a:latin typeface="Calibri" panose="020F0502020204030204"/>
              </a:rPr>
              <a:t>/2.0</a:t>
            </a:r>
            <a:r>
              <a:rPr lang="en-US" sz="1200" dirty="0">
                <a:solidFill>
                  <a:prstClr val="black"/>
                </a:solidFill>
                <a:latin typeface="Calibri" panose="020F0502020204030204"/>
              </a:rPr>
              <a:t>/</a:t>
            </a:r>
          </a:p>
        </p:txBody>
      </p:sp>
    </p:spTree>
    <p:extLst>
      <p:ext uri="{BB962C8B-B14F-4D97-AF65-F5344CB8AC3E}">
        <p14:creationId xmlns:p14="http://schemas.microsoft.com/office/powerpoint/2010/main" val="175423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6" name="AutoShape 4" descr="data:image/png;base64,%20iVBORw0KGgoAAAANSUhEUgAAAwYAAAJeCAYAAAF5ayJsAAAAAXNSR0IArs4c6QAAAARnQU1BAACxjwv8YQUAAAAJcEhZcwAADsMAAA7DAcdvqGQAAP+lSURBVHhe7H0FgFxF8v43M+u+cfcEori7y8EdevgBhx/ucnC4OxzB3d0JJGgSJELcN8lm3X13XP7fV29md6Nwwv/gx9bum9evpbq7uqq6qp+0K0ZAF/xPwR0/d8H/ELoG4VcA66mjL6ZOg7e1DcMDrRhz+FHx2LUhtKbAzslDRtr550BYZZKTkNR/aDymCxKwniQkuVz8jSHr3BtROmEnfPjxJDs++OgTJwMhtHo5wqtXM9QxfjXnn4vW915BzcXnwf/jDwj8OAvhilIn7cLz0fLam+0DUHncUQgunofWD16z62hTPRoffwT1N91g1783WE8Svrn1JmStXoOek2ahX+EsTPr8K4uPRaP446F/sPAvBQ0P3o38Cy+PX/3fg5qaWqSlpSE7Oyse48B6g7Bi3wNQv+UY9Hvlc8x74g64XI6wZGVlYq89drdwyZpVKOKx7fa7YN7sb7Hj7vtjycK5KCstREZaOoaOGI1KSkFNVQVGbDYGffoPQtHKpcjIzIbL7SGGCGZ+/x1clKQJW22LUWO2NLy/BwiHw0hKSopfObBJEzVcWYGkPn3jV13wS0GXn/ArANd2223XNQj/Y1hrEMLhEJ697xaM2XE3bLfzvnjumSdw5plnxlOBPvkZePfjz1BU1YxjDzsQX3/yIfb8w2HxVODFR+/GsM23QHMsDcVzPsaa4hr0656NSFYfPPHgPVhSXGf5Jn89jXNHMkpqwhjeOwU//jgXfYeNwmEH7GXpgt5ZKbjjwYk46tjjcdKhu+HtyTPgievSmTNn4tPZi+EPebB07gK89fzD2GeHkdhm7ObYc+/9UNsSRLYrgKPOuszyDxq3A9rq23D3g3fhL38+DGkRL8JuB9f4HQ/B/NlfoY+7FY89+yxWFxXg4mvvxb77H4wvPnkHbvcv70qtNQjSTH179UBzUyM8Kcno2asfVpsp6kDMlYxeHIhhQwZj1OajMfnTSaiqb46nOtC3/0DkZSRjecFK9OvXD2vWlCCJuKK0rhIdGjBwEEpLii1vciyE4vJKZOZ2QxtN1QRISQ4fPgwRlitaswZRXrtlPRMGDeyPtkAE9XV1CAd98HiSmB7DiCEDsYqW3chRo1BeXARvKGL5k1LSDGGEOGIhH/JystDY4rW0SDjI8slmbA8a0I+VJKGyvBQhZf7/BF3q6FcAXRPzrwC61o5+BbCeJCxdsohOlDM/JMBC/InxT2kuhqOKE1h8Iki9G4lQd3Ns4/rbIJEhDsonOGDXXRDzuCxrSnoKDjl4L7iiLivvctGVi4Q5DxGVy8M8jPNkcm5Jpw53M4+HaS7q+VSceOPtaItxzkniQdTCqPIC9aOtsRa9e/eh4RFBegpxMckfjMHtYX94kZLsQohGSSjowb33PoArLr8YYZZbtHAZvvtmFk4/9yjWl05cEbacdbP3D9z3OC648By2QW0Fvv76c+y6x950Rh2+jrI9IqH6oz6IYiqboOvufeS0OrCeJFgH1jonQAPgXGkAEmGrQKOiUzwucTJQkuXR4SQkMMdSkizEljPJaaCd2RHGsHUeEplnxmlSF8Hcbmf4jSFUmNchztqWFmW+GAdHeGJO1+Sgd8vqgftufgafvPMFgq1RBHhEAkFO0lFbK2tubENZUcjKuZGNF1/6EB+8PQVbbbEZhg/ZDE89+i4euecl1JQ2INDsQ+nKWhy4377IT/fgucfewMdvTsEuu+zK2sQYTrtctCLYbM3zBA4A4zSIiRWIzrCeJCxbspi/TpSTpJ52vo4Dg+1XClslHZJgBHKSiEGtimdiTKLcQfvsaWtSypxGk/XgA/eEh4Qk85A4bg6ACO403E3LzBVLZ6/SmS65IHXZ0agrBUf//VYEKB3JzK/BoJDYIMRc4sYI0tzJxBVgdhGGZSJuJEmaeBh3Rz149NEncc65Z1AivCyXBA+PivIyRINu9O3ZAx9+8iUyMpORlZ2FlQWr4fNxMIMt+POxR6OosAyz5kzFGWefRzPa6Zv4nsjZep7IJGKqmNjX4Vrs1rtDEjaojtR375YTkHbJmQi/9gpClQFkzp0N3/UTkXHTWaRQGnwvvofoLVcjfcF8BO5+BtG3noWrVz48776D2OIiRE47gdiIOp2Ea2qAq29PuP52NfDorUj+5Aur6+D99rKB05GVmYED9t0ZHnIy2d2GSmZtiPolLR4XRTqJyMO6xF9SO+JOwZ+uupFqLQlJzOumehMojzotogs0AALVZWEyhQilwTbQAIlIBDGBMQ6BBLK2aHCjpKjOIpjwWFhnHmKImAZe+ePXar9Aqk08qJLWLg7Ebr07JGKDkhBZtRJu2txU1IxxGgPqzJhkOyLEOkiUigq4+vQm53nUXbPVY8EgXMnJgC8AZKQi5uc1Oco1aBAHj+WJx8HpwkH7UhLUeXJKVlYGDtx7Zwcv8SUTV9j0quNfiOBuVyY5K4UU4DUdN/KzyIhDr74JUeL2uMKcL1gHqShpUM8bGxrQ3NxkHY+w7UlJLiSzfcn0XTIzsjqtaIpKDmGNqLw2fa82iF7iYE04cWqFeXjkvLAVAqN3fBASg6MidnbGwkADozmu8yB0hDqBZ8ut4b3/Wfg2H4PYxy+zZIAcFUK0KUCuvw2Rl5+yhrk5AAZUQSKumxOpwMWzixMgZ0ISixOhBkCgfFaleEJcQb5QI63TvFI/OVmm8JKahDk1WJo3eMQ5Wnk06LoygvGQQyciSAXpWpDgLb8vjB7d+yAlKQe9evXF4MHDmDcF4UAyAnT4RJRE3g7i8cwBsHhjPOJUs6kqYxzgaJhMwENt07UO/SVwCNS/zqDoRD3rwgYGgcVbmpG693ZI/eBduHY5iBhSWFEyMpg789yL4N51n3hOB4whHLIowMo60jqHHFDznDjNBxoWEcKTzM6ypS6GXZxsXZJfQhK528URcXEOiDA+iZ6s5mbrqziPJw4DgyIccYUdThSIMH2oBjOz0tC/Xzdk56Sb7AwZ2Bv9B+SjZ89cSpekzCGi2u0YCPHSjBfhXJw7NACJuAREqZ/cHik1h9XbB5GHWYgCtZUnB6eYxDEcOsMGBsGaA89WW8M9bATY8jgHkwxstCuP14OHkuudip2GqQEOcRMEVsUJUrRDonN24VxKFanxHnG6IqjTrZFsrMfk2dH/6o1CYU58ZtZK30hcODhREZKDZ5N1nEgOQYDZMxbSzFyOxnoXpn25FKuXN2PG1AJM+WgWli2sxfLF9Zj7Qwlmfb+EkssyEmZxt8I8gxxvYeJiFYjomlk01bIhnCccSRUjRvijfJobImQWlVP7ff4o/DyqKmoRDlJTt/mtjQnYwCDEMHnqD06QOAJJ1MEKCp9V73Twhttvx633Poh02tgCjbzHdLebdjetC3KP8sVp0gkcHDqRZPF0TbIUcw2AkVqddgY0MWTqmHESOyxgTSwrm98hisDGzs6JGKBv7/5sTwYqy8pp5fRGaWk56hrqscuO2yOVBka/Xjk2Z2Rn5qC1MQZfqwvVxQEUr2xBcz2waEEVpnMQZ367EtXlQcyZvRqNNUDRqhqsXNaIpQsrUFrYBl+LG1O/WoiSwhY0VEdRWxFES1MMrS1hGyipsJzs7gj52KhImtO4OGxQElraWjB9WbH1KoeEqa6rRmN1If52yRV45oOvzbYeNGwkWlK6oaCqjlZJnFfJCROffAyPTHzIBiA1JYorrr7eQRsHkcdIxALiLCMcw5o4k3joL0Li0mp0EuzkDIqHE2ppWalzZ0ribmyr4ZCSYR5OnEZ/p5hxdF1dPdVRMioqq1lf0O4QbjFhPBYvWYX58+Zi2fISBGlM5GTnW31BP81KqpnVqwtoKRYghYw1Ynh/9OzeCyFvCJsNHYrly5Zh8cLlKOeA9undGzm5GVi9sgzbbjWOfU4lPj/bQxUa5wWXVCgb5Za0q9+S8E6wQevIiUpgYAELJuSAwIAsiIRCEgitrCNNkiYBFuOUccIOdMKCg/bekw0kFna0b99e2HXnLU0Fydx00ZGS8tds4KY0Pv/S27ZaKhVgssLzyaedjmgoBQdceQ3FimUkjVRR5qd4HBVaWkx2jqaiR36WmZilJVW074P0jv3Iy8tFv369ORCF6N23B/LzM2nzl2PI0P5YtWoNcrv1QNDntdZrpVUqpkfv7mhsbEHI38YBzUaQfXaxzcnsQ0ZmKhqbW5GSksK5woMkGok6NASiv2YPTVzKv9/wDv7fgCRw8qXNnpGRTgcqg25+Mlb8OBXFK37E3bfchsz0VGvULbeJw10oWrEUafR8k7w1plLS6RfE/DX4+t2XMf2zd3Hn3bcazg2BOEWWiNqWnpHGseCkFVdjcqRkEXmSOQDPv6ZuoE9eBo7daQvsv9kgnHXwLnjv5VdYhqJuLBcx504djXEy10QqPCtWLEdNbY1Na430jFNT0zBixAD06z8I3bp1I9OEkZubbXOSOY6mJEFuDqGmrAxtrV4OTjdO4vk2+ddV16Cp3sHn9fqRmuxGa2sraZaEIL1wN508OXXeVh/nTfGXBoCEV58YtmWNDj402KAkiMslMR0pHVnEbQmzThxunB1PVliSoEo1QBsC5VGKihxCSdBZamTEsCHYZsvRxOus7Ug1RaIhqqYkPPfaO0jleVh2Jobm5sDr08RGdZc3GEN32xf7XXol3LKurD3sLL3gJF4LT8GiEo4PCUQTurmxmTjpWVDF9uvf3/og7q2srCWRu5kVVVFej0AohMqqEgwbNpwcH0BbW5BSk8NBrKM0UaXl5FKSIjbv9aQ3nZuXhZLiKnrRXowaNRTV1Q0swzaynqHDe5MxSHz1k0zSUE/L05WBQ7dKZYwDG5QEDwunpSbj7JvvM9W7ojGMFz5baIhEPlM3vLABILzw9ju4/hH6E4z0UP40UAmwvOQgTdZCoIFL/Kq0cQn/UtLo2MkSImHcZmWInB66ZlEk0073REJoIREXl1Uglp+Pcr8Pi1YuQSimzkg10oQ1eeGfuC3etgFULW3eVtIjmb6BD9ttPZ5maz8SNYtuTJR6vQa11fW2jCGT05OcyrgiTuh94fd60dTURMumDQFfkOcw8rv15WC0Wr+GknGCoaD5n8lUV0HiX7RgOTLSMk3Ke3TLYwvIGOyLBkDzXsgbQEtDi7UtAZ4bCPGwQW1Njen2y259AK01a/DFzCWYM3M6zjlsJySnZeOeO+/A+5MnY+XSpVjVkoQth/fD+NGjMWnyl0jp2Rd98/Nw9wMPYNcdd8Th5/0dS1euwuqiMmy3WV+4aI0It0C/Lz/3HFUAw9Tj/ej49eyeTQI6qTaJsQPS7wWLFmBoj57YvF8/RkXJpdWYMGozFLUEcP2Lr8BP6ZE6kfQIrw2rBegx1/rQq0d3cyB79+nB+mSpBFFXU836ulOdJGHk6KFGpABNl1AgRCnpQ3UTpYOXzEl5BLnfhazsNKSmp1m+dKrkbt3zUVdbj/TUbJSVltncMXTwYA52ElqaG4mb6ovtSKNqIk8x5EBqcjq652djcPd4BGHjE3OilKU6WfSb4GBmiscSGEjkiLLxJgmJ8oSOMvoRiDOAP+y7h53FVVttPQGjhvalncPcnBs0FlIdHqYt/mE+YpwMw7Eg0sjxXur7QZzIC0rrsO2xZ+PAiy7iRJxsUiDccuroXlo7yMTwNXgp2SlYsnQ5+vXtizTOW7k5GSgrazB15Av4kd89HU3NDUh1Z8IbCCAzNROt/hYkJ6VbB3r0zMHSpYUYPWYY9b2XjNCIPn260QT10XfgAHp9nNAHomhNKfr264WaugY0UorGbzMCYfkM1nc359ASmvXpOH7vnoowML5bG2IItNSirWYVlv/wOb6b9CZmf/0x7rr7Fjz/+Vw89tE3eG3qQqxqZedYcRonbkGQHDBjWZGprxAtFV/RYmRysi1rpLnmtAAP3H0Trr/94faxsHg5RmykHhqT+tFygTNaJCLnikED+9JkbkSAUWHmLW6mHU5OLqLpWd3kRQbnDTftWak14TOclAipJw2+jswsWkYcOJmmWXQ+c+g5+3wRnlPJNCFkkcNl9eZk92AdUXjbqG6SYozP4vzTiu49cuhghZFFro6RyWT29mBc4ZpCSo+fUsNBS+eglhSjqqoGy5auRGNdEzbbbBRrZ3MoSWoHAxyoATQIaA53gg1IwqJ2IllApTuf+eOUiEuC/TggVGubqE4uXbcD81scgwfttadN8iLg7nvsjP69u1GtKM3587DRB++/O3zUwVdecwsitOGDUXI85+DhfQfAS0LvdNAR2P38q+BK0XzCUhxD3XqRBGlZ0Uf16w6qkVRX1PtSZ0EOYmpKGgK0ZpYsWY6xY8fAkxLBnLnLEKbu33z05mxHEkKcoLUksmJNEXbYYTzmzV2McWPH09rixEvEuTndqDZpkXHi70nztqxMDypETF3V1TXCH/Fii602o5fMHlM1RjjnOWuAEew70nE6BRuQBIfel1wn09IhlmiYniTzjde+Kp4Zp37FB6AlJmfJubQBsEIidby8ftvzO4X06wwAm0BDIIWOmNaMrJYYCf1tOdLfL0KIpl6r34s///lQROm8e+gAJlNXF1ZUYI/9DnIGmD2LyizlQZQsn5CK+MCkqBVRzJtPj5YTsYftDVDlKN+WdLBqOA96aGr27pWH8eNHc/LNpMVUZjZ+iGi33nos1hRW0v5Ppf9QSNOd7qFbGiCIbEpZN0rUypVr6HnXo6WliZyewzz0Tbr3sDmOrTJKyGoDrSpbgu0E6w2CCPbch9MxavRO+HZ5KRuXhCnzKrCipg3RoI+WQAA3PvgcyluDxBfF3XfdYne2Yk1lUuJsqAe333YbLr3pPsN33lX/IKENcRzaA8bRzsxM64Id1HyQFUlG74/LMLwuHQNS8vHdDe8gm6pu2623wH77bY+tthqDc845EyccdQLNV5Y1S4rSZy42D1NHHBTGh9lpHX4vlRPnjAlbjKNT2BNJaY45W1JaQgK40Y3Wlq5TUtLNySpaXYmhQwfTMmpGUfFKLFu0AmGaqiFfGCNGDqG68qOtqQWtDX4UFqyhLxEw81TO4JChQ0wbyM8oo0et5phiNN5zYw1V2JcfT9ZFO6ynjhbOmxPnVQfE8eJONVKc7YTi8QxIvJx0B2SOJtRRR/4Owqs1Tixw8F5785JswYjDDv8TutEsHvppBW1wN3VxM71QD0L8q442Y9RhOyI2LAuzZs+h/k7D91PmYo8x+yB7l82x2/lXsqeURjYqsYinBcUIuxZsjpB5bLahCiI5PPLBgQXzCzBm/GbwNfsQCHvRs1839n0ZetKSCocipoqGDhlM71pLGCspfZkYMKQfaqtqUV/fQMuJXjH7OmzYMBQXrUEqLceWlmZkZ2ez/RoEv6nIUWMGUOqitrRjtzfFHJyf9t1cjODAepIgsbnz9lvMdLvi/iewYE0VPpy1kgwXReTS6+hFsSO+SmD2ZERmFSCSkUHxoqFMtRJdUojQXY8ilppBh5VclcWK2mpBI1sjYdjbh8SCUiHOAlxmegqCc8vIZSE0+poQIUeWN7HDVEVuvwfTX/4GX9zzJoYNHo7jjjsM9z5xI5ZWzEdOWJ6EmxYRO+niBM0qHTJT/FUPz2nUK0kcpCbOLTJRQ6Eoho8YhqWLl9NDD9N6CZOZPOiWl4f8vG4qQpXSg1JQwUl2BeeHVPOyC2hdtdAwGDyoP62qTAweMgil5RXwUUOEOEHLoauvr0UrDYmWtibW7bCbeqgBoyFt/bVzJ1hPEhYvWmiPQ4rTc9mo+oYG427dJ3UmWEfPS58miOpE8NCVcaEOJypWXgl3/05PdrO6RIUH7bs765GTFMPJxx2Dbp+sQlJzGG0RcmckghIvB8EdQK/UXGT5Xeg9oB9OfuhCLKlYgCra6H0G9MeVf3sY985ZjHAabXi2U51V02zao4j6WjiHkMB+WnIZZBhbAZeWpvpqbmlFHidUnzeM7Lxk+g6N5Pg0eOmk5efnorCwFMOHDURpWTU94Gaap6NQWV5rDBmkP1FTXUWPWfcm+mFlwSqqJPokPfvbnFJQsBLZxLHZ5gNp8sZQw8FK4mCKllJVx+8VvyFGWE8S5AGKps6PA04wESGxcrisXc0kqCroHMUfV78+dt0BHYjdWp5mHnVKz5m6gkG0UDU0BrwoD7YgoscnqaJqOQGWuUNYUL4KL5xzO/r07oNd9tgVvbv3xE13X4THDz7R4X4OsExM+SrxqYbI6UmHndunegghzP4tWFzAQaCJmp1lTlk65whNoH76CytWFNhyRHl5ja2hieUiNGMzMjKxqqAEvfrmEjHnrqxcmrj59KIDtqDnckXQu/cAWkicGwnZ2flUqUH2TR10oaGhmTirOOCcSzm3dIb1BiE5/tCtJEGg2d+IaV1Sk+zC5gGHp+MZBaJv/LJ9gBRhwqZz/DoOhoOcIe6MUF9W+pvQGOWkx4kmOSXFljKSXckIkVB+qi4anphZW47+SX1RvHqNTcz9BmQiTWs6NkHrjjPxMWyd5+Gnw+XW/EAcphLcKZgwZjS5PWAtkCZtpQrU5J5Poo4dO5bEzTNz1qGFC/V1JDL/UrQ+RfUXCodpLa2yMq2tzdQYObSkqJY5v8n5a2sL0JHrYUv+ZpVwgMJUgYMGDeLg0E+hhukM6w1C1O6iER/LNjU1Uke3mXoRd3iocMWxMidTyKWpySnOTXPOH1owk95N0N4GyML6SRwagEQ4HkNCeTgKInplsp/esIgToRnJOajFi36uTHTLzcN+/TYn8XOQ4krDhadfRiK76J0WGZen5IaRI2eK9rgRm5i1BiWLMD2JKoB5G+ub4abTpHQRJIPOlTqZxD7F1OeIh2qClpTPzyNA6ZBHLevGhf5Up/3padfWNqGsvJrhfvTAOedpBZdc7hYeWl8ZmVm2jN3c1Iq62mY0NTTa7Vat6A4eNNA8danEdKrOzrDeIHQQ1jm08JakJxm0Ps6zs0LqcJ2sX4HzmyAyD4fGHZC4Vln92+HIlq060+0PR4Lov+tYetuaxGTthuhxc4InVxc0VOL18gX4IlSCNk8Iy2qqUVXWAC8nxJWL5mKL3bph0lX7o59ZPnTR2Gn5CxQz/vDgdU5mjnncQRn+8TZYH4g/PSOdkghU0xNOonTJ4tNTGnm5OWZ2NpCYJTQ3e/fugWZOvIsWLUYfDkqfPr1o8vahT1GD1pY2DlqFrZ62tXlNWlJJbJXXk3/JHHSZv47PoJ53wPqSED+zjQa23q+DMRJxFTcU8fgEOnWIDGHcYWYqKak09pEEpjjyCNEK0Vl3rnSOMl8smZyURKKRbZN7ZJjaEUjqNBphEkVLCynsQBYlrYLqykunrrKoCmXFZahfWYFVK0tRRiuupKzUiBrTIGjCZ91SGVGqiZKSEjZGixkaJBFf9331WDxJwLaL8IP69UNqejZSU1Pshk1+fnc01NdRarLgo4qRLk9KTseYsaPNTC0uKiMJktFIfyIvL9/wZlBCNKjyxtMysyl5JAqlzGMGCAeAkmj3xzvBeoOwLgRoBRh14wMhwoaJSDN8kLa0RlxH2A4RN37mtXPfIT6sLK8/AfvcDnajn76As9wQRYOLnizPih+c1R2c3UwqGjhpqpwrHERuxI1lb0/Hdx98i5c+nYIFxY1YUeeCt/sAqmXWx/ZFJWEMBkhoDUpfcq556BoYaVwSJYWqSnl0M0mLhXKrohSJ+vomTspZxBVDHueJoN+HocOGUjOkIoN+QGNDE/sXpOM2jFzfQonoTUtqlalyvYvh9bZSClIQodTJqhROqcFgiGEeIdKnM6xnonbB/3/4SUnogl8eugbhVwBdg/ArgK5B+BVA1yD8i/DhjAIsqeq4UX/hzRPtfP5NL9r5tokv2Flw6pV344nHnotfbRy6rKNfAXQNwibAW1wcD/0ykBF/ZaBrEDYBurGzIeg50Vkp/blQ87f+8dDaoGUhwVpzQsvXX2HB9vuhYIfh8RhgzojxCK6cH78Cyl78FHMHjsL8cTsg2lSF5tcej6f8fmD73qnISnbh8UP74JZtc/HG3nmYe0wfzD19EA4ako7Cswfg4t174vSRaThsiPNU+6agSxI2AVp6+SUh8d2jLuvoVwBdg/ArgPXUkW77/S81lN5BiER+WTWwKbB3IOKg26F3/+MiLC8sR15GPqpqK3GjJ4JAsDvGffgSmkubkJxRj+TsQSgqnIfho7bBjGlfYYfd9sItF5+Jv11yDlqD6YjVlSKSlo6nnnwaNz/wZBy76nKWtLsGYR1YdxDWBa3o/7fIkxiELnW0CbC7fy4P5qwqw8qSSpxz0floi7pRX1tlaf/pkYAuSVgHOkuCbgL9kuC8R/ETkhD4+gUUjB+ElX8+A9XXXcwWJqHqmgtNJhdN2APVF/1FrUbJGUdYXO29t1seN4+2D55GwTFnovGpO1Fw7JlMd2NRXgp8305G5bOfWZ6fBhean7wXJSccpWoQqSnFHD0gyrJLtpiA4vNPhyvivI7aMPFmzM3sj+DCb7Fkm+3RVlAGF/PpqLryCoRKF2P1gfvA7+3gwF8L/GxJCBWvQPKgUQgt+AbJW+y5UcWot+3t6YV/E/5lSZBYr9uWDcURlo4fjdELl8avNgydJeGX1ggJlbRpSZj6ElYc/VdUvj0ZNe99bdybstXeWLHLroj6G7Ds6MtRsOuW8FYFEZzzDZbvcwpLETHFrOGtt1B356Vo/OgNB9m/BS4s3nEvVF99FkpuuxcLu+ehbd4cLB23B5PcWH3xrag46VhrV8G2I9C60ocFI3dk/R4s7NcXUQ1o4Y8of/R5VN19208OwP8KuuaEdeB/IQldg7AOdB6E/1/wb5uoza1tdvb51/5Ow38bIhswUMRBeqtSoIdwf+uw6TmhrQVz582HvorR0ha0Z0IFn8wqQEtLK6Lk2HUf6ftvgp5yKltTYO8y1zc0oqqmxuIvuexG1NfXazTsscLfOnSpo3XgV6eO1CA9e6qzjuPPPM/iV5Q1kUud+KoV3+O6v1+Ek886F4effi7OvutF3Prch8zlpL/y4D/wwNvTHVx6tNFbY+EvF5VgZc2mVYm3qQaRkA8P3HgNttvnDyhpjaDeG0ZJYxAXXfcw1vg9aAw45rBwCq655HxcOfF5u9aywIIZk3HmmSfh+GsfxhEXX48bnn4XAT2l9zPhypvuj4eA5196EyVrVmPy/GJccUNHPCJe1LbqQWbgkUeewHOPdqwP/Rz4RSRhdUk5hg3sF7/610DE+1ckocUXRHb6T984+bmQGMz/n7BpSdCDvXEzSnD6OWfhsynfx686wK0HPOMgV3zkoH7sTAfqgN4zZrzzlr4Dfz37LOLftF0gL3nm8jKa/XoqXJLk5D/i6OPsLMjO0CPqTvytE1/Dkvqghf94pLMfUPsiWae6fy7o5uYveSRgk1SIRPy49carseceu+H0E8/EvIISvPD80zj74tvw1KTvbEmgIeRGc9iFE44/GoXNAXw0xfnS40cfvY+TTjwKB518Lj6c/BXee+d1DqgP77/+OIrmfwt/KIBJXzh5NwXegBcvvPm+ha+86lI7jxnWG4cedgpOO/MqLK9sxm23Xo/SZT/Yh0H0fYuGYAQ1/hj8RbPx0ccf4NYb/o57bv7X9+uJBgK/6JGArol5HeisjvSuc1FREQYPHhyPkUFGm+2/RJ/UVOdLL5uUhNbVM61R7794H975ahZW17TYdeKY/NwjOOSUc3HBnc+gsMWZILVUoLQ1P36JT996AZeffhpuuPxcS5v8xlN2/rkgTfLk3VcYvhe+nNderxTLpfc/hScnzcLUNfVOHFXShXc/ZuHa0uW4/KxzUN0UwMT7b8BfTv4LnpiyqL38vwL/fPdLNDWU4obb78Of/3oePnn9nzjqqD/jS0r3y+9/gZpaPz5YE8BZ71VgRWUbLp9Uh/M/rsTsxp8/+f/XJKGsaDX6Dx4Wv/r3QUT6KUnQXKIXtn8J6DxIkoRfEhKSsN4gdMH/f9i0edIF/19gvUHQe7gbW49ZXbAkHuqC/yasNQiLX30ZwfvuweTJn8dj1gZf69qfDUtApK46Hto4xIJ+RFsa4ldd0BnWGoTwmAlYOXQ4Jlx3K4r7jcf7H37SvvdmZwitXomaC85HjDa8/4dp8H7+BSr225+zegTeLyaj7u+Xo+XjNxBt7CC6KyWNfkUK/LN+QN3116J0+52Y3ojKPx+Dqr84zldg0Tw7/95grYk56vei5tprEXhlil3Pf/IuOwsO/cNBWDx3BsZutUM8pgv+W7CWJLjTMrAsJwexXJpOm3gO84XHH0BNdTkeuP3veOmph/HsxLst/r7brsGcGVNRUVaMO66/lF7qVVi84Ee8+ORDePT+WxEhzqcfuQszpn+F6V9PxnOPd1oE+x3Dv2SidknCLwNdfsKvALo2u/sVwFpzQiAUxqSP3rG9LZsD+k62swws0LcaPp/yET78cjr+eNrNOOKvF9j3KRLw7FNP4LmnH8N0lhU8zetXn30UL732Dq6+7EKLS8ATTzyBvAGj7KwP1j739BP4avqMeKq+1RfDvVecghsv+xsGZiXjrE77fwpee/t9K/vupCm49qY7oW9KPPTQQ/jkvTfx5puv4cM3X47ndODBh/9p56dfehPnXbh2Wy6/+nqcd955OGSX8Xjrgw8xc/qnOOPMszHj+6/jOX55WG/vza132g0Vq5eivEqfLtZakpOclZ6CHn0GoKyyBkFvEzp/ilmQosyIITmrB7Jzc5DhiWLAsM0x49upOO64Y/DcM087GQn23bhVKzFo+AisKixGiieCMSOGYv4yZ59PKche3XOQmZmNsppm/JUm7OMkegL0nNGQwYMwsG8P9OvXH8kZuXj+uWcxYfvd0Vpbiu79h2H29I5lcu3hKZyD+/XEkBGb49nnno+nAH8+8o/Iye+FJ598Etl5+WhtasTJJ52EL7+cgpKyyniuXxa61NGvALom5l8BrK1TuuB/AmtJQl1dLWqqKhnJucC+bKQnf3i2HM4Hp3RDxSmh7xTxiuHOefV9HyeT8hA6hw0cPFO/+hK3XH8dQ8597MOPOJj16uakvuhI3ojom3cObrdLnwZOZtEMpiUzh75vyjyxJASTcnD4VVcjKVW7iLAE/1Wl7inr02ip8a+B6fP7guzMTNxz50RceuW5emRVHyfmWd8j0v6b+lZdzD4xpz5OfPgZHPanP6HPwG5so+bHENvHevkfiufTd+/0NdY3XnsXRx53hHpjc6t9oIuHfeRK38Bj3frwlOKS2M6de3fct1hPEtQB52wkdjIwoLAT05FDt1XYTwu3Qzxozwd0ZHWuDRzMtskdiW3EVDhRgBO+3UK0L3/pO6cpirLtUpwb+spDBmBnrD1M1O5SHlpUrohjzbn02WgNBvO9/cZHSOOAPPHg63jtmU9x181PIBpIx503TcQdN0zk+Wl88/lCWkOLSLiA3dRJ4aDoI+p52fkoqypHsNWHGC3HBbNWYcWSYoRbA3j7xQ/x9MOvIS/Tg8ceepVGjPN1eRdHVV3RzofqggZANiRRGjgPPBhV22EDklBlo2UsJRBBdG3/6ng8JZ7cUdpJ74SuHYxYBsrhwNSvv8IdN99IDtRXGt047PCDbLM8SQIjiEefKVPd2rFD3E9J0I6DMefJDVln5HMEPJSEqykJyeS6KMu5KU0cBO2lovLaMVBfEUtNk0To1qiHpjXzcmAi0SCJl8I0oKklgqQk5yOFTY3NyO+ej6LCEgwbOhCfffY1xo8ZjzlzfrRv3WkLgWOOPg7fzZiG2bOWYtCAYSipXIPzLjoj3jtHgkULVmVn++KYzm7tlBjFzr0chhGsNwhVzz6IcEofhF//EJEZXyDtrCMRmbsY7rGbIfTVAkRXFVje1CdeRrS4HOFbLgdbjFS9RHLQ4QiM3gbJl56IWF01PCeeiWivUXBnuhD+2wmIfLcSrqGjkPLCY5j6jTMIMoFFrD8ddiCS5XcYgWHiqz1uNHy2WakrjY1NJwEcVaTv7LqQAm9StqmjtCRJVJjqRVJAnPE+2kAQiXWTZw6hqQptmqRhVLrDHORcSo7liz+uo8FLgMowhxCyzRYTL0tgmoPfY2e94aPvAKqMBkEgXErTA3BJLLZjzw5p2LAkxFVEzBeEO4XcJa4jEo1utKQU0HYl5BS2GrFiXg8aoH5QhKkfhU5v00T0/A8JlUCvBuvOvVgiGOEgfI3bbr6BoqptHikJHAQ39au4Vd+8Vsf00VrWQLFOZlF9ry6VV3oqUFIh+UqGz5ONw666CqmKUl5RX2mSf7a5qHgVcTn3rSU9KSlJ9jkDvcjdo0cvjXm8fQ5RjVDEo3fVBCSjg0/dUF6mWx+JS/hVRoxkG+NZBgcSksCTpSdAn/hMoarqPAgdoTi4ok1o23wMvHvsBu922wPLv0Pb6LHwH3sIgq9OQvDxNxB+5kFiIzuQc/UJZttzU4fqUvvsM89EnfgIoUAN0sqsPl1vl+w02YQMaZyjBkuHa4vHJHWOedRxfW3R8qujVoHiNADOn0MQndUVJ07EcfC5kJ7aAxnp3ZCV0RMDBw5BcpI+tptmH0VPED2RVyBVZ0NvbVc7iFdEJPPoA4ZRzjsxzT0R9U8fLnTqTuDqDA5OtojnBH6dTRI7wVqDYJ1yZSFz0UKkPf4kUh9+CLHBWyLl9juR+tpHyDx0L2Scehg8uR1PQgvdupu3KS5BsM7gxDmHKja6UZrEhazavqgr/nNRN2u/NXGr7TlAsijBPgIrdaViKsdQlNeJPonLEgRNtKhX71z05tGrdw4lwI3+fbpjQL9u6N+/u3rLgzlZJkFAh2s7iKZkl2ZYqUGbhxwwxoG+Ysn8ncoLrA3xsGwn1ROxdiZiO/IK1hoEI1JcDN3DRyBp152p/DOQfOjBVpG7Wy7co0bCfeblaxVMtNcp74TVuUSVCXBi1CR2gsHE05PiNtUqkzJK0XDFTLeQ26i32XE9Umm71cqU1Jkqwggi7lTnmdfZCbYTsFFKWjyvFPPnlKBweSM+eX8mGmuBSe/PRnOdG998uQjfTV2BhcwTDTG/cTfx8BzhtT5qC571Sc1ofC9O6fi4kmR7k00yxCH6DqvqM9NU/ZCE6Ai40OaLINrGSZ8aWhO/s51iB6w1CAKJ4yc/xHcnZzvWFiUnWj+fz16Od6ctJJGomVNSkWymGTMwXUy68gfdEnXKdQaR0GKZL6GtTLOxa8YtiSYpXb2ys3DLrnY4UWagcKs+T3zNSmCxjFuLK9nh1OQM+H1e9KQBUVRUipbWZrQ1t6B09RrkZqYhGOCgUuC09+YXn85FRbEfyxaVY97sUixdUoeFc8owZdJczJlZjupSH5o5kLUVIcybVYTaygAHNAp9qX/+j8WorwqjoSaM76YtRkOtH16fz0znAAcmFIwh7NdmS/GOx2G9QRDkZqfimuvvwyMvvY33PnifE6Mbd957N047/0JyJB0W9lH28+G7TXAIFO9z1eqFqCxabuGoOwWff7z2S4MaADvzZGVINbNA4g4V+c/SxYSWZqNOYJuN8zhawRBNVjlsmj9YRhtdKCx0DncyM8dLnCiuLlxTgMamOpTQoGhsqkdtTS3GjhmLttYgho0YRXyw71urrDas65bfw7Y583p9qKyoZA1hNDc1o3evnqirKmPbOQ/qC8XlNejbpx/NWw9mzZoLL/H17tnT7h5KSrcYN9q+XByOz4GSZIdBxHDxfsVhA9ZRpWVcG5yIjnipgXgwDrrWZKazQzyHMBwiS09AQhKmfv01br/+HxI9UyuHy0RVBn3mmeVtwztSX4bkqjUlmD5zHg0AqiVTTbQw0rJw9J9PQjAlF3+85BKapvRNNTCycohTnCLLrK3JTSLNQX5OHgYM6Iv6+mb7DL92vlqxfCWGjxiMJjpfQ4fnUnUVo6mpAbn5uRg+ahhWFhRznnJj+PD+LNeK5LQULFy4CDvsuDVaG3xIz0lFS4ufg1ODFHrsPfv0R5Ccn5qeyTmNPg8tMV+wifVlOz2nepPpKpnec2gHXdaThCnvPIcXn38EX3/6Oibefwsuvfoa3Hnb3bjhsdexvDGIdHeYo9uKVBq7d95yKxbXUtzY0HQ2cNaX7+O9l5yPUF1x/a2YZGptHbDB4plENqFkWBwu01LvQDtjpkxsKgkqU3H697ORTMLvu+VmOG6HrXDsDltg//EjpIk5idOjZvaIPFMGKPU2eALNJ+KxQYOc/XFqahrQt29v+2x/SXEZJmwxyvZJSOKELRWanZOJ7Nws9iWdaqce/Xv1Qt/+zo4i1dU18NFzHtDX2QuutKzC/Jc8Gilqcl5eHhkniMzsTEoHVQ/75HjPJLH1iWFdW/9FgA7YoCQ0NtSxAg8RJr7zL64yrWBWidnFnRA5QYfzFb8u9xsoihmcXMA0SoKcNdsfjQQ88rBDmYVKwURW3kCYHUnCSy++higJnZ+Zjs2zcpCdmoJQQK4cMHTPoxDuMQiHnv83Z8CompzNH6na6EGrzbOmLcX4CWOpGtbQskrCoMEDbP/LiooK24G2oqIG1bWV2O/AnbG6oNossiBN74EDe6JoTRU95n4oXM2JvbAQe+61M8pKazFwUE8sXrQKY8aOJM3qbbDdrlTk5afR2/bZkoUm67rmOnTvkYFMtlsx+n53S6MX3XMzsfuIDhqtJwnRliI88t5XqFyzzCGc5eUPiW9eoJlwEnuKFQdKN1hu/uczlqZRFxEfefJ+HH3yyTjrDudzla98PdPyCzRATshRF6bCeBWVGmFYI2p+FidUfUY/IpyKJhcWNdSjJhzBysYmlLS10VJxk2jp8fL6MrswO5O37XzIhAlbjEVlWQ1GDh+C7nndUFVZj7T0VNsTIcDB7N69p21cEQyG4Q8HqHLSaGREsXp1OYYN7o25cxagF3X97rvthlkzF6Kuto6DUoFcSoAxJBkl4PeT+PVm+TTUN6KpoZXago6utYQSzXaIUT3ESy1F9dXM+A5Ya+9NbVPVUlOMHwoq8cW0BSgqXI4HHn0ccwrKsWLu95j+3WR8+fW3mL28HK+++y4O2W8fTkQhvDv5a3zz3Q9YsqYUKW0VKKupRqTHaOR4fOg/aBSqGhow8+sp2GrLLeM1gVy2BtO++kZzJxsYwRZjR7HJJJwNpMjKBJ5b2anuaakYmZ+PwVQPekzTlUIPmgOWPGIb5A8YiJHkdHGjuiyJIAabZ3Qd9jtTvmPqykQM0zJqQg96/EsXL0V+XrZJYmqqhxN0Flqb9D6eB/k9ctHc0EYfow9amr2cH5bZzrU5ObnoP6AXyjmw3fO7obqymtzdil70vovXFCM3Jxt9endHa1sAOXn0p4hbHrp4UBKenZ6OLPZnUA9rrcGGJ+b49bqBOGkMWeekRNhQJS4so3NOBBNpKj1NC3i33EiW1XUYRx99KJJIWO305yYhZXcrMewLoXTeCjRrHwMSX1vw9ug/CH6amZkDt0G3rXbCvuecbhOoeqplEEmQWeK8bqohd5Mbk5Lctt1AmBwvlbNoyRKMHDHS3sMOhMks/WnZ0ItOz0hBaWklSqjzd9pxK1RWNyHAOVADoy0K0miO9+AANTb7iCtkeP20jJKSkm1bstSUbFRVl2LU5qM5cafBG2qxLSGjbEtSOIrqilZan5k4cAtnJUCwnjpqqynCEw/dg6vucl7ouOLaG/HmV3Ms7PE3EmG67bcZo1pIpWnnYofq24JIYbzea9Y+NNqdKhry4Y5778D7kyabKE7+egbemeGYrw4PcChovdk40QeQt2zbzDNCVqbmB2218u4776GupYk+RBIqm9uwqr4ea2gqttAELa8r4WSnRTtDSOuDUkB1KaPQ8BKfzE8RXbuKa/+DbKqRZlo0W221pe2RkJ+bS9WSZw8ttPm9KC2vpu/hwmYjRqBodTElhh43JTCNTqvUp96B8/tjnNxb4A8E2daImcDd8rMwZMgQVFVVkZFSOXFX0tek98M2aS5VEzVb5eRkIeD18qoDNioJxr3tAR7xWJMBu9aJf+2ZeG2ufOLK+bXMJovxS4JJwpdf4fabKAlS+Ez/8xEHgRYdtYnHVJQ42RMK4IC9d8HnU77FpE++RJuXPgIZYMSgoczowYQ99kMwpw/2OfNsSg/LWXdlIWl9lbUQj6+ejOFKxpqiYgzhpMxsRriWpjbODRlobSVBGJebn4H5dEDHj9vctnzRzNXS4kVbgPlSk9F/YB+sWLaGKiaHqqYZw4YMQ21dGweY85af84k/SHw0SdlGvUjZ2NKAUVSxPn8zsrWjCOuI0QESw+imzh7DTVYN1pOEcHOpOWNmqxtn8uCZMTw72UVTcYX0t5YclFdHsHqFpV9y6924/MYb8fTk70gKQsfIEBxd3V6zlgY4eLqZ4mI4TLw5gTSkv1+Iiw45Gd/9MIsESsHu++yM5AxZ2C6sKipB74GDbA1NuOQwqpwzr8upk1riHECKJ9OaUvuHDBnEeNbNQdYG1knU06FgwPwCSbSIOGLEEBSsKkBuXiYncJqgyS7bJcpLlaiFLu2Q4m1rwWDOQ5VM79E9nf5HNpYuXYHs7HQ6gD6qvFa5Ppxj0q2L2pZGmtVFyaUrAb+3zaS9MyhfO1iHIiH84+6HceUt91IsyUG0rT/+ZBI7F8Wrr76Iq6/7O26Z+Bw++PxLvPP2G8x3Pz6xNzbJESTCqkUzSdMYahrb8O2n78Ht186sQuycBBZMyKhRTnwnzuXkOIcT3qRSDPB0xxvnPoADRu9mOn3UsP7YcadxGDd+M5qc4zBk0HArrrUm7c0vj1SguEQ4RBWkNSCdxUyqJxAUoeR1JyGN/kD3bt1RVl5qhGmgRz1m9BisXFFMZzANpSXFyORZuy8WLF9txM2j+iotrqQT6MWCOUs4GZdQGoBWSo1e4RoyYigHNEwjJ2Bds9eEOQpi7O+m/YBvJ0/DUpbrDGupo9rqKjovHZ8gVpJDHoGjioxuuuSPBMQsVgMGTHocKyWBNWGadgbhnfYN1RGlRVKgW53HH/tHJC9vRP/lIXjkh4jrOGl6I0G05fkx7LhdEOJctmr1Ghx80B/x4BWPY5fjDoE3vx/2Ov0sq1t4Vb8gSqfSpV3I2zjPtfiQrW9gME463dtGB9OdYg+3NTTWwWU7aFGCyPDhSIDhVJqcTZxDaK7SBPZS/eil9cw0LSxG6fD1Q3EhrTRyud/fSuJzwk7NoYT0g4dW1pLFBUijXzOEnnYo7GeathlTxzk/UHvIiNh9hDXTYC1JEDHCTUW475UPULj4R9sx6WpasBPvv5vEFusyj4ZdO/FddR5CF9+A6KpmxDjRRU47jXWwJk7OMZmQ376H8LEn2MCFrrzFyhqoNYlxiZ91A0Y7DQ9YQTyc7Bp92m2Qlk24FWk086KtUdS9sgC+yjbbF78bHaDyaCEKv19EEU81qbIVGtOjDn5XxJnsZbtnkuM1X2nFUyolJTmFqsphLq3KalfZ1KQMqqY22ylQq6baGVAS7XKFmC+MvpyctZpbTfNbDpknWZsh+Q3H0GHDOCBRFJWV0pRdjVGjhhrxlWZGG9W/llrEIG669In7zQlYWxJqa0wXypZWR0TU7Jwc2skkNNPZbgeshGYD638HMN2RBGUk+TkYLq2QWUEWYkM0KIJp33yJ2268ydSc7PjTjzwK3T4q5qTXihA7romsLiOGgopSHDhwAmZXFGD74Zvh6Mf+hlfeegXb7bAj5s5bjQ/fW4Irp3xGx5G4WY2mOw1qVBMGiRlt5Zld1CKf3Xzn5WpaPf0H9LddaSsqq5BJvZ5Gq2Dl8jXo1j0Pvfr2gL8tbObq7NlzMHz4cNspalXhajpufTB46AAUripDiIaDnNMRI/TWaoyGTZPtTDVy5BDWUYRBwwezMTRjWW99dSOpkmTbnHWjb7LfBOfNTYHo2A4aD9uNm50R2RJx7aNk5FVixwB0pAlEaP3Hy2h7MIEu1s7IwsREPNLV4rhGmoZeWhIt7gBqAq1oYoFVFcVIJ9d+UrwA43qPpHlah9kfTMMxRx2DXt27Y+9dxqN7fSXSaPubKchDE7Ru8jmEd6G6mupGBgbVSJh2vp/HwKEDyXC1bH+UBEpCBtWMnLmBAwdyQk1DOf0ESX5xcRnjBnGepGTQ7N5uu20xZBgn5fJ6xveh+avdaYdjDecFZwCaGZeGiopKs7C0d7+kKhbzcCKvpzXVSPM0xPJrv1621iCI8FqKEMEUzqEUhLQhavugCKGd4hLgzBEJcIamEyQSO2dKAOPkWEXJJdoPn/MkGuBHM+eAoLg64KPoelAd8SGHPsh3lAQvPfrFk35Ei9eHL6d+A3dGGobsOhiDZdaSaGax8bDbh2ojB6Nnj24khN7NdlG/c4rX0xq0VOThLpi7GOnErXvV+hCtCO8PBNC9ey/bBbH/wP7k/B40PTMRbPNi+bICLFm4zAZQ1lxmRjqWLF1KKyoFTc0tnOjZniF9OJAppF02JU/Sp1ugoOfdm05eT5vwe/Ts2IFWsJ4k2Ho8CSRat7a20JIImorRhKYjmWKbQrtZ+23aDXNNatp3M0nr+iwogquwwM7xEVBae4IDqjwxcaf37YnWWIAahB4tr73hAPJdqUimDh+f1w979BiK1KALny9fBnedC4M4OS5buBjHa2/mk85BXoi4pY+kx3Ummzhan9wYjiHo14NdemhLs4ejFseOHcdJM80I7pHyZt68nDyars6uszWVdSivqEJjQz1ysrvxyEcGbf70tFSq7TpyfwN8nE/kyEXZzp4981FUVM6BzaIzR/9D6pDViTFyc1kuS9ZYPqVFPeyAtQZBNq0I23Gk2GanEtlkDQLTTR2J0xzaxU/87UzkeJqdE2FBnOCmhgwXG6ANQsmFEbcfLRyEsP4oDbLde9F87JOSha9qVuO12sVYHWmCjy2+/sJrbKvFzekMffX+G9h8VCVeO+dg0t9mBDMNdatU7bHbjKxDhLaJlqpJXy0TYVatWsU5SG+kcgJnm9LJwbSRaCWFbR7s3iMfvTkHNNS3sb5GEryV8WyDz4dmnjV3ZmbRp6goJ8P6UFCwitZSCAUr9HQ5LSfWp3k1JP9HtbAdWvpYF9aWBB6OgemAGpoAZ50+8RcHNlxhZ95QB0lY6V/NfvE02/WV7KBlAWffTfkTUU4XtKOZ1xwZ5tciXlVqCCFaGWkU84aQ33aQ9ZARXHSaMhmuQwA+dsflpv9SWIr3Hn8JIdrki5auQnVVCy0sEVoN1R021s3+hun3aNDFSGa9UUr0yIzqHDFiBONkdurBMabRbPVw8CUF2q9fyyrab7k3VZLuojEXxmw+mhK0OXp270mp0ipsb7S1tVE7pGJQ/4FmoPXo0YOaQQ8psF8cADcbo0cgyQ9sC9WTo8vbYa1BEGjhITEMxkzsgBFU7VecRpajqYlHC2LOvpsksA72WvtyagI0HcvaVMbURCfQoEk/J8ZYNYbY+l2O2N9MTe36PSq9F+pprQ3I6I5GDoiPJl+6VCBz9MvqjuaZJfj4h7mYNGMxllQ0YNihZyAobueh+uwJEFVAlaB2qU5JnDYg1TKEiKMOarNsSY52qLUdceUcM2ttbTXqaupQXFTEecKLZkpCVkYWKqqqyfGrkZqeYnNATXU1Ro8Zw7lgMIpKSxHkoOfk5tjAu4hTz7dqz03d5tShydqv0e0EZPYEKbrgfwXrSUIX/P+HrkH4FUDXIPwKoGsQfgXQNTFvAs6/4hbsPHYIYiO2x8KZC+FvKcP9/7gAC+fOwvittsOVN9yDO667yPnkXGst7vhwMUqW/IidB3bD91V+HP7HA7HPFkPi2DYOXYPwK4CuQdgI+Gjza/n7l4Kk7Gyk5OdbuGsQNgIb23ez18QyxwH9maBJt2oDe29qHS5xA2qtiblx8hSU/e1YROqdN9mXnnENlm050gn/5SLMH7cb5o8cjcbnH8KyXcZi2bhOt4d+J5CZ7ELjhUOw4KQ+mPbH7ph18gCkJbnQL9mDF/bMxb5D0jE6PwVf/mUQ7ts6AxnM/1PQJQkbAS29/JJgd9k2JAld8L+BrkH4FcB66uh//Z3qX8t3srUK/OR7X2PKey/j8KNPwyH774g3P5mObU8/GEnbHoZRj16JhqeeQtuiH/H0Ln9BVcmPGDRmbyye/AZyxuyOwblRFC4qwq6Hn4i/Hrkd7nzpAyyaPAnPPet89sfuxWuFmtA1CJ1g3UFIgIjlkElE++9MoZ0HoUsdbQREoPmLl2LG15NR1exDY3UJIiEvlqwuc+4V/IdHZ+iShE7QWRLsXvsvCJ0HY5OSoE0qVh98PBaP3xKtH72ApTvsgLZ3Hsaiof1R+/ksrDj9fCzdehssP0x7cCZh2bZbWplVtzyDUEMTCnbdEbH6Yqw6+VQKcRKWbLkFXIEaLNVL6j8DFozbB4sn7IKwL2x4F48Zi+U7bYPCUy5E8XHHYcnWW2PFH0/GknHjEWO6iOhdU4eVh/wJle99jsBXr6L87NOwaNR4LN58HMpfey+O+dcFP1sSdO9YOe1+cCd9uUHQCK+N9mfBz5UEvfES0cNd/yJEom549BT4RqCzJKxDlv86dFZJm5YEErzu+2WYN24XFpKb7aE/34rSk/6AtoWLjDtrn3oc5e/PwvIjr7Drqidexqq/P4Ta6y9D6/IS1L/9Vhzbvw6Lx2+NeYPHoOq7RYg01MLbSBFmHUu3Goel+x5j3F9+3glGvIVDhmHJkL6iJNyeMJbs8QfU33EBFu58sL3Spb5sagD+l9A1J3SC/5UkdA1CJ+g8CP8/YZPqqNSWc9fW/36/86pPMH7+JUH12/zSGeI8wymqfRvK3zpschAGDBiAOlo5kaDXvgXx7IffYnVRBSoqyrGisJz0+WVFVvW3NjZQp7uxZNlK/PW0szB37lyEAj7M/vHH+LdYf/vQpY46wa9SHalRerSx3J+EssXf4oyzzsSUOcsZ70HD0m8Ra3Le6plb0oCAfYUFeP6BG/HejFXw0y94dOJEXHTr44g1lpqF4vG4aKHEcNS5N+C0dT69vDH40ynn2/nEM87BSedejiP/ejEK6tqsbYnD1+ZsltHWWIW5n70Tj3fj5LP+hhfemYQPv19qcU4bnOPnwA23PIAVC39EpKkeZ1x9N8698xWLb6oqxfnX3mPhO+6ZiJKmME68+H68/s0ii/tX4T+ShGgoCHfyf3ffyy5JWAf07bsOcCbI+aV1tvikryl6UlLZcDdWzXV2HjHQu0GEooUd36qW5CTA3gjlZLuoztkjc1Nw+z33Y3Z5C3E67bjj5qtwysknW/ibxWsMj9ohSMzfCdPvlFPpxf8HoJubv+TR2aTY5CAUz5uGay8+B4+89TmOOP0yi4tEY3jvs8+xpKjMXhV65cXnEIpFsNdpl+CSGx/Da9Pmk+gidAwHHXEm7n32E45mBF+88qiVf+7Jx2w/TzldnQdnQ5Cbk4UQ6/t4wRpMnfSaPWHdUNuIi8/9iz3Z/Y8HnsTqeVPx3H234M4brsNFp6m+16ys3jsQgwSoMq/7u7Nn578CsWBwvb0y/6tHpzt3XRNzJ+isjvRyTPGaNejedwAyOm1h8N8CMaAen7dw5w+MCPTaUQKWz/oMj995K4Z1S8P5t9yNo/50uKmixHHkEYdgm80H4pLLb8TTzz2B+XVRZA8Yg9IWPwbnZWDF9Hfw6o+VqGyL4ZaHn8SKlfXYddvN4tjXB+HsXL80y4wKL3E52/1O/+BFfPXJG9hyp72NYE7+GFa1RtEzPdlexDjuxJOxoKgZfQb2Q5/8XHxNtZWWlY+sZOCqx9/FbtuNp8mwYf9C+BKg+wk5ubk459RTURjJx6wvP8H3M2Zi9913s7TvF69GU6sbkdQU3PZZNUpr/fjn7GZMWtaCwiofdhiSGce0YVBdifr+a5KgtSW96PGfwK9NEtYhzX8VOkvCeoPQBV3we4RNGkdd0AW/F9ioICxfUYBvv/sBjU1NeO/d9+wdxmUnnICGhp+/ham2xuuCLvgtwEYFYbNRI7HzTjvYx0S3+vxjfD99GnocvD9axu6O4r5jLI+sqs8mf44PPnK2qtX5q6+nWtq64Pv6Y/i++RLeLz6z62hLE39jPDcjVFSol2bR8vabdFOdjaAjjBfEWuPngA/eyR/LgEa4eI3Fqby9/NrJpm2447Z4iKBvwDU1WjDSUGN7ESfyRupq2YgIog31iIVoizJvpLEW/tk/sC7m00vW/x9umHTBrwN+0kdYtaoQ1TOmo9fd/0RydRsZL75KlhLDvH/e1b5YlgA9q/OnQ/9g4c6bpVadeDx6v/QKai66EJ5ePZAyehTcvXoibfxWiDY2I7BsIQI//IDAwqXI2GN3pG63NRrv/ydSthgDV4ob6TvuiuDqIqRusyXc+vhhdh5CBUuQMmqMCVXd1f9AnzcoSGT0tg/fQaS6Eimbj2b+HdDy0nNofftD9J88BZH6GvimTkPKiCEUqCKk77U/6u+4ifhy4ftqGrpdeinDmfY0iersgt8mzF+wiEq8Cbvvtks8ZtPwk4JQ3Hs0XDkZelafmjK+3EImWfDsfRv16LV3tqCzIHz+8dvYfpe98ASF58CDD8fcuTNx0mnnU/H60dbWgrxuPdHKWUCfpJMw6duBwq+P7GoVIz09U8sihqt4zUpM+ehdHH3i6Xjr5adwAvGkpqVZmr4r6PW22Ye90jOz8NVn72ObHXfjxBFDfV0Nho7YzL4JEqTGn/XtN9hjv4NZam1h7oLfPvz441y0tuq7wj2x+eYbX6pMwE8KwseffIqePXtgwoTx9snZlYXUovv8Cc2fvoXVq1Zhh+23Q88e3Y1pV65cDZ/fhy23mGBl/5Xts6d8/A72+8MR8aufB/qMlD7n1AVd8J9C1/JpF3QBwXXUUUd1CUIX/O6ha0PyLugCwkaXT7X9xE4774xHbrkM/mAYo3Y8DE/cdw0eeOENtATScfDBB6/3nHYCXvz4G8yYORPPTbwdz7xOp3aPzRAlvn2P/zv05JHXF8BDl50Uz70+3HHzDRjaJwfXX3MZvqGzu+WgTPusYWubD4/dcxUO++NBGNQtA6FwFNtuszXG7XqUldv/oD/g2AM37JNM+eZrtvkPSM0biBlTP8NrH07DHw45BFPffhrnn/AH+4zt4N7EiSR8MOnzeKm1IRiJYfxuf8Ldl5+Kow/7I8aMHIwjTz0fn77zEkL0V4465jj02sijFT/MnIp/Pv4Kbp74rLXD5w/hiRfewscfvEWaxDB0QD/7tOPu226Oc889D2cdtQ/avH4MHb0Vrrzkb9h7910wcuwW+GHqp3GMa8PAsdtj1912R78B4+z60pP2J82DuOD6B7Hn4Sfj/OP2t/h14ZNvZvI3hr/f/7RdP3vvdYhl9sE7r72IP5x6LqKeVPz9pjtxxV3OC7/ds9Px9YdPWPj/EnTNCF3QBQTXGWec0SUIXfC7h65Voy7oAsImBSGxoYtuN7n4l9hJpwP0LXjnk+aGpB1T/NPkBJWzL8srwjLqx8HT8TF0Au3jDnAzzcmjb8trXw+DREXtFf5csBa0w5dTpuD6q69x8PDo3C3tBnH44QdCG9FbKaapB4k76HoNXZ89N7IxLhbVjst6A0PfyNcjvUyzHaJTeKRCO/fY49b6BkJYG8jwzGvbCU67+ruSEUnKwGk334xW4tVmL9roUrvy2Gb3whj/skbiuW3FOm12a2cllhE+55l01d8eFh5dyxVk813uMF20JNbP8syjHa/VBlKZWdn+JMbbBsvEYu6fcGgsWY9QK0Z4EESKh/1j+WCUv9EQ8aSyXtLBEyDNUoSR/Ve8tqFVe9QPtjMpjBDLJNl384WUCBlveNkuV1S7F6XwOl6vaMzCOie+MKL4RJy+y+80LR4gHn2PX72zOi3eKacd7Xbr0/GYd2dY74WEzqDdGXSX1jqoSkk8Z9ATh65Z5VpxTrzibFNlOzMfB5Gh9nQdIpB934BhRpCIyq84hu1wBl7PjQuHHR4eKiN8dk2sDK93KC0eFq7OaaUlJZj5w7e2z0pKSrJ9u18CoHNmTjrGjN4cScmql/GJHTy0532y9ozUod1RU6xdKWkpdhdce7goPZn4klLSGU5lHMuwnHbS051ubchpu4Awj25Oplh6CtzMP2H33Uz0xYR6rYnNRzJp4uFoilWT+attdZM0xEwXZbQlVkpqDA/dNxFD+w9GbWklXn/xLfTv1RurVxbjq8+mI4XC+Qqd8u232QIP3PkSttpqMzx6//PYcbtxeOCup+w88f7X4G9rwSdvT8eoYQPx5COvYNsdRiMSoUP/8FvIy07D66+8gRnfz8BWW25ldNFemJ9/NgsjR/TBZx99j8mTpmHC+OF4/OFXMHrz4Xjy4Scx67vZyM1Mx2svv4c5s+dixbJlmDl9Pnbdfit8+MGnGDt6JJI9McyZtRAD+/dmf2MI+CJ45y2mjRvljK2Ymp21/vJCh5SJ4iXk5Bi2h9dMl/AorwTdHZUCZTqvjVeYN4UXAzJZcAOg8puEzsUcyRMjJ2IdjdMO7Zklh0qJi2gnYOl4SA13ziavwrkWqnjORJwuOop2ytoRmcBtWRP5eXQIqHOYkMbf7LH35Mh19qZPXOCs1Txr02wTYr38aGdtysqzytjoELk0KlWQ/THKBFvldWZ6Z/qIeSSUNjA2ktLJziZL2nXK2fuHbWMRd5TtoHZ2afpgvVHm03Al2qa2O2qaOHl655130HdgP1WCGbNmYfDA3mhpbsSAAf0odM5GT8kpEQT8Adt/esmSAgqRhDcZqWke7LHXDrjkqhPx6ptv4YLLTiODpjBeO6z4MWr0CKSmd8PRxx6FpUtXsQ3aFieMrMw0iadtKJ6dnoLcjCwku1PRPT8Xmen52H+/PbHlhAnIyczDnrvviGOOPhR77rU7Hn3kBey52w6or6jHI/e9jPz8dBStLMKD9z7HtqXZBlFS/uy9/Umzi/YCh2eiIp0dMX3hh9OX9u+OkqaaRxjVkZ8F2mcUIdoIbNI0qqurs01oxXaR77+He9ddOOisxUroh5WUlcDVfyCveF1fC3TrATQ3AZnZiFVVwdW3rzI76QSX189Gs3tpHXu72XgSHINKHWBuUYIMp5caXRxQ5HWzPAInRxyEq/0iDkYD4igtZ9vIHAYJwdS+el/h9ptvYhYOqLrPqVomgJgrje068MC9qXlpRujVVhFU+FQPTxoIndt3GHaJkdlUjQoFx5iUZpF27NMmhxExrIZU5YVLVxIsNSVGs4jaLOjKxjFXX4EAy6Ty2sklTqBmYxkTLUkH26mBhdtZtu6MU5AYSifOCQucHI4CcMnmYQSxq4VOYjzrFJqMBxx4gA2xiJr4SkZnvAobDeL1iumU6lx1ymNF4uXjdUg5Wt0cWykCGw+WF82cMg7Dahw6f6UkUb+BmD9+aXiYnzrEqUnleXKaLQSivfDHFQHr3LGnE7cubDi2HZwao9MnwUMCtW0+FsEv5sE7bjxax00AmuoQPOVIeLccj9AVf0Xwygssf/iZB+DbdUdgyUyELj8HoeefQ+T5J0C1Av+HXyK6oBD+E8+E76iz2QI3vAf8Cd4tdod/v4MR2GILHlsCbRQqvUaXmoTgnvsgyClZB5obENxqK0QuORnhP+xtu35Gvv4UkZdeRLSoFrHUbEQmL4X/6JMRPPJYBM68FLFC57FtsZjzR9YS4xKc2YFpxrAimn6dfjszhsPEpoFJSP0JUyh+7eaMYIxtpFQ5irPZpE4ZHSpvtUpIWJk0vwZTdVoaUdo+Vyxvv8YQwqD2iGEYJ/61apzHyBUvkN+WYCKZBhIYOytZzOYgsWspGtnPJsA8EmHTpDz2OWB/25/RuNvwqAzz8mwMSA7TwayKJU5qYfoVUWllHmEKaDgejibxoHkZUbr8HQ5ljEKu8i6enTax77JdFBQtRFOCKSerY21w+uwkqL82JnFw0ImW8YI8O3TUTCAaqcXq9YbhJ2YEbUteZXVbJlEgLCnktRjJmb/Ucv6oARupap1Ip8YN5rTGJ0DYolQN0hgJwoihEpCorXNcOzjNiUMiIKaKYfo33+COW24yAmmg1SAJRIx9y9FOpPvsTo3P6cA6KoJzFNV39lOKWW1s10bEpwG08syitmrPSBe1vfb41W57NjjkYo9LX2dRhfxRZqbFWNbnysBRV1yGkPbE57VZXmoZs8geNu+adaoX5lCKkXjt9FuHeuH0zeqKd9fMLxNKVeoIvPYTS2h6+3ZeIjPBGMe4XHicOIHixXQmrJbAmhh0GNGZEQ3ieJ12aWM7h0aKNdxqozIbbl6RBs61U8LyKD/PnU2azmBpnaKsPCNUl6BzfgePcDj9TGLfdvr3ZgQVJ6JoE8JffUMiJaHtujvROnY8fGPGckagBv78bbgWf8UWRNHGWcKtzfroIIbueBXBp95F8JX34R0/wY7oJy9w7FVlghgd4BBLoc69VDh+bWkdoHYJHBJuGgx3e0j87NiVVH9sNg/LwMEWvUhIx3mXueNMp/pWoTsSQRLNIDGdWVK0u/XxSTdnLTmxpuk0CGoz8cRYSPsta/9n23fZqiZjWHsd5kyYBMJKjUT6JlZSnHaaz6DKRBjiSQyyDW6835p9wjIfWUFCQxpzMF0njwkir9ge5dV+oFaWuO2a/Xfyqw6FHYZy4hxIMKeKxZtgZ+U1U83a4tTdbvIwv5VjnK1AyawT6nifnJUk0sPazVnO6lY9a9et8LpHe3sExGnKyC6stvZ8AuV12typzAbgZ8wI8hGEKZ6NJ+v7xkpZWgzpGZnUPmFjOlWhRxDYY62HKoNl7YyDTeev0x2DeJo+GWEMEK8z0akOWKfcBqEDu87yEW678UbDJUXiaGme2db8bt2wz567UkCCFATmZtudKVumDfNLO7OMpm8NAL0ATv0cVi0HMsmt72xJpTMlRntAy5KqwJZXxfxSBIbWpIX/LrS6M/Hnyy4iHvpNTE9mFs4V1iaBDTzr1lwjiZLQqV0ytdQWOzOJUdYnrZYoQtcSQPGfusCk+I81gZEWdBg0Hi/QmOlSM4/DHg4+ga5tOJyBaAfLF49zyqhtHUybOHeA4pwGSBid6448EorOdSgcicZ5wQTGyadxkK4QdcNGF5YjPikvpxPMqz8mafl0594bXj79aUGopmkkaG8gf1RB4twZOqVlZGQ4W4yyUZq2QuEQk5hIBMqidq4PnepgLjUtMb2qkJWPgzrnXHXEbQgcEVgbpn79Fe644XpjcFO4xG8amV5Xjz7dsfvO2xrTS2+5OAuIgd2cHUyDs+HaSFiYxTAeMrgRWgV4KE+SJ0UWJGPlPFMgIsQjYTFmlJAIrxw44qAZ1ULn+ujLL6cdnYQUZjKBYWnVyYzWRYe3iZ+cLf4x5iW0NZOusRTmZvWMi6i9MgWIW2ZWgv5m2iiPcBGP9FJyMoWZZWTW1dU1IisnD23+BvTpl4fWlogjzwRtG6sxUVPUB9s8meFwiP0nQltZYzxVAsPMSAUQtZUGIVB7NXIyE53ZSHRTnfJZZKaZVSOEjNEqlJhbJqExPutWW0UAmXL2HWq1g0KqvjBkm+urAXZvRGeWqaust7r0UldOTj5WFBQgPTUZ5x0ySoXWA0ckNwVs1Befvm3BHya/i7d/WIZrb37QGiMIJqfZG1+poWZbl1/wxftISQri3Q8n4cWJd+Kqh1/G2Vf+A/946HkW4eAkJ+HjGYtRVjDXOp+VFl9jZ6+SU9IYRY3ITmqb7khrFYLeJjz10D1IoymijqekeLB69hRkpgGX/OMOlK5c6DRkA7CeEOhSA6rDmCR+rYFVOplMy5hu2nckKdvCoWU66WoMGzYzQwwtEjsM4AhkfH1fDMrMQc56MegjgGJI5jMh0CCJMZib/ZYQmIFAc1M7fWsmSTCFNTNOX9E/YdPbbMBrYxwBoxPmkGgrYRTjUPQ4q1hjlBCv22UvTtmDkuw49SeCZGRiMwbt0TOPtJUmZR9JA4+YlX/hIHFSWyRpA+kw00KsiSZljLyn1SzNbKGwC6EQacG8kSDPnBojIdIrnISAP8Yx1CvgUQTa1Jckhj3wez0ItFJBepPgbQrB3wIeIrQ87BQsW1yEhuogGmqDaGsJ0QoPoaK4CcuXlKKe8RWlTait8dHqYN0Bmq1I5QixRZxlRZFevfPRo0c+zz2Rnp6EcRPGYLMxGxYCwb9uGhGsxNpRhMSFk6CrxLRcXFKKQQMHWLzGNDGOHaDcYieGGHRKO2dzlm1QmUMZ2iFx4ZTdECTwOC2K//Bi2pdf4fYb4/cRkxxtJ5CO6tO3N3bZcTtqeseEE7sKbNAZVJ/UB2eVR8A8MnfIhFExM3N+/PFk1Dc2GZNLsCnWiIaoYZM9GDt6DLbffmdTHmYA0RwKJKfijxdeSh7QDSKJFOvgj+pxnPAI45zKpV1NIysP/+qrvfD56CeEgujeowfb5Whl3atQJgmRIzwSSBbiWS0XvoiYnUpHG3SXlFag/8D+8LW0ckbIJgNLIhNa3NGyoWAMFeXlGDCkPxk/gtLSMgwZ0J9+IZmPdFxdUIwRwwaZGay6pKg98qX0R+FJTnGhubmVApdqs6YEVF9HSU+n0mA7S4orkJ/fnXkjyM7JRH1Ds716q4+WeTxp1qeW1hYMGdSXeFpIlxjyuuXA5/dS22fSlIuPl8ZIK1oyY9V3xVKQSX7sPUxEWB82HNsZ4tznmCfxQ9eqUGdpIR7lhQVMEjpWGs+zipKsu36DSGBBOOR3mCmenoCVDQGbYjW1OTebpGkdEG47WxkXlsyegSv/caddO1ozjmttlJ2gg9Hb8+hseJlgN7IYFV+4Tk3RTSQGmCyiWlYxNO0EXcmRVlNcSWQQHmEKgR4nWF5QiFdfeQOvvPI2mprbzPFOjoaQHPChW7Ifw3ukYlhuEso4g730zET8MPM7IibDEp87ib5BEhuhgZOGZs36uKYGWjeK7LEMay7pIiFgA+xgVIACkJOThYysHLSQicWAPq/XmEdCIU3sawuRsYMIBmI0EYpNCNu8bXScnb4nsQ2D+vd3zByOF7mG5GG7lKhZkPVw9JgWwoDBfTl7RznrxzBi+CB2UqZJxI4RIwax3S5q6ua4OaO+MC0Q0iREXEnIzshCqu5ME7foqPZ6vX40NngxoG9fpFJwvG3Nlp6Wko5evaTZuyM7O4v1i/YxNFBAmlr0RVanrXYivUUTDatb2kqIrQLdBGUfeLku33WGn3jEwgtvaxtp0Ipnnn8Bi+bPxA/ffY/m+mJM+3YGBvbOwcOPP4N33/8C44f3xo8zpuPBJ57B0soAvnn3dWy2/a7mY1x07V044uC9SHg/p7cVeODxZ7H7rrvhwzeew9OvfICxO+zMfJXomZsLT1sl3Ok5HCB2MBbEK6+9jkXff4fNxwyiRs2iIExDQVkzkv0V+OczL2FhURN23mp0vMWETn0Vq5j+W6f/xUVFmP711w6hTEqYiwyQxEHNy8u3WcFUv5kuJKL4gfmM4Ao7P2RShymnfjMNiykIEfoO0voeMk0/MudWVADbDO6PfNqmWSzbPT0DI/r2wrAeOeie3QvZ3fvSQY4hnJyBzbbdxqmLA2YiqXjjHgYZYytIFAT5CGqZ+iSFEQxG7HEP6nek0uy05VZrVzJKSirp/OeikbNTXh4Zibh79sjjWX5MMvtLTMwuBpE2lXkaomClpyeb+aVJT30WM1thNs4caBaSpq+paUQ4EERWZrppVMmxhDgjK50KkHMb87IE8Xvoj0iJsCwRq3w0GqaGdoQslTMEmYP1hZCSngov+U5fx7XHe6iE/FQmOcSpR2CS9AQAC6UyX15+juFVempqWvsYqVOikpRMYcFK1NXUo6ayBs0NDdh6ZHdlWA9+hmnkOMtyJgXO0KwLCRRqRXygRMR4VOI6PnF1aOh4fgvF43RyGM0JtzvLBEcHbgISyXFcHeidNiUup31FZ/mmGx2micc5TB3FyJHDMXbsGGpHOWoUBKZpMDV8OsufcNpPbW1M58GLL7yCkJ4jIrMqTy8OUDYZJ4u+T8/u+Zz+pfFkKlHLcvBlfyfnDED/UVshu3d/BDK649BzT2VFWnHSJMU+809Ln6rHxbZILmVf2w010kMzp3rVXBekhgfSKQxqLCcCE45lSwsweuxwY3jNynJANUuIkVSuoaEF3fJyzPSx+xusasmSFRg0eACdZt3RT0ZRUQmGDxtMLc/esz6ZN6aB1X3+yFzS8rIGT4KjZWLhtrDkhu1UXsmwHGQHXCgtoRk2oA9DxCfhlnBxRnZTuKL0WyKapVmmrqER3bvnmIJRv2QiykFnCEFOOakZqcjI8NBcakVGpqM8hV9lzXQl7jBNLz0DpttC+oD7/ls4XztZFzTOPwHUTI1rcOvNN+DOl941z3v14lm46I6HjBg/LFqJS666Bu/PWIGH774dZavmwx3yGeKb77iB0p6E76Z+gel0tK9/4Ck8/uijWFrWiPOvvYmD0lG9iPXJxx/gna9+QDMdpvNvvJd1paG8KYDq0tXwtjTh8Wcftjqvffx1sytvfPgx+Dk49776EQmShjemzkYatbpWL6RZDZjfiOMEHBCNnJMR3ZbgzIkEMqm1pRnt5qqEUCLAdD1SYU61CaVKimc5eCR+VlY2koNk0HDQ+h5pakagqYHzQhgry4qxuGgN1jQ2oqC2AZVtrSjltN5Eb3P8fvvgxIvPR4BMIEGzEWSNmlPk9CXqkeB11Ov0w7Qf26iP2EoIamu0uZMXwTa/fTp6xNABCPuCZFSaR74ApSOMFM44MdrfEV8E+VlZ5hTrXopMJZlOw4YPpralU8u8EoxBQ4iDbQvpUz5a9qbR7zA7hVA2P0MBfxiFK0sRolMskCpQO2Umy9pUMa2yxcSUYTI5GblfPwoBs2sm0puQYdYn4YmGHPrqr7yskkKQxxmKlCHdNVs7Asb+s3HpHKeQ2ilBIr2MOtaEuKIyBgijvKKK/kQADfRNwjTbNgY/y1lODIHh13m9EtIDTloCdF1XX4fu3eJTkZVpx+BcdoZOEZaqfx7OUlucqxMNWfesIMPx4NoQj+xcoznLN9/IQqRsHMzJpGbaYssJGDl8CAc9StuZgqCBIeFt5YYaKSZiRqV9tXRIBiYzBckMX3/2BXrkZiNFDMKGJ9NMyc7MoN3bDytWr+JcnoGq2lpsOXIENVgAC0pr8I8nXkPPcRPw7otvYN+/Hk9lIFNMzVKdrMc6Fb/hpvpIB9PnjJPvpB4VrapA7+59ODO0kakCJtR9+vSkYNQZswSCPrZFjiaNJ6rFgD+EHj27MS/xkgn1ZKyYLTUjCa00RdLTtHwZIZNFWD7HaCRH27QtHWJ7OJD1mjPOumTOyT+Q2VPPWS8vP5d5aPaw/xo2c5iZV9mlbGyZmfhMYwtRHMz3keLhGCQTp4SoqKgM/fv3o2+jBwXT7INdKfb9Ksc5l8LLyExGIx3ozAw6y8IjtFSwmkGkyGoqm2hSZSCmzeQ5rR6+Y67Vty7EOWzTYF0XQ8TPgkjTGuvIivmzccU1t5h0J9IE+x59CnpQCJ78+Jt4mpJdWFznt7NyOkzGUJxHn77/Vgua0638JJqTD/C7UxnWlZKcck8/+5RdC6SlnnrogcSFU8jAQW5lEpfqtYtajoSkfcML87R4LQZ2mDwpSYKhQZSWcgRCK0eyWT1JYRMCu/9ApLJVxajllbU0a1zwsaZmmSfFFfh4+g9YUl6FpaVlqGxsxYc/zMT0pUtYbxgTr7scHzx4D4M+Y+5EmxOLBWZPW7zT7AjDptQoMI6h5ka3bj1QXl5t9wHS07PJhEB9XTMqaBMHaQo0NrShtrqG52a0cHbt1r0bKsormL+e5WptJai5pQFNjS1kHtYrjS+zg7NxiDOFHsmgxcJ6aZZ4g6a1YxQGPY4ic1mPakfYF9WVS0Xg9tBnSdNcEbX7SC5es7QJoYTKzB7SVPhk9to9CtNHpKUEhmOvd9E1ZQyif6UndpNTKZxR+S6cxaSUyBd+CnQS/THxilbRHPF0wBSFjQ3HgbNvcoobufnZ9JOy4znWh58hCC6smPct7n/4YUy89x40VRXgoXvvwPUPPacaUVtRZHm+/+IDXHrVVbj1EWd3nyNPORfn3TaRDQ7iydfesycr3570uTlIb02agjStkojhdaLd6go147SL/46bb/wHbpn4LGoCMUz67DMsp+BM+uJL2rlufPrFF2haOQe+1gZ2LgllFRW44B834v1p81BW34zTL7jI6r6AZteZF1yIb5eV4Lqb4sJhQGKJXqwzpvXymO4y8kLqR1qPbUyhrS+zyNJJnijzKCwmdYjNwefJiE0GOGDfnbH7DluhJ4Whb+8ctOjLfdRgrfq2P3G5UtMpTSkI0KkkFyA9KY1tT4ePDLDr/vuQHnJc6dhFKWCqQYyRGEipUZ7NP7C65WSqbvkvDrM0Uxv2pb2dmp2ExUsWkImCtsSYl5uJbvl5SEkVo4TRt19Pmx20OV3v3n1ozmXQyaYJUl5qtr9uDHq9zRRw4uZ4iEGjAQrz/GUItpLRW9hvCoa+EyvKBOj3tLa0sU90hJk/OTXJ8EWCUY5PgGfdz0ghBZMQ4MyjZ650g1Ga388Z1GxhCbRmAQk++yilpPsCGmu/LwyfBI/E1iPh8o9kFsls1Z/Pr92rJAgkrw6SQzjF0M7YaFjZzkArKqtqsHpNGaoq65m6YfiZzvLaWWQlqF7FSy8lwOJ0uQ5GyWs8kPjpHDR8oougvTm8NkmPM0UCnFDHdbsuUB4V7Uiyayfd0fZKUhYzjW5KLJY5sc7NqAj23GN39O2TzwGixjFBlW7jENIWjVA7pVAo0mPJqCkowtmXn4XqhjJkpWWhsoZatqGVgxzBE48/S5Nctje1HrWs2bXELY2rZ/yzc/NxyBF/hl84iSuc0x17n3oGXLT3I255dcnUrNSmkfjjAGqDcPDf5gIJif5In4AXWLl8JXr16ouG2jrLrpd/dCNJ2npNYTG1fpCzVj4GDeoPLxmovr6RvlAWbedGW33JysymiZGGsuoqDBjYE962IDLSUtl/CYRmR90AC8FNDSyHPxAgbdhWaWP5SPLpRUX5NdTxZGz9kqZy7tV1pilddNCSrWYQjx5KY78kzzpSyM2mj5gms0psoLF3xl8KgTQIsc9EqcWUwuIStrU/fVA3Ghub2f4s4tSs6dDJ2q02hPUrzpTCAfYcoZasDxKgn4AYQo2FuO/lj3HT3Q/j2benIcxO/O2WB6joMuBleH5JLSbPLyfhIySgM3iLpn2MNNpzrrZS/O2q27Fg/kISPQ2zCsrYJ01tAbujet5l12PBvLlopemjFZUkXy1tulRVi1DNKtp+qbjnrjsR9DXjqjvvRysZ54Krr1EXccXDL2PR95Nx/ROv01GO7yMnqicOghim/SIB1mvFmyvMk7SwzBDduea0znPibqzeJ0jjX05VFN0/r8KwT5rRc1IVRi1y47WTb0dOIB2tDQ349uupyMvOQl11Kfbdbwfsf8COGLXZINq2Yn5qTM4EMhl0k+fQw44GFR5dOQ6ytKGZQDp4zbo5XrLOrIXWGGsfz/FLs695yB9Ytngp0900hxo40GIuF82adCxcuIS2dcgceZlzmpHaWmUmNXLWS2cRzn6pKZwpepH5QjZzd8vOsVUgmSz1NLXkCMuJbmnyobGp0XyUaDBkq17RIB1wanqytRpkbfDJ8WWbAjKftLqjf3rL2vBLZLaboxQEb0MQtDydezdSEKREkGVlimrhLMwyUoJhu2NNH4xtl8/i4zliuF0YPGCAQyf+yETS7CCz0WZSml+yyL787HMeU/DFpMmYOf1bVBaWGg03BJucEWprqlFdWWHEt57Ef23A7GxRjHOu2S0HOmFU0AaU0B7dKV2JVj4xJQg6TREJW0/5HKYWqEQHFJVWYMiAxAs468LaeXUxbaruLF/PBgtfIpWUYz2HHHIQ8nJSbdCTg27UfleAzWrTQP1ocWEySYiaNkzTwCOtSPu1OtqMnO37YaeD90BpYxWye+Ta9D59+veo4LSsZ2+OOvJ4vP3WeyhZWoahA0dg0LbjEeQgRmMpiOR0w96nnE7NKgdTveSfhLUTTRQS48tfichMIPNpWXX+zOVooR+wxYQJ9uXyVAqDnvOKxMhYRCJnWB8/Hjd+DFavLkL3Xj2QTGQpbDfNbApKJpobG838CER86Nk7F63NfnOm0/TaaRJxJKWQ54mPXOfhtRYMNPZ6qLKpuZl+CmdQ/XHc7A0+pkVlr5DRxdAmQDybPS//wMJSNhQ65tUKUZ8+vQy/CssvEf30VK/AHthUEjWYTEMRQ9o/zNlDznJTo5dKNY11qrhMSfFjnFvYBtktoqVmhF1HKnJ92OSMIIbXy/MhOcZEd9sLb9udv1ULZuBvtz1onVc1IsryRlJVPKVDUDAXsc8+JcU1NTmmiVrmXrkIMTrFqliHGmtCEJ/6ZTdGH34E4QefZjgepzTh5SlK7Wz0UZqAZ0cIHPzrg0OQ9iQGNFCOk8wLhslSDNOep1ZJT0uHJ+xGdoAmw5elGFuXhWSaKm3anyHkR4jEb2hqgDuNdquehyLDZPpT0PZDDZ6+8CGsfOYHfPv4p6heTTPFlYrevfrQ6euLglVz8MfD98Y/7r4KRUXLUfzpDPSJZJlJkOSiMLAdbjKYXEvTkdKmIqw1XtSTcEgIFOEwkovt2myz0RgxcgTqaO5kcCaIxmha0DcJUpPr3eKcnAxM2HKc3egbvfkwZNLkSUun38L+5mZmor6mDg3U/rqR5rwuKnJzFmTfkj2pdk9Cy6e6t6G72L62AH0N7cdJ9iI35tEPUSGVkYsvZ13MrUdKNMtostDDcxozu1vOmXDl8tXmbJvmpIYf2L8v63IYWF9c95AOooWP5pjwaTkZVEou+guy/TVTa4YQSDA0e5sCYfvnz5mHqopqlKzRe+mzUVlZg4qyaltAaKpvtTIbgk0Kgpkq1CgmueyEnq2/7PaH8Mjb3yHWWI4XX3sDV9w9EX89/wI8OfFBXP/gMzZ4NoDuFEQbHZsVb70BT2uZsxstNSYqyxEqrETokusRvvcxRAsaEH3xVc1xzEyiXng+MIMm2CVXIVraiOhrryCyshLh199Qr+H5+h240ljHp28hcu5pVsY4xjSKgrpOHA4kQhILC8v2YEimid0s5IhJ8GX76n3hli9XINOXREYI0fFtQ5BTeAsFoaGtGY1RH+o9ASxoKMbc1iKURRqQSzMwN5aBmmYfAqtbUfXcDNRMWQSZ/KpTq08h4snMjOKWR6/C2fecjYefuAvT3v4IWfYSB9uldrP9Rj+CHvoTt2glx9a4mG73LjT4TJF+WLJgKe33IGoqauHzBaj1MtC7Tw9bYRGTeGhyrl5ZhIJlq1FaUk+H2GtHtZ4qFsk4u9TVNWHJ0mUUkAwba5EwEPSzvJaIk4jTQ8GS78L8pJfqlYK0Q8uSBN0PcBYVHMUoh7q5scnMIVtyJn3tJXtPDMNGDLLlT9Vl5hDj1Bj1W/cLtFKk/OkZyRRCEZD2frIEj/1PEn465DStNZCUP6Obs8wOmuYptnycRz9sq622Ro+evdC7b2/2LQVZuVnW1g3Bpk2jWkpTOW16NZJEibOQCXJebh7q49tIZWdno62t1YQlAaa4BGqs+sXSAq2AqLyFeSTC8WTL3x4mqO6Es9yOk2A1xfN2ROuCkRbPsAWdmi1/HKZ+8yXuuPkf1FBadXBKqxipib8cfxzcZIzu35bDE3ChLRzg1EyNSAxmx1IxRDkg9MFQ3VyLVhZM5ixS21CP3pn52LrnECwrWY3GWABb9RiE/tsNwV7nHoZAqmzgNFRXVSAcCNCcyIU/6MI159+GvEhPXPz0c2gZO8IeORJhtDKlswkR20VzmcYZGYftNTrzWsxWsLQEPtrwcjCHDxtC86fQnFmpYK3Ji0FTU12cOcZg2bJF9FfSmR7gTNUbxcXF2GrbLUyDpiSnEUcyevTJgrclSOHQPaDe5nBrNgmF/fTdtHqTbF83cWZxEDdnHyqLVPp18nVkOmmJVBTXYxgifETCQDaTdhfzy9xyBoTMzWvlD/OwZ514yLfx0FSjeLGctD1zxtm0rTWArOx00kcjS/sgzcM4PdAoLzoCt27e8U90UxkrZUxG34k24a6bOeO9LrCKjUO7jMTLCp9iVEgMlMWpNScn24mNZ42fCMbCcUaLI2CicDiVqhsduS2YuOTZ6tZ1p3Z3zmKwbp8S153ijSDt4cSZITrdapsOw0uNItBAtpAJWqgRawOcTkN0FOlM1lEgaECg3Eft2ViBRTUlSOnVE800E2pam2wVpiHsw6fli1FPsRnRdwB+rCtE5YpKvH/7s/DVtFEAv7KB7tevHwcwk1o7GTffcyk1SRDvXHwDessRFMOwLYmXS2QuGM14rTR73EENZThA86Bfv77GgOkZaSgoKEJlRQ1GjhjBcaHjS9s+P687nfbRKCougtdH84emXHZmLpk6HVuM34JmQy169eqFHCoz3V8Qt0rTZ2Zmoc3biubWZrS2tNLOT+LZh+bmJsNrQhpnxuSkVJqIalSSbo+YkLioZHTHWAsostPNv6BgagzCQb1VR6tICwZM1h3nZAmQ4rQyRCHQ8AufFSA+Pe7t8wbM3GtpCcBHYdWLTwn1rJt1upFnM4zGVONp4+sIktqrfm0MHJ7cGLA1WqGQRKs9CUZSxY2NDaYZtBKhQ4lqgO4wGoM57BU/O2U5q6pttlRpU6wOEkeaQ4e0mg6ZJ7Jzld5eWOCgSpw6QTyDVakKdDhRCqhO5UhEOUR2GE2rGFqDlhPnSaEzxsHN6tcLtfCi2R1EKzV7IOo8CkzfFGk0E/rkdMeYboOQ0RZD39QsOpnODaXeSekYldYdvRjX2ErHM6MbZq5ZjW9nL8Hztz2F7cZuizT2q83nxdvvvYuqmlo6yBFccPVpaGwpAUoqTdvbDSu1Ww0V7eNCkAD1RRQWc65eWWgrcFnpOQjS5NHjFksXLUaNbH/O2LLd585ZgNrqemw+agzzRslIbaSzXuZxc4aqZb4mlJSW2yYv9kEu+gYxmoeaOWxplSaTnhxNTk6n76C71VoKZhuYN0LGZSOtfbojreeCpPnD0swRCYaY0m037gIBrQBJ+2uWYH4yvtK1kqZ3I/Q4uPU83tdwWMzOfDStVIs+Q9PW1mQmUypNIPk0Bja4GuckLWSZX+MPhC2s+xIRvR9hQtZBw3Vhk0+fetu8aGtudhwRHapQAyCPngxhDhLPCntM4tc/nHTlp2Qyv91uZ9hWF1Seh80aDvJ26EwQJ10Bu3RASfFrh0yd8tjBDCyXyCaRdELO06fTvvk6vtzGNB66ZyDNuvXWW3IAA6ilQxxp8FHjONO621HPNhgpdOhJDuuzVjgCCKIk3IbKUAuqAk2cGfwYkN0TPbPz4eVoVEWoSVu88FU3IXdgLzJWCiZsvRV60jxaU7AS5YWFyO+ZgZbV81Ex6wu0TZ2OLz79CqP33IetlTJQ62VmOPSwyYuN9nvbULSq2J6PqqVTKK0ok9Xn89PpT0Vubg4GDuyP1tZWZHOGqKqWCZSEkSNHYtGiRVRmjbasOmzoYM4kFcjOykGPHjkIMa64uMIWDuzBOmp8H+vSw4NSimq/t03Kz22Ky8eZxtonhqW28NKhrqyqohDpTrC0n9qsB/4cnigsXIP8/HxnXJ1EEx7b/JtddDS6eurwiJSDz0dtT56RCdbaGrRZSWKTTH9Cj5priVhjofcqmuinCV9LcytnF85kVNTNTS3mz4wdQqHeAGxyRlDFSdQwaqCeWtRHsMyZJAOY1hc36D/eHzs6w1rXcUGKx7Fv7RAf3o5DTLwhsPL80WF1O4flVlpniKdZG3Uwl02fpHCQBLG72ZaHyUQghndeYgkh4glj1M4T0JgcojFEzUIh0Lq7ytrsF5I6BCpqq20mGNStD7I5EP3S89EtsxvcKWmY1VSIyeVLsNJfjyZqtqLWBiybswyVNEUKi0uxYP48VK8pRuHcBfCVlyLF3Uz7fhZW/Pg55sz6DFlsayo1pRQC5dMYUtraHE/Fsi0SiFEjRjpMxT7qeZvKykq7fxOk7eHljC3tP5ymUoRtEKNn8ZAp0qtXPwwfPhxbbTmBAlJjiyLde3ZnH1kPBT09g9qfeHxen60o6bmlitJKJLv1gB9NxqY2e8ZKT43qBl4THWO9rNNKJkwiQfWMlVrqZ3k9XeFYJWJsOsvDhrL9Js12Vt+kKK23vLaH81jACZP+nClS6Odo/BqpmLU8LLqIiUQbzQyaTfSMVv8+/ZCblUmFkIOePXvaErAeSNTusDL3NgabFIQEsPlOxRsAaWNL6ZSsvPqzaZ4DJgaS3Wtna7yDTXrO0dQCDbQsAccU0+HkZ5gEsMPidZbtGT80nRpupwkir57J0dSrvCKqCGlLd1aHtLsbYc3tcWHSSqrMED07FOR8zXGhSeRD2uAe8NF7lbkk+1PKoLs+NEbcpfXUrrRXB+X2RKipleZREG3Uho1+ak6OvNbOXdRWeqFcf1Ig1KdAHc0tzgyPPPw4Hr7nERQsK8QPC5biq+8WYFlhDQrL2rCwzo0Tb76Ds0nYNJsJAs86NBpRNlgCobVzmT/SeG1k+Ez6bCPE9CyQTaHI4cAvX7YMAc4Qom9/+hONDY0oWlNEgW7FqpWrsJKmlc8bNga2r+qRiDJ59KCbv9WPrLQMe5ZfK1JDhg6nj+AlXWHPNSXRFGxlnihNoFzORPospfNYdRq8FACHwZOoNxyNLUbWA34aR+MLtlNOcm1tE/GHaHJxHNkvjU8bZxU9XuE8Cs/+0rzRXfrsrDx7pJ0ojC6ijwZQr5Cqj6tWrbaZQQ84+oJ66rQZ2dlUADTxNNYbg02uGjXU16GG06mKK5POYrQEOsXZMzQEq2OjFXVUodqcKfG/DcK50a4YJHLM+OE7PHDfPew849q7rxtQyTjyqEOpwby2hKovU/zw1hfon5SLHF57mJ4sc4B/+XR2yaZkdg9qyYyzfKVopSZkLmrNJKTHV2xE3jG9BiNXX72jkNTTjArT16yOtSKlZx5yemRizfJiClU6B5eMkzUI/3j2TTTJnHSRgWhKSDDVcGkto7/MNLYnEgjBW+/lTJCFVatXoR+1oZ92fnFJibPBI//kxwXptAb17BM5p3efXnaDqjcdfb3VprxaxZJG7dO/J/r07cYxjWLZ0pVIofBqVrBHt1n/EJpQSxcvxaDBQ22W8Ppa0ad3bzrVXjI8TRUqCwmjfIuG+hr06dXbVr8kBDbu6gTHXm3U06Ri4oQzK6GwQxURtILEgub/6MUjXYrBRQvdx8hIT7e72BkZbraDDgCxU4RsjCUhStOqmmJUt7CyGdhvAoV1A7BJQeiCLvi9wM8yjbqgC/6vQ5cgdEEXELoEoQu6gNAlCF3wb8Otdz5o53nfT7fz94UNuOfVL3D53W/gL1feh6tveRBvTV9ijvp9b07FB++9B+2uqqdWDWIh6DG4kI4gHX96qxfc9CLQ6jyjdtz5NyBYXYQL/nGfXb/yxHN2XrlwDrxEMWVeIf52+S0W959Cl7PcBV1A2KAgKEp3I7ugCxKgZdH2R17+D0LXjNAF/zKE4o9e/1bBHv1ZR6g3KgjL/3w0Yj4vNv/w43jMz4clx56LMa89glkuF7Yj+vmbjcUWyxfHU7vgtw7/qiAMfbIcnx/TF/2yknD42xV478g+OPr1Miz1u3BKv2RMLPTbnX99k+qjP/bCAe/XwZWahON7RdCYlITP1/jt+1Uh5ll55iDMa4phVnUAx/Ry4eYZjfi8PITCMzb2huL68C8JQgKa62LI6e7CvOGbY8tVy+KxDiw+9Ur0PeV0lN5xCyZMeh6xou/hGrwTlhxHQXj1Ecwftxu2WDQNC8aMR4/r7kW/4/ZHuHA+WhvzUHb20eh/30SkpnqRvu3ucYxd8FuAf0cQfmn4xQWhC7pgXdCDcL9lkBCsKwj/d72fLuiCfwG6BKEL/mWwR/B1uD32VG3Uk4TqymqG3TjrxJOwePFi6C1NvWxVdMh2CH33BtZc8wyWTNgfoYZ6RFsbEFi8AN5vp6CtohaB4jLoabraylJEQwH7PtTSRQvQVl8JV8SPyvIKLFuyCN7mOqsv5k7CosVL0eIPYtHS5ahrbMD3H71mbZo/fyEa6mst37VXXtHR1nWOdeEnTSM9Ovt7tZ70CLFAT1X+HiHR/3XBXr/8D6HpiynI3We/+NX/X5BZtK4wdM0IXfBvw58O+RMWr6nAfbffizUllfh8diGOO/d6fPXW0zj8uBPQWleAbxcsxj8ffcEc1M7wvxKCjUHXjLAJ6JoRNjwj6L2B3zJsyDz6j2YEve5IjPGrnweJD9tyfnLCcVgrvAG8+vjWz4UN5bVXNv+rQGKqnk7tTsBa9W+MPrSvfwqMDhuDdfFuoB1d8PPh36Zew72XWeG2tyZi0eCxWLTlvhxbOjI8Vl1wkzwlu9Z51RUP2MBJwywcvwdWXXgXlo8egOWnX8DB1ov9SSg+4RBUnH2E4W5eVI75Gd3grfCjZupiYwiyHRrmVaH5ubuwetdxaPn0DdR9Mx+tZeVYuePmKD/jKNRPK2Y9eqXPhXlDd0Uk6LRhyU4Ho+Set6wea9N/BWKYv/keaHr4NrS8eh/KHn8Xla9NZh1KcSFSsRruYDkWb7YZWivb4CuusjS1oWDrLbBijx0sXHLMPmj74n2OBPvIa1+VXqsEFvfMNPoGZn2Ohn9eh6bHrsGayx/A8pNvdfpAei7a8RDMSUslPXZEyR8ORs2b0xFc+QN8U99D5VtfofDeJ+ztrP82JDTqb/XYIMg02hTQLIiFw6H1jrYvn7Vz45SPYuFYJFY3aVIsWF8dC/jCsdq3X4pFVZZH1ZczY5FwILZ0l11jLQXFTG+L+UtWsEwsVvn0o8wTjTUvL4w1fPxerOSd72PBxppY0+x5sUBbwMoLmtsisZIHHok1LVsZK33owZh35bJYzWffxBo+e8/KV731/nrt+28cCdhQWtjfFAsUzIgpl9rZvGJNrGXJ3Fh9YUssFArHmuYvi1V/Pt36WfLgI7HmeXNj3pqmWDgajgVrimNti+fEWhfNjpX85dhY7dczDacwNc/4Ntb47bexhoW1pGdFzFtZTRxRwxON+WL+0tUxf0NrrGnqZ1Zv3bvPxAKVJbFgMBqrefW5WPHdd6/f1n/z2BjQNPpNHxuCf99HcHnM3EjIl3JwpPiz/oqCvXfLnM4ev1LaCnfYmVqGk6QqXfnMjBEqXkv7OR9u0nuvTGU+KxnTt5b0EruTpjz/bZDGFmzMR3DMPL1Ybi/fMsZ6ab9amYja6grD7P/C8Xth7PwpTv/V1wRNWQcHoaOvpIvwql+2cbjydqpftOocJzPMUIm2hP8mLRL9Xxd+gmV+9bChWaHLWd4E/JQg/F+HjQnC/0Xo8rC6oAsI/7Yg6It155x9Nl6bNA13XXE2TrrgSlTP/wqnH3c8Zs/+AX8+9Rx8t6bJzIInn35as7lN6SedfLppGh36DuibUxc4CH9jIMf2vPPOx4GHHI7n3/wCn754H2ro51Yvn433Pp6CyS8+gNPPuNT6WbhgZrt2vfbS87G6qlHq1uKOO+lsi++C/y10mUabgATzdplG//fhPzKNttr9gHiowwHRp/vWBfv+JZ1G+2hTHOTUdc574z8ui4ec/Ceef7mF35ldYOcOcOGW+x7CEaecG7+KA8vo7qUGT7gTX18WrPukocEGHKZ/DVy4/Nb7cfrfO29WCOx/9Em47e5741d07BPM1Km+RHvWbdfp52sG6bi/0Ka9JOLw98dftL7Ztq4E0e6O+x7A4llf2HVn0Ficd9vddhaonnXv7P434JbbnXeW5//wrZ0jTfH9MGIhPPzOVJx716uY/O7rFvXOjJVoqSnF1TckaNMBj34yBxfecB+OvXoialsDOPESh6ZvTl+KRx55wsLPPfqknX8x0IywKdjY8umd115q55sefyMWiS9JFbfFYh999ilD0ViNLxoLatmPec665pbY5/MKY6UNjbH33n2T6f7Y22++bPnufWWS5bny8nNiBxx3Suyy256JnXHFrbGDTz7L4nc46JDYAYcfG6tZPZvZ1ZZw7J5HHo/te9QJsT8ee0xsl4MOirVVLTdcgo8+ft9CWib752OPxWbMnhW7/55bY2f9+cjYy6+9Gdv/qONiZ131oC17Cv+mjgRsKC0SicTueeyZ2HHnXx47/qyrYw/ecJXFn3j59XY+9NRzY7c98V7s1KtujE18+3Nb6jzunKtjZ13/cOz9TyfHnv9yNrsTil13zvGWX0unTz//QqzN1knDMW/16til554au+eGy2IH7Ltv7OIHn2B8a+zZpyeyb8RmtAjFZk79MLbPKefGtj/wD7HvFhXHTrjm/tgltz4YO/LyG2OX3v5AbMayMnUh9vzb79s5upHx3NDxe4Iu02gT0GUadZlGPwluVwTXXXKWEesvp5yHr99/CZc/9CpOPOF0FLdEcfAfD7F8V173AF6bvhynXnyr5V3SoL29kmjJOA5zY8Q5a+pe8eMnuOHpd/HPW6/G54sr8bcbHrO00iDTOcu3VhfZdeXyb3DZ3c/hiftuxMKKZtzz4GNoCskp/c7Sv3vncZ69Vv+7rzxscTddfradTzrjNCxtcQa5s6n2r4IsDVkeT959BWZV+Qzfe/PW2Llu1WxEmytwy42OuVewcBbOv+ZmHHnONfjm4zfx6EczccKZV1nec+96HpEGlov48crD12POp6+jpbYaf732fpzz19OxqCFs+R559wczdRS+6vo7ESiei9baUqe+RV/x7MY1V19o5w2tk/83QZ9n0fdNf6vHhl4s+j8/I7Q01SM7t1v86l8DMZng58wI333/LXbZedf/Ka1qaqrQs2fv+NV/Don+rwv2QeHfME9I6ep9hc7wb88ICUg4b9JCnTXRyor6tZzBRD6B4pfN/D5+tQ50wnHTU2+0X2tTju9LWzgzOHdtBarv4zffsfCG4I/HnvhvC8FPgWaE2++5HzOXl2F2eQt23WW3Tm11np8SrOsQX/HAM3bnWCCH/ptVNfFwRz4tFlx892MIE4eWmC3Ofh1I5FU9zz56p4UFPXv1iYc68nR+mPGXgMsfeBbzippw6qmn4dPXHsPzE+/FNbc/gqKlM3DMiWfij386FK5AAw475kTLvy49tJN+ApJJU+0yahA/6dp2HuWhrL9Ub/7tGaGp4HtkDRyHN999D6u//wabbTcO240chcve/hHlKxfj+SeexKg+ucyppkfx7tuvY68D/4S8zAxMmvQhPBXLMGlBMQbkuPDF8mrsceAxKJjyPspdmagqWoqZ30zG5Q8/j/suOg3TC1tQtnAaBm+zK3bs7cZbb7+N2RSklTUt6B1sRkU0BS3dN8NLD96CHp4oLjjzeCxqTcfeOx+Ca8873Nr778CmZgQJwj8fewqjt98D6b36Y6d+mbj9yZdx0jFHY/YP03H4gfuhrbUJ77/zBhqK12BFNA/3/f1iXHjPE+iVncF8R+GHad+g/xbbY9fB3fDhlC/R4M7GSXtvi5sfehb1wQDuv/I8fPL+22irWo5Ppy5BbbMPVXV12P+IP+OEY45D8aLvsHzht/h8Tgl6TtgNj119Jp6fNA9/3X8cbn/sBZx43PEYnJcMGm5I1b6u/yL8nBlh3rJV2Gb0IMRcabyKYc2KxagJpWD8kF748MsZ2H+nCejRtz8efuw5nHnqCaiqrEKvvn0poFSc5K2PFzbjkHE55PsY+xdCUnoKSmq8aI250Ts7GTUtYWSne9A7NYZkbVzIavO1+ep/ABuaEX5SELqgC34P0CUIXfC7h1/WeOyCLvgNQJcQdMHvHrqEoAt+9/CzhKCqqtrOv/WPvXZBF2wINioEM2bNRmlZGeqrKjFjxkx4P3wPvvhumV3QBf+XYKNCsMN22yJw8UVo2XV/uGJhTC8vw6xPP7L7B/8qhMoK9RQfos31CBWvjMeuDdF65wbSfwLR+iqE1iy3cHjNuk+ndkEXbBg2aQ71efZ5pHz7JdK8PmznCqPvUy+idMCWaHntZUtfUbAS73/4MT78eJIdH3z4CRobmy2tMyT3H4qqk0+FO6cbkgcMRZgCJYgFfIh529Dy+ssILl+OSHWlxYcrnPRwaYlzLuM5EkGokIxNYYqFgizXikhVBQWrkfmdLyq7u/VGrMVnYf+8uYY70tjAMlFKImcx3QAMeBGpccw7BAO89iNcUuxcEwJzZiAW9DtlfuPf6OmCnwcbFQJ9tq/t/TexeuVK5E/9GlPz+iJrQZGlNVxyByqrq7F8RcHat/7dLjQ3N8Wv1obeLzyH8v0OQqikEEn9+qNs731Rc965cGVkwh1znoX39OqDCLW5f+638E39EpHyYoRWr0LNRZfarVp3di5qLj4XrW++iNorroKnd19UnnAM3OnpVn4tcLlQe+1V8H36sRpGSUzhLLGaAhSGd9Y3aP3gLdTddD1cqWlofuWleCFmzchCqGgNoi3sxy/8+EEX/Dpgo6OsW8z5fz4BNY2N6H3tPzDqRUf7JyAtecO31vPy8+KhDvBNm0LGKkC/KZOQPHgEGXs5ut38D0Rq6530WT9Qc/9IxmtEcMkiuLPy4elDgQj60PbRO+h+/dUIFSyHj+W1vbsrMwuRigorG230IbCAZf3Ok6RNEx+Bb/oXyPrT0YiUVCCwZDGCi36kcFWj4dbbiTsHaA1QEAcgUlZhX3rIPe10ROoqEFo6D97Jk5AycnO0ffKp4euC3yZ8+eXXqK2LvwT0E7DJO8YlfYZj2fMTMfiuu5G+iAwTf1PMlZWEefffqpBdd4YD998Xycn/4UMe/2MILluMlM3Hxq+64LcGM2fNxvb0ab//YSZ22nH7eOzGYZPzfd85X2GzUy9Ft3Hj2gVA0OPFf/J3fQEQbEwAJn/8DpqbaJ8TAn7Hbm9qqMOkD96w8DeTP0RDXTUCtNFbW5tx2z8uRlnxaprlUTwz8W6WdWaNj956AcsXzWWIssv/IP0Kv6/N0hrpXLfKjCE8/tAddv7wnZdRV1OJJZwtVK+PfkIb8XvbWlFeWoiG2rh/0Am6BOC3DdtuszW+/mYa/H7nS4A/BZ4bCPHwehBathQro62o6J6PFPiRWsrphfZ1xml/RmHThnfR3GzUyHioA2oqy9G7b3+00l8I00F9/vEHkZ2djRXLFiKTPsGgoSMwZ+a3KFlTiPxu3dG9Z28MGz7KmPY55h0xajPMmz0T47faHsNGjkY5HeVa4ixYvgizvp9KAWnE4KEj8epzj6O8pAjfffMZunXvjl59BmDQkOH4+N3XsISCk0UzasWSBZjx3TfYdsfd8fIzEzHzu6nYefd94y3tgv8LoMfthwwZjKE8fg785AN0WvXZduut0KtXD0pWEHOefQojP56CWef9Db169sA2W29J/9EDr9eL7zj97L/v3vGSPx+aGuqRm7/pdwC0NKt6OsOrz07Ecaf+zZz4X+JF8y74fcC/9RRp3QvPovtfTo1fdUEX/Lah61HqLvjdQ9dCeBf87sF11FFHdc0EXfC7Btd2223XJQRd8LuGLnOoC373sNGZYMoHb2Kvgw/H5rv9CYfttiVuv+1GJLvdmDl7NlODmL9gOc44/TQn8zowc+ZMbLXlbvjnI3finHPOwZ03XYdVs6didsEy3Hz/S6irr0UsFMBZZ50VL9EBB5x+EQ7bbhzemDIXR+w5Gqf89UzceM1l+H7SO/huVS3+fvfLGJRZh3e+WIidthjMHgBjBvfE0poYxm82BIcfuGccUyeIRfDoY0/i+49ewdMffI1X770EvtzR9rmQmXOW4rJzT8LQXY/Ddx89i7ZYBp58/DEEo+vfDFS/dtp1L5x8xXXYcVA3DBs8AL6sHrjy+vvw6I3nI8mdhF122iGeuwN83iCeevpxfPj8wzjqzMuw6sepSMrujo9eexH/uOMeZKV6sGr1Atz0zCK88eLNWLmsAHfc9zQOOWBnPPPqNNx17Qk464pbcMX5Z+KOm65NfOVlLXjzmceRnZWEJyY+SdpNw/133IzGwiX44+kXIwQPdt15x3jOteGjt15GJNCIPsO2QjDmgjcYxd47b4u7Hn0Og9OjuOrJt7Fq+seY/+NMhIln7ryFSEpy4awzz4xj+O3DRmeCpNR07L7b7ph4w4W4565bsdc24/HJ2y/hiVc+QFtdMT54/714zrUhHArhlRdfQCAUxttvv4UDDjoU1992F8655kZEozFE3S6cf/U/NigABhTJkqLV9uzaihUrcfzFN+CeBx7C/Q/ezbSYfVPnvfffx0WnHIjrr7kU115xCZ555GZcetbxqKvZ+OPY+lzLh1Om4tqz/4wjzrkJ77z7Lj77bhGyNt+LdSXhrSkLcdfEF1FSWYuhfbLjpdYG35q5OPPw3Sl4Lrz33nu47P7XcM85R+Dmi/6KvfY+AP7gxl86KigogK/Ni/dY7ysffoaZi1Zi/NiR+ONxp+LJaUWIRKJwJWsXoChKSmrx0qPX4b47b0ZqisfqClYXoKWpCZGNPNmqT9V4+o4xGvUfNQ6XX3cTdjzqNOy43Q746Kvv4rnWhqDfhwMOOxZX3jIR2+2wA/PuiEhbA5669xpccd6ZuP2Ks/DOg1fghfuvwoE7boN9Dz4EJ59+4f8pARBsdCYY2L8fikvLEOXgnHbKSXjupVeQnJKGzKws5Odm21251atXx3N3QGpmDgJtzeiRm4ec7t0sz4knn4rnnnkKo7fYDsWL5yDoTqZy3jDDZObmo62pAZnZPLc02MeZTjrldDz55JM4+fijMenLb5GblU4BWY4jDj0QH0z6ApnpyfCH3NhtuzH4+ns9UrE+DBs2DN7WJmo7D+qqqzB8+HA0N9ahpq4JvXvkwh9LQXN9Dc4840w89vjjFIz11e2gfr1RXFmP3LxcdM/LIWOvhNvjRk56EpJzeqFHhgsrCp3HwDtDjMKvJ2wHD+gDT0oGwv427L7/H/DC009gzwP/hOlTPkBqVj765mYinJSE4qIS+3zgiccdhTffn2zlVixfhtNPOwXPvfBKHOvaoP5VlZehV99+8Lc0YvcDDsXLLzyLgcM2h6+qCI3+Db8QtfVOe2L2tM/Rb9hmSA7pm5XJWFNcZkoozR2DLxRDz/4DbT+KUGMl6ltDcLv+b7mRXY5xF/zuocsx7oLfPbjOOOOMrpmgC37X0PXYRBf87qHLHOqC3z10CUEX/O5hk+bQkkXrbMPKnLbHO8+d7yUp6GDRGrazD7zA4hXQj13ox1nn1k7x7aAoiWN8CTxRXm+VORDPm0CYOP8MsPbauQN223Y7Bw0TEr23PPw5+eRj4PO1IMkVZf1sVCwKt92dYkYrwGCiWRYXYdlkJrntfYcIEbqTM5ik9xtSiD++q3+EZ/6puDvJzXgPrzwIuJOR2ncQ/nj2udBXw5Ns53stQyYh4o4gatWqZPysNminfOEibjfbl8R63QxH2WZ1SGPjEX53kPFsgyvMetku4o5YA4iLZ1sGFn7hVlcNJ+MVzYp1z0KZrf26Vrz6xzqTk9WGJISiIYQj2kxRpdl2tcNKhowmrqjzLrrwetzM62EbguqniyQhLjZW7XW5Se+I4mMIM8JGTf/Ml2DRxDmqhhD0yxosrDTl1X0Ul+gbZ9BYjOPDoNL36rvh9+I3KQRLlyyys4OuoxFOTEcxC7X/OGmdcwo2VEtiuVlEcyCR28EUs28cdcR1DrZXJeiMW3GdrtcWAid0wO67kZAkli75YwxluKI4/rijEQjopf0wL8lchkGMISnVgJCo8c4YPcRQZFgFNCAx4fOks6xKJjORsYqLOWdrg3GZhMSNkCcNmQMHY98T/0ImYapeDiLT6gaemE1g5eJ1OjgckBBoI4vmhhp0y89HKCRGCCEtLRN+X0BNgydJ5TyorqxFMBzB0OEDEA5HkZLMuikRKclsM8nskgCJh3mKRNxk7BhCQT8KC0swatQIMqfbREJjpaY88tBTyEjPRENDKy69/Ax2JUiapji01J4IaibbpzY4FIzhuWfeREqaC8ced4xhIsszNmxZEZMghXH/ff/EeRddYHXYXgbsr+hsOPRv4TgYWtXIk1VEnJZfiQ6dlD9Bvt37iObrwyZfr9QdWAfVpqBzDobtUg1z/hLpNnZOsAN4rai4YBM6Z4h3VVGJaMscPycgkZ44BJ3S1YY4pnZ46YXnjLjtDCVCMij9NWH8WDKAGEgzgRPvCABxJTqRIDKvdbPMwgTls+1sycBOnLQxhcOQO+xgKBRinR7m0xYaGd16YeiECaaZDQfrds5xAeYIuoXL/ojHtIfCwCcffIS+vQbi6cdeQF5md1SW1eCt1z/FNltthccefoV1UADKm8isTaivbUNbcxua67z4+uvvMXzwMLz31mf4cspsCkIKPv3gW/w4Yz58/iD69O2FN175CCuXrcHI4cPwxONPY+7cBdhyy63ZBz9+nLkU5557IubMnoemJi+WLCjCJx+/j3Fjx2DiQ0/i++kzkZWWgddf/wgzZ8zFqJGjWX4ZRg0binAggFWFZRg0oCfKyisQofBmZaehqKgUDfU+jB03xugUc7OfDMSksPSnDvMQDUwUGGFjo7xKk4DobNkcWttsZAVjGJylMVgfNhwbh4TMJRpg5/a/xLXOncDEUCWdcwKLBt1poZPbwUx9kChsDXUgUa9pWgvypz1fp7OOBKLEOQEd6AiJzM5h2ppHAr80jooneZKMaNaHWDIZiATUK52W3yGm9Vj51V4eZFchUJA4FBelKeKQVXddTXOZTeOYVTZmPCQn6qfyJKWkmtkj3ehmftWh8RdxHKY3dAQOvjQ2QfVJGEorKtA9Pw9XXfU3LFy4AN98OQfRUNg2P8zJycKWE8ahucmHPr26YbPNByIvL8t2osnJzhQC1h/FWX87DltvPwrNrRSUliZsvd14lvfg0D8dgIP+uC9eee1dnHfxmayO2pqTm1pIKwjTps7i7JKG/Q/eDelk+EMPPgIpnNnOv+gv1PF52GKLcTjjjCMR8XvQLTcT0UAMe+y5HRbMWgkPZ5soNUDJyhpMnfIDasob4W2Loq0tSPw0A62Xoh8FQOOgDmsG5dloIFOKpJE5qtlZtBQvMWecXPpVBmcMNgVOro2AITNqE1hvApUqVLjzYZmdAnY4TWmPtJMTSmDpgESzE9D52qlpI+mdkhxpd6A9XSceSrJDl/zR1C7Qe8l6HED5xfDGsDxk25sGZ7zROV5OdZhWj5cXmLLSNGzlnHjLb79OGQ2eznY4I9c+MDplpKfLErG92aLKb/Ed6Q7GeHfj6QnYdddd8cLLr+Gue/6JXfbYHRl5HqRne7CmaA3a6NssXLIU9Q1V5gvMX7AUGRk5mDn7RyxdtoIa3wsvtX5zUzNNoDCyclIwZMggNtdj+komYzAQRL9+vRAMxtDa5kUkTAGjBHtSI9htj23Ro1uqrDeUsL4A8SVxZvzq07k497zjUF1TgQ/e/Zbm0l85u9JcMt+EfaApNmpkP4SDQfgpsFtssxnKq0sxaOAA9lRaXoxPk9CuSDOHFGuB6GB8qETRNR6fAAmPc04UXjdHB2zSJ1i2ZLEVtYZ3ytZhwwsSOeK/7Umd8yRwdITbgRfC4OBsr42//DPHmHGKdkLt0BlHOwnaK0jkFBaFE7md8EH77GmhqPpk/ZKmYSo5+pg/Hwm/v4WoOACOV+owngrwR3RI9F/xkUiIDq2MaV2n8hQhNkfLSm1GNSsoTaaOWJ0qWiSPkdHc0WSEkpIxdJudMX6//U2zOcJHx1htciplGfZCTrriPKyd5R1hIGL+p9IRjEakDTWbEbfws/1yL2R3WzvpB0hI5Q94zHGM0omMIDWVbQhKs0bw3bezsOPOOzA/6yEtXIxramxBTm4O6mpryPB9EGH9yUwvXL2GDm4Mvfv2RGZGKj77+Ftsuc04LFg4j7iTEQy1YrNRY7Bg7hIyejMOOvhQvPXWBzjh+MPx4QdfoaqqDOdccAr9hLcoXK24+IIzcf/9jyIjKwsHHrIn+vbv165U2llUM3A8nDhrISJOBgObQTvxgUsCbfSIbdQn+EkhMGiqQ7ShDa4hA51rK8EfNjLmp2OToqcfGdPmgyszDbGycrjYiWhVDdy9eiqzUhGrr0PM54erX/94nAOJNncIFzViZRXQq4eCiNXWwdWD4TjEh9+Bikq4+vaNX8RBGejUxVLSHDYSEXSOw8H77mXnxOpThxCBQnA4mYJ95dzqJsPEyDDxVJMtUUukVFxYFzQnhNxseNGDDq9bm9mR+cluxuw2GBICzSBiXhURs9OR1G6VI3bZG5vttrsxbTLzm5NKpMpugqMrEUnRVk9nQRDKDuYQxKMNFFS6zh5qR8PMC/WqvRyvI3Sa586dQ0benvg5q6kM6+zAq2tHcdhqkYBhj5BZsKM9TpF4OeLQao61QArAVp2cNHuwUG1QnyzCubYnZRlndSfQML6DP5yxc6pzISxl5QStPaam1FFFif5x2K23I1TrwoZj1wJOgwceB3cOB6etDq1jxwMpKWgdNwHRei/CRU0Mj0e0rAnBD6eqVvjOonf/5bsIHHcJ/LvtAv+Nd8O//z4IHP9nBE87Ba7538A3YQtrNMoL0LbFFogt+Bb+LbZkdW6et0DwgP2dLjcWIfzHgxVCcMutEK3xIaBzVYtdBw86COGTj0Xg8OMQ2Horpm2JgPCsWU7hTHbCplHiA2Eh55CmcZY/eW1axoJxICPEPzimfAkmVvZI/NCghNleEdp8iQT+eF7Lrz9e25/lUbrKMK+y85ySmmph1S/GszyKiKcbmAB0XCYYTmAMqDpVT3xEO6cLl/gkwnQ9ym5t52GWNK8lkK6kJGyzw/YmiNbfhGYiGC6VFUqe1QgFhTmBR3gtzMOJ0zUVAXGJyS3MPjj8KgZXW6WlDZH1QYcxt+pP/KkuHtZH5tMhsHj+tbdSbexosqU7/XDKbgriJNsUcJDOPhcxbzP8hx+ErIIVCC1ehqzVK1kpZwEOYNLhxyL0ztfx/EQ6YT8ErruBRdnZYVvBM7gnormc3nrnUn0GEbzlNqRcezbF1oPw448g9dEHWMiNtGWL6TyFkfLjkvb+BPc8nHXTC6NjlTx/KdwpnNaPPAHRT2fDfd+jRpRIYT2SjqSgkMKesQOQ+s9rDHfsn9cjdemidiIkNJCY00IJ4hCJ8Gh8HcLFicc/CYkNkPIpf7yIFm81VPrenvjFqSOeyPh2wmtwEiD8/HHqipOe2VKoVJRfTGwajHGq35ITdZuMKaz1JAeU1pGPWj7uIKojsuelpFXWNCjDYjBdW3tVJnGorZYer4szkf6svPpvVZA5E4fh5pmml0w1OzQ7aVakuaQj5iaFPGoP/QDa947zJAaPn6Wg42dDT2CKc5a0JMiToKNAfV2LnmqgQwMnyRmzzuDMGCqzdnxn+HnmULIHkbomzgZZiBaugXvIYJo8xXANHGS4o7UNcPfszoxxUReTiaME2gs4KcXME1dSqnI4oGTtfENmtZy0aR0tQW1QVQl3/wG0OYMsQzaz/YTZQdU5YCBidY00j7rpu4twdYubWyqsOoVDnKRu8YitWUMzLvElModIf4ibQ445Q43BsMZOA37M0X9CKEBzSLHGkdIoSWR6GTc21ggbM/LPSOdoKLetLKl+Dx3HZObndYw+gdVJLKSJOdzSgBx5Z9kvFSF3CrY99HD0GjfWBJA+I+O1dk5xEYPEV5pUl+TGBtya5tRfUrrGcGmdXW1RaX2MTKC8SUSo1aAkqXiCFgMU36NHL547hEjg1OHEWdjOwqN2OAJkkBBgge7lsN1RmVBGDpYRc+uPBc3k5Fm1aBQTSkDjpZDoyAyKsTp1k8spZ1EGifYkwIQzfm1nR0rb4xL5dfwcc+jnCYGQqp5IvGUKq5TOTHO410GjqdXpAeM7o1ajeBIRHCyd0uIgDSVSK0WojYAGvHL+46BQIl9HbDx6HUhEOPlU6pD99mFzWBPbpNUYnR0hAI475gjzCXQHVktvKicGNzz8dzmSamUE0nViXsPPk+6iSmjoPrI/FB7icaZ3MaPyUUFooK10Mn2CNOxy5LHIGTHM8qUwj0s35GyFSjfmnEG0rpG5LKz1TzER2666E4zGRjnpChuImswjpRRvv8BhfrWloy+JMp2FQKCTk+TEOfk68idWYTR4KmHx7F8ir/kQaj3/banY8iq76l+77kRYZ5lLna8FDr54XxPANHU/kcepKoFDjWc98aSNOcZOS34CWseMhaulHJFXaLbok+zJWQjccA3Cy9bAe8RJ8J5zBbz77YHgG5+hbcw4eLffBZG7b0Dkgevgle1P7aOz/8q74sNCxlFr4yDm77z6pBRdOTEd+RLXIndH7k6wwUiVdzA6pUQgtkJrhqInB8ZuUvEQkZ2wQxZzEBVm2zS7axawgSC6xOHcR+DBfIly7WRluuHTQGgwGSWGtWtTmw6kpqUyzhkgjbGzauXUpZbrSDCEjkRYUFFRg/q6FpQWV/CoRdGaKlSU16G+vtnuIBeuLuN1PcrL6lBZ3sj8dSgrq0aYjrDaklA0Rh3i7XwInGqsBfGw05bEYcKk5oo2Oncqa+lkdpMTCb5pUh0JOjmwbpkNQaK/CVM1AZ1zi/4OxRxIXNu5U5l1Ye3WrANWQbxsaMYyuGoqhNkSkm+5D/4jD7W0aFEZPKNGI3T3LXad8Yed4K6r4lGDvDVLOcqMW7ECqHK+Fy9aSBgSoGuZIs5wbADibUh0I9HRzh1eC9qjnTpIYv4qUmdemSZUMN4GCoIYT68Nhjm9K4lGBc0fEpCNckdJRE4VLtm40lAqI6GRZhcOs8U1szjx6o9w2I0v6ywZn2lqr5klVrmY3smbwrho3NaXY6lkW8fhhTGItVlVxdtLSIT79OmO7j2yMWBwbwwc0hODh/RG777dkNctB8k0Y4cN74c+/XIxYEB39O2bh7ycdPTv19uG0bSkwGYYNbAD/9pM48QrTtE6J5piZ0Wy3+q0fChnscEytrfTzorXKV7WfALNdqZdlCeRv4MtO5e38FqHElSXFeelxiCejyABd9pqGS1uQ/AzzCGi1ru0I0bQ3CWjrimHe1A/2uWVtMv7IlpSakyEmnK4Ro1DrLIMGX160YwPsSTje/YxBgutXAX/LU8h/YmbHORxEEFMozLc0RIFtFQWt20t1QLtp0RWJ83Jvz5YCzrlJ1Py76C99rQ6beAsWpqeOcipR//5CMSCXtrmIp6YXtpEmt4RjliEtj7HyFZBqOI8EiANLvM7D9AxSDvfnoWJaunYYXqzTZnHGIlmkAmi3SdIxSGnnYVod/o4RCyb3aPbscSl0saM/Ld+qIwGVWdGWJrFM04zGjNKuYgJ7aw88XStHsmv0bWowtYaUvEQS1tG0d+RCwYYIfQWZ/UorgOceCds9TtBlWKaoxCsHCtIzDa6Vlh5dQ9C5qHDtMqnsBCKcdUIJ69Tt+qL912INW5WTozu1OzkiisRG1ynvgR764POe/TVMsb60CFymwD3yBFOLRxh98C+1gBXt948U8Pppsag/nBvvR1cWemW1927D49+cPVSXpZjfvfwYUh/kgKgTiVaTHAGwclmAUtrj2EonsHiEyfFWkocOkIJ6CidKOH8WjyJbwwSijja2tIIDIhwjgmkS2k1ppsA8I9pYiYbVPpHMX0hQmmMF8saCuXRIBKXxkL1qYyulSawAbWQk+ZJkqNMGsUH1NGkDuPEWaa9rMCpw7lmTygQzh1vuWy6Jrczjmc9xMc0/ckk0U0uN+P1WIfqUN2iiNorE83MNA1I3HRxmFHMJqbW2Wmftb+jOe1pOqQYdF9AWVVnQgAEVp7lrG7ijklJUBHIRzLfQZJNsK+SdBIAg05BkUa4Ez6Gson5wzxMAISLaQkT22mv+rJh+HmOsYEjee3QuVHrxKenp1sn9KUKIwzDiRULa5DOdtUJhJy9UbqTQ8RwmC9+GT85pVW+43rD4GDSMK9d20H77mlmjsZb1dqNK3GQJ4ZjjjoM0ZCP2pgmih6TZpycU2lZR2Px4GCpT9YXtVlCFU+KkfE8WgWTZtMKkQmHZgPGqyhnBM0u5kdw5MIpmfjT386FNzsTurWn/MJlgqD6+WejLJD5oPpMo7NFDH8/dQEaG1uRmZmLCVuMpn/QiNraBtvspG+vXuhNc6mO19U0RfUYw5577YHlnNmDwSAaG1rQ3NyMfn362HNDwVAbDjt8PySnemgWUsGpDmoLVe8Ik85qh35EWwmNrnmyJnais9pJkjpCrCxOfiufiIv3y8bA0uN4eM3qrYxo7JYFEtco8eT4j/JHEPATr4uzJwvrEfT6+lqkpabZfhR6orW5tQXZWTnYe9CGZ4KfFoLOtTr/Dih+XVAi4zPSM8yUsXVnaQYy2KaFIMGq+iPYT1zjOkGLc2jmVBzPaSXjgXWREhK51oaD9nYem3AQxhwTRrNcisuEIEIhcFZwyGwUAjdSyJp67kUDKwHgWYMjbSYU5NqExtbyqBhed4qjehTbnjjT2Vma1LRvzCNhYPfCyRk44rwL0ZKRhjRrj4RAdbJ+SaphtdayHrZAeZiusqq/pVEzkZKSWF/Ylir1bI+ao1lOdHduzjlCKE2tO6zJNLvMp+efxmr5ikJstvkIJKVEUdvQgOzMPKbH0Nbqo4Cl26PVHs0cxK/+a2yIkXglmOoPKyR+cZMegdds4DikTtONzfgvcy8UDlqaRkcCb4+WkJkNIhQ9RoquetRDxaU01Df13frKjigs3kpPT0FrW8jxz0zIXGipb4bfHzCahwIRCn+N4bzsyA3vQKSSmwA1PIbrr7sWL76ox4/ZVrUqDiunddrcjlk7gw0WI0VkpwyJSALc/cADtnPMbXfdhs8/+hgTX59kaSp+xt9v568L/3xVO06qjAPCccvTr1loRWkTYqmpFmfTdwLWqd8BIemEKJ7H2kMmUq0aG0WovXaDSUzOdE2vutMpEonBxZbS8prCVbf+jfH5r7LG2tLuBmJwzQ4SACdGGCyXMYzDAM6gKp/i1ShltAaxbuesPxM0ggkemYeZLb9wrFpZiprqFjJxKWbNWICkWDJWLivCyuXFWLhwJebNW8o8JSgqLEdZcZl8eBQsK0R5SSMqy6tNQS1ftsb6NXfuYi3sIoU4ktgHRGTkpWPujwUoWl6BuT8swaIfCzlTujH/x6WIBD2oq/GjcFU1FsxbyeskFK2qgrc1hulfz8WcWctRW9XKtALMm6P9pd1YWVCC6govVhdUo7SonkIcpjvZisYqP2dfzoXU5G0tEVSWNiPocyNMnF4yecjPM+ND/mSL97ex9xH6XhofjqVMPN1k01J3Tn62zYDaRKZvv57YgjPkuPGbGQ03BD8xE+ilGrpxSWwM7edYqAXJWd1JhND/Y+8rACw5qrW/sTvuuruzLlmPu7u7e0ICIUCCkwQIRIAAAQKBBOLEibsnG5dNsu67s77j7nP9/75T3TOzFiO8//Fyz0zfri45darq1JHq6m5b/171/kuoihTg4xlPYfoxX8PMl17Ctb/8Pt5cWIu9xxYgIzOdI6ehj1A9R0zivvDUv3D4saeiqrEbz956A7orJiO5egkuv/JnuOSq63HjL3+EX9/xKNLqluPiH1+Gh197HxcfdxCuufVeXHbOyXhjXi122nY43pq7BodOr8C65h6MLs1zBG8C1jSPgQy8lh5Bx9jieR0jsxkD8l+S8sSTjwN7mmXZoeQ32/dCyWo2JvNJY4gpJQnFoALZ1mLaOCWPTZYkOcae9NeDJoafZSX9OEgaaBMPHLhoIBcnX/pdtATSaA7xmlllu6fYJNAakYSHyytNILo0cdQ2ZentVljaVpODBphIEs08W3MZVt76+kYMHVpqmsF2zNrEUzJnBSuVk6onvbIzkig5u5GZ44wzo5ftsyfAhFBbRllW2NVWgZS8FhG0g1Qb9HQfQ3FGigoxIF2ZEkghvWHWxUlGLSOeUDllSUsLIBDQokMSTbWwlevr1QNCGWhtbWK+VHTSdMvOzra83X2dGD58GHLzpQ3DZsI5mlQre05kWgMdnVE25IgJjt5NYcuxGwE1wa9/hb/e/FcOTtzWlwXrl83Gnx55GY8//zyW17ehoiDb9rHfeMs91knPvfQi5q+pRW9fLw484TwyTRyz33sR9d3aK5OBsSXZCId6kJ9F/4HlBMEI7To2Io8+RZST7oGnnsWqRXPwqxtvR5z1qjnvvf0KstNTbRvuw8+9ipEVn/CZJ9cfG4MXZx3kQi7OcYx1ms4msQcDB0cGkSaALzdEj0CaQ+aNbOhkylAtTWZQTTc2NqO5pcUGNcO0l0wlsZabQGYu6I9n+QCG1wbNkaHBE50W9sg1ulmhu9mUjAXzl6K1pRMffTSHQqsKL7/0JhYuXEotsBRLFq9EXV2z3dStqlqDme/PQ211K+bPq6IWaKFU3kCJXIeamlYsp4TWDXzVLlOwjnFzZy8hI0bQ3NCNmTNn2T0JSfI1HNfq6hYsX7IG7735AfkCmDtnPlYQX0dHEEsWLEftujqsXFbFvkgmfW00YdIQ7InSVM7AurXV2LChCUuXViErOwPZuek2Cbs6g+jq6DPtJDMrI4NClL2eS3+po6MFo8cMR1FxPopKclBaUkxzSaaZdYr1nd9/6kCZemqL6z/Hs1uDz7REymyuAoE3GBYt0LWFByJUOYUWh1qXspMlGeTkERivnH7uwSDJ5tvWurD3c2rQvcwDjCtw+ayhDvNmoDSBUi3EH6E4fN99jDZnew4qy8469bQTaZ4GPXolBmU4i8FdLUlyoFlmQMIxzIHWJE9Lz8T8Bcswa9YcOseS9kyPSWUzIy80Oc44/SyGKYmJUZwdTcvBaT/8IZpoKtIcNyddz98qh8qr76wneXIOogaUtYoG0jLrwypMnDiBTFWHIUOG0NYnZpVXOfah6BTJulb/umGUVGc+kiCcG2qaUFJSRAeyAyOGFnDydiM7L8vosGVqmkqSfU0NzWTCIiSR65s4wTPJpFmc7Mlsl6Z/X2/I4kL0qVJTAqYtk9MpPELUUFoB419vTx/DaaYpgrTbc/MzqfWsp3kdM4c9Iz3A+iKclFFeB02Q5uYUkhb6ANQM6WlxNLW0o7y8GFl50gQR9r2EglsykEZ3CxfqA/7TNFV7Dx2/iWDzYMux/WDD6PecAwXtkj9M2hycQlKjHDhm9oKDT5uBk3b6YY5NM21Ul8/eW58Ag6EfFbMqrO3R1nAyCAWOrF9jEHMg2VbdMFOsLSXyzxhdeZjfTBo5gzQ+FWb/UnJFyeDpuOuu+zgB5orjTJppzS4Wo2qP03FLjlK7RXDv/fegpp62uWjn4Ks+rT7Zo8BiXp4VdLqCuTgxda3O8QWRLwxkOgwbOsTis7JyeY6RyShNu/rIiFFqgjWcHM2Y+cEcrFldx3AjpTVtepLW1NCKemkJStPWpjZK+3Z0tQdJOxmWE3LerAVYRX9jFaW7njMO2FyOI53mUmtLKyVzj41rXW0LJX8V647Qdu9Fc3OL+Sjr1zdg5Zr1nMSppCdEZziGxtoGrF9bg96uIM2tZHR0d9ijmc0t3Qj10KTTE3FsrV44kJmehuoN1Sbxi/PzkcdJmZ0VsBcUi5uGDtM2e/YR+98e8rcukWjRQodyuHGz5VgOsK22bQU+ZRIQAcuqsxkcOBtCVaGzuw5RWliiXZN1Qs1444XnvWvHRDXtYga/FOMZTom04e0X5RwD/7z7DjsLbBJ7Ga1eD5JTKXk8U2Uzk6UfPGaxmni4y36wPfAsq64Su0mKWzvFaOQQt8mMnalkJliaHX6biZATQW9UsL1SqZwA997HFK248GBZHYFYCPlpYQzPT8e4ohyUZKUgm+r9zddeM+lHJMxHKcu88k3EZJpgYmppRNvXZH2uBkj1i2KVcyB9kUHTUVu+c3OzTGvoIRmRpHaNGVOJivIibL/9FBTLjCguQWlZKZse5XUhSksLLd/4CSNRXJpLxio2zSAprEcjR4wcRhNkJEaOHmKStKysyM4lRbkYP26YPao5ZEQZxk0aTbqTUMT4cCSCsooSVFQUYPTIoTRZImRoajn2S1l5GSaMH4PMTJqFNLn0WGhmRpr5AlEKC630SJjoMVd9gzi/oIB4o+iihmlq4uSi9qmprWW4mZOsVj1imk5soD6z/VZuoMgonARSCepbTopNWGAj2BoX9QNxI4mM9+3r/m4MeOUf70Avxd+P6cTKvvvNA6+YCoxzxsuB64rSJuZUTqNEWbFwDr533c246fEZhqu9V3ZeBm5+9j3SmIK+MBmO5K1YPM+GtrGlCe+ubMCv/kaGYr0h2teX/uYv9jbs5S3ObxCDBtJSKfG6qC7DVI2afJuCYxTXcDXAAv0gpnegs7pAzK8gO5L4BaJPN7HUof4jjwbqV9r2pkuoKTRxXntlBn0WtkT5iDuX/bHN0HIcv+8eOHzHXbBdZSUmkPmO3WsnnLTPrthtyjbYsG6dtZE1qnb7lfOpGxiaCG6CilaGlY/xtiSpOlmPCRYOjj6erjyy19dv2GB930G7WvuJamjm1DBee5Nmz55HJmqkc9mDquXr2DYiZz3SEqtXrUcDNcMqnl13JdHmr2NcGxrqW43RtFTa2dmDtpYOzJ+zBOtWbcAy+iCy+zNo3nS395lmGTKkDE3NbWhpo1Zo6kRTfTvaWts4VhEzhVop9duYpjpEj8y0ACeJ7qzHqE3SA0no6wmbOZVFE6enO4TyofkoryhET08n25uBoWVlGFYxhH3l+sHuxmuIxKxqlo2RtCixSptzjJS8NfjUSSD4+a//gK+feTKu/MNNOPOU43D19TfiuJNOxrU33oaLTzqENlsfXnjlVTz2wiscQO2QpsQXEXTRb/rJubjkxP2NiFdefQ7X33ovzj18LxIYwwuvzVA7CCZzzYEsK8hCXCtRLHH1ddfjlBNOYOcw3WvgGx/OQpD5sgtK8cqM1yh5XNktwVYb7vjepLBAkiQp1bGimE9nGi88O4bz7+SKRxXSHnlaEbzW+3fS6HzWyWy2VpgUplTL0Bzp7UZPexPaWxrRxgFfX7USLQ11SO+jKdHTy/KS9lHSYextfSf71dURZS1uKtiTZlHGS1Mxv6SxBti2T6SxPCfuyBHFGDWcphEnS0lJnkn6wsI8Mk8p+7UPe+61I0YOL0NlZSnGjR9FSbre2rbTTttSOo/CsCFFphHMPCPtlaMqqDVyUT4k34ROZnY6svOzUVCch0nbTsLwsSOoAFMxbtwoY7osOrcVw0uM9rKyAlQMKcAwapayskJ7c0UG82bnpKOwOIv05ZjWGkLBEKBgVfMyAs5vCHOsUzgpuvu66WswjYIpplvBzDN6xHCUFRegq7sbYfKWTEcbMSKw/vB4xFie/CUhs3jhEvvoydLFSy1tS/AZHGMBO0a5SLikgkk8dZaluHRVzRTjrwGESVi9vhqjKod61yJUZ5UUDMrJoK7ECBZiIEJb2xw6F8OzX24LMEBMP4iegTK6cnDUAVoiHcAlcySV9cQiYZx26sl0OIOkUzY/nVsWcqhtSrC/GSIj0sQlCmqzvhAeefwZe2pLL85Kp2lSGEhDaUYWz6nIyc6iBO1iWdczUs3JgTzkjpqK8nET6Rhn4+QffB8dmgiiibhVp+qLJ6USp6jWgNPM0pKHHlBhXmXVzaSl89ZSI+egrLQMtXW1ZPgI8vPy7U6wxmoETRJJ4qSkNLR3tCM3LxctLS1ob23HjpwAc+csoL2dZ88Rt3Z2YMftR1P696GNTnKkN2wTTBI7r7DQ+mTI0BLrD2kJjdGokUOoZebTDMsg/cn27YbWjjaaS6OsT1esWIecnGwM4+Tr6Ogm80to1GMMJ1EwGCYtrdQexeyjbvpR1AjEKec4h5MqNyeTznIYHdQyWQzLbJIPkZ2dgfpmah1OcC2RdvdIEHBsHPNY36kTJeTWraqmA11hEuywaRqDzeEzTgLLKNTW+Z5g5AWP/tIu4DON+3HgqhjI7GocuLZx9i4lbV0Gb0WJHSkY/LsZ+NE+HoFDTegPeKANdPva5OrPTwK0i1MS9tSTT7JJoHjdKjJ1y3zkeesDTQIlUstau/pCUTz08BNa+rF7CDkZAZTmZCGdDSnNzzHm2kAzReZ8Rnom2xQiw+QjvWgsJuy0K4JJmTjlh5egnQyUSjUSob2u/T1WlyYOK7e7svrjICenylzSCkiy2d/dbXrw3ZmiclRVz+pVNagYWkrTkw63VmVIi3wcJxJcuHp9IyqHF7MMJ5/M2J4eZGRlcQLF0VBHIcC43Kx0W5GRo6wHkKTl1FPqN2kvrfCkUPPIvJQd7zqJB0F9KWmsCaty9mY4prU0ddiTdFoWtb5lG7UCJTNPZdQu4ZVeNf+RTm846PqB8gV9Qd1z6qMgSUVWRibxJDOOVUmdiEYTNqyfOFMpOHr1pCKFhxYADp7qNP+m4EpsFTTgwI//dAc7Mwm//tN11s72sDrEtVaEJvfWsUHJSEevi/c6wg84B1aDKW2h6yS8/tJDlia46f7n0NVaizfeftPUZD/jM9+tDz1qHa7OzCCjyXFKYSe2N9KmVifyEOgG0HPP6a7ypqB0jyCrX3QwLCbzkkST7vAqYOnEZe8OYkdqGVLSSbtFpX4dKnU2/Rl2vPwiaQR7gpB54pRi7Q3NaKckXVvXiJW0rZGRg2batnXtbeii9F5Hybpk2UIEiTeJzONWnIjaGEf2sWMO1z6RLV9AdIkAguqxAdeNzABt8TrMmbUYjfUdqKtpxDbjRiDWR7MpGMf778zGogVL6YM0GA6t7GgCiBFnz1qGxYto11fVoq25G7Ub6q0f5AutXVONbvpwNbXtWMXwutWcyKE42pt6Ubeh1V7yFaVZun5NHT54by42EGdVVQ1mfbQIS5euxby5y7Bs6XpblVq0YBXWr23EujXNWL5iBR1gmrxsZyyahPXrGlm2iRqhDUsWLUP1BvYNTZfly1ewfSmsp52TIEb6ulBb3YKOtm70dgdJQy0njwSXDRPB9ZpzgrXFwq3iRXqjqKe/Ix9pa/Apk8DB1845B6m6o0cmFNhgcXBUOET7Xzc6UugcRVJyMIsd0Us7XQOojXR/uPsp5iczpdDrp9PWU7/c7V3ROpgH3zrrSOQVD8VTL72OOa8/ZQ+e//Y31yIe7EBjW6tJuFdmL2XjxARx/Oin1+D+t1fh2cfuZg9E8IufXklHpBNtZLK1dW345V9vc8zqHwacAGIkhkS+Oi9KyS0JISmlFRZrF+uy1x96bbSJQob3FebAypRL1N1LTYiY3m6hN9dFI3SMAyjKzaafEUN7dyeWr12FtmA3OiiygtIENFfyhg7DN39+GV59712WNpY3H0FLeRR+Hp2klwHVbBvvyBRKsbpFD//VjkyaB5MmTbBVmII8ve4lTm2TQk2QjO23nYiJ48dgKB1LlS6gaVJeUoCyknxsN308pk4eY88gDB1WiLJybedmW9kfEyeNRmZGnL5CPv2NMowaVWnjnEefTSZR+ZAS1pGKIvoew4cPRXlZCfOUY7vtJtLnGIHp07fB+G1G0hyrwISJo6l15I8UY4fttyXNWgrV+4uAivJ8DB1SiuKiQkybMok0FGLS5G0wduw46oIoikhnelYSikpzUViSi6zsNBSWFqG0otx4rl/mqpP6wWLsLFmWRZM0hbRuDT7xNYxNlFjCXt8VRs/6udhn9z3x2tszsdP0qbjp1jswbMRovPTCMxg+aiRefu0te13fXf96DFOmTUdOWgp+/49/4syTj8c7lPB1fUkYTqcqr6gUjzz2GFV/hFL+RRyy7x5Gf3tjDdKzs7HXvvvhnvvuo8myK/5+178QpuRvbGrDglXrccCOU5k3GYccsDf23YEdVlKEux94AAfsth3ufvJFUHvj7QXrKL1qcPT++1gbBmCgl+631zAy4Ef5ooCMNYUDoC0LYkSJftNizJysMINatxfLqp/Fh3pFyuIF85FPxh9Bu3xYPp1CmkDDSkoRIdPnZKRTGvVhZOUIjB0yFGOGlmFtfTOa2pKwx/HHY+TokSgfOYpmkOSYTDBHjH6NPNLiTpomCsiscBotTEnc2R5CGk2XdO1cjYZpGvTRns5GJBI0GztKaaubTrK/O+kTBNIyTPN88P5sOq0VlPhriTMFgYxU2uKgjZ1KSRvHqtWrSEs6TblaToo08yu0zUGb6VroTzTUsQ30CyTodG+itzdETbCK9n05pf1aXvfZ+1CbGjvsXFdfbzfkGhvbiZ9ptPWlJYJ9EdvlGqYv09rcY2K9ubEN+fmZqF3fbP3RUNNADdCG0qJiuxfR1dXDvM3Mk4f0TE4n20AqG8WBCQn2lqwKvUkvOzOAnKwARuox+C0AhZ8n4rYA/t4hSUip680ybjFCBDiZbYPlSawBcGmCTdMHsilEG1caxZjDht/BoOAAIu+8KQwgZHCgkiPMMR7oNJkASSlUrYw6+cRj2O1keOZLs12cdsUOpVxSPxgz6hWN1G7MlIoA3nnjbdSuWYcJI4YjhTTr/T5plFLDK4fZXdHqpiZ79UhncxsOoz+yvL4dK5qCuP7JF3D/vffjlAsvQDdNELWz/4VfrFn9Yy8DIGi1VniVoFTFRsIRNFTT6dUrI0lXDp3H7p4uc0S176Yfj/rQyiUjk8wQCcdsl2VamrurnWJ7dnS3NkwJm4G2phgFTxNK9d4nQhor1w0o9YY22MngsAuC+sTMR1ZQ39BEya6bWOwntUNAumxxQ33JszNddJYvQW1Ai8DuzZBZpdasFOvSlghb9+elrI2szHT00Qfq6uwj46ejixo2vzAXmbmctH0Sjc76YGVCgOSw462uTloqrDoYDOLEPfOFfTNwYucTgYQRt4gTQT5YWD+WplSv0d6VhfyO6C84kCbY8vwbFDe4wq3ClnAQNol27GABHhpBZrAo57jZHUVGyR5Opv9jb3MWEymNklYbzuT8pSbT/OGA2oY50U9cHa2tmDR+gnsGgYPXw8HqpVhdvW4Dj2pKZdid1e122BEfzJlH+7YJWaEgHrnhL8joo5Mn/P19RVZVvTwcfsXJSqPpZvSSTDEez7pnog1lukGm/TVyLAsLCpmWSmbPMuYTZNK8TNO6O80mrR51dPSSKUK2qW7VylXUEH2U6u0mBPRQivD29tCGpu+3ZP5CxsWxltI92NZnd503rKtnHUlYvHAxbf1a2vo1WDB/MU2iYuJswJzZy+y5ZvK5Peu8cuUa9kEc7749x1aL7EYXccqBl++xYvlanlVuCWqIX7ta9Za8BfMXYS3rqq1ptXsP69fVcEJE0NPTR43QZxPblonZRjfR3SFQrP66u3s4SUI2wbcGn6gJllETKFGI1cH+wOi8jipzeBbT2LlJsZCtEPjpGSlhWnzpmPvu85i22+FuEjE9NdSISKCU+bRU6PDatGAGlXtnwUrsNXWsMZ6udRNI0mvp7FcwcYeDHVECluMPmUWMqAbHcfcdN+GCb/3ATBB1iKSLOUeSnswrsIaywBEH7OXlUYRWgIQyarf2zzjjRObR568pnayANIHSSZTQxCQ1tZWOl8SlbwPMeGUGWuqaMLSkgnqBwMQemQNh+gAcNGkB7cHXen2K1twD2SgoLMH+R5yK7swcHPudS9FJ/FrSk7SXZBV+tUEvtTJgW9M44ZxRxInKU4Rcto5ObT2ZZFjFULPZVYf8B9n3IZpAtTU1yMrSRMlAQVGuTfiuriAaGxpsFaawKJ8tjVDaZyCQmUpNEEB7s+t79WuQkzU7JwNhMlI684QUzyOLE093lqNqG7WfaE/P0hInfSz2o1sgoYsaYj9KqPC6l6ZPenqAY69vKigftYA0hLbOyj+DbpKlmRZISSMLsxN0H0h8IhMuSOkepd+l9uk9qnkFOcigJuCQM692pHJ4WEhjmxqWBxQ3h7gwN8f46IDJXl9uAp/iE2hFgeqI5sLj7y/ATnR41nfGUZKZbCtEeawnORBAOols54wTS2fRNpYjfNkf7kXllB1w281/ot2/Ny795Q2YOrwQP/vbv1CZE8JtL87H4089jWD1Mkyctj2Wfvw2Is1r8cYbM7DTLrvi+ZffxEevPo4P6zjz1y3G6ys6sOi9p1ExeRe8PWc5Pl5UjVI0oLBiuK3gbLv9zlSxMp9oI9JIzIKW0eicsmdsuU7gneQTiKPNtNEMYHyEDCbJMX3aJHYXO8bKMRc73LJ4ONwrEhXgQWYYRw0w8+0PMLSslM4x6ydOrVrI2eY/QqQpmSq/sDAfZQVFyCXTl5YOxTr6BZO325ZKPIApu+6GoDRNv/lFUH2sWPRrDGz1SDQzXY648mgJOSMtC5VDh9iauiZPMZk6NzfTpHlPb6/dLMsr0Bp7BsezzXazymluam7HuLEjjc783Fy00ObWWnxORhp6gzHa7b3GsPW1TQiQ+Ts6O5iejcZ6mnZkci1WVNfWUfMUIJX+n5ZiF8xdSnu+g+2OYO3qajPJ9CLftavXo7Ozl3Tp288rOPGKUb2BZhz5RwsktcQTob+hN2Z0tPXQdyhET1cIixet4GTtICO3oyC/CEsWLeWkbkRbRwdGjBjGQSKzU+pEQ+wcaWz2ifpIQ8ReY3IyfaB0+kRxhHojmDBME2Nz+NRJQFy456nnsbKqCvvush1aaX+99torGDpiDHJpMrz+wWwMryhDSlYOXn75JYwdPcYGc9/tR7HSclQUZuEPt9yDKUNy8PrcRdh2RD6ee2MBttt1Z9SurcawvFRM2nZHvLWqiw7vfhg3Zhhu/scdmL1oCVZx0LprVmN5QyuibRvQFCzAofvujI7ubjS39mL/3bfFo088iry0GHK8l3Bp8J9/4XlkFpUjmyaB2EbMbIwlxuVx/12cBGarstukwWSO8E9Sduq0yZxU7o63JoB2yKmspIt1MbnRVnHIiBXlpZhCwXDIAQdy8r5hTqkklyYjhRmLpgkLwzG0tbSRkXoozaiWA2koKR+GytFjEaWJNXHX3TkJpNl83neST2CTVIc3yKJBFInh+6htdEOttZWM0kT8ZORu9k0rnVjdAGtsarSbZnl52tMTtn35PT3dnBT5lLYyK3qMCbvpaOqt1IH0VPoTAUp/PXOQgtUrVnOCDaMplWpMmsdJEKY0z83PIqNHUVJMbUOHOE0rL9Sk6XSui+n86rFG7VHSHet0ape8glwyfoHdeS4sLKK0TyZN1E4UoGpbNnlHk7iIk6O0RPuFqAmYZ0hFOcrpY5SU5NMM6rNVqKFDy1FSVkj6OFrUJlq6j0TE+hRiElzqIrsvwl7i2G7YUO+2bWg/1BitnG0On2gO6Us1GnqBMYILmmRyskgDxJOfOPhs4AL2u1GcY7r+Sy/OhfyMapy+2OKGXuBybJqPzKEG+9c+KmuWy+tgIL/eNmGmGKWZ1LF2ccblPfH61NOOpyQJa+c/i2sicIDNbiIdRKfO1dvYtBR6sBzsWBD2sH5SOr71ne9xYKl6qdrFSHpPqUCaQBvIpoyZiJr6GmRSI+yy78GIUPXH0rJx9LcvRRuZzr19zpkUAvfiXVWqwVWKBleXpIfnGOuJ9DCOTLBq1VpbmdGztWFtR9YDTWIJwxmndO+j1sikduixlRitIGmHp3aD5pMhWzvakUHmLS6keRECFs5fzvrI/NEQxo0bQ2lMQUStUUjaW1qayfBZ7JaoaZ0e2eld3bYMymawv5JtJ2sDtUZOfqb5INoe3dHZjrLSctMiyXqDN02YohJO1rp2ahsthITI1KQ/LEESp0mXb36D9j5py0X1hhpqNLaLQk9sMXLMKGRmJyHYJ8FA2479JstKPpG6UOasTD3dbxDtB03Ysib4xEngVocGgPiNlVRCw+uNj4HNwE1AjKk5agxq+RyrCk9/FMEm1WaRNFHM1rRR9KM8cCGf8VVHf6Jf3oOBPANJh++3ryvjgXg1SeYLO/L000+0SZDKRmqiqF3KqUMb6bJoxwZ6Y6gcNRS77LWt2aZ6b397Zxtq61rw4IOP26DLAZXQl62smzdCJAczOycXeWVDsO8Bh9kbqfUisyM4Cdo5IcgGzCSNQEq1YqVaveHxfQPzORhUmlaHwpwECxcsQmF+oa24SMrKCRw1egQd0irrWKEosEcOy2zLhHyEnh7d2JTmTENefjYnCTmftBaXaOUloteI8lq+TMgc92iEDMQC8hWkbeUDys6XgEi2Tz65FR8tKIgv3Jui2RbS4wsy/WorjGlh5glrBYjZ7K17TBOdYlZJedVjWyH4p0UBsam0g/yFkPaSEUEq600LxDgJ5COp71iOOFQ/CWJ/s0YbQNLHfjh4ohI2B0fdVsBn8PogSSGiVEqZTg6sNd4vybCpb0bJZLjz5Q8YKQYCfnjlVdhAhlFDBJKikmY2rmJui0tCS81iP4c7VJjnFs+hVx5/GU6POopJMlIlTVypfvDoHQBNQj80AI6egRgfjeiylRk2zk8V9bqLmxpLR0l9KnpfWAa8uhqrH34XLbWtZnqEqLFWrVlL6deKvffeFePHj6L0SrNtC3IK0wNZPDLtoRsx3b777U8+YD+wHZ4Ct8qNDo6gx/4GavtGoEFx/8YYYhRtex45ahjGkPH1yKHb1EZzYkglxo4dYzfS9E0zMWQOJ6Fu8Gl9v4i2d05uFjasr0WAGk81i1/FtI31LWilLR7m3OhoDVJCJ2P9mnX2LIAk7PvvfEB/ocXuRuum4xqatus3NFAjVaO3J4pVy6tRvbYRM9/9GLM/nIM48aymE796xQZ8/OEsNYS8IJNO712l6W27XltpzgWxbNkae3ptHn2MWbPnm02/etUG1NW2Yf36OqyqWiN3wHWFpCf/tZVEfSJQvPyBOAWR24CneyZbXx36xElgG+UIydrjTfstIz0Ni19/zPawP3znX7H6/VfQWr+WszEJz73yFm77829MEomqzngqZ2gfC7s7dXffciNnfBKuuOp6vP/a07j9mTewpr6dEoMSmET++fFX8dIT9+Dtqnr86sZ7TRI0dvbhrw++bJ304qzlWPjO82ZHikXUYK0k0H9CINrtuGKL4NqwNdAOVVblwpRktipC6aYJrTcYpPIvi6o7MnMNcmfVY3JgGAqSclHcloLO91YjI6zO7sPoYSOQl53P8kEMH1mCAw/a0+zYQLoGSVKKFdBWGDF2LEmlJFW0Bk50SxUxYGEBz042bt4ss8wI8jva29uxbu06OptrbLtBLZ3YGjqO6+hgCpk2vtXU1GPWrPk8NyBIh1faSVuitYIT8e72676C9GCynh8WsGwOneXc/BzWr7CWW2WjlyEnS9vYu7HP3rtxYmVi4uRxVmTEyCEYRnNoOCejtkBP2mYkKkeWYbfdd8bwEZWUI1GMrCzB2JEjMG7kaES1ihcPIyvbLSQUFmVhSGU+6wpg7LjhGEU8U6ZOtK33onHkyErkkx7VM3HCWE6eHpLpBIf1lKSwTuwwe/iJ55dfegl97T348J2PUL+uztK3BJ/uGBN6yNCZHEjdNKkYNhx33nMPwrT5hpXRycnNR1ZuAf58651Y19iKoeMmY/roobj86t+jrbMT++5/ED54awYO3HsX3HTLHSijI/zcmx+ipa0d+aWVWLlsAYYUBDDz9dcwtykJ++6+IxbOXYy9dpnOyZeGefOXYe7iRTjywL2tMx946EFMnTKV2gh44sUZ2G7yeHzr6ptw+L67Ga0b87wuNmEjXt5/t1sdsh2dyiOJzA7VBNh+uyn0B8QQqUiJpaIolIrQq8tQ0ZWJDBmclNSZdPDU+Y0ralCql4zlZ3DCd9rjiRMmTEAHmbOpqYFSeCwyM7IxcsRInHrKaehr68JO2+5CP4ATR9VyMsRpEo3baTcEbRBlzXLyySH3JP6WNIH0m5Yg0ygQsrOK0dneRalfZkyrb5EVFeWY1Nc272JK+/IhxeYcBzkp06kFsmnHd3dqT79WmGIUbjmsi8YgicrOZnup+ftCPbTze7B+3Qb2TRLWrK6x1aZumlFtrE8asKGxyWhdtmQFi6eivaWDWqPTvjvWSF4oKCygNunAiuUrkEpB0kih18a+KSwsoaTfgOamDkr1tWhsaEKwN4oa2vxNTe22U1RPvtU1NGLCxPFsb9z2DCle9yH0CSpZa3rUU0+V6a0Y6qx+IUKatII1tHwIzTo9CtrENgWx+7b+buaN4RN9gsUL5tlAKINl88bDbuwobGkcEp15vSmmwZde9kE/HrL+BA+8aD/LRnt1vEjHBgNYbCVgi81QzkHgFTjqoP0oSRn2VQCdYpXXcxDnn3OKEqBXKOYFKfVeXIIhsTw6rWbIoS8SRoQ2t3yI5PQURGikz25bgfN++U0gOx0vvP0KDjn0YDMR/vWvRyjFaHpk5OL4407FX//4d8TaQtj7mKMQZtmQNAEd4yMu/j46KWn9m2T84b9o4yTxaSSorWL+EGmlq2f3AGrXddg3HSZNmoKlS5ehhIxnS7T0p7RXKzMr0+7irqiqshWr8tJSlHCSNJOhwrR1Mmi2pSVn0TyiaUIfo6g4g5Ke7Qz2Mp6OMZ3UzKwM9pdML00ardubi45eToqsLL1jin2hYdLE5FjoSQzZGB2t7ZyUeepOo9541UICDQZxEmlDQ4s9/6C2aXuH3cnmpExjK0Psb73czHYPmMnGunhtN8lYR2oafYsgEdsYGmKaa6KO9ShCPhHDMpv2n2TJm8EnToIFc2cTgdANZOm/4o/OGrMBDH7zNs4v8PP45R1re/0zGDx8yieG6JeEPLmmedj105/kBbYILuNgmo6gY+wI54VvXzCPbs+ff97JtrqTHQ8g9OJijI4VIsgZQ0/EGEM2fjInkO4Ch+JavaJ5Ee/F+o4NyBhWjD3OOBQL1i/F+IkT8f7779McyiLuZBx6yOH46WVXY2LZBATCWdjpmH3QxYELpefhGE6CNjKA7+OozXpmQatWfvv95mrFSE6ntEhfj97VE+CETab0pelJOqUJ/Hwy9aTRbMsCTa751LBllI75xXn0qZLsbu3QYRU2aewDH2TusnI6zd1xOvyU+pT4YX2TjUxXWlJBKVyHtrY2lJdVoLauHmVl5eiiaaW3QmiBIMTJqAdhyitKaLuvQzwcw+Qp4+knbEAf0ytYTtJcN7wyKBi6qDmLivJtYunegu4lpFt/0dllX2slqYuml7Z1azeoJoec/lb6XtPpB6XRMU5ODSMaTrM2qt2anlE5zuoDMpJegyOBJ546aKLPdRvDJ06C+ZwEgiv+eg/+8L1z8asbrsfll/4IHaE4Cmj3yWsXMyX11iGeWcGKHCr9Rn5IK2vJIqQ+/4jFKVZ2mtSmXstjD6IPYkxjSuKLHHUUkmlvJl/+c4sjb/As4ll+1YcI3f860q68gnWpvBLFEI7JjWEGoRT4zO9yOtBDNSZghcNL0OpLJBTEBeeehmSKzL6P12JccyaSu6MIcVD0pJdNSv7pDWoKaztye1cncvJzUdVSg7TcdJqMMexy7uFY1dOE+oY6kh43Kaebark5RWiobkdyPfD6jHcxZv9d0JedjSO/8X10kCmNWtdg6w6Tt3LsSKwt++lONZlZOag30NXBSYl01G+oYz8l06Qg43Z3Y3hlpZkdWVnpqKgohb7wTk5De0eX0S1TZiRtc60UaRVL0joUpsMbSCNjZ3NycUJwLMXUWgnShEwPZNg9Bz3AY30tamWayf5mHjmqxg48tO1Ekre+vh6l1Dxqg5PIWvXRKEhzkCZm1jYTfeFfoDJqvu0+UC1qK6+lHbQ1RCVVMbPRXKNpR21Kt5CTQBM9zv7oQktzC+LEOWrkSGzYUM3xSPfqTMIZB5YJw2bwiT5BA2e+YPi4KRhakIn3Zn6A3WW/cmaVcWAztZee+igebEdSeoF1jg0Y7eDkA/dE8pmnInLnE0h+7zFE8ych/pfbkLzffpSk9YjnUP09eDswfTKiZ34PyUX02EZug9g/79SGEyR3VSNpxz0Rf/RxJH3wFMJPz0VK7wZEFq9D8pHHIvreMiSPH4LwC28jZWwlok++jOQpE9iT1lUE13B1Iv8HgNH330ufQJFK9LKbOUeRseP0qcgIJSN7cSuyaBvrZVIhOnBhMlFIKwwcPEmaHjrzjW0tyC8roa3bYO/9rGqqw4jscix872Nk5ecjozALJRXlZIQSOorjTf0V0BT51XW/QSCSgm0mTkMvKx6z824IcfRFjk14j+BkM4lEmDSDFWdYv27Ci+FiunOfk4/87FxKVT08X0KmTDKJPaxymDGkboRJI2jpNi+vALn047q7O2mb68aUliST7P6BXoWSnZluDrSeF9YmO919V7x2ekpwLFy42FZwZILK3ted8CaaM41M1403OebBvhBNnGZK/S7i6LO7tq2t3Vi9eq2tBukOcX5+AdaurWaebnvUs6iohE5+jdWjZ5G1e7W6uoa+RQvpCdqD9plZOahmfFMz81DzFRTns3tIFE1XTQJ9Cldt0gP8ugEq2nQDUDfmcimoRg98+3Ej+ERNoJtlSl5UH0Ru8wJWWoH35i7BUUccjlvvvg/HH3883nz1eexLp/fdmQtw6IEHUho4dLFLfoh4n9RxM2KBYUi5+kpOgluRNHkMUk/eB9GMciRVzUb0zzcjaUQJYu9WIeXRBxE96zykPHAvtUsjYn+6AWBHxeXE0d6OU1LH8oYg7Y5bEX3pY6qq9xGfOhWB/XfldKZd6MS71e9O4iZNTQdkG7s68sB99bk1RvCa9FoOdlqU0vC8s09F9oY+5M1tRxolod7BGYz0UnbRGiV+7QmKZwKtvV3IJdOtq1+PHYaNs8cVU9IzsbC9GnuWj0ZLSi8C25YjVp6FwqJsSuUMTJwwBUWl0gZtuOlvd6BqYS3Ou+Qn2OPi71ATiPkpREiyMTgP3WGgbDTa9XY4+QGaBBZHWvTyqkivXgFPW5wM2N7eiWlTt8Hy5VXG7DJxKoeXkyHpGPZFyEQ0d2TCdHXZvYFQKIqlS6o4SfRcMpmnvBhFFHa60ddJqSrpr/1BEna602yLmjQvtJ1C/aqx7r8HwElhPUntql6XY9rc0kotSM4jg2qFx9KlfDWvOatNGTCvVuK0s9XdH9BoCY/TAFqMMW1k2tjLSxwh+jO6U609X6DpKoHRTa2sRXgtRnR36V5NkH1fZGPc2xvEkTtkEMPm8ImTYNHC+V5INjClCXOKzQT5lHRSuTk5OdB3aEX1YExqqGuipzr568pbU1zjefj4vEwbA+M2vlnmmNiH+JzZSNphB4t3Ed6Pq9yCg/P7cMRBnARSvexQdbppL2ZTGy+gY9z22hJM7S1E2CRhFH3SAOxkPQaoBaJgPISmWB8a+2gKUdq0UzLtOHQCkijtmlNDVNVhTCwZhuN+cCZydypHlGbMA/fdh8zcXHvetXxoBfFl4ZKLrkAgXoo73vsAdTlZxvjyC4xiMoS9qpz/YrM4O0/tVB+qn3WEKGSaatqolUuNoeooYSuGlDO38FhRxqsHZHNrfJzDqccl11H6jhgxxPyg2uomDK2kVo2GUETt1dvNyU+mlFPs/IUY8gtyrZf1Vgu9t7RiCDUOIzQ8G9bXITsnm85rmJK8GeO3GWO0vvDSq6gcOoImmbQhtQ7xrF5dx/rBCdtBH0DfSM43vJMmjzc8Q4cOIdMn2XPLBfnF9noV3aOYvt1k2yaiLd7amlJUWkwG17uWNDZug7fSeygwtaI1Us9ocAJnZ+dQC7WayXfMLl9g28SCBfNou+sdk7p9rtvPHtOyhJ6dVUM0CbopWdTVW5sE+hc4a3YrjO+SNgNzFnUwn4/TGFvlvDJinn4QEd711pp2+MF7M033L4iJxBiTURpqteQb55yOnleWYGxXFnqCfWR4mkFkBO3Y1J4hPdoZTaGGo2ba0Eh1HezmIGWY5JtWOgJZHJMFresxpXIcDdcufPu2n6E9q4/MkoweOpt6iLyHDmF2QSF6W2K46Zp/oropit/NfANdGVoPIZC7NNnUPj3WqaA0hKcDrOn6WV21zu4Y93Z1Y+I2egsdTcVk3Z+JklGCNNt0IyqMbSZMsi6p05suAum21KmHa8oqxJh07NtoCqVR4gZSUVKcQ+bsszuzGcxr9j1HTBvkJCzkgAuXVmuyc3TzL9VW1cQjmhBaFTMfgP+2xYR5TbizQfaaezbE5JpwkLfUIpXRClM6fRLVFQ47YaD3I8kONGFA0B4h50t4b+JQZwh5su4dab8TpwL9VeE3v0I4qDnFB7o+aJq3PLUJfOIkmDNnlg2AqSMS6YNK5OblmaNkk4CaQGhsn4vLYQT4oJAqUd/4MIDtE4AFrdF+OV6zWbz0InTyqrGT1Tkoc3+2QXEM64W8yqoJYB0kKcuwBvOb556J7hfnYWhXum1F7iEjSRJqabSHkyHMvLKpVzaupT9QjNqGWhTmFaNTm9CIc2Jmqb1LdU7TWuwzfAL6ciPY96IjMG7aeMTIUJJsuVl56KRNnp2ei19897cYgfG4+KF7sLY4k/3iNq+JLplARjWJ1XhrEvgt1DnYoyWqNLS3tJN53QMjtm7OcdAafnExmVwTiryk/fl6gF+D103TJpvmmdTfwoVLMH3qJOi1OdLSeoGWHlyR/6CNcFolUo+vXrOa0rwMhQVlNKfara+GUXusWbvG8nXQFPPvXegOr5xyfTZKGw5lpumFwfKvVG91dTUnVappoaFDhpC+CPuamifaZ49r6mm01tYW6M52mKaZVpZ22HEa6uqaOMHDNpn0cl+9hU5l/UlQU12LaF/c7mOUlFBT0Deor2swM6uQpuuxu2nlaXP4VE1g48Aet9UcZRXz8CQ1pp2IstG6OrekCTRMGjg3aBvXoguXviUQLg23oeCPG3qF3Wkw9Ed59TncAl57QXcaIOCIA/cjn7j81nxOcK1ySOt9nc5898sLUdSaTMYPUo5SoDMtLOeYndEb6kNbpAe5BQVo6WhBiGInk7ZzOs9d2gBGhhuRWYCs3CwyegfG0gH81m1X4v2Vs1Dd0ICDDzkY3dSgATJBU0c7Gle24Y5f/wuHn3MJxnzvbLtLLU0gtpdE7e83BkyyeXRrdaihvgW56QVYuXQFpXIOzaF6Y4rtttsOtTW1ZKooxowdbgy3bPlSBHtp7pAZampqsNPOO5Kp9ExBGKNGDjcnVfuLSsrzqVnCnCh6vz/7hPXr2XLdaMujOSdhqLvNkndasdHDOXpRlpYv5VuY3iCraClZy57OV/AoJu0moTU2DDMn49lGM0056SNa/2dOtl9JWg7NyBBerYq55eJuOs3SSOlZmZxw1A6kPylJPoF4kXUQl72vVRpAfSjppvp4HDBJ583hEyfBwvlz+etJ3i1oAqmwGAnU86QOiX5VkbvymdeuXBRh4zwuvDn4g+2fDRgUTqPHg/7U/nxM69dIuhrI64Mmgb3i0BjLK8q2hOgDfPPcs1Dz9Aco60yzRxtD7FAKNjIDf5hRk157l2q622wjV5ckd3o68rSEqXzEIy1elEqzKT3FnjkeMakSB19yMv23KF57fQYmTJqIYcOGor2zHcXZZfj1d/5AU2AsTnn8dkTk4JMhpNPFC0acEFvQtUuCRYPc3RlESkTLk1LzWnaUEynJrxtler5YDqljPIGWQ+WgyryYPftjjBo9juOYY5JaW6+jsSAnQjYnSwzLl63ChAnj0dTcTMe6HlOmTLFtMEGac/ryZ3ZuNh1TMib7et7cRaisHEEyI9QIeu44wxxRSXntoaqta1Zz6Gv00JeowKqVq5HLSatHK7spKIYOG0EaWqkpZPKEqWk6MZz4tMIVCvXalupOmtzaMaCdqUG1g5qgvKIIQQqetBS9Rj5OX6DWduuqLVpelemp9mdlsY1tnThl3y2/wv8TJ8E8Op4+4xlzbQLenHaMNihZ12643K/AxlLXrG5jxiYOXgqTGEzU+CRpMP07xv0wuCj/XF2DIjcCNwWsbkOpfDSHOAmk4SyOR0Q2PuvRdxcuPOdMLH7oNYyM5lAVh23uy8yzlThmVr7kzIC9y6aLPkRNXyu6OfgVabnIp2+gfSsx5kllmfZoL2p72zG5ogI/vOlnaOVfOifMSpoWsvFHjxqFUHcIf7viH5SCQ/DNFx5DN21zs52tX3iIThFp/eBWYxQn5uujxF6xaJVJ5ghp2XbaNCyYvwBpNMe0vGmvkeQkVZ16dmDypGl0iNfaBrsFCxchN5tTl35ALx38YUOHs50xe6tDZ7sekg+RmcmkLCfpX0TnW7tWNQOlNcVcuokmsiLkXi2D2ptHzEnlRKTwkCaTKRLmpLHOVj+yTRpftcNNVgoPbzB038kmKamW5cEutmLOPJQgko8jIcE6OR66QaZ7NrorL4Gh8VJevZIlMztTusf6TFvHU6nNDp4mzJvDJ04C3SxTgxwrbQ6iXYNpqDVgFlJeF2mDaEl24fIrbz+6Abwu5Mr6JKkjNDEMvKx+J/pguC3AYyCa4HDpvFE04444cF8LicHVp9qfLzxhqvYLzjsT4ZUN6Hh/BVLoZMkfcNsE2PcccS0Q6Fa+7FvdJEovzsPK9gZMKx6OMmQik3lbaB4299IOprTaEO6gbR9GOc2Mi669GK197Qj19CKLdrSYJBVpuPP6u5HcUIAfPPIYOkcUIoV09KZnIJIqhe5ATqY60FpE00CPYfZ26cVbdFilqki/NsRJUudkZpO53P2MhqYmlJVp9UgOomUzbUXeIxOqLzm1mU8OdR8d5tyCdLuBFQrL7Inb5BED2ZZw5pX5ky9/sLsbhfl5qG9scEzGvtDzDFWU8sqrcqPHjKEE1hvmKuhsd2HVqjWYOnUK/ZBFKCjQqhAFBU3C6dOnYPHiKtssF6QPIjNp/PjxNNH0tX5NtjSUlBbbmy7cN5h77X5Iena6mUP22htKfj1HkZqq5xQ4IdQuTSSGbes3J9xhO7jNnJvCJ/sE1ASkwQbfOFgX3rU600oqvn+oPGCa4zzL0H/WdLJJ4IPl6T8NgEeSbFp/hcFgY3QGbpp54AWddnBo/OwD4CYBLRZLlwluTeBFOBTE+eecjnx26PyHXkdORJzCPJYv2TrTJJdmvq2KhNAe7sWCHtrfpFOPZKazL4anF2PikFHo7urGmu5GNMd6MbIwD1/7+TeQkpdKpiBTsi/XrVuFVqr31QvXozSrGNH8XMT6ktHSk4T9fnYN2lPTKFk1EbWKInNL0lXCRB9TimJ11Xr0dYbsfZ5hOox6xaJerqUWt7S2YZfddsYqah0NcUZmFtNabFOfmKmpqZG4Uuno5qOHE7a1pd0YK78ggJbmXrbN3S3WQyzSAHHa3NqEVkBfKDNTK0x9ZL40k+Jam5c/oBUmvX929Zr1Zs7IT9D6fYR9qHGwjYGkTUujetRSYfMRxKnsD/kCYnpNUtFsiyIE92EY8YHiGSLd2p+kr2FFgqIjk/Fafl1Lrae3/OkxX930o0CgsBEuTcpzD9Xy8ebwiZNg2SI9aL81PUBggsd3Bj6D90+QTUqK2SzPJpy5US4W9K9tCU2DvlEtHigTo31N4F1uEayJzOenH3HQ/qbiBVraVIIGQNsmzjn7FGRwYBY++hbyQ3q2igNHpreVaJYRY6iTMyhttTCgmzZLehsRopOYxny0mG0FKY3ScVhWATopnZuTgthh+Agc+7Xj0RrTWx16aFPnYOfp0/DgbXciN5ZsJoyc0XYO3IRdj8fQ47+BqJ7XthmqwRf1MpNELpmLpkGwm/2jD93pjin/xAjy07RsqedJ2lpbacYUWBkxkr/MKZDdrVUuaTpNfj2DrNcbZuan2Zsn8vIKkRzpI640d9c3kGlM1dzchAI619pTVFRURJKSoXeMyhRRPXpfaG1NNfQxDUn/vAK9Tbrb7PNJkyab5M8koy6vWoGS4mLT9m1teoZYG//CtP170cVJsi2d+/q6WuLuwvgJE8jgq2jGjTOfoKevC8XUDLlFNFlp9gXkIZum8jmHE4pjpMUP9VqE46QJdfj2moSbwydOgqXeJPgsYLkGZ7UxU4QFFGOwaT4XHBThgYraY3i+OSSwIH+UfVC0D/1RGo1BOIVLTO839aD99jIJJzkj+zZKCZNMKRsj45579olIZfGFz32IvHYyM81gTYRUSnotApBnUJBXZFsmusg85SWlWNC8DlEOfmYKTQnW20s7VY60tJgmhcySoZTShx17EMq2KQf5jY0Lo2r2XORS2ksQ6pXpDc1yDmPojpRg6CFnYffzzzLlq3QNsiaDNY30JFPizvloISaOm4iatTW2XK0bmFrqlMlWQAaV9JPk7wt2m2bo7uzBOJoZYuRmOryTJ09AVdVK22mqZx+0BJqnl17VNLPvtRM1Rkmabc8llJeV0VQJmmkkraKVIZlcIqiHDm+q3i7NCatJIAfc2M/+acVzUqqzbaLyT1pVAs5nDzXJfDJ2ruaoLcnzT/9a6bEvYRK3svdRG+mOsCZhCjVPb2+3bVK0R1xNUCTTyeakosbShNf2C0147Xb9xjEjmL45fOIkWMJJ4IAV2K8K8KwL/9oFLdwf4V24S9dwB35uB4OrtvBgZG60leDFu2vL55XTr3/tYrYCLGp0MJ+wHHLQvjZo6nF7wa4mATlNW6TPOfNEmxDoiGHps+8jL04nOJKMdEpEbeHVcrBebjC8dAid2j40UyptiHehKzmKrOQAGd6ZfPraTVh0sR16AU0ZmemoIw5CV7oex2xGBid3sTYT0sHUXpi25nZ00BlNSQqgLrUClz/8HLrFPCxvNJLxzWHWNKPklyZop9mSzjz60+RsaGigqZJpqyOahGlkVLfJkQxNyRigj8JoA/WF7h1oMMVYWgaVg6y3aOsVWzK9yKdkSIkKOrqUpt3dvbTbM83hVitlHtXV6RsD1I6cMPpqjhhPW6+1Pq99/JlZ6ZyI+ogHNVNbF236DbZvSCZRdnauTZDWFuYj3sLCQrR1dNpkK+Okq6NGUX0ymfSg/Kgxo237uEa7gBpOz0j0cBJkpWdzklirSDfH2fwf9RO1YpLMSPVbEg7bXnk2h888CbYEg2OFRXzrsLkUv3InFS2K4DEjZ77LxwTNcgadk6YA+VNnA+Hwf33w04RdJ57ZcMvHcu5QwqbgsBx2yAGmHiU91MHJWlfmJNDAnnH68UgjHemxAD7416soigSQSaYL0A6VA5ZBZtFmsa5YCNsMG422hmZUoR3VkS5kpWSYhAtQuqse3ezStmdpmmyO0ilHHInMyhy8N/cdSuYGDM/U/p44Wts72QQ9ypNOHwMYvdeJOO7yX9CxVh9ZD1G+aUJIzxBogqRyYi2cu9xeipuTkUcG7cawYcPoiLaZGRJID9hWhvTMDNsCrmXswoJiOs76MicdX57lSOshGe3v0U0svdM0i1qhoZ7mHc28kvwSM0OGjxiBJvoT0jRymuVIZdBUk4kj/0B7kbJpHmawrDSIvaGadeieh3wfWolsHxmZOKXZNWk0Prbqxr96Tl4578Kdps8xeeOixupNGNJUGmOZejK71Ca9EU/+Uh+1cXqqnnyLYe7cuRhSMdRe5yk6jOcijt9yaH4eu6v2PG0On2kSMJOdbTQIfgEVlWrULj+zsT1O91GKrfTvOzp2WMomoEgP9xZBaVssuCX45MzyIQ7nJJBGs0nAszqTrMq0GE459TiksoMD0QBee+g5jIjnI4sdmZVCKa+tBJw8FXllaOfA13c0o6KkDEs76rA00kxZHSBz6pniNKQzXx+ZTHdQ8jmBitMyMDanEME02ubl2Xht9VzkUY1ruqTRjJLvF45SAmdX4ronX0EPJ5s+AmLPypJurbhoCsjW10pIalIUPW3sd5YzXUCHXaaDmEr5rRfYvmQ9xaazSUcypoQFE2UGWlirY8pLPD3BLmNqfYRccXo4Ra+Lkd0u/LpLLG2jx2u1YU8vTpYG0fcG5JTrnUZylrXzUztPtbDR3dth+3Zqa2tt/1Fba7s9fadadXPPVtnYpqFDh0GrQRUVFdSMTfRDQoZLQkVOujTTNhMnsa46m3z6XoI+UdXby0mSkWuaQKtDzpRSg2SmUUtQs2msuzlZTt3rC+wdWr50iRdyYJ3lnaXyRaDZdgw7z56B/hyDwVXh19S/rDkYfOSfGwZTNQjBVvCJGfTVepOxmgGKU5CTQGvfxx5zqE2OVDqcrbUtqJ25DCWxdGSQW6RaA2TK7JQsZGqQaU500Rbvzk3F23VL2e9iR5lOKTYJgpR8mZwY2w8djUh3J7rJTD0IojcjirV9bdhht53R1tSAxroWMiElZKAIv7rlITRky5llA7z7BXrWQZPLaVQn2fQ5rIWzl2H8qLG25Vh28NSpU7Fm9RoypCRh1G5uicv1KkLTstI12vvEtMpRo2iOZGPNqtWkOAnLVq7AHnvsQoc9HevX1pu5GKMJJPtdjF5SXoE1a9aYeaJ+y6CZI/NFAk5aRvnc7lL2Jidon5ZWOSnsC/+inX+aoM7HcwLRrAEOgVaY9JoVXeg+gC0GsA5n1ujeARmbPpDWoeTvqC5pWD2HoC0V6TSH1F0qJoFtJiDPwu2WdomL6Yft8AUc4wQk4KsAJhATkICvMiQmQQK+8pCYBAn4ykNiEiTgKw+JSZCArzwkJkECvvKQmAQJ+MpDYhIk4CsPiUmQgC8MbX0hXPCj6/DMhyvw1BNP4tuXXWfxD995r53RWm1bLRo3rLHL+u4Qvv37eyx80a9uxxmXXoPfXPtb3Pnc+7jrH7dYvODOF/XqdmBRTRveXKjPCAM/+PVtdhb88Oo/Ad1bf8v054XEJEjAF4aCjABy05Nx4E7jsOd2E5GWmY0Lf3kTwtEYrvwVGZWg/T8bahzD1nfrwXttmwDO33ccHrjxF0ifsAev9AFEFz8YxudoP5cLxwKFdtantIYPH6ENX3b9ZUBi20QCvvKQ0AQJ+MrDFjWBHnhIQAIGQ25urhf6vwcJcygBnxt61q3zQv+dkDVi48csE5MgAZ8btOLz3wxy1gdDYhIk4HPD55kET63owYWv6DUw/zl445RSTCnZ8qOTW4JNJ8EWHeOqPXbGshNOQF9zyIsZgKYX3vBCnw7RoBdIwFcWbpzThfQUoCwzGW3fHYVMhheeX4lsct5103K8D5jHkcH47PRkzDi5AovOKsfvds7HIZPzcPLwVFsNfeuMoTh2Uh4WnzsUo9KTcPrYdIwoDCAnLQkPLuv1avtisMVJoOdPKy76JjKK3ezq64Z9umf5xdeh9uqbsWjKIRYf76mxz/yH2rux/Pt/wpzJO6Hphp9YmiC28n0v5KDlg5V2bvpgParve8mF311q5wT834W05CQsvnA4fvteq554xNS71mNYbqrFXz0lCz8/oAzVF1Vij5HZiCUn4/nFHWjsi+HIkZmYVBbAO0eXIDmQjH3zYjjoXzW47eRKZKYm4dlThrgK/k3Yojm0fNedMGHmx+h+/j5kH3EWgh09SM/LwpKDv4ZodzeSOtowZeFLiHWsRXLeSCvTvXQJemsDKNl/rF37MHeHA7Hdhw8BqSV0qGrQ/uEHaLvpBkx6/W1LX/v7ezHyJ2dbOAH/HfB5zKGjH2/Ewub/rA/xDWqUK3bb8st2twQJnyAB/zZEIhEv9N8JenPGYEjcLEvAVx4SkyABX3lITIIEfOUhMQkS8JWHxCRIwOcGvQVPxy3XfhezZ32Mp55/FQsWLLA3xc1561m0dwcxb94CJPG69l8vI0pHNJnH2pP3RdUOkxBp70KktR3BNx9CcPECdN79R+JLRtXaalTXrEdbcz1iSSlYumI1QvEktDY38DoZi5avwsJ5c+3zUXXrV9tb6VJTklC1agPW603awV7bkr105VosWbacDrDeZudoHXxsCp86CewV3V/Bw4ctpX0VDr228ZMgJdKDjqZ27LLrbnj6xeex/fbbQi9RTCcTXn7RxRg+tJhXwPCzjnAFCEkpqciYPAZdzz+IdScei/Qxo9H00TokpwcQJ773nroFkfShuPX6n+NPt9yLongdVrRGcP+ff4fv//ovSOtYh5LhI/HTS69ET3olTj3rm3hv4XzMfO1eDKkoxmlnnYOF62rQMPtlTJsy2av10+FTl0jVIV9FsHfqE76q7dc7W92bwzcHvcv03wLiDbd1Ii1/yy/I/U+DNNZgSJhDCfiSYHNTw7/elOlox/x/mwBbgoQm2AokNMEnawIx9gv334xnFrbiuJ2GIj58AhbPakJJeC52PPabmDyyHDPfehvzG3uw/J0X8ds//MEr/f8fNp2UiUmwFUhMgq1PAr2OXemtDdVY29jGiFQMHVaKts4QilJ7MWfpGhx84P72YY8ZLz6HXXfeAYVDxyEnc+PtCv+/QLQPhsQk2AokJsEnT4L/Zth0Emy5lQlIwFcIvvgk0OfGN4VBkiNp0/RNnaNPAC2lDQatN3P68vwZyP2EfIbnSwLh2hK+rcV/VvDbvmkf9IPvfGrNW+0c3M9fYvu+SvCFJ0HTa3PQ/OB9WPW9K2zA4l01WLrzdgj1JKGnPYjVB22LqvO+hzjTeqs7sGLnsRyvVMRq51v5UDjVxrP2x19H85vzsWSXXWxQl44qtzVq4Vy8o95JAyyedjhia2ZjzdmnY+XBe2PxlOmGa9HkHTBv2DZYPHU6khoXoqumFXXfOglJbFa8twNL9joAHSvr0fDwi2i97deYN3ya4fsygCxof1XHH+5onbqDxS8+48eWuuq0k9C3cilCzVG2bU+sOOEU5j0FXauasXSHqYjVLMfq7/8Gi7fbluXJvD0tWHb0aZhXNsLwidUbfnUVVh19OBZP344MrjqmYV5+jtWz9ISvYcUBe2HBxG2xdPtJqP3B+aj99new8rhjrfyyw45Dyx9/ankT8Ckgn+CTIBIJb/FoW98aXzh2aDzs5Vs8ZUx8zan7xOdVjolHo+H4in0nxqsO3jU+b+xky79o2rD4mjMPj0c66yx/hEeUx7xDzojPPuhMu+4lsvXfOEzJ8aZbfhnv/mhGPBKLxhdMOyRe96vvxRftMCUeDEUsb9cHL8V7Png9vuJnd8djvO6ummX1bPjm8fFwZ0N8w8WHx9eee0x82X47MjUS/3jMjvFZQ7fZqA2fdPiwpTQdoj3Kmvt47lq6JB6LdFv8gtN/aPTVvfJRfMO978Tb7vp1PFi9LD5/71Pic/c/Nz5vz0OENt5w55/jS8aXx0MkPhQKxauO3jPe8NuL46uuuNlwh3jMTkO8o6o63t4ajneta2VMX3zV8ftYn9Rcfg5rj8W72nqt/eFgW3zlPvvF25fWx5vefiseqlkQD9ZXb0b3Zz1irGNrQJ/gv/rYFL50x3jJsWdi0lP3O7VN1EtPuxgT//V3l+jFbRb+XwifyTFWGwSfsR1rf/8gRv7kdO9KZTcpt9X+Ydiq4vVnqEqfyVtAzTR14Vwv5vPDJznGn8Iy/+th0/sZX9gcavuo3gaq4f6H0fbc8+havhJ1f78Vo359mdmps4dsi9DslzDy6p+gZ3Udmu+9HR13XY+++jbU/O3vWDZ+N/Stb0LT3Xfap0TbX3zU8GoNuv6WWy28YNeD0HrLbxBcONvMAURDiLT1ovu9GabyGx58Er0fvuXMif9hWHzC9zGvYggW5mej9g+/R7yvC+0P/RU9sz9Ewz9uQui9R9D06LMILna0N/zj7zYBepasRaSjG8Gq5Vhx0iVof/Ml60fBwmO/ZeHo/BfRU7UWtTfeaPFr9qXJxD5dec1fUPuXvyK0ZiVaX3sP7c88gcb316DultvRM2c2TdJmRHv1Df3kf2sCfNXgC08COaBoW4vU5C4ktyxD3qQxCJQWo+Gy7wP2cewkpO98JGp+ewdq/vgQSs77JpIy09H0CpmicR3zgDbtIUjJK0T7HVcjd0favYRgdxAV3/qWCb7CY05Czs5T0Ti7G73LN2BBRSUabr8VmXsfgu6XH0LpUfui9YMlaHr9Iyv7Pwn5xRuwQ0MDyh94E8Mu+ykiG9Yic3g5au58BWlF+YilZiArtwOda8JYvP1BKP/2JebHNP/iYqw45FC03/h7pE/fEXkHHElsyVhxwQ+QnJtpzJ4USEPtnU8ifaTzoxyQtTMzkTFhIjpv/ytiHz+GjP2OZ8keBIoKUH3h19BX04SF2x/m5U/AZ4UvbA5JEhuzS4p5alOMK3RxfVSa6XGWtXxydJnHNmWxNkl+v1KViVm+FObfZE8Kcbu8zGV08JpBn+RkleF5s3JfAnyqOeQIsaA5/OoL0cl4vXSWtievvW/1Ko5Xhoth6wsvTm0XiPnVbz4u5ZHatnTRwrP6Qn2tT4+r7mSFY4pnXxOHyht88pB+JvgqmUOJm2VbgcTNssQk6IfEJEhMgv/r8NVoZQIS8AmQmAQJ+MrDF54E7a0t2FBdbeFQ+JM2VCXZl0sMaHlJxcZitMDoxPX29iL83/oOm0gI69evt2B90ye/a7Ozq8fO2sIr57a7p9fC4XAIoeDmr7pMwP8sfOFJcOq5F2H1gndw0bnnIjMjgFPOugC1wWR8+Mxj+MfjbwEtK3Dx5dfjknOOwlV/dt+wql27HN+94Cycc9rZOPviH6KvaRUCm7wI6b8FvveNc/HAi7OxdP57eGV2Fd566p/4+rd/jA0NLbjo7DPQGUvGld85n7Z1Co44+gRXKB7GjNdexttP3oG7r78SGRlZyMzKdGkJ+P8GX9gx1hJfCg9J9gVLlmP82JFYu74WKeFuZJcMQR7akVE4HMHuTmSkxREP5GPNmtUYXlGM1Mw89FAChoNR5OVmeBj/d8GnOcZN7V0oKchFY0sHWurWoaCgBO1tTRi/zTisXl2DseNG2wSwGyJIoRKMYtWqNRg7ZrQ9NF67oZZ9GMGQii/nfZpfNnyVHOPE6tBWILE6lFgdSkACvjLwhSeBJKUvLQWb3H/YCHQH9dmHH/euBEn4wQ+/44UJlDiGj9JHoLumeid9SnIP4zcm8WXa09de93uv/oG031zrtg3f/rdf2/n4r//AzpvCpvi+KLzxyN24/Za/WtskNQVydn/3pz+jridubXnu4b8zbfOO2fRmjWDZrDdw6sUDr7UXzFxaY2e19ZlH3X4qH876zo/w6z/cgJ5QtL/f/LYpv+rwP5f6n4Lzr/w7vnnFzajri+Kmm27FnS8ssPjL/vygnQVtPSFULZpn4WvumYFv/OpOfOequ+z6J1ddj572Fsx5/x27nvvhu3Y26Nj4O8UyKk/6hvtO8pcNX5gjTjv/IhxN51jw0+9fjJplH+CyG+7F36//JdqjKXh7ab0xReMKt5HrzZefw29ueYSO8UVYXN+LVSuq8OzcNVjS4D6w0Lxmvk2GF+++QZsPBoG2BkSBnlq7CgX7cOUVP8F3/3izpdmEQTe6errwxMwqzP7wY8vnrzqtaO7ARb/8I2mJo7dJH5VOxsq3H/3ESftZoKNyF1x40SV46O05Zjb4AkEvfYqu4mAyLhAQM6Zg3gv/JDestjzvPP8vVM99FYedeApmvvQY7vnLtVZu8i4Homm9W20bAPpdHt5gMIjn31+Ic759iV3XVldjGfswLZBudcX7OhibjFuukzCI4c4brlE0zjntWFz7o0uwbKZjtC8T7rr2YsRTU7GqtgM19S39wuDYvaZwYjgre25NG4IhtwKWnZWFW3/+NSSnuTZplTArvwgPzarDRT+/HpFBj23Goptb6RkVBV7oy4Uv6BNocFJIaB/Dqbjs0u/hu989Gz/6xXVo7S1GVu98DBk6HH+942H0tdXg4Ueewoevv4y1vRloaW9HXsUYDuIS/ONn38Buh5xqgygh9tSTj2GfXabj4cefxkXf+j7HtAfPvfQ+jjz0UHz9it/iH7/6EZ5/7BYsXtuNy378Ezz/4vMo2GYn/OaX12JSWRgfLG5FV2ctPn5jBvY4/DiccdyRqA2nYuHHH+GUow/HyScchVdfeBaVqV2Yfoi/pXnL4DPf1nyCh+66EemFw3Diiafa3iW3k5VdqQkbDeKxJ59AZlIXmtqA0QVJ2PvEc3Dbzf9AS8NazK9uQzSUg/vv+gvmrKzG9mOHYr/jz8fZx+6PqtYwrvv+BbjkV3/GNT/5Ad576zUcc+jBePCff8Qzy4JYs3Q+3n70Ptz89Ax865gDEKPD/dTjj2DvffZDeUUlapfPwkPPvIRTjz0MDzz2HGo2rMeOU0fj1TcXYsjuh+Kab53hGvApkHCMB8F/0jGsaWzF0FL3pfJPBH8Dnnf5PwGfNgm+DOjpaENW3sbSTcznNt99+fB5cCcmwSD4qq6O/E9Mgv/N8FWaBF+4lV/7wU+towaDf212Oh1CMVJKd01/vJy1Vx5/wsKCwXb58upOdCXJ2XUPyAwuc8Y3BznRhHaaYL4TqHw1q5b3O8YGWzD4DR/t85S+Te3uLwYHnvlNfO2C85ESbvRigKt+cRk+XlxtNJuJp/azPQ88+pRtKRfNKaHmjdr2ze980+X3rnVvISWFfcc8yT2OVj9d5e9/9ElsaHV3oDcFP99/GvTxpf/mY1Nwo/EF4KzzfshOT8aPb3rUViHiHDRdr5/53MaOLeMUP3vG42ha+h5mvvG8RV904flY8M5zeOTVd3H8qWdg+YYOMoAVQErHWivz+lP3Y+3HL/Y7ua/MW4OvX/R1pNo8SabTPcvytdPO7uruworGLpx01tfQHUvB0/PrmScJnaE4TrnQ0fqjG92qxUGnfQtPbrRa9flh6s7748477tIHsHDUaeeiZf0ydNI5n7WkGiEy8n1vugWBaDSG55592uto/epNycm4/meXGMOrbU3hOK66/VH0RpOxhk5EWzeHinmSOBkOP/k0JEfarfSlP/wOdp1ciVtuuQXPzVmLZz5ciosuOA8hTrC/Pfmh4fv2NbdY3v8kxOik/zcfm8IXngSRaBhX33gHvn36UXj21Rlkt7g9DDJq1wPw0AN3ermALg6w4KPZs3HZjXfTifQ+txnPRFJqGv71zItYW9+E9958waJffOVlxLwPw71Hh/aKvz8E/w3JN1x3JVKKt7XlsudefhkVE7fDk48/aPvbY8xz+eWXY9JBxyOPloz/wOX3fvEbnHjmGUbrd848ljFxZEXq8MDL77kMXxAWfvAGLuCERCSMsw/cAb/49fXW/jkzZ+D+x57GglnuaTdJ79PPPBNV9R14+qVXGOFExPnnnY/fXvszRFnm7gcfo8O7ANn6HOkjT6AnGKF/rQdk4kgK9+H7l7ql0z///o9YUduJmfNmY/dtx+COG36FzuE74Zrf34KU9HT8+Hd/wwVnq40J+Dzwf98nkInwyU3cInwen0C3AtbVNaOyvNiL+fKguq4OwyoqvKtPBplDnzKcnxlkskljbQm0XPvfDOkUGIMh4RhvBRKO8SdPAk241avXmIAZNXqUl/LfAZtOgi9sDhl4jpg5ZF5YDl3DhhUW3jJ4+chk6uhNHWH/LDPCofXyR5pwyQ++11+PyycH0t2zGAy6Fv423cb4D8GWHOPBd2jf/GBxP+39bSBd0hp+vpTYwBZsP49AtL/74n39cX6f+OCi+cOALUL09+EAjoG67fSlg2TnNttUojSj25hKbYokBXDSaWeSnmScSD9P8Rd858c44ZQz0dnrPf88CDR2+rJMgOTrLEjzzEVBgGH/+j/VDsEXngSvLKjG+tYwTv7m5ez8FPREOcCSnpQeatAZ5zJirToAAP/0SURBVH0D99x0veW941+P4zvfPMvCF/3yZjzxkrs97iRNEtY2tFi4+uOX7exvA3jwr9ciOdiAI8+8CCvmL0RHVyfWtIVww9//afnqWSfiuhvJHmpYbAzmJLjrscL/4AbVwY7xiaeejF/86DtsehzHXvBDvP/qU3j7oyXoiCTjmK99F6H4wCS99rLvMl8Sjjz9QqxetMTi3n7+IdQueN3Cv7niu2xTBKFwCFfceD/eoPOrtja297BVlL4fvoJgdzfOvuwPeOaFt9C0oYqlkrB+5jPM53ynn3736zZxTjnjHLz4r9ss7j8FecO3xb/+9it8tLIadYtewl577oHVtY3Ye6898dDLb+Omv/0FB++zG5aucStd85euxMLqNpuwM5e2Yk59L377ZguueLOZY5eEnz5Vg2cXtOEPM9u1mEeeiqGb7VtR14eu9v+MGfaFJ8Eu00fiJ1degYMPO5pXceit20noxf333o4QnbqKslJkprhXcT/4/KuYvd6tcKxZ+gHem7cMb89fatePPvcCxgwpMUdwxK4H45GH7rF4QSSSghgn2O4jsvDbW++mExnDpT++Arnl4+kYv4J3P16IDW1BvPjyC+jr66NzrFvxMTz3Ch1QwpdjHW8ZFs18Axde9A1zjDMCJTj5uENx1RU/xqS8Nvz25sewfOEHuOTHP8Mxp56NDA2mJ8pOOuFwXHvlT7DfhEJc9/c7LG7mxx/j8r/db5P42OOOxvXX/ZKSNoYFH76J9xevxh2PPI2yojw898IzKK6sxG03/xV1VR/j5VlLUVo5Ds8+Q2e6d+DhnAvPOxvX/OInSE3JcYLpPwQan2gkgoqdjkXnqoWonHyAXY8oK0YaBcJJB+yG2265FTl5edhh4ggr091LZl67mOMUR1pmgAyYgqOm5OGo8dm49YMWHL9docVPyk1COBwnviQsWNON8vw0xNyy4JcO/7t8Akq8d97/CHvttqMX8f8PEj5BwjFOQAK+MpCYBAlIQAISkIB/c5U0AQlIQAIS8H8CEsogAQlIQAISkFAGCUhAAhKQgC+gDLq6utDU1ORdOWhubsGMN95CfUODi4jH8dzzL6KqaqW7/g/AojkzvVACEpCABCTg34UvfAN59YoqLJ03F8gtwLj77kXGjA+x8uofYPzhR6KptgZ1jU2IUteEwmEcc9ThtjXlywQpgynb7+pdJSABCUhAAv4d+MISurapGTEqgozMDPSdezpWXHw60saOx6zZs1F0202Y0NaAaGcrtv/eFajb/zCEli3ySm4O3d29qKECWUFPYumyFVi9Zi29DeL3v3TwGSHW14f6889B8y+vchGRCNpv/Qeirc3u+lMg1tNl5+4nH0XnIw9Z+AuDnhqObOltB58DYlE0/ehH6H37DXpbri/ivT1o+c3V2kVu14Mh1tGGxku+5V39e1B3+qkuwHrjQe9J8QQkIAH/ZyHlKoIX/lwwfHgl9OzIhvXrMXbb7VGbnoXu1hYEmhuR8+q7CDz4MipeehtJEQqpli503f0o2q//GwK7TUWkbAheffV1Cv7lWE4PY/WaNaitrUcTFUBLSwsaGhuxfkO1KYfly1fY0zOlJSWuYg8a66pRNqTSu3KQlJqK5Lw05J3zNVTvujeyTz2RgqwH6ZOmoOlnlyFt4gQEP3wPoSVLEF63Eq3XXI3UijK0XvdrxEPd6H1pBlKHD7Vlrp6XnmO5bdDw9W8g5+RT0PKrK6nsxqDrkX8hKTsLrb+/DunbTkfrH3+P9GnT0fv6K0jJz0PXE48gpaQIzT+9HMk5eUgpLkLTZT9C5l57oOmKnyBjx+1Qd8rp7JQu9L7xJtVxFHUnn4GUylJE1q5mvS8jY+edvQYlIzj7Y6RPn4aUcvdxg6S0NPYnva6GWjT98AcITJuItut+y/M0hNesRM9zLyFz/31Qe+QxyDvjVES7utD2lz9QGS9FUmYAoTmzmW81gh+/j7Yb/4yUIWz/DX9EuGop0saNQ8vvrkL6lGnovPse5J17Hlqu/SXi3d3s1xzUn3MeMrYjLQVs01U/Rdae++hpDKMrAQlIwH83fCHPQML5zbffQfofrkNWShIWU6iP+MdNGPHIw8is2YBAWycxu8cMN4LkFDSedBFCDTUIe+8c+jSIUTCXlHyOV5ywXimFyo/eRc8zT6PjxpsRoeKId3QjbdhIZB14GNr/8jdk7bUfkrOzkbHbXii96RakDhmG1BGVPNwbFTJ23ZPhsUgpK0O0rZFKZAFSh41C3gXfRGCbyVQYFMy5+UgbORqxtnZk7rEXkgIZCM1dhEhNHZIL8hGYPpWCd5XhTs4pQOkfb6SiGILAmDHIPuY0FFz6Awr+vRiXjexDj6ai2BWhpe5xVB9SyisQqdcLxjygx5Gcn4v0nXdF2qhKpE/eDum77IRI9Xpk7LQ7kjJSkFo+FBWPPYTG7/8Afe+9jqLLrkTXXQ9SuU1H1iGHsw8OQuZBh7E9lVam9Hd/Qv7Xvo7Ihg0IfbgYKaUVTHOvf0kuLzclmjpkOIY88QSaLv8Zul98AiXX/BYIBCxPAhKQgP9++OIPnbFU45L5mLmmBiMfvgfrTj0XUzvq0XvH/ajdd0+MvfNxYNM3cMTiyPvBOVh3xFFYu2Yta/fiPwFE3iEHHYiMjI0fGd3SPQN7e7qUkJpExeMiJbVdRfFQn8XrpXi2jGN5eXiKKx4KmeXtL8monOpnJ1EqpzI9yLzJrjzjrD4qnngkgqSUZDtbsTQnJON6dY/3qGs82Odw2yO9xKcXBsiq9pd/VI8CRiuPTV4/EveUp+EQxEi/lzeOGGlksL8tajPr0VLSoHs1hkP1SIj77ffrU3vYviR9CkG4VMzKpwzEE/pmfYD0iVPoHeXadQISkID/GVi+vApt7e3Ycfttee7A3Hnzse8+eyH1S/ou6hfyDAwoPwrzsjH93O+ilBb0waOGYOSpZyFrVS3G3vTI5oqAkHfpGVhz2OFYu/azKQIfAgFPAH4K6DMa7731CmViMmrWrcKsD97Em68+h8a6DZhLT6Fq5TK8MeMF9PV0O0EsgUmBuHThbLS1NDkhSeFI0Yp33nzZ5HWSlIr3Xgp9s0Xx773xIj54+1X0UsALpBCES0rAVwQCXxG89dqz7mUixPX26y+4dzl4yyuqw8qqHh2iaRNFIJAS8BXBzHdeQ0TCnHnffeNl0yd1tRswm220ssIh2OSmveHwrPmlVOQtzdoV5tXFcknpGa68KRSdHY2+Iog21iNj2x0TiiABCfj/ADIY9do7zdHU/8DLif6t11GEFsxD3UGne0LDRyNh5AUHgazmsncfw8tLV3+unUVSBIcefJB3NQBb2020bNEcPPvkIzjsyOMwYvR4vDXjRRx5/On46L3X7evaefkFGDl2G3z8/lsoKCzC6lUrMG/2h9hm0lQcdszJSKMw/8eff438giJM235n1Nesw/o1q+3r5plZOehsb8NLzz2GUWPGo3bDWoweNxGzZr6N/Q85Cu+//TrSKVB33Ws/DBk20ugJ9vVi5bJFWLF8CcaMHUehXYu1q6tQXFKKESNHo6pqOUJ9fWhtbcZ53/we8vLcp30e/9dd2G6H3VCzYQ0+/vBd7LDT7qgcORYN9TVYuXwxzvya+6jDssVz8fKzT+LAQ4/EksULEQn38Yjy+ijMZbuaKcDTMzLR292NnPx8ZGZmYcjQSrzx6gsYMWo0pm63C5VCA3befV+Oy5fPYAlIQAK+XNAyvWRoV3cPPvzwI2y/3XQUFn6GT4J9Cvzb7yZ6+dXXEAy55QdDZOhoXceiyKhZj5GPP42chestuuiPl+OtwlJ75aIPcYVllfrX9hOncesUhm4c77ard0N1EGxJGci619vlcinwe7o6kZWTi6aGOuqqZCqBQnR2tNnSh+oIUGir6YFABlqa6jGk0gnv9WtXMV87KkeMomJIY9lUE/AC5W+j4ExjGbU2QIu5p6eH6QHD09fbg67OdmRlZ1NIL8DOe+xH3A3IzslDaloqOtr0FcgU5usljgDeeOU57LHvQagYOhw161fb6yYzKKyHkpbmxjrWn264BO1trcin8upiG/T2uPzCYrRTgYgpctm2Xno7XR0dKC4rt7KlZUPQ0FCDeDSOcgr/Oo5FWcUwozEzK4sKI0KczdYPyfRSckhjAhKQgK8u/FvKQEW162d45TAKqC24A4Ng7fvvAqd8HVlvPYNVja3YccftkeotlXwSSGhJkG4KiecMEpCABCTgy4N/2zP4XBCN0hOIbrSu/kVB1m9x6Wf74FECEpCABCTgk+F/VhkkIAEJSEAC/lfCZ7+Tm4AEJCABCfg/C0k777xzwjNIQAISkICvOCQ8gwQkIAEJSMAXUwbB0MAXp/3XSgT7+ux5pUjEPWw2+CO5flhn//gisClOHX592sqqh61EhyAaDdurLAQh0hshnX6ZwXg+C8Qikf5y+np1NBrtv/brj0TCSElNZf0b4w6HI6w71J8/xGtBXyiMJL0EjjSGQgN0BYMh226rh9F0/XlhAE8QYaN7YKw0boPrikRjdvbB5R9I1xtn7QPQHNiQtg9/TtgYd9S+ED4Yt8bF0nx+Yn/oYTqNlXanKc/nBR+/X/fgcddY6Ovq2tgc8tIFfaxfGxv6+cUbI4vjQAzG6d9hUzg1WVuo44ZzcB7tq1Nfx9l3Sv88MBiXtmDrevBWbO0xjxKlnk3xQfyVTN7/ImMk6COPpKS4tgg0Lnqq1Z/nosVvhdLUdz6N/hgOrlvjqW3ZoVBkozHXkYD/vfC5lYGE3tsvPmN7+fNyc3H79T/HjBkzyLCaFMAex38Lu06dgBdefB4XHr0TisftzvBL6Axm4rUn/4GioiIen+NdQx5MO+AEfO2kQ3HTT88ls6Xj79f/BAUFBXj65TcwbNqe+Mn5R5ow0csZ3n/jJRx69i8xZXQh46J44oVXEYrEkDdiPG752YWbfQ390+CIiy/HdmOHIEAGf+/lp7HfKZdg+vgyZGQE8NLrr2PnY76OI/eYZIyP5GS8+9Q/WV8USSnpuOPPP8O1/3gBw8oLre3pKXHMePVlm3ia4tOnTubEC2DHA8/EcQdMQUpSDA/P+Bg7T5+A3JxcFOS45ww+E7Ct7858z55VsLrSUvC7fz6KIdkxfP2nN2B4YQaeePkj5OXlW7oE7vtP3I8ZLz2LYDQJN191iT3/cMHl/8CEEYVIikXwzrvvYfSwMpSUlSFgTyZ/NghRYr376D147YWnEIqn4c9XXIhvXHMDxgwrt7pzsjLw4GsfIBDtwy1//D2uv/xC3HDfk8iJ9eDdGS+gvDgfQyuHI8WXvp8BentCmDXzOXsuZPTE7fHzbxyL397+AIoKC1x/BFLw4kcfY/dtJyGQXYj87DTMeOV5sQ37Ihnf+tXfMWJIOW7742U2PhWTjsABu0/Fx/Pep52RgpzcAvzzz7/A2x++ZzvjIhTM46dti/JxB+Hko/e3OgrJk9seeDJ+f9WPkJ6RjrHjxvcrkM8CI6buhvP33w6FxWX46I1nUFQxDSfvv7ul5Q0Zjb/98mJv0sbw0mszcPb3r8GorACv4sgrrkBhbpalfhaIhPrw5MvvmOERJb9OnDgB37n6zyjLSuM8jyA5vRC3/PZyvPTc8+SbN9HT3YkXnnwESeTXE775A+xQnoYU8sQ/7nsKF135ZxTnZeLCn/0eUysyzUgsqqhEfl42wkn5eP/luz/3vEvA/yx8Ic8gxtnT3NSEltZWWsNpeG7WWpx/6hEoLa/An35+PmYtWILmNXMR2PkbuO9X5+D59xZYubT0LIwaNcoOMdFnhRgC+OFR2+KfT7yKd8NTsPPECmRm5aGyshL1LY3oXvwhTrjgMlRUlGHfky7Ah68+hQXz38LZp56KEjJkRUE2LZV/7/0dZjVSeO512LHICKSahSaPIUrl+ObTj+HS7/8cJaXFOPWSX+C2W2/F6y8+hdLho9C0oc7Kjxjp2j169GgsaQ7jqL22x+jJO+K3V/243yIVROMpGJEHrKtpxKQd98RFpx/8uYSJFMzo0WOsrsqh5bjsvJPw4Msfo7DhLdS09VJhKN3RUl5SiOS0OPbY90Dc/+RzpsAGQyQpB7FoD1o7+3Dwiedhr+nuzamfFVICMey5/yF46BkPNxtSOXKk1T1m5AhccMoJeGfWfFz4/R+jtmgvFNW8h/bUIWhqbUJPKIZTvvFjbFP52YWbA+e5ddFD6+po5VUcI1mf6hw1bAiKEcaqdbUYP2U7/OD807A+mIFD99gWFRyrrx0wCUtXrcPOBxyLUo7l5ZdfhKplVYZVOPsoPPt6u3HLw2/jwlOPxpDho3H/Tb+lBR1BaVmF1TF27GgMnTAJSz76EJnZefjHbbchzLKfB/JKyjGUvNycMQTZgSTWMwJTpkxBVqQTuxx9AUYOH4IdDjwOXSs/xKszXsNVv74CBTTOrrrhbzj98D08LJ8OqWkBvPHRXHzt6P1QQUPp7jv/jqcffwp//t1VKC4uwq/+8jfcedsdSM9Mw2H77IafXH87BYbzmhwk4bCv/wz//M23cOu1l+Dxp1/Afbffgcuu/Q2KS0pw/333Iqmvx8ubgP/tkLiBnIAEJCABCfhinkECEpCABCTg/xYklEECEpCABCQg8QRyAhKQgAQkIOEZJCABCUhAAggJZZCABCQgAQlIKIMEJCABCUjAv3HPoLm5CQ31bg/9lp4YGECr1K1VoUfE3Ld/t5xdgYGIrWHpB2ZIYnaHa0u5PVz6VrDyKWZQNgtaFj9SFz6I0o1BzxqonXr6czPwqtrs/B8Avw9deMvw1usz8Osrr7RwXORaRzmy7HM/Cid5X6xjOhmD8TH7gM9JJxyLYFhPvLKt9oQWS8RUUjji3jMj+l60/6RssqH3QfHqZ+tWxTOgftNDb/b9Zp1VP8u5r+ApnleMj7JsSlIqYskpzJcqEpjMPPFU5khBjGOpS6vOr9Ro06VwuUqjrCeFuO0zSixrfcb2RllnjOdYcgCZQypwygVfR3skam1KItH6GJHQKhyPM7e1lf2U7Now0CRRTIqY2X9uZKNvfFh5nnm49rq0ZONFPYcQRSr71XiTNClvcgrzkcfUDuEXXn2oydKsZh4cTPsQFPHHou5b3MGePsyePQdTpk61BwxVIDnVqOQfz3rKjHVZ/1h9biwQTzHcNliiRe205wpEH1vHdDcGTE+OWhmhIIl2IJk4o+4bJXoWSR9Nsh4SOsapzR999BG6OztJaxwZ6ZnIKczGhHET7At8UeFgxqRktgMaX5ZOCrOgXnlvlDNRfSeONULdIfzuRFA/q07lj2Le3MVsQRzTt92WYyO+9HOxB1UXwyRbpfjnrq17hI84UlI45uIP8lQoqvFXvPrbZdaYqyQ519rsg9EwCJTDzqJLyD1IssqUrjF18TYfLdLvEI4AD8Pgod0Uv8CnWUka7j0rPt+zVV+6MlDYmsIf16iBuMFgeVywH/rzWMC/8nNtjGHT1H5gwuY5vVxGyKBrgoW8Aj69BgPcZaAB9wfehzgH0pheM8JHOaiMwUBVLk3Xg/N4zGkJG8V7Z7+MYHB6PwymSLBpBQ5MGVz1C6YMpBtq/qipJsAsrAnuKoxR+GVmZuAEKgN9Ic2EoxQB26zJocktBlWv6Fd4nAB24BhfwouCg+F+Sr0xMMZlGacAlNdnXtUvwepEnsIS2CnJaa4oa7XJFZNQ5hRSnP8Qo+o0IeZdCy//3Px1cXEKNQecwDyiKVQOSQHkjxyJ4845Bx3hiNFk7fU/wGTC3xOApEVK0X1+0NHqTyNSaWeBP+ktTRJH+US52qVLxienxOwVKnffeR+FZK+lZWdkss+PR2lZMZ5++gWsXFFFOiOoHD4Kp5x2Ap5+8imsWV2NgvxiZGWloaZmDXJzCnDmmWeht68L99z9INJS8xGOdePgg/fHu+++w/GL4vDDD0RBcSYeffgZVp2Mr33tHFStXIx33v4QebmlGD9hNKpr3Gdp21o43hT4Bx64P95+ayZJT0HlqHLsseeO1mfqueeeeR2rVlZj1Mgh2Hm37VBRXsEWhrF44WKkZ2fbA5b68qD4iJ3BBseoAFLx5z/dg5EjKnHMMQeIyXDLP/6FocOHYr8Dd0UkErLXumRkpNtT0Bqz9IwA+5o9F4sgkMaOIy3xmJQgxT1Rp1EBemLT+EWKRmX/cdO92H2PnbDjztOgrzFKwevLhXEqX71lRa/giERiSKXk1EOF4lXxtc+PoCJKSU7FA/c/xXAyTjrleMaKJo4f+UFt0hgbH2uMNZ7M54PG2ggSaMyVh9CfX5h8jaT+8dPJd0pXtH4UHSVasgrB4dmItzYBJaWxrbuVDtDyWSDlKoIX/lzQS+HQ093lCCbo/Sn2VC6Js8ME5dYPNWJLcf0HG84TDwmfTdLscB2xKQ4JdPtjeCCfE/MS3oPL+ofKRS2seC9N+S1Oh0+DHzconzJqwJR/8MEfjXN/Xj9u8Hmrh1fHltL4s2mcAxdSWRGksxPMGqEkrFm7Bm+99aa7YrzHS3YWTif8yNy+UBUwqCe3J03axiaXsxajjgarjszMPE5A6jxoIrDPnCJwdGgCKX//2Whwk0qWrUPnC1LlE26PFkPONB+/Opbpmi4SS0pXPcpvE9lL98EmDv/9NmpCubDqZU0paUxPRV5pKcZMnoQQ41I8j0D4rVa2R2drieFnfcJhfw50du1z4NrkaBJnWg6v3/SnMUrhxL/ztntQXFSCC84/D3tQeKUHUjGUgvW5Z15FfW099t1nH0ybMglLF69HfUM9jjnyCCxfspa4UnHO2Sdhlx13ocD+2F6HMmXKaFRWDsOCectx5jknYvSYYRg5fATmzFpirz4ZMbwMfT1RrKYQ32/f3TGscgjqqltRV9uCE046BFOnjsOUSZMwb9ZSZGflYJ/9dsEH739E4ZKNo44+yDy1pCS9hiKC4ZUjMX/OCuy33+4YNWoInnzsGbz5+vs47IhDkUNL/7Zb/gm95mnY0OHWXj29rN786P1FaG9pwcz3Z2LmB0sQDafguOMOQ05OGu67+ym0NHZh/JjhWL18PR594HlsO20Sutu7cNvfH8bIygl46vE38MaMD5lnHJYtWYHHH38Nmem5ePCBZzDrwwXMP50eyHxs2NCOYG8YqVR89TVNePhfT2HVijq8/vqH9i3zsaNHYtbHs/GvB5/Hwrmr8O7bM1FSVITikiI8+q8n8NorH+D9d2cjGAwjJzsfEydNsHG08dQwk+d8vhMPm4dm4+sBh9tG2uM/S1RQYR5WzuaGzl5e/kU1J/rzyhBySJPId/ZxMJUnHTrLGHFzSWdLIMiQAiqz/evPBgOc+wVAJPptlwueRq2bykmksL7ir89aptp50/DguIFDZexQ+VTvsPhBaQzLWpMLPVDHoHR2jB3CYbR4hxcnt1+DqcNd8zA8vPYPpfXj0OHjcWENgPKp79XdOkwQMeDOEgCDzoPDg89bPUTXxnFafrCwj88/+vOwjN9Gyz9oaH06mcZCjm6d/YNtcZmU5g6/j8ScJlxZSH+sgbgDdEPZ74xWnXpvj8oYKJ+Vd3GiQ+VMScviYRlxnQuL6ZlPyw9aFtDEsnpFpkcPz7LQpSaSbQYqXknM5yL5o2tF2hTiWQpGy0KkV+NEXlGyGQM8kqyMIvjPfDQFeJCCtHRObrXRLfW4PyfE1aeG2qYMaaIg1nJUEmlSn/h1R+MRK6tGWl8yFPOWWQRu0qr9nMwsppSMnBxa7hRa5ONwXxgLFyxFd2/QrGOVnbbdWEzZbhR+8KMzKDQPZLkIIrEeTro+RJN6mcNZ3mlpGaw2jWmiOwkBtlsCRIpMfah3YIGCPBgKkn/dEo7aFyPNeuFiJJyMMFHp1SHHn3IUGlvacOddT6C7L4Ijjj/Q6kkh0Wqp2qgX/wXDXUgJuOW6uqZWlAwdCQoBZOdmsb4sNDa2iSS2Vwt1xMByoXAv2zQN3770G/j+D8/C0MpSPPDgwzYHw8E+NDfUeV4Br+kpqAezctKZ92w8++xTtPz78J3vnI38wjRMmzYB5513PGa89grGjR6Oiy86k7wTxA7bj0U8nETlNhHbTBmFD96dS+csC3UblgPBCFYuWW/G7IfvLkNmUqG9diWdBsEHFP7LFq1B9fpunHf+13DpD76OrMwcyiLxCs0EMlIsyXslh42lG3cpBRfl4lyYSsPG2i4NBtJ4Vpr4jya//ZEndCiHfu0g2hTyWIp4jfGaH6485wvHwi03chzFrx4NunY8+PngS/IM3K+d9c+G+pPHpfnhLYGf5hHvt2GjIoMjxeYKbYzTxfHwoy2weYf059OhZD8/QTLClRgUuQlo+vSDDQBze5X2V9lPxMbQH+ujGJzNyrmgD7r0D4Ha7P4GweBMAxntEBl28HIdPYN33njDlIUJbi/ep13tMsHOa0UZY/Gs709PnCjPIGxCWqxvApOZTFkov/B4f3EJYEPp8BofGE4dft3Kw4nCOiQuLY1hH5fK+3klxByTU23QZdeYuQmhkozlJFEBN5aK0YnXUkZenzqFYrmtbJzhZC0VMcpNVimuAIqHDsXw8eMlWk2J+QrJ8vHP2s5fYbK6rIKBvlId1i/8swj96uTl88HoswSGyXTbbzcdObmZ+HjOLNTW1mHfA/dEfnE+xk4YgxGjRuINWqwfz1qEpqYWlJeX4+233zdBHKCyyMrMw4zXX0VmViZaWptRPqQEQ4YNQUNTHT6e/THSMzIxYuRICuRkvPX2m1i6dCkC6QG0tDRjXfVaNDW3YPmKKrYrhuq69bR+J5nVm5ETQG9fEKvWVOGoYw5FUXGhGWHmyZF2GUNStCtWLMHHH3+I1EAA++63B2bNnYc3Xn8N7783E9k5uTjxpGMQ0/0FjRfH7+GHn0RHZztqajfQK5iND96Zg+bWOhxy6J4oLi6ml9KInq4QlixZZkoxPZBlSj0tNZMe1KM8Z1HRpOP1N95EJpVfdU0LnnrsLXtJYDZpfvbZF8mvk+gVNGDFyirk5edh5NhKtDS3oZXewGFHH4gJE4Zh+IgKDB02DKtWr0EaLejjTjgCEyZOwKQp45GemYqqqjX0EnKRkZWKjz5ciLLyMozneFjniDc0ht4fO09M4MbVgi6sC3+sHQ87GBxn8Zbm+MHiLOTAVK9fVnxkaBVHI8XwO16z+jxQdrHu8GylfXb4t+4ZNNbXe1eCATQiSxpNIHIUHGiiUgdX6TWiP9rldLGbdCKPjbtK4JX34gfKMswLdYoiZd8NBi/aQH2s9MG06mx4vEFzw+zSfNCAaDlMgm2gUu/sXQ+OVnigtAdego9/Y2BiP4JN0kV0PzKX5i77Iw2nT+/bb7yO66692vpE2cU8Mbtj5+dnpDG62fDWJgkqvYr4hOOOpmDooXB0VovlizHsFTXvQmfilCBVn/vjZu1iWFgd+GPKQ/0qDdwfx7KmcVTKzH6lKJk4aV7GAsynScA8FObSA7LMY4P63+rTv3Awg7qNQauLyC2HHbqJzKgYred4coB0p2P8Lrtix/33Q1AKQ5jUQNJHX4jnKC3LmOedCKfoc1xlQ8O8VqfCuttH2h1P8dfaOAD+xHV85fC4FiteeFyarDsbJ9abKtOUZ5VwCpZhWtvxKPuIlqW123CyOg6A8bA8AnkwNqZuTdzus6ic+tEHjTVPRo3axfQnn3wcK5ZvwO577I4999rN+Ny8MVcN8+p14Lq3ovV71ScKGCdvRDNJa/r80xKHRl9tlAJ2TfdvymrJJUw8HFfSpTanMQN1BiLEresUjg19EIaJU+2xvpQh4V4WKVxajdBNZ4lO4dHbZFPT2F6WCUfUV72IsJ/SUtLNq6KPZG9ZjkXl5aqPXX8ks2LVGYn00evNRHdPJzKoGJqb+xjuRlFpAQKBbHoJpKH/vpOGxVs68sar/8yqFeaPu1ZmhnX288hTMlC6LzQHwUbKgCX1Z2PFKKcIdHa0KJ+fl84Z9igboPGzgMP2JUBSZy06p0xD7/d+iM6pPF9/m2GPpdP1pkAxP8sysinpdGf1OlvGB4/dD+GqFsYzM62LOONl1QUvPAN9D7zAeJYhB0b+fDW6d5iOyJJ1SEoNoWfatug98EyHk+XsYD7rqNQ0xDOzEbn4FPQ+8Cz6jjsckY+WMEV1s17RpIweKJzMuJiPQ8ylsEejw0qgRZXU14S+bbdjffJ9XXQ8NQWh7bbnsTOQxbYpu9pp7REz69K1zw4fGE4qLECYZWPaMaE+Ul/ZG1ZZSvXLtQ/wTKtM9dtsXLkAwQOPYJxwMk20aDnEGMWjtf8sYNi7lKCwoOMmY2JngavdjkFtqUn1cJLrvfZO2DGdAdv9IAUoGadD7exnVl7rR6i9KF8UGH4eStchKiRcNFcjEhhGlCunwwkrHoZeiSyVQlyiy2uMcFDmWB12LfzWHtXFswST8utaY+r9mWfAPy2V6Fr0655XGvtbixm2RGRtojBSH/CcSsHhKwIroh0vHBLt0rElRf5Zumi3xlNA8DBa/HIEf8IafpEm4abmMIvktG4UhlhOfaK26dDMjlCgR5TOPojwCDM+wjqjbCPFIcLsoygJ0hFmfRSHpIPXxB8lDdGkVFuxj/Ba/lhySoDslm5nCUFZ7RLspjbY7ccdfxJ+fNn3sQcVQZS41QQtZUQ4LlouioufKahjEsAShKwjxjpiFJJR1S/6SLPwmfiiMtfYGS2il3UYPbEMl195SVuQ7e4lAWEiiFDgB6NRhNgpLr/KBXjobOrNcAUZ7oumoo/M1MeyEXZpXzAVPSGWYTgSzyStGYYjFEmDPr0QpcIWZ0Y4DhHWFWVdYY51xAyIDOPLQFYO8aejsKQAlSOGIZMyRR4RGVFD2T+OZsAQNNb+uGpjicKKE//5eZnq8gh41vKvDuNDgfJ74Oc1HBuB6huEc9Dx74BrxZcA8cLhSJ06CZFXXrZWJOVkIHTGIej9lZRCMronTUa0sRldU6Yi1hVG9O+/R/DWh4Ee7VIhA995C6LzliJ07GHou+Fx61CVsx4R8Dplv1MRPO0MhL9/KVKv+QUjyeDX/Ai9Z18ErFmOnilUFi8/ht7dD7KJGl20xoRkvLtHo4PYc4+SvvcQ/c2V6DvxmyyuQSUTv/8mwvc/jvhT96N32l7AvHfRu8PuVAhkMNHdQybdfltEZi5DvEqvNCYxpMtI46SIfffrSDr+PAS+djiCx5xHH5ttp8KIN3QhfsfNiN5yH6JsX2zhCkSOPRSRO15F9KzjEL7+dqBxg8Mz70307bQH4nX1CO+5HSIfr0GQdceDtHQO3w3he9mvD95Mus9inay/qwt47DYEDzmJXAuEzzzbJqaRZJ3nwA+LTzZmKglOd70ZrxFszZHx8hDM8/GuTbjxsLV4lu9XJD4SnXQItxqmYmJURnIuynbkxNeE46FspDlFFiPPzsJRXQ7JwBKRqldpDxhv9emfZ6OvH7wyVqcDYXMXrjfcDWBlYaQLWkqGlK0iGD9QhidWbdhUp9pseVycTUIvqw5f8OuegDwCne3+gMoS/L6yaxZw1q0Dv62G34MB3C7N1Sf6BvIoKMWqHE75SXBL1A2Ut+zeYUKZsRLslH0bHVrmi1NJOiEqgevaoLZL8WmI1H3+0V+PFKD6xtpm2U1IisecglbcQLrRzEPd1X/oWmNuZxc2CeWlyYq2+kS30TWojF2Lr4SbP6JFfaJ0ohkYJ/4yzvpfaRbrlfHPLGsGgV168QSFFTvQDnf44ybQtQqaZ62wD35+Bl2/aP6ocY62/m2pg3A5D9ClG+iScf61j2cwWB12eBGfAzbG9IVAhPFoWIfowiVI2W5HJGkr2PvzkHrhJYjd/Qf0nXGK5UwZPhKp5TnoO/5E9P3pDiRvvz25iZ1AoRv+w40I33U7IotXIx7qMuvQ0vobxWGIZyFtSgWCb6xBWgGtYdkFZ5yG+IdvInjVr42S1H32B9pq0Hfq6Yi2BYnDo4+Iwr+/DpH77kb48RfoXjNNuCnUog/chciD9yP8x78xotfyJ+Vmkw7tKyGEg0jZiYrue19H+JuXWGf7dCVVzUJ0xkyk/fHnwC//iuQVMxF55j0kF6QjfMHZbNdNwJ57I/KXmxH55+2IraDw721D8lEHI34X23wahbtg+72QFOygcrsasTbaTNPGuvhMtpMWSnLJEKA018V5zJB0wGHAhsUIn3EuYvMXmXstMIa1swsLRLJdq6xxClPUN9YWxzxOuOtSTKs87tBX5Hwmc+UZTXD4PCbuzz8Atq7KQwwrMW92uMUxJ/FojAMsLq9bu8plIRkKEyDC4HBaGaNN8TxbHFMU7x02cQTEpYnY32778cp4MYbDymsCuPIKa93btUo5vUmvEH98S0/85OP2wcV4f97YCHy8OtzkZ91mWQ6A0e5PaMurPDzS2B9p7Dd5HrxW2DY6BFLorTGseKXzsL7x+sfQqD7+uE0OLt7/E4hGDb0TrO4Q1f5hCHgo7OhRwLXfjbflMvDr9EE9byU5d+Pa92ln8rO2l2o+65oDLy+IBj7Lu6Uf6XPnJfGaaUn0fhTWtlS3NVX5yIc6Uuh1aWnMu1aaPauRFLZ4pERISJgKRmfmSR10eGXiTNfyUIrqEQ5TaQ6sn9QsHtZS9Z/6g+1XmvsCnaU4YFq/MPfA9ZXL0z8GPJRXMDhdILwb5SMoXfH6F1iaBezSA4fD4XI43WHRnwv+rXsGDfX1A8QZFo8w+yVsFbMSWMgv11/eB3fhRylZh8l1H7Za1gd2JGexklzyFjMZSChZqmkgDyzOdT671sURFPKr1ANB6j43eDoGTn5G/1IwuOxg8IZ4ALaUyQc/60bpm2P0waXEvXsG15BWpkpYesJNVroPurZ5z0LiCgnBPCrFo4481J4z0DMGEuI2WzV5FFZdnmVuFjr/ncBgq5ispSRNfq3jKreElOrxSvKHv4ZHQZZxBHqJAuGWwEx1Qp5SRFOXMfzVsobAz6ye9CwuJtgykZJk8loeCUefPkoiNZBCNJpMT4649jrueFRsMx4UE8xOTKxP9CaTfgktuQgqb6qNgkv2KXOwnaJlEKgqa+xAu8zKFbCt/nhbvLVdwo14+KclMWFWnOUSKe6H+UWzIgUuICFk/c5rrxsNfL50+F1dOiTIrO8Mpc+7Dvy8jNSFnZVHAzk436bginl5hF+4+aP7DKrHpToaBT4unbVVUtzg2uhl9vvKA0sjWH+zrea1+mUstHFY/8JlozMIlbXPynr1DAK/ar8tfl9oPHzcRq94htDfVwS/PT4ozY/rx7Nxln7ox8OTgoPxbgqb4fTObleRq9OPS2Uf7lHuWYefETbh4s8H/e1j/UmxdnRNmWb3Dbp17+Cy66iJHdO5gz9ZmeidOo1WQbq7VtEXHkTPiecgacHL6DzoVLZCZgEb5VlLSUkhdE2d3r+eLzMl/OOvo+/Gf7lrgfL6LRFe6xQxg5HW/7s1sIFSMT9gF44FjLkGgc8YG4HVqTMPZdexUbaBi42weReb1rHRpY/XB6Vtkt3BRhUaOLxeZrVH1qlopcXmM00yzwNdN4DDrGcels0v6/e3MZ7idTCDHsZiPRbHS62dm7Fm+VwZ3YdIFQ6l65olLDuvtZ5vNyIdQjMgLZ5lbWgl7HhtxoAODxxm4vLqUH6/PmcpK4+LM3nJwn67BYo3lIzTck2G7hvp4SMvzSpTfvKFEwLCJttXytTRZRa/8HuHgZAy6Nc1ON1fGhBIqLW1d6CpqQ29vVGEQhR3bGRbaye6OiKMk1OaglAwGd1dcfusZzAYRXd3L5pb2tDXp283J6GpsZVpYcbrm8Qx6JGQjo4e5o3xWm2jErAHseLoYVkBKTF61G4dg/vFGucD29HfLg8G5x1oo2tXku5t2b0H9pnwq++ExKV6xyCcLGfLg1ZecRprnolWuIXdXxbSFmRbT7I1LRkGxG1h8k6Udek+gG66MJ+uk9hmfzuxI1NtZn2swz/MLrD6HD4/TL/KDo2xP3aGYZO+GAyDx9sHP06G49bA4R+oZ2tVDO535XMernjTjx9I3yqSTwA3gl8QNFT6868EqQcdjOTyfMTeehvRG69A989/y8g0Koip5GwOJiHyyPOIPX0v47wbsQLtm2U4/tjt6N77eCR1NCN02c/cDVVCbF09Qmcfh75r/sm8HKhAKiJXfAM9Z38XaFln9wvi2VnokbJZV4vwhaej77wfm3Xowyd1z2BjxMLs4IG2uZIW7cfx5K79n0HnzwoeQRxSF9gS9FfiwUZZ/QRNOEfZpiQ43F4hcr57OJBhmdc6mKYnNqUU1GaBz1sSVhJeujYMOvczmSxAluO1z8SK0wizhAloTSRRJetZa9E213TmEWVZU/hSAsyrHUESJDEJV1vesEr6aTHh7oJenQ63lIyy2M1ty8tYCTdPACiPP7g+nf6Sih1ePH+Rnh5w+OzamqtEh19n4ZPQ4J+VsWurwQ6BKcxBZQSWx2hyQtfq1cG01JQ0sng6Pa+QKYLe3j5kZGRynOKMC6K7p9eOvr4+E/hSBhJW2g0VCVPQ8zIpKZ2KgMqgK4SW5g60tnQhSOWih8u6O0Oor2tDY0ObKQ1349RRu+nShoGIcmSLcGuY0a9wP/gZBANt9M9+2G+n8ujkH0ruz9efh6BLi7cgSznPTOmi2ZazlGh1Dhx6GtmZF1IWnsLQfSjjCZdnY0PPKuIhj0xRwqlDeNwhBWZeGqMHt8k/Cwba9wmg6pjHXwocXN4HxQ20zaUbXq/s4GOgvJS8KzOQLuPEhdVvnxcchf8GDFTpQpl/vxlZM95B9nvPI6lyPPDsIwh+92uWZsBskbtvQ/j2B4HybSiQNmbIWFM9FUQU0ZkfIvLcM9TujsSUEeUIjB2LlLRUezglOTXV1lJTDz8AaSNGuzx2AxAI/fTniHy0iCF23qA+GRweDIpWmh3sazMWLNY/vAEadCXm3AgGXypTP/gXHCTvbzBsev1ZYOP63dXGWJTq53JnHf3Mwy7VfNHuDUtX2BWz9itde0a0i0bCzdZsCaJVSyxaLkplIa3za3Rs2ZWSXmOlVzYYNr1ThodtzyRjaimXIt7Dox/mZ0DubArpStF9CR7JpqEcg7ucEs5kE1mHooWIiJF53ZJWMvlHE110uDnOumgsaO4JhTA4sFI8lFOUiFYXa1H0SNO0c4r12FKYcPFPWyOlxBxNjLM+k2BXFHGYhlN+YRroY4d4EFhh1WrIPEhCXk4O8vJykZ+fRZspGVn0nqWUCnhdUJhjH5S3I59hxmVnpyEzKx35BTl0tAP22oGiwmwUF+egrCwfQyqKUFaax3AB8vLTUFiUgaFDC1FRXmRHfm6mtcuBlK5T34P7xZjDu/ab4cZDzXTt9MFrlh0CS7azCwxO80HX1kWGyusvS+Cl8rNqHUaKF+9RZtCP0zuMx5jTLf9J4Xpn/Qo/x8Ru1POsSNXn8rhy/n0L/z6E8a+SCINp95eIfHB4Bo4txnn1CZFP8kagqnhoscyBy8GZxkNhdxPfFtOExwOFB5SAK+PqdGe1+/PCv3XPwD1nMLgRm6ASYV5wi7CFIlsCtVXZsrKyrKFRKRCe7U/k2z//yEG9px6P8Nwlhjrw/KtIqSw1HJ8VXHe4zt0cHLHul+PoWXq2jLEp+G3jeQDbYLw+FsGgzJ8GflY7iWE2hsFYB8Nbumdw9VUs74kC/vh5NUesCTZZePCsm5jKkV9UjEMP3g/RUMiUABtNAW6ZLd1nH1nT/p/+ZSArTX5BXC8vU1mvQhOwKsP0NLI5p6Bd2xZHY2xd66VgWiN3ysCYgN6joYjJ6pPVSBGhdKvTWU1OuOmScSJCYf4Zf+iupfJqIVlbRVleRmUsNRPdVGSnXfQNxCl4w7o/oT9mlaciK0sLH8zt6iEOW5ry2m512b+jQWGX4CasH1ZZ6+NBoJYa3axBNKqTVLdwaEL7vGVh0cryUtAqwxYQrWgSav2wtNJ15oV62bcQxau6L6FyShP4IeHWk/Wu/xij8szvvC/hltJgPnqQhtk0rfLyimUEOqmsH+e328UP5Ovvj62AZdskS//4ecJYOOKbGJGCTXH30yaa+5HqSm0Tvzl+MGWhvC67wQD9A5GbKgMftpzXhZXm0t2YDabFeWYuTIeNxpToYj4X5XDY+LuI5IjjPwcOj6m8QfX79ertAP+jL6obUAYbE6gG29WmmJXNzz74LBgcHgw+aoLebCjQuq7TfF7jedgVzxF7jN0HNwBfFAaK+oEBzMJrg8kknxn62zCI5gEmHAyb0rSlPFsHn6HceQA2xToY3nrzdfzGu4GcSrLtYRePVpNPPPc3w3hUP3EUUBkccvD+VAZBCha1l0LFKpKg4q/wsKAxvcXql1Ycr92oUKBI4nrehfJG3dqGpafo4SKFPQvVrHJbc6anoOVACWxVQQGkHf8ORZqNv71UTOWc6c540iCF4lGiieIvIxnoASylGjmimfVQqMXTqAyoKE6/+CJEMjMQTU0jHU4ZSAKrbu2GMf3IOuymrZCqPp4EPg9oIls2/g3eUmrbH0mzWjHAk0noaO1FKBShY5KKnt5eerukn0j0gsDUNCk9oKurC6FgGE0tLSivGGJpEu7dHZ2WXlRWaP3Ry/KdnZ0o5phpOTDU12v3QTIy6Q2QjsbGJugVLzn0RkSDe6o8BevXr8eQIRX0OhTPnuf8sieM2QF69UJWdrr1o+pQnMC/Ia4rnwcY6m+vpXjxSrex8aI1IK70IGCezeIEXiHXZw63qohTMTmcEogyJ/y0gf71TsTrlKqLd5EuH/lHbbRo8bsDw++V9fMLtqYMBCojGCin8KAL0qdrRfl5BX4O28hBZaB5o2dDdK0NUipn9/XIj74RINrNEGWq4ZNr7iHy66ST+blvIP+bykBvLd20gxxhnwnpFopuEZSPaZn0DBQUsw4oA53cRFNcVK/x5Z+uxbcSTp+nieLxgTHXhf37VwTHdlafDYhjNIsUKBPDRsNGJRwMxPkwEPo84OMR+PgHx20KUgZ6AtkYzMtG/jIQHxoz6pB1YtYl6U+O2SsCDt5/H4T1VKYJURVWe3lWv1Lg9W+NJEKJceExAc4/ZfHn2eA+2WLfmKBhHtsmqH+nIJRVb7LUZNR4an3Y8NsEFwYJfE4WXptnwErtfoY8C8WrKrXHVcmwE7IcPtaZahsauonwzEsvRTg9AyE2VN6Pp3qsftdGD6/V5240q2nO+nYtsjAD1n+DlAGLsH6WVxs8QpS2bPFqNNS3Ijc3D3raO5AWoFAP0wvOQFl5iVmtevq1paUVwWAIqVRUehVFqLcHeSyTnpGOIUPLjQe7qAhaWtvtPoRoaGtrMcU3afIkq7OmroEKIErF3mfKoru7C5MnT8XcOXOt7pKSEhQVlaK6pgalrLu1tQWpgTi22WYk8ehmd5e930jLWRKirhUCCWMnbN1YKMWlmvelDQvqDzKCdQ/zud1hulAPujSBjaHhdn2trvIPvytdXubTCCjOixeoPHO4sO4f2Ai5sg6nV4AIZS4o7NoiGlRO6bxSnOaBxp3RpjTEMMohHC5o4GhTu11p9yNgHVo+JYp+2lnO8Y6rzwwe9m1XVx/xp1DpajlUedQOV1eKx/erlq82umQ4aHUkyrHspKGgOTpkyBAsXLCQfJRjO/eyAqm44KAxhuOzwpeoDGiFkchwOGRnzbRB/UXwq+nvKbtRqHwbEdB/0d+17sRLvX9FnSiBr1SR7pNvYeKK2G4QrwBBtMilj4TDNIkZ1iAzSXvn/fVdWT2aHP0VeSDXWVas2Eb/lo+j6VXJ8jayjjl8YHAAny5dmvL008o/Ywbv/MXBKBsAXWwFnZaJfnPVVTaFBGJQKT0rzx8niBmvfpQ7qjCHsaSEyuCAfWm99jqmZrws8lRrjzLJglesWiIhG7JrCUzFSUHbrg+/0whGtZUVAS7ecHjLGAbsQ2ExED55CyKYcW6iOPyaTJq0ujYvgXkNl5SU7nowyfIYWpXXyet1LTFRKEVTqQyo5M6+9LvopVAMUxmwJSptNJiAEU6NqfASn22zVZwPCnqk94NzoVw+rykbCRGGe7olnJPR00Nly3q1U6iooMjq0msYlD3FdtiRDgkn4jKL1gSl8MsokXBNolfQjWwaTEYrwehnWeVTnmUrqjBq5BhkZASoFPqQFpCwJD4JLLk9JEjCWy+q0z05XXd1taNiSKHhb2hoo1eSZ3nitrbu5siiRcuM/ra2VkzaZgrKqUhUn8SA6pbg0jlZSpbH7FnzkMY+r6CXU1xUYLjVMcqjJvkbCHSE6emrvy2evBYKRe1GuObesMqhnN/qKuIWTRSyjj/Ua8Lh5mpjQwPlUsze66SXAaoPNY9VrZZDhUs42Bo5pepS8pr4mgHPYhJt7W0dlHstJnBzc3LZf/RQxRLEJz5RveKcfv5mrH+/jX4YFa4EvyrweceNYWZWKseuh8SkmbwyJUh63EYGn3Hc0o94RmA8qWp4aKeYAvLmrBkMp7FdB3iPKn1W+LdfVOdDc9VsrAvnoSQnYITe/KffYPfddsGTL76CR556BuUjxqMkT8s8bJHayGP1ey8ja9QkLPzgTdz18BOo64hh+ogCPP3Ka3jkiWcwbOwktFXNRfGIMeyIMGZvYIc1r8YNt92DBVV12GuHbfDA409j5vwF6IxlY1RFEZ5/5jFsM2mKCaFQ4xqsCmaiNDcDX/vxVTj+0P3IaCn43mW/wJF774ALv/0jTN5hJ9x81314+513aBHmYMywMmtPIC0dF1/5Gxy1/142YOrcq/9yC9595130JWdh3Mih+Ovf/obX3n0f07bbAenU6Nfd8FfMXbwCby5Yjr22m8w2JuODd17FP/71AkZn9eGFD2bhyedfwJ677YG+jgb88e93YcnqBuyynbPcPi9sVkL96oEFB2VYu3oN3n3rzf6+F/jJYrD+rBaQ0OGJ/JaVmYVRo0cYc0p96VAWY2ZONofMCSmbTLyO0bSRrWhutdxb5bF/5XFn5VeK/bOfLE5CQOmapUy3LuHZ0nm4j4pIwuhfwt9NFCtr2EQdgT82QSW0TdDoWjgU53I7IU+hwLOe1tNupm05LmHmj3t0SCG4FqsOHkwboFtSgJFKFArGC/y8Bo68/gg/u/thMhXeutU1WEyeyczIQjgUQWdHDy38PvSFwli5ah3Ky8qQToG+hmG9wLOjvccURm1tvW1B7ejo5tFFKzEJvX0hVFfXUoGXYTEFdF5+NoVuGqtjWm8vohSIetlcd2eQdS7G8OGVpFuKBKirqWe9YdTVt/DcYx5GZ1cPAsxfmK97dTH09YSRTmWppjouIFCRdFEJZWZkmmLIy8pFY2MzjQJ9E6Ed4b4oqjfUmqejJSv1/No16zB2zASkB9KxgWk9PUHyFw1JGiF1dc2mWLpJQ05ONhbMX0oaA1ixYrW95lt5tUyo/CtXrkFTUzNCQSmIJtZTT4EbwNIlVQikZiArO4ButkG7q8rLhrHPmlFf14J29tnqlWutn7WE2UEhX0/vrKWx3XZfNTY0IzM9B3W1DaiqWkm81aaAiovLsG5tLYYNG4ma6kYqB/ZTcxvpSaVyDbItdejtDrO+Dtvmu259NarX1ZFv0khnOz3AFo5vL8Ot1idFRWUsG0cgPdXGTuaHXsYotaJ+khErntHmDM+ucErLjCuFPcZiWB6MGV760zXxji3y0j8jfAnKwFUY6mxEa0o+ynL0vpNkW5bYe4/d0IhcnH38kfjrX27HQfvtRoKT8OarT2Pk+Clo37AS+aMn4Xc334nzzjwVH772BPbdY1d0pJfijKMPxY1/+ydGFyZhyMRtkRrtwfz13bj9tptw6kknoXvtbEyYviPmrGzA6YcfiPaVH3JSdKB88u7IT6egYIcE8opx3TVXY9fd98AJh+5LawD48eU/ww2/uRohkMHmfISTjj8K89c04/sXnoVH77od++63jwlHaehnZ7yFI/bfwzpXHsWC1Y2W78l77sKI8gx0B0pwJNOf+XARXnnmKVz90x9jtx23xZuzFmLv7aewXByjxoxDLL0CBZF67H3E8Thk753w0txa3PXgfTj35OMwengpXX1NWlkMnw36J+LWYNNkDpG9tVTfM9Bw6WAee8+QCUtZVm4c9SsBKtdV79zJzMykMhgFPU3qmJRgxVTGL+GEpJCrryRdzIj3Dma1dMujdA8cqw868+TocNd2g8/KSBHwZJa/QyFB6qgRrfIAeEV6jXZGS2RbmikBh0YlbYmBF65O0UvlkkLhQnzb7rorIvIUrDzbp3qZ16/P4XMTVXj9xjja+MNyCls72X+uT7wMpMfVqrLuLAWrF58NGzrMXvmcmZ2OwsJc5Bdk0/rMsDeQqo+FpqQk39ILmKbdRcWlBRZXSMtau5FWrlqB0WNGUuimU2B2Y8yY4cSdZpa4+CUQCKCgMI9CO51Ckrzb1c2yJeRr9W0SVlNAjxo7AmWl+awjBwVFuSgsyKPAiSE7hwqA+Xq6oghk6BXZ7F2Oxfp1tWbRlpSUor29A9tssw2yKYCLivLpoWQgJzcbOXnpKC0rQnpmwPpC4zJ8RKXlk6VcnJ/HerIRyEwlrUlsf44psVz2h6C8vNReE6KP9hQW5JtS0S6q/PxMlFcUo6Q43/orKzODdBTRYs9CWVmxtVG9XlNdQ6U3nBVrPOIo1cvmWO/w4UOtX9XfOTkZKCzJQ1Fxge3a0lKclsjS0zOJqxQjR4ygF0OvIi0ZlcMrmM5ypKWQ/am2Zmam2Qd4iosLkZuXw/7KIE15rKuI3ksF25KNItYj/AWMLyzMRzE9brGGWFzyso9KLhlpFrb5TZ4xA1GN0I8yk2DH3xbp8ZXapWSVEj9bacqvpM+tDL6EZSKBq1RWRxLdIn1NKEzLRsSxbdCe6QAtipCWagyk9ZifvRpmXFp6mjwna5y5bJywoiqQlsoydK/U+2xxNBqm9ciwhJhvzhJPhG5oe1MtnpmzAWcdvLMQmQASPQEryyji7SFNwiXXU6CXsGm5SBMiTNdY67WhMDW01yOiOUj6TLCRIAnsMIWirI+Q3gnPcjatOaIqZ3XxWsPh16F0q0dt0+eVeC3Fomu7SUehojqU75PADfVAHhtyj87Nim4h/u3XX8d1V/3SXZggE5Am4yThInYG1e9ydzU+glJOhv323xuxUIh0q1+VKjDbn39O2KoytohXjhkldE0Q80IP//jgUh1s3B4CK7W+VrzRo2U59hfHXMsKC5cuQWNTI627BruhGqOwNqUgT4RWpcL6BsCIkSMwbuw4Cogcu1mqMbYKvHb79xmEP04rM5rK8WT4rO9+D50UcnocRm+zTCFepwzUMpbReDPet9IEJvCF3Fs2sjYZ+RovZVAy+0xZdO2BWy9PwgfvzaewGYdVK1di8pTJnFfNaKYVqbX5dC1DkN8yMzIoDPsQDPaapxaOhN3aP/k+pLeucc5p3uy00/a0ejsw6+M5VAZj7AGzNCoB8byUge4LyModv804WtUrbWwVH+oLoi8YQi/7NJ1zMYt9JiOgvaMVuVQuI0cWyhil5Ry09EZa/DJd2tvaMHLUSPT19WLD+lryh1sikcUqQdrTQ+s+m0KdHdZNz0SfUG1oaKAALyX9mtdpKC0qxPyF8+016RVDiuxhurVrNtADybJXbWtM9YGl5ibKG479hAkT2M8pJqxjsQimT6cHTr5pbGwxD6mmphZ77LEL576Wh1oxc+ZM7LffgbT864yHnKdE7iVPLl+xFDvvsjNpTOXYunHWWIrfXnv1Tey9197mbWgua5k5jwJ9SEUp624lD7bajXzd3JfSjVA2hThH8nILrJ91U768vIxGcx/jcjGCSkQKs6s3iCC9gFwq8AIqlJRA2JRta3MnUlMyTCbYXm3S4bhJPKgrdiN/Nc7OECG9mqyDwN/mrFh9/e3AsYM57tPh31QGm7/CWtWL8d21T8zg8CYwOHqjcnaxEfgxEjDK0k/5Ztldhyja8hJ02ijLVsBH5dchGGiPB6qbkf27iciwrhAPL5svIH1wFAn8TO5swuPfBOH2sW4N3ppBZXCNlAFzsuP684t2CzPOEc0LWc+MIeMNGToU++67JyJUfqmc1PbgFPOplPsMpFPUxoRkUnezy1HiWFlJYmLhtwtLcaAcLrdumiVrfVv9qnK01qtr6vDOO+9RAYseT/HyzyaEGF/INTFs6ypTNKE1WKxD6+z2gR+2I4Oe14EHHEyrL9+rnvFUJK520p+WjhAF5lmXfBdtTI/qBikz2gvt1D88SRkYEJ/PUwK1ydrltVmZzXLzMtnSEs9S/v1ZCBbHdvTQudbDZPoesISbalJfNTY2UsikoKKsxAyVVAoIPTAm5ZAakNFhCLzKXR3qEH3RrrKy0nYN6Wa1KS+2IUplqawdHXotczb7l2Ol/vLGWmMfDHJet7TYjWvXriT0dvegtFz3IZhW32MfmbGbniyjvjbxwTSiYpi0y4NkffUNzXZjU4nJ5Bv7poGeDGbM6lWrqWBGmiFEMr37cjL2SCMRyWMIUmhqGcl4knXZfQEKfTVZxOnewfoN9GZGjSJ+3SdMoUBmXaJDH59JotGWFLCvvzU3tdCTUpvUH6yPtdlyi4wJ4xEhFT+IFnEf0ETlUlwsz4kXaqIMIUtxbY6wb/UpTRkluVr+ZjkzgDwvVejdMqbyywBkv/BaLMWchsnalhyj15SC9tYuUwZSfKrLB4U0RI4IHtbfLCevVXHKoLHgma1xsooHuxAHjFH9nx2+RM/ANdCIUUCwRcx+Bu+81bxbLGyNViFNY3WKdYjATvpxCNUshXRYX/bDQJ7BYDHC53WHrm0S6eaXxQgY8oragDvOdIPqg5+ZUaJSacorja9dUIIBChz9jsm2BAM5B/JtHLdlGESEB2+/8Qauu/Yq6z/jfXKYWuamAMEmheIV5omTScw7bGgF9txjNwpkegYqyHSt3bubq25iCYv6yjG5h4T/tsnTGFd59Kf2u5BTEyyvpR8D1c+8PJYuXYaPP5rDoBSNE/Rm9PBPs0klbMle+clwdhuB4yQXWgLKBLkJcVqWbIPVykyyTI8+/gSkpwTYXLacuJORjjDTQpyEZ1xKz8B2czjRr7ZYSH2iH9WneJ6dWFNcf7SBp/5cvJSn/mw2S/AMlLc+oXU6a/YSlJcOQ0F+AYV+CGvXVhtdLc2N2HHHHUwYdbS1Y86c+agoL8ekyduYIJOX0NRIS7Or23i0oFBLKFlYt26dPZksy167g8LhoC0bjRs72pY3lixdTsWTR0HWR3qAceMoTNmhXfQi1su6p1UsRaGNGFKegbQkVI7MM0u6vSVkD7wtWVLFOvSNhRRk0fLPzspGE+WBmqUPwKiduqksGvrodUyePN6EeFXVanoEupFbYctUuqHcG9RrM8L0TPqQS49E+IZWFFPYR7B2dTXblOP6k4okHO41xREi7frQf2tHC6bQmxL9SxavoBeYZ32hTQ9ZWQFa7/XsY90vYVuZSR5iUVEB8otzTcEuW7KSitE9u2RjQybTeMmTSqfHpH7Wjit5l/V11Zg2faopqlWr1pL2bFr6Ldhm4lh6QSmoWrYKy5evwtTp21pdgtbWZuNHzX1Z6kksG+IYa9nJ3pDLKpNTI+xTegb0trRkKL4V624M4iGnRIyvtEtKEZaiKFFtSYzmLw8pg/1HK+azw5egDFyFskT+8Icb0EWl/KPvX4oP3ngBVWtrsYGu2mU/+D5WzH8X85avx6p1Nbj0kktRSG342z/dSKMuA1f++Lu49577sahqJYqyUlE8YhsUUhidcMpxqF9fhayK8XjqiSexas0q7LTn/jh8p1Go7k7GtT/9Oc6/4CzkD9sG2wwpwL33P4BzzjjdJv+Tjz2IJdXduOJbZ+G3N/wdCGThyu9fTGbRZwmBDSsX4o4nX8Wk6TvjjP2nY21nHNf98hc495uXYJfJY9mfSXj66cdx/MH746k3P8DcBYtx7nkXYhgZyW/vjX/5K9qDUXznWxdj0ftvYm7VOrR09eDKH15ik0dLLT+98krsftBReG/GDHMziyqG46IzT8Arzz6O9xeuxqmnnY1xlbKgPjto6H0F0s8SPjdsCZhmy0TXXu0XYB9o5wMvNQkIwqc4CSqzwLTcR6E0atRw7LzzDmyP9qSzXrKLlgHEgDokAaQMBIpx1qbykdEtWQqBQt/0oLPYXGkVoIVFQWz3Ahgh9/mxJ59kflo9VocsUOIWAuLVx1My0wKIR+ha0xXP5KTNooteSMFQVlqK3s5uChYt3yXRqitFWnam1VHT2IS6xla00QLvIwkHH3oEcvLyiFY7N9LJg2kIEu+Zl1yCdnKPlIGUpOi35wOsi1w7ZJEJbMmMf2ooe8vS1QiVs3hdeUtHFuZhIZeNh4vp6owiGpZFK/UiPBIkzMR002eWD6jZUIuhw8qtKGWw0eL6yZ0lJLVcpCVL9XVvjwSgu7EpYSbBL2velkWpDG2PsRUmL1BgbthQjYqhQ0zAiye0u0g8rO2qwyolZOmt1Hfb+viG9fXo6e2yZbjyinJbr9de93jMLQ1LGJIUr+2eoBJDWLOYg/HCp2VcWeKKk8I0BW5Kk3SyEevW1WL48CEslIT62haUV5ZxThkSw2r9bG1mG9gUZ+W7dEF7e7vF63Om2oapsdKavt5YKv7Sjfjs7GyjR5RKKWlpLZsKqYNlS0uKOA8kzMWfnrFjuEWvLHNtmVV1rm1uDD3+Vxsj7rknfdNafKTtyoaDZGo3k0D3STIoC3XTOUAZpW2j7i2t+hdVDqyP1DzFsVL1m1NwMXrj6kOmsE7zjFmBlMF+n1MZ/Js3kLu9K+CRW/+Mi7/7A+y391645MobkJvchgu/8R3bo37N7/6C0pwIjjnpPBy8z5647jfXYe47M/BzCsp99tgdP/3rQ2hYU4Xrrroc+Skh7HnAkXjhqSexz757oaF6BTJKRuCDecvx44vOxVP33IV999wO64LZ6Kuai5NOPwtvPfUAulvrscehxyGNlp26YPTISpSP2ha33vAbXH3Vldh3t53x27ufx+7TxjE1CVl5haiglfDsM0/g6AN3x6qeACJrFuKEE45jB2vAk/HM809h7x2mA2VjcdJhB+Bvtz2MfXedbgP+yiP34PTzvo599twTV1z7FxQl9+D8i76JXaeNQFV7AMUcYGOblmocdvRxmPHm+/jFT76HnpqlyMkvxjp23d47bUuGCaKMTGc89ingTwCfSXTdD1scd6W7hHXr1uKdN9+wuWJgZ2ESTgUdM9lByWFWNhMKCwsxbNgQEyKKd1l5trxu8imvMivVTWgHrhddGbVP+HTNeaiqPRGaYpNtGb2BV2e8yTxkcCXamUB0Qq+tnLmZ6SjIysQ40jN55HBsO3YM+SrL9lQnU1lp/zw1BS27ZFPE6bEQvYBk5HBmFGRloCivAIW0wDu6+lBSpp0cjn59ZCVOZTB9110QIp324jzSIGvRueyuH02gqV/s2gtr4itVaYq1E+OsfyS1dW0/FueDfUKSeRcsWuKWI5iX1WL2rNn0CrTrpRY11dW0IodZ/vXr16GzI2S7Udpau1FX20phFuK5CaGgHhTTN45TKARSMG/eQlr06RRo3RSInVQMQeZrRH19E9sVQEdnm9uCyiu1ce6cJUZrS3M76uoasW7tetITQGNTi90Izs8PmPAJ9sUouALo5tzPoBWbkUGh2daJhoZmWw/PySkwHmmk4p03fwmFWwaWr1ht9/36ODQS7vpy2Ucz55KmKNasXo9IKIaWpjZ7LUcqlVQbhWILrWThKCwsss92ylNpbWtjXAcaGF9dU2/KrpbnZsa1tHawfQ2koQs1tfVUWDm01gP0fiK2k6izsxftpLOtrcN2VBXk5yFAoVu1fDWVTBO9nAjycvMpz/rQ3NSK3m55Uz3Eo6+a6QFHYP78xexj0tHayX5pRV1DHetvAO0Xu/leTC9Mwy3O0V8q+2HOnHmsq9h2TDWxjzo7ulm2mUonYvc3cnNzOV/0VTa9iFD3d/QCT1ZGNhngFIF4SXxnQUtz7JZkvNJHBaZ7SeRY63+ls8swqnBjLJ8GX5pnoAmgGymiOByO4vbbbsB3Lr3CbnbpJvFLT92Lo067GHG6rXryUfn8/LqxrLBuhsl910TWTWcJGTGrbuDYzVtqd92c0UM36hp7EIlMuqFqEVaFi7DHhHKjw4lMdgjLaKB1I5qIDb8D5uDMUz3SrmJW2zdOBpEpYZ+DZJpuNgX1lCYvZDVrPU80+BPePirOsLwN7UCwdjGv2wPu+sVuqvMsV1H1yw1XfuFy65acyKZ8PgUcOuuvzWEjtWCg7IPjtEz0u2uc3ndCmOleBl9GeSSrq1w6+2L0qJH0DHY0mpPNmnSFZAOba00wIcc2KEXMqCzGuvw3WSqQ5ah+JehXudV+TbaU5DQ8+ODD6OU4RE0Qu0wptNh1k17jpHcY6dUVBVnZyKULX5CegdyMNJvUISqCnm59JIkWU9hVKJLSmJasNVhdE2uUXkBSRgFSS8pROXo862IK64ulZSGcloEzvvMddMq6VTkrRTq1HkVaVd6IYn6z0tRJpiBJn7XIGSHMwEnlFIFosAfolM78Thn43CkejyHs9JcJxlEjR/JCikSp/OG/+lj96e45OP7XVkptYBB/ykN1eUkhg7IMTckRJLDkMRloLExRa14l2xySRBH/21q2uo1oVI/ql3cVIq4+9mtFRRb6KESbG3qpGLLZj0n2hGuE89LxgGh05SI0X20JiXNP+N19JUNt+Xp6g6agsrO0Vz/LxlZVy0JeuGAJxo2fYN6JnhFYUbXK7n+kp6czXXKCGISWadYS1ql7IbrJO2RoBcvRtJBJzHrlWVidrFxegGSB+Nl4RF6UUlmx5rC29LZ3tJvXoGv1jwx3axrz9FD5pelhOxJhHhN5JFlrk5q34nfrc9ZrLXH4NcbiCO0SyqIR41KArmCPtaebykYKOSODCpyOWmNLG3Ky8qxu89Att08Df9QmXRORiWyOme7PtbW1Iys9y7YOd3Z1m6eTyvmkbjh8W3rGnwO+HGVgBLNDNsGkSx0aODXEgWIGGrpx7YMvJE6IkyG/hFeNna1jrKcEYjov6IErIwwOrBN13ih2YzBsXpJOLr8fxV+vOr8uX2kM0DEA/mB+Ifh/7F0FgBVV235ubHfQ3S0oJjZ2d4KBjQko2IrdjWJ3gYKAKCoo3d0ssOwu2927t+d/n3fu3V0QFdQP/b5/Hrg7M2dOvuecN05NKGgwHQXdmj4Hsaey7MlrU2FAqpIPsi2bZqX8ZyXxF4SO70v5unfrhgMPHKCCTucMGFrKSw3erG/zOVT3DQKFccuV4/faWUQDooDkj5ZB0Jv4seu48qRJ30h+nPBxbFVql5+bNBUDGyKkZUfJL146UYSkGy6ZjZSOySMiYsRSiIyK1Dh0Z67brZ2Q67W5SUd4hVpfZDBwiqYXlYSY1NaITW6GpBYthLGJcLZHwCda7uW3Xo9qmtwihEJDXLwJTf6SZmbdS5m085skM6ufDIblVuqKG5kSHcgMWUtSHvEYEqB0ISPbuaNMBIJXtP0qHWOPlnw0b9kMEeGisa/dqNo1x8/J+MnD9DA9+VdVVS4dPwGtWjVHfEKUuNuxeXO63CeIBu/StLwcqhRmTybGDWG0Ftq2b421q9fj0MMGCOPhRKxLrLIMYZbCkYSePJ6DE++kfWqL5pIfO1q2itF18JXlooQJPcpFy3bVmooVVzVxiIfMiNppG7HICwoKNb9cWpqfn4MDDuilCg+HYPLyClTIczd1tGj9CXGxSE6J17gyMrM1HPcG8AP3tRx5EHIx/1zBQwvKVV+L9pIGD6sk69q6NR3hEVESJ1cEiiUoFkG7tq20nvLFGqJWnpiQpKuxEjkHIu9bNE/Q8pGRkrbMS0pKolghwkQlrU1btpoWRGKS0FHoLZF5PX6pi3CxMqoQI0IsKsIh+Zb3ku98KS/nabhvwRHOoRuflt3r9kq6IrTJ7QWcfwiLjNDNarS44+OiERElFp1I1nKp/+joOLORsbWw/ck/XZUWFAYsE/OiPYSsR+5rq2vFGipW2nMoLFxoy5WcVNyuPEWUi33A32gZsBySeeZSoOuX5ZWOCcqzMhBpEOZEqumnSdAgyFRM/wSvbLDmsI0JdtKG903DN3oRsLvshiYOmpddis2ITDObzno2i+TfI5oPl4tye3dDBMFEGV4nkCUuntMfGgNkBRIq4YO0IMiMOCkXAuMnbfYIiUKZhvyaxqEIZdvMcgOaltjMg+kS8qYftxn7iHSCYDCJlrRVhqf0EAdtcNRAzPFb7ibv07c3DujXVzUt3VsggXW8knGrBNHgEqnZOcnImSqd+CPUXdPQJ2Uo+k+FhNBZOtKnYhnYHZES2mRGDvXMexuixHyOFYYfLnlkRwhmWeguVl29S7RRLjk25xe8YoIzf2SCkdLpuBSSCZsrOcIRIdpXdFxL9DqIewrCJdvCtMOiEBDGdOnwa1FBhkiLRNKh1sqjts0SmZBH5kD/MX8hR/piGaVW5UpBSdqQyGY5NMNyIV01CN9K+V11Qm0fw9mRm5sr+ffrRDDX1yvdlDkI5J5DdZx0JjNtGIOHT9wdcHs8WkexwlwZTtMO5pyxU6CRBuXllaLdc76EWZI4pUmqFSsOnMTk8k1qxx06tZerTQQLVxOZwqC2yqdfVsvOKUKXLu01LK3+ktIyNGuWIkyNKXG4S1qB5FPbktQZBQZXF7Vv11r5A+kkrUHbtqmxm+XU4Ua590lYagy0FmhsZ2RminXSHJEi+FkeGh0E45eQZjjlG+Jf+mxoiau2b/nH9sDyqsavYcw8kP6ZIoAqhCbde/QUQRGmq5s0PqGV/JVySJuT8mj3YBjeSAz8L5EpO+DwDzfdkembcTN39CI5UtrSqxmGoakE6FJ2Cp8ImwgZu9BQhIy0TVrQkktGrWiISx34M/PFe9rQGTt2IimhJTwi7DjfQIHP+O1ibp55OIcC9x5/ac6gvskOZF9FJn5akYZaeyTaJsXgiY8mY+Gc6Tjh6GOlcgPYsX45HImtMebZV3H6MYdrsdh5f/5hGiZM+wH+8GR0TvLh85kLMHXKNESltEbH1AjkltXhpdfGYdHqjTruTyqx4Xz3w7f4Zc58fDdrDo496ijUlxXi2fHvYcW6rTj2yEPw1eRpmDrjB5S6bejTpR0+/fgjTPl+Fg446BAsnTtFzFFhcCGKC7g34s33P8XKdev14/625PZIjAnHqrUb0LZ1C7z2+pv4ed4CHCjhIxx+PP3SOCxctQ7HDjocE2f8iH5dO+G518Zj3sLFOPzwQXjng1dw5KFHakNkIxn13OvwOGLQvU1zvD7uBcxatQHHH3Ywnn/1Nfy8YBmOOuIIqdAKPPXyG9iWW4rtZdUozVyHbl174ZNPPpRyzkabzj2RFBsZzPGuMJu9+S8ENqRQCXdKh+IOZG3LAvIkvmMXIoPRthp6KTCHewK6YScpKVEbKDswIyDjUj/atAXirI1W/vANf6EGyztTEPA+CGFCbNKqPEiTjhBteN3GNIna7GhkDvoFLHIbSSNcOmO4cIB46XBRop2FRYar8OXwIj8ez5xxvJUTow6xHtzS3rgxih+QrxMmWS/WQo0wM5cw6Ii4eFTKvTMpGWGi+VWIMIlLSIFdNPBeB/fTr5xx7wXLq6WUez6xPJpn+WnZxD300yOQpS1zAtGkTLDk4kbP9Mbih6wC0oMOLKfPw/C0coSpVFfqdw04D8Dxe2qatTX81Ys2GiuWjgPr1mySzi5aZo1bBAnX8cdg1cpNkowTlRU1OuZfXysaspSH2n5NZS3Wr9uMooJSYTpRwvhqdIzeIf1044Ztmg61Uu5srqyq1nqiJl5VWSVxcggjTFfm8OM7fh93yEradV7RuovEChH6ldeKJipCTWjKSdDS4nLJd63u+6BQ4w5cTrZyKSh3JBcVlKiyFRMVo7uJly1dJ3mo0vOZjECYXCulrqNU+GRl5uqmtrq6ej17Z8eOHN2DUVXN7zsERLPn7mLJs+5GzhbltEzKUit59Uo4jv+XoUZol5mRJXG4JA+SJ9GgzQphPdpQXVkjFkAiKkqrUVxUIoIySXdjU7nJ3pkn5eCqoBqxasTydAf0Q0RuiT8qOkZq0o60tAwRKmTmkq+qeim7W3ca5+UVS/pVIshytUwul4Gy8mqUC43LKyuE9/AAwGipI1Po1deL9erkDm1pFxT08t9sLmabYfsxn6UFSt6lhdOQE1pFICYuUjf1RUZFaOdjnJzo79TMDLu3+BssAxMUBlu9rXFAywjc9+IHYoYnIKZwG0Y9+JA0cBdWL/wJPQ87Ffc+/zJeu3+Eag4s+D3PjcM1l5yLt95+Cy8/cCuWlsfioJbRmP7Fuzh7yI2ieQhxiwrx/fRpOOHCYeiUKMxQGNVTLz+HsaPvU6197GufwlaWhrPOvxwVOWk48pTzMf79z3Dr1RfjXYn37KP7IMfZHmK4KbHy01dj8CkXqTD4leYtuVo5/wcMPP5MmgiY+PE4pMYkYvBl1/CzUxh939PS0dx48uGHdBw9r8qL9778BKf1aoOKsFbo2ak1NuSWI3PtTNx+w0i4vZwfCMedL7+Hy/qmwIhLQq8Dj8bTr7+OHjEeHHrCeUILHyLE5H/t9Xfx0hN3S2Ow4fOfl8KbswLDLrkML301D+edMAjvfv0NHr7lOmn8mk1tMA3XXSANKnhH0AvPJnqGp5bKfUgINsQjNNBVRaKVhLR99gLS5sABA0RwdhQmIO8YgJ1Igptj6RI8OFyi7FPcRQ/T94yXnY1gbvQLVOYjh92V6agfwynaURSmiALQnJNw4tct7aUgv0DuA4iJiERKbBxihbmZ6QeEGdXCJUw+UjoTf6XCuKpranQ/QoIweY7H0vyPEy2pTZsWwiRLUSsad51fTHh7GMKjWuLKUaOQI+G4KckQxnKICO7Lhl+NempyIilZKi0jMys5IbMOdRVSyCy9icZ14aY/EoD0MME45Cf01eLzj1l0HauuF33KYRdBRlowPW50kws3vfEfq0PTDVYW56BYL40CVq7ilxaU+ShCVNw4hECN39SGGVzCBK0SLibgsBqPo9ATTeU9rUFwjbzUu64MEgpwctfnd6FZ8xhlwH5PuNBO4qPlI32DWjKtCJZHrUXNK1UFlk5qT4QdGRPfsX2FKMKi8N7MP4U5y8586p1q2pFS7+GRtPbEh4TniIJEp2VhCC2v+OY+An78h8tSWRBTqxc/kj9z3sakJ+NhAG3eEh8dsrKy0bZte823vmSuJAE+F+YVITk5RawF0lvcJCDnO9yueiQkxpkFUJjpUbAzzmAywfT5FHQR/0yWc02c6I4WYcKJcdFdRODaVFBERUi8Snv2IYZjlGZ4lttcpKCdRx6E3qLw7MzKE1pEirIQI2lyvlMErfQJYZw4/eB9swz+ojBo8j0DKSQXTtHCY/Y55EJTiOt1OUHLyuMwibmRxAzCHXtOTu5KGMbio4knBDJzRHNRiCJ3nDQjmbnLVyERvPD6iyIM7teNH/xxYpZhSDyzmQg9JH1O1OoEtcTBSmXj4c5nNlBaAjcPu5zdoKEYBG9DO6Y5Nsl8cLyQpOJ4HNPnqg3Wv1fKoJPfUhEcLuLEG/9Rp9XD8QgpBIebSAfuKmV+NX6xgcOd5o5ITrQz7yw/NUjmlTT1izvLT7B9aPr6EMpwkJhNwOa0O3Rp6aOPmA/aqHbzI2k2xmXSncyk3wF90LN7Z01OakbT1RIK02F/oB+lOXsZM8gxclKUt+aduLNDSiMWN/ZVTqqG6sgmzC9MGP2ypUuQtjkN0XLvFa2QRyI044FtUl7hJ8pkSV/dcCX3bPBx8fE6TOEWrY8abKVYqxS+zGG8aHuFublo17I5unTujOVrN6K41otS0fD8jgQ898EnSOjUWSeYf/xmOupEmz1/2FDUkTYOc2hJmScnQDnJEYKWlSWTzq20kGvotVxZLrZ13nE3vt4GERqmIOhObXXT+u2qTR995FHYumW7tKtwHX9mXyBTyMvJVQ3yqCOPQEmZaTFw2CU+WHYSgztrKSDZDjn8yIPUSsVvXGwicvNy0b9/b2HmNcLIpOzSlkuKK1XGhQstub+BE7ps4zX11Tj0sIN0rD5t63YkxCeidZtkNG8ZK1p9neQrQvpstZ6zw89pxsbFaRvnyakFBQWIiY7TQ9eqhJbhnDSVstZWV6N/vz66GY6k4Kc3yVg5lEFB1KplS+QX5GtfqxchziEeWkHJKSnYtHETDjywn7R/B9ZvWI/U1BZKQ47186huavHNmzfXctGqUlqwv3vq0b17V6GeIVp5oWjdwjeotAjpaQXzSAjuN8gQi4F55/JZj1d4UxiPBpf8iT/SiR8a4oof8inWeV1djR5nERsXLVZVFripjgohh4i2btuKJGlzcfFxUh5pdyJoefx7WUkpckWx4cSu9mfxT6HfrmM7zWt4pLTpCBtKxTqLiUqQd7SIzaEmpqnNhTxFG5L0bJ/wCJZD4uBQJM9uSkowd5Jzfo58jTyJex8uOXbfvuXyt1kGu4ORsss0MCbTwbz+LvbkIUgI88FEMD6+IfTdrzyYCHrd9fWeEPTQ1F9juF1dSTZKYdaayRxCOWmCPTg1RLNLxgnzRhuA3u0BfPGrcE1h0mhPUZsfxOeIYGNAdkrVy9RJQpFzc2muCgsKKNGYDzkI3bp0EMZnMnA9OdP0rVqYWW6TBgzFGOkUqnnpWvLHFPDa1NiIxa+uJZdHDqxQkHDVxbqVqxDlDFfGTCEQJ9qTTzQxapocMuJKDjJa/mLlXbRojwQPdauQDh0QQcqhDmqKZFTJUdFo36YVWgvDCQjDnLdkOZJatEFYTDOccslQdBwwEHOWLUFxXqEwxwicd+NV4GJp7jNg5sl4KACppTHvZof8NXiWUQhKI5ZP/Ou+DDqSEIQ8KM3lnf4TUrl5WKW+p/lPeognpRM1SRG4UiaFeKYzhxOoNZP2jIebtTjprHkTP/x6ndaKPO/MyEbrdq20HKQvl1pGSNhIzqNIYvRDrZtxMW6K93oX9xKY54uRIdJSSEyKFIHhkgxxVY9X/HLFjZknrqLz04pkBAKHzWkqcZw3IGMVN7UJhKYmq6E1zvknpYwIhwAqpe44FEmftGh4YCGVNjJBzZswcO5OZyYZheabYyRKWK54CujcEHdsM88aRv7tyMjV4zAYNy0Y+tb4pQ1yOSoZNE9wFQcpCstKH6L8CZ24Oo0b+VQxUjoBleW1Ot/iE79+b70e2+ETIcIJb45QsD45KawKrqSmOQwqSyw7Yy8uKdEziwxaABImIoIr3kQYlHECOV5SJ09hQJM+CimPCQkjjY1fDVRrVPxwiS7nYDl/xoUWWnZ573AaOKZbkzj2Av85YdA01l3yxKZqVqo+BQnFymJFssC/Bb7hJImPg6YChiWjCE3eKnYLrnTVf6H730GTl7qhQ+I1G4hAy9DogflXc13umQ+CTK3psrA9IpiJxgnkUPyNYdh5+azCpiFJ3vxWvLu/MwPp3+Cr+XN+EcuAwiBIK6bHW6q1ku/G4NL45ZF1wuwdetjB6Nq5vdBYV+MLLyczZ5cxIw4NCZgpMlp2OgoOutOVE4Ts1NTTzHi1zulX7rWs0qiddicmTZiImPAo0ZBi9atOURGiJUvHZAchrTnUQOFFc5jLVElrrqDgkCNjJ+W5Lr26pkbCOODy1klZbIgWDTRcmCAn6Dg+Hx4mzDM8AYcefyLqWE4RFEZUDM694VrUaE/iBK1JEOZUj6WQZ7qoNcB3cg2hqTCgsGMoOkkL0qtJI2FmAgYNBWf911f7kJudi7qaeh0eCRdhSO2YJ49yiJSb6Fh2nmxpt4Wp1t6jR3fs2LFDrIQysRpiJTK/dH7TYuJ3Eag1U5vtf2Af7Vccc1+/bqNo2QNRUlqBzIytorm211U0BBmzx+9BjTDABNFuGZY9pmXLVMTGhiO1WbRouEJTezSKirLhcpHmXC0Uq9q8y1WHHj27S1pAbk6BnvpJBk7rJUzozn0JfKfn+4jm3KZVS7FmgDWSp/iEVLWQuVS2RqyX+Nh4SdkPb8CLvn17KtPLytgpRDNPWzWPjQ5IvsSqaNVC22p+bpGGZ4OmVcTJbC7vXLs2TfNQU1utS2zJN5rLu6jIMOTlmev9KfRoVfBIas5hsG3Fyz37HudF2Z4TxHqqlTg8njp079FZ0vRLmlXIyclGt249kJ+fr3M0ZBXt2qVq+6uprpcymO27ooJHf0cjJTVZ6M9TWWvRV6w1zhWEi1VgF9lcVlEt+ZJ2zzbDBqJtRtqmNJSQXGDfsYsg5ko70wJ3SJsRIQ1zKTTlg/YT8RcZ5cRJfc02t7f4y8JAlUjmTYj63Isvo9bjx+iRI7DgpxnYIJpJnZi8D4+6Gds2rsZH3/6Cg/p2wcDBZ6ONKHXU8LhD98CjTsbK+fMQmxSH+NSWuH3YZZj9w1TMXpWGiy4egl4duX8AiHJ48ej7X+Hs089Bj5bxuPuhh9H5wCNx7UmH4tlx78IRFY97R1yPvPQ0vDlxGgb07o6eh5+I5p4ivPH5N+jYtR+GnXsMJkz/CXW2aPjLS5FdkIN2XXrhqnNPFkKapOCOwcc/nI78ravw8qMPKNN58ZVxqHYF8NA9dyBv+2Z8Mm0mklt0xA2XnYUlc2fh51Wb0KVtCs65+BpsWfwTvpu/CoNPPht9Ux34cdEibMwowLEH98P85WsxcuSdmPnDN7jgnIvw2cfvYXt+Ga677jq0lPKzQ/+yYI7Q1YGTjjcn3+m2Zc0yTJ23FJ269ceQUw/GlJnzsW7jFlx48VB0a/PrHcwN4i9YvfPnijDgx21C71hWbWWmIOBuVe4yJvMMCEPTTWby/qgjD0eHDm2lcwuDkLhUe6X2qVFL41Tmb8ZK5q6sUBszXXkleCcBTWfTVfyw4yUnJ2Hz5jRdRbN9SxrCJX2vWAM8byg2MkaaO4feTAuGS/bYSXXiWBgIh0u4p0UMD9XMuGxPopc02KFFgxNBQs1ZV8uIp9TmLXVVS4Qw/ihheieffjaEH8AfHgMjOhrnX3c9qqUAfqeY7hKEtFAaMVKzwHrPvLCMdJak5aoe5CfvtEOYT5wHMLVuoZP6CUVFeogSIwLPVUN9nEODDqxZvQ49unYLaqumZ/plHGZHk3hUYydthWX6JGWJ28lhVPGiuqjkl+P23CAWHc0VbMGxfApoRiN/RMYoQ+KQJJez0hDSOmP5WP/Mr3Bvrqaz2zzg95iLS6sRFsYvptGCEY3UXatLetluuJSVQ5lkfGTO2naYQ8YjkTOf+v0LloHKEuPQvLDexF3qjuXVPLAFSfw8HqOwoFiYfpwOf/HEVZvdVAJpfei3LSi4GU5aCYWGro6SuKiisC/TD/NDP9p2g0Fc9X6hi0cnuCmklLakNT0SQkbSjE/SfCSMT+cOGD43Lx+pyc11PwM3jjnFomR5WEcUSDy9lJZXfb3kVQKQNpyQJ//myqkwiYdx+6hcyU1YuLRvsQxKxDKIjUyQNCVxyRPbmE41yT/es170lGHmimUXN4fUM/MTG5OsigTn2nzBIehwacBDT2nN0uw1/vxqItEI9AhryReztnnFHDhTO+HMYw7DTxt3In/DSowYdQcO6JSIElsyJvyyFvcNH4r2MX7URTRDHBUZKZujpginnHkufpk9H2PvuxMoz5SO2gxbiupx/OEHSsW4VZrTb5hU+Jo8H4qXTEXGts0YNWIklqVl4YeJX+DRh+/HUYceiHemLcJPy9PwyIjr0KNFFCqdKXj1g88w9Nwz0K5FIhLjYpBW7MJFJx2Jid/+jLFjbkfmqnno0X+gZogVNHLM/Rh8SB/06NIRUxdtwPLZk3DPXXfjqEGHIT2vBK+9/S4uvehiVGWuRJde/bC1wibC5FT4S3cgpX13zFqzHacefRgiwwzE+qvR6/DBOEq0tDJbLK668CxM+mk1tm1ajJTwAI448SyccPQgZOdmo0UKdyIb6NShk/w4NMPKZyMS4fT6u7ji0ouxYdEPOPKww1AUiMOQs0/D66+/h8FCc9NrU7YkMIOrw86MTCyYM9vseNKIyGDJUggKO3pmZzQ1cGlo0omZF26Eio83tU+TYUhXk/e8N4dPyGl4z94jV0bJNCRu3prj7qLBa1D6kzzKPf0x3d6iaR0u5WndohmWLV6sm8h47gw7qLmJj3NH3GErzJ+mPJmFME79SU92hoXDJvTh0lIyHnYErlXnhrOosEg9iqFls+ZITWmOKNGiuavWJUz4rPPOlbikE4vfAJmJWCE9DxoIL8skeZa/knYQwVtq0FpuLaQ8y89kPuYzoQyPLuJH30t51b90ZPoLxcEgLmEU27ZlCqNLlDRFS5Sy5BcUqFbJlTRcHcXdvXl5hborl2Pxmzdv041YrMOiojL97czeqQfQ8SwhMiYensaz/hmGO3O3pm1Hm9btRJCa69nzRJPm2D1P+szKytFnrjLamckjqet1VdCSpUuFscWIUI0WyypcNGMyrzDRtjdq/uoq61FaVIHiArECPDa9D4ihUZBTqitzykvKkZIoWn+dF+vWbBBe4UNJUTkKC8t05y6/B2D4ncjOyhOhYh4bTaauhBEScm5x69bt6NSps56ZxDwVF1VKPrxSpjKUFFfALYon/e3cWah550ofCjp+hMcpgovfVSgpLUdOdp7OtXA3MM8VokXAMuTnCa1rXIgMj9PvRVDL5q7mWnlXW8PvGpSLNRMQBaJY5/liY+I0Hh70x3kIvqdAqKmpE+W4VGjKeGvEKjEkj6yzcqljj+SrBLU6TEdLzCblyUFSUoq2BU5PUemor3UJA4+Ut2wv2oLEbxOw3VCiBN1NgRfQuSDuqeGR3xSYCYkJqkwkJyWgcwu2wL3HX7IMimgZBJ+ZWR7GpKJY7jm8Yk6KsmOJdiKdl4VkYjTtybZYYH6JiVkmE6bGRybE4SI2Dl3qSEaiEtHsZNxlyFUjEZwo4kodnagWM1okNWNkHGRA5iSe9EGJi52ea6aF5hqGk8KMQydxOUEpzIQVqZBwbJK+IFnMncUe7ajMg/oPl3upCIbRVKhaMXUJyx3PDskbV77wnShxSgv1Jg5kDkyfGhUnxHnEMCuVE0uV+ZnwxrZGalyE+m8KnURmXGSmwhQJ0iU00a0vm2DXJ7EMeGopLQPJg6kpS34lQ8ybCgMRtDRBNaQIatYNVzkdfeQgPcOdlgFfsR7t4CSYxKGRiVBhfAJdYslw4pFX1rHJ/KSGOcYr3syhJr4Hjh98nNDJDbtquibtoiPi8dobr0vnzFQaabWwMPJjsRknq4YpceyaQ4TURKkds6446ceJvDrppC4OsdDc97hQ7/IiQrRMIT5OPuEMxIpFonvLDSf8YREIiBl/3rU3iGUgpZPy66R1UGCG6s8sJcspd8r0TTR0IXEzv8ZmwlxMYMJOGhMaVq4ShGO99bVsD9J2pZxssywjhS33WjBaJbHccEiJw+bME/sH8xCKWwWuPKjFwACEhOVnSyk7+UB3HXKQH+PQ+tH4Tf/Mi3muFINIDUqUunAizK+MpryiVmgcKczWq8NLcZGxSheuFtIdx9L/2I69Ovnt0gn+OtFUuZKQm7ekknXjG4dcuJIpMtI8rpkaNecNuJOawyoE2Qj7imkxsB2xeGbedChHnGkt1NRUgZvMouOiJA6/MOYqnRBn+UiSxvF6KYu859HnnG8hv2Cx2W6YD37DgMd1cFcx3cMkcL1Yp9zQSMWEk+NsBzoHIu/Iv+Ljo4UuIsQlcn5gh6uD+A0FZYGMRMkapKfkl1+Go6LAcmiZhcZUyMLY0KS9UcjExkjexbPB8R4Wmn+Yf+ZVfnauNOMrvpM/9OaS+uDQIofF3NLGORTGISkxOHBiH/bnvcdfHibaW5A2Zl3zj1JK/4YSN12C/kI3IfxuDs2Xv/KixWqaggk+CZ0aEGx/u6DBKUSa3aORCmLDV61Q7vnPdDcvRNPsm2h0IUMLPTHaXfyyIf0W9phXs4E1vRKMJRQ3r6FNZ1omjl+QyCQEr2RUdGJZ+FOiiIASBj74+OPQsmWKPLJFc3JOgstrNXs1dgaXtJlv/pcGz38BERp8r2xHwvokXKSPR4DYUVpdhgP69kSHNi0QGRMlmlmUCFkxcYXzc6y4vLwCfpcN5ZVVeP2Nd9RasEmDJ9MgI6Q/9hAKA+0pkgbHXwMGDyCTPAqDd0ZEIFU0OS4PDJN7n+SxXAREr7790LxtR/il14qKIjkVRiwamV860DnXXI8aKZtfCklmpPRhj6N6oOmQCUu9i0ZLEu4JppgWBN9TRSEdKCCVFqH6lXrg5KPfzSNTvJgzZ57Ky/79DxItuFz8OnSCk/5NJuvVcesuXTrrZCmtpk2btoiSEKF55R4CCl4yMa6+6dq1k5TbrhYCh2m4Q5iWA/cAcBNVRWW5Hv+8M2unWl78ZsKAAf30XW5BITLEkux34IGIibKJdRCG0jIy8AhsWL8esREcX/focsbKqgrEybVDx3Y6n8Gzk2jxcMKXa/HJpPgryMtD2zZthRGb9ccTZKkUVUk+VKHROSkeDcNVPU7VblNEqMfERyotqRhy8p1fPIvnHhFRzgpKitC5U0fRwMtU8WQdcb6DTZWMnseuUzngiiMy4Lxcrn40GaRpIfuFcXK/AOvCB7+kTQHFtk8BSwuTw3IeEX4cbqQg0CEwoTNXGaWIQsEvy3HnO5WACMlTUnK85IXDa04VTroKUf4FJCw/clNSUoyYuFi1BtmWuNPc7ggIP60WevJsJ+lL7I9B/kWlhxA5oE2Ryg/bHvsclTcqWmwfkgQ7n14ZlF9mPK6bBt1r/CVhUCLCoDGwyYqIphFq/sSBRQoxXpX6vKdjE1DZYp/jVS0iQu5ZkaHx/EYEpTSJIvdCDhOheJt4DzHK0H3Td7uikZmaaOJXCkJShbKl2ZFK0Pw2uAr0mXkOVlIQavHQv/yjf9LAH4yPUWkMJFYIDY6CUB52gxlX6H5XhOINoUEY8AV/zJrZ7k3QTZ61rrRcQlNhvCeeMBgtWqWYbtJ5OH5Khs6g7BQc3mAxtT4lRRUBQa02WphyhBgU/qo6FKfnwqip17Hjex6/H9WRbngjRTP21CJ7Z7Z+8ISmdrVoe6SLl8NCwvy5jJEdeO7cBTpcEhERLe40EagtCwWYXx6WLWmy9qjhatmlAWkZ2HmFMSWlNsMxx58gDEqsA4mPDJ8tR5lDmGiWUVEiDG5QYeCRPIaxbOQbXOrHTieqMpf9cf0/d/yaBPs1GtqtZkJiF//6jQehk1pEWsdmvqlh+lyiUYs2x4leMnO6M2csi7YheTYtE0lX4vHyTCLRitl+aKWpRi8dn/FySCIjIx3du3eTsMLghHHoMRYanumaaZttUZinhDHbrpkumTg3LjEdMkGe4hkW4dXJ2qIirnaJNpf3Sg5NCyiUL2HUwTyQjzE9plFQSG3bIXkIR01tFVq2aqmb6tR6ljrhKhxq6rV11UhpniwCnaIT4teFqvJqZZ789CXH9XXINLhfg8Mi5BH0a4KNmGUg1Zi+tFXJAxcWUFA0a25+n4GBWF5dqCIObMU8VruyohIHHNAPFeJ3p7TFrl2Ei4r/WrZXEaz8qlmIqbPDk2GbiiA7DAWHWW6GodDKzy9AyxatlW8xHbpx6JH55MorChwtj7zmaiIe1cLNclxNJI1EUmFkAqUxfyZCrJoiQlu7eNMPO0m7ZNsh1E2unDM4rqsp+PYWf2nOgGdthOCvLUSVMwlTv/0e30z7FvbYVBiVmXjw+Y9wzAnHY/y4VzFz/mIMPORgLJv9Ez6ePAVdpZK+/fE7TP5hDqpK8vHZ5Ok45uijkZW2DuM/noD0vAoc2b8L3v1xGfp35umN7CAOvDbuNcxavArfzJiB047ogwJfNBb9MBmfTZmB5h26onlCFJ5/5TXMnLcMJxxzFD79cioO6NMDm9YtQ2rrDhj3+uv4ce5CDDriCKxZ9DPe/WoawpJaIMEohT+mOdYt+gUffzUVdYEIdG0WgRmz52HiN9PQuUdf/fITye4tTsfkeYsxZdp09BVtLlLMwOfGjcei1VtwzKBDMPrJ53H6cUdJWuPxy9JVmPLDDzjluGMkpGgQzgCe+2iCMui8Kg86J9pQ5I1CgnTEDz6fiIH9+miF7oLGNtGARiezSzcFn5u67dyRiQVz55oP2qjkbUMicsNGG3ziuD6ZAYcJenTvLgw0QsNQGLCBU9PVyVWBfolMOoVDGGZ4wIlonxMJwuAc28uB9YWI2ykMJqseqVU2pEoZE91hWPz9L8hMz0CXTt1QH+A+jXC4vG4sWLoYvXr31obN9dm1VdXMjDAPt2pc1HbjEzj8UC3aF9dSS760GKKtS954SB0P6ZLMcf+UdnYyooS4eJx26hmibcaIX6doWdKdlEBkYMKMpaPyGOvuBx7EATCODSrttITKdTg0ZgpwpmYOJDK4SXd1JoRGyhPYMYOODGOKKdOJV3ZqMgR+qJ0rYbjahEMvtAjShS5ejzCUvBJhUrWiuZvf3y0rqwa/ecyzdpqltkBZabnOF3CMnx9i4c5czi9wzKFQmHBEOM+q4bch0qWvepAmV1e9DzVVLmTtzNXJ2cT4eClquDLHbcIU3S6/jpcXFRTp7t0osTa4+5gfzq+p8injzsstQGFeuY7Zc+cxj7OurKhDXk4xEuI5kVkjmr5o89IuSsVPnTB8rrThSiUelcAPygtnlLA+Hc/nRPWWtC1IbdZc88IhJJ4pREbM8XgevsbxeQ7D1NV6dEczd21nZeWrFUJmmL59p6755ymhKcnNpD2KhSHx78zgPECtzmv43AHkSLnjhOFWllciUhQAcwVjQNpUog5/cf6BcpMCjJYL66q2plqty0rmRawq0pK/0tJKzQ/nH1jmWhFgpDnbHneH18iPdUN3HvNRXWmedsqhpdzcPCQkJpn9RtqpNBDNrx4zIo+UMWbbMtsXLQJ117yZe5yWLVkqZfKitLBEFazZs2ajQujZvnU78W9DYU4e+nbm0ti9x980TCQaS0UGKuJ7YuYPP2PoWcfg8efH4ckH78Qr789A28AOnDHkeimJHcPveQZHdojGlcNvw5Z536Pr0aeiMGsr6sJT0alFHH5ZXYjJE97ATdcMw/JZU3DTiNF4c/oiXHnCoZrSzKlf4syLrxDTLIA7H3wAz42+HplohVbhPqxaJUx3/iq0Dq/G3aMfgFvMvrTcYnzw1vt44uHRmD9zEg458UK4K0qwYNEC1MW0wTmD+mHturX4fPosPHDNqXC0HYi5i9bijMN7Y92CmRhw8IHYWheBni0S8eQrn+DuWy7XzuwtyUB1Qme0inPilY9+QGnmYlwx5GrRaP1ITG6J5998E6f2aYNTLxwqpq+Bux9+CM9x17JQm8Lg+ckLcdvZR0nZ0+CL74Afv3wXHds0x9HnDEEYB5D3Gqw+k838uiKD7+QS2oHctLqp3VBfUUiDCk126j95wc08Z5x1umjtorGIpi5dRxqMsDbhcDxd1CkKFtuyT8LEe6Uhby9DZF69tGw/IqWTOuR9mDDnUA45hOTzu+ER9cUpGlF5dQVOueVS2FrEoMhZA0N4e8DrQtrGDWjWoqWu4y7WTwwW6KoMXYopV/YenmFKhpGWtl0sVGFcotnzWAvmmR1LBYXbQGcRZgcfPki05KDGKBnhfgQOY9GiYAm8YU7TMhg2HLXCzn1SNoKauWrpqqGZz2T3Jg21ROpu/hUyizs3Wu8K01Lh0DDzrcQIVgGZvlsYi90eLgohd//6RaPjglQORYg3yS81cUKtBp2TkRglvGkJUTs064wcQ4foWEbJrzmPwzk4p7Y5HU6QfzyaOT4qTutXrR4d9mCdmlY2rQxq+pz34uQqN5HFxIShIK9SGHKcbvjihi3xrWGYh9B5R9TEs7IKdG0/x/R51k94JJfEmmVgNlkH/C4z02AOhRcLgpq2xEoGLcqzCIJKYZyxcIog4hAfLQ9KcJ7BQ8uIpOSRDlp2aQsahygEuuuYtSZl5lwU6U8rSWtJaEKLhvXEn5JWnKU5KL3M/NCfOCs96S6O8oZ0FhcV7vyeR420s7z8XHTqxMPgzDkPrQtJMzMjV4R3FXgEN/cU0LLi/g/Ngly4sov+JVbdZc18K63DuYs62Ebp3Qyi0Pke0kfuaSmlp+0QYVsMfhHvkH4HYe3aNZJWcxE8FWIJNUdcTCSuPK+HGXgv8eeFQUkJSooaP3upxxlIw+JkmH4nWMxTzp5zlx3Neh4jzcbGHbWOsDAdJ9Wt9eKXFRqqIE6icXVIyDQ2J5E4AaStRhEh4TmUwA7i9lGXYyNmGDYoMhxzcpgxcHKVjZEMjFeOvbKR0pTV3cikrIDhtGFKHDyniM9Mn0sWTRYgElnypUf/EoxTXNliuLvYnJBmXCIYmYakz28baz4kKs1raAe1QE+flBcsu0/ysXPTSria9UL3ZhzD3HewqYTABqRPISdxWDBnDp589CHJh5TFL/lkB5A8hxqb3ghzYLlC46IsxwXnn4v4WO4mbTRFqdnRYg8TRhrlBoqXbEWSKPEJRpREQUuBgy/ScDVOk8mwXxoiUNiZ2HlId5t0iBp/HUpdNUjp3grHX3oa/LEGqt11cInQ2J6xA+VVFThi0BGiwfm0ziura7B8+Qphai6pW2Gb0i64vI+TxzGx8SJoozFo0JHCnJIRboShKK9QrJCdovk74AqX9uAwuxSPYaaGzyEgg0MAkbE4Y9gNqJGy029T64c+TabDhyBR2WN3Q9OuxLtg8dlEWGIdJuI/ti0uhNi4cTNctYZo3DF6cimXTLZr11rLsnzFct1YFyVCjYKOY+Ec9+dQChkDFz2wPXMBAhl6UUkRevbopquntm3bLsw4CuWVleAxybU1NUKPOB1fLyjIF1YUpuPZnFvo0rWznjLqkfSdIpT4QX2Oj3NfCbX1uASH5M+p3xJgPjMzs6RduKQsUsMiNLmwgQKmZ4+eoiAWi8VmiHAo04lc9rOYqEjs5Eq5Zq2Rk5ujY+08laCysgLdJb+rVq3BQQf2VyGwdVs6iSjtQvq38AUyaSoBXMXDfhcXlyDatlgeEXZEi6Cg1t6mTRtRBop1DoHj8d27dUdBYZFWQI2EJZ8hjbhLmPsPuJosjsNewkRpbVAQVosF2qVLR6Rt3SqWcDexWMqU3iaNzX7KYS9WKL/bQEHGYRiWOzUlVYehKENYywStEfYAzgnRgpUK0mExWj1sP85wu+57oJUdJmUR1VL3UERwibPEwcl7bTREY5PS9kNX5scu91zMwlVzFPjsqyro2MbkfXiYHYP7cdHL3uNPC4MSMXEL8/OCeW3CioI36sJ7LRO70y6+FKZbE8hD0LuQRO/ErSESwa7hQ0+ht03xW6UinRvFShAagQRgB99TUnTbJR8mlEHof/PaNEOhEpsveNc0wl/D9L/v+M14d8kL9xmYx1Go0UGZJY3GhFx5K560+CwnyyUNlR9Kv/CCc6XzmCupyAe54YWsMkYMgKI16Ygt9yLZHwMnZ7iEsMpE+Y9MUOLQiTxh5Bq5dAo/J9tEwEqTlw4ijVikCt8HpHN5RZnPrMhBVGIk2kjnHDDoYPhjpEPGhmHF2pUYcNCBEk5CSt4psOcvmI+iIjGTHfxwukNXUfTs0RuHHnoEvp/xA2Z9PxctEpvBXS4MRbTa8OhYHHrUEagPEyEvRgEFAj+7aTh5amkMzrzqetSJBqffVAh2RmabYl8hbqp9SznMlSpSyGBDU4VG7wRNGl9IGPCbuWZXE+FFR4mTyojfReErioq84tLBYHdXDV01TXEn02BYDSbvmT4ZJdMMuVHLDa2SYd65signl8c3c/ctNW5RWiK5H0HyLzKfDISTzbSgdGxb4iQzoV8yJEbI1ViRkTw/Jwz8xCY/GlMojJZfN6OlQ+VLTx2VsCaJSJughsz3LE3QnV9TU+tEEudwDQ9AJDNj/nkcR0tuIGMkDuZD4pPyUtix3MwTy5IkFgkFJTfcde/WVeNTZVHpyntm2wyjtBYtWxqKlFfiCtLQtB5ILw4v7RDNvpM+K32l9dq5M1iCahzB+DJ2ZKJ9h3bgrmrWGfMX4YhSP5y4Tpf8tO8oglaU4xapPB7DpauUWH4KcG40a9u+LQmhVg2H3ZRmkueISNaVH3W1ojiKAFfOF6xTBTMj4JOWKQgOMfEdXZhzLZvSnffmnMExXYNx7CX+gjAoRF5ebhPmKqQUgpu7atnYtEQNz2oUSVIci9YdpLuW1YQURHzt4sZbJYQ+EXInTETUbNgihXuIRAy6NiDkn0cCELq+nYNzUpFNwbeaj1DgEO343NSd5+EQ9CzarRZYbtU74zZv+KchDCvFhDiI1mNIhTcgFC8RjMdMMhQmiCZR/B7YJBrjaETTZw4T6dlEZnWYkAZJP6HoQ+Y8N52ReXBC8dJLLhTz1QmnaOHkQE6/HQn1NlQv2IoUewwiA6KZunmCosQlYdjZQjRlp2FH5KRwfGS0aHQRqsEopK1Q+6IwYCajIiJRU1eNaqFvpb9e3P3o2a4TKipL0ap/Z7Q4qAsyyvJRVVeDmKQEMYfL9DRTD61RsQa42YdWGJlT82Yt0bFjZ1RXVOn5PDkZBfjh6+9hVHiRGBaDVgf1QmTzZLEUpDNLmeCIhhGdiDOvvBYVnDWQtsJs0bTn/EIIWqdSLl6USYfqWB70FbmsIW2F74WG3IDGNq+rnoLQOyWQDcVFFYgWbZu76jmZyrFs9hOuNy8pLtIzdNiPOKcQExUnwfwoKysR7T8BPIuoWfMUtG7N4yZY/2yH0ns4lKTC0o6lS1frsk6f0LR169bmRH2zVKFPssnkMrN1bJzDO0VFxWgjfvIKc/Q7A1yO27FTB9F8Y8WKdaC6ksugncr4SFN+xL+wKJ+lUYHP7w6zbmvEChnQ/0Bk52TLvXngXGJiMsrKi9GqRUvwnP+CgiLR8Ks1D9ExMarhcxMXh+PMRQFmX9EvjQltaBXWS3nbtG2t4/rFxSVSz1xaKhZlchLiE+KxZcsWYai1Gh+tiB5iqbD9cmkr86Efk4kxV605HfyeglstF+5jqKgoQ0W50Dg2TudBaYlVVVZLXmxCiwgdAiNTp/XhFquJ3yIgs6d1xbR41HtrsVCYFkdBamvrxGr1CJ2bS7lLpV6E50kzY//i0Bctu5g4rv4CIqJsWj+ueo4iSDsUbU35lfj1i7BkPfMrbGwHPOtKBa0E5Cc9udw9Siw/DmbSCuGZVubkNHfvO3FkdyXjXuNPC4NiEQb5eXlyx+BSoMpMzNlYhJYduuLAdsl45tOpsFVk4L4Rd+nZMRkbVyKl60F45LXxeHH0LToOyMY756fpWLYlE4cfcwqO65mAL+euQ/rGDTj5jPNxUHeRxg0pyFUK7z/jHDimTxLGLo2+Ild4Wyps86cjMH85cKK8O6oLAt/OhLF8Jez3PIrAE2OAjv1hbyaM4uIL4Zs0Xd6tgm3kfbBnroIx+HTYfLUIZHLJXRl8L78N9BgIx/WXmAOarJShV8Hx5cdyLw3zrPPh+P4bBO4aCdT64Hj5JdjytsH3yjtAomhMD9wFzJ0B37RZcBzQE7jyZgTeewvOQb3gn7sc/k3bEfbyy7BV5sP78LOw9e8H46BBcA7ooR3ahHIas+C/qp0QNRrxe8IgBG44e1qEgZC94YWpnUgYZWpMz3w2nOYQDzvMkEsvRqRwMDaTML9YBGIBVy7bhlaixvPZIG8XZiLNVH78J3GwSZHhyX9ODhNc8cAJUmpGLCe1Ib6LsIfBJ2XlUAY1r5iURFTWVKK4uhSlfhe6t2qPRNH8y7w1yPNX4IBjD4VHrIXoZvGisYajvLJcOm6pWheRovkeffTR2lk5wWrnMROiqZYWVuL5x1/AUQcehfKCCsQ549GmtwiEZglwh4nQk3Zli0/GaZdfiXLJJxlNU2Gg9SL/QyC9aEGZwoDUpx1LQcpyhxg/O21w6FEQ8mv6YcfmscUenfQmk+CwGo99NvdxMDnRcCUvDKf3jETqRxm+PEgQLTMPm2P68kKzyHrS/QpS0UxbNWIyWPlH5svvTJO5kmmaEUloiZfDu7TYxJMKcAp+Mrf4BG7i47EHbg2fm5eN2mq6J+iSTTIfHc9nsSQfWk7JHNsZFQRabHRie+ClopJnAsWJm1hnopxRQHXq3EGCsNSSrHjm8klTkxcHyVJufqEeaMeRGsbPMtLyMTdOmnSmX97zAzquOo8w+ijwk53atjV9sTozs9CufRsJJ8qMCAhuEOO4Po8qYQQcrgn558Q0D/DjSqM2rVrrzmGSh++5Cqy+rl53YLP8nANxuXy6uaxZM/M7FFRKWHAOU3FFUqUoRFxqW8t0ReC079BGhQK/dGYKA84X8UwoZoX9mXmsESFVLvnlHhrxJ0oXh+Vo7XHIjUPxtEw4hJ7AjZqC0IIAp1g45w1KVre9xZ9eTeQSSenSM0ec8pMK91YjkNwDfVpF6ZHSPLUwqqoUhx91rJpWWelbkNq2K+atWI0LTjleNYYokcxvTZqFa4ZcjAmffYCTjhoId0JXXHjiUVj78yR07zfQbKACtgtSyvhiAuyXC6OmMCnMlIuY+GVOhN00BLY1s2Hr0RmBtsL8L74A/sdfRdi5g2A78woYX74N+4nHwx/THvahlyDw4FNwJEqjPegwEQb1CBQLT3vhBTiuHgpbOxEwiSnaMVihxuQpsJ9/rlBLOt7M1bCv/x64+GrY+/eH4RH294gIlmtvgMOTC0MYTmDhNjhH3iSVWAKjZU/43nkH4Z2kkQy5Ac6zT4BvwQ4RUi/A+fYrcIiW6l+9DY6u7bXNsqSeW++C8ZOkeerZkj5LrqXXRhr0JGi4UeiroFPQ9y4+sjIzdKjIjE/eyH8dHmD5tPGF0jDdGJaN6qAB/OazWApSDQkeB4qXbUVzb7QuG+W6bGokokDBKwzGE+CRFQxHyy+gR0ZQO6N1SCERFi3MWzpFBY8ySIxFSW0F8urKUG/3IEm0XM4FlYmGyqGkZGHosVGx2FlYiCqXG20Sm6O5PRrFW3Owbd1GuCvEQpDO7pWYY+LipTMkqSYWL/fMBIeMeNY/J++aNU/AAQP7wSaGZGFlETZnpCG3MA8VpWXo3rWb5FdoISZ6pwED4KE2L3ShGU72wHuFlEupEnw02bM55MDhBTI7Lbu8181FlCakq/I4ceRQkLJ5tmfTii4uLJJ+ka0rbmqrzV9ZKVcWeXVikLuCOZQSKRYVGc7KlaslPieys/PA8/4LxQ9XIcVGx+qRHmQ03FVcXVWHHekZovFWB7XrMBQVlyqjzMnJQ/v2rZWp8kwdPpeUlIlyx7N6vMjJ5uRnGbakpakVESU0pvAis4oSLZmrluKF1jYbh45KUZBXpKtlYmPiRZgZejZRUaGkVVOvZSmTd5rfehEmItRzJb1ynjpaVaM7eyuE4bZp1RYZOzJ0zT6/x8D5iHyxHrgKiVowv44mzUstJw5T8bozK0fLwxU75jcgCpEsfZYTqEyLiwhKy0rBL5RVC325U7dIrK1mzVpItdg1HvMoDbeUv1RPTuXR0pwgj9PNZAGlSZRYtFy0wG8uc2iNmj+HzzhnxTkA7j7esmWbhgvtq6CQSk/foUyb9cjNYBROnN+iFcav13Eeg12Nx1HoJlzpI3apJwpmbXJyjRJhkyhMnhPyMWKt0KqIFevG7rSJtZWglmN8QqxYbymSdrhYNlEaJiYmUv11SAk21r3En7YMSkv4ge2mm85o4JofHCG4/IkbTLiqgFc2fhKyRYsWWmBO2lDzpATl4VrsL5SCnFgkYajNhIaYmkIlN1eKcMiHZZU4yaS109F/MAzD26mVyvuAvFeNhRtSyAzZScXctElHE1tLniWASGddOx1OzU6uwUO8FExP8qrg0BQngugm3mwSJ+PSvDBtJacwCAoSKadwS/ErHUryazCv9CdMz3/rNXA8+wawbBYCrfrD0aUVY98NZly/Bsuwuzv9hv6aoUL3BAXBMyHLgCQSDxQGOlCk2RbGp1EK3ai5irbHjnLNVUOlZr0I89pQtyYHyUU+xPjDdaUGJy4DwrgZjt+KJiNUPVXKLa4SrVxZj/Jc63XphHqYKAnxwuiz8nIkfTuiU2KRX1qoY8ot45LRPjYJ0c4oFJeS0bnhTIhCtdcNl2hJ3Vp1QDgnfNk+UiJx8nXnY0d1Dlw26fw+F/KEwYt4R2y8aL2ijcWFxan2xvXxYZFRyjxY8Gap7XHNDbcgLiJFlBhhtNGJuHbEKBx4wTmoFW3LI9q5OYEs1JCfKRp3BYWntkWBkrPhnlaC0Db4zL9sctLFNYy2PYmYHb6spFoTcELoyfYqbZ/05z8KDh3fZ3iOfQvIvIJRSN4YD+/FD9VJ8WOumqF/Lt00JznpSf2wbco980kBzn7JzDF/ZNjU1snQONzGI7OZFDdb8aA6MreqynodPtFhQGkLtXVVInhjVVhqfhkRf0I5c87ATE9XqEkZ+RlJCh0OJbXhF8+4Eoj0lfe0jHg8BidkuTSYGxFVUdF35lX+Szsz1+lzmIfvOaTEspSWVqGZMESdIyCxWQcUyGLJs/uxbWVlZaGLWCDaLSnE5R81ck4MMwRFNTeL0dIK1qjkiUJbbgVaRrnnR3r4DepoySOtT5KVh+/R2tLvUkt4tjfSm4KMw2FMwy3l56a9otKS4DCTtDuxSjkZzsl7ntFkTlJLzjhMJmXhEtaN6zeJVdRGy8zhNS5zpTVCQUTaccEA65JWCYffeXggJ8YjhY+dcch++p4BZ+4LRZoqmsTgCzJp1om2DflD0hJMiUcFMMnyigqtaDYWrjBgnXOlgFn3ZuWbYCyNCZidLvQcvOcjbxtgPgT7hqbPOg1dm6IpT9U0Q8+hJIimcYf8BK/Mj77WfDVi1ycTTaNseAh63FMcDWnxRu+bvNfwZiTm30aEfDV1n8eD6h5/SPtLQLQ6FlZXywRpzR+tfQWHbIVQXHt9zdVD5KUPkfUGqhZvRzt3BCLc7LwBeKVj0nLj6jFq/tqUJAGuwNLJLImfSxSpLbFB6JyCmNuZRbnwC7OOSYhXDT1cmAyH4Lh3JVKuyVHxaBOVgNRI06zOrypHbURALIR6dGrWBi0jhAl56mFPjcGQe26AJ1bSF3lsj2ABTOazZPly1ULbCuOpr3chKjZatSkObXhF8wwTM+HJR19AUaaY4T4u/YtE35NPxu3PPImdPjd8IrCdpBF/pLv8SE9dhcRkTCeznZOR012chX/olU8N7+ku8TS0PdJaOvTWLTvgtEWiRrTj5ATTpOf4dqdO7ZQxkIHxID4yYa5n554Jzr9wbiSczESsBVphVVUlyhy7desqekaE0N6L7dt3SLg4HWrgiiKu7CPTYtq0Jtq2baXn6POZY++lHFaTdsFVNzytkzPEZHitWyWpH57Vw2Gjbdu3oaUwJ/Ir7maOF+2UG+GYDgUJN9B17txJBRt3GFMrzsjMUg2biiJHFNq3b6eb26gVK98TLrt161adCwkJWZ45xXkT7mrm9w04/JKUJEqjlJPLbWn5cGVQjx69xPLIFsEkDFCsQdYDmS2JzrkHtTREQJkT8iJMRADwjKVIKWdRcaEIiC6qvZM5Ezo+L/KA1mJ+fp5+KL979+6m0BA6cHe8CnPh26QX2zz7ANNi3bVty8Ph2Kc4J8aP/1dJPYWJcsVvLYSjRto4v4fAOmVfiYxyiHDxSXoijpiw9CO2Ewof/ic91KKU+Ljvh+2GaWr7ElpQ8LKzUnE2W6BAaMBz3I7uEXzeS/z5OQOpqLzcHCUQk2TmdY2wZmpPkIyLZ35ijn5I5JDb7wuDRmhhQ5HzPe+D/jSceWtCHho6n4Dvmr7nu5CQaoT4+FVETRF8H7pnjuS5oRJCkEfTTatUYT41gRncRJN7ZTxNAyl+5RB0Crk3vWsK+jff6D6Dxx8RurLhmkMg/E8mQlrzFyqaOdYrGoswkOuHXSVSwYVASS28a3aiZV2YzhVQi6KWx1WqtAjYGFlvbLA8UI6WgV8aO5sttUeJUgyqWl02bAu36UdA8koKRKsnc3IhPiaBvUsn+rhMl50vRszpNpEJaJ/cXLWw/NpSnVyOFSbXOaUlIoTpee0+nHjNeeh5xAFwRwqz8QeHpaTz0JyuqqyQdhkGn8s8UoCd3iEWo106u9MRg/ff+wzpK9LRLr69WKYB9DzxeJx3710oEt7AyeXQoghqsdRgafXohCA1T6UWFRqa9uYTqc22pUKAbYM/oQv7bKhq6ZNzBqUlFfC5qZNSOJFhmZYB50KEaipQ2UrNDzcRjI/ueqs/1h/tO9ZX6GwifSWZYL5CGaIrNdtQQLW6RJjwQ0/UKMnE9UNLQf/0UyeMOyHJ3EDGOQP9UJWe0xWpcyrUtrgMU79FINGSOalGzwwyGYmIn+LkyaPcva0b/OQVi2MO/5r9nHRlWE5E65CzlJvZ4PBQYnKiThpTadQ5AqUl42dZmQbrgZvH/HqEBpd1duvWTbXjvNw8oaVYoolxKki5rJogHVhmk5lKVBoPdCiJQoDlZD64F8Dv95iCo7BEhSvjoxVgGF5xF0HOXcqkoURUU23ut+BCCZ2zEvOKQrZFi5bSJ3gGmgPVnBCOj9V4pCSSzzC1AELCgHmSFieUs+vyV378KTmJE/5sESY4aa1L0+Ved41LPyHFSEsu1efqL84Z7D9hIJZBfm6uSltGwMxqZwlWcghKf8mTMgVJimdysCI4G85aoBvHwugptKOZbpSsjJMHkDFOTsQQyixDkLgbH4NpykW7qfwPWQYNEDftXyG/iibx7Ss0GfnXNE9E6JHJqJ9dU1QE34VgduGQr+CLJu93iUFosyt2Cxd8bhIC8+fMMT9uI3lVRiVu2oBYXQIWgVoGOx1BfsB5gOuuvRpOsbVLt2QhLL0czVzSkz3CTEQTYr3oP8kP6cp9AB6O4os7LQW2DA4NcX+FzyFakK4sSRKG7UWOaGUeiSMpPgEVNZXSUcIRKVotGQElR423XorJJZ5AgjMKzcRSaC6an1ssgqyKItSLtdKrfSekiDSq9VbjoLOPg7dNJFwOk8m179AJzbgEUtoPmUhFSamO07JN6dBChZj4UujmCc0x7tl3kLU5H22j2yDcSMTFj9yHsCP7oIa8Weijc8LiV7uK5Il1xXmB0L+m9c/hnqbPjfe8im9GQXqJP443h9uitT7WrVonTEI0XwEnOfl946KiIo0/UoQDl0C6RMvm7lUKC3GWsok1JQy7XfvWOjzBMen09O0q/MhU+J1hHvHByV6mzlVJ1HK5v4B1R2ZLK66urhq9enYX2nBiFkhL26ZzANSwU1twhYv0zWq3VItf5xh4MB0FFJkeJ/5ZFt6TSfKYcdIpRpgxjyfn2Dz7fB0ny0WQuMS6IxG4/4hpFkm9cGdvaJJUz6iSTHCilKevUhBwdY4qB6I0UpizDnlAHueDKPTYVklXMk9+M5laN/lLXEycMurQMdjceU0exUUMPPuIdUOFJz4hTr95UVlRJdaLWxktjVkuJKAVlZySpBYKrR3OJbEMtIy58ZbpdOzIk33j1Qpo3bqF0EGUFA6bih/WBfsUN8ip0BB606zgKi4KyLAosZ7qzSFq0kAav/yE97G+xGL0utie2QBpTTql7HIvZaUQ4NCeDsOJ0sWymMoDT781v1V9Yj/Gt/f488NEYhlwA0sDNBZqLSZ3YazsB0FhrK/ZsNnAdILRdBZ/pn+G49eFCBUGetcIxhWKU/7KTx7kvzYEdaF+9NsIhmj4uys00j1CO3vwfdN7XvQ+dN0dv3IPlsnMrAm9Nx3McoWwe3xN8xx819RJEKIY0zTzSTfzL2F+6YynllLvEH/ySulJH8EmwKywPuiH/7jP4LrrroZdzN3arEK4N+YipV6EgYvM3tTQAhIBV50KG1D6M202UMZI5kG5pZOwwmhq3HWoFivDK28jhPE3T0nFzuICuIWJ2IVB8fTFCOG8Ju8VQSKarjZ2eY4Qk9zhE+ERHY2EmFjUuutRWF6Cdq1ao60wvQpPNa6/71bEdOCSUR8qXLXCOHOQmZmpQwwD+vVTjYoaJBkIBYHErvsmop2JuP/OR+Eu8KNzUjc42rTHDe+9hEybBwFhAFyirOP3DZUkEchz6EmJGYQ5VizvNUyjOylNMhBkNJxs5fJFanU8ELaOSy0lY5wAtEmHZ8fnR2k0jPx4Rg+FNefdGK/JIExt2iaClquBWDbmhe8pAFmH0tXoS5hIyKoxNUuuWjI1WkOHPJhfnuyqwyVsF1JfHC5KTIqSOLhKhxtIqV3bUSXaNycpQyuFtPVIeMbP98yvOsqVz9rHmQ95Jt35UoxT1WLlouCkN4+6qK2t1x3OnLyODq7WIfOnoCFdNS2JmG6kh7Y0iZtDOm3athX6kO6SgrxjNZCv0JIjdJWN0I01R0uO7ZObwihoaFXRehAyavyceC4rq1ALlmlxqS6Xt3IZsM7diB9aD1xWynkULlvlUJHXI8pJXY0IMlfwk5weeXap1k8Gzvh5Vha/oyzkR1ikQ4+v5vyGKhq0oBi75I9k41ETJpMP0lGuZplIAymX0J19zOy7UgdKZ64G9OP4/XVqKYeJeBKh5pwIxhJi7nsCk2JG95hk03h4H4qvwSGEJp1wFwjxGL/emcEbU9k1fOPjrjGx86jT7kkGHUPveWVaZufi0y6eG7En51CmmrzbxZvEpwjlobEQe0Djy6bR7ilISBiEEKqCpslxWIeNioyEHZXrnK+9dpgwTB/chRXIX7QBzTwRCPOR+VOLFD9Bhs0ItKMH4yUYNU+vpJbqFKbLiWTOG1AY1EknqhKNVK2HMBtqhCNSI4u2MX7RmCQufg+YcTBPkivpRNIBhYvYPZIBaedeea4RLS0szI7OrduKRmRg6O3DENYmHnXCyGGnxmVoh12zYYOY8dVo27adMpoIMfH5PWq/TzQvIxJpG3Zgxsc/IlBmR0Tz9rjn0/eQHeOEl4sQWMdCm4aK4rNeTIdQu+OVAqPpkBGhfqXHUqCYjtIHhB6uerdYLFUIl3LWCoPlEGpkVLj0rRLVVPmjpk+mTW1W92mItumntSUaLVcZkbYcriOTo5bKsnJYo0ePHlI3QPbOHGEQQgf517NnD6lbG1asWIX27TvoUFG9CHyufCJjr6mpFoZXjxQR0h06tpe43CIMOAnJvAb0EDeum09KTGUhlFlTi+ecQ8sWLfW7CmYaThQU5gs9zHFzllkPvROBz41uums3NUXT1GERETwk2dat6ZL3GJ0T4cYsLutkGyOd+J7l4pAUx+ZZzpYtW4GnktKa4EokDnkx/+bX3rgHIVmHIMmUSZ+MjAylVURElJ77z1WOXMfPg+h4dhKVBk4gM35zUyEnkbl001QiyPy5yo0g02UeyJ+YXwoMloWrmNi5yAcjIp1azxTg8lL5BRsD59FMoelHZIxDJ+fNjZMUWuJH0ma4HTsyEC3tlE5l5eWan+bNW4jCEK00p1LNfNCio9XHtk3+yneR0icuOu7XH736Pfx5YaD7DHLljk19b6L4tT+60EnK04jdvcmzyQxMZ+1nekMXXoRw5q0g+EL/m1dCO628IqFC4XkRegchDo2RKIIxmc7BP6YXM5BpATUKiAbsFo+mJx4YOuStgeJBB43jj0Avu8XdiKYvzLRC96F3TYWBtB11Df0U4lV1e8kcmRlpxY58w7Bh0uhdwqTDsHzaL2jji0S4W4QGtVuhgf4aIjHLwn/a8AXU0KiJknnTnbuOw8REJsPgsE29CIESby2yKvMRExGDlmHx8otBrEM0ZDZ06Rhe0eBcohl6DI8ILMmfdFjGWyeMvEoYQbXEwR3MyaI9x0Q4ccq5p6DfsYeiPlCu7g5hLNEco5X4CktL1WIg4yTz7d+nr36AhWcDPT/2FUS7YhBwR+Oka65H78vOQqFT2ox0drWnhHAB7dQUmFQIWEYpVZPyE6q1aiWTyQlhtXrpj5qaMF6JICBCzVPvR2E+l01yhYpXh9CihVFxSILhObyixy8wfYmH9KKQFpKoxkw/XMMu4kfT4jPd2TQlBaWxCWrJpn/mOUyEr0+EOK0DFVCse5orkj/mne+4UqyuvhbNWiToUJLbbY5jU0NmHLQ7tExyIVMiY+fqM67HN4vLv6SB0ELCM48sgzJVLioQBqtCU/2Z7vwYTEoK1+nTwmAkprIlFJWomDrnDSR/Uj7mW60eec+8p6Vt1eEaTjzzXKNqPW6DQ1d+3XDHcoXaKuOgts2oeYKqnrgqSZCWhuEUCyVfBQ+FZUoy1+/TP7+a59YJZvLs0GQ45w1oKegGSlqekpfEBH6ciXNSDmzayAn3lnB5yPCdyMmhwOyJ8EixQmgZRJB50zIg7Ukj+WmVSARyZZ2Z1jFpKRRgeeWe7vRHmrAZqlCV+9BQkUME/An7a5iocdMZk5YM6d2u0AIJ+DZ0r2hyq76kgA3ZkHf0q23AfOB//TGWXWGGCaVtvjV90o3E0nemk4Lx/qrETd6HoI/0qJHqHxPixNhNYWBCy9bEiwYOPvNiPjahUvASgtngg2i4bRJJw73EILdNvTd5pdiVRkFHcTOFgbmlRCxpjSNECzN9YQ6hOMTcpRsZ1I03XAuvuw4Ob0DPIVo/ayGi64AIzhxLYA0vf5QG7PBmFNIYyaDMuMm4mRg7OZOwOcJgCHPXb8SKgz0+AtvL8lDp9+rGm1iu9pCYoqWTJUbGItoRgRjpnLHh0TrEUueu1w1D9dJBqwJihtvdqBbBQAaYEhcjzMKFm0beirAWYSIMaMWIMJL0VBMUTTFahBGZGseHWzdvKXmw6wmdj9/7JIxqybcrHIltOmPsm+NR6vAhJzcb6RvSUC3mvEO0zKPOPx81XBnFwpO5N5TahHZULa9cyWjUUf7qj1SSQsjfuiqPCINC1cQlGqEZN3fV6G5sCmbSsFQYJC0AbhLzuT1qNVA4JDVLBr93QEaWtpXzBHY9CZMrsqixci6B4/4csmjduiUSEjg868HKlSvkuY1YFiJ8EhKVDlzhxzH4woJClIsGSr+0CpJFs27RMl6YojA6D+f56nQJI4ewqO2SAXI8nssnO3bspEKWSx2pTZORsllxKSYL17t3L71u2bIVUTHRmkeu5CED5twFacW5HLYkrk5KiI8XuiSp+9o1a6X83LkLFZAcbuGkKucVmB8KDtK7VatWcrXryQhcQca5FU7UNhNLkHnKyMhChw4dWRkoLCyUPIjFJP2YS0HDxW9qqtSD1BFPfSWT5zJWr5SR5aR1xri4dJM7fzlsxaW4TJerhehmfseAc5yiuIgCRbrSjcNbKjDFLz+UFSkWn+5l4TyaWAaV5dyvRcuAwlmyRypIOTZv3izWa5TuMuZ8gldoyjbB47B9Ei/3eXUUC49LdlkOXcYvZRJqiEXhxIXH7Nums780Z1CUL6YgW3ewM+ideatE4i8EkxmaPkNMkcw6yB6CMYTeNYYjzDDsPuaVDmaud/XLsI3xmH/0mf55bYo9hv8N7IFEZASsAC0iy9oknn2Fhg0G3zVHe8KefTRWY9N3Qb/yf/7sOXjqcVMYUIyRgfO15p9XXoJRkI/rmL3Lg2uvvxo+Me3tZNTCNEvT81C4dgdivRxLN0vNH5cU8aq6aJN6ZyfStiBmmHkAITu8QzUoCola0Zg8Ened3YcCXx3qmTj/U3AwX9IJWK/ULjloFCnxpETFoUVckjzZUOmpQ63kjwNO9YYXUZJWF2F+PumMV46+HnWG5F20r3CHoZvg6qnBSafiRF+yMJza8gpsWb8J2Tuy4PTZEcvJRNHO2XE5CMDhmOpSHi8gnRbxOOySK9HuyONRL4zILLmpxaqVIDTjztVGhDRbkkTcVbsVSD65aSl9ayb8roAyGa41jxWGx+820wJgR+dXtqjxUbuln8hIYaJCK8bJ5ZbCO1h1UlYul5SYSWdJrr62DgXC7Lp27SphvcJoTK2TTJtj6/ygPicsWcaQhsz6Vq006EbUSR6SU0UICePxiDCoqa4TLbYOrVu11jJQKDAsGR01W1YYQ7LEbI9Mkxo0dzDz4DsyO6WVuKuFo8mYabIt8PRTWkXUoDn5zEPzOF+hFoRA0xIyMw72PWWMEgdXiVGIcQiFoBVA2nOox8wNP4VZJGEDaNmCm85MZcdc3WTWkd8vwkvyEpD60wPgREhxDxTLzr7O9scNY7RsOfnLbzBQeHNeR88hknxwToUb8MQzIqJEoRDBxR3WHJai8OUqIh5hkZSSjMhosSjEQouQZlRTzSMyQsNERKgOJF3SUepFF2VI4WltcBKbtKAPLlmWpq0I8QCWxy5m9UkH0BLde/xpYaBHWBeYm87MJrArWAV7E3Gjv+AdH4IFDUUQ8kNS8Rp0FvDuj1Pa5e3ve5XXTT0wbiLo1uTCRkTSmY0q5G83qHPw3e5kbghCltaIkC+68X73awiNYeSu8cG8DbUUhXkzb+4cPMGD6qQj0BfNS161+qWRa4fg2LG40g8bnE8Y4TXXXSUaKU9h5FmXdkTUO7Dk29lIEN2d5xWFk8mLO+cDnMLkOUjAf6RPqMyMOyyM48uimQvjpnOkPMeToUnnorld6q5Cnqsa9aItkfFFSEw8MZLDTRzx9nCsXGcqpPNKmrQoyDTIYL3yQOEiuj8ConF2b9MWES4fzrr+QtjjpLdFihCJcuoQBo9E9giTs4kWWl9ZhfWrVyNBtC+75Jedmx2Pa/vdYvIzNXZ2Lu/z+sIQldoRgy66FuGdesMvHZ35IrNWSvIPC0amqKDINaFDMUoVvuNBdWTggNclDFHMNB1GkXAOSUeS16ELftOYWrY5SWl+zlC4BSPTncDczFckDJ8LMqKio4RJiaVRW4OcnBzRcJupRsnjwjn00rFTR2WQHMYhQ8nMyEbnLp0QJQyL+Vm+YrWu/S8tL1Wrg2P0HTt1kjrkmUOxUna/WFXmN5Nra+olXi8ixGrjSiF+3pKaK5k59x514QFy8o8T9+3bt9f0KIRIDU6Okyn36NlD8hcubcIUJhRMlKWcsM7NLdAxfg6P6XyDlLtd+7bIz8tXwcJ5E1o/1OR1qEbqJ1FowD0NHPqLEK2bbY+nmTJv/NSlW+Jh1bRt20atCu5LoKXAYUIyYA7vMG+88mtwHGKqkrZB2leLcOK3EqjUsK+YdeJEfkEeoqNitAxsh5z0jxCLjnXANkG36NgYaT91mh8OjUlBpX0ZSi+2LYdw8UjR4PndCq5cYnoEmwvnmExIT5VwOuwq6VOgCnk1TtKZ/IqWG/uMOUQYkLL5ddPZiQeEhMve4a8JA+5AZsblmRp+KHO7Q/uCoKF8ArpJn25A6HaX0KGHJv5+28Ov73fxuksKQT9BD7v62x2ht2bZWEaikWpyo8y3MRbzrtGvCbnXZIP+TZeg38ZXdGmMiW7B2JrEb0L8NbiZ8YUQirep6+xffsaTjz8izDBMx+JDMId4GL/c6zgRnzg+zLXonEAeioBo33aOz0i++QGb/LRs5G/YgUivaDbCwPglL+q8PI3TqXemtkdthia/DqdIZ4oVzTZGftyHUC3aa410fn7ukA09IjEWedUVqJVn7l6PFP8OW7i+I0V4NLLfxmWL5rhvaOcrT/wUeSBp8UmYloRvHZ+IRDHX+x9/sAiDCI5pCfNxiIkfCYeoYnHSoQoydkI4vjJJdkEOFTlEU6uqrNG16mUVlagWIcUjgvXbuPY4uCNSUGyPRd/jTsHJ1wwTy8HUKsWDdnTJAIkof0wwr2ZVh+gqdCEppAK4Pn3H9p3o0Ka9aM5hwrSK9WMlPPEyKTlZmGGVhLAJMy/TU0LJqFjfjMUhdciD0IhWoqXrMIIUor7ePJAtKpLHoJsrjsyhHC7dZn7MMXeG1TONJC/MH5mHWg8Os86YXX5GlAw5tVm8+OdwibQJoWlopRS1ZNKO5Td/ZFDmooLQOUdsFYybS2BJHkbM4CGtlzAnvqvED79PUQt+3YyrleIkzxQYrFUybLYD0o4ngHKCmNYQBQI3gXEpKSfbqcmrP8kMh7/StmxDhw7t9UhvTqhzGIXCiUyT2j+1ftKEy5q5HNm0GFh/QmdmT+Lh3A5B4UFQaDN+g5PyElaXwEsYlluPm5A2SOHNOQfmJz09XXcNMwwFCj8VykUVBNPkLmS2N85v0A/rTVOUuDUdiV/rna/kXWOfN8FnPc5d6pk01zoW+idLfzrlwP00Z8DvGfCD+CakwiSj7La/BRK3qTAw0dSB1R7ELtGEHsQvvfNRrnvOdshDCKH4WWm7BNerphjyrtQOPRChsLvEIn/NpwbfEnEo56E86UXdBRKvGUKezde/QmP8fwSJix2Q/0KBNHQoXaZh/nbH3Nk/4+knH1cT3WzeEjLkTfzznjxNz9UJMmA28CuvHoKAzwW7aGh8z49yR9kiMe+bmSIM5N5HAUGLQBq3MGYuAdWGT61PAgQ4tiyaS70wFA4HMb8JsfFIiU0Q/9BTSMnIq+0eZLsqUe4TbVCYEgUHJ1b1hFvJG08Slb4kDZ5j/3IlU2FZpTQceNJyC5PlOG+KaHmtYpJw+NGHIaltCurhgs/GcV8b5iycB4cwgV6t2sPg2neWUywiaph1tSK42KF55IXE65V0+W0Mj5SvLhCNuugUvPL1NORIeRzhEdre+c+sD/mJfz3SRMAD1wzR/JhH8+A4MllaHiZ9JZtieUloKaMyE0m3qrxS5w9IZ3P4hpO5wqBY56G6EvAI504dO+mHdFhH9BcRyfFifiiH3wnejnbtOghD4pfDXFJuk+FyQ5SO/wuz4vAR6cohD66A4RAVhSnnJLp0lbh1aMgj+YmBy80hPR7psDO4PFKskJo60b7bKsPjAXD8eDznGMi8uGqH2jS15RiJlxThJDQ1egoiHjrHJZ2m1sxNdhE6fJOdk6cHrlVVVGizpoWQm5ur1iPnILp26SJWTYbuS+Kwi0fcCA7TcHd5bGy01ElQQEtpSksrtKz8vgI/xM+y8fyeZqnNdTiKDJjzFJxfYD3W1ZlWAL8HzfQ45k+lhUM7FC4JcQnSvvyIj4vTpaP8ahstAK7uId1pMfBj9jyzK0KsN2fDyiRDhRXryk5lTDoLN3bSmgmP5Ma8OrWUtQ1JPkwwR/KX7YfxypXKM/2EmL76lD/sfbQeWGzWKd9J0jhpQKin7x3+JmEQwr5HpUoCw4WuUqJQjnhhtf4KZl03vCQJd4HGYXZSQskmz+bVDMzgZgcNPYXQ9H63eH8F0y//7tmn6cpK+r24NBYtNP00Tf/vAekwb94cUxjIv9DR3jQEtFEFk6Q412VCzAc1ItHEh155mTBk0TpEM6Lmz6+XUf+vLazAqtmLkOgXrcweLgJBhAw7toSlKUvSkoFxOIGdNNYZiyrRXAurylDnlU4scZHpteMErrTygrJilDt82OEuhlc0phjRbr1uTvxKdoR5cgjHGWZaIbQcGDmXWbo5PCTx0HLhB8m57DJa4m4RFYdBhx+GstpytOnQGuk7dyAQZceKtLVwRkcgCpJnicPJYTMpq184KzuyV660LqhB8lvHfp8DPkccqp0JePXzSfAII/JKOroDmdXFn9JL6CgFckoYdZJ7bsLTV3zWzkpBTOEgprxo2ju2ZiozpGZKC6Sqoka1Ye4pIKNMSU1GRVmFkMquQyhklKwvMmRaA2RKXHLYvFVzidsmTKVCmRInj3UFC4WwxEMNmnllWtTmnUJL5kmZjzAkWjCcyGVmKZh4KBuPd/YFPEhKipP0KDhs0t+L9WgLbrDiyaaMj1rozpxsNBdmzqXBElzzYDInUsJUKnT3dwTP6xfmJWnyHcvCPmjSwBx/51CLBG8MK++ZJxbAXMElrhzWlHseg0K6cIObHjfBl1IGLZcEJ+NmWMZvMlDxI22cDJzCkcNXPF7b3FthQ40ICApQngPkE2FIOlKpobBinLqpTwQxP+zPuAkuZVWBL5kmbWldUUhwoprWDg8DZHjGRbpxmKy51A0nrek3IsKG8opqabtitYoFyji0j0r+16xZp22Bn/HkbvDIGB537gCPBWnfrp1OgnP40CuCkQLRHEoS4Sj9LUHq7YJD99PZRDyobndhwM4vNG2A3pr1Y174nk5BP6wgSmbWHM0naiOsOF11on75R/+aFR28J0LZZlQhNxOmENjV7Q9Az6GIgnnbHdo4NVLTU0M5g/n4Q+wS/o/QJDOh2waEHn714jfBDjF/3mw88fijGkxHg+gevLIIzB6ZrrBD8UJTWBiGzYuhQy8X7apO3IQh0x+HruW90x6Bpb/Mh6+gCvG2KP3MJSd3IyUtLlmkvsL6dkjk0vfh9IchLjwSMeHCENjgheFXuXmcb61aDjGi2dVGAktyNqNW5y7IVPkzh3HYgbnihXmgRsV2w44gzV/ybVcB0EwsjuSYeMRJJ7QJA2P7cokg8wrzDYQb8EWIFhaox/aqYmVWxw8+FscddxTefONt1Ne4JR1hYsJoOCnHieuAEYHwmFQgoTle/vRrFEp8PJuIcyN6KqmUi+2AbZEM0KwTkxkFSWu2U+n0KoAln3xjM4TGhhPbt2QiJUmYEcd7hWZcK87lpRxOYF8gtmzerIx267at6N+/v35rgHGTydBfSkqyjkdznoGTyz5hDNxDQa2e2iyHU8hQ6ZeTrGQajM/sSTZdhsm5BDISd71bVyjliDbeuUtHCQ+kNk9UawIi5DIzs0XYmsdfe4QhsbS03hRSp1y7z5M/uVuawx/p2zJQJ4KLQovfCuDOXe71IHPkaQOcOyCtWJ/p6ZmqAXOVjloukmcuFeUOZFoT2dk5Sie+52F2nLdwiuAkU+ZqHtKZq4sokDiURAHEUz3pn22Rz6252ohtT+qejJQTvqwW7n0gs6blRKuD1gyFQUVFuZTRrnMLHELiTmguKOBRF2yznOinENOhTImTw31bt6XpkFKvnn3FoqGgNQURhaYKFLlXYSm5Io24zLe8vFrqhecqUcnRjqj5MtuK2YaUJ7J9ymsu3OA8k9nm+J5DcuImV8mGWs3hEu/pA3Q5x17jTwsDCxYsWLDwvwNTtFiwYMGChf/XsISBBQsWLFiwhIEFCxYsWLCEgQULFixYEFjCwIIFCxYsWMLAggULFixYwsCCBQsWLAgsYWDBggULFuAYKwjeW7BgwcJ+w4TJ32PGwjU4qG8PhDnsWLpsJT6ZNhthUTFo2zwZs+YtQ+cObdTvwpVpcJUVwRcZj9gIJxYtW412qfGYPmc50nZkIy09Cz26dMDWtDS8PWEGHFHiz16HmYvWYcfOPGzcmo4unTqAH31ZvSUbrVITMXveInTq0A7F2VnwOSOQWVCORUtXIV38b9mehTqfHVvTc9CxbTPAU49NueVolsBDACHxrkGXdi3hr69GfpXEuW6D+Gul7+Yt3yh5LUFqCwnXBD9KWbu2bwn46/Dtz0uxJX0nYhISkRAdEfTxz8KyDCxYsLDfMez2Z3DJ+adj9HUXISrcieefexWHHToQ9w4fgsP7dsazn87Bd7OX4aP3P0SlD5jyy1osX7wc/pJMfLlgC779aR5QX4Fv56/C8nVbsDyzArNnfodWHbvg3luuwKB+nZDUrA3OPukofL9iG8495VgRODzqwYGvPvkUuemb0KZrF0yYuxEPvDMVCTERWLR+O84++WiUbluP0yXcgT3a4u1PvsKox1/HqKffwaqt/LKjibW5tbhm1JOw11die34NJn0/O/hG8vrTIqxcvCz4ZOKBsc/giO4t8MEvG0SwVOP7BauwdNV6PPPOt0Ef/zwsYWDBgoX9jmfuugTX3fciRj78IuZsyMZdd92M68Y8jYeefwc3PzoeY4Yepx/Fueqaq1G5YzNs4RHgh2Vad+6BSwd1RnZJHXgqHg9QrK6tR2VeBo4/6Qw8+PjLuP+5tzDy6Q+DKUHPDGqKR+++CU98vgjdW7dAffpyPDxmuJ4iGvqeANMJndHTsk13vPjALXhx1OV6ZmIIPHn2/Rfvw2fT54mQAUZdNhi3jH0NN937LEaJMAqPjMDIx8ZhxCOvYMKXX+L6EaMQ36wVYvLXoLDGD34rwuULIDZcT9f6V8A6m8iCBQsWLFiWgQULFixY2EfLwDIiLFiw8HvQo973AHdGBs+sDz5Z2N9wJCbCmZISfNozrGEiCxYs/MfBbxRY+OegnzUNfv/gt2AJAwsWLPzH8Z8UBrRF+KGY/3Z4+Z3V/xAsYWDBgoV/Bf6TwuD4CUXIrDK/DMcvffGTkT654XflOGrFnz/I5XR1aRActOJjE6dfgfExKMOF4g5GtQuaxtHUH+8Jvm8allw39BwKO6RXDB4/KiH49Pdib4TBPk0gbz3s4OBdE/i9KBr/Frw1dUEHoPKXGSidMU/vA95arDvoTPhq6+EpKVU3wlNRKZQI6OfoyqZ/p26VM6agcsUGvVf4fSiWuH1uDzZdMjzoaGLdQcdhXY/+wSdgbbdewTsDJR+8h/q8En3yVNXo1VdVoVfCXWi+K37vDdSm5+i9BQsW/jtBpkqQ4a+6qi1ybu6Agls7Iu/WDqj3BVQw7LihHT47vRmuPjAJY49IwuMHxuLR3rG4qXsM5pzbDEsub4WtV7fCNgk7clAKYoVb3310MqaekYr5FzfH9V1j8NMFzXFq22g8MjABl3d04qju8TilcxTObu0Alfrll7XE2qtbY8aVbfGoxHFJ+3DccEQqYm0BTLmsDd4cFIeVV7XBhZ0iMO+ClhgqYU9t02TZa0gq/EPYJ8tg2+EHo9uS5Qi43PpcM/0zlG6vRnh4ADa7AQ9aosPN56Hkk09ROesneEsS0Gvme9gw6BL0XTQBG/ucgj4bf9Swm2+4Hz1fuBGF83ag5RnHYWWvg9Dy+qEiwpwofOllDPhhPCqNQ5DUK1n9b7r0ZvT+8g29J9b2PRr9N8zHjtOORKcZC7FOhEH/9T8j7ZbHENunG5cgo3xtIVIS09Hipa+xbcSTCOTuRPODIxB/9ysoGnUlqrNsaH3fXYgb2C8YqwULFv4T+E9aBidMLMKOSp9q2Wd0isbR7aLw3roqbC33NgiKMLnxilCgwBiQ6MSach8iHKbmnhrtQFW9Hy7xR27IESefXHmfHOkAvzqd4wogXHiKR9y4GyE5yoEwiSzfG0AUzQZxbx5pR7UErBHJ0D3egXWSBvcgcN7cKelTKBHME7NFAeKUm5D1MKS3WAZH/nOWwT4Jg7TDBqLH0pXBJxNrWqSizYuvIf+uO9E3Pw8bO7REy6deRun41+AuqUP/zauxqmU3dJs3E4U3nI24q0eh/P33EOh5nAiDa1G+woWU43si99bL4W9xIIysVQg/7Ta0umAQ1ianoNUrr6DkpReB3keh96evBlOVdPschQEbF+i9a9mP2HjuzRiYl46NvToidcxjqHj7ebT7ZiGiW8ZimdiJh0oxK95/QQRMb3S49jRkX30qbAecjYAIlJgr7pc89NW4LFiw8PeDH5j/T4Ec7NNNtSoM/ltBeTK0T4yW5T8BCgJrzsCCBQv/OP6TwsDCH2NvhMHvv7VgwYIFC/8vYAkDCxYsWLBgCQMLFixYsGDNGViwYGE/gEvId0fACMDOZX9B+PXk0F31U45z+30+2H5jvNsIBGBzOGBIXLpGR7gZ9xXos9wbkq49MpKTFuZ7+U+Ewu0yY8v73zhOY7/BzHzw4bfBORin0xl8+mPwmJD/+AQyj2K15Mn/LzgcuzZCv9+aHPz/BDIVWxMmvjfYXRjY7Q68+ejtsEXEYcjIsRg27EZExUXDX5yBd957G9MWF+CS0wZixDXX4Nph58PWbiAev2MMYmNr8dhTT+GNSavx2MhLkH7J2Qi3eZA64iY4jzgPOfe+i05PXYeNfU5ATF8DnSb8As+aH1FVGwd7YRaM5n1QfOswJJ0yCElXngN/92NR8eF01E95EqmXD0HMxbfpbubXP5iAQO5KnHnpEKSXRuK9cU+gW4wbY55/H298+j2ydmbjlrN6odYfjfAeg/DGzVehZ5dmuP6h53D/K++iOCsXt59zIFauXIqTr7oTY+55CEZBIV58/nZk+tvh7fHvwFORg6fH3okN5V4snrcJrbwbcPqJp6DZAccgOT4W4196Fccd2QP+5r3wwhtf4qR2LhQVV+Gaex/FjTeMxpefjlMBujcw6+z3BZ0lDCzsMyxh8P8bf1UYMOzyBT8jIqUjBvTpjIkTJuLM8y/BtrTNsPu96NuvL/KLq9EiNQ456ZsQntgcKcmpSFu/Eb16dcS0GbNx3nnnICCMsG79asT0PwiezG1wtO8Kf+52lM9ciGbXDoNr2Xx488sQfcIpcBhu+Fy1qFmwAqUfvIWOr74KZ8eOqFm1Ce4NKxB78GEwxIKIbN8BdrEYZv84HZ379Ed4mBNxSc2RtWMLoqXInbv3wvbMfNiq85Fe7MbJJxyJGdO/RefOnRAhVk2HHr2xcXsmEu31yCjx4OhDD8A3kybjpDPPRfrmTejZvT3cjhhkbElD13apmLV4Nc4542RkSXmd9SVo06YNVm7MVrpkbtmASiMCdR4/2rZshlhbPZKbt8WUadPRr29fdOnSaa95ryUMLPxHYAmD/9/4OywDC/sXeyMM9q1GLViwYOEvgkypuroa6ZnZyOP3h/0GXHXV2CHPAZ8HOwsy8N3CDCxel46a6ipk5RToDtrMHTtQW1unw/41pVuxct12lLghWvs2uH0GRt0xQv1Z+HOwhIEFCxb2K6il3vnwQ6jJWImU9p0x6uEHMOyOh1G0dRlyC8uwLa8IERHAyqVpGDd5FnJX/ojPXxyLDt26Yfidt+swjogUGNXF2JKxA16E4ZJzTkJ8XJzGH7BGKv4UrGEiC/sMa5jo/zf+zDBR4C9+2EZYP76dOgXHnnQ64qJFUljYJ9Aas+YMLPztsITB/2/8E8LAwl/D3ggDa5jIggULFizsf2Fgs/mwrmVbbD3yMGQ98Tbcy2cjwHNlQ1IreLWJ9lny1EgEvLtJM3HfccIAfa/YXdrJ8/buCajekKt+Ng44HoH89Sj9eYW+Lhp1NTxeJ7ZdP2KXoBqfaDvZV57TGHcQRn0p1jZvg63HHo0dI56RcCJl7Q75NUbAMGsTErD5sMOwvttAzWf66SeKu5A4VCbRqEKbXpgWn23woHiKefrqrukGPYq/wlFDsfnQw7ChQztULNoUdHbInyYFENgdBrJfnaz3jGt9t4PEbdey/NPwbZqLzQcfgjWJKdjUry+KnnoaXsljw6YipW1js3RImdbEJGJT/wHY1KcPP4Gh4IYhljHvvrEmGUjPED3kEoqjgaaMV+7TLzxVadKU1krL3aAbkoLXtaktYQT9ezYtFLr2wpYDeyPvw+81XvMnL1mfu7QJ1pEdZeNfYEHUzbP8WxR8vZgf2sAqZ2vNR1qXJI1fy3PVFTDsAVSv3o7siy7WdsTIm9JHfxYs/M1o7HX7C/ZItH32EcDtQv0vc+HN3AKEh2FTx8O0M2w48CSk9eutGfNX1sBflIXs975HWq9O+p6wGeYytfzrzoe3Kg+5787Ahi7dGxifPyYJcW0CSL9HOqEebGvoP0Xw8HAjGAc7cMV336L4/fFYf8pV+p5drXLcfXCVi19hFGt7DMSBpYXoPnc+urx2P0qeuA2uOhv8OVskbz8g+667UF/oQnjHo9B76VL037EGWy+5G76SElS+9zQ8Hge2H9wLZd9/h9wbr0DtL9+gcuUWBCqK4a6oRs2KHdjWv6tmp/K1e1C7bgWKv2/8yI/h8aDn4mXol5OPsjGXIFBTibJJX2HboAN0yGbDoLORf9NlUsIw2HwBrDvsXC2D4fv3Ledz9j4WvVevhr1Nf/TZtBkRCQb8LqDq/cfg3pGOHSMfQMX332DDeTcGQwgjbNkZcaeegtiTz4VRmo38qQthq9mB/MmrUD75C1S89TgKPpuMkg/eQPH0JVh/yDm6s3XzpfdoDBsGDsb2/n3NNlVahZLn7kTWA08I3ddj51kHo3Sq1MuIq+GqF0kj9Mw4/QimCtdPn6B6Sx6SbnkcNr9P2p8daVc+hwE7tsGWkIzi0ZfDvWwWqtLyhblXo2zKNGRefgbqd1Zg+y1jJT03tg5/HrVzfoA0JmSPHIVAm0EouuVSpJ9yIgZWzEXp9z/AecmT2HHYQVpn/rJy+eOGa3seAqXl8G5diKqNOaibNREVi+eibP4GOOw+ZDz/pinELLlg4W+CY6wgeP+nsK/zBdRwyj//EB5bNNq//BKi+nRHwVufoPmQE5E//mMknXkS2r/1CtKHXoWYY05FzOFHwfXZE2jx9Vw4RWNSDc8ei8I3XkXMlaMQ07M3XJ8/gnaTZlIJYwp6jTn2DCSfeIQwRB/iTjoTvpUzkTX2SSSNfATRrZPgWbIAVT/+hJpVWTCKNsJdY0d0ahgSTz0VBa+8CtuAM5FwYGcWEC2F2ec/fDfy3/oACaeehZiTzkH+HcOkk+aj/ZjrkHDSSQiLC4cvbwMqv5sBI7EFWo+4AjYRLNEDD0F46zZIvfkW5D/2OCKOPhfJF16M8ndfRMWSLUg9/RTUfP8hOn/1DbZfdjmch1+AxIO6wp7cXOPUzi4MquTt91GzdgPavfsxUFeGvBfHoeXI0agpqkG7m86BY+CpCE+NRcANtLigrzC7p5F6zrmIPuIgLcPfCY4ZN4V5FMDeQ+tJ5FTs4QNE0zcQ3qmTxOmAs+MBQPY6VPyyAt2/eEeEvsQrmnYgN0PueetF7ODBcMYnICw5URiwA+ExXiTc8DCqPx8Hd6kfbW4fBltEOGIHdBfm/JMIi0/QffoUaTZ2RB16qCTsQ/IVN6Lks09gb9YObZ5+AQVPP47wg05C4hEDOLiN5CHDsH3IEASSeyDl5EHa5iI7tlI6trj2AmQMuxL21p3R9r4RCO/SE87kFDgiwpD35JNSz6NRvy0Psf16IqpbOxhuA/EnHILqAg9aXncVnHHRSLnsbEQMvhTh7buh7tsv0ebB0VrNUQMPFroEEHngISgd/xISTz8dEf37wRGXCkdMOMI794N7/jTUbMmEt9oLZ2U6bO37hIyO/Ya9GX/eE0LhrN8/8/sj7PcJZF/6WngjOiOqrbkM7A/BQvAXnICidZA9+k4YPMcktTVa3ycdSZgGzxqhFl/48qvCJO+Q9z64Vs5FxAEHo2KtaHcHd2sIn//kC2h574gGK2F3cMla5U4XEvu0gy83Hf641oiIjwq+DcGG+sWzRNu7H7GXXY3WI4c3xMc0Cif/iObnnKDP/2v4KxPI/vIc1Od5EXdAN+Q89iTaPnifKAfjkXDx9VrNTeHbsR6+lJ6ITGjyaUCBL30VAq0ORHj0HzRwCq09TFxWTZ2IuPMvh6+wWDTu6YgX5k/NvylsDhvyPpqKVkPPDrpIVHmb4IvsjoqF89H8rOODrkGIsCn76E3UbtiuaSbeeAPc2eVIHXxY0MOeESjZidraWMR1ML/o90cIDV/xzJ1/Cn9mAtlaZPLPYm+Ewb7V6N8Af+56uPOD30sO+FA4YSZca+agdPFm+OtdyLzwGNTnl2BN216qEa/r2gc7Tx2Muow8CSASTv4WP/8KPMXFKHvtKXjrfNh+xX3SQD3YLiZ51fsvi+4HbOndE75ta6XTeFCXWYq1yfE6jJT30SSUv/UsDJsD63sehJ3nDIbPHUDO0BPgWrsIBZ/PQM2cn1CfaX4nOVCYI0qsgdWt+kh+DKRdcqe6U2Ot+PJzuPOKUL96nTzWYtMFNyBQXYKcd75B1eJ12Ni5nZZhQ6vWKHt6NCo3FSD3ylPh2b4Oee9MRf38KSj5ZTZy35wIX9Zq7Hz9KzPu/2E4UzsiSxhk8QM3ieVyLCqWbkL+hOXY1ku0aKFV1pnHixDYiPSbn4ZPrISS919F3nvTUDHuflRnVaHoiUdh1OSjYsY8lL/+CNw52dh26/3SLtzYfMIN2Ng61Ww3rTvqUJEOPQ44GvnXnoGMJ9/Epj494V44TwcN88ZNRv2sb0Q4VSPztMM1HEGGy9mcsik/Y5soEYxjU6euIkXy4SnzomrBamTffqu6r+tymDk8Ke2h+rMPUTN7LqpnzUZCzx6oWrYSWTfdoP42HnM6yh65raEN1M2ZipIfl6Dq28mi5buxthfTN7DuwOOwvW9fuArLsalVlMad/cQL7M2aNwqBf1IQWPjfxX4XBrboeOReNAgbu3ZDwdQfUPz0fcga8SjK3vwAG9t1QN26QuQ89w6andofaaedgqRbH4YtMQkxXdtLaFO7cPY/Gl0/+QR9c4pEO3TCNecLbDr6WIS1TEZY5/bYeuzxsA8Qzc0ZoZ3IHm5H3CF9sO2Cs6UjhSOs1UAtuDM5Ga2efBRbTz4Vlel2RB90FIoeuAO5T70IZ3S4poUwxmFH/BmXCXsIA9lFSMZ6sgvg6NYddYtmIwARNtnLkHbEcUi9+Gw4osLQ4pohSDvzLESLkJCCI7ZfW0QfNgjODn1R/tRo7LjhHqSeNBgVz96DredchZbXnBeM+X8XtNh6LpyCukA3RB5wJIpvvww9pr6P1k+MxZZTz0RdXaJUTBgSrjkf9pg4JF56KwI/vg5H72ORfd2lKPryO2m1YYg/6VhE9u0PW0wy/HO+wpZjjkX7T1+ELTIaW4SmcVddLwq6T9Pr+tGTMAaPRkz9JnSYtx4Ij9I6rHz/KWlbHRDVOs4couF8kTDfHSccivUH9kPbR8Yg8fyzsPHII2HrEC9tIRK2MDucSfFwr1+JLaecKFZSMXz8mK3AFhuHnqtWovcafhrWC2dCElxL52HL4KNh7NwKI7ZVQxuIOPhE5N4yDPlvfyRN1InEHglIO+kUNB/zMOytWiG6dTMknHEKtl18EbwV1tJdC/95WPsMLOwz/s37DKhJB/5F+flfhDVM9N+Hf+WcgYX/flibzv5/488IAwv/fux3YcDTCy3h8e/Cvnwkg/grwoB1b51g+e8CtcZ9OeDNEgb/m7AsAwv7DMsy+P8NSxj8b8KqUQsWLFiwsP+FAbXKyy69Eq76OlRW12HLmmVYtWEbNsz8HDPm/IKiKjfWrV2NRcvXoLC0GtvTt6oJO23qFFS7DaxbtQE/z50PjxgjGWlr5Z0deVtWYMqspbj1uuvhEK1F05HLVbeMwY8T3sW6ZXPw8dRfMHTIUOxY9DOOOmqQ5mPJksV47aE7sSmzSMNY2D+Y+v6zqK2vR1VlBey2gNTtt1oft931EKb/OBfuuiqsWr4Q69euF3cDmaW12LhqKWYvWgFXTQWWLZR327MR8LhQVFmj7ePKG0dhxhfjkFkWtFJEc33g5quQmZ2FEQ+9iQuG3IjP33xWlyAPveg8bN5Zih2bNmDpwjm4dexLoumawSxY+P+K/S4MXEWbcf19zyI6JhbT3h6LFh264cuvJ+PhVybg8O4dMHfRYszP9GDbzE8RF+bFkx98h4svvQnx/nIUl2Rjhws4efDxOPPEM9Gh90CJ0Y47xzyBwQe0RL/ThyI7r1DT+Xnim7j0kotx+GmX4pkXX8c5h3XESZfejG6HHI4LbnlY/Tz74hsY8cTL6N2xuT5b+M+DTP/zBTsRHxuLpIRI3Pva57BV5WPJz5Mw/NZbMfWzt/HAfffgkMMPx4zV2zHmusux+KOXENeuK9568yPce8ctOOKYYzH+hQfw/cpMNE+IxfQPnsMbLz+Jr6bPQ2Rdjo6B2zxV2BneDnEx8bjupHZ47vmnMHXuFnkXjYARhr6dWmDFvG8xYNAJGDd2JKyRTgv/3/FfN2fAjl5YVIwWzZvtIV1uSms4hcjCfwj/9JxBXXUFYhNTENjDRDQtQ/8edh1b+PtgzRn8b8KaQLawz/inhYGFfxaWMPjfxD8mDMhQ/ikmwkPRmO894ffeERyfblwaaeMpBPijz+zxdEl7cFCap6UGfuNMpBB2zwPDG02ed83D/sffIQxCcfxR+2malhHw7XKc1O50+TvBdHUH8+9UFa3U3fPOuqHT77ehxjLxoy/7ctAfw/7TwvfvEAbvffAFLhp6CeLD7Hhu/Nc49+huSO7RDynyPHnSFJxzymD8uKEIpx9unuZLvPvR57jgssuRFA488uybsIWHI6lFa9x22alBH8DXk6Zi5qp0pDZvhSfuuAyvjP8Y1994JaIluy+9+y1GXncWvBVlePCtrxARxn5m4MhD+6BPnwPQLiUML38yCyOuOAPj3/sYJwwagJikVnjj0ylwOsTi9PoRHROOunqv9nvuVj+kSzMs3pyraffoOxAt/MVYtC1XrNYALjjvLAzo2krf/TfgHxHvq+Z8i/TtmzFnXUbQRSCNa9qkyXjo4bF46NlXpdHbsXXtUtw6cgzmr83AD1O+0N2lP076VDvE+uVz4LOZnYp+77n/Xox84BE4vBUYfMIpWJ2ejR8XrGHE+Ozjz8SPA6+//DxuHfMArr3hWiz+ebqeT+SQWv3yx3l6PAHzcP+9t2n8X3z0Hm68/S6U1fg0/oceegCjxz6DS266A47gZKPDXouXPpmA2++8Ez8tWoOczctQ5WY0Drz5seTXjBTffvEqaoU3sBP7KvPw/qwNqCrKwe1j7sHzb3+G+qKtKKwJaLi33vsA075hWR34+tMPcPOd9+CRh8eY598IKChOu/IWyZOZCQ3z2ou4bcwYFFTUCZ0+xQOPPYmxTz4Nv6Q9deJnGH77aHnnRu7mFXj3gzdR6A4W4B+Aw+bDTY++rcyS9Ni28Ftsr/BLRycd78En02crk1W/QoOr731M7shwOfxnx9tvvCr1Mho1bgPTvhyHt959C7eOvgeugB0Z6xbjjbfGoaSyBMV1Hg3/ydRfYPN5MHL0GNz50JNat+9/+AVuGjEaH3z4sfrh+VUrtuUE03Tiwit5fHYAmSu/x7bSPTPe2opCLN6Ui6lffSlh7MjctFrD3vXa+1i5eJbG+83nH+IOqZc1wbgJtrc3pv0sd2aZVi36HnUeP5bN+UH83o3v5q2Gp74GEyZ+jdtH343SWpbDibvvuRcPPjMONz32tD4/+NDDuOO+x/T+28lfYNS998NTWSTtZTTenDAt2Pb+vcjOLUTh5jWYtTEf6TuLUFdTAy+/ayIoKCiSzuJFQXm9PhNrFs3ByeecjztHP6LP27OLpP0EsHDxUviC8vj7bybhtLPOwFtPjFJBMOr591BQVIa0xfOwPKsC6TnmeWNhicl4+u4bpQ7L8Nhd1+PUYwbhkec/wFPPjMepB7RAVkEJYjsdgOrKSkTExuMJ8ZO+swqPj7kB991yNR699kz0OfgIPDJiGHKkHAGfHz6vF/17d0BxYSFqXF7U1Ndj/vp0Te+/BftdGDgC9fho/nbMWbgMsz59GQFpzAQZwJL5C/DE449j+AVHIrvGhi8Wb8f111yJeFsNzrjgCjz2xoeobzUAY154B7MyA3AaZkf1SkXceuMNSLJ7sHBHHQ7q2BoHd++AVZvThR3asGjuXKz66WvcIszm9eefRrgjgKNOPhfnS6e/5tphGHL6cdo1Q9iyfDba9B6Im6+/GllZ2/DC4w/hiSeexguP3Q+fNMCmSOnYD6++8AKS6nYgqdvhGHnzMLz61L24edgVu2ixITiEefsNO+564AFcdull6GDshLNVb7z+yC2Y9ukruPq667FoyQIUbl2NQ0+/GG+8+CxSo397Q1BVfjq214TjjptuxoMvviZ0uhrLlq7FYw8+gNwtKxHRuhtuuv4q5Oekoyx3B6677la0iNhDxvYXRBOOSIiVWjHzEBkVAY8ww4UrNuO1F55B9bo5KuAaoJq3CAK5Lvz+Cxx8zIlSL1dhW/o2MWsDovXdgvEvPo+7brkeZdnpuPXmEUgNVKNK4qQgXr5iI95/4ymccPo5GH72Ydhc6cfP81bgrZefw3XXXoMRL3yCc295CId0b6fJ0eK646JBeP2L79H5kLPRLcWpmnAIm1fNlzZgSB7pZsOyJQv1WrqzseOnb+e3KPyYsmwbbrnpFrz8Khn4rnWoFkXQqogMd+DpDybhumHD8P2Xr8Ah7bpz/yPx+osv4K7n3sO9tw/H8889iyfvGwGPtPVH7x6OSy+/HNdedj625xRg8cIleOXZZySiOFxzyXmY9c3nCNh3zfe/DYkJceh2wEE4vmsCEB2H/ocfiTdeegO3P/wyOh5yrChqQtuFoqU/+hre/GIqFpdEon1iJN5/5V68/PlMpMRHoarOhV69e8EZFHynn3cBPvn0S4x45DXc99KnePGuaxEXH4sDjzwGByQD4bG7npSclBAfvAPuuuBgHHXm+ejZ/2C88d6XuGLwAISFR4ryYkaemtQkrNRlVKR5dllcXCxcIgzc0ibmLF0v7TkSz903HC89dAfSly1RP/8t2O/DRLsPgbDBhr6P2vjOnAgmU9C6kOj94k5tmZOGexrKoYZEj+zMvOd7+tPAgpB70+eJbz+Hs669F1GORu0vFHfIL4/G5jBQQ2cO5iUEMnfJrLhL2uJ3y6LvENnjJHRMCR50J6BJbVdVTX7CwOiP6YTKxmECTUNoEXrXNA9E02Ghpu6N5SQYIdEYZpdyBNP/qzDjbMS+DltQ8IfqRssuUjPUDkJlD6Fp+yBC5THdGI9JVzMMh21Mvw00ErqSGmptBNspP19E/7zedv21GP/+h7uUoSl9iSfGf4D7bryyQbiHys8wFAqhIUDSWxmw+AtIPprG07T+6D80tBgaamrq1ywbaSN+xergkEPT8rCNNM0DLRNqySZdTSElseC5DybirqsubMj33wWmYc0Z/O/BmkC2sM8IMaIQ9lUYWPjvhiUM/jfxjwgDMpM/y0BC1sEuEI1IChLUq/4mSGPXj+YEH/cGtB6aaoC7YB/i2107/isw6UWt0dQ0/w78VWHQNLwZlhPxou3vlr/fo8Pu70wN3WRQv8oP24dcfqud7rFN/QZ2sVQ03t+nK/OpVongf0Vo/hlhUDljBgyvN/hkYX8jonNnRPXtG3z6DVAY/BVIAzd8Pu9e/cSUNT56/1VjyE13Gv6A3xh1113GiPse1Xjee+9zwy9+Nq5cYHjk+uWkycaNt480Fm1MN8TkNp598jHjltH3G5deeaVhBMw0i7avNI4/7XyjtDjbePOzT40bbrvDyCwqN3yeeuOOUaOMO+59yDC8VcbgwYON7xau0PjFxDY++/gzY/Td9xiPvPSmpBwwZn47wbj1rjuNeWu3GV9/8a5x4bW3G/mZG4xaseWX/PKdccsdo4yfl280vBU5xuQpEzWdgvJqw1NXbdw2YqQx8sHHtAznXX2tECRUVr8x5cuPjetvHWHkFNcY21fPMEr9hrFl9SLjpttHGb8s36I0eOf1l43rbxth5El8Nw2/zrj3qZeMKV9/pvG98eoLxnDxW1BeY2xaOtsY99pLxq2j75Us+xtounzBT8Zbb40zho+4y6io9wppPLvQ9bJhQq+aTGN1Ya3x4zefGdfdPsJYkZ7bEP7P/HbHnvz81k8qxLjl+U+FPpJXebr0ogslggpjW0m1UVuWa9wktP540jfGih35xsQJnxqLfv7GOP3S6wyP+L3/vnuM4aPuMuo9fmPsg3cw6WCcAWPY/S/p1e+rNdILq4yCzM3GzSNHGe9N/sEw6ouMlz/4UNrTCCMtt1jr6K7Ro4077nlY47jquqv0+tTjDxvDR440SqvrjIU/TTcefuRBo17cbx51p3GP1Asx/N7HpP5GGjMWrzUCdUVGVpXbePeDD4x7JG93PvyE+Ag0lHXiG48ZxXV+7SPEq+9+YdQVbje++uZzY2V2qTHp8w+kbd1pbMkukra82nCrL5/x3fKtxjeTvjCeZJu/6z7DLf0mFOe/4SdCWHO6L3C73YbL5bJ+/9DP6/11v90d+1UY6M9bY/ywPMe4ZYgwgSCG3C0CYuhNwuN8xsxJ7xleYfbjJvygcV8z5Frj5wlvqz/pE8blVw2R/mamSYy6+xnDqNppLM/I1+cb73jU+OKtJ42vZvxsbFv5i7E8r8p4eDg7u8lAGccNw25Uhrpu0XdGicswLrj2VmPNxs3G+ZdeIv48xqR5241NS6YaFeL569lrNdyPn75lBMq3G9vLajSdEQ+PM15/5l5j2s9zjY0LpxtpVf5dhEHmppXG1J/nGytXrzaWr15jZKz90aiQcPe98r66rVy10ljy40SjxiX+pZwFhQXG6jnTjKKagDFm9HBjyQ8TjYo6j7CWgHHdNTcbcya+pekaRrUxbXWOSUufz/ji/WeFfZi48cbrjZFXsQwmhox+uUEYrCmqNSrKS4yvv/zcuPx2EShBevyZ3+7Yk5/f+jUVBsQll1wgTgXG0vwa48zh96vANrzlxpdLthh3jLhB/bz2+VyhzTfG659OMjLT1hlv/bR0F2HAdjN3TZrSSiS08dLkecboVz/Ud/W11YZRW2j8tHqr+A4Y11w/2hg9rJFGF972tAqDvLRlxqPj3je2b0sz7n7jE+O95x7R9y5XnbF5wxpj+E3XGIUV1cYDL30oefQZdwyTuq7NMtYU1xvnX2EqKMSj4ycEy+ozPnnxfqNG+GaIeZ589jlGTfpSo8QbMLK3rjE2ZJWo3yfvGWMUrptpSFMU+I2Xvl6obSCEm0Y/rGU04/3nf5Yw+O/77Y0w+EeGiRonzcyJT3PiLTihKoY3zenQJJuuvpE0zKEFM52mQzHmkBMXUZrDRJyE5XCDTiwG88WJQk6cMj4iNMTw68k7SZNpB4dWGGNDvsSfyIZd0tEQfNkkHcYbQihenbxVL03jk3I0KVdo6IEmOKNjPI3hhcZiljMe9SPhzfhs+OqjF3HpNaPVPVQXu9OVcTPfLBdBPw1DHX8CZr4awfraFzRdWROqS+bzgXvvwRNPP4PFsyYhqddx6NE6OUgHswykTQghGoXApbcsY6j97D6x21DXko5J991p1Oim7YBDekqj0PHO5uKE0DBRA12lXi65Zhi++vAD9bs7LZq2LaW7xBsa0gylJ+JC4mpshyzbPWNuwTPPvaHv2Sbp/9+CPzNM5PF4tPwW/hmwrf3RUfXWBLKFfcZfFQYW/rthCYP/PuyNMNi3Gv2HQe1ONfF/AUKno+4Z5s7kkCb+nwAZ8r+EFPsM5j30M2HS6z+BvamnfQHj22UfxF/E3xnXfw2k4VaUl6KuthjDH38NpWVl8AWNvD3177CwsOCdCTK10JLiH74aj3qbuYzbIe6N1p2FfcV+Fwauoh2YPHUCNpe68OZrL+LWUffAb3Pip4mf48GHH8KLH0zA888+hTEP87hhO36Y/IXu4ly6MQNVpfkornZh8tdfYdTd92D851OkOTRi3ZI5uotz8szGzR7sbO+8+TJuHX0vKgJOXHvFZRg/6TtMn/IVRtz/MDzleRhx190S1zRpSAYmfDMNt9x5NxZu2KHM/MXnnlZ/H3/2WcOwA3f/Tpq9BCvmzsRLLzyPOx/kTlA7qktycctdY/D1N5OwKLsKH33ykTbON197CTePHIPyWjf8rlpN757HnofDXY7BJ56CFel5mPfjVNwx+m6sTMuBp2wnpn43CauySzU9ImvTKg03adYSbFn5M0694CoUuoIv/4vAvnrrC5+JRWkOfQy97DI4UIP0Ci8+/vhL3HTHSKXvmHvvxd2Pv6h0rSzMEtrci3cn/YSMdQtw6oVXod7uxLPPPIVb77oXdV4DC2fOwMOPjoVb3EMg7e94/i1h4Abuue8+jHlUaC7x1ZUXSD3djYmTv8acdHNXKmH4PBg1+h7cxZ3KTYSIwx7AXdLeHnvxDdz+9DhsWzOfnAevPv+0pH83XNw5663DqDH34PFX39d0p/+yQkLaMPGzz7U8bK93P8H0nfjwzVdx86i7UFzjxtyZbHdOTPjkfdwuce0sqUbhtjX49OP3cPuY+4RGjS3cjgBG330vRo81dyF/+NGXkq/78epHX0kef81E/7UQCyExKQVJycmIjY1Fi9Rk3PH0m6jK24arrrsWEREROP+yq+GpyMOXc9ao/x3S5ncUVeGCG+9V+obZDDz57iS1NkQ845Pn7pN6sMEpdfXt4g0NVPtl5lwRHo6G59BQIzeqPTmrCD+mVePZn4sRIXV02me5iAi3Y+z8Mtz7XaHW203f5OOhaflwyj1pXF1RB6/EFxFmw7Mzi3DxZzn4ZHUFzv44G+HiZ+SXO5Fd6sYra2pgSH9fWfnnh2P3OzhM9Ffg38eJrdItC4xyv2HMnjjOWLxuk7Fi1Wpj7abNxhO3DZPYAsbEj14wONWRsWAaYzcuvuF2Y93mLcYVN15jFO3cbGzNLzNG3nWPvvvyjRfkGlpRYhhnXzbUWLF2rXHbTUP1WdP0uo3iogLj7TdfN8a+8bEx/e0X9d2dI0fo9Za7n9ZJy/LsbcbqrTuM5z74RicIbxg6zFj07cfqh5POV18jcQZX8TDtO19+3/joRXMVkd9VaCzNqTcuuud5831NtjEvs8wYcs2Vxqyv3zZ8Ep50KiwuMp5/9C7ju9nzjbWzJxkZtQFjxFVDDW9difHzqnQN+9mrzxre/HVGkadxgpd4+t2pep+2yJxofOzVrxre7+/f7tiTn9/6/dYE8sLsSuPyoTeJS8C47upLjA0b1hsr16wxckurjNufHa9hXfXm5P3Dz39mfDHuCU4XK8657GbjrafHmg/BOjLTChh3PPemMfzaSxvi21lcYZx351Pm+7o8Y1Zanulf6ufdlx42Jv/4i7Fl6Y/G+pJ6deek9PW33m7GLRj++MvGzG/e0jooyMs2XnnxOeP1b2Ybl91yRzBtj+HxuIz7Xnhf2pHfuO3aa42Az2Vs27zeGHnHcGNzTrG0x3zjnTffMMa8/IHx6vP3G9vWLzV2FFZpG7n3jhFG+qIpunqKixnenbG6IX/DL29cdHHlfeOMy4KLLn6Y+K5RK31K/e2HX+BvmkA2jFrjtqfH6/3sbz42Tjv7Yvo0DjnsaKPe4zWqSguM2x4br+G/ePUxY0dJtXHYsWdpvRdmbTZe+OIHY9JHzxm1PsN4+YFRRkUt4/QbZ141yvAE05sx/Setl8kLNhrvfjHdWLghQ9237ywzZm0uMZ78Kce49Zud0gZdxqtLSoyXZ2QZd/5cYFzzZYbE5TEu/yLTuPvrDOOuCenGrA3Fxur0EiO/3m2Mlmcj4DZunZwr13rj1QXFxk1f7DCWbS42NmRVGFmVLuOS97caS4vqG8r7T/7+nRPIol03TqCZWhy1RJvNnMTjWKRQV81Fxmv6MePXSU9x465M3XEpUj40qUrs4tcv+dK7RnfGK0VmFvTHOMzxT+oNnCCUZ7nnRDMnGqtyNyCtvhkO6dYSp1x+G37g8RnBsnJNO7fMS0PTZ41CdBRz4tqkC60SXkPpmxOOwaGuIA1YXvoJaSwSIahohmgUwq/yKc9Kj38AoXoLYV/nDJqa8qEJZJYsRC8S09TM9zwZzPTp3khXhjEPA3zotbcx9pZrte0QSiehqe4UD8UnNDeHGXZtJw00DtK+kb6cRDbzY7YhemncFRzyZ9ahmUbo3e7PofzznnnUJQlN2oguNhA3tgMi1B5DCNGu6cR3qM/sL5h0CrbXvcRfmTNgnewSNlhHIfzq/R5AqypLLIt2zRODLibYCv5crv67wHZjTSBb+NthMq5GkNlZ+P+D/S0MLPx17BdhYMGCBQsW/vuxb+LdggULFiz8T8ISBhYsWLBgwRIGFixYsGDBEgYWLFiwYEFgCQMLFixYsGAJAwsWLFiwYAkDCxYsWLAg+FuEAXdDrli5OvhkPldVVQWf/n6UFBfA4/4vPJjHggULFv6l2CdhwP1pOTm5Tbbpm9i0OQ3VNdUNOwx3ZmRi1uy5/7Edh14RBP/UUQwWLFiw8L+IfRIGPCNl/caNyM3Lx8+/zEFlZaUy5cL8PNRXlGHRoqXqzzHkcvSPj0Zdfb1uQ7dgwYIFC/9u/KnjKNwuNzYtX4qs0gq0S4pDsytvRaB9S5S/8Qp8bg/C66qR7/HDJcKgV4/u6NG9WzDk34P8nEwkpTRHZFR00MWCBQsWLPwV/Kk5A7fPh/j7HkDP1ARU/zIbjogIZA6/CrnZOShO24jMymqElRQgtroMKVERwVD/WRgeF7wZafCXFAYdDHgzt8lvKwK11abbXoDx+HamB5/+QTD/Uh5f1nb48jJNJy3jVnh3btNnCxYsWPi78KeEAT/ysGHM3dhWVY++11+PNSOvRUydS48ajkvfhiOLs+EVgZEkgqJu0BmoePZp4DdOtuQwU0lpGTIyM7ElbRu2bktHXl4+6urqgj72DrawcHjWb0LeSWfDX1YiDjY4ElNRP3sO7FExQV+/DcPjNm9sdhQOu8m8/wsI1FQG7/4kJP+2yBgUXHI1HC3amk7OcLiXrZS7Xb/8FELZE4/Bl7sz+PTnUb9oHmomT9T7QM1/biGABQsW/j34U8IgJjoa55x1Bvr07AlnXAKatWqNZtvT4HW50PmQQxHTtSvaLVmG5IXrRQgAVS99irzjT4Xhqg/GAFRX12D+goX47vsfsGjxEmzYuBnbtm9H2tatWLFqNWb+PBszfvgJGzZsCob4AwgTd7RqjhafvYOCi69QJ7vkLbxHN7mxw3CLVp2dJa7mqJhRX6NXf0G+cDw/Kl57GYH6WhUqtqgoeROQd3nqhzC8bvh2CV8nz42Ml/H783IAn1fLWf6cCECPWd5AVQX8hZIOwfPwRfAEKsvFX53583jgLy7UOJvCkZAAe3wMbKEjo6Uczrbt4GyWikB1hcRlCPPPaZioTxw1As7mLSUv9RovYbglfp8Hhghjb5ZYGMFz7406sZYknJZf4MvPFbdayWwAkYcejuhTTtN8lj/zhFzN+BgvQQsFwXsLFiz8b+BPCQOCDGjdxo1YIky/67HHYfWRgxGfuR2bhJmXXHIH4ibPhaMyuPxTtFzf9kLkn3uJPm7atAWz585FRaVondSA5dcUfOaZ6T6/H5k7903TDevaHXFDL0bZ2LE0YdTNk7YZVR++C3t0JIrvGqGMsGDo1eI2HjXfTUP9sgWonzkXXrFMCJvXj9qfZ8C9fi0q331TGXnFuJdhi41G8Yjbg8+vAOEOlNw9SsNUffQOjDAHyl95Rhh7Abybt8GzbQfqf5kJ15JF8JcUoHL866iZ9jVKRtwC9/YtKHngXlR9+ilK7xuNQG0VCoYMEcKaH3v5PQSEaRdeMQzVEz4SAVKF4huvV8urdMz98O7YjtIHH0Ttt1PUb+X778C7fSvKHr4PjpQkFA2/Af6KYuRfeBmqvvoUVZ9/guqvPpFIfaibP0sFRrW41XzxhQox98q18Kanw7V0MQqvulrjdK9YKn4X6L0FCxb+N/CnhAFXE2UvWoAWxflo1jwVC0QgdP7qc7hSm8PdpgN23HAhbHtY+ulbk47aqd8og9/bj2M0/SrWXiFgIP7qYcIAM5URw+4QwfAI4q+6VphhC0QcfCjq581DxIC+iD75DCRceyOiDj8W9qgIcRtgxuGwIeaEMxB15DHwiuCqeOkl2JPiULdotloajmbNkXDjcHhWLNF0iNrpM1E7YSISbroDzhatYIuPRnifPih77CkEXMJUM7bCFh2O6ONOBJwxiBp4BJo9/woiDztMfocjrGM3ONu0EwZcrvH9Huyx8XB2aoPYsy8W4dcb/qIiybMTkYMO4VukiCCsnfa9+g1r2wbupStgT0xA7ZwfEHHoQNgjY+BslYr4Cy5D0qgxUqa+KLrxVhGWcZKPTogefLKEDMCR2kLyHInwXn0RdewJ5le5xFrwisUUfeJJGr8FCxb+N/CnhAFXE1WJBmnLzFQNPqy4ELFbMhAjlkH7CRPQ8ZOpMMT9VxA395wFiI2LCzr8MZz7IgxoYQSNjOYfvIXSux5CwOulRNEhEQWFlDM45t4k7j0uqaIj4xT/UYcchbgzLkbC8Nvh2bIZtd9PQ/QZF8DGL2sLWk3+WgTNQBReLtp90zzLfcxJ5yDuzEtEIF0ncQZgj4gMviR2tYqaPtsioxGoNIezQvCXFcAWwWEsZm63XDOo/GzRsXAkp8C1eC6ijh4sebAhvGc/zUPCNcM1XvUbrKOwTp3R8svPREguQu13tCh2z5OJ5PvGoPyF5xDWvmPQxYIFC/8r+FPCoHPnjuh7+RXoPuJOFBQWwRsTi9iP30NMXDzit2bC02LX74w2QHhXWI+u8O7D3gOHc++EQaCiDDVffImaKRPFBPHBFhaBFl+8D6O+HqlPPYnKd8fBX5ADz4Y1wiBF49++A+5Vy4OhhRBJSaj7ZQY8aWvhr62FLy8L9SsXwZeTg4RbhqPirTfhz9uJys/eh08EIcfXq77+VPimQ6yCr1D+0lMI794TkccOkkyHIVBeg7qZ05D67FOofHOcrgKq/f4b1C9fDF9utjlmL3AvWwzPpo06TMTxe9fqZequEKsm5ZlHUHL3nXAtmYeqT96Fs2NXKVMt/NlF4ncpvFlbpew18OZmSNk2wrVmhQZNHH0nar7+RiyCZMRdNkTy+C282dtRJTQJlJdIWqVwrTCHeupm/wTP5rWIOfM0OFu3Rv3SefBu3SpE9UudOVD38/cwvB5EHHAQ3CtWI3LgYRrOggUL+w/lFRWYN38hfvllDtauXfe3b7z985+9dLux4IfvUFdUAlt1DVoddghs06fA2J4Ff3gEkn5ZK7HvqmHaopxovW4+vp89/7eUz18hJSUZgw7flfnscZ8BixH6NdXMSTBqwHLlJLCpVQfdm/qVe0OsCBu/E8q8aVSGzl+Y5ZD3IsRsQa2ezJGTzWb88p7+PYw/+N5vjv3bJH69p4CKiNB7m36M3YxXn5ukwWGuXfIv0CpierRoWBY+mxmUq4TT9PmsvlWI6J1YIU2H4zjJbZO6UTA5v+SdaUlYTjAzbVs4yyT5DeVJ3PiRdqWLoObbrxB71kV6b8GChf0DMv658xagT59eSBGrf83atYiKjELv3j2DPv46/pRlQJQ8+ABaPPOKMP5wtOzTE0lX3IjSyBjErs3YoyAgU0l88DZsysw2GdFeIlpX9uwFmB4Z5W6MNDQUwmuDICB29yvhlRHSnQyU/vlen8kYGb5xeEcFAcH3Qca+y3sJq+FD9yIIQvcaf5A+u6fxq/wLKCyUiWta6mD6JdNvSJ/PQbcgdp+X0fxpWKYtv1BajF8EjZafYBwaVvxInCFBUDr2PkQfz/kECxYs7E9wqT3nT5s3ayZXO7p27oyamtrg278Hu3KLfUDy2IeQfMTB6Pnoy+jevi1aLp2FA3v2gL3aHWQ2u8JwBBB+wQXI2JERdPljUCOOjt77XcZ52RnYsnGNarrzZn2HTWuXY/G8mXDV12HBLzOwYvEcrFu5OOjbhF804oWzZwSfTORk7UBWxtbgUyO2bdmAVUvmYtmCn7FyiVg3ewFaMetWmcd05OfuxPrV5n0I1N73BTVVFVi11Ey7MD8bG9dy3wEw72ex0vZyTwDLPOenb4NPew9OtttjE4JPFixY2F+IEqXY6/WhvLxCDHc/MjKzhDfupaK8l/jTwoArT/xllXDU+1E4+DKU3jMWNe99Lm9+LQiIsO7tkV1S8VuvfxORkXu/gzmlRWt8/dn7mkZcXBxcbg/atu+MMNGqk1NSsXH9GvTpf7D65cmq1VXlan5lZWYogyR4GuoiESCpzVvpuUq11VWoqjRX+MTGxsAQrblZq7Zo0bKVHrdRV1sNV10NigpyRdjMQ1VFqcTZuDzUKVr1t5M+V6Y/6bN30aFzd1RXlmnYHVs3Y9M6YeYGUF5SFAxhgvmoFebudtXD63Gjvp5agCFu1fD5zLymSB4nf/GBho+JiYEjLEzCufHhmy/CL3nw+bxaTv4qyopVuNbV1qhwzBPB5HbX672ryf6P34OzXYfgnQULFvYnaBX0P6Av1q5bj3kLFqFG+nFJaanwhb/v9GbHWEHwfp9R9cbbCBRyp60Nvm3ZCBQFNdM9MPywLm1ReNghwsx2XR3zR+jUqaNucmsKasdR0TFwCvNrisxtm3DooMFYPH8WWrVphzmzvseJp5+rjLZ1+0745cdpOOr4U9TvB+NfQPbOHXA6wtCiRSusWLIA3Xv1Q1FRHsKcYdixfatpXaxbgfaduiAuPlF+SZj8+fs45cwLMXnCRxI+HYvn/iwMuw7pwtiPOHowvvjobfQdcIgKASJj22YUFxUgPMyJ3JxsESixImS8osl/j+ViqfQ+YCDWibVQKnls074juDqLTHr6NxNUuAABFRhrViwV//PgFsFw4CGDEB4RgawdaTjimBMxZ+Z0EZpRWLZorgoP3tMC4sGCFFJzZn6LVq3b45cZ3+DHb79C2w6dkZ2VAbcIpG8mfIj+Bx2KCAljwYKFfy84StKxYwe0b98OHTq0F4FQq6dIt23TOujjr+FPWwaEP8KG8sH9kH3NWdhx68XIuu4clJ5+MLztk2AjLxRmFIJOuOrE6T5AwofvxvB/DxnbtqJ1u/ZYtng+OnfrhZrqSmG8bmzfuhH1QrhWbdorA/zp24nCuE9AZvpWzBWm7BJteuDhR2scq5YsEobrQbcevU3/wrhbtzWXUlLjLxamnZuThZ69+6Jb914qdMj4c3ZmIG3TWkTHxGJHmrlrOuAPID8vBx07dUOrth1QVlKMJfN/QV5Oprh1VgGzZuVSdJD361YvR3ow3LKFc3Go5IfLaotEkPTuN1AsmxTEJSRh8/pVKMrPVn8Zkv/mLduoxVNaWoIDDjxENIUaJCUlSSPJRtrGtaJROMWtThpONfoedBh69j0I29I2o33HzkhIiMepZ10g5fnrR1hYsGBh/4AKI9G3T28ccvBBev934M+vJhLkFxRg+cpVYgiYTL4xKpseg5C6aDHaTZkJ1Adgjw+Hf9ZUrF2zDk13HJtj5hKDODUElysFB4dwTjph8K/Gxva0msjv86GyvBSJKc30ewcR8o7DIzlZ6cL4uqKqokx0bEP9xScko7y0CA5h4nHxCaJNuxCfmKzxvPny47hpxAPKsCkE3MJIGRfBYRsO3yQmN0NB7k69RkZGokosFQ7JxIvlUFlegrWi6R9/8tlw1dWppp6QnAKvCMM6sYpo7tntDhVSG9euwMFHHKvvWN45P0zDWRddqXQsKykUmtjFAoqWNKJRK8ycQzwREZGaV9KmsqxEypsKn9erTL+8rFgFBsPX19FvlAgkHyLFiuK75JQWWlNuKYMzLFyHn2g1tRFLwYIFC/+/8ZeEwY4dGdiwabMO47QRU6VVq1ZyH6WM3R8wUFFRiR1b0xD7xNOIX7kdKTM+xs95xfo+IjxCTZ22bVsjUhgcBQRzQgZeVl6GrMxs5BXk46wzTmsYcgnhP3WENYeFOnfvjbbtOwVd/hzIqEPS+7ewatkCpKS2QIfO5vHeZi0El7JasGDBwn7GXxIGefn5SExM/MPlny7RXLOvuRYpbdpg3ZlnonePHmjeLDX49rfh9/n3uOnM+p6BBQsWLPy9+EtzBq3FEtibfQCRYWHo/MH78BseHHfUkXslCIi93X1swYIFCxb+Gv6SZbCv4DEI9qS9EwS/By6vjIiMhDN0xpAFCxYsWPhL2K/CwIIFCxYs/Dvxl4aJLFiwYMHC/wYsYWDBggULFixhYMGCBQsWANuFF15ozRlYsGDBwv9z2A455BBLGFiwYMHC/3NYw0QWLFiwYMESBhYsWLBgwRIGFixYsGBBsM/CgKdgBvidXkHow/Y8CdRmd+hR0ARP0fTx+7oCfj+X5/fzVE+3vNefPO8rGI/XZ340humG4gqBadvtNknX9MMP05gwJD++xrTlF/KztwiFYzmaPvMXmnBxMT3DD7/kMwSfl27Gr/yTFvwQDY/K5qmtTd+TtPxmAcvbNK69w65pMZ1Q/lgnv0pL6BCqJ5/XfG76nmFZVwzLbyPsC9hOmsZNNI3bq/kRR9KnCV0Jj9QX63jfUuQhh4317GNb2Y32hF6FDv5Q3lgXTifcLvN9KK8E/TalGb80RfAwRcPubGhjoff8scyko+keaoN7D55ma8YVjDuYrxDYNpxOh/QFMy8so1fSVHrtK8EE+lEnh0PTJLgH1SO0Y9vV/ahSfo/UFRHwmx9LalpeJkk6NKSt4X0SzMxfU78eTzDPFv6V2OcJ5JMuuwNlK77Gym25eG7CDDx87mGYvHQLFkyfhL5HnYyJrz2AlIMuwSHxWbj+vldx+hWjcOvpbbEwIxodUu16KmfNzrUY+di4fTqh84LhD2PoIQk466rb8eZXU+DKyUSL1u0x4+2nsbwiEW8+dQemzlqMoReejgP6H4hZP32HU868CIGIjnhu7GVo1aorOnXvjS0b1mHWxPcxec6KYMy/D3buVcsWYsny1ejTfyAuOmUQvp01DytXr0OzNh0w8aX7UNvyKNxy4SAs2ZSNkw/uhqNOPU9PWn34tWl45YEhmD71a2zathPh4RG45erLMHPpGnz63ru45KqrMeyK63DPmNvQr/9BWLtmNca/8BReHT8O3/ywCKcd1gWDzxuG8LC9PKMpthe+n/g0cnIK4bQbmDR3EzxrJ+KHlVn4YMovePjeh/DeS6OxM78cYeHhGDd5Hp684jCccP71eGz8d5g5aRyGXnQODujTU/KbgZdfeQtj774eG3fWoHUgEzfc//Je19mgS27DA+f0wMmXDMfT7/6EsTefhkXz52L1+jQ4w8MwZ9UOFC7+AhtqEjDpzYdw8JGnY/WqBRh624u4Z9jxKPHFo2bj93j0zcnBGP8IBk6/5Hqcc9xAeIRhDezfE0eccgGWz/gaa9IyRPiGY8QdI/HtV59g8o8LcMYx/XH0aZdg7doVmPjpJzj9gksx5spzcP49H+OpO05HVZ0Pq1ZJHZxzM1579i6UVtbgkEMG4pD+B+C7eauw4LsvMeiMizBm6Nn4dPos8bsKdocT0z56GZeNfgnLZk7GGRdehgtOPhbVnr3rYjxSfMqCtchePR8dew/A/TdciPcn/YiB/Q5AeFQkmrfvh28+eRGff/09rrriUhx60ABc98ALOLxNBKrtCXBlL8c9T78VPFD+j0HhNnvxcswQmpxw9kW48bxTcdndL6JXsgelnki0DivD1c9PwaJPH8eAQwfjnOsegb10Gc484xwcOPBgrFmzBiOuvhJTl6zFC6Ovxk/LNmP4wy9hQJIHVY4U5C6bjp7HnYO2rdohO2s7cjfMweOvTwimbuHfhn0WBideehv8W2dhXVYRHhz/Cd5/8jEc1S0Kb3z1i0h/j3SuhRg/YSmGnHIABh19Aub+PBP1lVuxIjsGLzx8uzJJfhMgpOXvDTyuevy4YCl2lnlw8wXHY/zEqbjtisvQ97ATcVJHL4645gmcPmgAoqIiMPCsq9CmdCluGD0Wp5xFYdABL917OsaMfQNvTZiC6y45F2G7HYn9e6AwWDz1Qxx+ztU4dsgtiFw/HXeMfRxnXnAl4lv3w8jze+H4i4bjiMOPQnRUGIbe8zyWf/o0tmSX4MFXpuC1h4bimQdvxciHXhPLBeh3koTLmYmfVqTDERWH5IgA8opK8NOcZTh58FHoNOBIPHLlcbj9oRfRokMnpG/esvcfBRJhMGpIP7z16XfyYKC80oWpn4/DOVfchhXT3sX5d47H+YfG4qOpS0Vz86PPGdfi1IO6YeHXr+PIq5/D88IEq702TJ34Ac6++Dqccu0YHBqZgxfenYgOnTtj+7btZjp7gaMuH4njD+iMOZ+9iJNvfg2P3HoGZrz7Es66+QERVDZU1kPqZRgKUo7AgS2Bs84egilCt5/y4hG99Tu8P/FgcYC9AAD/9ElEQVR7tGvfXr/1uncwcNrFN2LJD5+irKIaX8xYiqGXnI7P7r8O1z0+nl/YQFhMazwhad51zyNo1bYtOh17KVzLP8GC9dkiQIBFk97ALwWt8fxd5waFwUKcdu5t6NsugHnLNuKJt6bg1afG4sIj2+K1T7/lVzjQplk8vvluGg4/4kRERYajurIcixYvwTVXDEF2aQ2cvmpU1++dRkxhMG3RWuk7R+OUy29D0bKv8fwHE3HIAf3FerHjnelLcP0Zh6lga3fQ8TirkxMXD78VRw4+G2E2A7379MWGjRth30uB3fHAwTizmx/j/o+9/wCwqzjyf/GanLNGOYsgQIicTLaNvdgY4x847Dpnr9f27nq9znmdTTLGgWCcABswYHIGAyZLICGUw0ij0eScZ+6dmff9VJ9z752RwBLs//3///dUM31Ph+rq6u7qqu4+fc658VGz3AKbVltrt/3up3biWe+xbBu3q+98xL7yH5+3L7z3XOttWm8rhw+2unt/Yi/W99iTK5+z0085wypmLLavvf8MO+P1p9sRZ1xgf//b/Xb6m99ueZqMHHboobZu3Tr7zNd/Zr/8wX+qB/Z+8rcf/u+Hfb9noGXgggMOskPV0eVSvlVVtbZrV7MnZfk7/PO16syzC6+7x05YvtSe1cysoCDfl5xnnnGGnX766bZwepXj7y3MWny45XTU2VhPk33knBN8SXrs0cfYrOoiO/qUs6y4OMty84KC72jv1Aw8z8sTRxJyiTXbNa8BCmrm2de/+lVbXtJndz+/xcqrZti///vn7Cff+6o98vCTNib6eSqT8tqk2LP4jI6XD2RZzYy5dsYZp9sZp56ivJXW1tHmKYnEhOVP+cZz/erH7du/utn++UOftD//7mobH9+3LbX5iw72Nj7tlJMtJzthWfOPtqNPPse++/2L1C/Ztvjgwz39lOOO8u2+P178NfvGz/+gOuyusO698nt257Nb7DP//XW7+tIf+jcq9h6y7Dc/+m/73hXXp7ZXCiqmezu8/szTbXSwy057w5l25uI8+9JlN9sXvvQZu/maK+3qr3zIVtZ1yXj/yH76zc/7ttleg9r84x/7lH1WCmx+cZcM+YSVz1zg9X39Gaday86X7LsXXaO2/bj96drf2fTKUmtvC9+eRoEWFtAXfFcjLlR8y3+OZs2f+exn7MzDa2wwp9jau7qEJSCPf3gp117/+jPtjDPPtFKt4o474RQ7cPmx9sfrrrMjF84Cc6+Boo8+5mgrGh+01x23XJIUx0/YtOqC1Mqst6fXCsqn2Vhfi+VIzX7ta1+33131Sxse3ntZLy0vs4bGRvcnkhNWNa3a+lvqJTcyc9k51tE3Yvm5WbbmiTvskHP+1SrzJytzttDe99kvWV9utQ1WHCIiOTYy3KPJVtgBKNZqZl+6bz/8fxf23Riok198/jl7/PHHra1v0J697wb7wnd+aLW10+zN7/gXu+u6K3wb4Mm/XGG/ue4G+96FVzG85LJsu2Z5O3bssNzSsojY3sCE/ff3Lrb3fuDD9sn3v9ve/5mv2EhizFpaWqxJglxRU2l33POEfezcMzWzmW6/+N5/2833P2NVcxfagtm19ulPf8gef/iJiNarg+GOnfbd733Pfv2bay1XCrW3q8UuvvgS+9jnv22nnnqMbese18pkuc2YPc++87G32vwzPm6vP2aJHbJ8jo0MDtpgX69tV713NDTZwzf9xv7n+5fatJoa+/UfrrfCsckftD7+Te+zt77uULvxT3+0huECbNk+AV9ao4137mr0Nv+WZsHXXPol++ujKz29s73V0xs7+3zQ5+Xl2bkXfMjOO3W+p6dh3L7w4yutNm/YrrnichuvnJuhJPcO+GTpue/+mJ1zYvhG69jooO2QDGzbXm+VJfl23/qErX/qXmt49nb72AfZbthkV9zygE30NtkVl19iZbMWpe5P7RVINn99xS/s0ot+Yhv6qrUSm7CRgR6v77Ydu2z5m95tHzjrGLv5z9dZ+3iO3fSLS+yHP1RfTKux933+O3bpz39tK194xM59w6kymodaw/qN/p3t2//6Z7vs0p/Zbc932tj2x+zzX/2mzZC8f/LrF9rCmnIVPG7b67bL1VlhaYk99diD9uRjD9vlv7/BlsydEXjbS0DXt7a0WkNnh3+XmtovW7bMjjzySPv91dfbFz/8TquR7Fz6k+/bFb+5xhJVS23pwnl27S13muUVYsv2Glb+7V77r+/8wl8p/7UfXmI1g7vM5p1sy5bMt9mLD7HXTR+z5uF8NwzvPf9t9l+ferv4SffHWDJh7z2u2r7xnR/YR//z2/aFj77FsmoOtCMOWmRHnvQm+8wHz4sw98P/P8A+bxOVlFXa2Ei/DY8mrXbWHOto3Gl5xRX27ve80zY8/6Q9sXKt1c6YbT0dzTZ34WLbsW2bzZ870wY1wa0sK3EaE2MjVqfBuVcgBbRg/jyrq9/ps7f5ixZJwQ5ZiQYdWx1bNm1VLcbtyBPPsGMPW2Q3/OlPNqg1f1ZOrr3zXe+xbWuft2dXa+ksUjNmz7XmxobU7GpvgMZZMGemK3LyoRD5AHXDriaVm2NzZ02zHTsb7LSzzrFF08vshhtvtOFklr3zPe+1l5592DbVt9rihQs8L27H9m2WX15rF7ztbHvg7tusqb3babIlslN15Mbx4cedYCcdIYNw4w3WOzDZWLwiZOfbogVzorLMtmzZahPicdG8WeJxl4x0ofqCmWrgZVdLh40P9/oNw/kLFvlH8tG9c2fP1IyxxcaTSXv9W2TcppXbn2/8iyU0095bKCqrsuRgj/JAO3yAf6H6jnJhrrF+u+UUltn4SK8NjozZosWLrU6yMp4ct3POP9/Kc5N24y23q/333hqWlFXY0ECv8e3p6bPmapXWbAsX0PZK1M/2bVtsyfIT7LRjDrGbb7rJujWZKauZae867xx77OH7bcNWtqTG7YTT3mSLa4vtppv/ajkFJZaXM25DmnFX1syw4T4ZhKw8e/c732nPPP6gbaxrsEWqF6suoFvGuEdd9sH3vtteXPGkPfP8S2509waQgznzF1qhVhco2m0yLgsXH6DymWmbbdy40ZYuP95OP/FI+8sNf7IeyQarn/MueJcNtu6wVZvrrb2laa+3iYDconJ79/nn2TOP3m+b65u8/9963gWWn+y3v95+p29lludNWM/giNVOn6Vx3WQj6qP5atf6nS02varY2jq71WzjNmfOLNte32hvP/8CG5VBv/vBv2tlkat2m27dHWEFth/+fxf2P4G8H/bDftgP++FVbBPth/2wH/bDfvh/HOw3BvthP+yH/bAf9huD/bAf9sN+2A/7jcF+2A/7YT/sB0HWxz/+8f03kPfDftgP++H/5bD/g/j7YT/sh/2wH/ZvE+2H/bAf9sN+2G8M9sN+2A/7YT8I9huD/bAf9sN+2A/7jcF+2A/7YT/sh/3GYD/sh/2wH/aDYL8x2A/7YT/sh/3w6o+WvrRmtb+BMvP9iPidmH7SRIMvK4qYSGXgxdZRmv8G8JhUZjw4bNZ4OlqQKisTiIiJpQpKfzoyJFPuy+TnlY3Z2f7m0FCzNMHMV/d63MS4JR1PoawpNjVkSRcQh4HdCt07SHMSw2TephaZCUVFRf7hk2L5PV3ImbSodhzmGuPwga7z3vJ6Ky0tUZjYMctV/DhtOh59fW18TGnhLaiZNIHQLmpvcJxoBBHi+HgylS8rK3yPIrzVNEdXD4o36qay8vIVyBYbopmTYxNj8vub/AVk4R38CkyM82ZZz+qfQcU/oYRs3vwJ4kTIg39ctMZz8nTNsV7FfeAzn7GC2hmKy5XEKY/yk4tXYU+o7oHXUO+xbPW9wuOSgUBPTmH8mW8N9TzOBHUZV5ooR7LpUq00PvajIijJ48Y8OS23AVtlUQ+1ARXNyuJbC9BXu6nOlh34o6jsHMoTz7QV+ZwrkHOiMsfUhKH+3mamflB8tuV6qVlZqpsQJ1QW9PBTJWUL4awx5Q3tAs9htIQRQl0JjSkEP0AW34XQbx6ElCdbbUf/iQuNoRGnPUa91A+hz2gnyUBOwnkg3lTf8Qn4E+WJpPC8hywLmeAP/qImCzzyOVOVoTL5DseEnNee+qrS8IrLpu3w03b6y/I0lS9s/9Tr2LDiCqJ0vlMi/KheQFxHV6N4IRqHBaTTVkCIA09hXXKgGQfFX+i/kA8IeX20CVmyITqemkIRrzFNQZwfvo+uybGqglDu3sKrNgbr1q7xwoE9FRnIxil7KiKdluJgEnqcPyTuiUIMKaxJWfacI6BEBWWgpL2xL2YmDUGEAnijjzEAJYxRO7wspHj6/wy4EKf8u0OhjMHxhx1qRYWF6NNQf+dJ2AgQRk2DD2C8OhENiuGRYTv3nLdaUXGhBh+oDD+EDa0Q4UcDF4XjSk/0MtsjyIEclwgY7PDgaaLp/KC4UIrww6CFxShbVrYUHg4cBla2FLoqki1F6GTBpVzwo4EXDJGn+uDIkvJDcVFPlAYhhvw4NOR6NBjf+6+fsryaaWoj1AZKS1ii48ZAdfYyaCfYFRHXC15CKIkSUU1eXkYbBMZCfYlPGQPVZ0KKFy2b6wp2XIZBCg8FxT/5AqZkTX7h5GAIRUesOR2USLbqhqKCiWzxvubFNVKAY7Z8+ZERHyqXpoMUrKg86iYNIz99Dy/4vXdVDo502ovvQJNRylnGIosyna/I+HjPIwuhfOoZShQJFDa8qqwx8d/X02srV6zw70/n5xRYfkmeLVgw32bNnK26hz4nJ8aC8kwK3fs88sucOL/gIDWeQQU5qxF4vygORVtfX2+7mlts4ZLFVlNVLX0qOl5f9ZHzTr2VX45aADHv1CtH/GfTL5r46NcNP20SFzi5jyEdaASZT4NqFK6Kz8wTTxLA9v6MSqcFwXU68Klot/cZZKeWAXi9osnJkdU5VrmPxiBw+Sogs5jd2QJCxSanTmUuSiM6TtqNWEiYmjMOZ16pTGr8eEymA+KrALwoGC5E7FZ4BCE+iHmmT79xVCYQl+mATD+QmZ5mes8wNe8k+Ad5AVCing5F6ceFKdQDIUrJaIhOQV6+lIDyEu0DjUHvoTTEQxOhjYU90MShHiEJTnBBEckvuv51PHhDWSseGs6M+ItpeAm6pMOAeIi9GZCZxxW5HAoURRCje3rk/E88wIvjKM4HWlRFLtSYwZhyCvvsXwOP2tGmqENo+YCX3/n3ODlYlScVjtyEZruqtuXn5VoyOWo9Xd02MjLoX+pD6VJpvhqWGBkQbxPy58lY8DWxERsbGbXC3FwryM91GnnZ+ZanVU6haK1ZtdFelMvVCofvZxcUgIPLsgKlFxUWKC3f+6GoMM8d5RRr6VhYOGHFhdlWUky+MStQGYUFhconnmAJZaq2yle5d911n1316995G9AwmNBc2tzbW7FRG6JDade8gnzr7hnRRLLO6rY32vo1dfaXP91nN990H7ZF/IzK5g96G4Y+CK3qoLZgJRmMj/58tek941cmNKYVg5t4tVV9faPd8Ofb7MUXXrThvgFnYpyP//vKQjJInzgJZt7kC6sjyuMPkRwbG7KLL/65/ezSX1h7W49iiA0QZCx9RVDwT3UBAp++6mAiJb9PLuIShefSQp11HZcx9kmCmOQaTxgyIdCPAhmQKnMPaf8Icr4tiPz7BO1tbV4gZWaWGwv+P4JQ7TRMzkJqDOkSYh9uan4HRWTmnATe4DR5lCu+7EZEQGRGfCgr5E9DNPCF6x0Avkt/RsYMr8NuzEURzkRGXqcVOSC+/gMIaLsj50qJXPXLy30whrqJd/hWmhct8MEXkuIfG9MgW3rwgf7dagSYpXngU0NSgxNfGB60AzmitkgBbcRAwAeWcvggj/wRkMeLj/OKdlDkgU+0Twgzq1dZPsMDV6WTHH5S/pge4BfS4uJ89hsDdWB1kGUjijzqxBNtIi9fOghlJuWm+oKL8gsDmaurPlciXANxhaN6iUvFsMIJV4fowpV4rx+0srUi0PL/iceftFtvvtNWrVxnz69YY93t3bZ44QHW2tRhv/vNdfb4o0/Zimeet+nT57oS/vXPr7KVKzdYd+eA3XHbnfb3R5+w/OwSzbBn2Y1/+ovy9dqoKrTiuZUyEAV27e9uspdWb7Rjjj7crr/+Rnv4/iesv3fY5s6eZVf++mp7+okXHf9vDz+qemXbX2+51557eo11dfbYpg3b7anHV9mqVets3oJZlpuPcc21tS+ul8HZIiOWZcODgzZn7lw3urt27rQddXWWI5krKioO/UV/SAkXFeVZIjFu27bU24c+/G47+eSj3Ci9sGqNHSneBgYGjC/U5tIH+htPSPmrXeMVEhtLuTmasasN83LpY77UJ37UT+GK8ZBBys2xF1Xf7q4e+8xnPmolJaV0mPLIICptTCv6cRkTxNqvWFPkTMUws6a8cRmWPBnSuXMW2UtrNtrRxxzpn7ZNbQEiEwi/ZwM/rDhIBSWgxROfIJOxi8FXWVyF47FREvQ8l3BJR9QnhOPbRFE5rwRMbmYWZ1kh9doHoDqvGigqdFMaYNyv4eKwO0uh8gEnaogYPMBP5FKJKY+APDEOkE6b1E6ZfkFc0qToiFFXOpmQUYEpHAYgarfojIjMNNFy9Kl5iIjDsT8zfa8gnSGwnMF4JvAlLmZrKgeHUPtMnDT3B+UbA4OQQRYGB6UgiNFsLBqcQEwv9meC54vy8osyz2a7x2OYQcoh5M6XZ3GYTDNg715GRDUgOEuugBV2xew1C0YKb6bxASjTy6V85SOLx3FvISqDPEoOuyZhohZmlFHbBIXvxbvLBHgIg3pyiiu3yE9aT0+vPffc83bgkqX27//+bzZ//kIp0wYp92y79877raSo3D79qY/ZgYsPsjv/er9WAEV23tvP92t3Z6+9/dxzbdq0OfbEE885r6ecerJm+CVSdAX2lrPfbEuXHmA11dMtOSpuxrLs1NedrikvX1LL1qohXzhn2+iQ2ZOPr1FcnlWWzbBcq7CRwTyrLp1jFWVV1t7cY4N9mrWjbNUOfIq0s7tH3OcpkGP12+u1KsgSvw9oNn6LPfLIE/aH314nhbxOuJIh2oz2l+yMj7LVlasVTr5l5SZsdGxAfI/byFDC/nz9HXbNFbdbYnDUHn3oEbv8Z9fY7bfcp7rm2K033mmXXnSVXfTjq+zCH/3SfnbRb0Rrwn59+W/tkouutp/+5Aq75OKrtMq4y9a9tFVt+qJWAtl2zZXXaxWVZIPLHnrgUbvz9gdl5Pq0gpJiR7GKr1UvrLdN67erjWQwtHIibqB3wOq2Nfn327XucpnwvtQ1TIoEqhI/9KevhAi+DKTlNoDTc1rIX/DHf678hePklZ7Sqb46UD9GqwtIxuPHZZmI1wCvwRg4q6kGSMra7u60AJNLRNe0C2nsHQb/RAgnQ1zajUVxurqbkuZ50/Rix4x2TErM8bhm+JOaCXDjNxUvl+Dq6Zq/TEkLTmXJoRgZCDi/KYV864c94pRTu0wKgx/FjcXhzHTRmByOyojDU+ntwenf+Yh5IRyA3gkuFRVBjA9yEEFAv5FAIVjQQshi3JCkMtQOjuO/MUwOKUe6DM8oHuSlvtLA+mcf1ncHvI5hBRD4TOUDogsQx4VrhINXRPlLpzGGUtM2v3gdNXDchYqAHJIVjgdUqlwy+S80woB3YxmVST+9ElCniKU9g0hxb6BuS53wsuy000/2z1ue9LrD7ZSTj7fu7m4bGhryb4vvamj1FQFFD2oWXiQFxYz7pJOOsyWL5tv8ufNtLDGmWXXS5syqVT3Gray0yBYvmeezcVdUGGIxNHfONC88TwqZWeaMGYTNTjx5mX3gw+fZ3AUVdurpR4n+gM2dV221M8rUR6P21re82YoLi6T1uHdjduaZJ2qlMt1Kios1y/9n6+3pss2bN9uZZ7zBvvBf/2bLDjvCHnvs7zJAUlpaPbiUMbNVs+VodXbN1dfYZT+9XquO9XbCcafa9NpSO+W0E8S72ln033DGmVZeXGUF2YXiW7KYMDvi8BPs3HPepXCZHXTgct/ySoxm2/HHnWhLD1omZZ4lY7rYSkvLRG+OjEGezZu3ROVm29VX/Ml2bGu2jtZhu/YPN1lne68M0JhdecUf7bFHX7CH7n/Krrv2ZksOJ625sc1+IyNy61/utxtvuN1lye/PpPpePwLCUZTkSowHkXHIVMxhZYO8yOFPOeQpouOYATwU43hKcODFdEPZxKeBJE/3+HT5ewuv2hhMZkO2U0LiTsuwXC0X8+Xy3GkJlwrjD+FUmvDztJzBz91/BNevOOFw6oHvy+J8L1KOG2ZcWWKnXdindFwJvvulcJhVcA1h4cnPoPcwSgn82ElRhP3lKH2SC3SCJcaah+ZGWSCsKAri/OrpkZOfvVpXOHKUkaYhNyk/jhlnZjg4aDgt8TKJfsoFZeZ1UtiVWCYoTkiuDPGnhAo8/O48SpBO91Md0CSfjDazwZysQucHXpSgf80YUzRC+TlaAcCL/ynsNx1T5cvvFw0yKURhO/9E+nYQp2GU7ltZ0gwMJhQIaYC3pWSAYn2WJFxFhsERDSIF3SmjaBMXGTD8Lr3sLoPHPjRVIwM3pBn4GrYK+okhxatk5xVwP3+cplIaqdCCBuWyAw2oJ4ieBJ4PpsLyQjKeZYPJEa97bk6eJZNJWzB7vh113CHiIaGJEN9tbrH7733CNm7YqTKTYorJAqXSZhhstlJUE07i0Fdqd8oJ2zNRweLJtz4Uwf7z2JhmyhpffkJKdRxLckM5R4o1TH7mzp9jOQVF9tK6eluzdpcVlxfZtNkVXh/1KtR98pQcGxaFpCVVnabWdhtKZNv8xQtsZGJYNGZIOWfbSCKpZg280MQ+iRNvBx+yzJYtO9RqptXamvUv2VByVPEJrWrKrFuzcvraTyzl5tnI6Kid+4432pvOPtJeeOEFGcZ8O+PM45z2+Re8SUbxEGvYsctqyqvsuCMP8e+ST6soVXsk7Q1vOsZaWpq00jF7z/lvtY9//C0yMCW2a1eLrV+32cYGC+1zn3mnvfc951ifG4iEPf7ISquqmWX/+pn32+ted4LaW2KUR2PKIZ9BFOQnjkt05U9+HHUVA351Q+EICkQK3PFy1C+ST7W69wXXcW5kiI5S6B23H7mSvRzGSVyOeGDM+WEIcATBOISrlxMkcp8grtargqnFYdGw/D5jjcN+pU5pf4jnT42lCL8qfs8QKjsZQmVDnqgxYgp+SVPzGVpGOO0TKOsk6k5WGJOQ9gxxx6Th5TNlprg/M2IqGWBPcRGk6glOBl6KpOJ2y06EI8gj6fQ/NyooXkQg5PZ41Qtjg0B5NrWHp+oncwvFe0ydjUJKtZlcKjXKh0vNpPhDQPDrCi03KI4YsGNypAVaEc0oHUCfx6GUcfMAqdHFo6kP9QsJKEjnikKAjAv8cqVenoPyUvhggUOZ/MjtATxdP+k8UcaXAVaAtTXThZZtfX19VlhQYH9//Fm7+aZ7xWKh5eZP2NHHLrEvfePDcu+3L33tU1Y5jRNhw5awfssrlAqRwktImcO078DpykqZyVRqv17sMMmhjTAwAHxihLzOwkEWkImkVuL5hbk2d+4s27x1g+3YXmeLFy9xmQAnjCjRlHKCrkdBQ8rJ+zSbraM8rVTUzyKOJvAW0coaBpJM8aXwTjnlJDvtzGX29nNPs8G+AWva1W4TCaWP9FlPd6f4EP74qPgWBRlJjke/sGK97ayvs7e97SwZBMgnbebMmfbgg3+3/oFOe8cFb5ECTYgHGSgZq5zsAuXNtY6OHsUV2BVX/tF+/L0rfMusv7fHmpqahVNkv7j8JrvphtuohPX1Dlp3z4DNnrlAtcq3yurKUEEBN/ypg8xgFBPA+5zGeBmI04JIhDEG+E4Dramwj5Gor7g6TKHpfcnfpPjJ4dDfxEU09gGirnx1EIrTb8RkHAwiFgXkGK//CFLV2SPu1MgYe0p8HIwaM1RuMk5maHe/fsmbmeCwW8QeIbOL9gRp9SbIRM6IxgteZonBn47NTPOAXFTlAJHfq4JTYczSmdOl4v1K30RITiQoe4SJqHB1j5K4hswoDWYlPjNBEImLnJORA6DtKxmnm77iPJuc9xH0dXGF7goMGkqJCQmQL+jF5QRFFv4cIlxPd/6iMM7DcpEgRkmOE8utT9adZpDfuCw4g9cUZPoBheN2Srk4j1cylLMnIH6RZtJFxQV2661/tauvudYef+pJK68ss9KKMpszb749t3KNXXPNLfbba26zP/7+ZmnzHFv53BrxmGMb1tXZ6HCWtbQ2Wb508NatO6TsuQGbbcMjQ7b6xZcsIQVbUzvNw88+t9oefOhRGY0cG5WCVYPYrsY2yyvIs1GlU5ecXK2OpKQOOXSxDfT3asWUsOXLD1USFaI9Qr+G+z1BLkYToza9tkaz+iLbvmO7cLJs7YbNvrWVL9qeV33ADVxWJjn5kgutFjBQHV3taoekn1oqyCvwtqysmGaFykt/5CsuNzffersH7eGHnrbjjz9OBqDCnlQ7ccqpob7VXly12c5929laWYxY3fZ6vwE9biOqjFYlEqocGdWsnFF77wffYx/5xDvsgx88x4444jCVn68Zf9LOfuupdtZbX2dvOfcMq6wtEX5CNJKS3aQbNQ5Q+DiRgvW+1p/LSOSQWXevAJ6KbGTKQuR3MYn8QX7+EWSU9crF7hO8JmOQApf8DFBtMg3AP2gnB0ffIx6RuLiRQmcEiNOi/IA8sX/qqiATHCcjCUXkyujls0yBTERd3QvVKC5OygAfFHuIzwSSYwUFtbguMUwNvyy8DKKvBDTIYgQvCQH3YCjXefA4InEhPnjVqn7PIORxBarkgBXhReCGIgIX8pDBr8wy4/Ygr+PI+aCLqMXxYX9e+YSL0gZ8hSHBSpUZIafCXOS4eL9GEGSH31BGyBhCviJyX4DAr4qJXMAX4PewYjLriHP+o2R+lJyJE/vB42Evtmve/4H32PKjDrHZ82rtTW9+g51+1smWyBqxc847y44/6Tgpp1wrLC61Y09abr39fTY6NmTTZ1Vbd1+nNTY3u9Krnl5pK1etsAk10ClnvE7XUVv5/PNS1Ek75dRjraKq2Fa+8JwVcKw0L0tpT8uItNldd90rHTdiK1Y/a509vWpSzbelnOcummVZMioVVSVWUVPmNWeyGTtWH/MXzdCMvEMz619ZWUWpHXr4gfa3Rx+xn/7kYtu1q97e/E9vkMINhpFTShs27vATThyfvewXv7aLL/y9/fXWe6yyptCmzaiwmbNqLFdy8bdHnrQrr7xOeEnbvn2nDfYn7Y7bHrT83BJrbGy1G2+83Z57+iXVbcLuvuNhGZES21q3Q7TuFv2XrL8vYV3d3VpdTKhO/TK4B4j/LBnWVdbd1W+btm2wLLX7YhnicbUT21LTamZqhZVthYWFMkaV1rirWYY0qfLUvsobJh+cZkNWcrwPXwnoevo4lgfA+14ujvNjrT6WApAeuxhATYUlyC65Hhny7bGMVwlaDb+63Ov9obM92RIqE3zOIj8KpwbpbiCEuC5Rxt0wJ0UESunqT4ZMVBRHHJ5EIoKINf+J6aW7RpBCSEOqHuKVfdNUZ8QESM4IAjGJ3chFuACdPBmUmIqSZ7eMMaBUJiXuBgj4iUcvt6LCYvEa4sgRlHrwI+w0P+mIhM/4RofsvHPP9W0DEuMnSZFDtvWBTEEkM4oChQ4NnzUJfNuQ/I4bColSUoOBezYO0GXVwYATUjiPzSqkQFe2PsiuQek3DEIedlkBp8o/9GGEGKFA0uvkA1o0uE6EB+XGQcgusg7NAP/ty1+0wRzNZDVj5T7DBHu6E9yAFQ8iAi88KBbqgYsbQT4hhNkj0aSJLoPX08R0hAqk2yzUHeCemm9jgapyMIB+n0gzfqcrWsz6w+oKY0qbYpi1RmCLRjTIy/YKRyu5p0JkIsF9AbVg1L5Iy2gi4XxxqofnF2hvHgrDGHJgIzsXJsbsskt/byeferwdceQRnjdsH4pHFcRTytyn6+rutcTomFVVVcjIaKbf2WHDA6NSqOVWWFLqhznAz5OS7+/vt86OTu8LjpjmTeRaSUWJTautlByI76x8e/apVdbS3mGHLjvAtm3ZZZ1aOZx2xkm29sUtUtYjyjcs3KRWHYV26qmn2d133eP1TiQGfI99eu1Mmz13hj3z9HOWTOTZAUvm2xvfdIptXN9gjzzykA0MjVpFWb5d8J5zrbS03B64/++2ceM21XtI4Qp73/vOt9aWLrv9tvvUvv1WWV1hvT0ytjNK7J3vvkDtr7bOkhwgNxlA+8e96qBAvD0aQ5DBMDY8LH+Q/zAeUvH+GwCzkyKDEMbgMgYEeUjl1RXfETx0xkGofYDXYAxecibSABmvkvMcqiinn7AyiIsJOAGi/NElrjW/NI9XKwScZqjmVMikl0L3K90FyTQPaYjb1ds0M5NfQklE8Uso6i6PBxxHxoB0b4eAnKaVvqTypCDGiRM8e4wdgxJTUfJMIpIZSOdLcwcQH8IYg5MwBpz7VhSDGkGNjUGAINzsiJKXGd3Q8JCd//Zz/Wy5xrISNdw0CBh82RkNGvaSBQhlXKzox5wRRHGxXUO8ixxXlRXyEkd2tYJ4Q2GHYQAFyuT1EAUepmyMQXjOAeUu2nH50CA/dNjTVpTfMBZS8AeaPGmLgfE2kOKcsCLrEt1P//cXbCBPxsBvzikHRoAb5n4jWWEVHowBhUV8R17wXQ5oANESphL0C24sbBHE44ZZZgApRrUrTQqH3Er0lRNlwq8Upbcd7U77C4Ob7GzDO56Uk98fiNqD1QGMhcka9eX1DZSHIptQfQJNuCcXBy7YDtK8WOjjVl+/1e6//2Hr7xm3f/3ch3yrxqnTrl4f0RK+M0Q7ig/f29dfFvcmxigz4HJ7PlvtCA5PV/MqC6cxzs36Ie/HLPUt+PQERhgDPWHDoil+QB3n6eN84Y64AeJm+ZjKGBsfFU0MI2Wx7VXg8RJO4fMQWb5wkpYYG5S/yB/AY/6A2Cdk9JgQ5Ipv8nIE1itm1CvXRocUlzVoBflltmO7VgcykLPnzBGueoiyZMheEUTKjYEcfedKGr8qjwHwq9DoYYD+2xNMMgaeIwb4FaitaMFYjXs5ur4aYxBRfDVAw6VhIjfXxte+aGPPPmdj3mCKo0FIdFR+cLAa+ZOjNr6zIURFFfZUZkZNTfIIB1TBeGOjTXR0hcCAlrNNzcKNEmN60a/TkPSNN7doZI3a2M5diohxA8BbZvZ4vAY0mjdcoRajEZ7o0sxmcNjxPYsnavYjfv2mTRrZ052XDOcQe7gO9pt1dodwJsBIJpOxl+jGnTahJXCqfEcJghZzHkoGojCKgXQUQUq6lEY5xMc09OczQKGgJDjB5Xvu+vOTUIpHaDTegksJOtn1g1LSFXqw71UQcM+CCWeeIlDtPkv3skN64F3XSGD8/TicrPDZP7yjJDwpBdAegyEPhEsKZMz8JBK8Uw9k0mkH8Bp5PakzioybsfKJ/1Af6pEjfqU8pSj8HTjOCyA8eHP6DFgZS+GijGGEunB2XrER/9QnuEwI/MmJ1zFQxWJC4XHxhRJFr42p3hgs4qQ/LanVypjwUd1jmu0nhJNUxnEtIXiNRpJVQhbLCU4VwY0aRnXXOsPLEBOugFlyZHHWX4YW1Yl/Qh1KMyak6xYtXmLv//D5lpNXqHQezIMfzJAc7SOalMMqi7aWeRJt8SCmObWEboV/eODdT1lahRBOio+EwgnqNVGodIw8IFOidNS+G+mJAt/mGVMzj6vinHIaH8/TqkYrVilyXolCv1Iu96pHknk2Io8fHRf/CXDVl0m1/7hpEiQ5GNHqZ5Q0XakntUmCM6Z2E18iK5fnebIL8iy3oNLpz18y1+bOm6fyaEBgsiGI5QUXg8sP/S0XxxOO/VxR9DhnhoaKvJMhQ27Ir0t8zNVpcdVfQAllBrc7pX8Ece1eBWQUpsJHzn6DDX7qP2zkwh/Y4GGHalCpwVjKa6Zl+XGHKw9+jgJIgKxphw2/533BTxwuVyyNdNngWW+SoQ+mLSt/wgbf/E82+IZ3Os7IRz5gw296s9pB9GkF7p7JeUPRqsLJGukMNIaabfgD/xpwcsETTXhy3AgkqONOQ2mKzHY+xD/XWADIU1Ri41/9V0v89V5FqJyIQNZz91ji7LfY2O/vCBEAeXHx9of8E5lhlCzhO/5oo5//opNzfK+zCIsny4t4kCCn6OVptvOpD8jQabZD3cGHdyASNEDi4L+ByYjXdLKDz6iiP8CFyBVk8DMLZ8vBBU4uPFsRCaFnIClTAIPTT0gXgOpFK4rB7grOC1BY1ULpoaPZSgCPrP6chSL3eCJCUekyowjhE6Y+Pnv1P5Kito6AoKd53uCcN08MeXRJQ0jwq+N7pEAeD9N+GRnidkm3D3yl4zLTUzgZ4Px4fNoF8nE4QGaZKVC+dLzo65eDQ7S5t7vHOppDjMvVXbp2tmjRInvTm95oNTW1UhCKD/9RZhw9loaYltdLXnfxH0meHuPwI0cfc4mdkt0pMRy0xKGc44OXosXEw40dxilyousrCc8vv8LkY9uLbVzKYxstZgyZ5hoMNzwpDsEQoq++4BV/dKVO404HptPgdY3iUm1IHoGnuS8NmfgAmJn5d8sgyMQHCIPqYzQCx9E/Y8a9+gkujbO3MHm07CNQZf5QnGN1jZb/X1+1ojvus4Kf/sh4rDHx7c9Z/0FLrf/AgzU71yxdy72hE45R3ME29Nlvq3R1xMiIKpe0waMOd9zhd/+rLzVDc0UQebNLO9WzWi42toTG1O/YNZfbwMGH2MARx8iIiJeH7rAhwu/8WMgkYZoYHdUMR0u/t8tgLT3Ehk6TIcmJFKiuiU+/14YOOdSGjjxONPNs+PRjbPSfz7fhQw6x0StvkdLWLOMNp9nwQQfY2I4OV85eb0Czk8TXfmw555xlY1f+IihmtWrilBNt9NDDLPGZrwhn1EaPOTKEP/Qf3l7jn/6YjRC+9cFAZsuLCh9qI4ccZsnnN9jExV+z0bddoPChNvrpL4W0Y05UXhlT1UfTM7N7brSRpYpfdpSNbWmNOUpBaLbo1xUT1yC0YcmP8+T0FUe/IFD6CzPrICZpXOVD8XpaiOQS00v72V4KEX7GXXj+cJnimF3SdsyPcNnMVBVWh/gWlRsqFCn4gLxev4huTD9TITt9d44Z1VwQJYT7CCHNB5GAdvDnQKAT8RpDoBPaAZ+3i5LjWPfgT2fxuCg6kHKSEY8RXio8Bdg+oE0z3VS8PeWjDuDGfumFUBa4crS5841THVC6SWlFFGxKCVM30SBdxDSzVpr7RQzZiXnhn2sG0JbEpZRp5Fxu/BryBX/wpjyxE3ifRPjBKQgPnhbaBxe3LxDanvpRf8+ga5ALCIDLfYtALO0CT3IizHYpYb9ChXagTnGdiYvyuBPt2P9KkGqXDFwu7ieO9hLEshjD1DwxhLCcN1N6/AXnJDPCk2nuDQRuXiWoSP/jhSJFP/ueJX78VevX8nLk61L0yREbveFBK9200Up++DkbfsdHpSx/ahOzjrLSDWstq3ubTSRkw5V3fOsWy/3Yv1nxH66y8dWPh1rtAXLffIaNb6lTW1R4OKtQK5KLr7CC2+61gnNPsuHPfM1GPv81y/vDbVb0QylheKOKUp7jAwOWdfrZVnjHrWZtO21ipwwLGBMjZgcdZ0V33anVRL+NNbSZDQ1Z9n/8yAqvvcwmfvkrG7/rWhsfyrfCbZsta7DP88USmTU+YONtfZZ96VVKa7aJ/mGzS79pE/OOtYINqyyro8HG63ZY9ic/Z3lX/dwmVj5iWb07LPH4s5a3fqPlLJwhA1Jgox/9hOV860eWf+G3LfnJj4tttc3cJVbw0J028fg9VrBps9lgr43valKbJXgVqY1++QeWe/MDlv+jr9j4H3/rtZ0KqbhIYyF4sfBlCiHeVBCP+gCFF4ZTDEHQgi8AqXGc047inBZhbrLrikvN8JTmxkhXFtwIYcwXLr0Cga6QyKCrl+KaLsInLQM8PaCGi+MEfyYgs3FetiRwPHRFMX5KKQIv3SPd4xf4dsRMiFBCG6s27HWpcsx9caTGdOK2AuI6+BgSkEZcSunh9xVT+APCySpBTAZ25LwklemqkjDFQT9yoONiOruBcNzh9aAw4SPK7zSYYPNH3eIyPax4nP4oA1/QxdFVMSnHDwBN/GquVH5vs0AzTTeNR+aYe+eRePezFvAc+kOxByxva/8P7YqLcnq6xwknJdORMQttLoqqfwwhb/qa2Y+ZAAcA6XF/xnkChPipaal8+InHv6f8cTij+IATBSI6/7evDFKQm2+JJ16w4idftDIp+pzCMRu9V0odwHotP85suMMm2hrNDjhAnGZZ/ne+rcqCoAqvXWmJK6628Z7BqCp7htyzzrLhr3zZss//hIezkkOOP/7so1rbHm15573Rl4FZyw4yW7BEKTE1Nf5wnyWvvsbGVsgQZdaaFcxVV1ny/r9ZltsY5VHLZi1b7NtCNNFEW7fZzGlsNlrWorkghc6gs/5ynQcTByz0a/KS39t48y7LWrJAvGiW+z/fsawXnrCxq35jE4PcnBJAL6eQB14t67Cl+lEZIzIiO3Yqb5/l/fu/IYlm5YUqHnUp4A4cEPexRhm1y5o3y7JOeaPlfvyDzk+A3QXBZ5oqJ57lxwIHkC120Y/HAyy3wfVZCCNb4ELqPtgI/iCg6XyQyMTzFIXDNYRzVEUmnnAk6u4AV7jy+6COCHBxemG8uj8+MRRrnFRZ8YwpvrpLr+ZoAsUEP2n6c+MUYqiM+8MDedCNckaGiDx7Ascib1Ru4EjqKVLge8pHXBjMwQFBAQbnjMh523s908qK6vs1yueBFIRAqF8UjFyGNyj7jDCOMnD4ye+rNHVUKMcxHEJ9nHoGKD2qixs05Jj6u9NUAN652ZQrvMhocg33T+TlmBrx4Hi8Lp4ml6Mx4I6nmkmTn3s33lYKc/qLLsPFdHVN5Y/KiPE5cUWc33DPAFpsUl/JH/dTHJ9qcwH+VJhiM/Lij0MxDf1EMWlInxKLZDaKz6QFeNqkuFB2iIN+iH01QNO8RlDpvFr22adt4JijbPDd77SxnoTlvfmN6rAsGzzvXTbw9g9Y7uc/bznv+BebuP23Nvz+99jQu6TQ2ROHQnuHZrr5NnaNZtcKh6ruocFe/2azF1ZY3rtP9/DERKnl1BTb2C132OiFF1qybcJyjj8kbOn809lqIKpH42uGMzoY8jzxUCSXQTG7Ega2rZcxUpg7TBSdalUJzXnnm2140Ubf/34be35rOi0nx5I//YVl/+BKy9+4wfIv/paMw+8t53NfsIlbfmfJf/4XS7znI2bt7apfgY1ffaVnm1h6jGR42BJqm8TFv5VBGrbct5xmY7ffZGM3XmfJWx5jHe+4KYiDMW9DI5azZKZonG2jp55uyRe2KFqCoT/az9HchYz+viYGIpUXhFgBQhQ5X/5G0QChWPhcaUSDOxZGaHNjj5Ar21SbRVQU5KEzp6E/NoGAcDInCB9j38eil6MrCs+Doq74uPywbaRr5oxHXkKM+7hCzhv9LeMZBl7A8XbxASfnMeBiIIPfr15/XaO4qKki0qEloTlpxpjx53wQF6XHvPvTv9QLsoF0APlRArECoI7449ex8AwC7cex0PCQV5bxdk7eppn5KhbSvd5ReXjjdvdiPCn4AW8WfiLwegWvQyau2FMacqMaZuSJIQPVqxZ0rReQqipmBVPs1ksAFbYNYwi8kwUc0VB9HF1hXl8Rl0sbu9EGP4oLhVAWYfqYtpc+4oSV/G54EDBujuPXKiLgxFcK4poBkHdagSpFxG0CL9xDyISp7eLyMSUuzh/TzMwTUgJ4vBzXyXRDe6byppJCfzt+FDk5396D+u3V5dztaKkEfqKnw8ZbOi17qWbmo1K2ubk2sV3Kc5pmr8UFcKk+GLXxXc2WvVgzbx455wYlN2iamyxr5ix1mgSB4wDEc40hR7Q8XgaEK4aEYw+U0bjTrLLWsgrYr1djNzZa1uw5NJM/yp7K099jE/lF4qVoEu2sxIiNjyQtu6JcvCT9S1eezkhAMPGjYDp7LZsXeyGgmiUiqFl5eZqAqB5OSO3BzSrHT9hEQ4tWCFoxIDyqn82c7fx5Ou3VoBXEvLlpZdbXLWMk5TqtSuGo6xGszDp7Xl390Dl1r9cKotrbl+YNPZLuF8hytPR1xxzhH7mJwQWH+umq2oTJmHjjCj8oLz5u8553n6+6hoGTrZkdU3MXaB9A0cB0ULzysBedEylyztdAj1Moji3UWNzCNfidQkhU87EXIac8IYrywnuhOFPv+99qG+L8VEw0nwkDQbj8oQhJC0lKJFbcOD2MWaBFX/C1LcsutL78Avvof/yHDcBrrKDJpXDq4zZOTPnkCVsgGECCISWqTgDQougoiye7MY3wR0dHNU9olRiPRqmUGWhmAjyHG4TK6VmDosLv72hSfdyQK8KNgBx5aLO4f7jyJG1ZWUUwTt6+IW1PEPcTM+cAobxUfEZe4lLluFzgUT9RV+Jpp6gFvL2irBiN8EcceIE29zBSxXofu0fpkRdU/XleCAYCqWQALoKEhlZ1iHEjoMxQn8ycAeJ6po//Bny384ry8iOcuO4xeDxRcVnyx944TybQZGle9oyTWUYmXpiEkU5MwCH1iOosq/D3Ke09/O8YAy5OJXSsw95QzeR1DxnxxSjISSRmGeVNhXQORAVBSuXZcwaHIIPi3esT8EKrZISjUAw0mz90xiD0mCg1Ayn2Bgp7hkl5YyD4cpn2mDY1ItALsROp5wx4tXF6Bh8UdJwzCJYUuCLQ+SiwkdER+5d/1kpPykrZ3Bi4kiXgSPKiWN2ndIyTZmUOwoMWiRgbViXM6hxXZXF1+QkN7f4gT8Jxfxh1KHHmlSgwjARKhd0aDqiSk7Q0SIkT9j6Bz0AhKBRoMuCgC/8YgWAMsnJkDAqK7COf+5yMQaREUKrCV6rqRV0pmRJVAnSEFfMbtqumQKTNHEcCFkLuTQGxTkHshBWL4kQrbsNAPwCG2nlOQSDElpHzoyAxcQ7vYycYwr4ykR9lhqGjHZxmBJlqILQT8qB09UMmH6n4DEjH6ep0yKeQOop4zB9pAGFQQHdjID4y9+0dMhtJEAwkjCvgSaHlAtXYFyeFvOOSy5RBicDrOCUuBooPWQNCaA/xqmJj3gLvoW1imMS3ILN9vNcDmT0Wm6ITyQ/hTNpTIUU3wvGrj0XSCHu0l3VEdbZV5gf8vQWa97UDpcNN7JjJZgI8udNPhgA6eC24huBU8JmgnBvoFI48cTgVBxAIDYqIQDZdwd2QUxB0RZwWRIuGz8TeLacjRa3vIH+MlBmtyMl/e6A1FeL22CvkvQEUWnjXS2AtFjpaKYT96om0mzzOQzAc6b33kD6ZpTBj9m0WH/ZxLQNAhj7goSoGJwYCBeun4EkUxELuV//PCEfXsPSO2OIvJDlmcMQhK9QF9cGMmbyBN0/zOgd/poOo40Aw+mVked09QA2UzirFY4JS9rxk5iqHHMUurtvUMmPAz4weI8fnO1PHaUlUOf79Yowffq1ieCiKyUd8hJArK1Nohwv0yReu/iZZaNASxGNBCalRYCPTEMQQ8xh4DhDzHEdl1mF3UDlMDqAhvjjhgyNLTNuxnAf5uUayNRVSHHiSqJEfYxi1iysE/KwW5fdV4xi8U2dJGPe6aKvYRRWIJMMd/NJZGPPwmgnikc7YhUlIvI0XQ8q/O9uTIapEXJep6Huq91SIcV4WV/VK4/jFYW9oTwVa5NVDqrwsGzr5ddZ/6DJ3HPWcGNbS10djSAfG77vBBt/6cQVVrJjNKiy2QeGPD+ZY/2GH23hzOOGj1neBAm/sB1+yoct/73G0atZYj/UvO9yyCgqchrtUOVzUhQih/DjNOyJf7F4GMpJjFSAR8msa4vj4JwJv+IiBOF7X4I1/478oJkTHl90hhTgF9pgho/wIMkryK6nMrpiNZUWKAVuWnsmp5aiHwi78tCmzNicT0fFLoBx1YZQkLUacO/2KPsMKxFjpxEoybgP6JaRQbpjxQ4tBGytQd/4f/hwinJCu3yg6To7xwMABocQYAv1MBy8MeseCNkQjwk5HP6FMAsRHfkfzmqYd2XVN1c5pudchyun0EomEtbS0+SsdeDs1inygv98GBhI20DdqI8NjlkyYjY6M2fDgmPDH3GB0dXVZX/+AjUmBDQ4M2eho0t+5MzKc8PT+gWEb7B/yd/uE8/Zqb8UPa0zGBiXmwW/yRnXjmqpnBHE41c6CTBz8QfHE9fVf9ytV6UGGYuexkcfjXAXF+SO/C4rygoMi11/qFFUGBDohb4pPz69rJsMp/jLigCgP6eBDI3YhOh0XIOClII7OgMz0FN/kx2XmFUCXqDjPlGSHuOw0DwHIE7vAY5QQwVT8vQFa/9XDlPJyL/m1lW3dYtkF+ZZ4ZpUNnPlGV+JjV/3Yhi+5NijtwX4bPOoIG/rgp2wiNwwkyOQsWexn9Mfv+pMNyEAMnnWO+WqZFtq62o3G8NcuE2Ke5XBSSIN3+M1vtZF3vUP0TrDxHm4EJ23wjNNs4I3n2PA5/2QTvSOKSwNlhRngHlpdQKy7qCF3x0tX2H2uGLiGCwC7wU3OvRstcPwyJX4qZNCOMrwCSDAiXxpCJm6oosEREtcFklEXJFIZcNRZqLEMhdkUi7zcVJy/70ZAPhjDIHCzD4VIGBrQ8l71QiI6UTneMJIHn9QRh4GHJyX5V7RQrDIMsZCDTqJvEeAXEOd8U5byB96YAMg5DRAc1SE+Gglg5OJZaaZzmWAbSuBGMAL3KSs4+okmFhF4MYGP3cDzRN6o/NjFqxSnKTwU+chw0hqb2oyP3vd091lfz4D19Q5YS3OHtbd2W1dnv5R9n7W1dsggoFyyrSC/yO8PDA6Oyjj0Wa/ytLV1W+OuVuUfVNyA8gz4e3aaGltldDqsW7TDagK+Am+vBHH6P8JL1UcVCvUMijvExyoGGmk6TtPTM8LIjMudrhpbzNi9P0CSe1k+3Hi8vHM63pu43SHwPJn2nuLIPyluz+QclNvLZCx427wM/0SFeMoLcQEdeWY8hPw4aE6lQdDTM+Q6wCsw9zLwmoxBijEvVzOQq35pQx96n42PjFrO3Jk20cIb/wQ9XWYd4Xz+RM92K3r0bzbx/N9t5N4XPU5ZbXzrNg1I2Yov/dDyr7/N8t98siVfWh/Sd3RZ8WMP2vjtVwtR/zu2qo81OBvqLfeiKy13+SJLXH6tjX3hwzYx/1gr+v3PbWJHY2oGDMAioeDS8YCnZbSdy5DqFvBICIlxrhCTkQEgKASaBLw4dwxTywR2j9kT7C3W1BKBNJdePw1SFI6jccG5UZAgyKG4Q4ag6J1eRIAZL7NLF8poNpl28eBXPmghmK7ngwAj1BQgEqFtY7r0IWHSdEXZ+kNP4Ikm/IHogyJmxCH4+Q0DAHzll6Jz3jiQQBn6h1ysjwK9AD5o4B0kynA6ClHJTHA0BrY3SMS/QB4MjXsj5zRjlwmOoJ8MBigXY1ZUWGilZSXGB1to5KqqSispLfK4kvIiKyjMs4KiPCsuKbCiIj5n6Q1rQ4PDWjWMWXFRoQxDoa7FxgfzuT9EWxXkF1gJn7/ksIHXj1dI8xF8jF6oNXUDolAAZz9KyKgGbZCGzPox0RCFSAaAOD85vO0imrhJZCKI08ALP9HFveQJqzf/T+WPENQP8dZY6OhUxug3AuXzsC/dcAizVsrsXfp9EfJOdvH9gdi58hG4X8Ro5xhIxe0GVCSqkzKGawwZwclJ4O9hNeQ4tGear5g0vBDvfl2R5X0Fav2qwIui7IgZZ+eY4y33/HdZ0b0PWO6Bc1LxksDIr9CswyyraprlHnWwTdRviSLDZWJ0woov/B9LfPaDNvrb622iqdfjs974esutneVlFhUX+ZVvk/p16RLLqZkmEjk2tnab5b7nHZa16GCySU5SzPkgppzQqQHi9opjUEw0P0IQmMJl4MsRCk6/RMRAZGZYEILp30zh8c7LCL88vBxOzAkQX2NslBcQKcXI8YvBTZHUIKaJaBJc3EvEBZ0cCZwC/l4ijwqnhXKFxL4/7xnKmcix7HH2aTWA/MYv75H328bCkOCiLKSg41VZPPh5KRl0sqXEs7VyYaPGT+1ogIbBGfDCw1QqWlfYyhZPXg1F8sI8Zn6MadYY/nU1XKoc9n65Qg0MKsdAD+1BkHcS+QvPiMhGMVCKytVvUmUSTYh4OMEIOE32mZEVGs+dEEMJfgUCD+5xF8sf+VHs1TWVVliQbbW1ZTIIMg6l+VZeUWQVlYVWU11mVdUl8hdZWXmh+9Hl5ZWlipMBycuxspIiq55WZNOml9r0meU2fUa5zZxdadNqS62kJFu08m3GjEqbOaPGaqdVKH9cPnxGbay/oBwVR30jf2qAOES1ou7B6xBVaw8g6krY072JFERtkRqT4PIvtnzrHx5DlO/gTy3XE5xHJg7i2ScQkV8Qc+99HZfhCp44aECAyYouWZJZ7/tAL4aAwxUkZyrEOY1A12lHLh0O6THEdODRL3K+na0go9QnRcJ3jqiDPF5MJk2HIEOOK4TYEc7c/gs6bN8g1O61AOVHfGYvP8LyzjrLsufNNB5Eg52hb//Qhn93e0AQTNQ9baO//pUlVm60vPP/KYoMF8tO2tAXvmG5n/2y5R4018brdlL34GKk6OICDMSNpE7M+8RHLfmlz9jw+W8LcTFdINMfwdT2yixmMuwxMkRPLUNEppDdI6i7/HefICNLOudkGnEoXDM4UYQLC//qdU5Wuh6LnVB8Uhwy+nBAqFCqMSC0/CGkcfuHgUcmOfWB34xDGMEDQchuBKIJAWmpq1xQSqE1pgJleIrnkU8EKS0MnFC7WF+lZulRQuBAfwysSX/pPDGw/cV2GG8LZdAHHlEScOC1CCAvdXcQClhQjwHqvi1FXDp6EqSUgsAHLA5VJ6PFt8D5wHy4IRpc6CxZAF0jtrxP4m08L8c7U7FcyUNexWPECwoKZDR49QqIVIGy6AscZePIzwqCcuS8vHCN+wu2Y//eALixy4S4/nF0Znomaix3KTz9Ib4ZzReBeojIKQkx3cyrt1mQ7D046MiXycQk2L0u+wzOJ+1OaWmIqcaK3Y2os6V+FGLUpZMg1Y64iK8o6lVDlgi9qhquX7c27i45Mb29ziamTbeskmKP9cTuThvbuNVyDjqAY/eWVZxj413DNtGw2bLmLLHshbNtfPNmy150gBT/Fsuev1Crg0Eb+/sTZtUzLfeEY2yitUlyXmB506otd2e9ZS1ZbIkNmy3n4AMtuWGDZR94sI03NUp2+brRsI1tA+cgGz7lZCt44nnLLpNQ/wNAOTD7dKantgb1mNREqit/iuPhE9+rc6QpkBHlJPwa8saQRtlD/j1BjCYS0JmaazKXcZnRK6yPWq5rcdA9xOua+eCPU2T2LqnjyWjCA4OD9uEPfsB4hzy7EzzbwHt8IMp58qCAJbj681MjZNOskgHnCgc+w6sy5RTQhfUC2z6ed5wVBEnkDwMBHIYrbZV6RQRpUlS8qtrfHkoaVxQl2bmvoYEeBkhID7NM+NPFeQGXtUegjqKj75JKm8gtsYJptfb29/2LDaqiftzUeYEHSoaqOIcZj0NRhlVP+E9fqT0chBUS6CSkex2W4oEMRCSVTn8qnyK4ghP8MY4X4HhcoeM7HOIvzgOABypbDPCSosOV9IDlfloE2iESj4DMivQ83oYhOqYRQ4bXacRhpyfITM+ETNxMyKQdkZhUZqhjBCCkCiQtRKUKF8T1xgEpWjyxLMDPw3rhBjph/JQRyRQDxf+jtvDyojT+sEyCmD+AeP5jiNM8Xv7MOiD/jBse2uQ5HJda0DwVIqGPYINUrtlMFjIA+nH9YvD66HpkDa+wjkvbO3j1xiD1nAHZwxWfCxgx+gnDYU8Q5YmzvxI4WhgcfAeVG2Chwsro//qjCnLJDattkKeclS371DdZ4RWXhIe09hICTZjKgDiYaiYXD5CdF/iKO91x02iZlwgyQ1MQ9xa8DPIGPmibmFZMcSpgDE48YrkVyVB7aVGR4LtqVBiSWSwN9B/2UbWqGx62D33g/WrCEVSx0sbCrMUJoNaF54WGNnB+2JZxRQhR9pODco6X7kSTk8HAXJx8SfnjD7n7AKF8/fvDVBqk4KOS+eiMv/YUTCn3HKwWs72wzo+6SBRiJRb1i5ePgxfR9oGOMdCKYIxnI3KKrGjWHHvbe95l/RLccdFlu8lpiDYmBC6oCTM0eHK14I0W6Mf159/ziU5aLsCL/JESAdx0UHfV09tHOL7tpH8nDU08chjQMbbQVDakoAZZtsxcUSg9DGXq58SFF3kcQpurAVLh8EvLODUPp8p0P+mqK3EK+/0U+QljiQJawAXSeWmPEAek6WVE7gEiNLJPgpgu/eZ+TVqmgsdzDUHHT/OTBrYuAdK8zXwVBe3JeKQDmfF72nqJ8YDJuKH8kJ4uYypdfpEp2jbIlP4x8O7Xr2QjhmyvN/lDn4FD/4lo8JGXchQ6ku8ZFISy9hZiyXiVQLFpCCxFvkw+duNpD0zuIcrjnKB+4nQq7v4oIpOFA5dZ8fq17gp/fZEUhwyB40d5Yvcy4IMiE2833BDheMGzO+wpzmFqwssivjJ4fUPeFB9TYE+xfOYPQXT5gobkitmN630cOBoc4WYtYf0JPxZen10LYiFOAekk6RLjAu6L46JoxDQeFDASaKHoQk0itOCPIhxHV+cFL9eIJsqNgRRmdFFaJNEedsdv5Pe8oR0y97Lx+SxRBTht4qJqelHkAyvK4knOO9cQDkNQEOGnkAUxKp7AQ+S445Kdp+bjCes8N27huQMZKlYycnzMhZUI/OZlCUd/nLePv58wzpYOZlVGMryqGQOa6zeOs4WPH0OKPzc7XziUEcrNUly4qSwehMezKJQdrjyXQlxkZGLeqUdGHVJ1E6T9wZPq670GcHfHz6STSY/yYyA+Dr1SmeShPX1ygfB4rjSdTHhZOkKP658Jmc9M+DiSHxqZdOLwVCdk/Yc8bhxw6t/UUXAMMWTADf8pPgCiAcIeFaL3Cf4XVgZpIBSIhY7JmASlmZsaR3hPaUAUr+qpoVkZFEu/81WisBSiBfwvaqAxKX9vXM8VAQH4nFLNuOg0OGLwRuBZUogxNhY5lOnbRN74QpqcVcGAx3XPkKa3L5DJZZp+oBVTnAqsDE445kgr1srK5xnqGGTLlTgyht4RGSgFJRjad2hoyD7y4Q9YYnQYtSMkzUyV4HiOGEqEB9oghBBo+JIS0W8YcAJfGUjQoxUC0dl8wUr52K7iISleLyFVpMl/wGHGDDg1ZvBKQ1lx9c80eroIiZj/+QAMlolykJnwzIk4i7aJhBLqTljprAwst9hK5s23fzr/PBuS8h1DCcOT/jj+TCk5PivniWVxw6CFvv5i8PorSAztoKA7B7VHaphFF2AskWU9Xf2OODLMq9xRUij1bCv17VbqbVZf32D5vNk2mbBp06Z7XozEzrrttnDhAp7oE16Wbd26zebOnacyJmyEV8OrsNLSUldMuE2bNtn8BfOdF/gdHR2xwcEhhcdtWs00xwn3WFRfPqjDTf38MSss4oRSYD20Z+gfIqmj0/PSAl0S9iT7MW4Uiq6CKC6jadLgaKIHjv59WyzaLoEXNsNS5XjZAS9VjMDLxePxYfJBut/HSuFGdVIE/RvaKODHsKeVQQypMgB5mKjE2DE9n7RMIUEeV/yUIxbEmiUkcD4ElJCarDFBUBo04J/tJc8MggCy+GJ+j3gV20Q53xZE/n2C9rZWMbenwlRh8RM3LTAJKzOA/x/xG6XT4Xl5YW84VDdUPhUQZHYcEJPmiiqYnDoVdmfEq5eiiYBniLeiY4H3dpiSnWCIykxI856OnZLxHwBcpCkTirl6eTrcHL36yl9bfsYzA7Dsss2VxvE6yLmSDTOUxFjCjj5yuYwenxCMtjRQyJp9ojI8PwPL8zoR5wIcfn3wOLvC1dX3oOMGcEaEx0wUdcvAFIDDVk48c4civDBzD4MxagHKcxTw5SG/lGlcJ95+6cZCeb0+XhZpwe9ZdZ3QrJh8xdXTbOEhSy1BHtGLSfqJIf3xZC18wGsU47RxxFNuiA9//i8Xiok9xIW2RfHyTMHmTXXW1tpjTY1tapNc217XbLuaW236zNmqb7Ylk1m2q7FFE6EK6+js82cP6urqtYrI92cMptXUYqM14HJs3ZpNNp7MEa12e2n1BmtpabfaaTNkXAosqXps3lwvAz9uzaIxMjLhH6jPzSmxNco3kcz1fO1tfVa/s8mamlts/bqNVl1ZY2WlJaFfUu2PP2pTxXms2tABnHG1kuo5Ttt5WHlSuhbsqA9iI44AyvHn/erp/OFjCw0/EwH9kh5dMQPwEjsRgT1+PZ129rDnJ1351O5hkhrHObkQdg/lQw/wKZCCGEClebrSXHZD3slAWnD8BRrCU91CjpDf6YDn9RSoEM23/CHCMRlgHjQcG1Uk/952GoujCclBk40mGIu0BZMi4Se5l2WShWEbHhpWDP2QY7NLsqww16nvNVDz1wChuumrVzWqeBrSqYJJgZeBf1CHoJQitAh3tzI8IjQ/3lgWXwl2LzaT6qQSArKiQgkRRCixIITglHyvGUJ5GIFgCALg/0fgGGoIBqbLc5QliKScwk6Va0Y6H6LxcSWFQJR/ilFXfv2EkvuD8/sFSvdPp2SxUtPcTbMYZurBkAd8IAy+mE7oIcqK3zgaHAiBt3QpQPCzBwyO03bkkOKKJWod/43K8kS8URAPef3hOm+XUFd+gjJJIYa8Ar81q+hwizb8wYT/6UrsHkG0UjgqjFM+KLjk2KhVVJVZTW2FzZxVY1UVZeJeVPzbxeItL8eGRvqtoCBHM/0CKysrksIYkuIYER1uwkNvTAZkmpWUFmr1UGWLFs+3mupKGVHVQzTYbigrK9HqMNfyoJk9bvPnzLCi/GwrKcjTRIuPycsgaqXBCnzWzDk2Z+582cmgyIaGRqy9o8/6+0eldBI2ODJqg8O6Duk6OKb4ERsYSNrAYFLxo9Y3MKo8SlO+fjnw+vqHhTNq/X3CBY/4QdKiK25gxPMNi/aQ3IDHD8upLBm/ftEYFI0B8BQeES88ec2DeyMjY7qO2ejIuPKPySWlZKVcRxU3Kn/k+IA/bkR18LAU7GhCYR4ABEcKlqe9E7qy0yxx1FWS5p/hpF80NVKcx/tV4aRWq+CivEl3HLUdzsWBvlcccirn8h7ExvFZobHTAH2+56F1qH9gKKkwp8xG5Zoa2q1TxnpXfbsM9TZ7fsVaufU21DdhbU39tnl9g1y9JgKb1T7R25j3AV7DaaIp20ROJZBiZcBgmUQZ1Knhl4MYLwMHS19UXOxbQamG5I+rwmRxJaIGjIHmj4NTi98dAkYaL/6NYlKZA1MoOX99s9rAlU6Idrx0u5Ap9geA5xhiZfVqIZPWK0HmaSJKjNmT3AYOFBEElS/lkiC6UvzDiWH76Affp8Hab3wp1/EoUi7Um60YBehsZsyK40Yr9J0zxbuCDd0lfMqhz1Sa5w+MeBwzT6cvTH9bXpihhdm95oea0fGNWp+/OB74lKnBRkXgIdvfeAS6g8+SKFzce9gTUG7QJ4ZvBudrUp1rM5ceZie++Swb4S204gUWdHEagS/CYUuC5x14RoLUiBDEXe4BWFHQHRCMaGiEVPspLjk84Uora4IyYwWRYwr5zWKMLoqeGWQ803W6TiMU5k8UR3EYtCRvAgZPafDv2xV4lM43hXm2wd/jHzELGa+f+hy81avW2sIli624uNBnqYnkgNVMKw8KW0q4qKg08EBbyJNISnlKqZaWlbpy5V4FZfJcCoXS5LDodVaZpNElVDVfvBAOq8DAs8uC8JwnbzMRQI6UxgsDvbr0OfScKGH9xPXgj0TkA1FxrDAhIR2X3q4JV/L4d5qJEXOeRjy8KR4M8udKNtAx0EBpx+DyDZ9qE3QR7eiyRl1hReUjv0F0GSMhjr7OlRHmPlFnZ4/0W6nipcNY4bJCj1ZbTkPldbR0+vYdb7stKCiUwZLB1Gpg5ow51tjYIIMy6DoJ5t9z2gKbV8v3WPYe4OvVgRic5AQs5RHOXLZzPC5K4Boi0qCgv4c9CjqAkok2JYtHRHF0IJASCA8BcaaAUZivWY8aGyiQP58wr4KOMsTn3wMEoXMfnZlBNRMPyo4XIwORH7yYN37pfIC6xkBMiM0k8BoBUq9Azs1lkMxJXYGfNKJcaSnCB6wknAHgA0JtoZW/a5ewJRQcqnGcJTCDU2FvFwgqjqU/NFHange/xwhCUHnDimE3YGAJiWETcjAYucIfNJ0Zd04fJJUB2dDe8qMMPCZs6wTcNA/ggRqxFskicdQDCHXx+oRQCOsv0KMULyn8BTSH4J+c17Epkz/KkEIiOZ5dtrV2+ayY2e9oItQ3qZktWakLs9cJWcMJZqcJlI7yC4n8tFdHZ7dm7KM+o2WGOS6j4EqPcpW/bvtOa2vr8rKSo8ycRzTjZEuCCRTfbRr1fMuWHWwFhTKQ3v8YKrUNfHufqi39SpvTTuoDzXwfuP9R27mjxR554AkbG1U7J3I0Q4dP8a0JKm/oZlZNXzCDf+Lvz9n2bbtkPOBdumIsR+kyjgkFETQ+gK/wxJgMi2bcPrtm9i28poYO2751lw31qyJ8Z11x4ECHmTkKlngXK/l5jUdjQ5t1dwz6Ftp4UnkwvjK5Jse32qFrKitLNLLdFOeLBnVlEsG9k7BdV7d1p9ezo7VX9RS/uBFWBFLewplIKu94vuqv9lM7jCXEUyLbEnyOlwmJaI6LDvRYNdAX6iK5ICupCY4MAbIV4uURsEKbObvGV32ztaKrra3S6m26LVwwz/ILsmzx4gW27PBDbPnhh9rhyw6xkpJ9MwQAI+o1AJwG19mwyb5+4S/tmWeftQ//+5fN3/UiJREGXRg8DmEEWbYU8n9+4yLPnsLhH79b1oA3KS9FxTh4APzg+D9xODWifnduWW3f/Oll9rlv/I86K2lf/d5P7Fs/usje9Yl/tyJN/XZ1jtjfbvmD5RYVhfI8V4CNzz9unVrOxvD4bddabnHAi8vejQ/9rX7qLhvNKVBEGIiP3XO35auu3770t9KlMT5E5HOD8+ohUIvLDy4KBUhXx/GYgcE/8QiZ40Zh6uKzQwmkz0IlGiQR70Ipf3x1xR9Jqbd9BCEm1MkVNgMbAceF0iaDouI29GvkSIjpkpYWU4w6/jiOQRjhqnDnzZkInKTo8J+inQbHjVCZVTsoMmCBH8ql3sQRTtGI8nmLRPQzAdq0kZcbUYyYcyCeiVPDziafFfLuoM7Ofuto77Vt2xusQQrs+edftHEpk4HeAWuqb7LtdY1SRs22cWOdbdiw3bZubbJVL6zTKn2zbdtab+0dPfbsM8/bOoWfffZ5KSxeVIfJzrLO9k7np7O939a9tMWe/Pszblhgu7+vX3RblW+b8q1xRb3mxQ1Wt22nlKRwcFKuGAWOssI723A8k5Kbk2dHHH6UDfv9i+k22DdkzQ2t1iSlWbepwXraB22taLGV40tRKV4MyizNZvt6h2ygP2F1qldrS7etXr3R75k887R4l0Hs6xlSuMGeenKl6tfkirS3b9iam7tt584Wb5+hoaTjdLR3qw27bJfKbm/voYG9ndetXS/FOVPtkG3NTT1+f2bzpu22a2e7bdu809/71NXeZyODCWtr7rHOtl4bHkionrmSLk5heU1V9zwZW56zKbSOjn7r7h7QimjCBgaGXHb61IYY1oT4HhlJ+AptZHjYDRTvjGpr7XajhRGg3hgqtpdY+dKeGAKAlSgjj1C2LBorVPxIDhME5M13JdR3vvUKDsOMlYbPDJja+QxBbt8gHmWvAjIEW8uZr112nf3wvz9tJ594kl3zk6/blXc9Zffefodd9PNf2Q8uuyKaGSsP2SLHDU0U1E8vudS++5NLLCFhuf3W2+ynP7vcfvSL3yg9x+54+Flvmlv/8hfLzc+1iy+5xL75gx9bh2ZRzzxyn/3gwovshpv/4jes+HrYY2vrYMl5+sOtD9u3/+vf7KufeKfVtQ/Yd7/yX/bJ//MG+8KXv263/PVW++0f/2gFRSV21W9+a9/56SWpZRmzodBJCkS85uUX2dXX/Na+e+GlbqwaNq+1n17+C/vtzfeobjn2JLxcepmtre9wGkDO2IjddM/99tTazTYy0GXfv/hSu0Wzpyy1xZ+u/Z1958cXW0eGwdlXcMFwBtMQh4JoCSL+GcxcXR9FifjDDAq/PIpHlFimI1yeTqIgGAcpAkUGJefR7k8ZBuEg1HxzKBgO9ZwQcZlAfzqNDPFzDJEJmIGpQCPQDkBqXHD48UEQofiMHF7ITtgTosQInJ/oLwZ8OZExgKtM8NxeP6jpmkFyEm/eZulwXG9WV/HqJ04NdddsXMpjcHDA31TK9k0eH3SaGJOsaWYphDlz5/q44QZ+fkGeVrlMMrKsrLTU8xcVFdi02hrNAks1Y6z1vjzwoINs4cKF/tqWgsIC7zVWCORx+spYVFxghy1bZjl5yPiE6q65cF6hVVRUWVVVtSvAYo2L6uoa3/aJXwOC8y+IqU60O3Ub1vR+dHQorKwkZNRlNDli5RXlvo1RLB6ZF3KSjWZMKK2kJLxzidNqXd3dvuVRXV1lhYVFXmZlZaVwkZGwtTNnzhwpPxkTccApq0WqX1lZuZRytxTviGb/3eIhYUODg5aQAezp7nHFTN5S4Y2OsLWsWbxWVqNS1KwWmKRwT6FYZW7dWmddXb3W29Nnvb2DUuwDUvb9Mk7r7Kmnn5WBXGn1Dbu8fQuLitVX+TLcvdbS3C7D1O46uHFXswxRo18bdjbK2LTZpo3bZYw2qg/yradrQOFtMkittmrVGuvs6EUQxGOQB28cOt2BNZfMgk9G5Fe5vnOKQ5RYhTgebc7KBSKSE4X9XoX8IX3f4DUcLV3jjU0H5ebl2+d/9kf7yaff5Wl07hcvvtxmjHTaF77yTWvavsqGyg+xWSVRFcgnxfvl71xiX/rw2VYy+yAb7ai3vzeP25o7r7Wvf+vbtn39s5Y/71j73XU32X9+8B32sx/92D7/+U9aT06VFY0N2q/vesIWjWy1f3rfv9tQwxrbkTPHBtbcbUtPe6eV5kgQVA4DfGigx/7tyz+wqy77sSuyz33t+3b5D76mJd6grW5IWt+a2+11533Uisc77eGtI3bSwvCx/S2rn7LqJUdbVYmWjKL29L032PFv+4CVTPTYQ5uHra9utZ1x8vH2p9/83D70qf+0P9y/wj78lpPtT1ddbOd+/L+tQMtu4HeX/Mg+rTb43Pcvt0u+/Gm7/OKf2rlvO8v6imbboulV9o2fXGg/+eqX/EbR3sIkJfRykIES3zPgxqADjcM2A9s++kMxMjFBmboCm9DMSII4PDRiH/rI+zSARqKjlVICrGslgNkoBQasF4TikzKFBnS5ig70eHcQ4LNrxfn2hufxXO7n6rLk/5ox038qw9/jTzzA9kR2YRg4wgnHID2n/rQ8FxpJvqrkj209RTiO04gd+Rhsog8/OUUaWzm2+Ljj7LCTTrbR/DzFS0FGOKqlz4i9PlBQGzBT1BRXLmrmbOFCi/KjcsLDbaGeMEcs4PX1aLZQNIfT7NB5UruwR+/bHGALyWd9pEaZ4ciPFWqm7jeGFU8RzBhhBLSkAi+uftEOPeRg9TdP5UNKOdUe9IEYC7je2VxB0L8UimLczw9tgDLPFr3y6jwpyHGNmaTlFTGzz1e6Vh0y+jyzwCzYX6BHOSglXSmK+Z9Mhv4UoDjxAHnnQz6XCf7EBDdNyRRwkC3VW37fm5efCZfTook8uyhJJqk7NPLy2coJ4548eQXiEyskP/dl2B5m1p6bE4xYuNGLscEoR8d6cWwVSfMSjwGm7SmDvuQ0T3l5uc/K6a9gAM2NcXNTo/Lx3AZGji04bmhrZaDyZ8+c5XUdGR0WnznW0tpsB8lo04eFak/K69DqpLS4jKFFC/ETQZDXeHwyscji2RKFY/mS13/J5W0v/4nzsqwm/WHDvQKk+jUAbCDQSeuvW+szeWC0v90OOPAYJakDeC4gYpdOzdcgufahlYqhNiarvMkek+Xt0zLSBUJWlONToVvpFF3lRkSlYddOu/uBR6yprcPLTCS1kJNQls480K777bV2w8MbrSJPpYkM7fTC4/fYbY+vsmsu/7HPrka7d9kF7/+o8o35fml4ZoEHeyT4yhBx6fnhLQ10vmZuai3wEMz7H3nIttbv0gynSJ08agvmzPC6LloYv6AvkPCTAXKVxSVeL24k9fX22khvl23bvt0+8M53RfXeW9gL3KkooQlTfodIkGJIB1EcUuwKu4LTn78NVAixS+GRnkEHH0JLIQhlmD+G+L0CmFQbh6OGQUnQFyjfsGXj4u6oaUD5aNkcDWxK408dJn8wGsQHg+AcBjzHFZ8oBuFybt8xqI/XM/J7noAOXd8v9zgnEH5TuMGfyhMYmgQu91FexkUyISUrJYUiw3CFvOI94oFw2qAFUJUkMyhG+kZKSrPWbs2wqcfWrVvt8MMP8wkZKy9/cZ+veAmxv53lWxtsqYS99mxrbuyw1naFVR78+b0E0eU4bYDQD26opCwl5uI5WzPdOr+pvHHDFs3Kk4qDLww5WZRfBJF333aEadGRR4YjbL/wuF0u/ClDmMtKpqSs4Td8spPVUq6PqwbVkbaHXr4GYr5WMyjTgnzeKzUhY9WrNIxCritc8nZ1dFh//6AMQa5m/FqxaAXDGOTUEgcAMHZ+Qqu8yIpLCq1IK6mCwlzr0+qmrZ1tu25X7Nw7wc2ZM91PclVWlmgVVeqns0q0UpnQ5Il9/Bkza7TqyvcTYfPnz5bCX2yHHHKAlYNfWWwzZkyzmpoqO1iGIPSv+k995saGH0EIZ7ow9rz91XzIM0uFlLwJgtQoHNF0WunkvQZ66FVBZll8I/fHX/6k/ft3LrR7HnjQPvvNn9pH3nKiGp6lHek+N3AYz863pzT7v/mWG235ya+zbK0qGlta7Y8332Hrnl/hCprqYbUZLE1rn7Pb777LXtzEmeg8a+3qtL/ecYc1bHrJGwtBohlPO6DQ3vnBjysulMRDOj/+43020LrLrv79tdYvY/PA/ffY6YfM9HQE7tHHHkg1Kg0a62Qu1CkFKiM+tQFw/BFltW3LRnt8/U6rH8yxu/50td3z0EP2+/ueS3UOV96EuHprvQshBJJazi475mS76g9/tHVrXrA12zlf7iXK/SMAh+EaMQL8o2wRaqoIOY/SYAkQEGJd41VT26N8UjM3BDBCcGEUEacncIUd5QUIo9Oi5OCPkF1QUylOJfJFeHL0pVSC0/d6KjJ+opbZXh6HADRjY8A2NbVottbo2w2cw4ZflGCeH9lEuQclGIoPlAOIbgTOP39MY+OK6ILX66IgfEMbWYuzht4NqwuPhHmuah/nOwpCwz0s5X05H8KoP7Yzmpvb7KGH/mYvvPCiH3d86KHHbMuWenvppU22ZdN2u+P2++3ZZ1fZ00+vsi2bt8nV2aN/e9JWPPuibd3SYGuENzrKOAgKsL9vyDas3+r3DVasWGt1dc3W1NhlO+vb7amnnrdnnlnhypxtkU1bttvGjTukKIdVttnmTfW2+sVNtq1OxqWr32/aOvsCb0OnP+jPRDTtarGS4lIrLuSp5jzr5RsKnT22Y3u439De0mPr1m+2l9Zs9Pps29pgG8XXroY2W71qk614Tqv57c22ecN2e+yRv/uKIl8GecPajV6vZ55ZZfU7WsTnkAxOwrdV2pu7RLdL42azrXz2BRvoGRBjyieZGOgfTt0kd7Wmdm5v7fF4WntH3U6N1x1qvx1qrwnR7ZcBGZTx4WazKunaFrnHGGXZqPRFQni93UM2Mjxug04HYxg+LsTR1/7+IV25aZ90o8E5/127mvyYaFKNzL0D7segocLpMzn9b9y42Y/IIleMJx8fLlvIBxfanYmMnNo8REf6hL/gcXD58ogAcV4ntI/wv7BNBIQrFpgZDhaac7sMSl9qUuEMg+DxaixmA2wD5Co9DDQaZtwb12nLn5PLq6ppNNEcGfWTQDQIDYAxSGo6wsmJX/7sIvvcl74u/2joVwFvbIQzxh9bHXwYJ+w9BvCz5cJllQFQhp/AUBw8+zEt2FCY1YDjedF0FOHwvhqEyGdRwoNtlogAKTlaNoqoz2JCm2imozZBgCnLj8qSz7H3DLHSTONEMSE6FJQJU+J9m2j54ca7nYIRCAhhC0Z+XVBqfkpUbU4D0B/swX704x+2YV1ZpPtg8RxwgrGkB4XudPAHDoNIKaR4to3icQDsXpcA3GsG33WlBnjwwysz2zwpzl7btpMbf41+hI7BmCeDTxdNwIrIcuKiurraDjzwQJs3Z57aOt+X7ZQZxhuGIZTrA1t9Ns4DWYpfdvrpduBRx9owJ83UEDnCYybNuhaz4jUUfW6gpkCRXnc3nhF9rkKZSG0deenOXwBokZZtDTvbbGTIrL2902bNmqnZZoX9/e9PaXW5RIqqz6ZPny4FtsUWL16sWSo3gNnuKJCC6XMlxumf7p5uq66qtNmzZ1t1TYWtXLlKM/Sk7/1TUq7qz7cSKisrbMeOHc7c3LlzrbW11crKy5xvnn7OzS2y5tZmmztvrvPL2Onu7rL5c6qsoiZfSpGVdJYNjgy6csxii0blz5pVKwOyzr+dMDAwYIUFxb5aRox6e7tt/oJ5otvi1WfLhD19/NNqxJ9WH/RlR2ebnXDicS6aK15YaXNnLpbBadRsvdjbJKkxvW7tWltywAHqzwLpDilqWa+KihLNwqe7IV+3bpNkYsSmTatR/Wb52Fq58gVvB+5DtLa0uTyUlJa6goZ3tvJmz5lpZaWF6mWeiVE3qQP7evusU8aipLDE+gcGXcfQTosWz3M9QBuXlpT7+Mfl5KK3Jvy+RbXKS4yOWo9W/7Nnz7KdOxvsqCOWua5pVpuzHdyh/l627DDLzk1aUSmr8HEZuz6tMsolZAg08qQCAXRi8HmbBzmmvCgyAg+Ld5c3XU+Yp7EQ7QrvLbwGY8BzBlHAgUBEikuUtkfimZEZ2QLsKZHhE+KJ8cGma4yZ1IgalKCWa6kXIMKNEQSZ+JNgt/JDVByXNmERRPi+DSJNFIyYHGgxLaJ0iX8B+A8qJUaMIdRsqnJ8JYjbwiGjPI+dSl7gxuCII3wZjNJnD9l5loGK8zA5whg4aHZE23Fz7iMf/6AN9Q+4MfAz76oze6sT4xhV1+AhiwstClRh/VMEqjz1gSEuxMfhTBAfngg/yjiGIpayK8gr0ABq1+xynTVqxjWqMtk+4KRSKNZLEK9hWwvKTAw4aMBWRGlxsZ100ik2a+ZsVw5sf8C7Myca/r3eHCkXlXfkma+3JUcdbUNsdWYYA876uzGg3VSmvxiOogUe1k/oW/0SVjzpKDbysOxPZRAE4yGP6AwNjvvpFk7CLFmyWEbPbPXql6QoDgdTYQyp6iMF5Ks1eFdmzVm8CpSBDCooutleR7Ycc9WOzEf80Ab8CpdnC2BF/57fHyRUMvdD4L9bq4OhoUEvZ9q0aZYcT7pBqq0otdLKXOvpGhV9TbCKZVzH2ObxSsixNYS8YFwpQ3RFn9VGXy9n54v8gTpvIZXJbBnDhoKdP2eO4pErmeb80C/0kayzNexqtMWL5vs4Q+7iSSXtQs9QNqVTFrerOLKKEiwoUAA5VT1YaYGPkQqv5cjxiSb3OdgqDlszY84jAHmMBA+5sZVWVlYpw5pIGXhufNNmbW3twmUyFyaj8MB2Dg+wVZRXeZ/TDhyxZ/tu/rxZMmLZfoN6FGPQ0WEHHrDI6RYUi6DwOdVUXFymfoIT+ApA73pTC3z80ZnKR2b3ys/VAZlWgPDxc7NkDEDce3iNxiAuLIOEvCHEb2Z6BmN44yyZ/MZxaU8EQWAddPFidSUmk1QMMS4iEyemm/cfQ9z4EEcYJ0FUYNjbQ1CDovByYmZ0RWQzAZ6IS9VDMBXnFSGm7RAXFuj+I8AYnChjUChjQK5UqZJ+z40ASUNQb+cTq6C6DQ8P28c/8WEt0wdQi0EJMfBRyLxXiBb2AQoNXZXubUcBuqJQ8XgbEg+qD8CQJ7SGfkXY6+HRUvRawXHS5smnntZsdqcURaEPrqB45VDqQduKrty4VovOHPn1o3h/1kVl0UeHHbrMjjv2OM87noR/Bg0GhRvU+f5+oiPOfIMt0uppWKvWcANZtYOkcGkO72P+Y3kgLmIhABFcaUf5lSneAvC6RdnwxP0+MiTlOKz2YTuGQhQfzuObZpQ7baGUYS5Zo62LeDsDXqDrJ428XSjHbEjGu6uzy2bNniElT98qMmrvoCS0kuju99M68AcX0KZVNZn1WSt9XlFZ7vygTAu1sC0pz7b+3nFXdoVFHKigo5gMUUcYVIzqyqI7KG4p1CGUKaeeRD2He3PCkfH1vXvN6lnB0U7MA5igkD6aGPFngQI/41pl5Ae+qbNK5Ce0QbbtbNjlJ6kKCnhegDZhpYQvqYmAePMdilzN8Ls18y/zmTmr8wR78E4KA+ukXLaQZdqHNuM5Dmb5xVrtqIVDH4sH2pmdDyK0qJFylwLX6iVfhsyNtdCYyAAKepvQV9k+o9cKU5OUhNoYPhhf1FvzHZdr+qVYKxE2GLy8CIQmYvQddQxx3qa4KI4e9iQMBHR1PX6ejEFRBqG9AB9+rx7gNDAH0LghBiAuHQrgNUtHx7xG0QFSngyg6mnILCdq+wzIwN0Tqb0AaLrzENQmF5KOnwIk7CEaCNGTGULw+NsrmIQWU3v5vFPZcCHT7CTcyItAI1AyLtywu47yy1bFhaUZCnvQzBwZLRpcUhqB2zBwc6RMwSON3K4s5UPAiXGFFZlgbvrxumhi2D7J0mBly4VDERMMDMoVDjeuHUs077n7HttZ3yR6PJAUbhDzVKbP5sSzKwV3VECzNykBPpqRlS1DMSHlI4UzrlkgPK7fuMEef+Jx0RCOKskBHl/x0XzKzwyP7Uivr9eCPyXrR9V2NHf6CaqThDgSBOqpWGXAAbHCDm2geIWDC+2PYkkkR32WSN059okC4rUNHJkkL8+nZCu+aVe7n79XLrkcn9myL9/W0m+NDV2+r/63R560jrY+P5XS3TlsjY1dvg31wgvro310re3GNMOXAmNLZf1Lm/yeAE/Ycit37ZrN1t83rLx91tM9aDu3t8k/4O3kzaR24r5NS1OrbVy/3TZv3G7NTe261ouXTbbq+fU+e6cRycE3nDdt3BJWY+pDPurfJHwOiLS39fpDdj1dvaLRaQ07Wq23a8BWPLNK7Sc+pTx5505bW3j+oluzZu571G9vtebGTr9nEZSkZGiMT4CO2HrViVcw8C1oHhDL1Ypv9ap1MmIjKq/H7zs0N6kd1P+cMmxv77LWtk7VeURtMqhV0agUsq6DyI9Za3ObjAJ7/oNayXRZe0ent0FYXWDwkr56YdsIGRn046gD9HTgS/1Hf+IQAWRnaCScMAzygKRh5GWEMMiIjU8IaD39Ie9yLm2IG8MQ0jj/gQyZ1LNKRJ6YMDC+GVuvBl5drikAX0BgTbCbJxURQZQjzjgJpuLuDv5oN7BHVAYhvyGRoYjbDTLypuhNgcmx6QzBtwfmSdhTnVACmQUK4tDU+EwIw3D3K5Dpd5gU3C11NyDdcVyRIXjyRplciSGI4jvMbgKf/hcJYLwt5BBlJE8A6CHE5I3rpzQXenJxOCDsHQcBJ0azLka4yrv15tt8EDIQcjRooICfHHHNuGeRNYayF02MwPiIcKXsNbvMnhi17PFRfwcPu/4TmrJur9tmz698wetjmp35wFG5YYWhfyld5ox85pLwuNLhC/D2kMHgGtc1Bc5caJs9gmeZkkdA+a2tHb4Vw+ya8+EYhp6eHuvv7/E9e2ahzBrb2lvtpTUv+pYFhpFmLsjP90Hf1t4mRTfk2yDcF+CmOjdyu+UqK2r8NRLlZZXBZqkt/MbwOIaILQ71AwZBTcBN+ZHhIb+n1dPT6wqZ5xBiOcCoofhylI5S5L4E5VZWVGlmXKhZdLHoUU+Og4YHrrixz0oHczM6xENdbZbU6mXW9Jn+cNqwVn99QwPWO9BnAyPDVlxe6tsoBXmF1twiZSzjn9AKoVWGY3iIbRjef9RnrS3NlhgeEW/iUZMJ+KK92A7q6lJ7SmYQJe7XMXegnk0yYmz9cCKKFQQPifX1DgajoH7olSKn3TpkIDo7+q28vNp27NhlHZ0yXDImPE1N3bhp3N7aLoPU4SusXH8Z3IQ98+wLtn79Zhlotv16rKG+2bZt3SGDuNVvpO/a1abwTj8EQJvTVj6GxGBqjERi4tIUjZ3gQlyUKDY8wo0WWeLx6uOPCF0C4r7Ba9gm4gZyGEihElSOQY03kPRKwqjHRWG8cToDLqN4lnL33v+knfX64yMSgSY4XpYA+pf96lf2+X/7pG3Y2WcHzilXetQIXl4o597b7rK3nPcW73iyIsDpkjJ4UQUuv+JX9p+f/pSt3d5jB80t9/iCiUF7aueQHT1/moeBtLITPerlfAU6QIrXEPKtisef3WhHz9KMr/YQq84lX6ARtjwEk5iSywxnQMx9LBSE8adqxSXNyiRgm+jko5ZbAc8ZUDyCo0vgHV/Uj4wchDBHVNVenL/++Cc+Yn1SUFkc+RNq6BdBVA9o8GGaGAj7TFvKDT+9Rp4xC3urMEAs7ceSOosboREu+7h33HGnBj0zQxS5cksmfBmvwn0GJVy++JQn/Am2ArTa4ZghDw8VsBWgmVu+aKIEB6SwUAoDQ8O+HZQjnHPPeYcV+aP6UFfZfgM524495202+6AlNso2kfLAdzBctHFoWK8LdZILki5FRKMomTxg4eT1vLF8ECZPChTBIYueHvHYN2pFhaWqh+yY6s1EUjpYMO4npzCFvH+G99GUlpa44oZmON3G0iq0N33FSSrw4JQtkp5eTsywZz3X86nF/dUQPpsV334vIktGVaXQ9ihWZp0T6n+OrGKMiouyrbQ817o6hsWS2rYQnlJiJD5Ummhj0DAYPmsVRXhCKRPLQ22EoelGWBTAxXZ4LuRF/ca5fOqQo36GN3jlfsSLq9fa8iOWuwwxBQkKVKUgG2ICvTGkVQErJuqWzQpYbZ/kkIrPwOkBU9skLb+E+x15MmSabKhMuA33IzgQohWoeCwRD7l5mkaocuNisre/16pkaDGUHA7haKrsmIzxuPqEtxJkyZAMeF62YrnXxg1uDofQTyW8Op57BjL8bO1R5zlz56j8cX/OANlh8lNQEL/hQE6NmtaN5NCvEknzLU6luQSq/uD6DXGlyz6S2Y6dY1a9j88ZvIZXWLc544F1sy1rXrBf/+HP1tg9YscunW9/uf8x++utt1pD76gde/BCu/7OB+yOO++w9Q3tdsLhS+3RB+6xa2+5w8bzK2x+yZjd9vDD1qKl2A1/uc3OPOVYa9Wyrqq00P54ywNWMtJmtz/4qN167wN25qmn2NbtddbdvNNuvudRq9+x1Y5dvswS/R22tXvcakrybWKoy37yy9/YIcedZM/97V674fZ7rahyps2trXReGYgX//xyu//Rv9vJJ59sO+q3W1/7LrvhrofsDae/Tq2NII9Z13CWPXrv3XbXgw/bs2s22snHHekdRMc0bt1gv/rdn2x7S68de+hCu/mu++2vd91lxVWzbfY0HlzLsu0bVtrVf1Z9TjzK7n/8Cbvl9tsl1MdYflbCfnLZr+zJFzbYaScendHpLw+IAX+h9BDeDfYQBTqD5WoZUE5xpSIB78A0XWL9RiNTDgGD9Jijj3LhZlafqwETA1lZmgaDHhUcBMKFEp9S/Uo8Cl2S6yV5HHUWPYwCS2Zm7Pff96AGTL+nBa6i8pQB5Vqggc4r2os1UCsK8q2quNBmapAeumixza6usTIN4lLNBqdXVdmBixfagQsX2OyaaivULJobykP+hssRmztvnoqWIoDvrFzjg/hzDlpqZTVVfrIIfqUPVazaREFaI/hDQL+gBMaIB4FrFBPaExxHmgQepwwuR2zRSDExU/d7BmpPtmK8/eK2Fh4zcJR7XoGUn/5QqCgvL0u49BnbTH6Vwor3yku4eVtR5gqI9mP3AFngLajZOVJ0/lbUsA/erNl2eVmZ9yd9wgvR/NSblBj72kMDnPDL9pXLxg3bZWh6XLmWazYPP1KjMOv1AM+5U7yvur3KSS8XnLhcqkgdMBYc5S5Qnyqr5CzLGne1SJGO+g1rTsFxoCC/gBe7yYk3+KOVc31LZMJPTHm82sAVpNqlsXGX8IJxR654LkAzCYXDZIhrkSZKrIr8zbBDg2q/fK16eGhsVIo938vkxjG03bgrJ3wWFxf4c1VB/kVHYd4YW5Cf61dWajwhzrW0vNifR6iqqPCb6eWc4lLdaQOMDvndUOUXiG9qA7gEBV/kpU6eRoQainyOgZH1jGHcAJojW1Fe8O8t0JKvCtKir1maKnH142vtW1/+gi2tHLFhWeTn63vs61/6gi3M7bQ+LfUeW1tv3/ziF+ysQ2psR3u/bZ2otm9+6b+tac0jGuBJK5t3rJ116um29IBDrTI3YT1DWuqrgnVb662npd7e98GP2k+++m/26MZ2e2ndOnvjm862N7/lfDvhwGnWMpRlN934JztwBspeDVJcbUtnT7eDagpsqPZg+/oX/8tWPPwXFxiaa1izpeoDjrTvfe1LtrOpw15av85Of8M/2Rv/6XzfekAXsmnQoRnA2vVr7Btf+Hd723ELrGs0NBf1vfi2R+2rX/gPO/nAcmvrGbTWiTLhfcFu+/Of3NgABx35OjvqmFMtXzOaI046y374ja/YdXc+7q/f+PJ/ftb+/QPn2T0rNjru3gKdzR+tH/rAPaErYoiiHYiP0zLwPK/+Y+Hh6jciUdr6R1CRuVj5gOGDQX3CwASXwe45EcRMF0FsOJ029wM0AoITrQgXxYWRYXujs6NLs30t6ylXyf5daspUgO2iiqJCm1ZRbksXLrRjD19mJx15uC1dMM9qNOAKpRQKxVKJZmZFGtgF8lfkZ9vMihKtHmfaQfPn2/wZ0625uVnjiP1V+lKFqAiGlN/UUwBeUVmkcv+E5ZDfJIVdGkSesCYCVD+vY4j3qsMzCpE/n8GhiEmjDYKfKzPYbXV1UtqqM8pR7ckpmx31Ddbd3Wd1SgsfqJGSGh6y1tZ2zR41LrrZpuj1ZwlaW3p8H7y7a0B0ud+SrclRo23fvsvvOwwNcyJo2Orrm/wBsV27Orz8YIjEqvLwLAN0uD/AO4Jamjv9JNDKFS/6659FVHiBb2bvbI0Mi595cxcZr6NubOzw8poaW1W6jNVYjrWKRkdnv720ZoM1Nbcq3GM7t3fYk4+vsLrNO627fdAa69tt9cp1Vrel3pp2NKnJZKBkFAdUP7ZpGnY2W1l5leXKWDLbbhGdzi7la+yS4eqVsejwrRreadSoCWZ7W7dt2rRVdWxWb/DQWrbqPiLjP+b1YZuJZxySo/RNrlZhSX/CvqenL+q7bLV30reBkoksn6n7boIaqreXV3cP2fAgb2jlFRyjflS9nZcLDsqwjLEiURtppo8xRG/1ylh2dPSobRr8fgmv12b2Pqb8YbUifErWj0sPY0/XIEuvDMgWqyMmBC5LPjEIMuYEBS6q+wjI/KsCCk/5NAAWTZ+lmUTSplVN81MJCzT7SsooTKudqSVo0ubOnq1rwipqZmgJP2CLNDBJnzVtug+u5QfM0JKQJ/0U0iD0waqKsejlXRv5uRP+fm+aEeAGE/mXn/B6+9Mt99q67mIJlDSJ88XSkxs4IzZPM0OWdrOqap0eqTlFZXbeiYdq5XKzreJlXAKWczzwFjok/HDNztKyj+2GqLO8vlKC81QP6lVeVqWlfVIz1FLnhycqYwhLY2YiZtPKC7xd+ILW6FjC6nbU2862Tjt68awIe98gbn2HSQHB1LDABSUF9BnCSCVp/VAzz0e7y3HCh/uzpLjy87igoF2ZxPSiK78oSw8pzilGKH7UjkaQY04W5pBRWO1Duz3+2OOaLSmDz/hoa5lj8jg7bAUoTmvgEs22ijWTqyzRLEw85Upmhgb7bCwxpAE3pD7RdXTIBrW079eAHB4etAmF88eTNq92mpVpJpgYGnaj5/UxtpLYm2fbCPmgdPgXLxg72EQkJZP6Vxx1kZwqwe2m6hqqCRKnl+Sj4ZwG6VF7gcE1agMyMTlhtu839UWHb0739HRYR1uL1W/fbuN+bJFZrpJVbqcUPE/8BiU3LgU16HngGGNBcxUW5mnmqlm0VgidHe3WpdU2z1rAF0dY2R/noSgqj9JinMEdq8ZuGabWlhYpzQZ/lxHj2e296jWm9uNOT7bGoW8tqV6sQnjyl1dXc/6ftqBl2lTuNq3e/YEuKXlm5bzTZ+asuTaRk2+bttRZU0urZtcaMwnqFyYIrFB4BqCvv1/twipBcTSyeGDlMSAFzY5ER2e7r1C6u3pUxx7xwL0CGVW1O89sOMty3F/pVxrPH6C8uaeAUKNDkLvOti5b/9J6yYf6hPu8wu/ViorXRvSqXsgEW5i9fUNS7L1+zJkPD23aXGdtnT3W2z8so7zRunt7NbZVIvdfoC4BH5GMebtrZsPLCHdu32lbt9X7vZDNW7bJEHFUV/pGHcMM3580ppPoayqQAkmiIvgLUhQccdzg3rG9XnUb9j5Cbqmb559EY+9AUvjagYfBrGmV3fHAw/b96++3qpICe/KePyn8kP38xkdtRmWRrX/6AbvlvgftGxf9zg5fMsceueW3du+DD9pdm3mpVELtRyWzrLlxq/UV1divLv2F/fb3v5MBYB8vTlU7S+JHRhPeUU898bCMhWb7jSvsEx/5gA82byh4Gu2zltFc+8vvLrd773/AVg2wlzfqdJj1f+tnV/pLtsqLSoQrSVCuZ556WGNEzRk1JORYvgEID0D+UQnXDGtR/R6x71z9F5s/vcIVPfnCnm0aNq1facOuRZSsCzz88zlvsnuffN5uuP56K9TS/BUh4mVPEKuhSQCDe4CUgLhTTkY5kRmS496glwJtGkABWpRZcmheFBrFBOSgOvWXSiORQBpQHMaHblCDUV4w1GK+lzoio80smPjQ0+pnDY74ZIQPAzaQlTkp3GEN6nYpkxFduUk5PDhgPZ1dlpBiHJHC6O/stl453tTJS8yGZBjGZRTGlXfJ/AUQd+XI4KJr4Cns0VJyKN/jdeXJ2Mx2pn5M7PwjPIGCE3AMtZVjK0848QGFQC8TGMjIKkdAK8pLLK8w0F8wb7YdfvhSW3rwIjvj9FM00SjxtqudXm0LFsyxBYtm2Jy5vOqg1oqKc+2AA+fY/AUzrLyiSIp7WIp9wmbOrBVOracdfPACO3jpAg8ftuwAW37Ewdh0d4H7cVtywEKbK5qHHLLYjjn2MFt+5FJbvuwg5V1kFRq3cd2pim/J6P+Ek471ve75C6Yr30I78KD5VjujCiynfdDBB2hFfLgdfMiBNk3xC5fMspoZZbZAE58FC2fZkUqrrClX35sdsGS+2mE6TacVd7ZNn1ljc+fPsmWHHyzuZCg0QeA7JgsWzra586bb4csPtEMOXWJLD1nkdeIKr4uXLFBdFihddfR7XmNe/7nzam3e/Gm2cPFsWyTHtg99xjMo8+bNshNOONb7Okd5eIgN/qj3ggU8fBd6uJRXUFSX2czZ02z6jGrxW+v3bwhTdnFRnnSYdAsy4cp9zGo18SjSpGXRwnk2Z5byqQ9nzNRkpKLUDlCbFxXmB1lhfCkP9Wce6RIVRMrpKdbbP74o2X8Ics+stbFFq8NW26xV0YZ1G/2ZHK7cE9lXeO03kCNghuGCJmoa3nbt3zfZe0453HnP1ezmopsetP+44M1eqfjBD1cSsvxsC7DP57i5vJc8kdrfpnEYuJlPCefl5NmwlC4zk2HNcr753e/bj7//XX9JF/gIsNNRHpZSAA2efgcQe4w8vapZalQWZ5/ZFxzjzpA3PB2Fssp1BQ8dZpDExy0W9Ck3mrQi0EDBIPgLsSIDAgQ+0DyhfuztcrMu3/dPs1UuhugfgPd8xnUShIip0Zmo4QbyEeEJZKX4Pr2Y56gmXQiu1wxPFAaGJVCf/ORHNQONH6kPqxwfPeps8BBmL0gJXMIequgq4NJBpDwMkFi4+fUVoApn9rhzR4M99LdHLSuXt3UKWUkYe7aG/D0zGthqNuPUd1VJiZXm5VtVUb4V+Zl0s0EZAU63MNunT6kIs16evvWnhuXnu8ZjOaVWWDPbps1dYHmlZSovx5JZ6vuJXDvjnRdYzdw5fgM5HqRUAoUQFGIIw7O60ldIxCIDfqIp1N4dJgH+qQg3veHH6UUYAJRlmyxLs8l2zVB5E2ap+seLZSA5ppSrrlDGOOZJBrmhykmUhDIXFxd5Gu3qD5gJ4Af+RiRXvZqxVlVXiTY3nMEkHTkOz4gwG6X9gwlDBoIyD/1rNqCxVaGJXX6pJmkNvZIfGS4pU1Y+eVKePp70D0+0McyzNUW701ZOi850ntReKntn/S4p3UqXyaJ8TiaF75+0t3V4K9ZUYVTMurp55cOIzZwxU3QkfYxtXaHpKznhMknU5NpXAzNmThcd2op+UZmA6oHIsT2TK1kBH358S0b80Ee0cJcmDPkF2eKpSPTVd/pDjnzCpMbs7umzyooKtRX0ZKLkfA7u/qinVBZ5nU+vCf7w1gS+DwFg3IbVb8gCY7CkON/fhcRbXvlqG+3rR6+dfdqTZoQ6VQn9R4WoEysQJtG8kZVmZpUITZ5VgPdTDi6waWVB9+0tvAZjsOeHzny86KdLlasojl4HIdfZO2BV3MABJ4rbHdKx+GLqkwMChSmabh/q67EsNWIB2mI3oqHhYgiD2mM9tIcMzj+xKYwYLdUZYXCGpR0CzkAPSdAPwhhFvFqYylpMLjNOkC4rTgj+KWiTjAEDwYU5urrik9DzEXoEm5t3QZlP+A21T37iY24MOOHhA5syOZ4nPGcL3OAjkOZEHjZ83PBIzdBGKI8wTFWqlx+M7cMPPmwNu5ptPEfKTohMKKDJlht765wWypOyq5QyKZLSLJbyKNKKgjNMKETK4L0wvjqTP0eTBXjx14noytOy2TmFZgUVlltRa2W1mqnOmqOBJwORna+pS66d+a7zrXqOjIH44dx2bAyos28R6erbBig+Br0PQfHvOAGPsuE8m/17Fwq1s1dGtZELN/yi9lX7dbUM2ZrVL9nsWXNdWUOf1y+UlDLTT9iOHfWaqBQ4PjcieU0CfiZS5WWltnHjJn/1Rs20Sqe/edMW523mzFn+8kRu8tbU1PjWC/cjeK10t1ZMTHqWHnKQaGf7NwFyc/LVDzl+PJQt3CIpxYbGRjvw4INsVm2ZlVTmWlNDn5WVlltrZ4sN9kvhyzDBI7LF6gzZamxq8hNr5bw2OjEiY9QlmoV20EEHeFvyzECXyi8pKTPeZ9TT1epv7+Q1NrwYDqPISryoCJqDVlVVqfrkSv56jSO4haJVVVVhs2bOcAO3Yd0mmzZthrW1dcroVdrgYJ+uFX7ElrFZr0kGX2YDOjo6/SE2Zvg88EZf9Eonsd++Xe18yKGL5Q8Tt+6uXskLN4yz/MGyahkotoK7ujpU3zytpGbTi+IN+Zbh6uz1NuS0UGlZsbeln2qTAdq6td5PczHp4yV6re3t1t7ZoXofqHbm640Yg4Rm8iOizUNnIihRcvGJDAEQRpZ+ESf/k/ypTdev3WjTa7Q6LKtweWf7nGPHxy3O0oQp5N1bCBL9qsE5EwSmfVwIaMSKIhkChWEeFxuCGKhsuqppiEhMAtrEcZXoNIPXoUiNwCmTqRkzbZw3bART0CZBzH+M7sE4Q3SNOyUVPwmmIP9vQVTkngB+4uTgS/O/JwDHDRi4EjoUqe9VKsiWPe2mtRqa3PG8HeUQes/tGlxiE8VTGuUFpz9oRy6Alwh5/Yb7AUr0FC7MIhkoLvf8iKZPpnWFPAKK0i+UkmaP3Qep0FhNjuqarQE3LsOQxeEADULiRsTjmBTrhHB51cRoctxGtXpj5cge9ZBWPCheePE3pHKaR38OKb7xYsZ49lp+54R6caVW8eCJ8XUVPpSosSPg83oEF3CI54In20okv8wgeU0DihBDgkLn1NOAvwhtRIowPBTV0zMshVZq/b2DfnOyqKgs+v5AlhQz2xRZrvy6e3ptQHX0D6n0cSwVA6ZVl+pZI8WBMqYM6pcn48qrl1GC3FDlHf3VNbWaZXNiptRXZmHiwzYfK2meYu71suCZB764DzE0OGwL5rP9UeQz8NISrcLk55sMvtUnQx6OXIYHsdgaLC9H2WserobMk4GrrqkynihmCweDElbUnBjKs0WLFmvCV6D6a/ZOH6gu/hlX+QsxHmwDCpcyxS5dobpzM7rbvznA9xn4tCX8hRUk3x0elKEZsAr1Qa6ME/GEm5pbrE11oo+oF99b5iYwmxPQ7OoacDni+DPfTWBl0dLSpmuvrp2et6W5TaugRtjXRKdJ/ga/mU4fwx8KOwYMF+2ASLjYCOLrVEBqcC5TKrtIkwUeimtta7WOtnbfHq3bWmfD4ntf4X9pZRCBSE2J8UrtsQCvUfAGIBAigy9QCiH3eExMH4UQg2OkfqLB6L4A6fQYSJkU4RAbg8xkyUwEivC4QJ9mC7NexdAOpEW4KcWyr0C2mE5U/sv6U5COyEQD4jAD4MQjeVFdsYQupMak0iT1qwA36gCEc3hkyD764Q+HG2+S4JycYDSwFE6F+mswBqUYgEUy7UFbBoUuj+cJJXm/Kd3jpSDyCwrs7rvutV2NzdL6UuwqN0+Dgz9ucrLiK9PEolCzqiLoMpAUV6J8fDiFGSk377q6On11QDl0B0qOF5gxU0Kd52jmlltUY5ZfbhU1M23W4iX+xtwxKYGBRK6d9d7/Y5WzZ2plELaJwuCU8tPMPmwpwLPivc5UhSV4qCvG0+MEYSEQjoD6dkVY5ihO9DxvqDv0+3tG/cQOxx9pUejzDhtWbKyivGWFCyWUWqtmzoUFuTZv/mwpWMiiSKmvcGX42DLgiCTbo6we3HALaHP6CJu/dUu9LV4kBS0LC+cczmClxysc2AZJqC23bNpmtTOnW15BoVWUZFlhSbY17OjWqqVaLZn0L60dfOAiL8v5o5pqa0qjLEXho0SPZ5sGYCsLBU9b+BiBP19x0ngYrIhe9CAc8bRrvA3ltkF1DZMWlak42hOZA2ipuGyXQTmUdiOypYS58+YIN9xv9HzwHfGC3JM3zkfbOS0h0c6usFUwN7l5HiJfbeN9IH78wIDaMFal3GyPt+38s6IRT6NsUwmVbWVWgHxTu6g4R+OMF+/xEstCibzKi/oNoGzAX8lB/UWMVN4AAGHeo4QxJHJc5BE3VjHHL86xmn3cJgol/S9AOO8bwG/G+VWNSj/L+YMuauRJEKW50094EpiuARgwGfjyxtmhnenCD5CBL0ilT4FJdD1P5Hxg6SJe/QamrpMBPIamriKs/nFhSiX5JXgy64o/Pm4K0BZ7hIjZeJbgwk4EP+nsAVLhkEhWsOPyYyAUxMc97nj4B2XjmBH/qXwSOAYr2yF+QkLgbeL8qw/VoX6vQRrAS0M4hYYi822zyPlAD9kDROQpLXxYXkp6XCuC5KgGlmZlIDA4RdtfiaEBhkrNYV9bYd5waT4bG7MhzSy7NPPd1dpu6zZuto11W62tt9d6NfNs7uqyds2c25gd81rhsVEbkRYZUJ7+wT5LjA5bkb/QkL1vFC9bUezAUhdnQRMA8SK/11V8MCD9M55eH68BHoe4baPWjOSdB7nwQw2ATvCD7yjKxvZIPq+AjpTTqudfsIadLVIMbMOEOGQBhTNtWoUdunSBLV44z1/1nCtDKu69LVFGTY0tPn6gyxYOn3kNtcEYAqweEjZ7lmb9MqbUir5HUbMHz6pjV0OHrVuz0apqqv0s/HiCo63UHa7VZzkTVrdtq2bp870J6Pct23b4Q318wD98+If6ST1L8fESPF4FzWtFfGat/kP1+uvh4U/MhjqKnBsC8aswdP3paMkQn7DkmQOemCYevpE1fBgHJmSAK2L+aWeqzYUihDp37kx/Oyk32GNDAH6vZGTFihesrq5BtALN2ICiz/wzn7pyEzs7F6fJSVGuVnN87SxL/Uc7Zhvvg8KI58k45uXJeEqe8XOiq7goX6sVXYsLrLykyMrkpO9dvinPh4nXgQalZH5Cmk8g1EYuY8Lx+wZqLNcLqsvg0KD1atXY1zPin+4c7E9oRaDx0cepTGjsG7yGh85avKEdxPT/ef+H7Oy3nOv7u3+79RqbvfRIu/WJtXbIfM0w8gvsC//zPTtoZrEl8qqs2N8sGFWZijmhbPv8179ub33j60ObiOZlP/upnXzyaaEhiKJNPBMIUd7gdQh04nh1k65OSz9xGnuwP7nuFnvdsoM9HEPr1jXW2NJsBVWz7Cff/7aN5Rbbn6/7rS075nVWmBcEKHQUv6FcOrGpfqNNFJRbgTo/zDIQwlF7YPVmWzIrPL288ql77Ya/b7aTlh3ohuBTn/yQveFN57jAxXwBzreU7rXX/sJOOPZ1dveKtbZYNDw+A29PEDiaDHEWbmJfc8Wv1A/hhis/rttBcGELNQv4oc1Q/twIP+bYo33/N6BrwEspBuXiOdwX53M+1SbwElI8NvJFoPI8v6LpTxRvb/+g7dRSOtefRVCC4gNXUkCEkwkb0QxojO8WyJ+U4kGx+axLbV5ZXaPBmGfVtbUe5lXhyElyQjN2XnonrcGrD7p7BqyTLY7cApt3wMG+ncQT0GMyOwcsX2qF5aVaCaj+ouHDXDS4hxHXAV4C74pRlNcXjyAobfyhXQKurp6BuIAPqZCDGaJSNAsGE+XCnj8mkBUR7wnCEK1+ca0U+ExX9P09/f49g9LSCt++KC4stKamZmvzd/2EldHwUMJfs1DKA2Qqr7WFo5Z8A7nH+A4xWzu8w6e5qU0GpF1l5fp7fQoKio03bLJKYauls6ODzpFR0GpS8t/XrRmo4nc1NarsCV/RqSukrLu1Qij0G5g8KcwWFttNPElMJ0C7sLBMcaM20Dfgb5+trqxyA8jN5K1bdshQjNvKFav8mQH44hOePGfQJtqdcpVV1cLPsWefe956ukWjsVX5tqvNivy47K5drbZL+EODCd8+YyunpwfXa5s2bvIvlM2erVXBGJ1B32DgpLQLC/zY5+JFB/p7ijg8wimfxoZm0emylpZ28cYL6fr805iD/UO2bdt2KftCb6+e7j5rb+3WtV+yolWt+tK387r6jXc8cQ8EnvguAq+9YAJGH61bv8Hmzp8rHnjKXLwoHuPnqzmfKMUSolEg0QlyFQwYepJ4fnlVh69YVB/qxEez2IJjJbVoZr6V8ODNPsC+Yb8CzFtysH1HdoUbfdzAg+981zgCBXiyLwwPQRQ9JqX5w4susf/56c81aLL9C0Y/ufRn9sOfXeHK6IBlR9rf7rvDvnvhRbZiS4PnIetYYtjuvO8++96FF9v9z7zo1vu6a/9g3xfelqYu2/bSCvv9H/9o3/nJRZaUQA90t6qMi+03N96NYZXi2H1mzvnnBPu1Wga3J8rt7DecZl/64hf9HPeubevt+z+91K697SFv+L89cLd9/6KL7fnNO93QMVBfeu4J+9Gll9mtDz/jnUdcUGgC5Um2rHVlPJEctCVHnaiZlJbs61eJzqX28Ir1Pju96YbrnUZHL/uzZuVa/g10NtsPLr7MLr3qj65w4rb7hwCeiEQcOOBnJhIDwsU5aH8BnByrAbYo4kIoLhBBwcspKTKv+nVqId2BmVsG8QwIwjwZkASULrO7aTUymhqc0PT9aSnx8TGtGlidSfGzjzy9tlpKcZbNmjnTb+hx4zKbM/qanXV0ddqQjAN7t7y5k+dRRhlgqkDvwID1awbVPzxiJdXVNnP+POsbGbIsrQ56ZeRGxHJeQXQqxzkLDcefn65RmBh+U7VQPWP8UOeQE6wg4SibEBO3SaoN4ngczQc+OHJJnlORbKKIUGQMbPbLmeX5QRiZKLa/mNG2tbZ5VpRkQX6hK6gRKSLS/Klb+kpGhXftbFi3WUoqPI8wIKXNd4CLCko8L8opX/j9/X1uuBh3bLkxXnkPkbMnWv4uHf1xEojj0fDLaT5VTEoJIzNiRcUl/l0GX3mo7ZlR850D+pNXPfs2nvDDjX2eCdDqrV+z2q4+f4htxozZNmfOAqXJoIsms3zej1Tgp/3GrLKyxrc8p0+foZn+PJUjw1VU4je20Tm8FoX3JKFUOerJeOPNo7QZ38PguaMgp5RPm3OycVQTjGFLqE48fzHCq1AklLXTZqh8TgiqrbyMSvE2X/SL/TXVtAv9kZTc5oi/Nq0OenoH3Bh1yXj0qZ3bO7tl0Dqtsaldcjlmnapnu2SUV2bDQ9gtgQ2kIR5ZAOMghILcBHnE705/3JfhfUw8QV0mg11eVWwz58ywqmnl7liZ7Cu8hnsG6W8gI0Wf/dp37PJv/6f94aE1tnh0ix13znvtvmc22DknHqJOybev/ODH9vG3v96KZx5sNWXhuwNb16ywJUccb+2bX7DOmsPsFz/+ll118U+1PO2zK+5aYx895wT72L99zX718+9pObfKjj/qcC+O7xdf9+hL9pGzX2d/vvpye/cnP2ub6lptwYwK+9ZlV9oFxyy0w057qxVPjNptK7bYvbfcZD/7/letfdsqG5t/nN3w19vscxe81XnYEwz0dNjPf/NHa5PF/+n/fMu+dOGv7Gdf+VerX/OEjc88xJ5e22QXnHK43XLLjXbUYUusYu4htuqF1XbSMcvtogv/x76ptrjnhc32hiMPcnornrzXFsxZbP0ls23dAzfaQYcstcXLT7Af/eav9qUPn2cP3Pp7O+2t59tLDQN2ymEL7Ztf/7L94Ps/tOsfedZmjnfayae+3h6971Y78ax3WF5sYDNhtx4MEXE0ivOkI5b7eW3Auw3hy7AMYRdkzA1OKIGH9kbtox/+gAbJgBRHUPbM5hmsbhmEGWTVrYanhz3ziEddEFziU2ImAigdjxcJbvQOaJb7lxtvVdlsb4SBSjXZbihQXJFcoZRTvgxDngZASUWZBtewK34eZurq7fMZL4OY+wAYNI4fM7koKsj350KKNJhzNUPNK6qw/Mrp9qvrbzDebXPTn261G66/1f7n8h9bce00SyqOOoRjhOLbty+8xlSQX/HG8j74wxCAZ/xStx4tY+BNwNaJIhTvaFG7eH61/cjguHhWe7NdNTbqs2ZeKlcqBcYJrgJO6gwO+ntxAo0JKZw+v5HOtmNBEbNzGT/NEFGA8BRe3KbVG4pGfyhA7pe40ldbcILITy6pQhh/EQ71dMNMvNpQ+TmZxXZVdZWMbt6ENezo8mOqvqdtnNbSqou8gYQcEwu1u9ofo+ZbX6LjzwgpnZkr0yPo+veSmXiwW6T8bW1tfox19qzZUnCqG20PL2p68rFlC4Rtk8Av8kFe6owBC03Lj6R4LOn1ZwuMPX6Mk0+kBByPjvUWXcgKi/tOHPdG/kCjbfkmNM+SYLjiccLpI+4H1Gpikox4Cje5RU154hk69wQolzJZwdLXuZLbWH76BjihxEvumIgEHD596pPoHLZFmUwE5R9fA8gvA6SZm9PiaeqG+karnT7L2xk8Tpxxb+fEJWa15ftmEEILvSaggrSGqcJlVtm7yTTvUuPkyOLz6lwalwe16Ej9i+H4b9VLz9szL7xkMpoumJz957z/RH659Xe3eIP+7Kdfs5XPPWPX336XDyKKooFm1da4sM6fWaNB1WN3PPSoNWkp5oKkPz7kzZaCN6gEbKuWdz1WaZVhbAviBp4MGlL2xOZW+/Ln/8N++aOv22U3P2yzp8/UoEpaxYxZ1q0Z2fyFc31GsfzwZS6MPEdx2/0P2Y6GXZNOCXhBoTCbdcBy+/11N9qzDcx6NUA0iEtk0TnWdsCRp1uiv12zkVqnu2B2+Cg/WvPhx5+wlzZuUU/xNGeIjmlOhczkTBRqGgt52PtXOsS893XViE4LndpLwhtOkMTpzJFJ9wj1g/DVTig670ll8351Bw4KQMIpHPe7xohgSrOz981JkjmzZtihBx9ghy890OZOr7USrQYqpejnaNWweM5cGfoZMqhztVoqthHNvHKl0GrKKvyJYp43wEiWlhZrlVHl++0Mg+mVVTZf+XjFCOfZW9R3fD5RXWlPPPuMffaLX7Zb7r7TSnh6XPXnhFKoj5hEAVAv0ZFIpYAm87aLAF+8h801+BUiOzeZozDg+RR05SL/yDAPKJJHdKW85mvVUiHFz15zZWW5FRflhmOjOUFJq6msupqjp4UyBMgZr4IptGIP5/qDYPmFOZabj1JSm4uJgkKtXKV0ikpkCBTPlt/adWussZnXLzOrVf2im8f5SufxHsrhWCScq1WUjmJXvCofvi8cxjSp0Bbrkgl4wSCFr/mFzBobyovsBaMIXeVXm/jxW1lOyuahsyVL5qv/CryebKn4Pr2XIUOnK7zCgxte4bCdQtkDA71ShGEVEV4HEeL9qXX27cWTv49JRPyeCsyrFzkyyismCmUIGBMY0/BRf0msjFpzc4uwONKcpYlIrr8EcUhKvLam0uU/LzdLcqY00S9QncKVMnj1eJY/iEa4VO1eVqYZfD7tqzwyxv49DlFHDkIzMd68uRxi+QpjDvnAF8cF5+NYbcp9PY7hYvh80qPxAF8pYvsAr/FFdVQFprLs1nvut7e/6fV28OHH2pe++T171798wB647kprHx6z2zSD/uf3fVAWodv+dNu99uKLa+y59dusJl8znUSW3f/YEzY4nm/1G1battY+u+vmP9vHP/ohf+3AD77/HauaPscaGjrtTaefKNWiempg//jSy1TpCXtwdb296YRlds8Tq6xtx0Zbv6PRjjtgls1YcJBkZszW7+qwQ0v7ra5j2O68/Q47761vtkefX2vLyoatwWqsppAuzwCNjr/+9nJr0aztjttvtnec81br3fSkbWvrs1/9+W77xD+/0378w2+prcftkVU77dD5FVZcMd3ueuRxq5DxX7l+sx1/wkm2q6Mvdc+gQXzNmnuAda17xE59+7/YRG+TVcw+yFbcf5NlF5VLIT1q7zz3bfalb3xLimvIHlqx1t5x9j/Zqq0N1tlQp2VguT3w96etoHaeLZxR7TT3BHE9JtVHEN8z4Aihi0gsUQ7ClsDTh67BQoyCzLDG7Oijj5RR5j1RxEtpeDqjO8Z1bPcDYawx2IXjQumxLivuUkgCpfksXLGrV62Som613s5OKxKf06TIizU5KMnVoBKdQk0ueJNlZXmZzaidLp3ADcBuqygrs6RmveNoeCn9wtx8q66stDIN8trSClsiw93R0S4FUWAjQhkdybGBhNkJb3iTveOf323vePvbrGlXsy04+CArLiv15yfgx1lUHUNIrGpweRROiaH2gHyK9LEQD+K4noC3UxjUHtQftFBMHFFkkuEvpxMOp7bYOkholcNxW7YteC4AsnxOkokC5+3hhMkhJ2V4PQWOh5bYs+YV1V0dPVoJjGjG3e6vcGAbhW/1YiJXr1pvPd2DakPOyufY9roGGx4c8VculPBWVPVbV3ev74OzJ19SEu7jdLQN+MdqVq1+UYqILakxG+wf8ZvDPT0DKo9TNgkvZ2d9s2jnWlNjs99boDG5T8H3C1pbOnwlw70MZuLMhofEP/dIuF/AtwhQ0s2NrdYqHVMpOWhv6/R7BLz+YUB41I8b+nwTgddy9PUMOk2Odu5qaJQyLvJ7Ftyn4NvMvL66q7NPbZ3wdyhVlFeqvcZUxwFNEsJL8SiTT6r6ywzVlvSNfzdBY2BYOmxoKCkj1W4zZtSq3HbbVa96KJ5y+1T/EeXbvm2nDaq9uQ9UpP4aUxr3D6hTa0uX2j9bdR2ylpYWmzF9uuQEA6qVhFZS8OE30TUg4gfNAMQmEh21KSImCZLuwU9/8nLBCk0q+RZ1SbEmBjL+2OJZmvX6fGEf4H/paKlmIJoR86ALxFjGssWAtVVralLLi6GYpWcLjyUmWTQz8uVkGHiBFqqGGQ17huzvKSYaKKTySlnoJ4YHbMWOTjvt0EWaibDU1qqCKQ0gRFYUzAQJMBtmuecfgNDsAIHIEz+9LVtttGKhVWhmMhUok9MY7L2yhGMJ6EtH/flJD5XFqRaMUlCPYXlMneB0XEqJPL6EdHosWdUOuvo+uKY4/hSlOt9rLRK+nBXdoHRUjlY1zHBZvsfKhHZgOUs5Aci9O8SziBh8m+jI5X60NGTJmKk70AdQB8KJEPx8Z/hjn3i/f/aS7gmvpGBFgFhH2wRC9O0dD0EpeqLayxHvSufEDltJVMVLiU7bkM4MkWX0TTfcaPnZeVr68g3rMVu8cKFlSXszGYQ6UsCnEVGiGLfyigq/DvusSPyKwZ5BKQW1D9srlDQy0GfLlh5sA9z3ae+zDQ0tNjpeYIeddLp95xdXWDs3pGVIbrn2RjvrvHOsas4MS6ofqYnLI3xy05G2oV909ToS1jXERa0Jui7w6hWlHWkcIgVOzwPkVM0li+tf2mp1W7fbQQculfGrtXXr1lt5aaXv64ebm/V+YuTEE0+0mTOr/du7JcVlTp+n5tmHhx5HWQn7jFzhru4Omztnnr87f8as6fLPCDc+ZSA72nvdqDBDr6yqtPbWDpuuFe/GLRvs8OXLtPIo95ulTVJYhyw9zGbPKfQTT9u3dmjlWmMvvrRKBnimDNWg1UqhuaFV//PA1bSaGsmM+kAyAi886zB75gz5s33bCwOVr/b1s/ZqBhQi7cIrovt6w9tquQ9QID6ZyTPjXbBgnnWqPow3thMZu9wbQgZ5uA4Z6O/t9WPQrAz7NXufOXO6r6y6ejCKw769w72DEZVPu/Jt6aHBAfEsgyc+OafPk7s808GYLSkskkxq5iDgRjxtOyTD3NXTbssPP0T0+mVApNxVb7aMeDiQhwIZ46y8eFtpZU21VgfF3pbcP2ELju0qRlZybNgOXrpU0pC0gtI8P42FcWNSEL+0EHCRQWakSxzUPhNJTAA6csJvUu+sx7DMFJZkUuUzgUNPvvm4GptZFenEvYT/nXsGQErw+QnKJPgyII4E9ljqniLTGeJUFNLQ6JivHFKwW0HAZA4mocB7ZtXlpYQw3ANuOneE55EhnWVZrCBAjPOlIJ05+IGYKBCnxeA0do9+RXDkNNF0CwWI6XFz0e8ZlGAMiJmM5yBh9Kdrc1D2QckzaD/68fdpNtbvSliWzDUfVeYegtfdl/wccsSIsIXAeb7ACdtMPpMhXo7MLufk5eLGRSuXnHx77plnbUKGeruUIw+YcYRyVANQq31XsGG2zvI8X+VlaUDXqv8LlJLlL0br0Aya00Bsp7V3dPjpo6WLZezLSqymZrq9uHm79SUmrK1vxA4+5mT71s9/bZ1SiqufX2UvPrPS3vCOt1mZFOdYZAyoJFtdOf45ttBeQd7d4/zT/2wTYohCfJCH3JDoCy7Ah1iUxwG/Ao07232rqKqiWvXL9VVAvn/wfcRvvPLiPT4fOX/ebDJZm2amPLnLpMH3ozVh4mtpPHzFxMv7TWtnPlPKh9l5EGq6ZrJ8ExkjiQLl5jH9zJYO/PgrVESPh/LYr1fzyRjxhbNQ7RkzitVnWX7PoLq6ytatf8kOOGCZb+9QByYx0IEnX64I+MXAIzIcgA3tFL1sULNmx1G5KEcyh3sVTKKCXNDa9fUN/kF5lD3tGs0rXS9KbHxyNjqqfN6uanM1OmXGfUB5rLI8Tv9cvDCfwAUAj7oB8dYoK0FWq34vQkmkc6qLugwPa+UpncNDaWxp86wAwAfwnY4Y46Y1E9EeGUeelu7SCgtj4hNjekdGpn+w3yqUxiuw84u1UmVlOx6MgX+tT5NF2hbwVWYqIJ2T1ApZdFhVsCIZl3wyNfPkJM+naJUhPk47rMhmVO6bMQhUXhVEDMZNGwdhVL8E40afBETuMeGVITMLHRYbglSxk2Ayb3ssEknPBGVBqDIBjBATxU9O9nCo7csA+Jl58MfoU2mJn3R5LwNxXq6pYnfPEcekUIBICcexPhBcyCKnf795rDhXXuHfB4jvT7IfizJ3RY4KjoTHs4cBGOh7hNJYTYXH8sOAC/cZoOdtH7U/2bjhxyqouKDIFi2Yb9XlFTYxopUSqwnN+tnDZUXGCoCBx8ge0ayzp6Pbuts7tfQecYPENgRvh+zX0ryipEyz/hEr0Kx5wZz5VsW3apXvgFlzrFYztuGWVmvfVmcvPPmk5UgJ+WyMPpBDEcQA57tBhAeEvVt5HJGfoPi4ghN6lWB0FT51RklVV2n2ptltoYwaM/XpM2utZlq5Zno1vn8+rbbK5s2fpVZDgSW1GirTjLfUykqL/Nx6WUWxv7KBbwpwnr2oKM9KSgr928B87IZ39WDceQaAh5p4FTPvyfF7Dho/7P9zlJLvCXBvgXrzgrMSzbB59z8KH0WIQWe1D98LF843hl6OeMpVvxcXsNpHFnh/V1CgfPOXwyysMJkmoJRdGaLFXQZ4NxftwCsqWtQWbJNgEFg9Sm60Kpgzd4bf/+Clc5QbVpbqI5yakhkw32TA+DGjD18OU5LoIJ8cr924cZtv+/jzMvrHCCKDdFMrp7FESix41yDXGBb8zc2tjg+irxCExDYSMpJQOTyZXV3Dx+vDm5GRTU5r8f1oVv7cY6msKncjx/ckWCn46R6Vi/GeNq3ajRdm0+umwpAj+I7HoCO72x1gDRS29TA0GFm+vVBZycSnQq48vVOyD/Aa7hm0ZjDtLecX72/BHqsRo08Fj4toOOyONCmGgLdI8LqLEeLrvkJG8ZmcBJjKW2qIKxQr1RBLeBLEwYhfd+nMgjhBvxGd8LsvEGiQb1LeiDRL4d9c8UsXHFfcDCjFu0LTjCRVri6uE8lIksbNkUcus/EkAyLM7xnACC4DHWSuPnvy/PAQ6LscKJ3B5qZBdCmTiDDoKEXx+mPwb9m02fI0I2ImWMH7ZJTOK8WjkRpOdqAWCSsPLyrs06y5V7NY9tc1BC1XszXZDSmRQlu69BBfCe1sarK1GzdargxNqwwHe+68456nUrdu3uxKeCIxbouXH2b5GlycHvI9W28S+jO0z1SXAnnhKAC8yil/0Fn4FYWGTIFiVQdojCfDjB0FjKJhBUaLsK2G4uLD8hjTcFOave027xOOFKLY2a9GWXMixk+xSOHz6gkm6ChfHhxD461atUYGpML35eGH00TMvNnXr6+vlxIb1eyU+0J5UqIDvjfOli8rtuJiVmJmg4PhVE5d3VaVw41TrVyU7+mnnvX3A/GMCFsdG9Zv0spi1Ma0Chsb0Wx6KGkvvrhWynLUeWbrhAMDbNduWF+ndM7Fqw4DQ34fgbP57Z1t4j1sA3IfInyastN2bG9SmUk/McMKI7yagpfc8Y3idt8+4hUXtNXmTXVqmxzxPezKmu023k9UIbocud1et1NtmePvNeIVFNDguxDDmoR0tHa7MYEf7i3w3iBeL8G7nVDiKHy+J9G4S0ZDbYiY0iaUUV5ebi+uXmOdnT1uiOhf/4KdVtlDMlqNDU1WXMJrPmRcNcHCIIMju+Fb2RwWYEwgYi5mkby5zPCHUdQ4IIl2SYhf+o+nz7nPw6c9+Y724lkcrBDSPgBD9FWCuE+5CKhA5PUxm5EUg283TAXPF+cE9pBREKxmFNAVoYqLSeVIecLMNKacSf0fAbjcrEwTz8ztQ9whxMZIL1O3dHKAyO95U/Hy0OHB58oDhengkfrxBI95BQBhChL5PM49LlR+rwPpYwJLHFc5rmFWK3BSKDXVyXkhf5QWCSOzPk9DUJWPuBD2KFeq/uSu47ONFHDcQZtVhmaTUGZW3NjSqAHdaV1S2MNS8Ly+nC+PMf+jC/g8ZUJhnjTuYAD391vHINcBa+3tsebubs1PJ6xT/oee+Ls9oFn/up31tqu31zbU77Cy6irL0+x5ZKRXK4tuK2BLTKsCY/asqxtHQO0fK/zwK1CYVG+/GG8qRMikslRPYXkbMDNk+R8c7UJ6pxQUL29jb/mll9bZyudftF0NLf5A2K6GZtu4YZtt2rTNlRtKBQXOB9mffmqF46HMNm7aovzbNRPe6nnWrd1kO3c2qQxXH8rHcytZ/h6jFq2I6ut3Sbl2+V46D2KhYOu0SuIZBW709vePGB+7D3JP/2gGrJUGRptVWgvv3pHybGzukOEtlTJTH6lOtNHQ8Ljf8G3c1ez02zp6pXRZPRS4wsJgodCQP54q5v4c3yNubeuQcutQ34y6sWYlQztzrJm9eBwv0uOdTdDhbD+GEaMJDrjcgEdZI1M8Zc4EhHsEpKPwyc/qhT+eHaAuTCT6ZYy5AY5S5V1LwQBPaIZdLfq8ggKjS9+zATZmBZIhDDXt6/etxBOvqPBViSYDGOTi4jI3urynqK5uu4yDZFP9wGssuLEfnhBGLoK8uPAgcz7EIkEScEqKo7VhVR1LVJAtjhxzf6yistLvB/HhoRIZGrYYU7K3D/Cq7xlsiO4ZpDMzgELFYpKxRSPSB5cUy+e++k37xfe/5cf42Gd85Ik1dtKiPOsoW2AzC5ldpPOSMV3/bPvDNT+3ecefZ2ccNsf3185823n24F13WlaSd+ELhMzVZ3Yq67+/8XW76LvfdWXCoPAtCsAZjQjDI4ox8hPPVubbPvwfdscffuEnO+ibkDQ5j5+Jlx/FjVB89ee/sf/51w96aQD4sVJRSC6iPzFgK5qTdsSs8iiddlS6/guyR+3nNz5jtdMK7B1nHu85iXc8sqtMZoFxQoqnqMxMiGkiKCcedZhmZRogouN5vCmgIwMbzVxD6/GenRAekVB/9CPv8eUvW0A5rvDDUlZTdHSmgJ/Av/NF22tAhLAGFefoNQB5ellRDtBnhp+luvhNdNFrb263Nate8H3zcSm76vJqK87PlcEXDa+zhoNocYabl5xxQzEpfthigiv6OCcvPygR+kb0OXIIkzydTD1LCkskc/lWXllriw9ebjVz5loyv9BG/BXW77JSGaSkZFI96nXhTH0Oe9ziF555ujqqQrrdFe/j2v3EyakNuF8g3Qmi0wu/niSfY8kgcaKlz3q7+jTTLrb6Hbts5vQZvu0DfW70sh0CNts0HZ2d/sZNtnB4yIsZK/UfGmD7J7yenBuZfNClurZKSoGTPOGpV14uV1pWYR3cd5Cs8vqKgw8+GPbVnkNqy4QVFRa7AqPuOXmhUtNnhHfwNNb3+x74SEK4o6R7bZR3WGWifNT+qjRP6TIe2Nlmo5968vEV3i7LFh8HTehLqHOAxO8VCJ8+Q+H7BE7l8woHtrdcjsBWw9Em4HP2n7K4Ucps2ndyJGPcc+A4KTi+QlIZ4f1JKgMk0cnhJpR6gqeCsyUXTIz8BA/PeogHl22XNw505PjqDXqsUHhjqasKsYNRiw+n0O0ubyoj3GxOKG+h88nrwpXk9eJDPZzMo+24t5AvAckvzbE+rV54wM1X7qqz15eaQzd0g48RIrLGVD/JPcaB1QsHAqZxs1pGzw+cKA81PHqBWXVJlHkv4VVvE/GgCIIUF7dpzUq78tobrb5t0I45aJbdeu+DdtOtt9v0uUtsZlWZXfSzy+yRp1b6jO/sM071PA2bV9kv/3CLvf6UY+2Bx/5uN996mx12+FFWlDthP7z0cnvs2XV2xsnHqqGErIJWr1phj2pGdM4bTrWOHWskRBN23Akn2+03Xm9/ufsBq54132bWVNovf/kLe+CJZ/3BpLPf8Hq76spf2233P2rHH3+CrXjsAbv25tts+YFz7Z6H/2Y3/vVOO/6EEyc9zHXXzX+0T/7zudY6WuDvc39pxRN29Z9vtcGJAjto4Rz7+eWX2wOPPxHxav6E8Io1G21CwnXG0cvswst+bg8/+YK9/rTX2W9//2e772+PWJeWc3fcdqut3sY3oBdbl/Rr0VivXfira2zVxh120jGH+4Dga22VlcVWO2OGOrPQ683Jk0suu8we+vvTdsLxJ9pDfJf5gUfs0WdfsNNOPM4FYDJESiuKx+iyTcSsxAl6PPXVQBEwAGKDyPluRI025xbAUUcv1yCTgVA6RpZc/uuKTwKKAcDFAHll9kENY8z+RY98ALkCjRBAua1etcZ6urSs7h+0suJC56pQSjpXvhzOo0eChlGAF1YvPPTjp8YUj1LgPVLZsuKsUHgFckUpb+aUkRZvfFKxSgZgVIqOm46c7p/Gh2UqqsQCr6MwO2DZoZZfXOEvykOwObbsBsD/At9AyggISHcFFeHwG6dy7t6NI7y7uSJFjiCgfJpsW6FkBgXOyiQxMuivO+Yd92zPsK9fXlHiH1fhVdC1MyqsSFduCHOzN78gV/Uqs5raGs0Oi/1JVJ5u9adupWwwRmwjsRVRIhoFBdnCK5fiwHCM+T0J4rjfUCkDVKQr5earfBQfJwLLSrjxmS2FNRjO5MvAy5ao3YPiCzPvITe49Lu/a0nKjhvRfhUPnNPn6g/DqV0RDWTan8Clj5QIr9zUJo224cttPM2b0KqFJ6wZntnZnMBTK9MvWl346lkyiXGDPqeW6B5fESmN03uAr7SVDn4ymeMv/CvlLcr0nfgMK3H4oweRXfhUXgkGx3Z55sKfrZH87di+U/1VLnsxphWNDJ/kh9tY9B8ri3wZAfrdP/il8TOqOMYfxoRnQ9jb9+d9RJ7FFM8dsDrBfPLyOSYcsguB73BxvpGebMao5Cqs+MSv+OQJZ95e26UVGKvEjvYe6+se8G2isuJQ/72F13TPAI5giso/99I2++C7/o/97Y5r7dRTT7Xndo3Yf37oXXbhRb+0ipEGe9v7P2Vnn36S3XLXPfbWN5zpFnb63IW2vWnATliiQTnzMPvwO95sP/v9XfbUg7fZl//7i3bSkQfa7c9utKVzwycrX3jhGXvjMUutfM5S+9WvrrIDZ5TZ3PmLrDWn2j5ywTl2zZU/s3lFY3bsW94tg3GK3Xrrrba4Js+OPOMce+sbT7dvXCJekp32yc990QZ3bbSZR7ze3vPW0+zqO5+1ow6c4/Wi46+86SG74P+8w759yVV29qnH2nWPrrOvfPpD1rTxeZszrcIOO+5UO1XK+/qHnraXHrrDvvDlr9opxy63R5570epW/s0++enP2WknHGlX3/uUrX/hBfvRN79s1177G/ve179p256+2448+kjb3DNuF176K7voW1+xxbWanWYVW4EEQ3MbqyorterSYAiA3uZt9rrXn20nHrrQHli/y3a88Lj99xe+aAfPLLDO7GlWFt0rikxASohiiI0Bg9eVmQ8iBCX43QhJABF2p6A4XyorzD0D9u59EJKkP/w+6jAGcvz6AFU0OKEMUkIe54tEAGQPMgAn7IQTT7BHHnnMttfV+emgIrkSjsA6fXhjdqUBwgxOUZxaIskHhJSAPyEqWpgbZs/sx7KnXoCSlfLiJBXnyisrKn3ful+Ki7ubxxx7gpSAZq4yNgmxtnjZMivQIOe11xiYwCb8B75DPSaDGwOuITg5rB9foSoicBcgRU8X6QAH7hdwk5FXR/PUtFpGyoX9dt7xw0ya+wEyKOok8vsL9qRo2F7i6Vm/yY82FdBvbVJ20OB9QShE70spGq6rVq3z+wd8iQv6fGw/KzvPWERR5s6du9QmagMZTtq2XHJIef1SirRlZ0efz8BRxmOjfKZy0LZLQfIsw84djV5ud2cPtVIz5/u21cgQ3xtOaAUz7FtSlMOXubhPwbeB2b6hZdhaIx+Tk4F+vtymlZ7K6Onp93i2V9g+48FBVlQc52Yl2NLMK7RHbPPm7T7j55kCtoHYcuLTmNwf4bOcyNGmTTv8mQCUPVtHvt0jflqa2ry92ILi/U/wyvueurVq4y2gpSW8LjvHn1OoVT/t3NWsug/ZunWbPH7r1m2+HQdP3I/iU5w7dzb4FlL9zkZ/rTj3K/imAtKAzDLm3Bhw7F7GADlALviJ/9xPJP8Il9odP5LAMdzKCl49wWs5ON1U7mHQl8zmmYMgE3sL+4adCT5YwwBhqXb3g/fb5h07/SET4mZXh28CM+NukqXigawRNVbqOQMBQuVHNOWfUVHoM7w81WQoMWx127db3a5WO/Hg+UpV7XAq85Qzz7Y/3/2QlS05TkIVXic7p7rCy5pZUW0tEpzaEt6dnpAFLzaegu5ua7aNm7fYh84/T2VoFoGVF8XKUikCzS5zCOAEHbu22vIjltl9Dz9i8/N7pRxy/fN4nOk+8LDDraW1ye5/9En/BipKro1pppaH3LhECfYM9NrO+nrbogHy5mMPs+z8Kv94RXl1ucoSspfDrNGsWMu7UfFdVj1TbciWSdQdVDcD6uvr7G9PPifaQy7QMlmipUElxCmoHo6KyAAFJERhZh386jKBhFL0UCaxIks54sHweHBwIZ4EFJSXLs3p+99SGC7kouVMQENXpyVHi+N8BUK8lDuz3tHhAfvh979lyw45SJGqkZfHG1MTlhgbVX2DH8XkrwBgMDDj02DmJmlBYbFmlAVy3C1je2BUA5xXU4x5HrY+mHmzcuCGMu03Z848P8HDzBS7xiAMdRTvmeB1Dg5ghuYKmSt8Kj6qqkPAErAq0NCiHnGs/yqP193/zHY17rLefimbaKtr/YZ1trWu3lauXG18vYuZ3rp1m61u205rkFJ9+ukV1tTULkzoh+/9rlq9xlbLhRux4YnUjo4Od+zFP/bo49be0a024cQO2xt8pKXHtmzZ7vcimqQE/VOJG7bY2rUbrLdnwO8fPPvcCl95wWhcXo8U3Pa67VK2vdYuBVy3dYdNJLOsOK/EOlq7LDk8ppVOse0Qv/nZBZYvJTnYO+A3uNmW4oZnvYwNL5rzych4jitdZtTx/Q2AyQbP4YyODnsfwjufdhxL8OyBxktppeJFQjLHdk2XxuKg6s/pLLbIuLHMS/n4SE2n6soHcnoVr9mDn7Jh1cQefltbh9+I7ukZdAPFvYoutRViVjNthlYcwtWEgxf4jYk/4v1ZJY09hJsX99XW1koZ5/jWXjEreaRccsQqqKSkxCcoPN/Dk8H0/476RhmyXqflbUuVkaMgJrpGfjmXE9EKjohMdc3W1Yjaskl9L4OOaKndEhorxdJ78apoX+DVG4PQbwKJivzIzaaN62zFlkbb1tbvj/cDfK/4nPMvsE9/9Uf2x2uvsS5ZU6+pV9Vs66ZVNugVDzCcGLX3X/B2u/2xZ+0vf/6TFZaVRynMpBL+zeN1D95s/3LBm11J1M5ZYFddfpHdfd+91lg0y0448832qS9+12668Tqrb+uxU954jv3i99fb6uefsR0dA240aLh4Foyfj544KPDTS3/tK5QzTz3F/vWTn7RbH19tax+52e575FG75OrbpBByrbWr026/6w6r37DGPnDBW+27l11jv77i527Y3vuef7Hr7/2b3XvnXy2nuNSGEByBP7ymK3u81Bal9cYDK+3Pd91vX/nmD/w1BF/94UUSwN27hCeHWzrb7c9/vcM2rn7B6+CAkASfQxhMuOiSEQRQ2ig+9/tvOhklGfKnBTMsALyVXCA9jQSPk7KLMrvC5A8aah/NQUO6I8SDPPxmk1W08B+69CCr+L/Y+w7AyKqy7Wcyk5n0XjbJbrb3wtKbCAgKKmLDDjZs6IeIIHZBEERRUaRJUbGLKIKAgNI77C7be7Kb3fTek0kmM//zvGduMlkW3AXh0++/b3Ln3nvuqe85522nUfLsaW/GeeeejTeffCJ6ertItEbFDsjsqHqTgYpYirjb7qN8FsGTZCW+ZnvokBOLxwzaAqN+W0jV2NzCqxV1DfXYuqMWOxt3IyYTBYnBwYccyowofwzEjDiirRztAUmnVEYpJ71bw0le4+/2zX7ds+7u0bs51CUfRExELMSUZHvWYKBmo5AGUZLUIOMIdOpZdnYmmZm2sS5ETnJfL+FIZpPi4gKzw9tpbvxTXmRe0tYSAX7XucB5jMPm+LOc5VOKoT30FU8hBZTqaVVkjlNQUVGKGTOm8XspKivKcMABFGRsWqdwTf7LPCmexUsWoLS8yNprdHiQxDiK6uoq2xpb5wYLS9OmTiUBdHtEaRplZVWpnSQ2c2Yl81NtZzLPnMl0K8tQxbRkmjGbZGCMaWmcQOXKJ0HOwZSKAoYvwZy51TbNdsH8OaioLMLs2dORm59JgSILC5bMROXUIpRXFGHO/Okoq8hHbl7EzhyeP2+Wnd+g8mVmpGPW7GrmYaptf7Fo0VzkF+YwvmJUT6+y+GfNnoEly+Yjl/iZPr0Ss+ZMo785xB9rk+1n+vRqDYUQZ+W8SrFkyWyGm8L7fOKyghJ6OuOeRlxWYcHC2Zg1a6qdLz1v3ky20yHmoxgFxLum85r5xxqW13+sapNthfWZ7D8C0zJ15+X6ldY3jLK/UEvq7bO1D1pYqF15O8i8NBtsf+FlDyBvTA4gu2w584oGYKxsIq6M1ho4O59sYmr06rH6rv2HBAove58GA1V45UQrF6X6uTOCKemZLu2yKLVIEnqIcWml6vg774ZMSYOMRHlRXCJqSktpK2+eX1u5KWIg8ULxsjNKKxGoY+mcUod2WRS8OTAihE7yUh5F+F3+NCgmbcf5kUqpMgus3FZ+akhMV5qBpI0YiXmQ3hWv7JQi0JLqbrn1Nnz0ve+y58mgPVLUuRlIUjj/jLmIsI8zhNQwyunE+6SN6pRNl3UDxxRlJw25Z2VMhIV1oy19P/KR97HTa8dL4odRasW4HrQHi8iPpu+NR8pwahH64qJXB3IuqhAF1bPGH6qmVmHh/FmsAxI1Nu4x4igjPdMk459dc52ZgJzkp3AMyDBqVk4zkjmX9aJo+SOXdBFA4lozKjLSI2hraWVdhzA4PGTnAevQlkhuLoqLynHsG05EnJqFzkVGIB0DZF5veO97kFNaiRjrf4zlCBMPYjhWbOVdWps1KpbHCufyobtlSY2N4EwdbF68CYcCEbvkZwtlZjbCQL/cmQ7LFeRd5REuZFOW1Ud2aLVT1bi6SJhEyMZHkvHKZqyZJupD6jNmKlI18Ltm2bCIlp6tfqdfEWcXVmVx+VPevfqSJqAjG8WEtclcX38vKqfk0l1awTCyMjNNK9DW2cFEiBI264eMWFEqXh3SojaTnRNR9qAFbpqdVFiiONz2GprtogkJ0taYCxMaPROX0lW+tLeONAMDvmufM0cjmAa1COFF40Jt7a0oLy8T8kzaztE4EfOhfZY8zVXlEy4G+odMwtf231oZrTERzUwqKy+xPtzW0oV8MuLhwUGjAVoVPa2qyiwMOs5TC8w0NVYnuPX19ZKZTbd8aQaUxjRk5tOeUIZXayvsS0lJXluua/dVCa9qk2rDtrcS86ozpXsH+pjvDGpTGh9jOFUGG4PVo6tqZ7ocU0tQe4nbOItmQ+lSBYi+aadbCRPqJ0fODqHYnfi5z/AKBpBbxxu7QBKaMinEp/IXe+ddhFp+pPapUu3iv76ngje1Uf7G9GxJOP/OL+9GiCfCyq+Xjn7UWOTH2+1QUqWQZc/JMNZKLO6JNOXgZm+4D/pVHjw1zeIwxKsSKK0yfvNDdy8PAvtuz4wvxU3vbpsMy6b9Kk7zw/iXL15kDUWNeBLQs+fPlcXLo4vFgQsjFy+8fnWpAd58/XVmW1T+zZNdwhnTU+cxAkFHESr7d7EsW7aI9aatJ0T6FZzu+qCLP0nvdLNmmvyui771jc+uWzp/0gw0i6iAhLliShnf6cAyGfEjTqVaa8zpscefRN/ggDETwwjzKkasvGjhj+6anmcdS3+MXDO/+vv6WI4AqmUK0mplfstlB54xczb6e/pw0MGHIoMam5gNI6dXdiqmMWPhYoSzc/kctLhULq8uxs13qZBkfJOAr8ZA7N/dnbNDuNyED8svnbS1ABOxS/gSH25tbjdhQecsyH4tQWFoKIqW1hZKq7msMkXKPLP8Fjfj8/qJ2lhsjMSSWoO0DUZijFx2a2lMxvCVFXpXE2pqbjZiJ0KpsQm1E6XZ1tFh5rUon/MpIUsSjY7GbZCyo60LO3bsJvOJmyQ6HI2ioaHZiLLMNRLGBskApK1pG+dcavZiCAGEGLabdwpyZPAyU2m8Q2c0tHd22VkTKqf2OpKpR+sRVAbDF/OsOpAtXpqn9jxS8TMzsknUI9iyuYZ40VnJUbaBmK28buMl85jK5s5BDtjsq+ysAmjPIi0cGyDh16Iwxd3TFTW3mEzZEeaLedCmh2r1OjpU24AM6lz3vCIzs5WWFdvYRGeHxkeCVkat0ZC2pz2WtF+TxlI0yNzW2cly1RvD1jiChLJwOJMNgEJvOGgMThYHMXdvppUJD15bsTalClZr5nf6swOm2EhNw2AzkkVB2oyeJQRMK0ijUMQ49gNeETNQRXngPVlB3ONkNzV+/glEHASp3yd1NwvgHh0YZtzj+PMkD3tAqv8JcKlPhDaEGziXF4RQK/Qc+WixJt9NQjWHlJApEbhH/SY97QGpLuPPL/Tm4AXuL/RojWQPd+9tnBkYgUi6CuF6pvQiPGhmllqSqaNickl/S5ctNsnSETIRLXqTf76bMEBCZmk77wRSGdE4uqWLwBFPZJMI0jlCaVKS/NDIMI467BBKVa126Ai9Gk2URD4w2med73XHHG2rRG33SEqrJIv2XSxVzFvpi0gxmOXDUolHLf6BoSF23EEbryoqKbG9bmy2B9Xqgw893DqXXYYhdiz2nqlkBhFKlmNJqdJA2g8fRRDYD4kvR4D1Pl5ce3KX4nNxKn6HA0/6tsVCipfvNiuL11hUWE1D3a7dWPHcKvYp7XWfY5uryeY9ODhqRFyLlzQmoIFUHfauNLSmQOfttjR3ord7EI2726jhZmL9mo0oLCwhkdHA7xjWr99sxFf2cQ3e6q6xiB07dxjh0poAvWvqp2zb2leovqHRxsB0uH1OtgbptRWDBCwyYGnVGidgPmUX17hNNsNqllIDibRMF6bNE6eauimpVxvOSYPQMZoya4wyHk1qEPNvbGqkV83IoTZukxrI4Bk+J9NJ+cYQ6Bpk3ZskzMyEyQDEOdMzQzZG2dnVZZqh2qzq3ttTTBqYBlVlslJb0vjCwJC2cIiRePeZdUEL7TRILO4SHRo0RmprBlhpGmfqpRagKco6bF9mrGi0n/inMMN4h6l1DtBdJjhbRc+7ximH6K7BYp2FkpOTibzCQivvlClTLB+VU6daf5HpScQ8OhhlWtpihOVXO0vSHep24+1KQAzw1Vq+uajtCJygq6039MavbKxVBQFk7iczeNlmIrc3keXcOXigV5f3cRCdEahz6KM+68kVZTIkyzM5nmT4VHDET+A8j3uZ5Ne9eFHZnT+6K21Li2Bu9KC7BC/Pr1VKKuiDgM6mwgvMfzJQCkx+3eOjQUqeCeZDLUTgfdCrnr37HpAag/LgcOI8p3r3zESaGjiBfYGXHv1LLCVoAMsQwVeZcT94+mlU/TXeMWbSiAbfRQpNYvPC0q+akSQbQyo7oSy/6WyUIXZwTRENUZofpKQ2NDKEj3/244yccabHKVU2oaJ8iklp3d2dGGHH0xxxzZQJUrKXBHnP3fcjLV3mREbPFi9BWPhXo1d5JNlpjredQWD1IsnJ7X2jbRZ0ul06NY7DjngdiUMxe2G61bNmEmn21iiJ0VHvfA9ymY/RdO2tINMM4zcbNsvEMhhK0pgBFZZhDE8C7y4gTkxwt2de/Baim6pVuDQGy38bROe32FCARJfMcWAQNdtrSHhzkU2GFKMk7zRR5oF3zY6yMRuGr6qsYD50/OROkzR1KLu2a5ZUPX3GDOyq22ETIJQWFQMyi1Yj2EMkkkVFxSRmI3zWLJpRs/tbXljagsIcVptKDVvPIEKuldylJZpiGiBT0u6nZKqUvLV/ksbZZOKUicXOC2B6GrPRqmUV0gba1RwYv7RZW09CP6ortU5pOMK+kk9LEi0Rb2l/MocI4WL6SsOQJ3zQWWaoNNanvTMeZ4YksF6Ud0275Sf3nXF56xFEOEWvbAyEHkU4GdRwKDOx2JBnvlMTktykNReMyOGSl5FK/pu5Vg/8l1CoTfUUn8qlzKidWln1bAXkN14d7Z3EFZlnfralo+2xIxlBmxmVFpJULxw585FAPc0jz66PqYRJRqC27yQVYVEJ2rM8KsihMwIo1Azi/YBXyAxcpgXOfkmuxdisvxBU8aoINRS5qyj2ST9K1QvO5/Go5C/lWXGYGUf+x8ELrI7g0vWczNX8OgerIHtKPrvXvYLKMD6YbODisAiZQaHKcK5X/plJydL0EnbenUtqQubDXJQHWyhjFetgIpj9OgeBF+hFYKJsk4MIUoONjxloyibbj1WEICWg2pXAYwYqq0jt6We8h9LeCJ/Y9dhLROZt2bzwYRejU3zJeEIksOqmIWoBWZQgQ9piuLkDnbuakUbJ9I1vPRGHnfw6DISHMUKGoF0ve3p6kJebj6amJmi31kQwYSYKqeqDJs124aEHHiRzcCsr1SnUUU1VVl5IVlzDU16Sd/pRPvSekZODRUuWYv7iJcx7hCVgvs1OLeJHKZLE8sh3nIb8ikpESQXEAGxPeBJZMxWxLII0MgPTnKThWE72AOEi+ahnNRSPGejZtQKCeUpglMzAxjyS3+RPeGUO5N1A704LZWmMg2mar/AvAuTavwicEqytrUVJSTFxmc0yspT85jqj4nZpieAo7/okBuqkS11a7TuIrBydTMZXftHUy7KKDNY/zNwhDUBjGiJErr3Io8uoJaWyMC6Zi3VimNVrTj41n52YO3cufTHOvn4ybU1djdtsH5lbuvu6bONB68tETv3OJjMvaf8lHeDDirY0tAhQ6xyUuMOV8ML8kDnqREOV1E7uU57orn2PiooLKAyEzXTi2gbxyEvlkLaycuXzmDFzJsrob8OGTdB2FoWU5GXqcvb9UZSVllsdWRkVBf+UvhK0VOmoGlS7jFHb0bRSDZzLr9JMGPNws+HcWgtXp4ovkkntY5wZJMcMlH+B1ymT4OiPIhWWWf9Ei/mUgObRFJZLeTl0enC/mcHk1F4mqGFefs3PSEyZEWLJGh5z+fQ/7sDTazc5xPGb7sliOo6e9KvP3keWZdxdbr//1TWsSEkbCuku+z7UiG29cXz/muuMA3vxKF2+Jd9V6UzagvHHvvGrakHx61n+eKmT/ODnv5X2Oe5m8Vhcjvg54Dsr7cvfuNQxOc9dz8oIob95A9piIiAubNpQM/OqbXuVgQD+9IcbKBWzkTOMuVgcvJL506NB6rvnNg6q8hc6e0FeAKpppW+EO0myUjzrk1cUO3ibHzUvXWVUKvZdaBPu5EJnNWi3kRnfGWU6GYGklczRdBQOpWOspgvtT25BcGsnqvrCqIpl4+k//RM7nt2I0Z5Rs+tq0LK7tw+7mxqRzw6kjRN6urvZQbr4bZSJxJCZEcLRrzsSWdmac6/xBZknnIqthO3cWOJe5iQdaSrTgk4607GOOtJxSnEpli5eRpZBIq6MswgmVVq9WnEMF+rMJtGao3DA6FX25Bu/mIvVoy57c5feXf3qefyzA74YE9GjFy9fnaRHIcRmkCk/dFdjpV8RfskamrtOFFgAzXtvbunkcwidJKTaEbOzs4/+mCdGNWvmbGjRkxilzB+qG83TH+x3ZifSKWhtgXa7lBQvJicctDS3EOeycddjqC+K6EDUpnzaATQqHfMjFqV1GprmqkPqW5u70Nmus3519kA7NqzbznRJzElgFW6gdwBjZCLaZkImLlsnwT9tm6GV1jJZaXM5TWXV4jJhV1K0yijbv/YUamM669dthnYLTVA7q91Wj+1b67HyuQ3YUdOEzRt3YfXqTVi5Yj3WrFyHLRu3WdnF4Fpa2tHXyzhaerB1cy3D7sLmDVtZFpFRMiPGp+nICxYspvZTxjYTxtKlS+yAoZ07Gqil9hteNR1WPERbeGzdugObbcuPVmzbupP5WGvjJ9pCpLPTjR2oTFoZ3NjQgeamTjubuW5nA8O0YdvmHazXpOag1sQ6NdpONze1Vne1Az4nr0lAv9IaxKRssgf7h4Q3me+iwzqNUCY1x97V5vYXXvaYQUerFp0lM8t7zY46xLt24c77H8I9Dz+JNxxzBH56wy3ILa1EQWIIP/35b1DX1ofDFkzHbffch1W1TXj68afw93/8A2NswL//4x+ws3MUyxfMwo+u+gn++egTWH7QoajdsgZLDjiMhXfSQUPtZvzwpl+jdzCKihnz0Nm0C8vnzcSFV1yFZ9ZtshW5a55+CDf94a8YCeZgavYYhtJzkRUJ4i8PrUQBeix8M4nzAXOqcPEPfoxHn12FY48+ArW7duOABbNxxY+uwsNPr8QxRx2Jv9x2O+7+5wN4bv1WHHXIAcwHkczyPvTwY1i1ZjU27GzE4cuX4OF7/4bf3n4Ppkybi9zQEMayytBdtwk/ZrmV17Lps1HEPAi2bV2Px59diXvufxCHH34Ufv2HP+FQqvYDHfXojGcjJ90R3HGwVuIeJ8BrKHs0GIJcxl0Zzjaqu04DyGKqScfxhqaI+ZxM0rmKmDjSt2TZIjZeiSCSp+mNP07i5AufdQtTsg6S8ITYefLG0pHRE0P32p3I7hxDaSIH2aMhZLLzacwgOxTGM08/hcXLlmr5LbWVDLOD1+2qI3HrxuxZsxATARvQGQokiKx31f0YJbSp06aSacfZ8TptwNPau8rBHhUb0WlXyhDzTYKqsBow1SEnstFWVk1lXrWgjITWyup1mzQ7gWHqwkU2ZqBV5PZVhTWmqAetMxWIeCuNic7q+TDwHuybe/SYqffJ8y9mtmnDNpuhogFJ2c+1QKuhvgn9JGI6B1lz67spNcrOr43UvHS1AZ02QysqLDHpvbuLfpt1dKQGcxstbHlZOTZu3AIderNzV70xF21kNkg/3d09JHLtqKwstyJpRowGNEXItU+P0hOF0qyh7JwQtXvNDEqQKUewffsOMlgyHPq1mTZMT4O6Sk/rCaSFirhpHKC5qRnFhcWmIWg+vtLRjCTN+lG5bcYQGXlLWzOmso6kGWjthOKRlBsjTjTPPzsnz751dXYhl1qe6l3piChqtXVhQSFy83JMoMujRiGUa0X7oI0LjJEZDduRmloVrBXpqg0JFJrFtHXbdpuB1tHehtZW4oFCmmYHalV3f1+v7QCrVcMauykuLmbZvCnBrpwzZ84gU6Sww/ybZkQ3DQirlqUBKE8ys2ryhrQdabuhMBmRTeagBp1cdCatQFqPCQPjwJzyVa3Ua0USevrYT555+hnkZueRse4i4x7AM089hyodG8r2qzGi/PAg8pOzuvYV/j0DyLz/ikSzJDiCD3/6bBw2dyo2tw6iHN14z/s/hK9c/ztc8ZUvIDLUhEB2Me56bgfO/eAp+M0d/8SPLvwyvn/11fjhty/Ew3/6BZYvmY0Dj34jXn/gQvzp8TUID7ZisTED2Q/T8a2f/hY/+tZ5CPaTGRVNw1133o5pGcBBJ56Ctxy+FEOUQP76XC2+8pmPYNfGZzGjvBD94SIUkBDf9+garH78IZx33nkoxACGutpQvvgwfOgtx6G9bwS33/cPNK17HOd86Ws4/nWH48vX/hFdO9bj21//KvITnUgrmoGwRGCW9/4HH8Kl3/wKBho2obC8Cps64/jYaW/FL276MY45dBliWeW44rrf4oqvfxGhgTagcCoKwq5Kt21eQ7x8Am8+4Vh8/bJrcMSsLJTMOgA/v+FqnHjc8SYd7Dsk6yAFJrnwxQaQf0ZmkCR0RpKSdefMKa6RpUq8+lUHXLJ0oan0ohrOJKHGmfTPFzX+SBqlcFLYCAnO8PZmjOxsQ0k0iNzRMLLSMkxatyhIzILsMJnhCFateBYHH3sktM+QDkSReaO7s5242Yp5JMwi5NrNs3+on51OzIgdjbgvKS0xSU4zS0SMNM1XeRLDE21RB5QqbRIiJW4NZh5/optKKvu8pkwyGyy/ykLmzCtGBjJj0RKESWjiMh8lceMxA8mS5iINxAiycRPDkeFr3L9zs34x4WSQjMFADEJjHp1t3UZA5EuzUUTItJmZCJ6mQ4sY6gAY4V1TBnVovVaaasaVBkBVZmVFRE7THbVfl62+JqPU5mXKh+q+rLTM4pTf4pJCSsRBmw+flS07gk7bckdcanvr/DwS16J85ORm8csYMnNl0qGGMSpJfhQREkuN8WTmaCvsCP0W2OJBrYcQ0dcAqpsqGrezJLSldn5BLsMFGceIzdDRugkbWGU4fausmkLtSG0RdMtDWVmhxasjP/MLc1lOV6clhTkWp0w/uQU5yGIe8pjfrOyIDVLr+Mw0aotx5lvbdJSTAencZs1ak8loxgytfxATUf7YWAhFxfm2rYdWvWvhWEZW2LYGt60+irX9tLNKaNaR1m/onsW861SxIuZRTFV4zNc4AJEoJq93bR/iBtazyWzyWOYsw1eE8do5Dtaf2B/IDKStibYJb2obrkcKWG67CzfOTeKHTplsIIOvr28gPktsKqy27+Anaio7UFxUiooCrQvxhL99A9eqXxG4LApUuAQ7n2zp6g9q8JLsZpRW2Kq9gvwiswkvn1dt0mYksxhRvpdWlJg7g6OpqcFW+Lb3SHJQR0kBNoiCympbyTyNDUicWTD30GNIcDtx/c03o2tgCNOmVlrjnbv4AFM9ZfbQIEuU+Tr7/C+S4GzAVb/8PcpmLURleAy/vOWXaOpwxwv2ST2MRm0QM0oVVlPhBqPDlExF+GSDZlUx3fRgpi2oE2HQSsAQJdfaujq87R0fZFkk8QAFFcwr86EFKqb+JfGkOGxgi/6y0IsTTn477vjnUxgqWOAI337DRKPxYBLm+GIEzKtt66x0ZkFEpDSkJx6n3mikT0RS4rPu7KVqoJKogsx3mgauTMIOIzJGaT/gGEEOtYCMtZ0oqo+jbJANfySCMLUBIsMOqNGh9lkkCCLeWUFK64FiPP7zu1E+VkB/ORhhPNPnzMXChfOx8pmnKVHms12QiOXmGmHUIJ8Gr7V/T0ZmCEcedSgWLppnJ1zpyEtJRHl5bldKEc8MdrpcSm/vePu7WNyIJoKwJlkc4lfHoWrVuWY4qXMl0liPDCMmITOOGKTxLmFD5WXdufpLNz8iNuP4JW6E+wnByMUh/2p1Wlss5I7pScwl2dm15UP1zGmoqp6GadUzMXPWbBK/EsybN5vlLrJLC60KirIpwZeQQBZg/sLp1HJKmNcYFhBPVVXuFLM57E+HHLaMTLQas+ZNw/SZVSQsY2SwuZiiRU6F2cjIobRbXkDCPoqSoiIS9HJowzMR2RwS7EISWu2Dn2MLuTIRyYq4sbt40BhWgAxBm7YVkLgGwpSOyUwySCgz6U9NS1jQBIVdu5ptCqm2h9BspAAJn+1pRKZUXFqEAIlfWojhs3SiWcQIowZg1fZEItWWNGkrSo1Hs9G0I4Hbu0haosb0XLvVITBSoGVjV+pTp1Eq1lxKMwNpsgHbKONMZ0ULF9XVFexzFBisH6uVa3Ek80xtOcgoNPAcZh6hufwsq42d2biUKlzvKqH+hBOYFaGfQkxRaQHKppSwu9CRlzSeVSvXYNfOJuyoradm4nZnFS6NLDAPMjM7zVttitExn9YjVRTZBFlO5VHrcehFBdZXPjIMw+Zk52PWrLnU1DLQXF+PANPIY1sPRMfQR9yDmkmMdHh/wfLw8sDQQnAF0oo3SQ7WoZh5FVBMQRs1FY7sxh33P4Rv3PAnTC2h9EMmoXK71bkBCytQeKlLbZ0d+NNf70DthtW2vNq6FTuwpq2VDWynBP8ALr7+t5bOMKWinqZa3EpiqpkGUnefvfd3uPeBB3DVL+5EuKQKP/jeT3HNtT8zInj/Hb/HJg1msjEM97Th+j/fS8TFbMGSiPvpZ56J71x9M37y0ytx9pmnmaQm0HQ01Yl1cjZG+RVoSllhaSUeuPvPqK2twd8eWsmKHDNGWD5Ugzv+8SAuu/H3RlCFK4Hq+NKf3oibb7oeb3jbaYgmIlj/4B/x8fe9w9KYBB6a9wpGynh3vx5MiiL5YrNsFLkI0iQPHjhJRTHZgDz9abArwTqSq75bp0/6SWN8Ygo58RDSG/vQubYWY+19SIvRL+tBDE91JrJpTJ2dTQOHITIFRadTmfobu3H/7//G9kEJb4gdfjhuBGDOrFl46KEHUUQpcenChZg3ezYKKRnLZKA2Eh0aIrEZMGls+fKlWLJsMRYsmIfFixfhe5d/D2866STMqJ6FI484CkXsOOnshMK/pvVroopK44g6/5g3MQ/TJPgh2d1fACL2DsvJ7yrTnpXFV2n5uhSXLSCzGI3MmXfhRD2GSRKXQfJaHU4iwSBmU0zFLETQbC8hY8Syb4twMH1jTCJyzrSgRV1GaFgX0rBssJJVp8F3CUHa+0cmA9tFU8SHBKamps4Wh2n7BpsuyvrTfkNdnVH606FBY9hR04jurkFm1g0226wcEm21/Q72Te0RtJOEbrB/BG3Nnehq1/RLCnINrVZWbTmxecs2CmRxtLdqjn2jrQXYUVOPuh38trEWK55bg5Ur12LDui3st0BbSzeee261jSl0dg+gu3sIW7bsxLatuxh2B7Zs2oHtfN5d12LPvT0jlve+3ig6W7vR0tCGpx5bgSHmacf23WRKjdjMcJu31DGeOjQ1d1E76LH9i1atWosa5n/TplqsX1fD901Yx3xs276LBDuOJx5/Bs+v2kC3zdiwYRvD7EJDY4fFp/zU1Mg0M2yD1cKRxh+kPYmcSiOTabJ8SoWtuaijBK9pwGIQzzz9HOOqNTOeGAND22WkQXdeNnbAB7U3MRDzw2e1X7mrroV/aYAHHXwwqqdPZysmHSTxH2Ib0AK3fgpICre/8LJnE23ZuJ6/yVIwadnAbFEUG7UNIjNWqeTSAFQwcXb5lobgzTwKU0r0VudqipriUCPXXh+eKq5GncrlZIPT0nulrdF52cG1tYNxdaajZxtgsWIxLNO31c96U/4Yn7PlOROCmIB8asaMnc8qt+QKZk2/C4eVR2ktkpCEdgfyo/2BQlTvxBDsuDsRXFUNK9SkF3X2JIqMOCZRrfypci1dxi1791cvuRxXfudCa0D7D45MTYIUhwyqxkcdtMzsrK7O1KroRZKh+SBIwhKhtPTpyn/t3/P+95zKPEZdKLVGPslLmJ0gi9pBdEcbopuaURrLQCRByYzRsIZIfBgd65CtwbISZz1ooCudKrqlwHucIlnXMAlRYhAnfOCtqFo2A/3xIQzEBjEwPIR/kiEc94bjYKtVWWd9Q4Oo3VGH2u211LjctEpJSxoQjESyUF5eiTwS/4MOOgQZFAoGSFRadregjsQpUpiHQTsZy0nmtr+CJDAKHyNkUke97X3IrSzns5P+NWNKGqXKIrCyq/iWe93sZRLs2ZW8sQvlkZXvwhPnLAr9juGxh5+jxE+teSgGbabXT6lyzpxZLOMO9HT3IDOiXUSzjAnK7q3V1Hrv7e21cRYtjtKiMjGW/oE+LFu21NZl1NXtxvTpM9HS1mrtWluXl5cWU/MoRu3ORmMc0kw1B1+zeTZv3krNNtN28tTJaNK2iopLrE0XlYQwOKhzCGSH78Xu+l12pKYOVVE/1vx5EaZSxr+L6UpIMk2CeZo3bw7j3mwWAZ2RLC1PY0FqjzbIz/7W3dNlzF8Hz2jMSOhNz8ikcDuEseGoEM90nGlFday2mE68aEWvxh/GT76j38ysbBvX6OzqNqI+SNwI1P81ZiENXmcMiyaIjohWiOEKv9quWnGUUDurb2hQspZfHRYj4q66FcPW6mnVn9YkyASVm5OLiO1JxLZIP+r7OsuhvHwKOsk4Vc+OljkhKxanZsZ6UJ2oCWoVt+o6nE7cM09MhW2Sd6ZhSk8SpKmYgKH2xPJKmNLaDI1fSAhW0zNhgA9aBX/EvDAKc9Tg9h1eNjPYsHa1NXSBxcBHRSUXveuTF7Hd5Zj0Z5D86JzUqZUZvie//6tcpX5OjXL82XsZ9+geTMKypyTskZ8XQJLxmAcvcwI+Gnvz7h4k31Ui5+p+XQm9t8nJ9Xd3IpMdRtMQ9w1S8jT+uxdIehMTOPpgMYMsk/Ks3tgwrceKaQlkN1EANahkNrSg50Pvezs7oKaWOhDpTSMjyE6EMLC7A33rdqNqNBN50IpKdlwKAJKDhX81fjHAGLUqMUptOSHMiBCYJ/aqMbb4eEYQNV31QEk6jnvHGzF17gyMsNNSzsGKNatQUl6C6TOnWycQI21obLKdTu0AcSsLpV4ya6nOxx7zBtul8te3/BbhRBhdje10n4ey6dUonTkNI8zLGNMeYzhJ2tDOmMzP4W89DQUyLzJ+dV7hSGYdjxkIpBUZjtQmFDYJ1oWUD97VWT2mLyddMsYZA9J33mWakWnkkX8+TaJebFMLta20ZoPMmz+PxLzexgekYWh8QGWWmSw66g5Q0cCr6sbtRqpoqVGR+1ZWVZIZNEMzYMrKy9HT12uH2KuuZQqSzbuDaWn7Cq070ICmW5DVisxQDomThslFKBlExWFaJeVZZAbaZsJNxYzF3KHyMrlLW5Cgpvg06KqZS66hqOASEPVdbtJ06J8RC1ceyVG6xWI6DG+r+RVMibPgTJr4cBKxXoR7CeJisAoeo3ZjQpjMPKovS9OlrZvaldKVECYHjScp1bQQ31k4tVM5SH6TFl9buwMzZ0xnfJpOqqbp4hNuLQqL24ENPitcMm5jLuEJYdFMPMkyqzgmdDECaz/8d+su+MifSIZWP2sHVm0Vw3gZsSY5WERJUOmUCQlXHnjMQWl4lEagtBX0wOlAoTaD3Q942cxAB5GMM4NkzhWVq4oJNyu9weRk5JrqYv2Ld+FL7lbA8azt6XuPsMm73MZ9TvY+DqkxWTj+TPKf6sGAL1Y5crQQDvjoNUCvzAaT3l2YCVzsHZzvlDj2EV4y3pTsyrZ4pJiBGpxA7taQ1VKFdYK1MwZSOBIZESwd+u00A20nIPrNZhkjkwiQaOzuRd/GXSiLZSFrLMz6Y6nZi2QWUUNXRSoqYwQkImrQ6rwyoWlMRTbkQFjHPlJSI27j7BSd8T4097WiYmYlDjrqcBLnUoyE4+iJ9qObhG3G7OnW5rTtsg62ue+++y3dtDR3QLyOX3zrW04hoczE1778LYRI9QszCtDb3oeKympMqZ6K8plTMcwOFyNDiMsEw7KMBMM44pR3I79yCmIss2CvzEDtQMxLuFNJvXbBu/BjXclzk39Rc34RwxKDkDNTNDfld6hXM7T4l2AacrZwYkQuvLbq8GZumTasR+PUzqQn6T6ZlIHbHkXfA7bSV1p3dmY28xuDdtRkcS0dMXQRJu3Roy0hlJ7lgW7ebBbVib6XlmUT3zI3Ee+Dw6YpazsF5U3ltYV+RuwYiHkTIVUexLD0XRK9mpikVpkJm8jINY9fGrUk84G+QeQVyARIMZm4VR7ZGqxehWcXVwK7G+oxncR6V12dO+CHErkB07O9l6xwzITQz7RswaCIPtMXsRdxV5nVBhVGZxarfNpGQ+lRYLfvTJhlYZlEfKmRtLd12EC9aU38Ls1A05Y1fVZl15bfwluhTYDoRmF+vjFISfxaa2ETBbq7MGNmtaWZk6eBefcna0kkEoQOHgqn5zBtMT8iK0n0DaXCgSGXz8SDQG9iDHqXi5yFX/dNgkcAh4gZ7Oc6g5c9m6i1qdEyInBZ2ju4YkwGZV4h9M27BA5FqSG8Z3d/sVRSfZkfL/LkzfuuB+FVqPbcdb1YvOOgxqGb+Xbg6ocuyYoah+Sr86trj9i915Rg8utKvkdc/wI8/7p7fwZ7pCHJ8iZNLbUOl5qGnpOedTNC48qqu8xmixbMdRIQv+nwjXRQchqNo/d5SlLIRVGMxJMSuraKkAlIqq6kSu0dJDVWhEibA6ozWodkp5V8rA7Obm7SvWzGJmEyXBrjHunpR2ezjkFsN3OFTItaodzY2oyMSJaZAJ5ftcpUfKnw0ng0W0P75CjM3DlzUV9fb+fxSp0uLSgjQ+hBcCSA3KJchDMjJtgb/WV+SUowY9EyhHMyESfBMs1AGBABZrnHOyP/ROSM8PCTuapM9pXg4dbKyWfvAzu4ZubIQZ3VOiw7r7f3kCKTZC/i1dvXb3iKmUkialKzEVwhVYRCsZBg68QszT6xrULo39aGiCjrj++aAqoxAp3dm52TT4Imc+qYbdGh9DXvfxc1kPz8AhL7fqvjLhItd7j8mDESMZ7s7JARNeFBW2JrcF2m34HeQfRRe9G5wyKQmg7a3tZuRN42cGvtMBzp/GOtlVBYzZbSFM2BviFlleFGDQ+iz9pSQoOvLdRsYtEAmhrabCyju3uA6UTR0zOEstISWzugmVfaMruxocVMiFpFrJXqWhewbXtNUlPJtjUAGosY6IvaAjflqa83xnz2MG8y6wJZZJZrVm9ImXIrPwOMu5X5GaS/ML+N2DkKQ2SK2m8oL68QWrehbbF1VVZUscxp1PAGjHGqXNpjSeMIoWAEg0PK/wC2bavBlCmVxL9EDDF9x9CF8yAFGr2ryXiXQGNs0gIM1ASEVD0IgSL7DOM8q96FcsfYKwsoBLK77w+8fGbQ3GQZSWbT1Nhx9dikGacyj383IsBvybIo41YmK4C7ZD7wuJ8g6dXAufJXBC02SgmCyDOC4n1LAQskkuOlkyRE9Dg5Pt49B/OXvFJBEVAy0CwA1ph0PDm6f4vcebEf3RWxPfKH5XlB7uTHg0lBUj8Q9LqH097AhZtIQ+8uPxPBRVB+/rPrzL474ZV1Yw1qwslUWyFNZwPzpilrsxfMRIiEw4gWvWdT2tb00SldWjcQZmDWGQmHdt3UeMxYgpqApEJGIElQg5XDg0PIoMRt6Zm7UJmGYXIB7YWjWSBiBJogEGPAThK60pxCZA4Btas3Ye7C+YhnBm2mVw8JlwiQ8iL7eYSXDmvJycs1W6wk19KyMixfvgxveMOxeNu7306CtAYhFjJAgjXcT2mwstLOVk5oGiLLRXaF2YsOsC3HxyhJilyrrcSYJ5PqiQuHKTqIUejSG78Zrkmc7a7OqW6enFmiP2vfhtQ0M3u49s80SSB1oL0Ig8w9u+qaTHLUthI9nTrwPW7jBK0tJEokMv0kgDt31No+OtqLqLamDlPKKxm38qRaF3lROup31N5Y1x3EU3tHG2aYRL0LLU3NKCktMoYtRicCLeaj/fx1SI3m+GvcrkHnJ/O7pkjmZIUxNsKYWc/DQzr8hUyIIsGuukZbj9BH4t7HsJFwJhrqG5Gbm29tormphYRehVefZu6YpvbrGYlKM9SZCt1Mu9ek7aEhlm+w33AqLU9nFqseZQLS9EyZpmLa/pn1KsYi5aWgoNDWm1RVVZnG4qa6u3YbCoUpyeeapqR0e3t7bJxiRGY21vaIjsmlkBJh2XRkZ09PJ6skwPQ0PjhiZlUJIKoPzbLSDDV15ewcHQs6SoJebuMuehZT1nRY1a3GQFUe5SOvMJ+MJsI8sHWlp1Fb1d5E5fTvDsFXekE2Sk0e0B5GErzUqjR92hMb7NwD9g+bdqp42b+kUWqcRKvFJWRJS9GK8DHihV2PuLFYbG+i/d2o7mWbidY8v5KFFup58f7BT34aP7v6GuRSPXr8zl/h0LedgXuf2YS3H7GIBY3gS5d9F2e98wRkls1HcR5VVoaUZuPiED9Lw1cu/jZ+cOG3NKOLDWgiW+NPkiI/+F6knf5x4LlHkHjD+5F21GJL30Bhko8CqXnxv/4dae88DrHV9QgtmWVxWdp6YjgxlHGWkhqP3enUtQ2x6/+GQG46Eg88jLQ/386KVGd3YS0OPluseldQfWPaI2d+CpGvfwJj0w+nt+QguBe3l5aAbgzhvezxLXl/EfBynwp7BpGZ6KiDlpsUPfGRD5b/JAmTO9M12qLxAxIjDaC9/dSTKK0nVX4yguy+OFqf34q5Y4VIRJk2GYXI5yg7nkmNbJFi6s4swAZPIWCQnV02ai3a0SCeJDcxZyU2PDLMjjdqnX6EmegcJoEa6cMQ3aZPnUohIoHG/jYc/JZjkVddjPbBPrT196CfHdxmO5m0TInf5rRnGmMoLik14hQJa6O1Alz6je9i6YylQH+M0mY3yufMQm51BYZDccSYl4F4CMe/60OIlBVhNCzGpLolczIir5pR95qoI1W3vlvblR+6idGJ6Im466MIgm1tkjRfKAaRaj3LnzSW4UEncYsZbN+6DSXFpejQwqxIJnFEvLGs3Z1dKC2dYhJ8Tw+lbYa3A6SYnqZ2FhcVmIbAxq7qs3qTLCaiM0AiqU3XZFbRYTcyWYggWRNkeM1qkUZg26HTLSc3x5iBJP6cfGeGKS2NULLWjDpN+tDkD02KcNuyOxs5CSUJmttm2i2uErN0B66IMQZNGFEde4sepc2oHMyE9R1rCkxfAoeVgZnR7C5JxSoHna0teTRBjE/H7sqMqf2cNFVVIIIpjUc4VRhpU4wCzc3tJjhobcM4A+eP5Z9BXR54KRKmLTdpDQZ8UTtTVRqSGKfG0ERbJNUrHjswiiD8mlnM3lQ6Jw/KpOnoHKjVDEBHl6o8unTuhA7gyYxobyjmSekzDZmQdGiRcKe6j8mcOjyCadOmoa29zbQYmduk7WusRvEL12IQ0jROPqyEdNa1uH2F/fO9F3BFBKbOmIvLLr2UGgIbgLgV3dLVQO0r1WB2MtWQKklMwC5y6Ct+chUu+/H1dKe8QUT+6OprccW1N9n7nhBY8ygC378BgZNORODCyxDYsYnYZjznfQnxC77G5zDi19yMxFe+jrHLfgy0bMXYdT9DQue5k9jEb/ol4l//OkYv+i5FJxKsOx9Tc0TiumtN40h850LEz/4CEgPqpMlEmdHAp85B2ufPQeg3VyOxvgGB559A/EsXYOzuJySGIK4D/r90HhJtvWrRiH3xXIx+9RsSf5mO9gOi1PzjGzF2/gWI/elevjPMD76D2Fe+ivjN11sc46DWm2w4LwRlysuYg2QTngR7uoyH0IeUj85dXYuOcmej9UD4VwNTPzOTDiWOnLQIemqbUBJnp5KEpk7AIGqo2kZZ+8qIPGhXSh1mbpoC37OoymdQqmpub7WpnT39veghoZPkpqmVWq2qLSnU8QryChAh7VEHauxoJwMKYVqkFE/d9iBW3v8UBlp6kcF8zJw5m1LhNDI4rZylNN3dZe3n8MMPRlGhtiVm+jqMPDACKu54YuVjKJ9ZQWm0B33t3bZGIp2iv9YfmEQtFKgzTmDLwNCVRI/zw8trmyIOzLMjUsKi+UoiVrHKH/HL9/GeQJyIPSiIxWXSbBxzZs9CQX6+zayZWlWJChLtuXPn4LDDDqVkXw0dRCMJf9as6aismIKqqZVkBIXEHdNg+1KiyoeVQcSQHU2Dz8VFxZauGLEYQWdHJwkbC01/Nke+rNgOddFpflrgJQZTQr9uLMGV05VXG9FpuudWbKupsVlAIUrvWpwlBqAsSPo1oqfnjIhd6veSZjUzTdpQVNs1s42L8Gm1tKbHevlWnvQnG76KpXhk9tO6orFRIcy1SbUxlUsLwExwSZZdAoji7KG2ItOTwgsXFVNKjUhr0z751bkKA30DtmpbjEPrJ2T6kqSvODTZQQvotDJcW1QrLpsSPEa//K4ps2ZKY76sxbCtaiW4ZnlpI0A3q9D1C/kRA+jnpe08amp2WH9K6WoG1mSUYf3yJsGqoDDPZo0Jf8q/xmpEr7TxolZNu8Nt+mz6vcY13CJEx2TMtLuf8PLNRC3NLtcqBu9/f/AR/PCbX8Bv/rkKhWNdqJy7BDUNHZhXVWKV/9CTT+HQRWzw5TNQXKBGl4n67evwng+cgeVVWdgZz8dTjzyIyy78Bl538ALccu9qLJk1JYkkoYl/zz2MwHKdUkUHNaCDlgFf/ywCP/kZAm99E2IXX4vA6ieQduPPkDa0GzjoLcDmzQiefCRi26hG/u0PSLuejCeH6mLpPCT+9gDSjlwO3HAd0orJ0d/yAaS96x0Y+9KXkPaWk10ao70YO/tc+r0TY1fdjOC3z8fYD36H4KVfR+DxPyFtKTWT5a9HkAxq9IdXI7jmAQS+exVCJ5+I2K1/Ruiw+UiUzUHsl79H+vU/Ylo/RGDxdMTnH4PQ6e9D/PsXIu29p5v5SZ1v7IrLkJYeRTzIhk4VNtk+HBi+U+4eJF+Fq2SNOEg+qJHcfP21tgxeYB1PBIMNx8KwnAL9mu1Zn3nTqswFlKLZdKENO9PJJIe2NqEgFkZYi3NE7MkQNNDKrmSSsBqxLvfsOooxeqngVG/7hrVoLIPSJztIlKouVfWMPB2ROkppp9ukx1wy7iF2Ph3zSXKC7PQMZIciqN2xnZJfzMYR+slQpNLn5ObZjBSt0J0/f75Ji7IDK01PcxgcGsTKVSvRSolKqrbWpsi8VEDJypmJ0jB1/mKEsrMwFnJk23BkRNZeJt8FZHbjTIEh1LnVUTVLyQXjGz9rINQh1n7YF0y+MD8UtM1ZTEP+TCNR4+Y3JSX8Wj3pmR6lXW3dut3KqrSd5O3S0yJLM8MpFdaJ6JHGC3QmtOLQNFzhXERchERmuhiJ1cDggGlrQ8SRnRnc023mEZuCzYRl6mDVMA6ZudKgM4Cn69xxxi1caxW4mISmOLa2uHOENcAvaTlK4rdzxy60tnVi9+5GFkrTOemf33t7B+ww99KSErahMXS2dVGbGMEO7Y/E9DWwnJunbSsGiCgt7Iyhfvcu6KyAMRJjEfLmlnb09vTaIK7aYU5WjtnmtS+TCL5W5eowHtn+tfGczDGFhUU29VMV0d8zZIxGU3E1RXd3fYPNOtL23LW1dZTWs1kemSXJFDp7TLOW3d9MeUxXR052abotyybmqYHgltY2w4XacX19k62U1xYf2plUzED1pN1jxcQ19qM2KgaZHpLWpIpnnfMms3shNYJc1nU+hSlp6QWkm9rHSquu88gItVJczELnM8uEpVXR6lsSAqYW7/95Bl5r3m+Qqi8VRZs9qeAiLKGMfOR2b6Mc5swDmj9rfpnKyDA7pl7YwDRLQCrayudX4NFnVmFQnJ/qoM3d17zhcC4GesTFJ0AECXPmIt5ECVJAaWTss5TGqdIGxihtaN5ZJ58D7CiKg0WzziGVVD1OeA7kakWOfTNISuEm2VECQUMdEmvXIPiZsxgmyVnZYdJ+Qibwi18g/fwzkKDWkyjOQIJMBoe/GYlWSru//yMS9WzsbEnx7iijpBTBRq91FgIjptklTFu9ihnp6SfzcXlJm+4O4vcgbWYViQTL9uAK82p5V9nVSDzw3JJgryqfex0HERHn6KQtC8JrPKTCTERjXo0Y8VfEUJ+0slLxZ7Bx9jW0UzvIAGvcvmkg1/7oQQPGMiMIl0KdwotYG6GJDmFUltBIEINjUXSPDCJSnINeqmy7Wc+dg93INikoDz1dHdZ5KgtLUZiRhfruNvQx3ky2s4UlMzC0swMr7nkYwd4o86HBtyEjMGo/2pBNm9z1kOBJvdacc9m8T337yfj05z6Ow15/MNqj7WjsacCqtc+ipWEX46DURcJn41VCAPNvjECP9sc7v4+jiQ/uq7zKlW8KyDAumNOGNNirV5udY5+N5Fu7t5lEzPfuugZs27QVmp+vYwvrSAg1LXYHCaiIkQZAvZO9ZCPW9EftiaPzkOV369atJC4Je9+9q8EWd9XW7LI9iSSBShpVHjTvXvb1PkqR2nJBJijBunUbjbjqIHsN0IpI9rJtajvtzs4utl/XNyRlKh5J/jqtT3PkxfgaG5qwc+cuW20s04YYjvbe0a6d2mKhprbWBvXLyspsTYOmpKp++vr6yJh6WbZBqzsRw7aONjMtyTyiA2qENCbLb4OUrPvpdxghatTaJ0jlEEPRFhs6D1mSsgQCZVJTcrXmQiePifFqPEpmGY0XkBhY/YlwS6jQNhYJao8yM6n9Zpvk7XYHyM3NYbl1WL+2ztC2GflMJ4Tq6qm2hYaIcEVFhdE+jXGIoYlIa3qq8qvtQXJzKXAU5KC8vBxTp06jEFPIfBZZO7GmwwwLr157sxeCmLBpb8xNQhqLtBJ2KrVxI2lsjzK1OXObaHGQQemmtqsw9rf/8LLHDOzYS94tOInqpy/4Bm68/CIWIoD3n346fvOHW/HDi7+JhYcejZqNz+Pkd5+OjOFG/O3RdcjRfh9kHJXBbowVTMNaMoVpS4/EM/feioXLj0LHzg046wsXIDcpyY6DBnHf924k3vke4MF/ABd+nxXXibFr/4hAtINawuXA/3wewVuuAx64HYmTPoyx97wNod/cjNHV9Qje8GNK5tcCKx9CYvlJiJ92KgLvPAWJm29B6NF/YPSMTyJ4+FLE5xyD4IkHW5KBjq1E/kyklVLd3fIIYkWHA5d8Gnj9qUjcdh/Sr/4GRn/+F1ZgP+KrtyH92u9j9MKfIjg9A7HNLci44IOILXoj4udeiNAVX0H8vP9B2rU3YvTkdyB42skYu/EWpD/5hGNgahQSJ4VTh1z9WD7GYdJrsvXspfLdF4uEHSK56IydwMRSDWiq4aizs3FJkh/3zc4oAiZtoTC/EKeccjzGonFqexE0PbERVVFtPBdEiA1R6rIbJ4hjlASbTZh/YiZsmOzJpiGMUpuIDdm877yiQlvC39FL4s/OFoikmbQeCYQwvbAcRVl57OSUGLXvDvOYWVyA7V3NCJIYLi6vQpBEIpYVRGusB9HcAKYcMBvRDGodLEd2rjt6UMRE2oIOR6+smMqOTsGEnaWnc5BFDmJ4cBSf/cw5iITykRXKxuHHvQFTFyzD8neehlBJIWIkeI4dstNZ8xOOHIMwTYp4kVStuYjSeN04gcO26kCMQNWYRoHAY7QJ7Q7KZwYXZug7Dd0k0Du3NdlsE4G2Tm6mQKHBQpmO6Jv4HcXihfNtAFJTInVovcwjIgZqJiKMZeVFNv1RzKaPUqwWIMmckJOdyfduVNrRjcNm1hDB0yBnHqVMRaCN2SRR7yDj0WwsEegMln/mrFnIJmHTAq3CwnQM9KtuZQuPo7OjC4UFxVZYI1L8MzMQCb2makrbEF48rHhaoYilt5hTfiQRS5iQac88EkwTYrml7ThMMXa2I7eeQhqQGKmmYvaYXTyTErhNc2UatnOtMqX2q/ad9Kt0RUQ1aKuEZG4KpnsJ2r/5ldajsxRUd8qj2pGrW/lw9W6X8sO8S/OSBmODuOnMH9/dtFyGURx8Ur4Eo+JqdNetg0xP+2tJZNBCtzDr1sYMMtxpbGooEps1fqIFe7nZudChOMLTwEAMI2SuEsAFMmtpoz7l0ltPIXNVJjXjQ2elodAdm7DP8LKZwYb1a1noJFIJmnkyQNVMHMxW8pK4aTaJsCQtQvYtESNJCCYtsuFo3x7NGtCcYQ0yarDI1RBVTPp3oDRcFi01IUIcUWMQbBD6FGCnsI96Z6PUXStL09j4E5o3rkVTzGuC2kSCaYt5pRF5CcZlcRLx8RFKDvKrCEWYPazwG3u+e9ezerUGBdXoGDjAhm1pGi74XQNnfDfvvChKMbikYqXNMkUiCHTvxshDO5F+0sEYfd/HEb7jtxKz5TsJXuICi2UyWJWlujv/Xijvi/fuBpAPIFPQwjAFZ8dhWdTpZANVfGIC5s6O5BVZqzHf9qbXG8GI9MQxvKIW5dFMkgXiluXWIjJ1Ds0IEjMQToRXzVGXuUmDynzCCDWmXhL5ODtLEaXE7gGq7n39lAeyECVR7aY0lxXKwLTcIkzLKUY3Ja1eSqYJbT6Tl4mOznYyihxML6jEGOsmGorjiHedgLHyCLoTvdQ6RtHa0WwSmYhgehbxT3SWl5Qb4Q6z3Opi6kgF+eW48+77cN99j9qeSEhk4NDXHY9PXHoxhtg+41SxSQqsXGlMX/lXZ5sEfBWzVJsyacwagvw4AqZTuawt6JePYpCKSa3bgPjUSv3+Pmo3wQzWvcJQ0LG2pbYmwicyJKLgYjVmRLwL1GXZvI0AiOBo1boOr3e0R9NSHTGzc3LVB+iq+JTHYUrx2uzOfNK/COVAP4ka+4ZMK2H2pdy8LCPYIvYFeZLEo2RazKdmmTFvXR0avNS8eP6TEVv7sZSFAznynW1CuNGAq6ZN6kQ1eUqPkBnlUxBgOd2hMywrhTxt7SCzjub9B8jAhSMmRbwl4+cVD5DRMNNiMCqPNKa2Vp1rnMs2HjaGoERc+1ZOQmbikqai9S3alE4rghWX5EobbE6CN9hsNne+axWv6JGYpzRegaZoy+wkYUN52rJlO2bNmmk4Fsh0qXMZhA2loZlXYsBRrdaW9E4m0tDYiPnz55qgFErXiny24e4+9k0SdWWawJRNs332mVUmkOnAIAleYmwyQSluqx/GPW1aNerqdjIsNVzSWzFHmZYOn5OGsgLXXvYVXtGYgSpSBbfsM6PW3PmvTFu7VAWqPbDRCmzlKUFqodQ+D+Tu5jdrVSELLeI5Dg5BAsOV4tIlhmDABPRMYqrPmqVhYGkyf+ZPlcNbstKsrwqUZ7vorsAiyErb+26Q+sJnvbIiddlGUgwXkJigsOqF3jvjDChuSzjpZne6pWcjWEDysLkGwfPPtnBeQzBQL7CIdE+maZ+TflL98qNL4cVB0stNN/zUJApbsctLhEDPCmt3lUfxM7+OyGk2UQ7mzqpmUdn4OgYQbB1AdkznlpHIsLyqJ40XSMITQRIhlG4gBLt3gTpZGiWcTGoII2jtbUc2Jf5BEvCO3k6kkzCJ7Q+MDFGVH2U3AIrYubOo+o+ScEVjUcQpQXVQWFD+M8lM05ifwpJ8LDp4GeYunofZs6djPiXoObNmoF1n35LwmA2WhZMUXVhYgCxKvtqVU9LisuXL8fijTxDvLHGMmkZjM4qmTMO8pQsxyDDa4VSoECEWPowg8d+ImxwNb3zm3d0Mc+bHETCGMAdzkheLJ+lk+NTsG2kMQwMUHhgoIyJTqyNy3toDTdVU3hWjpmja7BWCtRWj/BoXEfFy2oratYhqF6V3DYrKhCGCpvhiY/IXMPORiIXCqTwiUloJLKKkgc6iwkIMSZjiN7WJrCwtDtPWEyEykgFEh6Lo7OzG8JC0jDAJ4DB0HKfWTAwMqA9rsWLYup+0CU2FHegfYlpMn3HIZq5tJJgyvwtPQdTvajSCrbUKWjOgS9ORtYW3BpBbmtttsFyNVv6bG9vw9FMrWM9dzEOEtKjd6IbWH8g8LeYj3Gi2lA5G8gjpzh07Lc7Ojl7oyNDWlg47P0HrAmTySgu47T+0Ml3nLWzevI3vuZaG8q/ptytWrGb+cy1e4aS9vZv4YxzUEsRcZD6SdURrUewM5N4B5ktjJP1WLo3LaMxLZU+33VjTmL624nECpAGRJ9Ki3VUzwlpHE6GM2W91pVlz0gjTKUTru3ZhFeNIp+AiTUNai3ZMrSrinZr3/sDLZwatLa7xpzZydRb+q62OuyUf1HlsWT0vcTQxD4EkGzUe2Q7V+AzGsSLwYnLx2rt39yD5OOEiJCc7qHsbf1KHGPfHB8vruAMh9dkDue3Fj8Xk/vkz4cF70t27XgBsZIGqCqt4+56aCS+Q8DDJPeXZYDIjSP2a+ixmcOONVyNd4hAbn8K4ekkyA15GhEjohDfVohCMhQAA//RJREFUowiIBqLmzJxmc5cH61tRMEQ3UW5Wk6Ql1ZYYgjbHEmFRODEDaQp6t3UNSkdUinFnsiEH2GB3tzSiQNNMqbH1DPYjOy+XytwoRqglDBMfYuh5ZAg5EZ2yNYp+MpER0ufe4X4U5RdR8xtFc0MjInkZKCMO+0f6qHSTYIWDZAxzMHVqtR0LqVWjsr1q4FRl03s2L7WzJQsX47knnkUmJV7tsfTUU8/izW95G8IklFGmJQaprqSsqwjCke4aINaDhz8Hrk3pUm9wrs5Ff+rYnovDLaValnPFs6vN1KH55HS26ZIias7eHcCuXbskr6CJBKy3pw9tJDwayNRgpGapaJ6/bPO7du00W71mDClcZ0eHDZp3kGhrvx8NdmrMQMRIRLuwMN+akgiH6nvnzh0oKCwxBj80OGg2fQlwIkIZGdocUAwliF31u9Dc0moD9JoxowVXSsfZ/XXofo8RKNnYlYBML52UpNtI0FVmZ46koMBC6RQzk8aZX5mxROQlldv+VWw3GrjVdFgF0Q6q+fn51Iboh3jSGgp91wQA0Q+VQ7OgVK/Zto+VGI3DtSwU2llV6Wv7aK0/0HnNojmaminiLYKqshaR4RhTpV8JJm4uv4irs7eIyCsfMndpq26F0RoDTVmVoKFzJhTveB9iXGLIMsFpwDeLYdRDNG6jDGr3WU2fFTPSokDXYpwwpgahsuQyrDR7bYBXQiFKWp1mcCn9XF5iBBo01iCyyqYp2tLWqgqpJThr0j7DyzYTrVu3xu7eCkjZ9dSAxgk6wSQVlVDAZ21opQUdZiZKagbSCnJIdDSrQR3BZUeExT6ngAiVHK2aJ+7JR68LuvDm4ObOyy15eeB80k0PqR8E3keB9y3VLQXMmWW3tD0/CpPymvphPKmkHw/sUT+eu92THlSevbnRMZUVeF72BlItDz9kEbIz1Bg1Z5q+k1G5eOkqZMiNlMvZbmG2yjcffzSVbRLwx9dh5kDEGIJ2ahwZG3FTSBmBxgw0FVTh9DcqCqbo2HllApDJKE4V3o7/ozSkDQZ3tTYgq6AQLV1t7Ky5bAchW4QkopBFtXhKTiGmauFZIIRdzY3ojFG6ig+hoqAU03KLESABGYyM4DPfPBfxckrAGUyXnUtMLMiOpbbU0LDbZm709/aS0I1YZx1jBxURygrn4cbrfoVtz+9EQagI7d2jqFq+DOddfxUayTPHmB9iyhbT2dxv4Z6XtWddDnGOYbDcchIKJeKIFJk3+td3M+PoO++KR9NZxSyffXo1KssqMDxAXJKgahM24byYnV5jLTU120hI8kicNVVyDJnZObyLGzN24lOD0HnU3kZHtegrG7PnzLZ0a2q3ObMEcaEV3sMjUZP6qyqrjJFkkmAMk7HOnDndtJGGxgZkR/KMQWm2ikxYEUmckSAKCzLMTBRMC5OxdPBbHPl5GgRlOdQfmaAIuu6a/CGJdVzrkDZBZqV2IoyIRkgL6hvsswPlbVpsEi+qL+XVCkASonx4AoZ9Y3lEW8SENF1V7h7RVSDdZAKSRiSmovpRHHY0quqcbdJm8NgXgYtb+XJMyo0vKB6Vx11iDGy7jMMINrUnOllYmySisMqr4jfzE3PCcDK9qiya2aS1L6wGy6v6iRqC0pNf8g36S0d3N+uPfVR+lMEEhSJbxKvGJkuHOSfLKj8qAf8dKIC7i/4aTvh28MzXcMxgzZrnXeYsuEOce56ITtkWmi37dLaDN8gMZLudxAwoSWjmg83PpUf7m4hmHIQQF5m9OOCz8OO8Jz8kbx4zECgfqeBFMwF8M0S7x0lgnlO+J8HLj91TwFWImsp4ViZH6TkKUp6tMQhSv08KOe6YdJ74lurLgfw6VzFgDSCLCKiBOVf+8pn90zqdymB4lK2W7yKqUyqm4KRjj0KY7KDukVWYPZSFbO1szKCajaExAa0bUCNXnGqMHoMQc9AWFeqIas9jkvqpCQRJLDJyMqw+6rtbLS6ZnbJJ6IZJTAbYLkQwM6jNlGTkoDq71E5Hq29uQGdgCP2jw5hXMQuFJA5xxpk1JQ8fv+gcjGSNYSAxyHjV0VgWTWUlw+jp6TZVe2hwyDp4kD3QzmagNtDVNYQfXPITZI9kojRjGnZT0v3OH36DnvICDFEiFg7FxIRJ11E9/Iu56aveHb68uhMeNPXdexftUFl1lz9jBsyfiHtTQxdyMrMwNkIpnHnU9h2SIlVDTkoWgZFGTQyxokSsFK9iFsbdcZmMmw4qs4ilalLjB5YRgkcgVHbdRbxsJgr/JFGr/+kQIc0QUp0zOZaNBJiVRhZPBhqhVjJM4hShNh81c4aNKzFNSecaD5SkbAIF86g57tLGxIg0nZPsiExF/nlZtpgPZlvblBiOrDwu7xpjVInkT6uUd+7ajZkzZpgftTFt5CgzkyYFWEatbhR3iBpIBzZt2oqpVVWmGWrwXWsqFJkYrHAmEmUmbKNVwovKy7o0HKVR62mjZO0W3smCYVxbGifb384d9ZjGeJVPt1uoditmPpUfRcc/nYymMylUX5pSq5XnmhIqBmmL+8jI2Sts5pM0BMcMQsYMQnyRGc3VpZhnGuOoQ3lpOeuGbYLlUJV6C8xkErIV+xISWHfS3sTEVRf6fuCMBJmBSr3v8LLNRC0tTU6CVHq8qSEJlOHULKQ+e2YimYhsW2pmWhUj26ObJ+0KPAEKPRGDNR57cDcDPpsvaxwTDuam1yR4z3veJ0Aue+Y+FfZwZ+VYM5azly8PXvCadNgbclLe7XFvZfSQsmc64xGkuO+lCML5TddqOwqnimo+O9uii06USvXIViiTjxsYlfYQR0FePubMmMbuHEDb9t0oGQsjGHOEXlPelJR2AbV3xqXGKSlYawxkRBrhXSuJ1TmycvPMRNQx0I32gV4M00cO1fKePh0qlEBYNn4SJ2GVGWHYMTv3IkbBIZMSmbYfGB4lM6CE38fOWJ5XiBDjHyGR39m0C4PUHKLxYTeFkUIHI7VdOKW2aw655tZrKrQIToKdJp1pZTNP27fWoqWuEcXpRSbJprPM05YuQpQER6TAECo88XL16CpDZNf9Jd31SSBUJh/VXuWcRK+BESI6qMyS5sO2QJN4ae8wk4UItPxK2hTebExAQxhsbyyuScn9A/1m+tCgqNIflVTKtOobmhi1zEzuHGQxfv3Jlt3U2IwMrb9QVpUv3pUHbUu9s04aVKHlT4Rc5yNrVbGEMx1iEyOzkgTb2NRk6duAswaFmWeZnkSINFiqccC6nbuoSQyirbXD0tXZCwqjqaDdPX3Q1hEaC8nL0bhF0Oz+He2dNsunh993765HNMoy9g1C+1HJ5t7NS2MKOnNZi8qKCqiZED/CpdVGwm1nrbhmzJhld5VdM7Nk+5dZRkeKavZUe0c3mdsAtZwBNDW12BoErT1Qm9dArhQvzcjRmg47gpO40PbiGmfQ2IPOa9ZAd2+vytHCMmk7jwGmM2qmO83UsnEQftOW21pboLUX2ndJK8K1bkJbgFNtZv7ImOhX4wjaQkN1ooakwXXR1nodKUqGUr9bW390sexuyxKt7dBiOI1vaK1DP+PU4L/MhjJpqawzKzOQmymBZt/hFY0ZWKNibXgV49q710F46Zuc3AcjSk79YSdPYQYaGNQSb2diSobmN3UG2Z3ZZq3heswgGd04mKyrvOhFVEmgKNzTJHC58+CFMe07qNJcIsmUxyGZzRdCqnvKs8LvEUPKjT+6e897BceYBMksTfIpvN984/Vmv9QHS48UZxwTSdypvpJfLR7ZZGfMqLCzC1o21yIflB5HyABIJaMBMgGSRA34araM9hQaY5goG7KmkepZjCFK4t0/yk49OkDiHKRUVGpT7bqpCcpcmEONYFCzvZhH7bFixhnb10cyWRzDlJI0JiFcl7Gha7C/d6gXQxhBUS4JPDv7wGAfpi2Zg7bhPmzdvsVs2GESRFv8E47YWInSslWapKw6TKlroI/lj2NaxVRs3VqHhqZmzCiZhvbGLhzxtjehP52SrrgBabeZQQiuDYoyi9w77HltwJ556Uvy1b4lUWoggu3aZ5oRBknzOj+6sV6Dl7Ld7zTmpbhFqFpaW20cQZvzaX3Bls0yG2Xbmbsa1O0gYdMKXhE7bUqnvYOGSUA7SBR6u3uNQGtvI41LiIjKTKO5+RLcNCirM5E1WKy57zm5bktsDbBq/UN+bhHbC5lphhaKOclZR0fKXNLfP2TjMCbUkRFo5e3QMNMikVTpMinJysyl+fzD0UHxdvOjM4nFmHt7euwoyiD7dk1NDdtAvjEvMQ3RBtnrhWcTEFUuEjqVr7CoCOGI2nCAjN2ZwYQ3zZxSuPr63bb/US8FjNioTFua2DJKtzxbu6I0bF0U49BArMxGktplm5e2JE2HzdA21HPTN53AoP2SxCS1XYe2AdcArph0V5fOTA6isqrc3DThwm0Volk/sutnm20/O1enx+WQ6eQivzDPLCRMGgEyAzHEYTIRt8Gfap7IIgNQuyFptPERze7SGhwds6lV19rUMM3GMjKZTobthKpxJi08M1M8n2dVZLyGYwZrVyefXKNXI1CFeNHpN9kHHNBBiFLm5c9UXjER86TtcdVonFqsDuMR7dR4rOPpbr8ORMA8+i/YW2n0eSK2VEiN6V+DlydXWt6VH/vfI569RCunvWRtb17pmOr6InnewzmVyXmhPRfh/MiDlpvEKILk1ZExBEmpemFHtGT54n3X7p9HHbwYuWkZ2PD3xzFzLA+ZWhDK9hodG3EEm34d4VcUJA5kBAJJziMk3KrrgTilRvoXcRdBrqisshOzRJDF7IdInDUYZ0doWt2TCWhrAHZGaSoRJpBHKXoKJaEwO3FTR4vZnedXzUQ+O9FQrA+nf/UsBKZkomO4GzU7d2CIDEZawrJly5DBjj3Qx47OtFREqeyD1C76+/pQnFWK63/0C2xf14DpOdUYCebiy3+6GS1FGRhh7zTssJGZ3Vl4oZuIkFsLQBC+3JMDD7deWxW+dbc3AoNJANJir6yMXESCYZtNo3OhGxsbUFpeygxSU+ig1B2LGkHUEZXVM6rN9KBdOjXAqzIonuLiQhQU5VrUtuCut8fGGLTdgqY5itiIgTQ2NhqjmTtvNt10ulk3Bsg8dA6BnUmcnWXCV1MT66Wr0xZKiUHkFITNTJTONjAw1EeiqfYj80YaCf2QmTA0iJwRySABTbetEWQCExFToZW+ZDxpZdrcTURMGo2sASJ+MWppWv9BSmDE2Qh7EmFqOzYew3LaM+Oy1sEIHXplmmIkbHyecCOxSCDRVOZPaTcSMlVmMV+BM7mw1ybtyDJZkS2Mx6m0kKB/vpkfhdM3l4ARaTFBxaJnaXFKS/4UdISMSOYfmc2kDansGsNR+TNzMulfjIw4zGC++CzNIhx2piAlEAxoQoYEMgrERBLRZckbDvTO8sikpPaoZJlqMnOubWo66yEzg/ttJnpFzMBr8B44JDrionKlflV2vQFkq0z+WWH4p2djBmQQlplkHHvCRHJ6cNVu+FNc5vKv4MV8TC6HB863y58DuUz4VQO0+57h+ep98WDvJXJuFn5SFJNeCF7YFPekk8vR5Njly2HHuTpmsMwkNpNOU6MRrumNbdoYgxEv1o/OIFi4cBHDLUR2IIK19zyKWWOUSvokvbH/SS9guDj9j9C/ao43I/hKQofP28AxPadRehomYeuNUp1lyxYRKCkoNoLf1deLqElSlOQDYYTYsbVLpLaiMTMNM6cdb9NIhHLZ6QqoSUg6bGxvMUFi7vQZCFPqj1Tm4dPfOAd9YTKewAgaWpqxe/cudrQeLFu6FNOqptqzGI0NMKsNMm/hQAaeeeR53HXbAwh3p1OFn46PXXkpoguq0cd8ix1I+hQuDXeGPBaAzEBPBuZOSLbbcUZgvwLWMF/0LlxL9e/u7LVyaVCynwQjFJD2MoxcSn6a2mjTdiVSM58qr4in1Qvx6gZCnTRs5hxqT8qj6tIJWLyIHEnC4+6WASeEqZ5FrMVs1RdJY63utFW1JF8VIkbmTTZPSTbCvA7RPyVexqH9hVR+LYSTScs2abOCun5iA8eM0I0b8AM/uwFWtQX60cAwv0mI0HoMhRGhXrViDZlSrhHZnNwMlJeVUzNhxgyjAt5FeRXCECkewLzzpbG+EaVkfHZGhmpMDZMeJH1r2rNr0wypcGp89CXCYcfTEofqP4iHjGCLUim8tCFpCpLklXd5iQ4TD6RhMn9pKw6Fl+YjDUBjJVpPoHMOtm/falujKN2GhhZK7HksswQj+idD0M6xNjU0IhyF0NfTz3g12ssaUdYML8myC79kDHLxQO1CeVWdWZnkT/g1f3QkDg6eoSnaE2H2BV7BOoMmlz2XG8uMcCYQgR7PxvgDK4eVpalQhlyCGqIatGaXxCghqEwuTv7r0mPK8/gPw7sO5xqGdUv3+iKg9F70I2Hv35xrsvHZIx/0rxpTXpMf1KAnQcqr++bKu/ds7BHaXlJdGCgZ/IWBXRMZ//wiYGYibwtrBlBfURV4OBSoEZl0xToxswgrsaSsGFOnlCJCQtC0dSciWq+nxsmGr86sgUbZq9X8lAfJSl5+FLemFmo6YAYbqWYFZWfmmJlGq2Rlk9V3dfAomUKC93R+U3fWQKE6uUheWlzdgnfGofaSiLJTsTNEMjPRrx1P+Vycl08pvx+LD1iKQDgIkTFNH8xlJx0bHcWGDRvRQ2m6SMcNUgJW52LLo+StgdF05Ofm47mnV0K7mmZH8lGxcD5yZlRhmATPVrOqRCyYyqW7YUz3ZP1PArVN3fnN+6onIzjJN40+i2DLLCLimpuVTQndqfnqOyKektgjGmzXnHISRSVlJlUxKD7bTqHCE93MVEKCahInsabyiRHITu8kYscUhD9tZa11Ajqb15uaqboY6NcKba23HDVJ1gQ2RqVpjLK7a+6+pmnKni6tQuY9aQlaG9DW2kZtQucaaEVsrq110K6mA/1DdCcDJnPTGgAtStW5AbKlG3aIBw2y6pnKBOPSuMMoZs2cZYsSuxlWYw+y3WvqrNnGB6IsQz1G6C83O5/5CtgeRd3d/dCW4Fpjon2LtM+RtvRQfLm5BWYO0xqLvu4BMxMOMR6dh6AzDhQmyrBZ1KBIjmwbEPJMC6Npv0pfeNE+RMKDxklkx5eZbPv2WhsQliageDRwrcWPOmZTdaZDhohKw12M2upwbMTaoBsPEvGnoBRN7vaq5sHyqM2pja949nkzt2msQu1GK7wl+ff1DUFThDV2oD2b7JwJtSnWf1trl+G7ujSErIjFuM/w8geQm91GdUrOmrnX1gVy5CVkmLO9s8JZ49qrRIjR5abTuZV05lH+7Ob+LAJz9J6Tb+5xHNQpzMkavfMzkR0L4R49MCd59C7dGIcqwuJKeU65nMQlVUyN2GNICu7uk2AvTuMw/m3PkHxLxjkO7NguwB7uKZD6ZW++PGbgNbhUZp2Uk9QviTPhz0mV6qIlbORTqypIwENo2LoDuQlK7vQo8q9L0r8NHhMXhu8k0i0NXiJAsu2qwStGxZlBxpIZyaTEQ2LMNiA8j6reKDGmJ+iP7uls++nsENqmIpNhdY+ws8n+HyI+Euy4MkekUVru6u9DnHHkZmZjV8MuHHz04bb/kUwYkr7sVKz8PNTuqDWbtzYbEzHQlFehWscnZpMZPP3gk8hK03myaciurMT0gw/AEOMVRXRtQYVy9WW2artP1J/MWdaE5WaeHZh/+3OgmUT6k5Qs7aufUqEGS7Xfjghs/6AGSjv5nGuDyg319SR0IqhjaCOx0Z5Bss2LoOtcYTtTgHcRBDE9LdISQdL2Fo2NrQzbbbZtETOt9NfiJ9njS0rKGLbdMqi9iCTRt7W22rhFGaVyVabaepjMVYfqayB4xXPPsS1poDPI9Hptxk9XV5cxHjMHMQ5N39XMQG0gp+niGguUqURMpH+Qd+ZTJiU730KYEI5Jge0MYtIGMcjSskKWsdXyLDcNTDNqqzsd1Tkg2z7rXuMfwrXWUegu/5Lm8ygciAlK29QsNY0dSehUXlWf0pDVJ1Q+mRIlpNoRoBmy5bsZVhrv0CXmqxk6EWpnBYUFKCzI5XPEyqnFXVOmlEE7K6jsSk9+ZZbTIjCZpWwNg+z52ZnGBHLzcozxWx8jMwBxqUW4Ic3SMrmD7YiMSBqSzoXWRn7CZSsZrsqmetNeSNIiVV7tzSX8aOqwzpKQhUX1P6sijJxMaRf7Di/bTLR61UpXkQQ1bnUF6wQvFp31lPHb+K/AsuC9eh72iCZJblJCOU8Tvw5S+qFz9/LDDymfJsBzT360N7npnUHHs5F8sHzw3415yPd4wBTPSUh++lfgvO2j50ngEtTveLld9pLgMpVqJjKQoCFIye9YOjs8O6IIuLYxUOdZvHARDlq2CBEyg3X/eBKl/WzcQ0pAxIwMweymBEszWYpk3OZOJw2msWeYhmCSPxu/Qmm20FBydlDLcK+tMmbX4xVCPiXTCImO1jdY3CQ2Kl9MHVPMgLgfBiWwODu/CAW5W0VuLjLzIzjtUx9A2bxKjOj8iJAjUiyUDWBu3rLFhJF58+bbgiP1Os2KiqTn4BdX/hIjTTF0NI9i0ZtPwrsv+iqa0ogThje13QRutQsVyqK0djte/wSHDUloE8KC5189RL9ixJLiYlEt8BpFzdbtGKIELW1p+YHLsbt+N/PQjgOWL2Oee9CuhVcsrxY7dZBhSKByhDdu24WIIPf39dggsMZhxMxFxObNnYftNTuZIus06FalVkyZgpraGuTk5Bnjqdmxg0RKg9NitJQ8+4dt4ZI2jNNCppLiQmTnhemufZjSmY42iSTzHhljlapdRawf2D5BTFNMVltDqMtpNwHDPcstZVLmGG0JJAIsc4mINaMy/MgsKDeNHWhGlxqRmKWhjG3A29xPeBWRtGgZWAsfZRaTFilzkKOmrm+qjbqaUV24dQpKy0gNP5jJytI3CuzqzmiF0nJnAogBuDzKi6tT9Q8Jr0bMrZ4ZQnFaanJLxs0yiXiH0zWWEhr3I6GLxTFIz9Q01xB6qdVkZLjFkDZuoDhZHqWnFdW6axxG+PX2IvLKYnlgnmW6Ug6UWTHnw+cGUZxrLvsML5sZTBxu8/JAIZXwpNQ9xz3Ac7bUJr0IXuDgKk/v9p+8q3EQcQbJNOiUBDok3QQpjwR9k0djd+NO1hAtIVWMczZIDUx3Sz/F0Z68VwvnfLwAJgf7FzA5Ucc4vVhfyAw0JmZ9zfPCu2fft2mnvNQBly5ZigMXzTfJqWtHEzpXbUPRaDqldoa3aYOuwSouL8MiRnJTeLlp7rONBNFN8Uii0xkGZopgpx5MkCB2NmIoEUOpTDQkzMUBSliSQNmoFY3GFLRaORaiPqLskRpokKwvFkXf6LCFVcctpbQWpFrx1e9diF70YzQwjLRIiB2STERnXTCy7ZR86+rqSMxCOHDZAWQEGcZ07vrzP7F95XYMN8dRNmMRPvHj76GzNAdD4QwSH5aHedDeMiJsCXbQIAmWyiltJ7UNe31CHVTP7l2B5JMEzTQpEq+RhJlmuijZ2xbQTKe8rMKkXmnNkkJF1CQpa7BWONOMFxF2ERtJ0kpDGo7qTGVTUhPrEZievbv6ENGwuDTbkB+YDfsmP9aWLdduKqL8yS3IhpJFBjswQE2KODI7tQJaPfOZyFC7Ud/Suday0Yu2Ch2KV3jR7EEJDfZuFJF55Qe9y4P6pPChFdJiJLaOQaSZ6YiwMpcsm4gsNUflVcEYj5mxmAfFs3v3bmM8WoGt+LZT0ykvm5KUlnNNilf+lJ5N3U3iiK2Yd+UlgXCG8Cu7/wi0RbU0KknlmhWkQsn0o3EWaRmMyDQxtSGt7leBtZeatBjtkComqX5gW2FQi9WMLK3LkUdtFT5Di/2Y8WDE1Yumt2q2GBOyvOhUORPMrK6Jb8OXEKZZe1ZxxlHEN+zij3Do6oZ3/mmjuqJcQ+A+wyswE7ljLwUvQs4mwZ4+rBDJZ3vgZTciR39Ckteg3V3vvOTOS8iWVGDPbAhqLGY/ZUULiSZJJMMnf4hKl4aQ9a8hxY+FV1h3txjYIMfLn7xPgqSTC6MKIuyZLD9NxJkCcpLf1E/2vJcIkjDx5YXxqcF6ZiJ9FxOQf93NO/MvgiGNwMqixsc/bRo2pbzUvhVTmmzf3WAHwoBSrOuQaoQOD+N1xIh1Vz2og7pvSk/EaIydctRssf1DAwjFtKAqDE1SHRqJGjHQXvI5ZBgR5lXbVudRcs0kwcuiP02VFAGKa+GNGj8jVhcbJWEeoYZBssd8jaGgtAiF5UVO82A63R0yrbRSctbBLglMq6piZ4tRxa9AH6VvTckcGxjFzi07EB+WNJaJps5eHHjoERghc8lgmhlkfjr+0+pLhNA6oJBo6EuCyupedBt3JsivOqxagtw1r17bfEi1LystNROOpEBJ2JrqKPu/ZkBpBpBwKUKkfZlEXM3EQXyrvStimYZ0xoHavFJ1i8lUH8KIUnN51XRIIxxx+uM3x8xF/B1R0l4+WhSqaETARfzD1BhGh7UiNkRGpYWhxDfrITrkTLwycch+Lf+ir3qWWUnz6zV2oL1/Min1auRnZ53OKtC4AGuNBD4cyWD6aVi3bj205kLjAZKAm5uazdSjwVVNn22sbzbcbd5Sg472bjQ0NNvpbw2NzSTKOoe4H1WVU9m+tY5GjFHjCC0sByVylk3azqqVq0170BiG5vxr6q72VNJYx9atNWYS1f5MMtnJDq/OofUBIvo6QKajvYfv7rQ+4bWlRVNz+ywOHfupsmuRnez70m6sXbP86h8ykQ0MUvpn3QqH2m9KZNvMRGy1wofbrVbthi2E+dRdzExUS5eamupJplmlr/GCdKZj/ZDRiDHqbgP6zHtVyf5vR/GKxgyso/NPje2F4L657w7sTWFcqXklCYgIvP7GiXzKXUR9/O4IvEfkvbi8FCaeWAnuJseJ7Hmf9xUsfDJQ8p6agpWD4N3H4QWv7m9PdwNzTn7QzR6ZsN3tI69kQczNPXqXV0Tv06SPBlqvoTEDrTPQDBLJQwTREX1N5t2REX6TxCUHNmJJV+Wl2q6YRJsNbGxwGP3snEF2NrkpvPDipaQYFJ3ejSlbvTF9EhKNHYg5aBaG5r1r7r8NCLNs4dxMtPR1YWB0FP3RYXQO9qBrpB/dmn0kBkIJNT0ngsLcIrPXegNsYgSazTSWFkeUkqyEgJysTLN7H3rkYRgei5omESIRNNMX8yzJTIvStGhLZpjiAu0KGURvRw+13TVkNCRs1AIWLp2Pgw5ajKGuJmx74jFsffIpbFm9FuVkJJHsXKbpSi2CPN4OVXiCMUg98Me5CUeuzQrrclPH7qRWYHs8kZCoE8veq3n4ksyFt+bmFvYB1+41WFlXW2fSp6RW2/+HsUoD27J1O+NMM6Kj8QTtaaTNz2yjt452G+BUmhrs1HkJYsYiiDqoXXFrSqiYxNq1620cT2sIVFcRSsXaYlmER8Rq3ZoNlreG+iYzV2l2lhZaicAqLxrbkB1bUr7s3Jrbr0VkIqCypWvaq+zZmqkkZGievHAl/xpHEKOWBC5iJru7TDvtbW1oaWs15ijmpL2lNLtKZjONW8gcJY1JC/YEtiCrq8vs/2r3JWy/kuA1/bV8SrlteKc0o1G3Il2EWQzY7dckJhpkGxmCzn8W81R9CbSWQxqGtGzPTXhTGbS2QYve1L+05XR7e5vVj+0bpD2L8nP5rgkNOqRG50mks4gBhndtwra6EDPQn5JknWjW0cbNWyh3aDsRnWjWb1qjTEUad1EbiFPrlqathWfSfMQUtVBvkG1kZnn6azdmsO75lfyVdGb1yidJG+6bEQo9M+bxAvKHRXfu+mTfCElCp8Y6npNk2BfAJPdUzwJHnJSePfFfBE7EwINxn+NxTMBenCbAPk740JNTxV2M3t1AHyeyNPEs8N73cFeeBeOfiRPnNtmjMaDks9yt6pi2N3jpwPPhuQSsAXtmIpLfCb98YLsjQXGhrBh0sz1eSGQOXH4Ali1ZYNt06wCYzGgAz/39EeSPRmyQ17zTXUgWro2hKD9JfNgCKj7qq4dzTb1TG1DehzQ4SMIQDZHQ9Xeg1zLCcpG465hpMSDpMiQD1A4imJNVjgJKwBnsANISuqOD6BzqQx9GbPwgnW2/nN+Ho/34n698HmM5zEtE8+zZIUVE2HE1b11Sdk9vF7Zt2WyMbZQEpH1XF3Q4Tn5GHrIzcuxcg+74CNLHwjawPTIaQt3gKGYe/0bMP+5YxCj5aUqnpHkiwBibQBKwA/fukKRiCdHsAQwjIrFxwxYMdA0ZUdNMGZldRknA8/gujUB1pjoQcdI4hxiFCI5Mbe2dHTj44AON2AmvW7ZtsWdvtp5msGiFr4iiBjh1CIviEgHcvn27DZZqLxxJntrYTIfK6xD/9Rs2UkLPsPqzA2nyMhHJSrMVxZFwDp5/fh0qKytIvIZttoxnhnHMQsyWjFtz7Em0tVJWedEMNhFMzfqRHV71q/EDjUmIHogZ9ZHIyfzitR2dZKapq3w0M6OEwsbGFjKxYaZfZYzFtE62D1vvQY9qT8KFTCWOQbuxKf3rjIyWllY7NlTpeZXi2iR/lBBFC9OY7Ju0K5mz2MeZS2bX9ZOkf90tr8yX2r+XtjQK5UuDx24MREydggY1Bw1kmzmP4S1fxFck7NqIdn7Vmd1iTozJ4hRum5tbrc8qbjF34TpEPzI5Wd9nWsVkZn1kFMq2cCVtjY0JJx9SiPJC9Z59h5fNDDasWW0ZcGjVL2H85hDlng3d46BvKrCBkGgudOePJLfxSJLghTdX7xMdxuNIcfT8eV/0oHjH3z0wB8+3gxf4SYVxFLnY9WZbN3jh1TDc077BpKQZNvk8OUd62jNXk32kwkQ1et+TfvkvqevIgw8wYuKYAdOkf/NJb7qrWYovKy9svyZ1HHTQwZg7fxZCfA6yYecGM/DE7f9EwQgJpOzA7CjqPkbd1WH4qAavjqL8ePZZpaG7yyI7Ox+MOFGqk+1/cGwYXQESZEryY2zgSssYhuI3Iso8M2z2GBkbJaiqgmLkpmdgmOG7THugRsHOrIG96SWUBBn+pHe/GUWzypBgfyDvIMTNFKXVrRkkJtVTKxGjFtJFdX/l088h0U+GRwYgc01YeWXv15YZg51D6O+htB4uwFB+JT7wtW+jJ0ymSiJnOSTSHO6FPP6OSx/Eb/JR+HBjBsKYBg0DtmOp1jjYYix2dJNK+TWPhFqzhKStiJmaSYh5MXORxg1IoET07VB19TH+a3qnpFThVFLwRhL1mTNn2gwW0zJUD/S3mZJmVVWlSdEyYVh45tP1uzGmqbUMyrFbDSwzRka2DrcZYj4j2LB+M+bMmUvCHSLBFuFzxNO2p2YZXTwW3OGC77o0QKx3EUoxAoE0O5nbVDYRPzE8aQh61vbjFRWl9Ms2xDwqWouScZgZRLjln/KvNBsaGqgBlBqTl18RbvmNadM61o/S13bUs2bPtrS1glemJNWL0h8ZGba4dFKb8OKmvwvPZGqsG43PyAwmLUTMWviOxUZ4adyQZWDdyQSk7TRUB1r9XE4mLG1ud10960aaqExiwusYSqeUIkFcRNK12C1IZihm4MyBYiAynU20KSESplHJ7KVp13ISUKG0PqtqVH0Zg+IlvB0+J/DaDSBvXr/OElZOXfXuH1hIJu2yywp3DvYu1d9q337UgfhEJxXciMT4Nw8scNL3BMi/5c1z9DykBk3CXpwcKDHLz0T8enKLVZIRqxLc076BF5HBROUKJn3aBxjPUzKfXtjUeCRlHkVJMkLVORXn7EnWePUoLKsm1bBZOkrQYzjssMMxY/ZU6CiUNHaO7GAmVv79cYS7RhFhp3Tki2kqMWkHrChbQcw0XGd3BECEjm2c8bqOrkFCW6lKP7Ldk0SjZaQf7Qmq/CRq2TIpM7DqToPPOixHNHYswA7KzppDfaEwkmW9XgxBi976AmIGI5hWUIRSqvQz5s/A4mMOxlBikMyHTGZ0GKFMdUq3tH/W1KkY6u/FXX+63badCEcpUZLIacMwjRJLytNMpSjjHh1NQ380A1/98c/RECKxphSnDfoMj5RM7W4g4metle4enh2kagZyjw7yHiNuhDRDFQmBBjmTdShCI9w5YqWpsAxLRmi9TR6Ik+7ebjt/QOlJM/FO3JIJSLOEHO4dodCziJmmim7ZUoPy8ilmyjDiocH4/h5qAm6PHuVd5qIwtapQpjayIzMg85U2M716Ot0pmSfrT/kTERPhk7amMR9pDmJeO3buNBOK8i7TjtLRltozZs6wdIUPa4/2DKxZux6zyMR0brBWWiuvmkIpLWXLli0oLiqycsbJiKRliHCKWbJw1o4lFYuo91HTmDtnDvPidkMWrrrIaObMnW2b2cmv2qfyIQbU1d1l5kJtyV3I9qPpmoND/Waq0jiByinhr48a1+FHHAFtxaNpqhqLkxYi01j19OlMo8tMTNIKprJ9SfvZsaOOzMCt9ZCJUttTlFZMQVAmpgwWmv2lr1dnSGsxrhiXtAriw4idsp7Ej+GIfcyYoT5ZS7DyaoxB/iYggCPmBVGkw9P2A172mEFbW6tlcHKT30/wCqnLXl189mpO+mY4eZFUPI8TiJjkz/v8EuDFPeFtMlLHP0yKh/kkIbVK0lvy/gKQu13Jdw/0nixkatA9Uv6X7+7OJ0aiPIyPpbBBOXd90lz/EG6++UaTKNWIxFAlyem7fuQ7ocEs0Ss2MUm7Wt05vbrK9lMJpLGxUbrS7B4MjaKbjV4nc4X4KrMqUUHQwCtjUuNUA+bdordcyy4dRpTEoHdAs2XITNiR1AFkZ1Vn66V0plPPlNewXWHbt0e2fpVLeWQ3Mfaj3VCH4jFjAlqjMKT8kRjZ7qlkWoU6K4IdvppajfZDysjJREFxAbLJJLKzMxDtH0BnUwuefeopxCjlUUEnE5CEx7yPJjBIAqQzGXSGswartRlTRnoWBkZYloxcZOcXUYNR6Rwuk8XnxRcRU5XcPuvH1bHXtsVqhQ9JoRpo1GCsEQDm3xGCmBEUnQ8gaT9GpqB5+/o2SCJls3PoV31fYwoFJF5OI0g3E5DWEcgkoYVRreyjkhJFFLV4SeH6ekdsEHNKRQXj1B5jOkCm02zqGmDXVFYNyso84WbLBGwabDCQbruAauFTT1c32lo6bNZOBrUkmXB0jKcGoIuKi4wAajwmjcxLc+r7B4dsLYDqXYwtNyfP6lmFMJyr6TEvjQ2NzFclmQr9EffaBVTjO1o82Mv4hdvREWprzKvtZ8a4BoknbbKnxYWSnrXvv1AsYixGonMgtMuoDcyTuIv4Cw/SsDRjq4eMQLizFcwaWyLhHqV/aT4i6sJ/aVmxMSftDSRiLqKu/OrMZI1JaNBdz3KTBmCbJVLw0K6ywmEmw2ir8UJqZPomDUZtQrPU1K6HZV6iFqJ+a2YuthspU9aSTICgYERBQVqBYw5CncOd3NV/ND3YhC66q51NLQrs96Kzl60ZbEzRDCbDC9325ssDuXtZNj97OrxoEi/20cELvu7d2x7OL+IpCamYUgVY8ZmKu+8ByW+TQOH35lfAb3uNZxz4UdLCOMize0/NlzUGOehShLxJQjlg0SJon3wjSmxwxgxIKMwbL20uJycjWXRUhzn22GMwraLEGrnk9PQ4Jc/OEaz45+MoSGQgM87GRzzI3q2Gm647G6/ZS/kuAqdciuhlkyBpY7IeSuP9JMAjlJAlUWqxWAY7S0NfB+oHKG2xk2cYE7A5kCYJyqw0yryOJbSZoXKojqAUKRHyO7ut/Wklu9r/vPJKdsI0vPEDpwBZ7OAZaciMUIIjoWXvQVZaupaEYv3zq23GUsjK4AYPZZsdoDTYp4U9JAQ6myEtFqKWEEJO5SIMFlTiA2edg5EqzSoheg2fwplyKwQqXwLJbQ5kqkh2baQxj5pjv271RptCOKN6hhHJ9rZ2RAeGSZg7zC4v/Iu4iYi6tQBkpiSQtkqW3/JI9LSJ3SLWqxKXyWbTpg12ipYIv4i2JFdpDiJAGkeQ5C4JfmhoALNmzWAYN4NI4xHKntIT4czNy0VBXgEJGxkytaVB4kPnGezYWUcGHjHCJ4KtcQGtbxDB9PqDdu2sr6+HTv6qqKxEJD1sAoAmDgh0bq/ypcVYWtughiLiJdxoUz2dP6E2aTglDnVpCwhpG9JO1H7F/MQcxVgUWoOvYi7aLVfrWRSBR5vc+QyqC72zViys6sylob4gIio3DxxTphDAtiZ86bviU5QK5/Uhxam73OxZ6TEepSFQe9RAb1EhGQ3bugvPdqr8Ed+sUgunnUwz7KwRAZmBjV144M7CVjzaeVeaUGo+VM9qM6pDtV9BKTWpEw/MRUleajz/Gl42M9ikA/EtV/ZvqBYy3H0yqC8Qry/45j3LXWDv+tnT4yQPHkx6GQ+WGniyj9RI+Zws9mQ/e0KKf4I1UJXZnu2XnxRX8jkJwoPCOJ9J8GrQHtVw9oCUOMa/8cHFxfukakq6SSS3RCalZG/y4bnKnnnAEjID26aYX7xyMLz5Nc+uU7C7moPU6NcfdyyqK4pIKOmBDVzb5GfFM/HIXf9ALoljhF4jUvUZi3YbdZdrkIpfjVhTSRW95lHn5+bRp06RiqGrr8dtXpfswIncDOzsbEEwErbBaa1SllQrsC2xlaeETsMLmGYgfLq51WQSLIRMW7bnPYn97JIpTC+IA447DGMZIiZplN5k182ghM8cMv3dm7fZVE3NcmJAEhQSDabX2d5l0nUPpfEo8x8hoUGAhCxcgq60XLQFs/Gda29AHzUMQ57s5sqOkGiNXI4CjwCpDLocXsQMNMC6cd1WuqSjeto0GzNooZRvWgkJ9dSp00ik221GjgizpltK+jTmqvRIrNTxhd+ZMrkoC0y/qbkRpSVllIi18V8mbG+d/FymKkLm8qKb6kRn+wpcPck+LoJnXi27ijscJs6yQmbG0JiBCJP8y27vxSdwzy4PujTzx4iliCkZhe08TC/6JiFEjE4EV7b8YeZVs4iUZ9Fj+R0gcZSk7kyNTCMZVgvzOrs6bSBV5deAqWbQaD2AMi+GqP6iuEUkm5JTVJUXb3sIxSNQmpr9pO/Kk85IEJ6lHRi9Mn+yv/MbMyYm6QbsHVPQQLnbLM4Krq5kmoryamML1AK0VbdMcZp6qtlIype2nZY6ref0MHPLImqrDo9ZCpd2nG4SlJ7A5d1998ogcNqW04pkyhJN0O6qxyyKvHbMIFUzkKqjpq9ngXN1YM96cWUaB0P4Hm4CC+cF9mA8wokP3lNqWi+E1ATka+I9tdhqQCJS3rN59cAL4rlZrXjPvPSswozDRBoGTMf7qjS9IAZ8GP+a4m/PCvfA3PhtjxQc0NGyYR8nwutVhOHAAxZRhdb0OYXnn9JTdMqBTNVpYgZ0ZwDN1Zd0c8wxr0N1FaUa1q4YguIPj4Wx9qnnEWvsQxapcJidRWqsZv6EyBi095AautReqbAydwwzPhFzrR3Iz85DTjjTzCMyDWl9AJsx+tPGUD/YhTjDacWzTERCiOyoamGSwONxEg65MY9iIgmmpQKqY2tmj5hEkMxgbnkVMhjPcaeeiLbBTtL6YURHBpCubYazMtFauwtl2doK2OVVar9pBINDthp4lJKkrEMa4E5n2jFkoHssgpM+ehaWnfw2xFiGEW+2iigYb/rRNstOM2COmTVvQNVwbDiXuUu4BPp7ona8p80VF95F9xjeSss8CW9aP6DyadM2ET/Vj4i2ymuR6CNBWpHqzbtEXDS1UoRN7cBJwsSR8ES8ySxidS13upE2k6j2mAZhY0akUCOjw8iIUOIOh6CDgYJkBiJcip+x8EcEXxqJ7PWa8cMCq7h0i5FIi2HoLg0hN7+AAZU2GTbT19RiDdoqPzt37sL06dNtPr+Imuz1Oith+vRptr11WXmZpaGtKNRmpZ0oXQ24yqylqZpVtoV0BsvrNEUrL3GzaeNWK5OmNnsMqKml2d4Vn22LQUFJ5ZK2pFXqEhjUzjVtdcGChWSwrUbAm5ub7a7xj+lk4DXb3XReZ+ZkakSMbZHC72KGlVWVtgW5jTswLpmA1F6Ec63fEWPRxAabUjw0YivuXf/jZfWZrFtHWC3vEnYEhmbizuqWebA6Ux5Y3/qo9RRHLUh7DccMWFAvww5Sn/eA5Cchedyb3fUzEU6fJ4O6hnykBLI0J8JMhj3d9e5iJd7G3zxfFrv7PDmo0khe9pe8Oz/ubtlQpLol41HluE7H7pm85EOdSw3f+z5+2ddktPsAahCpl21MxsalZyfVMyZFaYieAKnlN/zsGpMuvdTMmz25X7fyWP8ivU4anzlrFnLyMk2mNXcrNAkSCVhzbb3Z/TUF1OGIcYjYMR/Clzqw+VcQERwShhFdozrIIx15mdlqtaZtyIY6QKm/Z2TItsB2qrCbW6+GLaLq5tsLly4+vdjCMz7a92RSCRLwQhL6MPO4mNqQbMDpkRAJahl2N+zGcytWoDArx8Y7BvtJAMgItB9QD6VRLTLSbJJYnFKnkqGeMxKjKp5IR2c0iGPe/l5kTavGMPFuHTCZFZc2f/gsN8MH68U6v70TmFflN01Un3dteCYhSvGISMq2Lbw4iZ2MlThxq2epTTEur541SCmJ3zQF1pFm4bjVyM4EowFPjedJ4pUGIKm/u7uXkveo4UkDryK8MjvIbCQtSAO5WjcgN8Uh+7ps8zaFk8yH1cYsa2+ilUbga2t3mE1d4xfdXV02SymanEra2NSC7dtqTMvSOQyaPqw8aE8l7bXU3dVrc/s13qF8SKKdMqXciKLKZBuzkSHInq/plTJFmQmEcUt7Ux7VPswvy6e7CLvMaKoHZ+4JGDNVG5RELwah/Xx017x/TefVrCAxCGkDapN9ZIY6fleb92m6rQQnMRilr6neMo1pFpbWGogBWDtm/BqPEcORBqZxBZVN4TTIrvEC+ZW7ZqmZH17WPphLrTNgFVJootbN9uDojBoUP/JH7UL9QPUuemEdgN8URmXVj/6EOzEh1a9NbGGYqcXU4l/7MQPLH4vwsqJ5QSjlxmJ1kRq8IG6+jhNS5sFK4BUjtfxySkamYnr5nYg8JZEUf15cerYn711/Kd7NbzLK5I0+vKdUSAaaBPQnZ96sShXM/bhbErzq8e4CL1mXuxTPBqluLjfSDA49aCmy2Ci9zmK/YlD6Y+OS3GL+2fDVsDSb5Pg3HIvyimISTpFF+ZM9UxvHZeDRW+9FLolkxhi1AWkEzHQoTklJrIRpiFGpg2qDOc3jl9Rtg8SU4CX5lVC6nlJUbJuyDcaG0Zsex/aBNgyQDGdpCwgSc3US9ljJSVTj2bHE5MQAmHnlVoRYBFf5UodlxIhFBzGjqAyFGVl4w5tPtDGDYHYaGlrq8de/32k27iDF/orcQjIzSlsMHyVh00lRGtRNC8gsRGwEKE0y/SF2tJFADtqjYVx7250YJpEdJtGWKG8DfsyHVyEaLxEmVX/CK6MxcCYT9yI2QzaO3bua0EciXVxYhE2btqBySgXiowkb0J02baoRPx3Aoi0rtJBIi680OCupWkxShFoLkMQMNEtGUrJMF8qKpNGC/EJbfKeMKS8iKCJo2sBPs260g6bGcFRGjfmIeGnAVdJygR3AEkZWdgYJr7dCNoTVzz9vUyajQ1FUlFVaebQIrm5XnVuXoDUSZK7azkFEUYxjNBqz+hKeZB6Tm2YFacaTjufUuzYTNAYXkakkgDGWS7O+VD47mY6FEmGVQCH/yqPw7fUDp4ER75rkQOQL/1rMJ0YrUDuxDOiHHyVVKy8a53CmRp3cqJPgMm2QV0xbjFRllsJjOKQfMV+NU7izGFwf0tiJQG1dY1tyU1JGa9gmlUZnRxfxUWhngiuvag86pyA9Q2Y0ti9NXw1q9bSlRHxppXS3W7DHPiLmrNlYOjlQ+0YJf2JS6qdiZtr51mMYYoAaV3rdQvaxPMW47/Bv1Az2F5IIVkcxEJK8J1765l5fCIY1ITtJ1HT3LiLFXO1dHdM9GzBOPapCTGVm2uKkE5K8M4/IXZfyIARbflwMKaDIko9JkJ8JJ/fkknf5eLHLUtCdNzUUS3OPazIo7j3d9g7yqVWKN9/8M2uw2gpaKaqbWA6VtJ7lLjFfuYlL2oiTyMxBdk7E5ZNfbIHVGIk+42mo24Uxdvp0Ek9tPicTB39JxBU7ccxGLmKuRp+XRQk3M5euzhat8gzGtHtt1Aa7RPC0mrgvNoQ+sBOy46sDa/BWjEB1YQuJjMnIFCUNhB0tQSmSzMUt0osjU6o2OwblfhST2eSxU2iQeNm8xVi7ei0JShhtPV0IRbIRZfk07VDHMA5H2cmVHpnZMFEwROl4kFLz0CjdY0H0jWXiqLe9G0uPPR6DRIQYhTo6C2JlMtAz8ST8qgXqi5yIFmO2IlYO0ywLcdLRxnyQ4cVI3DTjRhuNScIV0RCOJGWr3nQqmDQnBZW5yJu2qQF5SaA6XMa2vlYdicjRr5NYtQ+V9qWiJEwNQ4fXiFDkUYrNo1CQn19g0reItlbf5hbmGJHRALCYq3Ct7au1+Et2fQ2AahbS9OkzzI/yprEe7TYribWissLOKlBeNHXXZtGQiImh8DPdlddMm41j79mZjuHYeglNPXWDxFqgJm1O5ZXgonEAMT4WzxikVq4bnhlmYHjQnnUGA1ubuQnozXCvOlB4Sc56syrin3CuetfMIm3Yp/JqIZ6bweUYksYT1G/dnkZMnOloaw3b9ZXp6JhLrSsQo5aJUau2VbcazFU5NCAsGrNjx07Lt5sd1W8aksbOGAnzSWbINq40dJ6F0S6Vgd+GGO+AtiBnWK0s11baGaxTjUOUFJbYuIoYUxcZjTQcjblozELniLPxYNaUMHLIbPYH/i2agRBtT6oAPQjpvCti6zN75MnceUlCUWHV2LX4SO6ug6UEUDxycjXpngX2Ln8ewXRu9md+vPtLgL57SXl+LQ0nYewXWIH/VYIp8JL+lXZKhsafPdib24uDCMPhh+iks0xXXAZ1d4cjZUX1lJYWI+HlAytMjfSkk05AcYkj4tIMbMobqVsomIGa1ZvQsKEWlK9tt1EN+qbzm8wzFgXfZeOVxpAZjKAoO5/xB+1QfA0e9w73W7yS8rTtxe7udmzub0AnnDTIVNS3eA+SeEqS0/A0JUR2bhFcHcZvh+8z77K568yEMDsRexbmVkxDYXoGYuyUg3FKqaUFGGbZBkMxrG2sQZSdTwvPQgrLcqaHtEJWhIREl6CyayHVWDyCUAbDZhbjB7/+I4ZJfEeZlrYbpjxmfj1GySIzf/ojWyIREziJlaD+zfhUmjQyL5VuoJ+dVgyTBEPvWoCl85AFmo8voUQmBt2Vhu4i5l67lBRvWgLxoPj1XTiy+Igjr1vLt3iRgqmMpgkwf+bGezI6gmsLMhfKxCMNQucfRzLSSQDdRmo2tmQdmkmKy8lGTZCJiZEa45JpS0RZXzQGoP7Y3NRojE7mEuU/RmKsfEqTkPDT199n0nGHVkyXT2FIJxBJY5B/aQ2abhtT+yIzkJt2a5WypfCj1DhlrpFJSxqtNiIUc5ImodlYOrVNcXnMoqmpiXUeMUKuuIYp1IiBiYhrtbYWAjY0NjBsjzFcjWlIA9LRocKoaJVNlaY2qTMyNKYioVL57mdZqqdNR740Aca9efNmY/CqH8UhQUpalDG5TOJuhNrn0AjrmkyQ/oVc0zCs/rw6JD5VZrqJcUnAkiAjTUqMX14VVDjTkbLazO74JRko3c9FZ69AM9AZyMkXghXDe09xV3HkT21I7q54DsxmRwnNBl20oEaF1QfdeQmBUulMkqc/vWtGhRqSDSDq3S6Gkh9RID1a7EouJSN7gxd8ZkhmVojfE+QmV3fx9wV+XhjGg73F9+Igv8kSWDiXp0mwX/E5m/yNN1zPBqz9T1xwXeqyerfZFHwiJp07pRThfM6c2ZTs3N7rpi0LWMnENHJz8lG3ZTtJtuYPBc0GL2ZhB9rwEuFSQxVdtINpSPi0sjeL6nCuzBh5miZHVT0aIyGIIr+kCD0kQN2xASahXq6cMZ/MmWiOOrK0DtMQ+GfCA+td3TudtKgkIxvlWfmYWVqBLFEJxivNQuMUWnmsA3QGKDVF2da6qInMW7AIH/vkmdjd3IxubTRGrYDe7bActkgSHpYrPQ8dIwF89ivfQvHsBRiSJEyirXIaiWV+bCCP+VG+5GyDwbw8YsxPopPGDPSnnUDVVnWQS1N9Mwo1uEonbTEgTUl15BEtEad169aZiUALuHSMpdq7TBhbtm61OfWqLyUlyVODtSNkEnZuCMPq0hYOsr1LchSR1ElqGuxVX5EGIklWBFPmOtnwteagkcRbs2BkOtIsG0mgkoR3UsqVeULbXGjRVWdHh6050cwnEURJ09lZOWTwYWgn1prttda/tcusFhvaGQd0Vxqys2uaqtqADndRH46prvhd+VEeNV4iBDY2NZPQp9tZyMKR8mN7EhEXQoCNuzAdTTEVKZAGI+ajKbnSCrRpnPzqtDbFK4ah2tEMHrFv4U7EWcxUYwWkLIZ/9RttE676VHsWaHqnTFhayyHNyjZXZDpaXKfBdk33dRsuZls/KSgoNIaisujSJoRu/IftiJ1GvFz1ZXsTMQ9WoQJr53plq6Gz+qPamddX1U5kilXjsRD6UbZ5VxlnlKa9dmMGWzZttIx64OXFg5d69+5Sa1R5hgBmQzcvztSw7s257x0m+/YgtWSpeX1JkLe9R/fqQbL8E2V8iQz8q/zxm0Vnz8IpJXM23jedcOy4ZmBRyJ9+5JEOcjOJjBKvpHJ14hNOPJaNnGo84xALMDLMxitzUSgtggf/cjeyRkMoCGcjaywN6YyP8rZ8MV2xCMbEiDUFL8wvETZSSXZKRYu21HmkAmsgc5hC8e5oF3YNdSImDmKh2QlJ2EUbNetG83fEYCREiBiooMpTcWY+ZhVPsS0yRoYHbSWvLAMDLItmKiWCTC89gN44CRY1BW0yt2T5MhJu7bo5gPod2hWTuNL8bkqfMk0hoH2VsnHCe07HW957Btr4bYiEPI3+lKdEyEnsFi7JCEzgIYiYG6FKgmzZQrVEWY0ZCH8tTR1o3d2EuXPn8pskvX4j2hpklSanlbgKopW3uSQimn2VQSnd4mFafZRas0iQJCFq4FljHkpXxFQSo1Z2i7DJ+wglUhEiEdvSKZR8SUgk/fYN9KFdm+URlxr30fhJc1srNYIwFsyfx3SpMRFvgwMyQYyhtaXdyixzqpiiBnRFUBW/2ojMSRVVVWxvmTY4v7u+3tpcPhm/pGKThskoOjs7bFGYKRbMs5iSYwZuDQY5rAmIMutJENGgsjQSMYLW5ibbakNMXsTTjQsQ36wANRsbQBWK+GJk0iHe8uyNE8j8I3D1ZFkwnCp9uSk/46A6kz+qRTYhgh5V5xrDUjuU9iMNTvk0oYlxaeM5WTzUBoQv1asYgmluDKs8SvsNR7TSW+cUxPjNm1rKi1n2BAJl0CPRatOKz8kTrm/bneV37yaisB6BI+amvXbbUfjggw8++PB/B5LsxwcffPDBh/+fwWcGPvjggw8++MzABx988MEHnxn44IMPPvhA8JmBDz744IMPPjPwwQcffPDBZwY++OCDDz4QfGbggw8++OCDzwx88MEHH3zwmYEPPvjggw8Enxn44IMPPvjgMwMffPDBBx98ZuCDDz744APBZwY++OCDDz74zMAHH3zwwQefGfjggw8++EDwmYEPPvjggw8v/wxkH3zwwYeXC7t21uH63/0Ng/EQZk8tw2h0ED/79e1YsWUnli+cg5HeLmzY1YEpxXmoq9mGgqJi3P/4SsyurkQi2o9dnaNYv24d1mzega21uxEP5aA0P4xf/u4OPLxyCw5dNg933v8Ytu9qxJbtdWjvG0H1lCI89eQKTJtWiZ6ONtR3j6AoNxP3PbUWvc27MTI6iEef24jaXQ1Yz3xkBcaQX1Rox2g+u2I1qip1WD+wcfU6BHIKkRUO4vFnnse0kmzs6oqiIDuCndu3MUwxnnp+G6ZVFJt/wfaNGxCL5CI7ko6HmYe1m2pR39KJWdNcnP8J4GsGPvjgw2sKo70duPpvK/Dlz56BvJEOPN8yiI+f93186sOn4TPvOREf/dL3MNLRisuv/jlGE8CmtWst3C//8DesqmtHfKAHm+t7cfu9j+JtJxyJk489DAuri3De1y7H+99zKr7w0VPw8S//FKe84UjkDLXi0EMOxOFLZlocY72N2Nk+hL/97e+45rd3AYkxMp123H/vPzF9xhyccsLReGZTPcMegbXPrTJGILj/wceTT8CKp57F+ZdeZ8/KQ7yvC1t2t9v75nVrEeP9zodcnj344a/uxE9vfcie//KPJ3Dqm16HWcVh3LW6ydz+E8BnBj744MNrClu21uCcj77Fno845vVYnDWCg19/kh2wHwhGsLw4Gwk+f/lLZ+Pcy3+RPIgeWHTE63H9T29AMBS09wQJ+UU//iUuueqXGB6Joi17GjLS9S2EW644B6H0dKQznnB6yA7DFxz8uuPwLLWJx3YMojjWid0bVuMNRx/MuOxz8mD7NKSH3SH3X/jONfgir82NXc4DYSSWwMUfOwF/fa426fLS0NvWhJPe+0GM7Vpj7/HYCL75g5vw7ev/jNcvKjO3/wTwmYEPPvjwmkJ+QR5WbXeSdNuObfjHxjZsqdlm74Ka/iGkxeNAMAMfOrwKz+1oM/fYaAzXXfw5XPyre8kggEBaEBed+3FcfN4nkRGOAK2N5k/w8XO/k3yaDJk5eXjowYdxxBGH4P1vORJX3vo4lk/NT36dDGPMw4+/8Tn8iNeCyoKkq4PqeUvw1F1/oRaQxmyG0DcYNfe2rkGk29ME/O4Pf0Xd2udQUFKGJ3b0IJgexiXnfwK/vPKb+NZP/pL09b8PPjPwwQcfXlOYNmcBVt77F3ztihtw0a/ux1sPn4t3LC7E2d/+Kc751o/wsY99GNGxBIIk+Ee+4U1obe20cOmU7oNZ+VhYko10agBhSv1fvORqnMvrjw+vwdc/+Wac9a2f4HPf+AHOP/9zFiYYpEaQ1Cw8mJkTwNvfeAhmL1yClgGnEqRTi/DA0yKCoRDIkgxCoZTv1DQE3/vm/6CrdwjIrcLD99yJb/3gZ1jVOmLfWhq2Wr6+dePt2D6STU3oNFzw+TNxxx1/R4RU97xLr8H/fPNHOO8Tp5j//wQIJAjJZx988MEHH/4/BV8z8MEHH3zwwWcGPvjggw8++MzABx988MEHwj6PGQwODmJsbCz55oMPPvgwGTQlMzs7O/nmw38b7DMz8MeZffDBh38FgT1m7gjiQ0MYbZyY9unDawyk3ZE5c5IvLw7+bCIffPDhVYWx4WFEW1uTbz685kASnzV9evLlxcFnBj744MOrCiIxsZg2afDhfwtS11G8GPgDyD744IMPPviagQ8++PDqwqutGaSHtDdF8uW/FBJjQCz+6pHifdEMfGbggw8+vKrwajKDUBqw+OdNaBz0No747wMR4KVFITz2wXIyBOf27wafGfjggw//6/BqMoP0tADKr6u3uwRrbWAngpYVDKB7JI4I73rXNykP+i4wmpv0/1IgaT2UEvdYSjxy47/toZQKcpOT/Ar07PlLDa9nL+woI2v4dJX5ezXg3zxmMIpVVTOw5V3vsqv2i19Pur80RLeuQ/wVtoOen30LoylLHPr/+D1sOeO85BvQ+7tr0dPgdg30wQcf/v+Ek2dm4aQZmZhfmI5tn67GUx+sMmJ++KwcrDi9Ene/rQQ9IwkMjSZwzVvL8fd3laOXz2OkymP0J+JO/oFBuomBnXVYEX7zphJ8/9Ac+p+C6jDwzPun4J73VWA4lsAD7yrFfXweZRgRdsWTCKThI1URdA/H8djpVdj88am45U1FWPfBMtt8r4kE/6pTKzErAjz3kUoMMZ7/FNivAeSs93wG8//yF7tm/ehScxtY+SQ67nnYngU66KH1uhsw2j9k771//wv6N9eQl0THud5Yf4/dRzs7Ea3ZgBgRF+/vZribyTgm9KTB559Bx98fQSBlx0BBYmQYmYUJ9NW5eFhzjvUSRnZuQdvvbrfnsZ6JPcijbW7nw/jggFV0dMcmtP7yt68aJ/bBBx9eW9jRPYKb31KGBz9Qae9/3NJvUn2Q166eGP6yfRC7z6zCWhJo7WQaCqXhplOn4MoTS/G1Q/NxVGUmrj08F/eRyI+mpeGAoiD+UT+KYGYYgyTkdzNeraPIYDjRjcz0tPHnjx1ahB8eX4ITy0P4xOH5aPnsNCz7+W7UtA7g80/2IzsSxlHVOejoTyAwFsevTqtkvv6z5u/sV27G6jaj57777RqqbyZiT0U8ZzoKj1mGtYe8iQR5CNu+eBnKzvoU6t59goUJ5uciPKUCfX/9NciUDTq+9yW7b66ehq5nahHo3obtF/yE4c7E9qOW2bfmL5+B4dFcFL7+IGz5xLfMbRxIzIu/dDl2HLsk6UCgutXzux+ha00TSj9wClZXz0N8x5PorenA2O4NWDdnnnmrOekYxDsb0XL38yj76AfwfNVcc/fBBx/+u2FTZwyP7x5OvgE/XemERTGDrz/cgp9sIn1qHsTzXWNmqpEEOSM3hGvX9WOQjOS2d5aidFoevvtQhwmlh5ZF8LqqMA4qSkMeCf+Jd3RgWnYQw2QMS0vCiNGP6PnhFRGcMDWCrd2j5m9VPdNhNiJkHGlMSeMaP3q4A3ecWoSdo2QioQBOYlwVmf9Zouh+jBmMYvPZ38O8K863t7SMDKyuKEfZBV82wbzt+5dheXM7Bp54FJ133YWO62/Ekq4uDPz2p8h622cwfN8tCJ/2CSIIaP3WZ1B28fVYUzUdBzTUofGcM4FZy5AYG0O8fiOyP3sV6k89FMs2brC0On9wFnLPvQ52iBGh71cXIe31FyCreBCbPns5pr15JhLHfgo7Dq5G2Te+hvjIKAbu+AVmP7wO286+ECUV3VRrClB47rex5bRPY9Hvf4iVxdWYetVPUfLBDyFI9c8HH3x4deC1GjPICAZw/mEF6Boaw1WreowJCGxRNGmUCF06iXUO89MXp4TOP5luFucFsa53zMLLLiGTkYLwEw4pCuH5zlE7hW2UDmEScpl2jiwN45m2EUT4rslMMi9VhQOQNbuHP6FEHN0ssvKl8QBJ3Zad5Aptma/SmZ7iFPyXjRkQgiFjAroEgbxiVJ77RVR98YuY+8gT6L/1ZxgOV2Had7+PqnPOMD/jII7h8IDhre64uGDEnTCUFgmh4pxzLJ6pl/0QeTOyhB37JhjeufdzQgO5JShdGkBfrU5CIsKzMlDxP2dbPDP/8DcbnEk8cTta7nwKxZ/4HNqu+zEqL78cY339WN7WhtL3vh2bZ1S5yHzwwYf/SkjSU5PYv/NUF65Z3TvOCAQiPR6RHSVd6SIxlzXaiDS9beobM4IuAh3n5YUU/Xi+ixSdBFzfRMdFvOX3ufYRC6t3MQcxkF3DcTTw6mcaYgQCpSEQNdPwgOLRJfAYgUBjokk+8b8G+6EZjFAz+AEW/PRryXdywF//CK2P1CFnRi4Gu/JRfebRqP3er5G3ZCraf3YDyq+/FRk969DfmobKT74L6173PpSf/iY0fPNiHNjVg3Uzl2DpjvXEUD9WTl2M6T+6FPXnXYTlTdsx8PffYPf196HguMVo/+3vMP+ZteOaQe8t36Jm8GXkzHSbYq2dkoPpqzqR2b0C2z53GUrefSJab30KSx/9I7pv+C5atyQw74dfw7PE9mEsbiLaizXLjsW0C8/DrnMvwoEt2y0eH3zw4d8PIjGv1iaXop+P1UdR2/PqaB6vBYgAH1oexqKSfy29v1wIhdzpbC8F/tRSH3zw4VWFV5MZ+LBvsC/MYP/MRD744IMPPvyfBJ8Z+OCDDz744DMDH3zwwQcffGbggw8++OADwWcGPvjggw8++MzABx988MEHnxn44IMPPvhA8JmBDz744IMP/qIzH3zw4dUFkZh4fGJ7GQ/krl1A3XOczy+UTfU9NhpDMJTcfmAPSPA7iRjiiovvXnyCeCxm34OhEJ/HkBaciD8RTyCNcSZS8qVdIlJ2sfhfAeUxPvZCXKWCcCU5PqWo/xKCwb3jLxV8zcAHH3x4VSGVQHsQRBRX3nofejtbsXn7Tgy21mKIxLujtRG7WjrMT9/udbj32Y347JfPw9p16xFIC6J+Zw06evrte2K4Hyu1XxoJ3dZD34r695yCAJ+Hn7gDQzWtaLzlNgw98U/UnH8lum6/DYH4KAbXb8RY/xB6nlmBDcuOZ0bS0PfEky6Oj51p8YohrFq5EmOJAFpaW7BmzTqkpaWhvbUVtbvqSVjTsGrFc0gwP40N9WRCcQwOj6K9uwubt+4wwvv8yhW291B/dwdqdjWSGUXNb3d/P9Zu2GR+tm1cj4HRONpamrBh3VpxArzrE+dZWgFeWzauQ2fvALo72vm8ASNkEj0dLVjx1MOob3c4+HfCK9YMxsb+e/cE8WH/QR07jY3WA7fNgK9c/v8EQRLg/YXU7ShEeANjg/jJnx/GThLGDx8/Dx2dbVhw6NH4x+puPPub7+K6P/4VI23bsaIrA1d8+Vx8/6ufQndmCdZtbcPmf/4Gl1/3K8R7O9DxyBp03/0wxp5biezqOKbd/ncMPXo7EhVHoHfTBkw59URsOnAJglkzEOtrwNzbf4Xu1R0YeGot/T2Akg8djtyTT0X7I83of/IPmP/zG/D8Q3egZO6BuOaPD2HD3X/BDTdeip2DGfjHg08hu/4plFQU4rTPXYiPnfFp5ESGcMuvr8cDz3fjT7//Mw6Z0oPy0mIc8c5P4bIf/RT9AyN4+wGlqD7gQNR1ZeInF30DP7nkE9jdPYZwxULccNH5WFhVjvN/eDUuvvF21Nduxa+vvBDRbhL9mjZce+nFeOMR1XjX/1yCC799NYK5EbxxdgjL3vQRTCnKSmL0X4OvGfjggw//USBT0FVf+R8+aaf/BEoqq5BXkIcEpXCJpcsOWYyKvIj5DUciyMjMRlF1FSpKijEwMIii/FwsXrrE/Ari8RCKFyQwOhxF+vQixMhzhp57AkHGKRkl3teBwIGn2glk8Yw8hMqKlQkkyNACGZno/N1vECwqMr8yGUnY+ettf0NWVpZJ/mXlVSgsLsLISAxzF89GdUkBOjr6kJeZQS1EOUhgqKnBws1feCBKK8vQ19uH4rxsFBfnIzcnn24zEKbfmTNmo6KoHMVTpqC9oQ2FuVlYftCh1AJCyGZ62klV+ZR8vnPzGowx/XQmEqeGUZCTjVC8n/mpRFlZqTu2898Mvmbgw36Brxn48Eo1g/jIIG6/6368+93vRu3mVdjZNoxjDpiLRCQLo4EIWmvWY/bCZSaqPvHE0yguKcGcqWUYSc/B6iceROG0BZg/s4qRxjDS1Y9IeTH6HnkWOcceho5f/RLhxQcjd/lC9N5zL5BTiILjj0b/c89jaMvzCJdXINqfiezFMxHfvRbheUvRv74OwQwgRIk+a+FCDA9045Gn16IwI8DgZVgwbwZ6hsYwqjGI3lZUzpqPP936B5z6rvejr2k7trUMYc78OejtG0QO+lBO4n/nHX/FG99yKpq2rcfOriiOOXgBBpGJnVs2Y/7sKoxF8vHYvX/DkiOPx2BzHeYtXoJNdY3o4/OhRxxJwhzHX/5yBxbPn4uszAimzZ6HLVtqkYi2o3ssA8sWLEQkvO+y/L5oBj4z8GG/wGcGPrxSZvC/BfGuVnSv2ICik06QSpF0/f8DfGbgw78dfGbgw38rM/j/GfwxAx988OG/C0zYCJjQ8VKwNz//KowPLw0+M/DBBx9eUxiJDqKtqR4jsRh21DWa1Lp96xa+x3H/XX/FOR88Hc8/fj8G+/tQX7fDjokcGRpEc2snRqlhaNrlh97xEdz519upckSxdVst+pp34bf3PJ5MwYeXAz4z8MEHH15T2LbiYezsHsMpb38f1jzwB2zfvBrRQCY+f84X8cDf/4zMjAw8/cA/cOfNlyMtKx/nf+2H+Pg5X0Pd8w9ge1O7xREOR3DnHbfhzPe9H4nhTrT3De3TaV4+vDj4zMAHH3x4TUGrfxfNm4mZi2Zh6tSp2PD4PUiEgggm0mwFroYxNS6lw+mnTSlFRrwPxVNnoXrmrPHhKfnRoffv+Pin0dmwHdu6h5FfmI9oNOo8+LDf4A8g+7Bf4A8g+7C/A8giMalkprejGdlFFVi/YR2qywqQk1+M2/56N+ZVlSAjPx8YTSA7K2zbRcyYtxjr1m3Czh01CGEI0w84FguqS7Hq2VVsjKOYOqUI9z/yHD58xodw5z0PoTQ3C0e+7jDbnsKHCdCq5n8FPjPwYb/AZwY+vFJmsN/ANrdz0xrUtAzgjccfvdd9jnx4afCZgQ//dvCZgQ+vOTPw4RXDvjADf8zABx988MEHnxn44IMPPvjgMwMffPDBBx8Irz0zCAQQCIZ4JZPm+4uBFpe8EOj/JcIIxsMl/WmPcw/s20vZz/YW93ieX2JJdyDNvk/y89LZdPAvyiIYj3dfy21Av/uS/msMXlnsYn73XscTYH7G/f8bCrQP+J4EqvvUdC0/bAv/It8vBiqHQUr4SXEpf14e9zevPvjwCuDlteiXDQE0n/8pbDnueKwuKwXYqRou+fELGz3fdYDEhrd8dqLTJP0kuurQ+PenJjrVnh1ndACrqw+yDjvy6K8xsHMYzxdNR5oR8xA2nnoGGk8/ATE+e6BDM1yaUdRddpv5Gwd+a/jE27H5da/HmoJCxEbcHiuT/BA6vvs5bDjoUKyvnoq2O54A2jehc22LxesxvvE8Eyw8v3Xf9BPDA18mvitMcpA2LTCMlVlF2HjwQVh3wHFJv8nw9uCVPw27zni/cyfO4nVPovupWvftPwSUtw2Ll2Dd9KlYv2gpas6+GJuP/9BEWQipOOIb6t59CjYsXYYNS5Ziyznfcu1BF4s9suYZRIfdwOSkcMTF+N3DDyHe2Yiux9eZ2+S6SE3TgefW+vWPouGP/7Rn5XPboQuw9bjjsLpkGvPBfFtcXv2m1Eky7UB8GB33rnDO/L52qmuLDR8+CX0NvWyvPaj92pX8SA/xETRefxtaL/02MDaE5t/d6+L4F3n1wYd/ByR7zWsDasitt/0D8x64H8vWrUTv00+h9aKvovuBuzA8HMfIU7dhuGUUuz74Fmw89jgEIxHUnPVVm72w9eiT2S/UyRLo/v4FWD9/PmKjI9j28a9YJ9vyjo+5jhIfQ/br5qPx1geZIt/VyWIpM550pBz9eJDo78KGZYux6chj+RZC/53XkFAtwODuLvseGOnCcP7hWPDYQzigoxW9D65Az2+uIlFbjJbfq7OaNyAax7xVK7B0VwPav3I60rJyEMzNwdbT3outZ34NLV/9PMMsw1B9B4afuBfrFy5Cw9W/wq4vfwuNf7wbdWecig2LFmO4Yxi17yQBnHdEsuMHkPmmj2PRyucx7xcXoun2R9F47sew8YAD0L1qO7Ysl78Qtr/hJISnVll2NjJvtWd/x8L+J0FiLIbFGzZg1hVfxKy7H8Ocqy/C6LbV2LhkEdr/9jTGWuqI+yWoPfdi0tJk04xGsWTdOixevx4LrroUuz7wQWw+/HDUfPzraLjgHOz65HkYvPc2bCA+Wm97FIN33Yitx5+I5uu+i61HHonNJ7+LxDeKmg98CK2PbEIwOxO1J72B6SxGbCDB9nc+mc0S9O9wK1vF/Bs/c4bV72BdJ5p/8ttxLA7+4w8ouep2zH3oISxb/wQGmjpQ8/53Y9NbPojOq7+NjQcuR/OvbkfbxV/DtpOOx6bXnYqu67+P+s981BiAyl905HSMMK6uNcNo+vpl6Pnl1Sg763TG8yE03fEUQgU5aLrkUnSur0MoPw/bXv9GbDxoOdvKrYar9WSK2995gsW3/cOfJp7+s+rYh/9eeE2ZgRGDZx5B/RfPxpqp8xBZfDjCi45BaKAVmnkWHxgABloQOPzDWPTIQ4jH4kg89jtEm7Yj95yvjE9Py//0d7B0y1Z28LMQe/w2JDo2oOD0TzJ+R+SzT/kYur/yfsTT3CEZL0UUtRqy4sKLkJ6uY+QSyDjxdCzduBk7Tj+TRDaNmsguZB91iPlLEF3Fbz0aDTf8E0tI1Pp+9Hl0/OxKNFxM4hXUUR3iM2PInDaV/mMYI4MY3dCMBTdfgq71Haj63iXY/Lb3YdO7PodlmzYie1oOSk59PcpfNw+ht56LxRs3ouZd70N0Sy2WbntmvDxiXgle6dVzEN2wC5knvBOln/806r99BQqOn2sHXYxmViO6Zi3aLv0i5q9ej+mXfEHF+Y8DtQGVy+58T6sox5L1G9H8w6uxedmBqPr+5UisuY9V5knb1Hi+fAF2nf9F9NY0YGTjeix69jmMrroLFed9ERU/vwo1Z56Nqm9/Gy1nvhvxoT5M/+M9SGzZhPnPPINpHzmMRHsQwQOI52MoQPQPom/dTlR+/wridQgdT9ei6vLvofbwE03YCPQ3YqjqTWRaG7H1xLeg8KRjUPX+kywv0Y3PImtGNYWB67Dl/WQAtz+H4SeZn3v+gNDSo1H2hbPR+qOfYaxuO2b/4xHkLwmj6LPnI/+TF6HtOjKFS6/AlO9egb4HHkPBRz+F0afuQscf7kZedTEwbRkqTz0CIxQWshYvRPHymRht68HQjlYsWbUGvT/9Cba/9Z1YSqYYGu6z/Mz77U3WLn3w4d8Br7FmEMLGI9+C6T+5HsvWPoT2Pz0hV/6lYaxvDH33P2RmkFhLM6nbIDtrHFVX/wDbT3knyt9/gouEMLJtB7+xgxdVY+aN38GGw9+FKe89JvmVQEKzaNM2bDr1o/aaVT4M6QZjbTsQmbWAhCjZgZhW2zfPRO7JpyF7yTw5YLR2q7GOYHEhKVcCgfJlaL34u6adDD58Jxpv+Tvz2mV+oo29KDnrS6i66KKJOBMj6FlZw/yPuvfMfBLrBELT5qLolLej/FNkMvFh+9R+wy/pP460cCZGG5qsMtLyCkw6VZhxoIaguf2t3/0qyj5wHBpvugvlZ37G8jeFxGfT4Qdi1q9/bCEC4TDGBkYxumOLC/sfDsFwueU7MRxFWmY6cfQ2MvYPjjP+BDW5ad/7Pqb94EfInV1Fh+wkZnQyFutHlpmMIhS9450oJDHGyAgC6c58Izo5uKkWwcIspOUznOJk25h6y6+Qt2gGdv/8djKjWSh66ykoPP9T7ns4HWP1O60uQoUk0h5DJmSf8C403ngzis74LCo//QEEVOeRXPtWRw2l7COsW4VMpFv7YOFYvXGT3os/cz6mfvPLCM0+ALVvfD3KPn8GKj/7NvTVymcMgcKc8TLzQdk3CGXnu4fYKNuN+gowXN9pTsN1u+3+3wDGaP3rf+3aFwheREg+vyxwJ/XvI9Bv0dtOwLaPfQpDXezk534I8c4tyP3U+Wj9wqeQder7EJm/DGm7n0TzXx9C0QknoPDt70DTtb/HlM98hOHVqPjTuRMNV1yNOb/8CcIzF6Lpj49iysdPs+/qLTpGLlwxBTkLZyE8fzEltnOx86NnoPfpTZh5zXdJLMLouvGX6LvvXpR981LUnXUWCj70UQy2dCOzKgf13/0u5v7xFuuUukre/nps+yg1j+L5qDzzHSg4cgFqP38Bqv94J9JzM8xPIJSG9quux8CKNZj9t9td2HAWVf0IspcvRSjWjN3fvRJTL/oqppCQ1HzmbEyl/4wFs9HbFEXmwAY0XHUT5tz6K6QRT9mHHZIsTwAjKx9Ez9//jrwzL0DOgplIbH8CXU+vQ0YeUPCmt2K0rg2Fp7zRCE/RZ7+EhrM+isSsg5G9eAlCySME/13gGteEDDFOwPYDRByDJdVIy0onU08g6+CFJLoBzPjltdh+xkeRcfRbkDWnOuk3DR2//BUFhfvRv7MVuQctReZhB5ugUHDau9B25Y2Y+b0LUHP2eSi/4JtIz8lAsGomBv5xO3rvewSYfRwKDl/EZpGBSGUpApFMDN3zezTfejdmXn4hsjJ6UHcxmc1ll4oHs0ewzgZ3YPf3foy5d/6RjDkNGcsOYkHjCJZXI32kDju++m3kvOV0RKYWI2N6GbIPPQihrFG0/J5S/vISZB/9RoQXL2Y9JhBZeDB6/3oTCk4+2fIcoLYaykhD/jHHUCs+EJlHHouMGeUIJDKQUT2FVZ6G3KMXIhosQrggH+HyYmQfcRASowlM/fF3qA1ejrH2epSeeRbafv8n5B5yoOHptYR9WcCUCvtKjHx49WBf6uC1X4GsTO1jktIkNh8wGzMeWodIfjjpSvAKxt676TBKxfc8ggilvxeA529/i5iax5fKL4mifWYnnwQvFea/HNSoXtEKZA83qTh6MXztr7sHrJfW71BS/+aVJMB7aZ8vN225CV4sbe+7By+VRw9eLP09gf5knqr/7vXIecfHMP075yQ/vPawvyuQBa+QzPjwCmFfmMH+sfhXCsEgmn54pdnX9wVkV56/ZvskRhDduga7v/Ql7D7vfAxu3o1Fz64aZwTx3nYM1jTZsxhJ09W/QucvrrF0PYg17sBw90DybS8gc8yPv2+2asXRfPlPXtjJBZSOdn34fdh60tsw0j2UdHTQe8dvLKwPewBx2/DVbxhu+u/7I4Z2dSMwNoDGX/wl6SEF1FZ+fJVpEZOAcTRe9bMXuqcCpfjyb/5wr4xAmkb7n+7DyM4a5iOAjrseTn5JhQC6b1UdTrQbpdt05TXovXPvdZuIDrJdXmBtc9c3LkLnL2+aHH5voPZ1xeUvXRYPSEzzP3QWlmxaj+mX/u8xAh/+78JrygwC/Ou49gb+JpMdGUTz1VdhuL4JsaY69Nx7L3ofecQ6W8/f/oyex56l3zEMbdqM3nVummRs8/MoOefLqL7ySmw6/AhnG2eni27fgMRALwaefBItP/81wwGdN/0RWYccyecE2n9xA3qeWIF4WyP6Vz2Hll//keHSMLJ9E1p+8RtxD3boIbT+4tfo+f2NDK2tdOPIPe5ojNbVov+xB9D1wOMqhEHfzd9A6Q9uwYL770bNKSeTVgTR8pMfYmDbTkQWH2B+Bh79Jzru/oeVZ+D5tWi5/gaMDY8ynWE0Xv49RDt6ESDBarnmOox0uEHB/9tA6XD30zLbo+GCr6PxR9cgunktQlOrMbTicTRf/3PD1eDKVWi/7a/o+sXN5MNp6Ht2LaIb16Dx2puIfxLq3/0eLdddi9GefmvBLT+6AgMbahHv68LQ6hVo/dMd5k8wtHqVEd3ep54xp37WT/aBC7Hz1DdiuLMbPXc9iOZrr0+dYGYwcAcZ1OgQop1MIz6Ckc5edNzwS2Quc2aZ3rv+gvbb77Y2ZDAyjNH8+aj+4Y9IrC9B9y9+zqwF0HXr79B538MsV9rkNtDfi7Zbfofu39zIfAXR9affoe+5tWQMbO+bN6F/Zxu6//x7dPz9QZbR66YJE5D2RxHzwYd9hdeUGUyGAJov+yYqz/kiag8+GqGqGTZrp/bzF6L3FmoPM5Yjrf4x9Na0oeaM85GzwNmQ1bF3/8+nsf1tb0H2G9+M9u98FXF1uqsuRiIQRj81g5JTjkDNZbewdJTyv/VFDD5wG9IWH4f4psfY2UhsNnUgf8oo+jY2oPYrP0bZB0/B5tO/iHUz56H84x/G8NZ6S0qEaPeH/ge9vycRqliMgZsuYZxOKsx53xewbUkV1h98CKZe/VvUvvkolHzuPDR94nT0/vpqjDz/IHo7IsiZHkHznx5G7Uc+jSlnfQQ1X/ghNlZXoerrX2eYN2Ljwhko+/zZ2H7UQczu/3FtQmManzoHvVt3Ir7wnRi++3foufkaFBxYjea/PI8pH3snNnzka6g//b3IP+FEVkAca6dNRe6RB2HLOz6Iqs9+AJ13PYmRmh2Y8tmzseH1p2LnGw9EyZe+iq5LzmK9rkDXlm7kz8xmfI9akoldT2KgYQA1xxyLaPMOjLT2oum7P0ekqgyZRcUUNNZgysffg50X/cL8s4G4OyHeXoOuZ3eQ0Hei8/HnzK3rGkry0UaMFSxGVmYL+p53mqig98cXYuNBB6Hm7O+ZzBDdtgrpR52MxNO3YWgoDbUfTraBc3+ANfOWo+wjH8RIXRvaLz0PkSNPQuyxWzDY1I26C65EJNSN/rYQMkI9GBvSZFQffHh14bVnBuwl0hCkQnf//na0/enPCISCSKN0tH7mYhy4/nGT8kfWrcBoYArSsxPIOOkYpGmGiICSUfU1N2LO3+7Bwlt/hkTMiXTxnl7+jCHvhNcjvWIhYo2OoAs0IJnWvAHNP7gKMYqHhaceh8iypYhtWo20nAx0/e2fdDsRadPmWSfOnD/DBfSAaWbPqkTG/Lk2K0nQfsXFWNbehcUrV2Dnu9+IWHcn0iMhVH7vu5T8KUnWUGMZaMTAxhZkzatA5qLXUcDLxFh9A6LZ0yydaVdegWhDAt233YrCz31ecp+L/P8wZB93KnZ/+B2oOPeTKPvAG9B067OIJFqQ/+YTkJZVivjuWmpkowgX5mKsqwfhAjd7aPaff43687+K3ueeQ3ieq6dgWr/NrEnnc9bhByEWHUPhm45C5MCjEGtuUXLIesuZaPzouzD7kXtQ95GPofB1y83dTUNifg49DsHsAozu3E23AAbu+jVGB6JWF1YfMuFEJ5sVo5s3ovO2XyHaqLUJE+NFeed+G4tWrcTsqy+wPEc3kjn9/CaMDUi7YLta7NpAbFcD0pccZmWITK9AtK4Gw08/jET5Mso6o8h6s9pwNfLm5KPpksswOriXcQ8ffPg3w2vODNTY186ciXUVJJDLF6LjV5S6yzLQ/O2zEC4uwvrqahR/6TI0f+dyNH7rEmRNmYJQXnJ6HSGQkc3fuKnLGpQq+sRHsfnQI9GzjR0zFEbLpz+IdUvmY+bVX0d6eQmCRSW2mKnh4qsQD2UhJKZCtTuQlo4Apf3EmofQ+uMfIGPmHEw59UBsOuUURLuS00IJobIyMow8e07LLbAOLCj5/Jewbtp0rCMRKvjgBZj202uw/thj0fD9XyOYm4+8085C5yUXoYkaQMaCuQgWujKk5edh1jfeh40nvQkdT23DjKvPRYtmyzz5/AsHov8PQpxNLtjWhfwjF1JL+DQyj3k7UH4Ams84FRuJyzm/v4E4rzS/kdlzsGDdOmw97VPYfcaHMVhTi5zDD0GouNiIbaikCNNvuB7rTzgZTX94FhnkCjuOPRrr5h6AKZ95r8URiOQiXrsaha9/E0Z39zH1BIIFuchYMhPNDzyJYF6OfCFUxDpme4osOpDt6RB0PddEgrwMbZ96Kzad+kkEMzPYnkpZf4VsU+UYevoRtN32ELru/rsxEWkUoewM1qHWUMSZt1KWoxp9/3gAPeub0XXvfeNtIFRYgJLludh8ylsRiwVRfvEP0PidK3ixHZYVkznlIDEaxa6zv4qR3kGEc/+9M8J88GFv8JrPJkodfBPx0zQ1ZSHBDpk08xqhtxWbyWdtzaBOZmBqPL+MZztg9vp4goSUbvKraOIKp7QUN8OOxyeCK79MTOmRNJjwJ/9y0EwZkwmT88sVhxdmUj4InlnHwhIsjYS+s0z0p7DjeUmGlUYkYmF51gAnM6VwccX7yqriNYFXPJuIYDg1nLEOVP974ir53eHKfbNw3vdxXDp/Du9xDD5yO4JLT0JGcc54nQgm4kverc2pLMp3gHGxboN00+p0ghefc1cbcu7JBmNpW52xroUPF05lcXGZ12QeXd0yHmXe0kq2gbiOdmSaybZmadLHeP4YRm6C1LL8J4A/m+i/D/4zp5b68F8N/w5m8KqBBAWPcPvwqoHPDP774D9vaqkPPrya4DMCH3x42eBrBj7sF/xHawY+vCbwcjQDH/7zwdcMfPDBBx98eG01AyXlJEkf/pMgFNp3Se+Vagax1O3EffiPgP2pf4GvGfzfBN9M5MN+gW8m8sFnBv83wTcT+eCDDz744DMDH3zwwQcffGbggw8++OAD4TVnBlrZ2VBfj3peI97pYISOtnbsw7qIvUIwGERPT6/WgCZdZNtOQ39vj1mzg2lp6O3rQ1rS3j06OmpjHUNDQ4hGoy6AD68RBNDW2mL139reOV5j8ZERO5ns5YBW+/b19bJtTW5AY6MjGBwathW9g/191iY05qFBbPlU/Q8PD2PUPzrSBx9ee2bQsPU5tAwkkJ+fh0ggjr/efoctuz/ngkvwt7vuRxBRrFm7CutWrCQRD2BbQxu2rV2J+x98FPHBHqxd9SyeWbHGGMD6bbttMOtj7/sQWus2YGNrTzKVAP5yw/exs60L7/vYWfjIh96DbWuewoqtTfj8WZ/An5/egY7mXdi0aQM+8PHPW1w+vDYgXF/wvZtY//nIyc7Gqicfwfrt9bjv1p/h/nvuxsBIHOu2bMTTTz6H3qERbNq4DsFEDH/5y+0YHh3D5rXrcN8/78NYIIQ1K7QtdQB33XIldjV34p0fOYfxuyYdHO3GhT/5HX56yVfwxL2/xpraBrzvM9/Ebb+9GW9//5kUDBJYzbjO/cyZiO7BRHzw4f9HeM2ZwQN33oFfXnMFLrv65zj1He/GvNnTcMMf/o6D3nAS5kQacc/d9yCnYiEuvfI6xAea0DEUwnNbGvEAicWT//wLyuYdhKt/fDluveYizJ83E/1dLehABJdffgXmlxUmU0ngtE9/CY/9+Tf43Gc/ihPO+BKqp5UjGArizPe+DScfPAMV1fNww1U/xR1/uNmf7voaQqxjBwbaanD++V/Gukf/io5EDr73tS/i8WfX4K2nvh3nXXIpLrn4OmREGxEIRXDZ5dfj/j//GdNKs3Hv02vxnZtvQ1VkhNpFI56s7ZOqiVM/+kXc9J0LcPqZn2JdulXIiUgx3nfsTOyKleC63z6I1x24BBmREN57xqf+H3tXAWBV0f1/r7Z32V26uzulw0bMzw5sRREMEBFbLBQDBEURQRSRTinp7u7Obbb71f2fc+bet2+XReGT0O9/f7v33bkzZ86cOTN35px7Z95D02s6kxdiQWDGCfT79FuEmbaACRNXeDKw2DB33SF88823+OytV1GxRUeknzmAeiXd6NChNUb8uhg71ixFnXLhqN6oBT587wNkb5uGtu1bY+8ZDfMWrkXFEkG4pnIYDmq1aApw02QQj/6DXkcpsjQT409TjaziLfS462Hc81RvtK9dDiHBEXj3vU/RolZ5LPx9LqLDQ3Bs4+/o89E35tLYK4wNa1fhh9GjMWbMaGxcuxItGtVCtdZdsPtkLk7tXY/bbuyO+599GqsXzIcnKwGVWnXApNV7kXB8PxpWKYXHe/ZE+Wp18WTPR9HnQf5RITuefv09vPHhh/DkpOBsZr48Nvri7T7QIipjKE0ScGvYtmQWXhvQB86Uw7jh5lsoH/DNosPU1yJ1yUyY+P+NK7rPgF36uNgElCtfRq5jTx6BNygaUcEWxJyJRa36jZCYkIjylH740H5ERZVEdGQJ7D10AlHhgQgIDkbpUmUxsPcT+Pz7n6Vs/ubH3du3oVbjFhj+0SAMokHf687D8VNn5JshK1WrgUN7dqBew2byo1QJSfEoV6YcEuLiULZ8OTYsTVwE/u4+g4zUs4iILi0WvRUebN2xB61atkAstUdGdj5qVSkLl+aA5srGmfhUlC9XFmeOHULlGjXhcuUjLCIKR7cvR1aJhmheg/gQYo8fRZbXgUhPIlCuEcqWCMaZE8eIjwWh4dGwaTnIyAeqVyyH/JwsOELD4XHmwWuxI4C8RRMXB3Ofwf8m/nWbzlx0E9scwfLMtyhsNEh5vOYjn8uJq73pjMtPTklHyaiIc0rltL/ZnU1cAMzJ4H8T5g5kExeFqz0ZmLj6MCeD/01c8RfIJkyYMGHinwdzMjBhwoQJE1fnMRGv9rBAk58DvPKwyPuG4vcZcRoo7Twq4U1L/HOI+iU/LpGfq/wL+LvVf62vc2WwUoTXEJhl4N+APo+IlxuX4jHRheqD+wlvFFQ49xtveTOh5zL0Id6cxjovWp4/uA5FZTf6w5/1C/+6863H+rzQe4jl4k2bVxt/9zGRMzUZX89ej1cfvxXHDuxBhbqNMOLbCRjwwiOAKxuT1h6B8/RBPNpT/Y41w5Odgq+mrMarT9yBHRs2Y/aG3bJ59KnHH0L10uFCk5eVhn4ffQ+3ZsGzTz+CBuEWjF+5H8/fdy12b92Iei2vgYPofvppMo6ezSB9UptZbPAEReCD3vfgp5+n4I4H7oM1KwkbT2Ri/ebdiMqNR5KbNysCoREhyEzLpvpTv/N4cXePm/DbnAVwSF9x44N+z+Ldr8fBQemhJaLx2lP/Ebn+LbgqnsHcn77AqGnL9KvC4NVBBmTg8Q0Gfw5j45jHlYczKcXvKuab1IY0LNofq8cUhs2Wg8kb9kuY5fAvmfmnntiEBLd+I9CN+dYbvMnJ/qcycsfpdM/j+OizoXjyqcewYvtRPaVwXQ3YrNmYue2IhEVemxdfTV8q14yU4+txKLXw4FtUVn8UTSuuzCsJm82CW++6GxOnzcCDPR9BWr4+uHFb8yzohx2LfsH7n3+Fj4Z+juFjfgZlhZX0yVSs1zdGTZSzP85Xv6J05wO356NPPomeTz2FXcfj9djC4B3NL/R8WGj9MWfKKIn78Kcpci26L9I3Pnn9aXz65ZdSp0krtuC5wR8LTdG+rvLqFwSe+LaunYc8t9JX0Y2SqhzW4dVt3wuB1+3E6TMncSg+DTlZWWTaAEdPxOiJXsQkpSMmJk5d65gxayHSjx8Q2ozUFLz50pP4cMAz+GzcTEVAeOHNL/HtJwMxeshrmPTzBDKo3DhwcC/i0nORlZ6hUwGPP34/Xn7wRnTofhfe6/ckAlKOSfy6AzFYumkP9u3cjtb1K+LQ8Ti8+HIv9HnoOtx1910Y+MzDVOaz8ORly7l5zWiUr90IH73WC0MGvUCTggcVGrTG+/2exgNd6mLbsUTh+2/BFe85fLNM2pSCjXMnFLqZbK5MzJk3F8+/3B9HE9IozYq3334bfV8fTIOAG6v2HpMbYNzMlXS2YNLidb5BbvemlXjmlf5YRAPt2B+/x9vvv4/d61cIfxvysDs+G3npSXieaCZMW4wAqxdTF2+Vm23nmgVw++SgGZ5NbmcWXuw/AEN/mCQ34aFdm/HsS/2xYuuhQjYwW+8ffvg++g56V8r6/tc5RG9ByoldSPMUqLZO07Z449VX8OOP4zFxmKL9+otP0bv/q0jOduKbsTSoUT5XymnEZGioHBUOqzcPffr1x9ejfyWpyILUeYlH4CdETkoC+pCsH40YKzwGvf8h3vloCD79ZTasnjy8RGkfkLXCuhs/cRpeeusDGnT0zFcapPDvP3kD06dPx/133Y7ffpmAR57ojawz+/Dbr+PQ+5XXoI91Ald+PvqT3t4c0B8vPtUT+ZkpeLHfaxg1aR6lWpCZdAZ9Xu6HHybNpfpZ8cvkGXj1g88x8ZcpMjiePLgDubDjj9mT0WfAa9h84BTyk45jxuwp2HToGA6cPit8Jk0g3emD656NS/Dx0K/xy49j0e/9z4RvcfC4XfDkZ+JUYpbsdfhh7nKfl9KwehVYNSdefHUgXhs8VNrbgFuzYmC/flKnB7u1hpu8Dx6/BwwahBffeEd4zZ32Kwa8PgiDh42RCWL3xuXSdzftOi48ju7cgOf6vIxVZDTkZ2dg4uSpmLdpH4Z/NQTP9xuItIt31q84br7zbnwy9FvYi5m8Cps6CosOZ+Ol3vdhya5TMuG99+UY9HtvOFo2qq1TeGCpXFcPAzddUwtx2V480PNRDPxgBJVTuNN7ycPy6L+tcX2nNjiTlIge/7kDS5ZuwIJl2xAVHChpDM1LdH6uuMfvscL6Nasx8ONv8cpn4wG7DetWLMardP3S57+haQ21hP5fA35M9Hfgdrsu6og/vlvbdChOO7h+gXYqLdsXr+UkaiNmrRWe9z/ZX/vpizclzHhnzCzt7mde1k5uW6Y9+uyzWm7KKW3toViVj3DL3Y9oNDBrcyZO0Dz5Gdqa/SnajO+HSprmSdWWHkrTbr6np1ye2rte++NQvNbzgQfk+rZ7nqBPj84rU5u04YB2/8OPSVr8qYPa9qOx2mOvK15zfvxMi83X6+zxaK8N6C3xmubSnv/wB+2zN14mTpr26EMP0afB06M9OXiU5vWoev4y4m3NmxGjHU/PIka52otDvtUmjfxIyyHKt15hftna5E0HtUcfYR6kltR47csZSzQafCR/wuE12v4kp4Rp8NG+/+ZroZs1+kPKqfD9J4O0uIx87YnHH5frjJRYbcXuE1rXB56Ra5H/vzzIHRYeBtxu9zk05zu8JO8Dz/bS8ylezz/2Hy1x5yLtaAoplnT12eTVPvptC8ZrDzzVS3v4qWe0735fod350NOSd/+21VpcarrWqWc/ud61fKp2ItWpXdezj1w//uizVJZb27B4mpbh8mrTV6yX+FvveVDLOrJem7f1uFzf9cTLcn72nZG+Mo36TRgznPLt9MX7Hx6vR+v1wL1aXnqitn7vKaHv+dYwbfrEERJ+fdR47ffJoyW8dcVc7Vh8ii/vB/0e1x595lmp0+6kHO2pdwZr29cs0NzUgZNOH9YWbjmgPfWo6ptr5kyQc+8PvpfzT19/QJ8u6jNj5XrM0He0zMxU7cd5q+nKo7306U8S//vyDYXkvdTH30VuYqw2e1uMlpMcp/V5/ystm26aXq99LGlp8bHa+BUHtY8/GSbXjOTTB7QfZq7U1mzdrT3S/wtt9YKFGjWroNcr76gA4bHn39VDmvbKW59p2bEntRWHU7TkM0e1F9/7UnPqaYzE08e0eTvj1EV+qvbMwM+0lFyv9t13Y7WXdT0+NHCUnONOH9TIypcw4/UPvlKBvAztiykrVZjhzNWGzdoswYPb1mjHk9Il/G/BFfYMLPjovQ9xYNNirD2SjP6Dv/ZZvGwP1K3Km4g0hJI1diouDgcO7MO2nbvwwHUtcXODEpg8ZzGe6NEBI777Du1rl5dc/Kxu0rgRWPD7bPwwbxlP4+oZrG/y1sSSCKhYR+Ir16gBlzMfn771HA6cOI6er74pz/8M8GMIt92KHbt2IjY1D9VLh6F2w4aSt3Xb1v4GAsG4sENLO41+r72CP7YeQKVu9xXiaYAtxOWbDyEtPR2jR/+Mw8fPkGXowv1PPYdx89YiProBUXnEG0kPIquC6hIcGXneXwdjq3HXnq1YtXEzrAFBlBPYtHAKyt/0JMqFByCHLJpdu3fhyOkkNKpaCvWr14GXdXOVQP0N7csHw5CAH4MdyQqD0+lB+agAiQvw65FO8gx+GPMdfvnhO/Tq0QW20EBs20HWvjUcpcKD0KJZQ7HaKtRtjrSUFDSpXU9vEepVEvCC30tN/m0Kdu0/BJtDeXPtmlaV9rytSQS2rZqDIa8/K7kYbKjefvd96H7f07izYwP98YsCt9+A4WOkzxqxvkc7hTqGBXv2HcTvy1Yhx20RK9SAZndg/OjvpU6NSgVL3JnTpzBx9gIkZeaT5+BGSWpzRiALDBcatm4j8tapXx/unAyERwaJHlpcdzucuTloXKO6WLlvPH4jRn3zNQ6ejiO5rvCtfRGwkBcWEmhHcHQ5tKleFjQDY9DTd6LPu8Px5qhpeLRLHURFlcDLg0egzzvDMHb+Vjx9Z2d0aNEIHeuUhr1EBF79cCReen8Eer/0gs4VGPlxH/R64wv0efsrPPn0E/JIKdhhQ3TFGqhbLqrQYxAr6TY4QPfYAiIREBqGqCALundrgw4drpHoUlFhcrYRrf/mxMgS6h0Fd5YDO7aInH3fHYZ86tjhwYpneOnyOBpnfFfavwNXtMfw829vzWvx0AMP4tEHH0Dt3MPiFgvoXlKvZvlljBe9e7+A72cuwao/ZiHbY8ejz/bB2pRAdOx8HRYe5peJakjh/P379YE3IATenDwZzFevWIhazZpi5C/T0Pv5fjRgeNAlOgOTZi3Ac68MRIDDjvINO+P2m+/EPdfUFD4KGvLz8/CftjWw9eBxjPh8KILCw7H395+wcOkyPEWdzG9sIEkteP3zb/H5B2/jocefgDWiMt597nEM6HmbTqFwaNsGjPx+DJ7u9Qzu6jUQ2VmZCAwLwezpExF//Ai0oGjMHTkY773Mg5JGg6MTz1xXFyPHT8Gg1/ojKIAHBQUr3UgTf/oO34weg+9+moCUbBey0pLx5fSV2EoD3utjFyL7yC5MmjEXPW9sjbW7D+OHkcMQGBJyWV62Xgz45WfvNz5C1zsfwsJly/HMUw9j9KgRcLk9auxmGj8XnKxd8Bfb8oDOmwk7V3Fg34kzGPLhEPLIA7Bs5njMWrgEjz7Tl1zyslI/butaFQIwZ/FSDPxwOGeGNzgUOzeuwMnYRKQ66Vrn//iLg/DY4PGICjb0a8HciaPQ47bbMHPGNMxZvh7718xBilMNBJwvhQyZeQsXIqlUbdJpKL4YPgLfj/gcmcTXkJ0nnMTUDFhceRg65hes2L5P4hnksehnJQU/ckhNS0OQw4rPhg/H+m17SBeKj3pZ7MD8ke9R/1uKt4eNobpE4/DySYhLSMRbH30r+bg8m92OR158E5WrVkZGZh42L5qETLpv/okIjC6D6xuoRyg9ez6IUBqwq9auj5Hvv4SR7/WV+Od6PY5h7/TFyMEv49VnH5I4Rq9ne6Jtu3YY9nYfDH+3L5pULXgUExZZCt9/3B8jP3hFjJ+w8lXQpmqEpPUmfv5vWUqWr4Ru9UrpVzSRvP28nKvUaYh7OtST8PCBj8i5dPnqaFg5WsKMgX2fUgFHKEZ/1E/kHPH+ywgMDsKTNzaTpPKVauC6xpUl/G/BFV9N5L8ypvCqC36JxjcAdWyK55tfPcctWG1hrB4puoqk4EUdTxKUTvnUWc11qgy1QoRpvJRmtWp48s0RGPvRS3JDGjAsQfUiTpXNcir2xL9QuXo80bHFbaHyejz0POb/+m0hnuqZsbr2khXEIeMZta8MojGs9sIyUE4e0HzNZPHVi8HRhmxMwStOjLIMXfnKoPDfXcHFsnG9Dfx3q4kK151fxlMlJYYtbaOuRVfP8ItbZYmrfAV8lBxG/YzVQEZ8gf6575G8uq7y0uPx27rTeKJ7ayYVFJTBZBoObl2OCs2vQ6juzxhtzmlcVgFvvuZ47luqfXxeBdEa/YYnc+4DBrh9uL5GHpGNsnEf5fxyPxStJ10zZ0MGJU9BP+P+sn3NfNTrdBsC9cnnUkKVY+J/Df8/dyDT3XPq+DFUrV6TbqK/Nzj6IykuBiXLVaLB5G+p9B+NSzEZ/BPAg/7hQ4dRp05tGVDPB17eyt7Gvw3cRudb3vp3YU4G/5swv47CxEXhf2UyMPHfw5wM/jeh+6YmTJgwYeL/M678OwOyKizgFT//zeMZ3phz7u5h/+ftlwoX/Q2oZDHzfoDzafPC+XEd4feO4O+A38No8qjD/zn138Hf9Qz8dxXzC2J+f1T0ObrCn+vB/90Cw7BWuR8UzfHn/aP4PlUcij56KV7uwvDJ5eVd45fukeTVxMV6Bu6zZ5G1di13Hj3GxBUF9b3IO+/UL86PKz4ZfP7Oi+j88AC0qVuZOhW/6D3PzSSDKw8YSjx5iZYbi43JoWhVXi35OsVb2es1w4A+ffH1qBFUZxoI9NrwS1aecPi93P6T6ahbuYRK0OH/MpXDXA4ff0yfie733Yve736Kb9/tT9OWMXApxvysmV92Fi3HmXwAcSH1UTW4QJ3Cl8rgQePR/u/g56HvCj/maAxkvPpJYznpBvv99+W49dZWmLElFnc0r3mOfvxl9kfReCOfLT8eWzKiMOytFzFh9PfQ9Beyhuz/Df7eZGDBtF+G42AS1T8vF7uOxWPGuBHo83IfjPxquKwckkGe6mJDFubtSUWJmD3o2L2Hehmu69pmy8f45QfxSOcmwjU94The/uRHdKhfHjHe8nj3+f9I/+HJhH814e3+/fHRl18W6R+6jtxnsSbWjnZVIoU/v7g1amNMOMaChcUTR+Hmnn2JB01imhXPvdgXP3w9TOQ2ZCuABWsWTMPU9QfRvGpJLNoWjynfvS80Rnudrz0NnMvzn4GLnQxYn+bD5KuLgvWI54ftPYIe/q9wMdaONT8Vb3/6HRp07Ib0Q9vw6dejEVGhBioG5SHTForQADsmLliL7JN78du0GZixcAW6X98VafEn8dLbHyLX6UVU5dqoEBYgN9KANwbJVwZkJ8Zj1bp1WLfnCLq1b4MVC2biyx/GIaxsDWxf/Tu+/nES7r2rhwziltwUzF28GMO+GY1m17RHRIAF/QYOwqJVG3BL19bo9XJ/VKjfDOHBAWhevzYGvP4GFqygtBuuxc/jJ+KXib9h54l4dGrdHPNnTMCIcRNQtlp9lAl2IstRGpG61mX378A3sGnfKXRt1wpTFizGPd1vwNvvvIWZi1bj1puuhTsnDa8Mehe7jyeiWQUb+r49BLfffQ88bg3RyEa/N97DvtNn0bF1U9ld+/2YcbBFlUetimo5Hc+PM+b/ge++G4WTKTm4pkl9rF+2AJ/peq1aMgAxecFYs3gu1f8O9H11IFZu2YObunagdjOGvIsDTwZqxZLCxfGxYPvmlejV9zV069ged3asi+k701AmyI1mTZvj2+Gf4+fpvyMjJQmNmzRGvtOF9959G4goi5D8JLz7+QikuRxoQobEdtJZ02rlhOuMH0bhzQ8/QJvW1yAz9gTqN6iHTz/+ABNmzMeNN1yP5YsWYiX1j2WbduH6zu2wddVifDLsOwSXrowa5UJxItOK0MwYDPzgMxyNz0S75iTXnHn4ffVWZJ7Yhc9Gj0f1Ri2ReXI/Fq7diAnT5qDHjdcjMSkRzetWxOI1G/DVsJEoVb0eKpZSRgfvku//9XSM//wtNGvRCk0qBCKsfFX8PO5XjPpxLG6/vjNeGvAG1u08SDK1x8+T56FZwzpYvnAuatWtiT9WrMWw4V/DFRSJetUrCs9/CvjeuxiwQeRxOmU/gXlcncNuv4AJnG7mv4Xidiie/3BrA5/incAe7YNxsyT/p2++pGlJB7STGbly3f/D0dqPnw3SeB+oO/OUtjEmT7v5wWclbf+6+dqm2Awfvw0Lp2iZLk179km1u3j32rlaUr6m/TpvmVzf/p975Tx91TFfHm/qCe231fsk/tGXPiAekyQct3uFtic5V3vnObX7+JFX39EG91c7dhkvDB2v3f/ggxJePmucluXyaHNWq92Gt97XU8tL3K0dzVS7cRlPPaF2/2alJWhLdx7THnjpde3nr96SOMab30/Tetz3iISP7d2opeV5tVf68w7TTG361iPaLQ88KmnxR3dqGw+c1B4Z8Ilc93qM5TPKcWvXPT1I4rctm6ydSMosrFdXPOkrS7vvsUe1PUunawdjErXM5CQtNjnLp4+LPcgTFP4GLmYHMtOO/+4jjaoq14yB347Xej71qHZ23zpt06lUibvnjhvpM1ObsfWwNurdVyTui1E/yvnlZx6mT6c2dulmH1/uT2+/9aZ21wMPa8s27dBWTv9BS1HstVG/ztFe66t2Lp/et1o7meXVBn37m1yP+HAg2TJntdUnUrQvvhouccPffVHO97w6RM7X3q92mU+bNE37Y8JXGjUx5UnTZu9KEL1qmUe1HxduEZqXe3E/9IpMrvxsbfjUpRL/3vsfaP1ef0+LyfFqN9xxl8Q99LDaZezJTdXGLtyo9Xz+Tc1D+vl68BsUm6P1+nS8pP80/F0tx6V4/lOOiwV5YFpeXp55XMXjQnCFXyCrRzHw5qFJbbUjuEHN2mAp+HEJw0PWo9cbIBtEvFabfKdIVA21A7hew/p0Lnhsws9v2Yu2WkL5ClZ7ABeB6dOnYee+A3CQ1c8cvR6X0CvwTueSEgqhMo8cO4Lpi5YjM98Dp4tmUT9LNy0pTQ8BZ+OSEGALl2WGNiqH3feJEydh1/6DdF3w3UEGst0u7Nq9G4dOxKFJNfXzjCdj4rB/v9pV/fhtXRBZsZLUoXLtZggLVI9HGGx5VYguT7J4UCKqLFLSM1C5TBl5Ph1iL+zwNW/SkPK5UaFGI6SmJhfSqzwn0VGv0y1AehzeeOdN5Lr89XH14Eo5joYN2ko4MSUVDctHyGOZqtWrSBzD0MnyFUuweeduBASpncr+mDf9Vwz+4EPM+G0CZvw8DHGJcYgiQ4h3/t55UwdqcrXTV21BdqFZnXoFOpLHXlZs3roe67ZsI/5BQtq5RRPStxvTR72PKcR3DnlUmteufjyfPCO7oVqvhuZNuV+60bgWW/Aqwe4IwPbtOyjdg3fJG3zspmay4S26RCVJD6A/7ovWwDAkxJ8Vj4thPKRqd01z4Vmnbj04yUMyYeJy4wpPBpAv5oI1BBO+fgOLly7F56uPwhJZCe+8+Sm+HfYZtMAA3wDA4K+prZGzHzPmL8bjr7wJh9+2cH4Wv3zVGhmgGTyQ8+EOCse+betx6HQi0uk+2rh2CU04BfmMl4VcTnJaOqyaCx+O/hVbtm4nXrk4TIM2PyPuN+AVvPPVaHw8eBDeH9gLbl0uKYfK1EIjsG3dcpyOU+UY0wi/KO55S1us2XUIY0d9LTtVmd/zvfvg+xmLsXbJbCRnudC5AvDr7AV45KHHZPJLiDkEp9sLmsnRvqYDv81eiIf6vIyb2zSCR38cV3Tt+MJfR2P2oqV44vlBaFa7aiG90igiMnHZySd347fFG1ClbDmQU6MyXwXwVxF8990P+PyLL3DbC4PRswtNXiRf/Q4349b7nsbc2VOxdJ365liW0mL1Yseho8jSAhB34jAW7TiG+KwcXxsy6larjN7vDMXv8+fieGog7n3kGTzc/z38PGYkth9JFv4GLLYAzPzhfSxetgzvzt/OHYwiLUjJ15CaGItxy7Zjb9xZuEnf/B7n/sefRETpssjNyKF2L+DDNoPwpfq8+sKzWPjHIiw7aff1RX6ncEs1JwaPGI0ZM6bgy5nLZJrgAZ5pHr2rM0b9Oh29X3gOvR+4Gc74fVi4dDEmzFXfUDvivddk1/tHYxagRMi5E6AJE5caV/wFsu/FHT/wZtANxrt11UspNZiznW3cVMpg0neUUhoP4IbA6mUm79Jkq5p8Crrm/AYvohDrjieNAo9CX/VDIbX7k7jrvBli4/NNT9Yf8zTk5PzGapLiy2H+iq+AaArv/lV5FT8VV7BT1thRq74j37ASjWezqmzjpWPBihZ+Lv32D9PwwTPqe9+L06twlzz84pXTzv1dgIuB0rleBkHx8tX6L+FfZyWjqpMz9QRWHffghpa1cNO9T2HR1DGkU696YU/81XsKKof+veQxcX7/rmvUm+NUXVXbcLuo+qs83PZ8LSomWi6fg9xHBFyEPujLy2M/vlwaP/9mcH6LhfhmHMNhrQrqRdJEoJdtoEBXer/msnRZVJp/+xbsZoeWgambY3Fvm7pcsJp0/kFQur1wsE7YqDNx9RAYWPAtrOeDuensXwweUxPTslCqhFpddSXwdyeD84L4Jsaewv5jcejcoS0Nif+sAfC88DrhQgAcaly/JKBpHxl5HoQFXcgakCsPczL498GcDExccly2ycDEvwbmZPDvgzkZmLjkMCcDE393MsjPzUZswlnZx8HDDz+iq1qlEj8Ru2jwI0fjiy9NnB8XMhlcQuf28uNiO+HlAj/3/TOo5880aMoz4EsPfo7uezfwLwPrjtuRD/XuwNDXpcdfttNfpBeFwU+9C7o0MHTw/wm85j0iIgLffjQYpUpGSZgnAjY0ioL7ht2vfzCNw6HGgcAAG5755EfffeZw/DMfq/1bcFUmA+PFmXE2YNxk/vFiidLBg8erg/knI40b8tyOY9AWRUF5Fixev1fCDIOykByU379TFjdgLJ45Bh59YipcByqf4p99/hnY3InYEpctsUzjL5VRT/695hj995qFplC5/nz1uulx6+b/hknzlxVb1382LJg6/isMHvoF3v3gI9zz5MvSrn1f7utrT6NGhQZcv7rv2chfa6DCRSfEovpYNmeM7ydNCw/gqp1e6NurSHxRugLw14msXfgzLJTvjZE/ywB0Tvnnycvwp+U+xaLabB6M+n2NHlc47/l4XUyZ/1TYHIEoGR2N0CA6lyqNNz74FAF2K1bMGo+TWR44rF589N00wJWFu+99AHfQkZrjgZ0G+z7PPUvX92P++t2YO3k09i6fg417zuKL99/CXXffj49GTqC2KugHxQwTPgTYLQjgH9Ym8GIMDvEYwXk4zPecxCkSgcOgp0jOywfHGSQOah6Dp0H7b8EV7UlsWY0dPwnPvtgP2cmx6P1Sf4ydvpQawoqff5mEXi/1w8EDu9D7lVex70wqbBYPXnltEPq/O0TyN2/cGGdjjuGX8ePxQv/X4dQKbgxuzEFvvYUXX3+LLgo8iNyMs3julX4Y/tMU7Fr3Bz778nMkJ8Vhwq8TsXLfCQz7Yqj89m5GnhtbVy3BMErv9+b7IlNa/Ak8//KrmPnHYhxNztE5AhUq1YQDGqbMmovnXxmA9fuOiwUz/ItP0WfAm8jJI5fYGoToYDvyM5Lw0qsDMfznmcTTjjlTfkbf1wbKzuJxY0fjrcGDqWMB/V59DQPkN3ftGEc6eqYvDZT6jc5xvFGceXMHHT5uOmISEn0d8N8E/vGgga/2xztvDMSEz17EpHVH0bpla7jTY/H7wllYczgW65cvxHMvDcCB09QHSK9fffYJnnv5Nbg8Xnw8bAS+/Xky0mKOom+/AdR/FpGePJg1fx6++nlqoRvXWNmzefUSPE/89p44KwPxyK8+Q59X30BWjlPSGbxaaencaeg7cCA2HTipxxJI32sWz8NzVNZ+ys8PxZrWrYG0xDN4hvrpN1MXCs/JP/9IZfTHqeQM7N+0UiYbm9WF7WcysHrRbDz7cj9sPhoHd14Gnu8/AJ+OmUScbKhdsQw8uRl4kfrR4GGjpa3HTpiKF/q9hin8O99GfSiwftl89KEy1+85Dk96DGbPmU566U8DpTIo/o3gFVYdqziQY3XgtyWbMfanGYg7sgM9ul+Hh+7tiTkzp+F3Ono9+wIWjfsS75GOZk+dip2Tv8FtD/RGky63omOLilgZk4/ZM6bghnoRcOnDGo8Je2Oz1QCvdwxDnftPZeGHzemYuDUV6+OdmLU6AXvTPFixMwU7j2chxakh62w2TqS5sIviefC3E7/ecxJpsrJg25FMvDQjBoPmJeDjRZQ3w4vsXBf6/JGCe77n32u3oM/UMzSG6QX+G8DvDP4OituheL6Dfx/42tv/I/nueULt9DywepbG+06H/DJfru98Rf0W6l3PvKMtnql+i3T/5uXa/phk7dnX+2sn927U9pxKkvhXv53q47138zItz6Vp6UlntCkrt+rxbm3Y+wO19Jw87dhW9fvKA4dO1BJPHdJmrNmpbVk8XYvL5N/e1bRbH35am/LtB5pc5cVrK09ma9c/8JSkHdu+Ult5PMnHc85v6neH+wwZI+eHHnhUO7N5vnborNpFfVP3G4hHrLY5Pke7+X7+jWVN27VxiZadlaEt3LRLrm976EnNnZuurTmQqr34rNqJzL9v+87YOdpNd9wpV0bdJo78kFIU7uz9pjZ1pNKRkX4lD89l2oHsjturjV+2U/PkpmnfTF8uaa/2eVrbtWSKlpjLPUfTvv7xN23WD59L+Ba9/2xfOVdLSD6rPTjoS7oqvFN30YzvtDyS98vfFgntoJd7aUm7l2v7EtSvRXfvfj1l0X+r2pOvTV2i+sitdz9A14qHlpuqDaY2YXzy6hPyW9svDh2lvde/j5ZPF1uWL9KSju/Wlu9Tv4X88aefa0smfiNh3kU9f2+S1vU/T8rVtAkTtV+GDdbS8pzakZ28azlfGz57hXaPvrM9Ny1Wm7Zml3b7k2rX9TuvvECfqk4eZ6728c9Kjo8H9dW8ifu1lQcT5PqFj36gahTU+3IfFwtPsTuQ87U3nn2K5HZrZ88c0Wau3q69QvfTPaT7N15Qu+9bdrpBG/rFl9qQoV9on343Xnun/1Pa0GFfy/XQL77Q8qg/PfHOSM2Zn6+d3LdFe/6FF7Q7H+mlOZ0uKcPlytfGTF+s/TRljjZ11nwtKe6MdjIxTXM787TBq5K0VxfFas9POaENWx6j/UbHi1OOasu3xWubD5zV4jJytZSYFO1AfKa2KSZT+3p9kvb89JNa97FHtLErY7RDqbnaun0J2tnsPO3bxae0F+ec0cYuO60NWRarvT3jlNZrToz2/KSjmiu/aL2vznEhuOI+Zplo3l2qQQsJxvYd25ETWhlBXg8ql61K8V7Ur61+Ks5Gf4eOHMPMRcuRns9rrdkmU9ZeiWB+GaLJDG0gPi4Wv0yfg7jUHLh9v+6kodeAt3Bw12YM/GyYvObkzVv8e7H1KldEXGwMokPUc8YQtvU1h9oXSpaegyyxEpXUbt7qtWvKmveiqFFB7QoOJWvu+JkE1C4ZJPsWypYzvjvIinI1agqPes06kL3iwYRfJsquZauN1527Kb+bvJc8oeffUk6ISUJUREWJNxB7JoZSFHJTs6kM/uUzPeJfDP8dyLyKv1vrOsjJzYPNm42t27fj/id6Y9/RwygdxPtBvLj3tut81n69aqptKlSogqzcXHRp1cSX5g9nvpNaNlf4/adnLxw+EYv6ZUJEfxUqqt/RZvBPVk6ZMkV2rvtv8s7JzkHLRrWlrGvat1GRmoaBH3yMbetW4qNRY5CYGI8GFUvKy/Snn3yEzoYcGtxOJ2aPHYqZ0yZjyrqteLD3ABzfsw3vfv65ULCnFxYQLrSBIZFISkxBmahS0q+C/J6Buz35aFJL311eQ+3ar1lR/VZysM99+HeiZMWa+GbwANx5ew/c3a0JDjjqygvnVhUD8fRzL6D/i89h6bptuP2m69Cs/fUY2P9lrF26BIHkNfImVv6mgZc+n4ZvR47EHS0qINtvx3ajBg3I+4rGDW0a4Y/N+1ExOpQ0bUFmRj6sOS6EBFrRrk4J2Yg5/D8V8dHmDIRRXIZLQ2KWF5EOi1rmSzdgGIUrlgjAgy0jEZtJ9y7x5y7HezhblgB2uxwggxQu6kt9GgTiCOX/N+GKTwZuHuRIeU3D0nA8Ngnvvfsxgmjw5Q0+DOPnIvmclJxGg6AbQ7/7Eau27ZWbnSYwSWcUrCKwID01FaEhAfhyxHBs2blX3DqOXzprPHadPIsy/BvAFHP80A5qLPW1Ez3uexw9X3gVU3/7Ca3vvKfQtn8X3cSdSqRj2u9/4InnB8jvJhvwyeqT2YOOd9yLWx99EdOn/IwdR+MoVkN+Xh7qO+Ixbf4S3P/A4/LIwxIWgS1rliA2LgHZXhtWL1+Il/o+hU+//xlvD3oF77zYUzq4/+39fL/X8cI7n2L0N5+jb7/e/7hNSBcD2YH8/Rh8/uWXhXYg02gsA3RYVFnM/e1HJCTE4cNhk3B/z2dx34tvYuL477BmdwxNosCKTdsQmbkDc/5Yioff+AQ1+FEL5T+4dRUy+RGdDm7j0OBg/DHtJxmwB38+Ae163IXuD79Ag/MEbDpwWqdkWv6t5HDs3rIax2P4t5JVfEjJCvjy3TewaOlSvPHNFInj9p/609c4npyNMBKoQZtr8cDTvbFg/iwMG78UNRo1wVfjJuPlPv3hCAzCY089ieDIaOSn52Dj0mnYdPgMSgarvSH51M/uvq4hxk6Zjad7P4fHb+/ia1//yS0gqAR++moQlixbimEbTsKd5/TtxPh3rqbR8J9HH6e+7kU+TdhvDXwd7WuXxE10T3416Hmp+8ifp2HGxJ8watwkzPnxSzTpdh+QdBhDvvgaI8dPpAnDjRuqBeLAiXQMfeVefPTpUFRvf7v8pjKD1RfkzUIEGZqhpcshIKIUGYL8FTYaBl9bEs0rBuGaSsFoHG1HmzrhZERa8OVNZWjyCMGu45nYm29BdLAVjUoH0HjgwY01Q3B/g3D8uicbHcs6UL10CIKpqK51I3Bn8ygMaB+JW+uH4c5mJVC/ajheax8tffrfgiu+tJRfeHFD+//WLFtUbCGxKFaLsgJlhQldc7xAxLTITU9C83wizwGNG4Hp/F+mqSWP/vF+u3xp8OadqMySr7ljyg5VKtvYYcrPgfu/NghfDh2CBVN/QMvuPekGVhMCP1/mwYPl54Gh4DebFS+G1IkDRepZ8ALQkKfwjmwOc9nGLmMDPjmZr67DqwGlT6MOhp5VnS8E59uBLH2C24RSuO2Vxni3tN9uYm43ym9A9Q1Fwzo+tW8DSlRvifCgIu10Hn4MJb9CQbxqGwMsn16UtDP3J+47xnNo1X4qr0wq1DTsFTKUzCo/92/ur0aatDUlSJ31vqvaX7Vv0X7g6zusN8pk3Af8bulKGgiqrhcOrsul3GegN4WA+4AxhPmHiyIx6SzKlSkt9+v/R5j7DP4mLHTTrVq7FrXqN0aFUpEyAPx/x9+dDC4njMHfxOXF1Z4MTFw8zMnAxCXHP3kyMHFlYE4G/z5ckcnAhAkTJkz8+2FOBiZMmDBhwoQJEyZMmLg630ZhwoQJEyZMmDBhwoSJfxZMx8CECRMmTJgwYcKECROmY2DChAkTJkyYMGHChAnTMTBhwoQJEyZMmDBhwgTBdAxMmDBhwoQJEyZMmDBhOgYmTJgwYcKECRMmTJj4BzoG/O2p/OX4/4s/RcT1crtc5/0ZJhMmTJgwYcKECRMmrhb+Ub9j4HQ6sW//QZw8eQr169dFrZo1fL8Jyzh5+jSOHTsBj9uNRo0aolzZMnrKvwOxp48jJSkBNes1RnBIqB5rwoQJEyZMmDBhwsTVx2V9Y8A/d7p7z17Mm78Qm7ZsQ052DvLzncjIzISbjHt/nDwdg8XLVuIEOQURJUrAarPh7Nlk/em6BueubbBMHA/Hji2ICrDD4bD/6568888GG4cJEyZMmDBhwoQJE/8kXPY3BpnkBGRkZCI8Ipycgnzs2LkbuXl5iAgPh9fjQVBICBpVKAv30j9wcs9+uNMzEViuNFKvaYvwSlVRv25tOIKC4Nq5FamzZ+JQuUrIrlQNUSWjyTEA8nLz5O1ChfLl9BL/uYg7c8L3xiAoOESPNWHChAkTJkyYMGHi6uOKLyXK3bEVGWPGIM7pRuzN3eEJCkbA6ROoNGMeIvYehxYZhpxqZXDiphsQ0LQ5QskpOJuQIE4EAoKg0V+50CBZq5+U65Q3C1WqVEb9OrUREBCgl/LPhOkYmDBhwoQJEyZMmPin4oo6BknJydi5dg20QwcQGF0K5du2Q3JuHrTdO1Fu2nQ4SZS0G7rB07ELQsgJiI+LQ77bjZBTxxBMR1bVGgjKyYYHNmRVr4HIo0dQc806hDRpjJDbb0VgoyawkKNxKaC0olRzqZb+XKhj4M1MQ97G1chZvgauHfvhqEl1faUP7NVrKQLNC+exg8hbsxJ5a7dQBi+COrZByE23wF6+iqK5hHDu3obMKZPhOh6DiJ4PUznd9ZT/pyB9u47sQ+6m9chdsR7exFTSf0s62iKwSWtYw0oosowU5K5cgpzFK+E5m4bgzq0R0r0HHFVrS/qfgspwx8cCLifsFalN7XY94erBm50lMtlLlYa1RJQea8KECRMmTJj4X8EVdQzcHg/i4xOQl5eHfKcTJ46fQGBgIFo0b4aUzHSc/H0Oqk2aCmeJEjhx991wlq8Ee04mKq1bjqrVqiHyub44m5yCLVu3wxsXg6ozf0fEtsNkxOuGe6AVgW0bIfyJRxB87XWwOAJVfDHgaufl5yM9LQ1nz6YgPSNDljjxHgiPx63vX6CD/tW+ACtsdpu8lQgOCkJYWBgiIyNQMjoawWTk22x/vV3jYt8Y5G1dB/fJI3Bu3ovsZesQ+cJTCHvwIaqX/maEjMecZYthCSaZ2nUGrDYV/7egIZ8cAS07F0FtO+pxJMuGtUj56FOEP/oIwu+9T4+98vCmpSJ3wyoEtWkPW3RpPfbqQKO+mfb1COQuW4lSX3yKgMbN9JTCyFu7Gu6kWITefCs5rhe26VzLyyWnYjk8dF+E3nDzP8IQdx0/itzlyxHYogUCm7WQOC03F3l0f9pr1SWHp6bEmTBhwoQJEyb+nbgq30rERSaTgR9HTkJ6RjpsVivq1qlDVp8HccePIS07B5lJiQg5uBeWMuUQWKcuSsybg7A/1sKT7QGcbsDjJUbneZJPfGzVyqBE/+cQesddsAQoB4E3PJ+JicXJU6dk34NR9f/2jUCB6iyoUb0qGjVsoF8Xj4t2DDavhTczFcGdrkfexk1IHfwpbGVKIfq9t+CoVVs5BssXw0qOQVBbcgzIeXEePYz8bRvJsM8SHho7M3UaIqh5K9KZi4zqtchbvwEBJKujejU49+1F/s49cFSsjKAu7ZGzdAlyZi9FULvWdLSAo0pVBDRtTY7BOqR+9BlC7+wBe92aYiR6Y+NgK1UWobfcChs5cQx3zCnkrl8DL7WrhZwMjXQb1LwNAps0l/T8fbuRv30rEbqguZysRAS174zAhk3IsbHCk3KWyloDD7W/OGTBgbBGlURg4+ZwHTuEtBGjxGkJu/dO0kVpBDZvDWtkSarzJjgPUH+hfuH1umGNLomQTuQcBgUid80KKnMnglq1hLVkFJx7d9NxCAH16iOwZTPk79gO19Fjypm02aUcd0wMbFGlEHrrnbBXqiyyF8WFOwZUn+R4aqN25OxtRt6mzXDUrIXARg3hPHwQ7rg4aJnZCLn2RnJ42kIj3eRtXof8rdtET2H33AdvbhZyl66ARn3fUbc6gjp0ga1ESbhjT8tbCQ/15+BOXagdq4j+PRTP3y3gpfwBNesgmOi9uZnIWbEUroOHEdSyBek1mtqe6n7wCLVPU4RcfwPyD++n+h+Fle+tsBByQu0I7ngtOQBU/pqVpGPK276DOCvOfTuR/u0oOA8eo/a4DfZqVWAvXxHu48eJx2lYQgMR3LYtApq0prKzkc912rOXHIgqCO58Hazh6s2KCRMmTJgwYeKfAdt7BD18RcDf5c8GYEZmFg4ePoRMOmfn5EIjI5eXDcUePYocMgrdZMznVayKXDL6vIcOIWjfAbL3vbAnZ8HiZIP8T4x5MpC1tBzkLloJ1wnK27oFTqemY/26jeSMxMPpdCkyeRPw3zkFDCOv3WZDubLlEB395091szLSkJuTjWgypu0Ohx57frDRpznz4KhUHY4atchIvRmuQweQNuQrMnjJ4K9fD57Tp8R4s5Uui7TPPkX29OmI6PkogrvdKEZzYL2GyJzwMzLH/0J6aEVGZX3krVyD7LnzyZDsjNCbbkVw+/awV64CR7Va5EQFwLllK0Kuux5h/7kPtnIVSRIL3GfIAP1jKew1qyLsjrsR1OIaeWqcMe4nMWCDO3VE9szpSP14CJXbmK67ivGLvHykfjoUWn42GYRV4SRDNKhlazKCb0Jg0xbkBGxE1i8k2zXXwFqiBDJ//A75u/dS2fciuMt1sJWtAG9KksjhqFUPzh1byd1wo0TvF8mwbg4tKwPJgwbBuWsnQm/rAUejxrBXrER1XInMceMR2KaNOADZ02chb/U6cmJuobJvJiO9LRn8FRFQuz61ox2ZY8eSgxGFsNvvIPnImCVHJfOXiWTMbiYjvB0sgUGqUfxBjg07bO7jJxFy0w0ka/Eb4N3URt7sDJK3GemgOrJmzoHrwH6S9w550xN8TQe4jx1Dxvffw9GgPhzcFlWqk9NwmJyO5WREd6U6NCKnxUZtOZEclpII6thF9V/qR84TRxDcog05TDk42/81WMMC1ZKlmrVhjyyBjB9/JMdpM4K7Xkd9qSoyf/oVzt27qa63I6QrOyPXkGNXlhyMZchZsBjht96O4OtuJN3UhTcxjpys0rBXqEKOSDSypk6GnRyKQGpDW5nycFG/YCck4uleVI9OsJeldqI+x+2Rs3ApAqldHZWqyFsu9+nTsIYGkwNyC6zm1/WaMGHChAkT/zhcsR84498o2LR1O2bNnouNbw6Cu8ctqP37HNSqXAFdu3RGeIkIHD9wAAF7dqD+19+h8YdDEXr0ICxuJyyuPKQ0qIOsWlXhDQ7g1xw61z8BG+2aFbkzlyBz1PeIoJoGhQT5jPlLBX5rwBugQ0Iuzd6GPwM/OY9+fzBKDh2MzJ8nI/GJZ+E6fkTWn7tOHUf+lu1kQJeHrYJ6es9ggzawcVO4jh5H3pYt5DORIuxWOKpXhr2KehJuCQmjcDX1ZoUdN6rTOTrmuACHOCDGGxiLxSaGKad5yUDPXbFKeAW2bkuGbQ1xaEJuvBUV5s5DxJO9yMAsBXvdeshZQW0y9Rc49+6krMpR1LhccuginumN0BtvQtrQL3GGnIvER5+A+2QsLMEhsHjdVBa/KaLCyZFkuI4ckbcBXMfAeo2lzIBaDRD95vsoN3mqGLcWrwdWcngc1WuSfipIPn5abSfHkwqVF0+WQDvs5ahugaodeemYhTe7sx643OJgIxrSvUYOreYm+c8DzeMiOhvR00HsLAFW2EpGyRsJH4JIp7yPwGOURfqmdoK1oL+yMR7Zt484ddlTJpGzxcuNliCgMtW5QRPkrd8MT1wSAlu1IyevDjkY1clJa4uyY39ByY+GklEeLnyswQ5ysmqSY8T1p+sSkUIbdt/DiHj8UWT8+itiqQ3iut+G/F0HxPEUsCPC/acQ9H6itweDqBDxxFPk0HQiJ/ZzchK2w7lvFzwJMQjpfL2v/5gwYcKECRMm/lm4Yo4Br81v1rghbul+E6559z2EzJqFmDv/g1MJZ7F27TrsO3gIIOMyLPY0Em+7Hgc+eheOnFw0efdD1Pl8HGp9MxVlfl8PW3oe2fsXYdyT3aLl5fGiCjh4bb5ux1xK2MnoCw4u5ony3wEZpFpmJjyJyWrJjR/4yW/ZqRNgr1kNGaMnwpuSQQZwPQR16wR3Qjzcx4/qlGSvZWUib+sWBDZtiKCOncSIBRmxmpsMOT9jzgcbGbpeKtuZTxd0zs2hExm9TCuHnwLJSNfI6NZcZPiGhCLk1h6yhCh//QZJY0OS68FLc1wH9yBz7DikfTAEwR27IvzenmSo16Y65lB+4kFGrvvMCWTO+A3WUtEoPWoUKq1ZhVKjhotDk7dmtTKs7dSGvJSM60Hy2avzspoOyN2wEa4zZ5RcVK43MwP5OzfL2wY27sV4JzmLq7OFnBIv68Q/jeVnh4CXrPnX2Q+WwFAE33wzOUulkDnxN7hOH6dY7nDq4HbL27iOnLLDCGzWigx9kp0diHw3vE6X6M4HPZ6XDgmYB8fx4UcX3O1aRPR6Guk/jEPq50Nhiy4pjgAj5LqusFerhNyly2SjsOifDnfsGeTv3aHalOqq5TtJH4V1wbLmrlkqDl6pIZ+h4rJlKDtjCunvLHIWzNWJWBckC+tEBy+9AvclcvyJgO416i/El43/iOeelbctSa8MQM4fC+VNAfcTEyZMmDBh4n8dubm5SEhMxOnTp+VISEiUuH86rsoeA4aLDJTcnBwkJ6fiyO5dZADHwRkehchKldCqdSsEpiQg5ZNPkTNvGRK7tUVsp84ov349yi1cS9omQ4SNnr8CGTGOxtVR8rP3kFyhKrZv3yH7DC7lWwMvGUFRkSXQqmULhIT8+b6BC91j4DmbgPx9ZMhlkXFHrcNPbO1Vq8NRsz4Zl35LkKjs/N07ydgKRECtekTIa/STkL9jKzwJpyhdgyUiCgGNWiCgWk14c7KQv2srGXvJkt0aEY6Aek3IsPVbAkPtkr91M3LXrYY1OlrWxRNbMu6PkPFIhivvWahbH9bwSDgP7IY3PV2y2UpEIKBJK0p3kCFPRvrxI5TPC1tUaQQ0bAZHtRrQcrLlm3zcx47BVq4sld2QZIgg43kDtOxsMnBbCj82Wt3xMWSkpssbj6DGranudUhgcu+SE5GzeBGlx1F5pEcyiq0RkXCdOE5yb4QnMxmWoCA4KtcgZ6ilGPvsIGgZmaQfYhEZSfI0lfX5DPfpY3Ae2k8OEBnNDhvsVarCUa4inAf3kS51PVGewMYtz78mnsrgZV/OfbvhiYsn+T2whIXAUaUKHLXqyj4McVaoPs6Du+BNpTpSu9pKRiOgRl24qb3dp06IwW0JdMhyHw85Np6zScLbQv3KUbMu7OX0N0HUr3PXLJd6BrUkp4AdJh3s/PBeC+ee7fC6cmENo3ap25iOBuS0pcG5n8qngYmf6lup3wZQX5RvUfK44Tx2mGRLln0e3tQk6WuOus0Q0KAR9acz5OAcIIdG3T+8bIr5soPG+1ycBw/IWwheFsVLjAx4qB2z5kxHSJcbZBmbCRMmTJgw8b+MjIwMHD58FGl0DgoMRHh4mMybWZlZ8iU3YWGhqE3zZVTUP/Pb/a64Y6BlZyBjwi/ImrcE8WVLIfbGG2H1aIgkQ9gVGICw+ESEHj2F3LIlEdO1C6IPHUH5RStgcXpgyyHjLdcjxvJfQSNDJ7B9I5T6+F1kViSnYNt2+bE16zlLIf4e2DGoUK4cmjYl4+svfkfB/B0DE/+f4ElOQu7yhbCTUxrUqr0ea8KECRMmTPxvgg3/fXv3yzddsvFfqVLFQg+jY2PjcPjIEXmQ3KB+fYSG/vNswSu2lMiAJTgMtrJlEVizMsolJKLBkK9Qcc5sRN98CzoMegdNnnsO5Tq2QY0WzdBm00ZU/nUu7LGZsJ3NAXIuzCngp5/sFJT8dDBSy1TE1s1bkJWVdcmdAgY3dzA1MO8zuNTgp93yw25+YEeEN3Abh3Gt8bIe8vG83oI0D4WN67/y/5iOjz+j4zQPL8m5QF+SlyQxPX/9qyEnv7Hh8IU15IVBeJ9Hdk4THV6gzJcDLJfo1m8JDqM42bgdjfa7UD1fOAr6x6XnXRiZ035DyuB34Khcy3QKTJgwYcLE/w/Q1MqzKzsDvCfP3ylg2MRWNOIu7zz83+KKfysRaQkB9RogsE1LuLbvgmf9XoSeTEDg8pXInToFuRu3IKznQwi96WaAPC/nlh3QMvMl3wWBjC1rmXCUeKUXsho2wY5t25GTm0dOwQXmvwiIcUUNX6lieURHRZ3TAYriYr+ViOmn/ToGC+ZMRW3SWVhYBNJSz2LerInwuFzISE/BqK8+gis/D5Wr1hDnZN2KP7Bl40ryUqtg0e/TMW3iWFSuXBVRJUuRfOd3jNZSvnmzJqNOvYbFvs2IOX2C+E1DRloKsrOzUKJEFGx/8qNbTLdq2XySMRWpZxMx7vsv4Xbmw+1yYuOaJYjgbwA6z9Ic1uupE0eFNiQ0TI89P9JSkjD++6+w7I/f0aRZKwQGBSOHZJzyy/eYOWU8KpAuSpUpS5SF24fbYs+OTbL35ELK+W/hzMvF1F9/xLHD+1GzbgN9YODyszDjt7GYNXUCqteqgxKR0cgkfS2YPQnZmekkd1VfmzlJd6dJJzabner33+5nsWDHpnWYMeknVKlWE+ERl+/rQgMbNEZo91vP+1WvJkyYMGHCxP8aHPwV36EhsmwoLi4e8QkJyM7KlmXzR48dR0xsrNg4ERHqd7AcF2ALXmlcvT0Ghw8ieeC7cK7bRca139N2C4tDh4fPZMhd5FN+3mQa1KY+Snz+Hg64bWRgnvxLg/2/BauOv6q0ebOmKF+++K+q9MfFLiVKJtqjB3cj5swZnDh2CA8/2QfO/FxxGGrVbYzfZ/2G5MQEPPD4cwglpyGLjMmDe7eTkVkfbrcHv/44Eq3adUana8nJ0sEG5vZNa5FyNkHCgUEhaNGmA2ZMHk/OTSRCQsJRo3YDNGjSgtSv9Hbm5FHMnPwTKpKBXa9RM5zhr9/0uBBRIpqOSBzavxtBgcFwke5rk2PRoElLycfgJ+Jzpk/AmVPH8eTz/ekmCMSubRsQH3saVnIsON8JMnjbtu9Cdd2LMLpZsrOysH/PTtzY4054qQ+cpLpHREShERn9pcuqbxXyx+H9O0m3p7Fx/Src0P0OVKxaHQf37MCendtQsnRZ3Pafh7F39zYkxccgn4x0OzkCrdp1wqolC0iOU2jQuLn47fUaNcfBfbuQn5uD8mSUcz0Ci3xNaTI5OVvWrxQXIzUtmZyu6mSsW3Hk0H5UrV6THKJ0BJBj0qHrjUiMj8U+KjcvN5va7zDufvApVDF+vZqQkZqMo4f2kT5P4iDp8OEnX5A3LGcTY8mRKS96TUlOQvWatbF/9w6kp6ehaYs2SElJlrdUNevUl/3AVmqnfbu3o0adeuQkpRBdCgKojuUqVMHJ44eo/Bzqb9Q+TidSk1OkWcMiyHmm9mvUvDV2bttE7eRG2XKV0JB0HGB+a5AJEyZMmDDxt5CdnY00sgmMDcf87ZVBQUGIJYchMTGJ7AiL2I7VqlWR+H8KrvhSIgP87TUeMmrJuhYpLAGkIjoQaAeCyYMKDYAl2K7ibBoZM/wVmmQF8TfEsBX3Z7DZ4SVng3/F+LL6PcSb9xUUNR4vBVjuk8cOolzFqrjrgcdRnwzyMd98RsbiLpQpV5GchZM4QMZzizYdxSlg+iQyREPDI8Rg37JhFXmtYWhJRr/w83rJiYjDz99/JU/Tm7Vqj4T4eFSrUQfbNq5FaTKgr+9+N5KSEnGWHBLDKWCkJp9FRGRJlC5fBauWLUK9hs1IhsrYvX2zPMFOS01BaEQk7rjv0UJOAeP0yWNitLblH8mipuAn+1s3rhHDt+U1ndCh202IJOdixeLf0eXG29CsdUekp6WidbsuaNKyvTzN371jmzzRL84pSIg7g3Qqv1HzVqhYuSr+mDcDcWRoVySDPS8/DyVLlcXUiT+Ibpq1aifGdYVKlcn4TkAGOVg39LgbZStWw+GD++B2uaguqThx/Biq1qh9TrseIcflt59GkVPWiHRRkZxQLxnjDRERVZL4ZqA06YTfpvDSqTXLF8kbm1ZtO1F3taJO/SYoW6FSof7IzlJUqTK47Z5HSBcd8dP3w7Bv1xZxPib9PFretjQkfYaGlUBuXj5uuu1eNKV24yVIpUqXJ+furLRzAMnJsi9dOJcGoRR07noTTp08jiRqb34rEx8fh47dupMMzaht42UzucMRhHZdbkR4eCTpMBbHjh5GtVr1TKfAhAkTJkyYuAQIDQ1FxYoVUKtWTTkqVKiA6Oho+THcNm3IZqlUAeERYf+4twZXfimRDmuADdmN6mJ/t3Y4dVNXJPS4AfG3Xo+EWwqO+O7XIu7maxHP6Td0wtkOzZHToArcJUNhtXpgz8+HxWWswVeGLH//viXEhsBrmiMrMpqMTPWtOZcDbOSFh4WhYoVyZET+tUF1oUuJXM58Mp5X4eih/ShdpqzQ16hdDw47OUoWmzzZDg0NJwPPghPkPGSRAXn6xBGEkXFeuUpNHNy3g4zprShHnTAkJAhnyDhft3oJ8nLzEEBeaXBgAOJjTpPjlIvokqXJ0OQ3H1bExZ5G89btyTgvWBOeR/Kysc1Pups0ay1vLPith5MM1et7/IfqlAEr5e107U3iJBhg3ZxNiMFqciQcdgeaNG8jnT8l5SwqVamCEpFR8jR8y4aVaNayHdweDw7s3UFeczCSEuLIuSmBOJIxMz0FZUgHgcHBWDR3Oo4fOYDa9RrJcpxEcgo2rlmGrKxM1K7TCJFR0ahAzkGtug2o/pvFwShXvjwCHIHkWISKE8GGMy8tio85Q05QAslmI7o0tOt0vegwwGEnA78cyRCPGb+NkzciZfTfPsggZ9btzKO6eXD88AF5Xcjtc/zIITQm3ZQqU46cisOIIjlCqH34bZIzP4fqkEY6spMs1B7k4LjdLuzYvBb79uwgx6W0OC/VatYRJ5O//rNs+Uokh0OWP0VFl5In/ix7WaoLvwk6zL8ITu5GDn8VLfUV7vnN27QXWfNzsxFz6gRqN2iC2vUb4cTRQ7imfVeUJF7792xHXYqv26AZhXdQPdzUx/aKvLyMqXyFyqInEyZMmDBhwsTlA8/3JUtGIyI8/LLsf/07uGpLiRinT5/Bnr37ZEMqP6GW78/XvLJWnn8bwE5GEivPwT+sRXH82sVL4jI9G0TuvDx+ZIwSW7ei1AYyKmNSZWkFLB6EP3UP8Nyz2HH0JDLJePVfTsQ8ZC8C8WRjlY/goEB5WhpAZUkjEQkbq2zE5ZEDkk+GsMvlooM3z5IzwvISn8qVK5L31xCBf/GNRIx/07cSsQOTlpJMxvpOMqDjcetdD4ixe7XATga/mahUtZYsi/k7OHn8CObPmoTut90jT8mLgvc28PKl4JBQlK9UrVDfMWHChAkTJkyY+F/FVXUMDh06jCNHjyEysgRKly4tG3j5+155+cjF2GJ5+U4kkxGbtHkj7L9ORtiGPbAG2BH9fj+kdeqCXXsPiFHPP0JWtkxZlCtbBiWoTDbm/xujj5copWeky49V8FdOVataRRyXv8K/7etK8/L4++6hb3b93zCOeUkVOz283MdBjqD5tbEmTJgwYcKECRMKV80x4GK5ZLbLL+UTWTcZfqkb1iHno6EIqVAWQW+9iUwy/iLJ4Qj5m0+a/y7M3zEwYcKECRMmTJgw8U/FVX1jcDnhijmJvI3rENLpOthKl9Fjry7iSabks+QY1GlkOgYmTJgwYcKECRMm/lH4n3UMTJgwYcKECRMmTJgwceH4Z22FNmHChAkTJkyYMGHCxFWB6RiYMGHChAkTJkyYMGHCdAxMmDBhwoQJEyZMmDBhOgYmTJgwYcKECRMmTJggWJo3b25uPjZhwoQJEyZMmDBh4v85LK1btzYdAxMmTJgwYcKECRMm/p/DXEpkwoQJEyZMmDBhwoQJ0zEwYcKECRMmTJgwYcLEP9Qx4N9c+//+u2v/33VwOev/t3hzXj1oogCiUz38Pwu93/wb63khff6/vicuElyO1+vVry4eF1KXfxouSGad5mrVjMv2ev+kdEO+qycg/XuvXvkmTPw/wWXfY+D1eNCw3fW4rX0DTP7tVxyNTYHdZqV4Lx7s0w/BSUcxcdJUZCIADVq2x6MP3o1q5ctAo4kjJeE0pk+ZiJWb9sBqc6Dbrffi5o5NsXDKGCzfegRWqw1ulwuV6zRCz8cegztuFz4aOR333P8gOrSqT6UXVM1CtFmnd+GL0ZOQ63TDYrHoKZcWmteDiGpN0L/XQ9izciFmLVgKF8nucdvwaO/n0aBqBXDJFosVrrxMbFrxBxau3gI3Dcge0lXNhm3wcM8HUKdSWeaGtMTT+H3qZCzesAMeimnV5R50a1Eek3/9CacTc2CzanDZS+LlPo/j9MmDcAeXx7Ut6sLpdMHtdkOjchx2G6x0XjFnIuat2Q6bzcaiXjJ4SPZGnW7Ew927cMWoLDpsFpw5egDTpk3H6YRUNG1/I+6/7Vppe9E9HTlpiVi1/A+sXL9bXFQNNrTp2h33/ucWlIsMpz7iRuyxffjt51+x41gM7FQPAc8MtgDc/nBvROUdwpQ5S3H9nU+hbZNKhdrV7gjA8T0bMGHCRKS4AtHpxttwzx3dUSoiBBavG1vXLcHYHyfAVrY2nnn8IZSODIOL+pPH7YHN7hA9ufIy8NPIIUhARTz19DNoXq8yFa8h4cR+jP95AvYePXPJ9SmgCRCB5fHKK0+jZHgI9XW/elm82LBqMdICK6NjvUgMHTICOdSrLJQnHyG4+/4H0LhSMCZNWIAbH3wIVcuFsXJ9sDscWDp9LPbkRKPPQz2wZNoE/LF+J6x2OyzUV+94sDdC0rZjX7IF95O+WN8etwtsM9iJxhEQiBP7NmL8+F9RrlE3PP34gygXFQqv24mdG1Zg/KQZSM3MJZkv/XMHvk9qXnM9nr/7OiyY9BOWbt5HbUX92x6Eu6g/BJzdiCkL1qLdLfeiR/vm1P9JL3pebtOYQzsR5wpA5agQTP7pO5w4m4ewyNK49+EnUc59El/+OFXKCIyujrcGPI01s6dj/qpN6NjjPjz4n+4oERoIV04m1i6dj4mzFsDp1gr1uUsFJ41RrTp0w9133QIH93cugu+Z9LNY/sc8rN+yG57gKNx17324pkGtQsYk1/PojnUYN2k6AkpUxGNPPoNWjWtQn/ci4dQhTPzlF2w/dEr1KYsDHW68HXfffiNKUT/je+7kwR34dfxE7D+TAEdQKO588HmE5+7HpJkLke/m7qAhqlITvNrrNkwYPx4xyRr69nsBYXTPW4SnBV5nLjavW44ly9cgM89D/ceL2s2uwaOPPojq5UrJGHHm8E6M+WEcDp5ORMmKjWgMewSBND74+jqNWXZPLhbOnoTfV+1ErcZtqK89ihqVS0Kje/Tgns2Y8NMEnDybSffgpe9r3OdLVamLBx7piSqRAdL/uU9nnI3BnNmzsWPfUZQqVwN9+j2NRb/8jA17Dsq9ZcBDuixdqTYeormpRd1qsFGdszPOYtnvMzH7j9XI52ZlQ9ceSOPXg7jn5q4IDbAhPzdL5oWfp81FHumNdXV5oNEc4UW9lh3xyEP3oWrZaNhJjUf2bsW4MWNxLCGdyqZ7PjACdzz8KG7s0AohgXa48nOxZ+sa6iNTEJeZDVu52ni99+NIOrwDEyfPQI7XIvNgs453okvjUti09xC6UR+LCuDy3HDTPOegsZnbLCvlDL4c8jUyLKF44eW+CMpPxK+/TkRCej7NbdSPiI8tKAw97nkYt3S9BqGBgXDnZ2HpnGkYP20BOna/E3f2uJ5umHzhzXNRQICD2smGuP1r8NW42ZdlHDJh4n8Zl90xcNPgevMj/fDag53wWr+XsGHfSQQ47HITfzVtEaLObMArrw/F0N/moIL7FN4YNAhbDsXASgNmmTrNMHTYSJTP2IPnX30HNzz+Fnrffy3y0s7g0fvvx9Gz+QgICcXgb3/GDY2rIu7gSlx73zsY8tVwtK2cjq63PyeGjAGL1Y6gwIKB+1KDB0NbiUoYOfIr1KCJJLRcGXzY90nMW7uHJtNwjJnxKzL2LMLT/T5DIBkzpWo1wTffjIC2Yyae+GwGho4YgTaV7Hix7yvYSpMOcUO5qvXwEdWnRkgmej/RE/Vvfxt97mqAAa88h11HkuEgmzTfXhWzZo7GiY0z8dxrX1CcBcGVauGbkSPh2TQDT378AzkHdtKFo8C4voRwk5N36/Ov4Y0b6uGx517EzhOJNOg7cGev1/Bez+vw9qt94ardA/3vb42XXuiFPcfTaJL0ILp6O8yc8i12LPoVg0f9gckzfkLSrpV4/e0PyOnJkPo3bdsNX33zFU6umoZB7w5BWj47HjRBkyH45heTUMm1AQM/GIlXPv4N0WlL8NKgIcjK4wlcTab8WaZWa0ye+C2ObZiP1976FGfJaCULGP/p/QbefrgbPh70In5dvIP6nAstb3gMX37QD8Pe6omZyw+QZ+tGow63YPiIrzD93Yfw7e/bZaJp3PU/mPTNB/hoQB9MXbgKAcFBUt4lg0ZuYHgjLF/wLaaMHooPhk1AaEiwnqhe9ZVt0hU/j/gYuxeMw4AhP8JLcrXr/gBGDhmIoS8+iPVJUfh6+HDMH/0SRv66vNC9oFns6PxgH3w74HG2TrBo8ii89fkPsASWwNtfTUapxEV4bfCXSM1n596NpweNxj3XhKBvnxdw6EwmZfHg/lc+Q987W+GVR2/HxlO5sFCb9Bo4GC893AF3dLkVsTn5l9yocXo0dHuoL756+WG60jD3l+F4f/hPsIWUwuCvJyPo2HQM+nIsHnvzC9xX2U19cACSMvPIyNCNAxpXyjW7EfPHfoiJ3w7BJ9/NxM2PvYTPX38KWn4ehr35HMYv2oZn3/kWj3aogFf6PIt2vYbjxgrp6P3cczie5oU9tBQ+/vobtK1qwX969EQeGYOXtpYacnNc+M/jffH2C9ej23X3IjUjR4ykag3bYsSo0Ti56Fu8OXY+3h86DFUTNuGeAZ/xAKfnZw5A5erNMGPOz/j2nX4YPXk+jQtW1O5yN6Z8ORDjv3obEzZlYs7U77F/xRy8/cEQxKflwqPZcU23W/Dl8I+wfdaPeP/Ln/DaF1NROmslBrzzBd1b/FTZg4oNe5Du38BrfXtj92kb5swajv7PPI2FK7cjkMbYgNAofPr9ZNR0H8DLb36K5z75AS0jk/Hqq4PIKYmRdqjXoTt+/X4ofvvybUxel4n50z7GwJdewPR5axEcHKgqQprlW7nDXU9jyEv3450BvTFvzV552PGfZ1/DoOcewjuP34TlhzPJqL20reAiY7NG804Y/u1IjHnuNkzeeFgGlIade2La9wPxzqt9sGF/Ln6fNx5fDuiLSYtoHAgKpLHeC481GH1efx9P3tYSr7/0Ehat3gy3ZkNoVHkMHPwxenSoh5ceug3Jla/D6A8HYPVvX2PIqInIyHfB6gjBM69/gsdvaII3ej+KVQcTEcAW+yWERuOaPaIShn07AjWCUvHcC6/i0KkEcfra9HgYX737CuYMH4i12dXxxbsvYuHYIfhizDRy8lywBwSj+6N9MLjvA5g84n2MWJaAueOHIyokEElHN+GpF/qTs5iNO54ajOdvb4j+vR7GjjO5ZNDn4L6X3sDAZx7Ec9dfgx3pFnFEPBYaN14fjGfvvAZpuWHYMedbvDdyPDmhXjTu8iBGf/oyFvw6EkNGTkAOP7RxhOH1T7/FDfVL4KVej2PLsUTke8Lw5sef48EO4Wh342PU/6nf0HwfEFAw5pkwYeLCcGlHm/PAS05AZPlqGPbDBKxZvQrLli3DqpWr0K1WWeTn5qBNtx6oWcKK74d/ie1HExASFISg4BAkH92Lz978GOUadkSDKtVoYrNj68oF2BWTg0FvD4LNmYU7nxmIis4ELFq2nIwaNZm4yZApW7sLNm7YiLVr18qxZdtm9OrRDl5nnkyalxo8GbisIXiu76uo4YhHlxtuw6jfluK9zz5H1agQeGnAzXdq6NLjMWxYtw6r6VgyaxIalqR6T16Ihtdcg+bN6+KbD9/AjiMxCAwORQgZm+lxR/DmJ8NQsmQ5dLimlTzRPgdcITrk7UBAIIKCgskBCpQnVBYaGINYn3RcDqfAgEY6DypXA/3efB/DvvoS3/84Du8+/xD27tqC7fuPkomvoWTZanjt7SEY8fUwfPP9GEyd8DVC8pMxcdx4XP/wwwhyZePrTz9EXJqT2j8YocEB2Ld1Nd4f9hPatGuH6lUryVuV4uAko67tjQ9iyYp1WL9+HdatX4/1Kxaj53XNcM3Nt8GSk4HRI79GWp4XwaSLYDJe5o/+BE2u6YIZaw8iMiKMygyiiSRAngArPQYhLDwcJ/dvw+RfJ+Legd9g15692LF1I159sBvee60vGSlbYCdj4HKAFxXkuGzo+RwZU9u2Sj9eR/1m1bKFaFk+FIl7STfDf8H1dz6E2zo2QWAJMjreHojFv3yNmSt3kHNmF309//pX2LhR3QvrN27G4t9Go3HVUmSoWJAXsxsPPfI4Ito8hInff44yIVbKo5Z5WG02v75jJ7vThoBAvqa2CQ3DipnjselgDIZPWYH9e/diw9K5qBucgecefQZnyDu7XE86LfYA5JzcjgceeQIVuj2NX0Z+gpLUBIbcDH57EdX0WsxdvAIbqC+sXbsO2zatQf/nH8SZ7Usw5o/9uP76m9GoURO8+sIDGDfkTYycvpqM8d6o17A57ujUAOsWz8Kmw0mYR0ZPkrUMJv2xCfv37cXi6eOQf2QD+vYegCzSyeWpJbU/OV+24CoY8unnGE4O3rff/YCfxnyDSpbT+G3WIjjJcPLQ2Fq3+2NYs47rSGMdnbetX4L/3NwRp08fxOffTcaD5ADv3XcA26gPvfvYDRjy3pv4cdoS3P3k48hPOoORXw5FUram2jWYxti1izHku6no1q0rypcrU0ivPvgGUao9j30IxbNkXH7zzUiS9WtMnjoF1zeKwJzZZEyWbYLujSLxy7ix2Hoolox+uv9CQnBy2wq0bNgAn42dBTiC4EUI3v/kG2zdulnqsmHjJsz+7UdUD9WwYfl8zN94EG8NHYtDBw5gy7pVZBhG4e0XnybDOfWSOwUF0GjMBV4f+QtWrV5N48omcgrexOEdq7Fz8w44inEKuU0qVq+O63tci9+GfYSl64kuKFTq7clOwidffY2klBzc0OM+3Eo6tiRvx7vfTAS50bjz6X744rOPUCssD4uX/EHGe5To91LD5XSiUZt2qF2jKr7/4iMcj08j+YIRQu2yZ9l0tG/ZDJ/M3YNbb78BufuWYMgP0+G22IWGH0Yt/OkrzNwWj9Ztu6AS3XyW/Ex88VZfTNyWiWmz5qJrw4rIJyeHYaVxKFAfR/gBFQ8LAeREBMm4aUOnW+/Ds/d2wfN33oF+g95BB3LU7+3UEHl55Pz95zqkxh/CCHIU3HaH4mFz47MBj8sb4H1x2QgPC5X5ws5vbmkONMYs0ykwYeK/wxVxDGw0GKTGHkefx+9Hm7bt0KlTJ7Rr3w5LDsXTzRuI42eOwB4ShNatWtAAk0cDsVst6aCbvONdd8KTdBinUs5Co0nY4fDg47ffRfnGHfD+ZyNxf5em+OXbL3AsKd83OdhpIIo/tAzNWzRH69at5WhCBsCouWthDQi6LBO526Ohw+0P4/HbWtBg5cawr79AvWg70rUIvPfeQAR68hHgsGLF3HFo1aYNOnZoj3p1auKDyaswePgo1LTlICkhFx07d4HmcooOeJkUL3u645abkJOdjcOHjtIknYtARwBCaCJ10uDuzM9HSIUoBAfYkJ2UcFmWNVwILKTzvKSTGPnFJ3j9jTfRr+9zaNOqGZ545V2czeXXuwFITjiJLz5+E6/064+XXngePV96G05bOG68riOO7D1KzkwotVlL5OflwkWTK09eVqrrPbd1x1EyyFv0eBzDhn6A8iEucrLc1LGs8JKueNkZG6zrFv2Kzu1boWXLVmjVsiVatu+CsX9sQdzRw+RkhaBZ06bEO0feVuXl5qJmp7tkSc5DNzZHjj6JFYXTbUGrrnfijmsq4JH/dEfD+vXRtEVbDPrse9z+8hf4ZEBPBFgvz7pXXgQTQv39p5EfoEHDxtKPW7VqhbYdr8W2JBf1Jwc2L/wZo5cdwYvPPYV3hg2H5/AajB47AfkaGSzUFXiZ04iP+pLTqe6Fls2boss9T2LXySQE8BsEuqeQHY9n7r0Fq2IDMHP+bDSuGCqv5M8HC5lweYjAk888C0fiVrRt3RINGtRH+643YdbWGHxExujDNzaiNizeifvbINEsVC932mk8Tm2yJT0as+ZNR72yZFzqDcH9JnnHYtzUpT1aUF9o3boVGjZrg6HfTUEQGQzzf/kWlpqtMPzrEcg/dQCz5y7A5B9HwVGuNkaM+AIhtmx8P2YybBHV0O/FZ7H7j/Fo0awJ6tdviJtuuwc7s6Lx3fhf0bVJOTHQLwcsFhs8eafx5hsD0b9/f7xI98zzL76Ks+E10KlZLXL8NRlb980fS/ca15HGOjo3bNkZ0xasQfvb7sUdjUvhpcfuQb16ddGiVVv0GfQRHnjrS3zyen/E7diNiMiSaNy4sTyg4fvCmU9OeUgo7ux+Ew7u3oe01FRqx2xEhpQgb4scAL4v6Z6LrlkOyEtHfnamOIwOZGPMqK/w0ksvo3+/fuj50MPYEG9Fu2vaIih2H+It4WjaqCHCrW7k07jmzMtDUGQFTFm5DYP73Au7Rvc6cvDWq73QqHFTqUuL5s1wyz2P4kgm8NhzvVDeloLbO7RGPboHW7frglGzVmHQkK8x6NEeajy4LLDQnAN83PtBtG/XDm2voX7Uoj1OeGrik/cGoAQ5Utz6/Gacx2Iek1lHqckZOHMsGe06dZan/cbSzpzcPHTt2AFRkSWwe8NqpKanIqhMfbSqFk51cOH3n75Gv5dfxrez16LHrXegaZ1qsvTmUoON9YQzp5GZloH27TvA7cwXubkfRFRvhtmLluLdh6/DyaMxiK5HdS4bjjyqH9eBx+fIWq1wY6MyOH38MBJSyKWhsTjYruGHD1/BK5/+hKG/zMJTt7clJ8mpl3gueDlx6SoN8MHbr+DYnn14sP/beOyuzjhx9DSefGMImldxYNvhWIRFVkTzxtWQS7rj8nNp7L7lydexZP4stK5TAU7XZRpnTJj4f4or4hiwhcLLLwIDAwsdbNhYrQFI2r0ad933DCIad8eOfbswY9pkTJk+E1s3b0LzkDO4oydNzMfiaUIPkCUBaQlH8MHQseje/XocWPkrZq87iOBAm6w11sgY4qfX5epci107d2Lbtm1ybN+xC6t/H4vwkECa3y6tFcdLLSo0bIfhAx/DLyM+RZ8XXsDrr7+Ot94ciKf6fICmnW9Dr4fvgDMnG93ueBY7SZ516zdg34HDeP7GpvjqvUGYsXgJevd6DJkVOpKsWzFn5hRMmjYTW3ZsR8cyOXjsgfux/uhZLJs8EuOX7sDXE2Zj0fw5mPH7H1g7Ywx2LZ6BT3+YgaCgAJKI68cOAr+qvUKOAineRkX5F8dOn4MMOJaG9zjwE2Reg8tPn3kdaOKh48gkw7t2q3Y4tmIcOQpvoOtjg7B72wZMnTyR6rYQmzasQPr63/DMS4Mwb8ESVGvRBeOmzMOM2XNwQ10LZk6bg7QsXlvqRPubHsHaDduxg3TGbb6bnIlJY0cgcesMPNT3TXR9ZCB2bVmPyZMmYcWadRjR7158POg1TFq0Td4gKIOThKU6GCvTA2xe7Fy3EMsOOLFg2Ros+H0WpkydiumTJ6BE0kb88Os85Ll4nbmQX1JoFi9NenY80fc9HDywz9eX9+zegS/feQ55ZEjAlY+Joz7HIUct3NawPDkBH+JUplfanVeWeDUPXnp7JHbt2uXLv3v3brzR+z55Is3txfemw+LGyHdfQb8hE1CzWpSkqTrpFeOHcXxFkRoNG4FIw8SJkxFW9yZs37YF06dMxsy58zD87RewfcFPmLNir3qCdxnA/Yn7Gjs9duTjyzfofvtqGmpUjZRlLgwvGZ8lm92AJas3YueOHVLvnbv2YNmUH9Ckemkc3r8HM2csQcUKJTH7528Rk2dDXloMhv84B+XLlMHCcSMRk+uBI/8Mvhs3HV0e6Idtm9ZjyqTfyAlZiLceux5zfhmF9btjLvkyDwV1P8meDnJy1NmOtLNnEXcyHW26dpCn1R6XGw1ueRJbt6k6GvWc892HOL3uD6yM8+KX3xdj8cLf8dtvv2HhgrmwH9uECTOmYe707/HsoCG4+6WPsXvrOrovJmI23WNrV8zH0bkj0eu1wYhPTsO3Q97AqcAaWLZ2Hd2Xk7Bk1QaMGfgwPn3/E6zccoAc+gByDKyw0z1tJxkd5Hi587PJmT+J+s2aIjgoF/fdeifyKrTB6u27MWfaFMxdtAxL5ozH0u8/wOdjZsBl5ae7Ifjoyx+wf98eVZft27Fv50a8/NSdGP/daOSG18RKipszYyqmzpyFcV99hBPbl+GHWctJF5enr3F/Z7v8rdFTsXnLFmzYuBm7N69GqazdeG/ot8jIdYJdkoGffIXNW7fIm46tmzdj8BOd8HKvB7A8NhhrKc+ieTMxcdJkbKB5qHePpnjp4bswZ/MBjBn2AQaPmIiPf16MVUsXYcKEX7Fi3XoMfbo7EtJzLsu4wuD9V3H7N+DpXr3grXE9zUmbMXPqZCxYsgKzR39E/X8Yho6ZhjFfvoN3vp6EL6cuxZoVSzHx11+xeMVqzP1+MMZ8+CoGfvQdtOAQGUd4TwC/ad08bwLuevhFBJSMRmgQL90tcJx57b/FQr2FHHiPLQqfjByOuO1L0fvZZzDojTfw1lvv4LHHnkKsFoUBb7+HVaPfxutfjEe/Lydgw8plmDR5CtZt3Iqe7ctjYP++2HQolu4/bnselXhMuDImjQkT/8u4Ij9wxpM1G+M8kfs/0eZXrjzyGZs3DTqDhtc7stFibB4ylpEwPafxNQ80vJ6cv+WC8/JyGY7n9HNBhullWk4j60o9Xp88BeANVyynVWQqKhfX1ag/g/cp8NPa8+mAwU/IPXQwmIxZ8rKPQks3KJJpeK0lb/i93DD0r9pYj/SDalvVdgXpSjdcV5afo3mzOj/1LVR/X914Eyy1LYe50mw86fzO1+bCWyajAt4GeAN40YnE0K3iq2Rg+HROcWwaM5vi8l9aKP0Uh6JlG/XnJ8iG1HzNdT5XK8oZYDrua4XahPLwE0oLpfvW5RMMPoYuDRRuL6WXc++BSwt1jxTpS0XkLtrWBSjoM6rP0j1L18a9c777WPRLZ52K6JiPvpH+MsF/TCuAGvfUfX3+sY7l4noa/daQk2mNNAXVR6gYiTd4KR0V1K04fRo0nIflOCdPkXHfuPZHQZ7z93Vj/DPayyiDyy06Nl5y6HUrqmGjXKPuRWH0w2L1r6f5wDxIN3QSOoOGKivny1o/gqHXAhTcIwKffDT2UZzIRwFjzOZ0vvfOd88ILxXlK8sYp/gNAPNiGn8UtQ342r8Nimt3Y465nEtmTZj4/wDzl49NmDBhwoQJEyZMmDBxhZYSmTBhwoQJEyZMmDBh4h8N0zEwYcKECRMmTJgwYcKE6RiYMGHChAkTJkyYMGECsDRp0sTcY2DChAkTJkyYMGHCxP9zWDT+igETJkyYMGHChAkTJkz8v4a5lMiECRMmTJgwYcKECROmY2DChAkTJkyYMGHChAnTMTBhwoQJEyZMmDBhwgTBdAxMmDBhwoQJEyZMmDBhOgYmTJgwYcKECRMmTJgwHQMTJkyYMGHChAkTJkwQrvjXlebl5SEnJxsW/ZoLN8JFYdFTlIAFn/55i4PFL0E7H/MLBGcXducUZkQYFP4FnUP8J/CVcMnhL5V/CecrsVANimZgXDIxNeFvsPMv9y9RSEj9bKA4RpdM5n8+bHY7Tp04gQ1r18BOYQP+90BhFRVcUYsoXUmUP1VhBfpICF6vBw67AxUrVURwUBA8HrdObeTRfLR8FjkKszv3mmAhOommDw4XB06X8cHHkz7kzPAvyGCgcvifeegz+BemNvIYoGv51+MNAXmgMTL6p1n4eQvT+HH1FcTxKoo/mEQPFsBfKA4abIwzw6DxgRI5XR71+CQVaFymTm/E+1pG4i3wqgv6t8Lp9SI4JBRValRHUGgoXHQt9ESrchmC0DVH86XwMeIVt4IyC3KpvqjojHiv5vWFfTAuhTcHiqT7oXCKkUGNMSqrTqGK9cFC8TL96YRSFw6QkL7qGGcGJ+lxHO0PL+mIYbFZ9W6hMjE/yaMuCBqs+gSl4jlS1V7E0GkMcJzVSjzoj9NYXqvILYS+PF7JwjTCiUMcIZAYIlS8mZ75EQqK0cERdNC/4kP9ghhz2EIyS50oWrFRzxS5fMnm463OAo7XTyqa81OITqwvrhcnMA9VDwvFCWFBHBPzv5AaXChCDxeA5dQz8RVlsHFbSAr3X10jkkycqCDWGZNze3g0jy+tgLc6K5GZWKVJrASpzaU8437X45maaIWdgHPzFcsgBAKVzjH+sX4oYOAfJFrua3TPWG0Uz/WmunCCTsRtTbeU6FJk9+rcpQ0LwLEikX8kgS9Vmg4ikHaVBiGmdBJOfCklM6VVJRMhX/GhShUJJVQcpOZGMmUyJPTXSGGpz49C5Ui7+EEqoIoqkI3gT2ZESl51cX7pfcSKBX1IH9Xrf04e/3KKQdE6FnBXMK75lokKAAJt55RwSXHFHYPk5LNIiI8TBRq4mCoWiFs018VUw8irmqPg6i9QiMA/J6Mg8a/4XFB5RiIT+xdVbKa/KpEpFIOLKtuAZKJIiTc4nB9/eSNTG3I7ymRK/YA58uD2l/Av+i+K+LfB0FlR7V5MNYOCg/HHvHl4a8AABAcH6bHEw1CtrmuGwZdjuGy5r+TeopgibaHPBTxYyNn4dDqdCA0Nw3XduiA6Ohq5ebmguUp4qXJo8hd+nIMmZymDefvVUmjpoEKEL7Mm+A0PfiBueryU4Uek8UwoAYrjcoqBEWvkEpnIuWGmNppFOV3xpUqw3ELF8quzppfHKRxieaVKHEdpZNZQ9UhGUYKuNIFoQc3UbDBwtxcamlaJRtgq1upklMO8OWhM7H7wr7sBlp2LtZIulYQEnkm8atI2IGlEw0Yfy6tpNng4CnZoNhsyPS6UqlARN956G6IrVEC2y0XpzNgKK+uHK8b0XGeOZ55yrQrR2MgiqHQOsT4JFNa4L/gLQyh6Lbzlj85Fkoy0QvDFSYtwIfpZT9Z1ZRjTBqzGNRUi8nMukkV6IqVxcwkvkY9KIF0ynT9vI2BUwWe0s+BcV2o7LoWTlX6UYyBtJVJzIXQIAcuhaPQIzkT0NpGFHSjuPJxis1Jb0aXyRyhGkVJIpavs3Lacny7l/iD+xIf7B2dgmZUcnMQ8lIMm/ZjlVkrReSmZOSvHi+ErGbkzc02YRifneEpXdTOyK8nYGfC4PbDZKVXvFgW8KM3DOlBOg0wPohtKlAIIFBT1smx+ENkon9xblCZ/pDSvx821oTgRivhyv1fyW0gG6u4S9lBhbpeHZLJROuuNi9QrRLBY3PxJh9GXuc4uCrD+mInxIIYzuimNr1VmQ/cqTaIISjccJbIY9eETk/pBWkj+1Znr6SDZWVdWu53k9ZL8REg8vCw4/XM9ZbyWAYb/FX+RxCcDgWnpMMBBv0slj18M82Fdczk2vh/AdWW9OqS9WLeqB7K0rHcKSYF0+JfLkCgVqdqPOVHeQgIUoLg0/34g/UgPM5hnIejlSVl0yaOk8CTwp7pW+VQf4niK4X/JqxMy5IKgX0udKU7mCPr3jS2Ec+QgFBfnD1UtJSsXwicOOSi+YZQNkYEF/C8H/hGOgYHiq+ofqxSkVPTfoDAvA3/JrRBBUWqD57lczseXcxhpxdeZ4omAaQzac3mdG1OAc+spN4SEFG8VoKMYNjx4+CA0iog/FWd//v4ooGAYNx3HGbHqRuN2pMHFGLTkJjwfTz9cAIlfkQrGdXE4H78/y/NnYH6c1zhfMPw1VRjnZ3NuIUFB5BgsIMfgNXIMgkIoWbUkj1G+ga0QSOucRiFuYpZCTEr93vTda768/KmuGfnOfISHheO6a7ugRGQJ5JFjoEY04kMnNhB5QjYGYJkgyQj1MSDw5MX00gd0I5MhRhBBGTH+MPJyvgI+UhadpSSRuzAKNEzwBalcsf6oPJlZKT/LT4aYcGaZ5MwfYl5IHaQcXUfCS5dd0umseNLZmKh0Go7jhlCGAKXTIcaPMGRC/aTzljGAghafZ6cgUun0BQGqoQSZt0QUyEaGi65mpmIKiuenjCwfE5MxRAYRG2Feis9wu1C+SlVcf2sPlChTlhwDN1i7POmpWkp2Ys1lyZWUeSGOga4RouF2Il6Sjw0xFW9A5RNJBeemGyl+4PIpnkmFXi4L6JSBoqBCzF/xlfpQ2EpGl4342OykM2oc6ZPEy+P2Up/k9lLtzx9cBhtHVhs5TNLmZBQpC43+KY9HOZ0sAuexiRXKUcoQ5S7OBjBfW21sCHMcGXlyn1A5ZPzbpV0siItLwOLFy3DmzBmUKhWNbtd2Q/Xq1UQGTpcy+KYjiHEoBam20jsGB+RQ94KKM/RT8MltzHesohZZuKcYlRDo+bkci/QMiVHlsB64PSmWs1Iq//E/y6MRvY14uahPHThwCImJZ2ncCkKtWjVQslRJ0R/Xw6cr4afK4+K4JBGDi+cUqStdEk+eT1Q7kASUHhuTgNWr1iA2Ls7XLl4ypnmCEzeFDeyAAJQIj0T5chXQoFF9VKhQVt40cLHsxAqxlMmmH+ul4E2sOCLCjCXS+zhLRXXUfPesah8jrKRlSVhrerzRXufAiCuSRkXu2X0ImzZtQmpaqlQ2MDgAnTt3Rp3adUR3/KCDpZUSSU4B32dSMsf7gedhPca4h5XeDblVKl+pGrCeKRv11RPHjyEuPp6irOKshoSHo1r1qvKQium42xR1DIw+54MkFY7zv9+lTP2SwzwnGHF8LqAtLLORiZONIg1SvpQoIyuBxVTaYboCQo7hZzNGvJylXJ0HMWdqphFQgrqDzgeV98+g9KbKM8ChAKpiA3YMAv6M/9/HVXEMEhOoI/0JilaZr1lIidelVV29QHSDRqEoByM3N6eCP33RMKOAlw5fBAf8+PtnLpRL3ZR+lH4olOm8MKj+vIU4sUgpcnNT+ZRRpfyJFMK88G3Jw10hSGIRHsXIpOpbmE6RnUvMTzLUGwP6p7vAl88/uy7bn+J8ycXI54Mvjx+RL3iB5fnzLy7Ln5VfCIqwKHlxxfwVCjkGITQwU2ZuETHIieE5PCnCfwBjdXu579Agr2J5EKZPaR8DxI8neK9H3hhERJTA9deTY1CCHINccgwoD0+WnIPLlWUTdMhkQAVoXhrZZKJQkInI187GmePlU+Xzga+ZnPjQIUabgK+pjhxnxDCN8FPgJ7k6U6GVIqVyEiUGGoPjxVDlsiTGAF2TXpin9Fc9kemZBVNLrVkmq41Ys2HDRJSD1S/xlJ8HLimTDQnmp4tFB6tCLnTeAo6jckU8SpPy6EOVr8cThKXQMJmiUx8cxUsOFKHEGMR6Pfm9jsbGEL85oOssMmgrVK+OG3rciogypZHlcikaElB6hvyzcSCfwk7EluZgDenLMjiOErh8AxZSAEWre5+vOV0/jHZlGO1h9BX9SiD9kcgkjj4kD8VxoSxRQV1VSLUnwad7AjFgOZXjaYXdbkFudg4OHzqMM6dPIzU1Dc58JxmODkSViESlipVQtVo1RJSIEB2wYc/GV3pGOo4fVcZRTk4uAoie357Vql0b5cqVFYM/Ny8Pe/fsRcyZGJKBc9tQunQZ1K9fm2Rw4+SJE0hLT0FQYDBKkyNWpXJVOAIdJBvdSR4XDh8+jqNHTpERFkMGtQchYcGoXqMyGdLRqFS5PBmCFjKC4+F2qZGbZShfoQyioksQfT7Nt2eRn5/PlZb+F0H3asmS0VLn7JwspKSkqL5H6Q5HICLJyWeHJDsnU3QUGhqCbNKNPOlnR4V07abxOyAwAKE0zjjz3HBRmrofle7tDjvpThnRqq0pjZL4STcHzialYsWKNVT3M8Q/GJ06d0CNWtX1e4Bz0XjmUGVJDis7TNxHKExxbMuKIyX9gx0X3cnmriZ9SKO62MQB2bmTjOh1W5Cbm4fy5cujadOGCA0LgpecvbOJaThy5DgSEpOpz1nRslVTNG/REAHBxE9zUvsp588j45Zd72vsCFK5FGQDmcFP7/lPxhkC90MPjZGsEn5AIP2bE/S+ytcedoLorN7wqSQRnS6kVnKvMFcF9bbDix1b92Pduk2U7kGVqpXRsGFdhIWHyBjMbzxYNG4ndkzFUSLHgJ1F1pGNxib1xoTbhOSQerAe2Zmnu5zGAU5iequF24+vWWaWgMEyEZ1dOb6HD53AoUNHyHFNpPE/H6VKl8VNN1+HyKhIVX/Jxx98kAzMn2ukV0piDd56HOtYjdf8r9q8AJRbrpVedK5MRTJz/LlgHTMKnDi5oDyGLDoHVSSBPv0L5Uv9T79UZ4lXpBxmjar5k7RGY6moVl1KHqHnCx0qXnEVHRcBy23kMcpix6B+pA0lHIrmcuHqOAb6GwOjYFba+WCkMa2EKcANoGIuLc7LURJ8EvwJzseB8/0NeSnrReX2Ke1cmc8niS+LHOcpkHsno7i0IlAk5yFk9iRbIcfA4F0Uxcqhn4uCaZkfB/Ww4DxiFEoQWj/GRfP4JRWCQVc0/bxlFgdjyCkMHqwMqPQ/Z+pzDAayYxCiIou9vRVfo519zaorTeUoKF2Md7+253w8yLrdboSHh+Haa7uQMRGp3hhwmkyINOzKpMgDtrpjWRZ+kub/5Jbn1YKRgIvxlSrHebsFJXBehmFkctnqDYQfOD/L7ItnGeik2MsHl6GMmgI6tZzIH0REcktf5StdMF9pck11E0uAn9bpNWN+MuPwwZMsnaX+zItpOaxDD6oSdIg8bDgoLTE/ye0r35CAriVBXTEMPurppZJFTbh0TTLw5M/yalRXD8WzIaCR4ZBBjkDlWjVxfY8eCIkuiWwnOQbUmKxzeX5N/UHYqA8WQr9WsvgcA4IsvzEcA6ZhiblcqZfKJwk6jHgG51R6LALhU5CHIXqQ8vlQaYZuRE7Wueid4uSfPixu2YvD2Xbv3I3VK9eS8ZiPQEeQGO5hoWHIzMgUw9lJhnUYGchdOnckg74eUlLTsXbtBjIqj0j/C6G0MLrn3GQgZ2Zlwu2xoGLFCujcpT0ZbOHYu3cvjh49gZTkDHhcyqgi241E8pARTn1Yc5OjTQacW0NUVDSuu64batSsiLPJKfJk+PSpODK8SGoPtRXR2gO9VF4wOnbqIM25ZctWJMSfpfJB8jtw001dUbdBdcQnxGPtmo3klCQIfzZGmzRthK5dO5DhbiXD7iA2b96K5BSS2UkGpSUIgeSgaBYn8vIzyYGIROOGjbFnzwEkJaaI48DaczrzUaNGFTJK62Hrtm3EP57qE8haJSchF9VqVcZ1N3QiJylC2tRLurfZ7KTHPKxcvhYH9h8j4ymARhE1Tng9eWSUetG1S2fUb1AfwUEOnD2bgp27duH4sWOk0ywxnuxUt8joKNSlNmjYoIE4btyq0sbcrdnAlSfk5LiQc8L9ZMvGfdRWm8k5ckrbdevaDiHBdtgCuP0DqO2PYOXK9UhLzUBtcug6kJNy/NgRHD12ktqKjXcbKlclh6JZfXKGHGQIHxJj2GoJIEPbQQ5aCdJpA4SHhSCH+s+B/YeQejaRZGB5+F6xSD+zUv0ddGbHjfdllS1bVvoWvw3yesmQlNuEa8P1sYpjw9ZOEPWrCuXLiKMan5BIjs5B6g+xVL5GOqiLBg1qIYRo2FGTckgP7Mzk5jnpTqTyKcyOGjsgPJJw31eOgZKN33CyA8HOjdfrpjA7D5zGccq457Zzk5PK9PxGRZ4jUGMzz/j4ZCxauAKnyfGtWq0qbrzpOoRHhBEPngcUHypK3X58s3GZUs2CsyLg+4BlowBBuUvFQ+5fRSYySR4qxwgbPIpeG2cuszB/lsW4Jhr174NaAmnMM0yt8+Y/ndA3tBOs/GZKqFTZTFvA/1z4z4nFgbMSF90xsJBj8Of0fxe29wh6+IogNzcH2XSTi6L0uAutItMVNNa5uS6MTwGV4sVycJw6q1ARSOQ5sQXwZTICxdH+Wdr5ITIWl/WC2JxLVFw2vlcL9Eqh8/H+Mx34gW+WP4ORKjcpsfzTm4ajjcNAUVL/4ihNkv+M3gCXyWnnZCAY8b50ApdThExQXNxFweh7F8PIEKzgsNsdOHL0MJYvXUyTYkCBTqWe6pCnrXoWOdGHGiw53v9QaXwUemMgcfyh8vEkV61qFdl87PbwelNFqeYCGkiZNx3qj68pwaChg5+q+JerYFzrl37w9RmdB5fC8OVXs486WAi2FuRsxPFTSJoIOY4vOZoCvrI5zi9PQZPzpy4Xhwx6ppA4vQwOS6XoWolGUHlVMn0YMuq8lBLorNNLqs5HlafkYALJzhR80xIklWkkk0QJVJxxsIGhwmwAcP1lsuY0uub2ZT2xQcByO2kCjC5TGjVq14E1MIgMUSWaGBB6GZzFvwy6ooOpjEOlG2fpYnRwTYTayCt/Krei9g8bqX8C4cEn/lTlGrkFUqZQ+M7+YAPqxPGT2LxhC7JyclAiogRuvPEmdOzYnozIWqhdqwYZwblkwCUjyB6E+vXqkAMeiE0bt+H40ePEwYKmTZrgjtu7o327ZmjWtIkYiwnxqUhNS6d6e1GlSiVUrVIZ0ZHRiDkVTwaeG2G8BO+6Luh+87W4pk0rMvAak+HvQio5HPlk0LHDXaVKeQSHBqJOnVpiRJ4h5yAjMwdlyUi89bab0O26toguWYKcmCiUK10aCXHJyMnKkwcEderWQonIcISFh6JO7VrE04PUlDR5gl65QiXUJKOeDbyy5cqIcZmZlofU5CxyUuzEMwqdOrdBh46t0bhRA1QmOZo2qU/1CsRZcg4CyJiuVbMGrr+uM6rVKCPypKdlkfxOBAYEoX2HdujSrS3VIVT6MDsF7HTyWwiy68UorlqlBtLTc5DPjlhAAFq1akFOTltUrlyO6KzYvnU3Fi9ejjNkbIaEhKNRoybUHvXFWUtKSMYhMr7PxMQhMiKaDPIIMmCpKagc1ae4VZQTzLdJ7JmzOHUiluKsRB9O/ALlTQk7Avv2HMWWzXuQnpojD1MaN26EShXLIJccmMyMHCQnZyIj3SnjW60aFUlnFmRlZCCRdJ0Ul4r0FNIZ3Rd1alUTRySX9L9j214cPniK8uUhN8dL9o6bHKckxMacxZnTCeIcli1THmXKRJFjdhRr1mzBwQMnKC0eJ0/E4MSJMzh04DA5kqewf98RZFGbV65URa6XL19NbZBJdWGHyIb4uETs3rUfmenZqF6lKjlYHmzbshsLFy7H+nVbsHH9dnIs92Db1r3yVikqMhLh5MTykjU71SUnJ4/qvwt/LFqF1as2Ef0O7Nq2j+6JM6RLu9DLGw3SI78hO3X8NJb8sQrr12wT2tjYs1TPbHIak8kp1RAaGo5ataqScxkoRj4PGMa9LjAGEB3s7PFdK9MEnZlO2q0w2TlQrazofWdmQNA5GpcKOj9DFl85+p/8Mw+m4Qs5FxwecnBEPjp8EHo6uI/Tyd+2V/IoCYzy1Dyrp+lndRhjsnGtDkVj0KtrajKUDrIgiAOXEVfFMcgix4BrbFTX14AU4Fe0fLDHWvTw0CEdST+MOH5iUxAmNr60onz80/jM6XRQg6n04sv1HUxX3HGedA8d3BmMMJ+Na38aI+yfJvH+fIuW4RcuyvPvHdyfFc+Cg+OKiz/foTx/bk8jXJTGf7kSXfrOBYfiU+hgmnPo9LjzpRmHP81f0Z7vKC4P/1Hg3Pj/7mAYZ3/4pxuDRlGwY3D08GEsJcfAxjMwQTkC+kCj33MS71cIBzlF1sbLwK1ojYNjFI06y4BKpPx0NJAMRzYSxDFwu/W6MxUHdCOQJmRehsNnyq3n1896GcWVK4dwUJ+sZ6aXiUrOEivpTMFxcsWzGIX5T8mi4jjENGyscJh1wxLyU0upO/PjirEhzfLItX4QjVoWxSUacRzNZ5aLg7psUk+WR8WpgnX+hvHC2RgiiOLL4CI4USYZaSS9BnrZnE+0yAE5JFXCZOJzqTodl8fxHOaAAYlQQSLhJ2FMa7UzvZ0mOCvyaByMLl0WNevUgYUmeP6uKS/lMXhLfj5LEZSX68RS6u2t2kWRUSrFFfypqnK60r30Af1aDjnx2Qgb0RxgqHy+a8lPYKUo5Uk/MaB0zQdfqDim42u1XMkrT3+PnzgpY2qpUqXQollTMvb4nqb+HWRH3bo10K5tK7Rq3ZiM5ggysNOxd+9BpJExrHltiCPjaOOGHVixfBM2bNhOBl4cKxZul5MMq3BUKE8GflAAGVBZOHLkNDkGLllXX69udURFh1I50gMRQ4ZbfCw/aSaDnRyzKlXIECU52FBOTUnB8WOnKK+HDNgA1K1XBaFhoSQzv3mwimF47DgZoxmZYpTVIkM1OiqcuLql3idPxpIRFy97JSqTo1KlagXq5h55a8BLAg8dOk7OTwbpVkOjJrXRpFldhIYHwhFIBiRv0nXYZN14BhnFGZlpcLryxfGIIMNxHxmxh2jc4b5Ui+rUkvTEMnI7cOvzt6VxO/OoD6sLIcFBFGvHcZI3jZyn4OAANGnegByGsrL86OSpM1i3fhOysrNJ32Vwc/fr0aBJTXJAosXotFkDEBefRHkzRc8VKlWQduI2lSbmD9IpL6vhZTynTyVKG7Hjm3w2GQf27xNjet8uNsZTkZdvIZ2FkdzNUa9+NQSFOlCKjPa8vBycOhVDxjYZY+R81ahWgephI5lKITgwgox4cvLy3LLno2btGuI05OXlk8OThvCIYHTr1hFdOrUhYy6YjPJkchLypH9dSw5VjRqV5F5ISkpBWnqqtMftt92Itm1akCPhkSVOLqdb3op07twOUVGhKFe2JF3XQ062m5yLNNID0L59a9xyy7Ukdw2Kz8HSxWuwd88ReWnS9prW5Lx1Qm3qv9lZOThxLAYx1Dd5qVt0dCTVLRZ/LFxN9IfJOQskp7YOmjRpAIctkJypGOzbvZ/y5aJyxYqkUgtWrtyANas3IY36CS+p4+VsXOfjJ04hPSNb9BQZFYFadchJClTtL/ce/fHzIBmHpIH8wHF+MO5XakC+8l0XxBN8Y7OQ+A55ICOjgwwyQiJpwougx6kHLhzmcwGtGmn50wipPHzIeMzQr9XBH4o3h2QI4kOifByIjFPUWdWBy1XU8qZA/jlewX/8MoKSjWiulGOgJL5KMKrPVWTFcOV5EHTYbcUfdKPzpjB18LpQpjXo1Ws6Dtv1o1BeOVSec/Lxk4witAYPOShdjuLi5CCexR7F0RSmd/gd8opOP/gphI/OP+w7FF+WvaCMwryNw5+v8NYPh863aLpsXuIzpauDOiSfC8Wde/BEW/RshAsd1KmVQaA6vITpLGHJU/R8YYeSs/j4onGFDirYdxSXzsd507me/nUtWl6BbuTwL+s8B2/O4wGkuDQ+WG/FghNIZ0zBZfEAKGc9g5zogu87jjMGW3VwIqWo/3NAFESjD2ySV4UlH2WgeYgGTz1NZ8J5JILNAytP3HalG0qUb7fhQ+fNBoTUjQ/JIbn0Oigdq37J39DCZSvOIgf/iSB8LSc9ka85TUVIHh8dnal8doQ5v0pn5dHBo7HykOXggV6MbslPYfpQfI1DWAqEEw32IpV/gsGTIXy4XnSoh/QqmpMpTtI5zLzlT6KkHHU2YhiUzm1MB88xbJzRJxVHZxVUH1xGoXwkDsnDRqkGjzxEMZYXcFY2qmSZEbOhg3MxK6UWpTfemMrLxDjeJwcHJULF8sm/VNaMElSPkxmXY3UlEJi/cbDhKw9BDH5EK6WwbkQ/CoZxLXEsB51VPzEoDBh8GNSmRBMQFKyWyLAsXjKUXWxUkmHjscLjArIzc5FKBmVaaiYZ1szXLnOAw0FSk3HdoEF13HZ7V9z/0E248+6uuPWO9rj19o64867r0KpNI4RGUN+3uclEzyed5VIxTjpyyQ+julnddPAeDk0ca3nwzbqxcR7SP8nHTpnbo8HlIXpKlxoRjdrjTVesK25Dl/HGjnWg2s5i5QcE5PxSXn4oJvohEqU7XufOy2lYzyQf5efNuVw/zcOODS8X5KVBHim/TNlIchgaISwiAplkhO7dfwwbN+3Fvv3HSTYNpfntQ+N6CApTT4tF93xQ32J5VZmqD8kDQCrb7XWRLrhMZSTxBu/s3Dzkkywu0nVQSDgZ6iFUvnqIx/coz0PcNuyU8dIvSoGsViM+vKFYNv/KmfsNF0/ykyPDOmjSrDGeff5ZvNK/N15+9Qn0eu5BXH/tNQgJsmHlilWYN2+xGOssJ+/n4G81Cg4KRH5uDnbv3ouU1GS6RUnb5PR53XSQ/Or+Jf17nOTkONClS3vc9Z+byZgPw5LFq7Bs2TJkZ6dRP6mNO++8kZyA0iKjhzpXg4a18fBD9+K2264nmmzMmDEPO3duIwfJgm5dO5BsvBQtSPaKyLdGWUhn5Fh6XaxX6rtk0PNbW6owOZYJOJtMzpI3EKEhJeUNzrEjR5AclwwbxTkQgtwsJ5ISEklv5KQeJmfwbDaCHSVRvXJ9lC1dCaHkpFUoVxolwqLojgygfp+JPHJoTp+Ox7GjsVRvB6pWrYubb74F7dq3x7XXd0Y3cnSiIqOoiVU70geF5HGCanPuAzy2UJ3/DELH4I4rvfPiIGNecTD4MvQgn2SeooBK5vFGjYEyllAb8yEjj4wtKhOXYBzywJPjhY3+J2H9mjqGzClMQu2jxDMKNI6iEKKrjoLR+CpBqYGVpZ91sGILKY4IFa2huCLphIIYpjHoioM0m5wLoyB3IRQlYxSKM3j5R6pwgbTGdVHuBXn9c/ui/eF37Z+sOPLnOZL/KXgeZPgXUxCmEHdg42Def8HeyKu0W/DnD3Wt4kQXfjyL0l4smFVxIvriDIKihIZIf1K8McD9mYQFaf4MuZZ+hfknFT38IJd+ab5m8IMR5zuoHDZIlUFERgsPTHyL6w3N8rNRy44KGw7GwU/S+CxMmE4O/Y/ihE5PM4xiw3BT8XSITlU91YDIdAa94u2jlaMwOKsM7MLX/1on0CFGIlsWhmz8p8tn8Jfy9XS+ZjYGI+MtIQ/2rB92jsURYyI2YMh4YD0qXfIAyZyIC30oPhTwlVUYHKNENuqgt7xkoTyi6wJdqhyKl8TxpKpifGFK8KVLe3J+vakknun4LKTMW/FXMQosg+iSYUTTJfPgDyNN8sjGRLVOXdqOCNVBthfF83ZE3meg22ESz7kVh8IwilR6oAsjohjomhIY9RX5+FqdfGBKdfjnYvZ0zWXokb7rYsD8jXW9VapURtmyZeQ+SExMwtbNWxEbm4DU9Exs3rwdP4yZgJHf/oSp0+bh1JlEhIaVQMVKVWBzkAFNxlpScgLyPXmILBWJshVKyRESFkp0YShdphQ5EA5ZL+52kmNAxqPbmy914/Zk495BTggbfW63C7y8w2q3kLHH3yTFeuf21OvC/ZMMUHbaGGK4yDovMuEcwQgkB8cu69I9yCDZOQ87L9lZ2fImQZ6gUyq/5WOtcn35LaOHv6uWyuEn+4FkBMtadQfpn/qa3AEWloXvG9IVGbW1a1cnvmSIxp7Atu1bkJ6eQnUNQZPGDVCOjEr1UIL7qeqL3ALs+HBT8MZXtZyQ6mbV5CGReuBEspB9y3Xlb1QLCQ6RhwDsEOTnudVbB2sAGchepKVnk96JGR0BwYFUL8WPf4uA3A2pN4PvNXZc3eDNE+ThWHmpk40Obg8L1dWFqJJW1KhdBhFRpDuSOzkpGdkZeaxCWNnwtjngzMvC2bMJsu+kdKlScl+wI8bfSsRvU/hBI8vNOuWHlqzXo4fOYPJvs7Fr9z7SNzsL7XDtdR0QRk4T5+VNzfy2hh9Csl63bNqH3+culm9QqlylgjgWrds2QGAotRM1KZdjfAsS70ux8KZoKpf1xjq2OjTZ4yUOBKkjKycTx44dw45du7B9+2Ykn41FRLgDJcKDqP6818ONrCxyUrmPUf79Bw9h/oIlmD79dyxZupgcjHjiT+Y9ObJ5zjx5C+KmvsuyR4SHiQ65VXksZYfSSY4Sy8I6lzerRMl9mu8P2ZArTgGPraylIgeVz4cal1U/+a/B+fWgwdf/UCWKdNInjYOHAsmnBJKw4kMRko9DHJbgRUFJxPcuH8WAklW9z627v9ycrlZf/BdCXCSuylKiHL89BqqKRkUNrai0gmsCRbB+lKJUDnXI0KnC/HEODMrioMcXIfEFuXjjwi/9XBRpTYFRP/86qb9zmRUUck6q/0XRbBcIXzYSxeBvHAWJBSiUbqB45RbBuTTqpigKiuNoPcloU87PUQVhCtCNoC7P5X0+MKXSpI7iRGBcOMtCOF82/3ijpf3xl8Uxgf9RHPQ0SS5CwxvPjh4+guWLF9OEozbeKRI6i6Hp3xsLDoY0hz4qicEiiSo/q16pX1pHznzNGxl52UKN6tURRMaE2mOgSAryMChAWbkv8BTOxqt6k6EfHOY/yaPH6WHhpTjoMGrgB11uNV4a6XpGumY+MmHpk6hxyBNUIqcrmexViOvPZ8msoPM3dCj5xWBSRRh6kwhOJ0GkPA5LDCdxWE/nTylXTxSogMypUk5hSB7hz6Az0TGpxNAHp3F5SgaO47CKlzP/SRq3gIJqYz5TGhtxZPbzmX/grHylSqhSowYsbDhKQZxf1arA0AsAAP/0SURBVKjgiTxzYWOTGakJls/CT8J8JVIJuHi1OZsv9Ptaz6v+6cMgJkhZUq5eNz3WgJQhZfFF4bw+6HE6lY+fFMiGC7Udr+fnbx1iI5qXycTGncbuPbuxh46YM6ekvg0a1UW3GzqjZJlosWsrVCyLkmQksnGVykuEjp7C1i27sWnzbmzbdhB79+xDfHwCSpUsQ3ztmDPnD2zYsEWMQDsZm9nZuTh+4jSCgyOQnpGF2bNnIyYmVhmWZASePnMaJ0+dkK/w5I2ljJS0NJIvA3n52dizb69szOX9BOHhkXIfcr9JSU1Bbn4OTp0+hU1btmL9hk3YuXMf5cuSbsyOQ+LZRGRlZ5ChWwqHDx/FH4tXyAZYdmB4g2licgyVlY4ypXlpDxmA3N7cP+hsJ8M6IMiBpMSzJHcmGX0e4mlFo8YNUb9BHUrnb+6hSrKOqU2MNlVf6cq6px5DfSAv34kzp2NIjkxxllJSzoozxpt7y5UvK3nT0zPoSJevaE1KSsTpU6excdMWkZm/6alatapo2641OWGBxMOjDFMZW9hAZYdHQ2xMnDwZz87OE8eBvyUqnwzdxIQkJMSl4NAB4rlxOxKTkqjuuahevSIa1K8j+xByyaHidf9ul4aw0HCUL19BlmKlpqZi1479JHMmjbkBKEVtVImXM/HyGRpTNm3Yi9WrtiAn24XS1P6dO3eSjeQJCfFkfC/EqlWraHwOQsXyFZGSnImVKzZj+9ZDZKx7UadOHdx4YzuUKBGK9Wu3Ye7chTh9MoZ0UgHhEaFk/LtkUzR/TamD2qJW7WqILl1CdM62Fe8jcDpdiCYn9YbuXdC1W3u0alNflsE1aVaP2qme7CuxU7vyHg/e3M5Lylq2aYAet1+Hjl2uQceObdD6mpbkmLRQm6qjwpCdm4G42Fhy0vJlGVLVauWpH7Cu7eRMZeDUyTgpl78pq0ZN3r/Cv6/AD6HI8aF2kDcJcq/qY0ihP7obSX4Z+/TbWMUWgO9T372rJxnXvngCszDgz+EcOr4ZjIPAsSrdb3zU0xgcKrgqgIxLnPmcRL8Iv6AqniK4LP7TZfI/zgXdRToPXkFUmvQepJ4NXDZYqPLnVOlywv9biZRGi4LFMeILRJNOQzBimEJNRAqkUv2qIO6vUVz5DBnOLhw+4ovKReDy/yoP1cvovHqn4esLyfln8OlTV4E/L2sRxkwjURdd4Pn0SPHy5Jc9aP1mUP+UoreklElhZsAJ54HKcy78s/jS/4JXUSjSohmKlFYomS6KE8aHwol/SvpfgNct/7FwAd4eNJAMjhARzRhnfGVRQMLSp1Ss6l4Fg4/vqbORlxJ8w4Svvl5Zm8xrTa/r2lW+hSIvn7+ViPNzy/FB7SvZuA+rjDzsGiy4pX0XROfr3/KpwPe4yKJf+0P1DUrxk032tki4II/ESXzhOhXIp+fRcygHQEIFZdMH51A1UJOb+uenOMrA5BuFl0xZLQ6STRnA3M8VIefgZSEFE496cqogL6vpn2Hw9gfHqfuEznzbEHxSi1ILMhiyKDYcTzWVMMktZaoxhUnkAS5fW1juAJB5hdT8fDS/pg3ad+sGjQzOfKqD/D6DXob6phHOyzmZH+tD6ZPPqsZKSNlb4ieb0h9TGNIXQD0F1i8IvmysV73/qPwKsj5YAnxwuXR9LltBYRmYjOvgoQCXSTxJ3IBAu7omQ0aWwlBQGTdsUPNyHi8ZOUSij1v8pFs4EZ3L7SID0kXi8ddb2mUjKq97d5Eh6XbSvcJf+Ur5+G0dg/sMv/nir/tkBztT/9YdeZtH8sjTU6Lj+4uNKy6Dy0pNzUBmZrq8XWBjnZ9g84Zclof7bX4+Gb1ktOfl5nGlhX8UGXIpyamydp/vWe7eUSWjyICrjrNkcKelplN+9YaCC/J43QgjZ6lG9apUb2Xs8pNfWYJqV4b/9m17ZXOr050nfLp07oCQ0FCpCy+z8oGVKLIz2EDkcZ/fFNjkrcYudqDi4kVuRrNmzVGrVk0ysu1k/GbiEDkBJ44eQ04ur2H3yrKZ6MhSZEDXRbWalcUJ4K/t5G7Bb/2s/C6Lm5rC+/YdwJYtbKDzk3S39AH5HQMC01m9DtlbExoegpIlI1C/YR0yeCuRvvn+ICKPFSeOxWLr5p3UPrlkHGdT/fJkc3ZkiZLkrKTKV9Ty5vRSpSPlG6Lyc1xYtXo9OYw5ogf+hjZ+ys5Ljrj+sgya6t6ubVs0atQQK1etwcEDR6lDBCjdwEWyctuRACwvnSpWrIjrr+9G+kjDpo0bqH1TiJVD+iK/NWjWrCE5SC3JmXHg6JF4otmBOLKxeIkYL0niu9PlclJfzEOlyvxNWR3F4czMzCVndo98HS73z2ByMnm/B8vBbxR4mVarVs3QuGk98Ddp8bdbHSd98FffRpKzUKp0BPLcWbIfIjeH5bUR3wjZY1K5aiUqn8ZBHjeobbjPiHNwXrDO9YFNh/89K+O1cU0naUVpJAUVok/1fw6K8tIDcp/7wOOMkClaHx2Bh5/i+Kp3cGoMKARjbDIg4xfTUTwVwvLwnwKfjTBRFWFmXPMn+eBoEMm/YyBRlw1X0TFQA+S58BdHKVNCdCrcbfQpxtAnpStK//x/hYLGEPhfCpvCvIwrvyL/org/TbwgMIdC5RmgC/940YV+/BU4H9MZZ4YxfvPh3zJK5z4qOowwwbjZJC8bBoZEBeD4wtBvIvoQx0C/Qfxv+kIQYoosEn9uScy5AP7pRSXwwUjwIy6uDudCz3gOKUWctzDG+RIVo8Kpf8qIwHkK07BjsJgcg3feUI6BpPIHkaoSCvIUGMtFodpCtRH9k0Egxp9iIEaFCmsyQfBr5Wuv7SZfyZiXpyZ3nghpRiQyNZhzzxALlEPEuOiYqfqAOhtQ+XjgVmGVUjgjxwpXox50UZxjcP4hjuPZqFdXBtQEpnIrkQxOfOa7g6daDrOEioeSkd9IsIFFxokYxHTiCjCtpKv14gbkNx10+J6k+4OyMl8jXsJ8Fl2yfjiOPklejlH15HiWh3nrGfkswpBMhmPAVJRX7QvhN0R2SnPAQ/JneDxoSYbLNV06wUWTu5MNQzJChZZzUz4J2agc4cfTI8VZ1Wghy7L0Sd4q6QoqOxuNLCcfhSFjud45CtqcQSHf4F/Az/CQmFLWlP8JDN0ZYF1xnHFmceSpJf1x88tbM6q3SiPeisQH3pgsS1XIOhMag070QDKyzsQbI46cUW8jJTNrnwvkGHYw2IBUsQw2nNngFUOJ5ONyODOPl4bTLm2s59f/CcSB8rCxy03A/U31PwIRcL+WOvKZ4nmNP/OSg8rgjbWqDJaNy+dqME+qI7WtjQ7+LQD+dpwtm3bKE/My5Uqia7dOqFChguRl412WOnF5wpsLZx4URWGPrMmnOvF9QvRcd2U8kuNFThTrRMYP1gVn0PXGhrzuh1E56nDzhyTSB+tK5OYfqFNvS9nAFzn0LsekdBI+olo+6JqkJqePZOQ20+lk2R6duS/ztxNx3+evG+Xv7w8iA5z3njjz2Nnj+4iNXq+8veF7jOvF15zGdWWecnBZbpadlx9RfcjZ5A3D/JWoAbyOiii8mos/6Y/7FsV4WIdWhJfgtwX8xS3pakyEkoEfuASF2BERESR0dhs590SQejYDcQkxyCenRUMgOQ1BCA0LRJky0TJPyJIurh/98bdVxcTGy9fD8oZ5Xt4VGBgiG6UrVCynvtqV25RkOnU8AQcOHEBWdjrVzY3S1P4lo8qRwxBDDl6SLJMLjQhE+w5tUbFSZRJQLS+ClduUy+NG/Gv47ksdha7pxLpU450ODvvRMyQPByjeR2vQCQ8VLymSrvIX4vsXuGDHwIDcswXg0lknarxW8C+/UJiO/2HHIJkcg/iibajaRCRR4vBP8/MGLONa7mJ9A5U//Nn4ZfeDf4QfNQdZCCmD4Oa7jOPUpcGscG6m1ydIdteLyCLEPAoZbczXJLPOTE/jgU/Bwju7/GUqhKJl+7gILDL4UizzJ9XQSKP6HPOkJi1KXxRSKhEY/VQ/SQfnsP/bGL9U/Wzgr+L1FJ+sSjY+uNvJUzlOpzROlnwGLed0q8HkQiEsiqCoZIVgJPJMQYOX3MvSXn8BoyAfcz2gKlEYXF8Gp1EbSV7+9h6/vuM/AProBQXxhXuDPwwamrD8HIMg/Y2BpPuxF93LiT4LlWWA6enwJQm1iiOoJTcqlr/LnB2D66+7FmFhIfobA75LOJWmNlKozNUigMrHT2P5R66YQkD8CtXfgH+cHvSNtXTty18Eqjwukf589VMMOJ5jjCFPDBC/8lU85dUHaY5lPio7n40bW6UwrZ4oZ87HBgV1KEpiJ0BPkbZmQ4MNNqUdsZf5g2iEi1+Y28XgLEamDkMWOROB1JPlpzRZviOZGQVjjEDI+YPkk4IpXbHg/YsELpvHQQfcFE6jsa11h/Zo3b4D3A47nFwW3x/MgyCOAQfpULH0p19zv5Yg0bA+VTR9coA+lMycztcGmIIFkVSdlOk4pPgIA9+kynEqVwGIntReHESOwgUWgON1OVUpOleK42GVL1ScKlMlnguJFl7qxPTc7Ip9Qb053UdEUJ8EYW7Qc0CdxUGhgDLqjXrQvaUzZ1KVk1E0RLT079+DeB5lHiyPgHXKLPlSeKsyuCyJkkQeFt3y9H3Tpo0U5nXlXtSr1wAdOnZAZFQJNZZTPmZhhNku94dw1/uOOCgqQklCH5RNZFDSEZ2K9kHdWwwln/DhP51I8eY0plWSC8tCXDiWwPnF4SE6uif4/pG3CZJP0XA+xYPLoBD98+3IZTM4jo1eo6+rg8mIH7URy8cHxyl5lfxsysiZ+ev6oH+JYfnZoVAx3PbMg+tkjJlEw2xkXFB6YCIey5RcKp5lsJEVKW8sJD9nVfJJ1+H66GBW3Fa8TIUvpHg6+A2ZtBNdcD2lH1M890XRG8kuzo9QqPY2+POPm3HY0Jsw5KCMP+dCyV48uP4GuKYCI47ynT+ngmqXwlTCU/RSEC/1JghHI5rImERK85PDgHyJhkoVGPyYVPHhTy5fUXEf8JVJEXqsxBcG51FnIdRDV+p3DK6CY8BvDNgxMCpWUHEJ89q0rSvhHP4t3Dv2QXOy8UwUZSrAfvvdcDz+MKylwrnnFc7qD6mRUa3zELCHfuIg8ge+DE8K+d/fjIejdrQYLj4aHRIio96SlwTXx5/AteU47L37wXFnF7KO+BUhgxrXQQPm2O/g/HUehakD1GqMwDdfg7VMlNxwnlGD4Zq7UWhRph4co4fSzajqd66c0q18sT5pWI7MRLi//AyurUdhe/4VBLWrhNznB8CT6YDj3Xdgb9vIT66LA93rvrK4bGP84HiGPqYRfBIVgV892BHKTID7q6Fwk6zW5/rAcet1Iht3O+PpLvcFcXRSE+B5cyC8Z1KB6PKwDnoPtvrlL9hBKKpBxvmk9IGMacz8Ge5R46A16wD7+4OpqXQn8RwYkX4lFVso0fkPIg5y7w9uh/stqltuMGwjxsFWJcxfmQU453ZUfFRvMKCGk6Jx4hgsmo933xiEYPlJegWh0vmqsLosZpz7S8iEQGc2APkHgyIjI3DDDdeSIxJI1+qNAfV8IuSSaOKVOvJgyGeaYOja6EvCiGcTEkQlq4lRIGeKNWj9QUlGtJFPwKz0AViF5SRnppA9lkRr9Gl+LifzFh8qiWh5QFaDPcvChq8CnUlWGeApnidFiZWnrBzmOF7jzNYpM9QnWL4yPAQpWLQjPoH82BtFcTvyhCksWb/CTuVhfRugFIk3YnjSVtdKfwUpBBWhB1U+wzGQyYni2dTgtwY89RuOgYvCmZTYrnNnNG/bFi67FS66VkugFEPDmGHdGAaY6In+1XTCcUXuWU4mWvUGiv6YgQ90bTSKH2RpkUjKfIlK1730eymmYDLl3OqtgaI3ILqV1CJgefiP+YnMBXES1OWTcUp/Ml1gmF4ICsvhz684SLlSSXVlPG3np78MKVnnoVqbZCrCSvWlc8Fq5Jwsg3EwDD0WlclIZxhpHKXCbPByH6IIOvh+YBENFhzN95WE5dPgxwTcb4zY4qH46MwI/t3CJ3cReY088tCiGP7+shl1Zp1Y9fjioNgUX56KpU8OSJJwLQSjH3GKL434FFd/TlcaKwDnUjwK6A3ZBXq0UQ5DPbBkAl+JUp5x5V8PyWdkLVI/vjKSmE7awE+JxqXUjesk0SqHwUldc/+QU4EcJF9RfRo8i8KobwFvdW30CV+8wY/OeugcnFMmQXLrPBgyDvKZ73cDLDflLaAqDI6XsU9HQTksix6mZMMhKk4OJvB3DIqnYY5X7o3BVf2BMwXWmh7k9Yx/TEHus/3hyY9A0LgJCPr4bQT0egrWhCNwjSMDbs122GnSspSKBLIz4NmxDd5NW+DZtx9aYjosEZGwhIeoG4QnaYsL3kMH4N2+g85HoKVmwhIZBUsQaZZfDdaqB1uHjrDVrAYL/4S7lgfv3j3w7N4D7+Ej8KakwhIcAWtYKJCfCfekyfDsOQDLNV3haF6vwGil+lj4Z8IXz4d7xQaKzwIOHADqtIWtUR1YTmxB/kffkNGbDC3tLPEKge2xu8V2ZlVoe3bBu2WrlKll5sBSsjQ5FywP1YPPh/bDs3krtJMxVFg+vMsWwL2d5GjVDraWzWCtUhPWjhSuXR3WQKobv8KMOwVtG9V7/0FopykfL3EoQfopbn5jRyklHtoOomddnqC8OfmkK6InXWmZafAeOUT6yyDebmibN8N7gK6ziKYUyUoGBPdcllk7TPm5LifPEGOSdflCeHewrO1ha9ZAOXV823DdWG+sAH4TM5icmyWbyZnIBGKp/IQUWDt1hSVQ8RZF8Wh+aB+8O3dDO3SUdEm04dSeIXynULonB9hDbUeHdvQ4yZsGhJSgdP46QspLbW5JT4Z38xZo+w5SO1Hc0e3wzl8NLTgMtjvvEqfu/8h7DzjNkqru/3TOuSfH3ZnNmU3sknMw/M0Y8RUVlb8g5hdfBEVQBBRJKiBRREUlL2FhCRtYNuc4s5PzTHdP5/R09//3PafqeW4/3TO74C7r5/2f7npu3apTp06dSufUrVvXjh50nPn77pMcj6htNEsWncpCfB7Yaws7d9kCNt3AQZX1dlvYf0h89GkAmFRbUz2J9sK0EPoUhnLHB8dOO9Nqr3y61Z6yQXmoLtiDukMyvFN1/4Cuxwa9rXn7LQ8OSlsAhtBKCL7seCBRbzv4wNnXr3G/YxeTJ1l7kH6Iyy6RcPD7AhTxKoOxRD3Hmeqcmc4Z3vGVTCqqmL7S1GKS4J7oWHGCYFQtkGlnHl0tB4X75DzAITD8N8dzF8EOWVFCL/dtM2Ig5wVS3slDqIf7jBN0XPkp+MnXh5REO4OviJHYeYDfVELdE0yeZd6FWy4DrjYrWPpn4sj+8hVXnHY8OOL9xu/K8RWfwL0KgT/9+xMFXOZB4PZKCpdaJbQ6qfO16rE1tunULbZq3Vo3puaSXCK/uLjoCNLFt12gaUHbA1MbwGUgmEDi+Eu0AqrvE1QFOe0iQC4u4Xe3lNaSdIKMswiX9MvgVlqN1+giV5XVslCdx3KA+MoAjuMlZUqQr04rxftKcMHBTJFMhhSFz//dCXxhJkcuchHvueJP9/4CcuoLuZ1DwuMcj5to72HY5LpgvA9CfvuYQIiOnBNkWgTn8HA5H3+6Rly6z5CCkowVl3gWk4XI5BRPc08lkdMf92WnH6XL9xjXi+NTuOTDtsFcL+FYCIiwoqMYftFPdh5AhEP2K46e53EA91z0Szofa/AuplO8L4YXK285HBxlAQ9MvICn8rwqeBkqvgzLhBTwger7DKIcV8VnZTnrDEBOV06te8KWp1YBxyFtSp8h6htP5OWQcPy3ijBS8W+4VNFxUFAOjfgUkEhnHrKrYJ8YwOPkrBUt9n/3dwwCJKmoDTQNqz3jNKvpareao9ts+uU/aRMv/mGb+qM/tYVTL7GWb19v7V/+d6vbuMLmP/R2G7/4qTb1q6+20oNSQI/tsdnXvcYmnnGFTb7urdKBG6S8Xm2TV15mEz/xczbzua/a/G032NQrf8XGL7/Upj78eaU5YrN//Gqb+q3ftrkjU2Z3XW+TT3+mTfzir1vpdim3Q4dt9v/8gU0+80qbev+XpfyixTvTi2C5Kqo96/lWd8EpVvrgR8TLnJU+e5WU2Amr+/FfiIFJiWowhL51lU085SKb/OXfsNJd28x2PWyzv/tKm7z4Ipv+xNVSUHfa9EtfYJM//jM2894P2dwN19rM7/yezX77XjUUVR9PEEYO2szrft+mX/1HNv/QPjXWWZv73d+wyRf+iM18+N9sgTOXP/svNv1jkuXLf8fmKSuKvIMaZkuDzb/nLTbxzBfY1JveYfPDk2Z332DTv/Aym7z0JVbaM2i24z6b/c1ftpmf/imb+aVX29wDMrY+/n6b/eWft+ln/YzNjc6ayXib+eEX2PRPiNf3fcjmxWvptTLyMq8A1Z0GmrLkpHTbZz9sc1/8jtm686zhk5+0ulP6zK6VkfXvXxSalFwU+vuus9lLLxEPv2hzn/2KjJ4bVc7ftNlnPNVm3/tfqj/Fy5CYeeWrZdzsMDuy1+ZfJ1k9+2k2+4lvy0BosoW//hObfuZzrfSHr7f5626wuXe+xWbf9qHgh4llYdzmfuVnbfp5L7LZD3zSbGzcFj7x9zbz0hfa9I//is3PywD5t/fa7MtfbrM/+v9Y6d3/ZPNXfdpmX/3/2sxznmbTL/lxm//WtTb3d2+32Z97mc38+h/IqJJsDu6yuT96jc3+zu/b/LFZqzn0oM0+/xk28//8tJU+/EkZEnfb3Bv+wGae90yb/r2320L+QJn/ei35Nd8DhFS3PeIZZ2LAISRhxE2kkb96da3io34q12J+YKFMxODMpMheWk6mkNxEC2Uf/PwkKGXm2WTn+Gzd8nviIiL7/d4BWvrTbdFlmvDvygcBZJeyZNUHNQQTBT5iVTxFC98Hf64KQxVmokUhZg+zT7rcZ6XH7yMN18xfQf+IGMLdRz7KKfFSBoLES5Qt8IrgqYtRWX5FXMJSMBf38sSgvMUAr3KPIP0kjhIJ7OlYlacOXZ0pZJcpALwYGscoVqCcY/ApqIToCj3dQKfMjQtHDuUrKWDeLvw//h4N3IihDvJqW42o4yiMFyjd46roVdpR+Kudj0Hw67yHH1cNhMHFcjSi3SfEKiA+xzldF4HSqG0VaWRH1Xj1JFnle19UIDzd55I6boIy/9xkeRect3fxuiA/yip9w014wrku55Q0K64471PKIzv295fwKyb/OQfCBXxNjmrzelIYwVSl001OQdlB3ykwOTrfCsjpdEVG2Z/vfXEhO8KrIMvW/f6bARoFPhY5eKj4y3KEjjuFi4I7bn0bqjxylXTEgxHgY6auRXn72JRcplV05FXBr1AjLliJsnk8NDKdJS7+onb0l3D1kwkJS5D9Vc7zUdvxvAphXMvploEKf3DhAeUwHH0n+wHnqRo8m8X0c5rq8EVQiOfC1qc8T3m+HuPkA5JMql2Oq+ClKyDC/gRRkUvSZCjw4ZBFIX4WlYN/90d8Bo9K4Y4nUC7KpwrxCQC635MMhUKyL23DhdZ6+z3Wfut3rOUf/s4af/7Hrbaj0Urvf6dNPuvpNnbG+TbzjWultH3CkzT848es+U9/1xp+6/es9T8/7tTmP/NJK937gM199Qs2NzxrtT/2Cmt5/7us8f+8ydruudfaH3rAml/540KUwpYFzokS519sja95lTVccp4tXPNFm33739rcQSnFwMR4XKtBlV3VHBxq1m62+hc+T4r+zTb7D/8i5fhbtnDuc6zh6ZsTghrowoiVvvAFm5/WMC3dd/7ar9rsF75qC3OhFM5f9TGb+fzXbX7HAbOzL7DGz3zOGv/8z6zpU5+0+qeeqQbCcApQhuSY6FrbrO5Xf80afvTFbjSU3vZWm/0mW5iEMTPNl1sSPqCGptvan/gpa3r5T1ttd4PN/eO7bebjn07xwmclGHSu/Wus/l//zRpe82preNPrI9eJUQ2QGgSu+brNZV4//Wlr+LM3WuO//4t4PaPAqyBnDTQ0Wc2937G5f/iwy7HmHJXrwF6rueIyj154919a6badZk31Nv+vH7eFaal+P/kKq3/Xu63uT95oDd+5xRrvvccafvunrebci6zut19pteefbgtf/qyU8/fa/FFO3BBdTqV44Hab+8b1UrpbrfYv32b173ir1X/0X6zhD38tWJKhNn/tNTZ33wNKoPo5stPmPv5xm999VIaJyrfzHpu7WsZaYzzHq3nJD1n9+/7e6t/wZ1Z37gYPq3/DP8j9uTX871/z+4WRo+J5wumVQennv/AZWzh43Ozy51n9+z9sdX/wh9ZwzfVelsa//cOoIwaFlCRDvi+2uQgjJJSYNJIkx79+HKUygC0/kIVLXSInT54IzPdxR5OQSiCF1F+gFD1KyXcBMi85FQObK1IC8DwOOoSnq5egzJdwCE8UlkDindiKk4ovD7ngYkhPdKEv5x+g09VxFMHZ/DjXNVO6yDVwHMgr5cfFXwrU4OwDNIqEAst8+z+4ogD/nm+qF0JTmP8pPX79uMvhrmgIoEO/ycoDaGU8HIsCuPJ9uJAnPEoh4DGHJ4sw95MHQBQ8C5y0/zFhY7xBtxLjaPBRpic2fYLzW6eFcug4oICXnSConAhIQxmr/pwW6VNbyBN7OdMiVPD9Jdi0HSC3uZOBywzajzLRo1xl5ZWqD2VL+KRJLhoRda6r+Mzh1KF/EM7TBJ0yPf1lg6EMIrwcD4CHJbkCzjvlBJ994Sr7Iqdw5JHpFV1ZMX0U5xWdXDlcaaNdVVxUdKIfKf1KSZHYIhBuxAXeUqDfhPO0zCHJcaa/fwQiOe4xX7KLvLJLuaDok66WffcRl7fFwTN4Suxhfo/BKdruZAJVakxpPb1okj/3zlPQwlEdfnpXcqR3HtM9OwWyy0Zu/jBbcJtwMbDKTjIG3/kNHjK9E7oyT6lMhbhcRq8vLxdlUdhyAA1dvL3IAf6b/EWgHeT2JY79Xl3C+QByXDXk8HKcLsX7cjvzuwKcIJx7kvoY6DSCTsZPd4tKTJrcn8r5LecC3WktZagKvAy0JdrMMqD4GLOCx5wHhKP8jsTPDwwefdT8gYAKjSAam23+U/9gY6ecYmPP+TEr7Rm2upf+pDW8+jXW9IY/sppmsVua1DjQaLUXn+0pSx/8mM0fHPCtLrMf/kiIb+25Vr9utdWu3RR1duv1VtomhXV00GZe/pM2fsZZNvkXrBLTywBVRFu9zb3zb3zFfK52pTV/53Zrvear1nDuxoSihuKYVbAkIGBhVtRf8kLx0GOld7zJSvcfsPrf+OXYcuMIqvCGTqtdvTLonimj5BOfsparPmONr/1ta/i5n7f6n5YCfNoKq0EPfWSXzX/uy9LT2ZojY+HOh0gFpQKIpib0+d332dTLfs1Kn/+W1b3rY9Zy553W/Nu/mFCUxhtdArac7N9pM6/5XZv++H+Y/firrPXuO63lA3+dqFfhw35+8aXQ0P0EjnWZVynUn5eBw9cmxevcnQ8rsEBDfu9aKB+jx2z+PW+z+QOjZhtPk5hHbP5LX7X5QQ16p58qwlM2/6Y/sfmBWatRuwAWbr3FFh7aZjXjSvuqV9jMuefZ7J/LiPvbd8oIkjHQucXqb7zNGq76rNWevtbT+ES6RrJe2ScjYcIWvnS1LRyT0XD/rTb3dRltjjNvdevWW01riy3Ut1rNb7/OGmXsNL5TRsQv/qLV//IvWd1Fl6vRYVgVQamj90pTZqDVtVjcahAvNcrHZck2t1tusxra9Ztf52WZ+dnXKP8wDgEoq2b1G0Qjp5TfIgi5Fv9OBJ66ikSFbaVMN1wr4csBA2wMbHEbiXyViZiUR75myAM+4eUoblL6uOe/KmGC4uCcMXwCwQmIQ3FlRsq4ebBz5VauTizXy4tjnswOXB+YMx/uTxf9+KTvE66QU3yZH8I9MHAd3xM72rJAMKk9ugqHUJTGUBxjDDoRLKHh+adb93CfIwVZNikO4JfyuZLsWm1lcnechF9OV84MX/InsTiQpOyp4C4GUi79499pyRXrtpJBikwO8vDEpI6hGsoyeI8NvD365LwcRH1HneNCEeS62KWwxG/wo9KUi6/wVDQgXzlj3/NP944TCRZDDicq5VE0hIir/svhJ4Loh+WcHxVORMvZchmlAEHQzbSXpnN+T8JbReZAphVlzqTJw8vPuJqcj/epXM5DVoAZBBibvBPL7y7x7HHg6t+deHNlXPjFFQfolB33ysrDIy7iya/gfHDhZWeumR+VIX34ywsix5jpBkSK96sD14xbwS878q4O8/DkCmH8gV9ZSdetcFwGTmcZIKkgjtONOktBZThZXVIFVNHJ2hkxJ41PcX49CV4Z4Cd5g3b++R5ABLxMJ5KLgFxOUOyQicuY8SjrmyeGKJpqKJiNwCJ8j+x/v0Bz/h8AkioFnpm22p97lbVd/XlrePFlVnrPW23iOc+yiRe81KZe/3ar/bFfseavX2eNz32qNbzzI9bylj+xmoN32dRLnm8Tz3y+zXzjDqt/zR9b61UfsZoeKd2/+vvW8r6/tJqmUZt+2Y/Y+HNfbKVDM9bw1x+0lj/9dSmxqqjV66xmrZTHuRqre8UvW+NLn2l277U2ccapNvmHb7Xapz/Hanr7bP6u62xuRp1iBcrlWqvpaImBSHzTJqL/qaN19lgte9572sxOvdgafuS5VtOv++f+mDVccJoZR5qxz3/1KrPJGav74zdbyyffb7V1x236h1SOK55lMx/6hC2sOdPqlbb2uT9lzZ/7T6u/8BQpvm+0yac900o33W+1L3mx+FhlNe2t6q0NordGyuYaGVf1up5hjX/+WhklXVb6qRfY5FOfb/MNvVZ7xlaz4/ttbvce1XxqpJxitH6zNfzxa2WEbLKFd77OxrdeYNPXPWJ1z71E5W2wuWtviZX9tVKaV6+Oxs44Vd8sHvoj35kpq3n+y6zpM+L1AvH6zj+z6ac9W7w+IF5fFLx2SCYOlcFp4SuftrmHBq1m6yVW/6EPW/3bpIS/Xe4df2ONf/c2q7v8Aqs5ttfmP/Exs//3zdb4njdbbdOIlX7152z6eT9qpd1DVvvn77GGP/8jq/uVXxTPl1vNzV+12TO32uxb/l719yzVRa8t3PEtm2tYa3Uf+aQ1vOqXZSx+02Zf+Fyb+WMZQBddYbWbxF9Xpy2cfqk1fP4L1vDyH7aFv3+LTV94oU3/1u/Y/CPH1P5+wWpP7TXrlHHR1Sa63SqAylErma+UXFapHbU3qS0prFXxboisYASWrGQxraGtSVbz02Y/+isyBFXvG9ts7k9ebdNXPtdmv32X1b76T63pE+/WHFIqDw4+WciXx57wx8CcXRFilTmUhbximMFXL7nK+WNwVvo1QczL+X5y4tWYCUNxZMQjeW7nqKY4wl1hZdBzJTL2WxLn+flETUby699JEadJMZzyVJi3A0djYsrUmalwKX/SkRoGdHWIZArjs1x+KrlPWmTk7VNOd+IJvuA7UjpveITHKzdzKticGnN5S0p2aaWQxLHCBvd5FR3AE66cX5IFH1Gq1YTP6UvkjdJAmTnWEIcwnY7no3vxpFh3LrQUBvBLrP+BR5TYcn/CSUj5IpAMa+JF6Fp/qVj8CRcHhvMqp9K43PykIjnFyLF6rVC27lFmZJor39NyVd2prjny0CkqzN9XCIHLxRdoVVrF0xbhW36UNSBdMnh7dczFLgM8BevKzxuNMyFeKGfFifGkyCmeIsE310QRX3ZRjgWb1ZwzPj5qY+PHbXxi2MbGjruf6yj+sRE5xY+OyY3L8YHOSZscn5KbtKmJKblpm56ctik5zswnfHIi3NTEhO4nFD8ZbmpKQ6WcxsuSHGfWz+IvzYSbnVaY3MyMf4gLvDiDPuLhl28RcC7/rMYIPipY0hiO4+SgbCRkF+1EJXUn+SXZAbndZrccLBdfbncO8nv7SLXm+RXjAdKSd9x9TwC/qnPPgvSqxrLfC4U/4hkzFjSvucMfDVK80who7fLT6b29pzTen8QzY7YbEwqD3yQn51k/3noU5KEui4gPPirXiqPVBiA7+lv0rwTcO72gFeEesAQ4KtaNI8YOcTLPWFLtiFOxKCrOi04a9a1YqSYH7rOL8HApLjvPC6c46lQuxkBiRSvFMzRQypTK+zkOiDbj3miLPMlyPgJyOym2F9AZQ4ttzf3LyCQy1U/RJViEDh/JC0SySp5FUBFdbN5S8OMortpFvlY72kzQCxoZvK1BjUqWy3l6eYSbZc88DXYuc+Yr7jPnOQ+5FPJEg+aKxMkPCPKpRNUVVpBB/nEcWp/fqXFJMh68SDrgeG+QHyEvh0MkkwVXjhkljlug6Ae49xYvzxLRLL7Pd8Xk+GkvS6A6j+XAJ2EhlstalQPxgOI9RNGBxW/OIKcRuGzklilLNTZ9vYIf+aexsQzggBZpIpLfuI/fDOxp9TA6UAQ5OBa05Xh0ljv+otawJIGgGAZIoQVq0rFoGUDzvAmU83uPKQABKMXulywdoToDAbw5rRO1q0eBapInSuv1rmuxjS+BZfgTVLDTcaVf5bjSOJUop/CJURBdPVpLdkUo17fLjT9dhRTygb0I9/FO93zHoL+/1170wuf5B50mp+IDZ35MqaelPB4S9SzwiaVcRsJEUXGE5OwjDJkoXLTmUnuHLopNpNI9iRIp8Oh3sX8+gMk4Qx7mclwlJoNC4n8RwFsepClVFkaFtDwM/O4PQ8nTgM/bzcS5vMALHKenwOAUQmViBUjh8A096JbDPSiAKxUXDAgIyDwHVCZk2kHwFLfiTfTnMR5q+RhRvc0oeKqhyZ7zohfZqWeeadMSMt+zdgqJZkUmMYl6jl5dYFFHaXxKEJOkQhyxzKjfR2qBWxaPDmwHixXkoFMs5yLaAr9LbflEQG+g9pCDt03uoUmllWlzTbRTO8oQ6TKG/miEShdDBn5HK4PnhSfRCf49pd/HhTKWURIOHoXlMZNbXXNUxnU6ye9tUc4NPcaYMkCjQLcKcl9ZBOSlSzku3avinK8My9HMaU6UHxAo1Xi69/Km2ywX+cLIpLSZD0EqY5EWAL1KmSoyw1AOeUWcdwtFlilWtadlIfUl/9VPzpvxyOk4w4m+/ybcAjgPDoWyJAhyOV5AWdSfCiEOdfDhWUVMuby65PIuBSKKlKrvK1AmV+DF6bKgUOQvQa7DbIguh1MGoSwteQWijsJfbENLaCpq2VyWyXs5PNCCerG9ZBAXyyTytgW1FFfkrwjV9Ir3MT9X8gwSQQfaWTb42axxVnetdTcun8/jBcXR4gcKJy8WsXIIin3tuOVqBSAcZR8cBgvQlqAqgC0eTicFZSgykuPceCgi4o/77CvGFoHwZct2okSpqO6YTci7jJgjEiiuRmXwpphQiM0qwxJw2fgMlQIqQMiS0AK+v2i0DN3q0KCxmJLfocwxqHvIiQDMnLZAoxhczLAQ7nJI9ZlRynmdoMzleDzgOF4ELQvQOFG7KhN7HAA+vCxLmanONkOE59jlMBZDYFTwfAU5+TMwD2bHIFVmp4DoKxzEyx/KoCIzLjTxg+jX+APb6Xk4Pxkizh3xCYffspImVyeGMAqAEw5YioZNjAH6g++zT+HOly4en5zfgwP/OBATD0AxLmQRXEU811jxKeP7n0elMNLrgvJN8CIaCSeHVbv0B7EyH36X6GQ/gQUI3OBFaEsg0wEyXVcede85KhErfoQ11Nc7LcIyuD/dh5//9Kf7iKa8kX8oBVF+IIf7SjahjqM8Xcl7FIiCefvyhAki37gvxxTKuRzksgM83q+rq7d6ubq6huQarU7l54vDfMUYeeB4P4UX5/2JkF9rrb6hzhob661B1wYZx41NDdbc1GhNzU1uqDc3LXaNjQrHL8Md19TUJNwWa2lulWuTQY+Tn2trq2iA0ywcOV0x+N0v16i0DaKHI478HFfh+BsbG6MeeZKSyhzOi/49AUmynIEyCScWLssUqPYX7x87kK7cWz0kWMjliHqhHvzp50kg8xB8pGv8E1me7/grA+03uxNBedD0G0glCL75g2X4dtq65jKUHX3G8+Ef/HA+7aSwIr7Xg/5Zxc6u2A+qwdGXddFn+X5DTJm6KedRwSPOgegCRHxVoCBkvBgqsq8CBblcqmAR3eRdkn4ZcssC6arcsjw6wcXhIaOQ03LgfHpcxgv3vUDgq5YLfH0/dB5P+B9wXGkRJJj5CZv5y7da6UtfsdI3vmGla75hc1+/xua+da0tjM1Z7bq1cTRlUWipPiHpZHEanBfu/K7NvvOdVrp/r9VecWmaVAqggXPhjuts9l3vEs4uq73oUqvdd5tN/Z832+ytD1ndhedbTVszdbY8eEXO2tyX/tNm/umTNl/fZrVbN1XxpkFrfszmPvoBm/nHjwmnx+rPPjV6G3xm5oET5JOVOBpuHjSWwomYfIyQ2XBX7CKFiCxgucowfOJ8g0oFqjHV9AMn5UeKRVB16/eFsKVpAqH491jhe8F1qM72cYMoQzUU+UNuywFHlO58ZIddq37TwLcTkC8TK+0ntaHqtIS5aig0qtbDpEh4jP+Hku16ui5MxFxxpdKcf0b/1FM2+xMDPmrj24pIh1NWwXc4cs55lIF77y/wSrwmenlcsSdAUaG6hj/zw+K0h+J35TvKl+M9jZPFqCB06R9pUrEoWCVPwtJVHr849XIcTjnIgyPO/xRGlo7jnuglZb2Cq258z7nifKsLgU4wxcsFv0E/p/WonCd/qb4ck2slIGEnTjyLlE/BeflwAHxDW3ly4syCxsWtZ5xhHT09NosS7/GgV9JBkrCyrMu05LytSZ45H/lY5Qz+Q8uIbUrwTpj8CbfonFYCzz9fiasCTwPNHJdoVONynydcLhyxOzM7ayVdWVn3rUrKKYyVSOvbI5QxQ3asE0jWuo+vXAf/fpWbn1dZiSOJ0pKX7rxv4PdtVSmM7RUAeLEWhU8APS76i7CQE+DrRoLYvke8buQ8Zbr3MsvF9o0w9JxWYHmdOc/85bTfK0AjXQuXE4LzKajGy+HBBZHw5gEC+aNxL3KL1ml0HyTKiRJalNFlUYagnYNyetxiXPypXZbDgPBnOSrSQ1yO5bB08XZBnSlA9UK0Y0emcfVwOQ/hGuGsvUR8uIiL+ifOfcQVkU4AXoboiUv+SBbtJeJlYZXDM47/FeVS+MttMsspuwosF7YUThSfw09Eg7Yd7Vf9SfHlOgBSmuXSVQMojpv51Z//F5KWcZJbCkvDl8PLYYuiuEnt4GRA6VggW9Fc+/+H40oLQFlRtL/8FZv9whdsoXeNNfzQD1v9i55vtVNHbOZ1v2sTlz/dZm+5X1oQG4RLGinTRMOPRu0F9swz4LLP8NBOm/viV23ua7fF/eiwLRwfVrxEXK/OUFdvdmCvlT4vnG9fbwt84rN/gzX85E9a44ueZbUtGCCiy2rE1IQt7N8vmkfMpmeVVp3IB1w1x7vvsNJVX7TSth3iZ9YWjh21heFRJVQ6L1Oj1Yrvhp/5Cas/a7MtMLvAI99AIL40ozS8QD2mewWk1Q9fxZB/QXnPDQzZwuS0+d5vXn6lrIW/avBsw5v8+e7RwSc1OQZg/OHU+QhMgG+5fIFK3svHR1ogsIq/3wsEjZxHMX1FLstz8DhAkfDjkkl1+bmn1nJ4JZOldVm5n+evvJId4TGAhsv1CbhS5yOUAqhsOXBii5fw9IMEvR2kCdrJcg+CX9VE09GWrARz8ornw58rah7l97Hyqrjk4qXMwHPlBT9EBc4vfZsMxUCt+iwvC7M9qUb+RDbh6V4DKyNBvCMRjr6yoP5Tfn9CtMuOeCl29FFXWtPVHQqfJr3YpywaTIDOW+K3yrkMoQe23wd+BnxxG/ghwhBeVmZ5P8IVtsCORI6PXBI9/w+MDJTfj5BE8USJRwgC5wOaKn/QiHCAOMBlJ5f3BWeob2iQYZlefidP6icTyGkJdw904gpdwiib0/ZIheMcN9oWgVEO2hO4iemTgLfZRMs9BfB84ctx9LPEBR5AfhnYkz+ocXVoYNiGBoftyJFBGzo+asPHx/w9gvnSgs3MzNmAxuaDBw8LZ0JxEzZ4bMSOHRsV/rD8o4ofs6NHImxAcQMDY3ZYtAYHjtvU1IxolGxkZMwGB4/b+NiETWocn2YO8S0+dZ73rp17bXh4wo4r7317D9nRw0N27OiwaA0rT9EVrUMHj9nhw8eU75AdPjRkR48OiSZxo8prRH6VQ/Mb1+NDSqc5CMf7CPRNl5/LPOTg23GSjIpyeUxAmvC4i3o8GY3AWwoRHu01XFmhLtDF0XaKYxM4ZBluMW7RVaAYXmk3mVZAtEnycbz87oFDpKPxx18BKihguSfnc2IIPM/bjU2NN37lvhIWLt9XX5ODH13jQ1pFJ7yTQJQ9gPm9Ih9koLkkOWezCsA5OQTtk+EV83+sIO786nWg5CxBLAe5HI8GoBTxgj5puctlCJzsim1nOZfFnvEzxDsFQKJLXvr3NAmqaRWiBNwsCnhCYHmJPlmA/FyIIcia859idS95idVjHPzyz6QTfaQcj4/Z/LteZ2MXXGTjb/hrlUIdShNZ6Z2vt3GFTb3h/VKeNekjUf0v7LzOJi+5zKZe8es2+fxnC+d8G//xX7fSBOd0SvCem4ABaec9NvWa19rkn/+tzU9Jyb/1GzZ58Xk2fsWLbfqf/tlKf/Nmm7jsYhs/91k2c/19ttDUREJPvvDut9rkj/yszfzB79rkM55mE+eda9Of+qY0pzkrffQfbOq1v2uzX77BalpabO71v2ETF15kE+ecZ5Mv+2WbfvVv2OTTrhTdi23mn75oxou63/ycTYrGxGVX2PQrfs2mfuJHbPJc4T/lYpXlf9vC0HTZiCiCh6QGpeKFn0ulpCcEJl43SFLa8hhFmMcX6idRDcjXHFuBnMIxipHy57hlQRHVOZBnLsfi8hSpFMNPDJnWYjqPEwSzi92jAkhLJRJJKwR8MClDcF8uh1dWpsHgjsKoFIztBecHWzhGcsnDvn3o5ZVNB119i4nagE/camCep36YxP20BQL04ziprTjIz+AWbFUm3IgTTdEDn9XzKFfFQaYO+hCHjuNGe/cBkwYK3XTvSrDCaKvkJzXZabjyDa7HOXI5zF+u1dUNCeLkD2VacdmhYINXgDzgZ+dMlME5Cm8ZRCcu5WjKErJKdNKcQVDOu7hlyR1/iifLTAcKMTnCK3cZEhJB4CWaRfplxx8RusJTfCAv8KJ4RboVIIfFgOyUVugRFzTdp0sYgOI1FcCzPAFteHKEgss0nVf9A8gl3i3hL/LNDgiDtOIqZWabEFumKG+TNTW2WEnGwChGgcqBnMfHx12J5ykA79SEkr1gswqbnZn1p2azUvynp6ZlaMgwlptXGHQnNX9MyalSJFPyYUW2XrREWw2OLRyzs7yPwTakZhsbmbBRGR4L83VWml2QATFjE+MzNjY2ZTPT1AALVfU2J5L1dU3WUNdiM8xRajfzsnQnJ0qONzMzr3TTSj8bTxgkCBd3ApdNMeCxAPLOAs8QDWMRRDtNN98DOKlyupMTyLHeBPRTMSiq+EuwfFkXt5VMKwMtjbkwhyxfLuXp+cYY4un1T42WbQnyWTb/aiAn2mTQC+Mou4gLx/3ikGpYGkb+FAYnr7scpn94F1n49KiUfxyFHC7zAoZvFyS5gGt1+Sr3i8te9pOnZHWi+vpegZqEVu7b+nls9Jfhu+JSYIJMb6lLCFWgGOerGkAv5lNEWUR3UXuuhDM2V07peuIgWtkPGChWuPhzaWVX8Vjp937TxjZvsrFTttrEL/6h2dpTrOGNb7emZ1yiSD47Cwg3E8wQyQMI33SRNX/3Fmv54uet9Zqrrf7cTbbwwHds9l+/EE8elgOnocSs0vMkYfa4zf3HJ6103x6re+mPWdP73mGNl59lNf5NgMi89uWvFf2rrPnjn7Tmn3h+sPWQ8EWsXMlMTq7AhOhrX/16a/vSF639S1+wxhc9W5gztnDgoC2UJq309rf5CSR1b36PtXztK9Z87fXW/Oev8XQiqMRyxbImcCVHf+gZuCTl9HtiqJAKvMrgFuADnpwPDLqvRCc+Uhn5zfFFEkV/Bklm+YgE3ncSoehH8Rc5FUsUIY5Yjj85ZFpPCFSTrbqPfJfmnUMzb4EHVGIWQxFTcRo0OKUCpcZXzsE4gTB8NYzV9/TgygGPnFpo2UiALM7py1HNMeypNYCgimHVmvboAxfpdO8GCVdpLjULJXfQLNMmja9GyUCYV7+QQsQJOeHUa1SABaVZqFV6Hhf40RBz8svYqUFZ0xiAVhQswFriVx79kw/XzAeQB13AnzQIwac8eCCNwmp5kud88fwllM5QPMkrlPTIidk0+gKy9hNxRDv6SPAFA8gjl5uXBBlx6pzHcMRBGnn4ThuynpuTUhfyQg6+dSrj4CBNnvrDwGDu9qMQsfh84oAHtraA6czJ6Qq/3iB0VRl96xB/Kkp+skIs8qgTI6gCtchfmXuqIO0OMjg/2Ul48eSBNNS3vHL+UrjqzNV20nkip+q84fhLXCz5g0jIMu4hgcyKk6rXacQsAaed8LMDuNbWLVhPb4etWNVnfX0d1tFZb+3tddbb12Jt7fXsNLXe3jbbsHGlbdiwwtat67XVa7ttjdy6jX22VvcrV3faylWdtm59n/WvaLcVK9utf2WH0rXbmjV91t3dZvUNNdbe1WLdyqutnfcEGq2xiXcaaqypoc76Fb5hU59t2NxnG09ZYes39NqqNR22dn23/D269igf0V3R4tfVa7usp6fZOjsbxGu7NTdRyhlrba21ro4m61WeK1f02hqVq6eng29Dqqw0HtqG+g91qfrGeUWVXW5kgee41D2OV9BrC+EpLiq6AtxlGQNxrx/aHq4KssITUcU6qtDIkEksprK4Xiv0io6CBoCWHVlAK9NLJAS0RzlFhNMPSOpfFbmBp3y5CBADK+vlMYUImi1xiY9F/qIT5DIUHfQ9j6ow95djlwEFQpXxJpffZaDCLKLlWePH2NVYWpOdP1NVHHWtus/tA8JcHKAFXfn0U6Tr9x7v1CtxKSWeIv5yztGWCcfl9IBKV8nfA5J8uac+UppIV3SgahzS1RMiGyXzcczlAlrgxi1IVGjMA2Wn+OXox70nrIJEXACfSxYr5Jye2hEEKuGRZlmSTwBUeswPECqiKUDIoeix+nf+o3Xs3m0d2x+2jofusbavSXn+mZeoAqmUJKIjw8zfas8TNr9tT4RVw/AhW7hvhzq0intgj83vPeANqnbNKcoq0QFgrMycPJMTUtAXrP6Vv2ENf/UONyqaXi/F/IFbbPo3/5dNvvEDMhjySCHo1EwiQ8Ht6xTGS2y8BMZWAXLiJSlW47wBgKeB3F9mEx8RAjk1lvoWq1nX7ffzX7/WFgZVzuGjVrrhFg+rwLLSrAAk5cryOgk4aoEcjTElf5TUiq3qCJDJrgiPhY8y5MSJUO4cFaAWU2QZ8n3ERfxSqMQuH//EQh5sgCwPrsvL5sShS2O85OoPPrD4JBVhNH3v7Z4xtRCzlk98qfkC3h1wSutVil84NGeSoioD5cFQgEKIo00DfDkXv5N1FOIULibcEefxFZdIBb4zFbdAzEn6wUr2ATnycidl1uuQDEDLZU7xhPu9/wYZgCgUQ+TidgLOzwGVEpsmQYJQcvEDeZuD0y1A8BGTDFupHHRfOUpQFDxJyCzzgPJAXfk10cikuY8PxUW+cQSq7lOY46cyLYYIz/FcPTvySPeZD2g5hQhyD3k0NjT4uEVJ3CDSBBtKv2iRvlw/iTbpnW4BdJtXvSJKNLxNkUKy1aWobyxxArjDW7w6saqsMpwgOMk8EU0AX/nFY6crx4vHbW3t1t4mZbpW5VfFLchAZQU/jmYVnsruhpVcKJyR1p3fR1iUOzn98f4CNKlj+ocrBLQlseVXvnDJUZr0BuHW1jYonHmi3q+4+nrVi4eTNrJramyQQdMu46Tf+vt6xX+rjI5GfxG6nu2ulJMZyY/rTHlQJjq95xf34YgvuEX49S4HwuKpR9wj1qJsvV97h0rhHhfXCH28IMl8kTsRVPgTe2VHeLQN2Et8Cio44cl+/iKeAPc64PX45KhNX3ygKSRw8icE0kEDf+bjZG4ZUHCUZbFbFO5pvVeX8wtH2492GW2acTHqkWJ4Omh5+iJU32dAUiGL8lXOx6/HEXzeYQHnJECOOX/9FBz/+ktFQz4xxlUg0qQbouRIc6JyJJQTSiVD5sfpL4JUZwkyX85bGjvDLZ//4wmFpvvkQQgjuYpczGZmbH5iymxKjpX7WSZuIdQ2Wu3P/qY1XnKG2Xe+aBPnnmNjz/oxmzuO4pBJQEtClK9mvtFm//y3bfSULTb20//L5utXWMPf/ZM1/sglyoMV/wLk/FESGpqt9qyzzO672WZf9wc2/rwX2uQrX2tz22VYXPECa3zlT2hkViVlZUCV5y2JesNa9bAqEeeGnN8iA6noHFiNqbeGv/9Pa/ytXzK784s2ednFNvnil9n8eHpSghzIz2VXBZnWMlHLQXmSTveLkpc9JwFv4LjlEelMGYr+R4VMLvFQpB5Bi/+KIRmK/iJEeHZPEGTSula8y3FUCcuSrJYS8UvTBVYxjYcIEYUzzQGejtbmNIRQ3nvPPI+/4HwmAAdctetYBZPf6ShU/64s0rdQwl3JIQFxMVAziHk6EWLwy0pQtJMAl4PwWbGGnq9ilrXkYFwcRRrXHiMLmOOvIjFBsOxJUX+YmOl1MehHP4QMfDD5AfBYw3s+9Efh1Mof3MVvETDpeQ4Qg3KElQd3Lzsk2LKVaQR3eeUJ8PvwCkggGvAAweyEHwZGxAcvKitlEC5B0U+j/PkPYw0ZngicDf04thcg8R4xDpQD48PlVC/FVC5WrYhzVaeQ3mvWccPxk654AKGFvHAEoHQorhxWcCAvAznUr+kH/BOgnxC8rM5bBSr5E++txf3ZKbCcJuNRgeWxMt3nb3dkl/+gSNMIZuUS4cxG1LuMUO8van+StbffKlevBKHSi6YaVHRZ8aoMfKURg9EzivqBMU5PggFaPnGUw3mL6LJzHjFwPHW4kMRiB5T9SpebWoQF/QwVuQqxCpYLy3CyNDmYa+Wen2p3IqjwBwSddONQnbZc2gT53iWmtPLz1EvXhTnaTbgc5053RSiIyCFTdFf+4aJrNfJJIMttiVN7iralNsYTAZ68+sIKnNEOs6MyA5dtcKSFqxjDGZt1v6gw1SVbDip8PCbwIkc7KjoXzkkgjFDqJEExP0+fXBU4X8uxBs+6FFOIkzI/zhOg+uWdNp9MwVYfy/PnvPjBRb5LXbQTaKlHJhxnh7yreIrsCE/1IudBPwDQ+FTNzhML+TsGZSEvqqEQlDUw/CmG7UJpcspAM/A68RvhMQhmFIpCpaB084IvAz57ZZNQk6QDeHHZARzRIZ78SEP++V4Xz0cDcDkf6HgeDL2qLPLI+ZY0yNfVWXN7q4LqlI06JPtSc2NBgYA3nu/qfgE+UFAEfLVYo7rzhpIx8xe/b1Of+LLZ6lOs8VW/ZjWlISv9w4ds/uiQ1f7Ka63xD39Tys10ha//BmTJQCq6B1CQF3CifEBDXsvCYhq5uXFlMFrU4R4LPEZUUU2+YnkCiiQiZil2MeS/BZmMiGY+HivlxVwHkHa5cMC/Y/CVL9sbXxffMfD8+KfpJRwH3cTKb5GWsAuEUVL8VoGuxAiS/lSGickpW7t2rX/HgMGLDzH5lhy0DrSHlM4HcBKS1rWKCIc/ujfB/tJcoS1kDMK45tByWxFtD9Vg4N8LCOLJCbiFni7kSE+tgPzwJl4gB1aOjZyCj0q7jHhx678Rn/MMHGLKaVAa1N8zTS+b+HRM+fH5LzQohxL7+JDkpYjA1ZWJxGn6v4d6OOXhjqiIAQ8/ZJLykvB9W4AiXcV0Xvzfo0Gb1zi1UNugsHqbLM1Zz/oN9oKXvsRau7tsitRMeM6rnPArfEBWd4rnjxLDGe0l1Y6HZwPJV8IVHpCZEFTRzHc5Gh9+ZObF8jvRzwXOIPYcPH/yEx15TjzFheIcEy/4lTrItL0k1IETTDhOPVBpGZGWk4c09qseQ1GntSCLxLOQwIGXzDU0ox1IRt4WoRb9BfCncO4LQM4+bhKOX3/FeLhxOk6TLJ2xFMMVF7LhhygcCiGGO3yCcTKIPIO+Y+s/FOEIzzj8ZxlGuTxX+eMKOH6gBK9+BSfSxP3i8MUQfGQcILz5PvO5PES6QCjj6ZrLkaFAvgy5PECxHBlQqkHxcc/bQ86vChyNcOEoPpcbKMq0CMvRIczppKgyHZc3o1MAwcRVxq+ATHPxlf7gt0vA6cs5XkpThOqWmWG58iwHmY8Mi+SyTH4BCSejJrSc1m+Vtpi+SCmPU4T5opGg/HTAL5kwAB39ej9UeCKU6wBD3+Xsoan9O477Ek84D0y/y0Hkw5Um1agqObun7gn/jsGTbBhUZ50Le3KWwCrbC8uReSzw2LI6OWQagvBGR+EdApQ0moWvrorZsLwjs2ga7jmBP3yazs2GB21+1y6bP3BYBgxfH15rNRs2WE17mxsQDgU+PGHxHkhkv1fwZM6zCEKzms6ifBVJnUYiD8pQvEMmyCjLJUjrL3fADFW3DplQIW45tBOFVmAxf4+O/98ASCs7cmR4OHlei/mq5vLRgDZ3tQyDP33dH7thUB6WMiHmAgG31IHH69/7Et7Emlelp4mEvqiEX4HUE62TtJPTU7Z6zRp70fOf50iz5W10wvX6jcEVsrEthrRzfg94K48sAomfHJnAv1TqYeQd+ZLEeXCFJCnBGtWj+SlPJ5sJBziKexRDAQUy28sDf8Tjhw6lyFAxavyL0EpKkuUMA8BXsETMFWkhYmC5fFGqBVCLK3Hhh6affCTwJxAAYeTl9IiINP6rC/wChOWyEhQ+0kAvI0WoF1tGFLx7PVIeD6qXMDiFqN4mNCH2b9hoL/ihl1pDR5tNqR7nhDvvMonV6+BDaZkUFQctcot6p46kaILj2XNHLtyTPnjJFwdHdWQHykZ6uGPcDFoRT1hWLqvHjDj+tSq8PFEsBXLgN4PLJKFHGwmuMjnvM9RH9gslK+uVJz0EOor8mY7A61W46hP1mUbqeERlw4D247UCGcLLiydBn79oIokuNJPPn1glGqQDn7ko5A8oIXXuPDkRgXCEj3EQIUkqwqNW4cHlAiY0I9b/ggcQkjdBwaubuPN+AWoU3cHLo2iu5LMUcmCFouebgqMclbB8nwG+/zuwiN73QosyZSYF+JzSSdpiNZyM93K5E051uavBx0RBxo8LP3IpqV9E50S0CPUUBb5Olm8sTDw2eLR68jaXsiLPavzKfVwzX/m6HM/lq/8GwLLfK44xJ5LRv9XudZNxM05ApUGDn4PreH8PqGQdCXUffSf8js81Qhwyb8Aiv9wPyjAodNMnA6oLVxRPQAjxJEJYmiTQq5OchEQZcrrl0j8KlNnI6YoBajEeXKZZRVy4MeBmSPEcSdrWabXnnG/1L3iB1T3nmVZ7xlaraZWBwNMJWuIimkvpLiKbwCe05D8ZOEV4T8h+Lboi/TJS8qdbPMW/ReUs41TBycKXjcsRJ0R48kDFjRLz+/3z9lhTInqUAZ5a8ZQL5Q3lhVVMlFTmCN4f5L1Bn6h4eCUvcRgA7hKdqPvk+HO/D5mOxJjlyoMmfcLLqytVQChKEANsRR4FKNCHenaRzxJsQiPeFVzu9Ye2xH9y8OL0siYiZlnJVlTwi1yckyhwpIs05VVNXVj5CYaF4NdQuHzA5r/s98gyrr8z5GmZZGIVOZQ+xB4Kr7+0K7I88Mh0/Ox5VyCUnjI5tfgLSHhynlniuwJFf4CXifJSR15XKaIAHpTLD58KyDx5muXoKnuk6/k70ZQ+3cdfhpB90IyQMujew/EIoIuf1Hkl25EEcEI+JwNXYJM7MYjGAif81NjszAInRuuq7jDLVcZQqcbXXXhozOnQxM/JzUzO2/T4vK6cTFTj93MzojExZ1OjMzY9UbKRwUk7tHfAho6O2dTknJ8UNC38mSlwa3VfIzwZ0kpbmlqwqQnFi/bU9LxNKD18zJYWbHxi1mZm1UbmahWvPOWfl78kR9hcqU78iU+VATc/zxPqWl5z8zynJjmliDwpl+IVPi9e52dlLLhfIhD+2PCkHR8YUVlKxjuoJpoLCQd5kB7/gvL00/6UxrfQ6DpXmvc2W4SorlSXqT14/apd+6lNqpe8VcXHBGq7ql3gJ4y4ItAuIl0lnLDiPeBtMEHQXuoiLrvlcArx5LmcK+OG87KhSBbD5OSJe881ZJTdcgBuBnxFet+rW5SbOhNPWPNX2QlzJZ7w4mJCFeTxtEi3KOP/DlT4fHSozlMpU3sKmWfZ5/tqv6dJ12oohyIO/gppaKUxXiuMAcrlhLzk063PLTIGmFd9bnU+IZTkCy5jmfxqNk6PK5Qii8X5VQPkHidxPyb4H/LE4GQlXp6974nrTL6YZrksT0SziHsSGtwSzUTK1ye5xgCoZlCodP/lPl0zpBBHADc3+GgRBOqS8ixOuTRKGpr75SoUn0DI/C+BMoNLGPEU/q8/0st5OcpJCmlPAoGXiS+PTB4Rk3EznnPhUEm5PI1FkMl8X7A0xwoXggJ7uWzfT1b+xOCrX7Y//ZPXWWtLsw9YtB0fuEBIdeZumfJ4GKA0nhRHHflAR4SA0Yx4jX6Tk5O2bt06e9HznxNtVVoE68OuWPOvtFwpk+/JFMSe1gxExr18ofR5Ww9FtMwjHsrBn8cryMtCCH4PEiiM/pIAm8BZSAiB7VhOlrKlIAfMEe55pJxJRp66El7uZQLdx8uhKGSUXUGudGdllhczheQA3fD7FgMSA5qIUdYrkMN1Fb7Tc385eZQFZYp4T5siBM5/gihLxM1DQ+m8TLlg5C1jAT79iYG7WhufnbPVW7fac1/8IqtvbTHpszYvIxOZeHsSZVb9k80iiDLzF6SJg7e4U2w5ywB/Dur4iyDd5volURR9MR53MTGr9jNuBopfLmeu46r0KQ3XkaFx27Nnv5R+KehSdHk5mC8HHzx4UIr4tLW3d4qklG1N+A1NDVbfUGurV67yl30lqgBlgtF36NARO3TgoOLX+EvCRwYHPH/mAJ7eceDE1MSEFPk5W7NqlY2MDCvNIduwfr2tXr1SdSF+vT3CR40dPnLUHrj/Qevp6bOVypNjUjkudWRkxIaHh0R5XjTrrK+31zafcoq1tjZ7Whgi34e3bbfDh4/Y5s2nKFjGyMyMK+Xww5eXD4hXaK5dt9bq62rtwKE4kKO7q8u6O7tcfihZpJmemrSRsWFr7+yw1rYW3+06xXd9xENHe7t1drRbd49kIpvBWZCjb0b5/Ua0Si5zXsKmv3ic7p1boZCMMgG0+8g/2hK4AYEVTwqTH/JKhuy8blPbSI3VwdtQoENWAB+ioZuQVoaElCGQA1I58nhFXtEXI4049Ss40ISVnL48Dqnv5/YXeaW0meclsFyYSuN5prQFnAptAfl5lH4IJg0Bi1CQYgTktDkJkMkxZsUwFWUmDVHUj1TlhJfKnwASTr/Iq6ethuAJii5PT0neUcfBF07UFJW3/WWImLjSzmkLEViRjI9BhCVI0QnAU04KjC2Yumqwc3H5XKea1Vznw3aZSDmxgGeopI0mAiFvKt53YkdHXpAhziXgdCmbrqLpVzloUF548Tz0Tx8Ex/lS2oa6BTu7p/YJf2LwJH/5OLtHB8dEcOnmsaVKsBzyicKyK8JyuEUoxqfKZXLwMuo+apxI/WTc7OUnhwHgJ4iBK6MkJC4pj4DobIVk3yNkOt8jKP9KI14KwU9ELkZRTBWzlK1cnmp64Jaj4q/S5QOWy6V4V8QmPLuAxemeGFicY5H/KHu66i+HZqj4Hh1QPh55ZLt985pr/FQS0tL0gBhYCrAMYSZxf/dAkXXM8oIFVrCVuMynfnyi01+pVLIuKRJbt5wCpiYQKX2eIQ58JZDX0+qP0Kx045hLPD9GUgZ1+cPJn3BIxcApDA/xPhERusXvWkHFZYgEJFkCMQEJyNYRswN0FT/lUPjDBw9EaYD3CShNIkGfQR/cvCJPmlzL4Qf4dfk5Llc8gRd+OSYKn0P4CboAOI6nX3/hVHHghIPfdE1hkWNAJTwUoriHcOTpH3rza63NatLqXrHSNm89zd+9Yp7lGFMVzNMucoRDQ5k5Tc9LPMsXMdBEZVLeHgJqqkvw5biKmMfzV+abYH4E5TQCcPJNlKEA3OawRN//sj/HCfBPT83awMCQf6tgdGTUlW5OkJuZmZRR0G4bNq6X8jwtI2HGSR+XQl5fX6s236n0kkvqG9Q579cMK32t4qdLMzY2PobI1EdmNedB/7gdGzjqSj1pabclpWluarL2tlYVFiUYkSM/cyNgdHjEmmXgz8/NOf3GRhknqpNZGS1NDQ2uYM8ofNXqFerv6WOc8KU65ENntM/W1lY34CfEz/TUlI2NjVpzc4MdPz6kcnTY+vXr5D9u27dt87BG0eH7DCOjo+Kn1k9papMsBoeO2/jEuHV0dEpmgzIsDgl/2MvSIqOko5MysCyAMsNYwPjAkbthCmKv+2qpwnHwhpM34jCuUchUAFfMXBkCX/JIfneOE2WcS7RcQXVa3Ae9oBl5kG6upDi3SWsjT+lsHucDEkKDti5sAfF8dEWYxOHgK9Eq+zMvHg597gR+4SfiIx0exgzSqlzlsBwPbsQFXfKhz1F+2gR9OsYc2nSGcvt2ugpwhzzyDeBYXj/Bk67QgTZpqcQE2efjLFd3+pNsAHBD3tHuSQ89py/+oOBZl8OCYoTluyJknOwSDf/VCKBy0ahc7nLw7GNfQRbx7lIaYyhPvnLRH/zLWwYvk/OTRhhHJ98Ftf2Sf3uEvkX7KmmOY14rqW5xszzxoi2JJxYMMJz9Cn4JN6fxZNIefHC77dq9X7rupA0NjujKt0hKNjk27f6x0Sk7PjRqxxXHxwv57khtTYP66Jwd2H/YHnxghx09PKj+KnzFwdP0VMkWlMeajnprbSiW6PGHJ/GJAXfUiC7RCgKcm2iUQLn4CnhMjGZ63wuUMzkBnIjecumES4fxdwzUERlgfIVEYs6i9tIlmn7J4VXxvhKpHukNPYVnf0A0eB/DEnBfuP0+oSoPeJEv6gxYnMOiu6rM4zYn1J3/hyxw0Yn5TzjlPBIU6ZXxqgJPAi7LE8BiWf5g4WR8fb+Qnxi80d8xaPVm5dtZKGd1UTUOOgfg5Dh50vivthdti+GSBhZ1BYp+mWCkyExOTdp6f2LwXA2Oc1JSphlQZFQElWjPSFn4rFBDgHAy9ZmGzHGQjAnBIU0AgJ+f7n8BzA+enDC/8sNklCTqCIsh+AgAKyaWxXgptQOKsMfCcKar3/hOQPDFRBXbkcABW074HMcKIPaQGKAw98InLvyUMWQS4Y6U+I9JO2gBHutRJEYxR5lPt/4TSkcRYsJHoShAqhPPR/QZXeZrG9yPYTChetx8znn29Oc91+ZlXM5KUZ2TkYj+5O+JKF3liQF8QD/kj7EARA6pvRDAT+KzXKSCXLmmKVoeXSMih5QBlsE76RMDB9HMNJTIc0j3QE7H1p6x0XG1XZJyBKfK5h/RJP28+VGmyIj9Xqm9ZgXCQV7KzJ2P1fQZ3XPylY/5PmhGftx7EuXBX2mu5IZVXV2dGwPw6O1UuPwxb/DODqvnzCehgKSXhKXV0s6YG1gMwGBQblAnucdNS8Hhi8vQ5mvjNEvnD8ND+UxOTrkx0dzc5IYASjyKEE8r6v3wDQy/WikkJRsaGrIxGQU9vT3W09PjshE1lQGDZdIam+oU3qmyeDI/lOD48RGVot7HIcpItbohqX/kJ06iqsULfcWjvC1FPIDyB8/kl1dOSR/1h6yT/D0ePMLlvPKzi4vLkbqTA4tAX8gIb0BE+IUg6qEM5FPDPA4J/TiC8oR5V9x1ISyl8Sej7g0l0mvVy5fi5Qt/vBfihUk0PaGIEUSZU7ETRH7cR51X4hi9CQnK5IfMgzfqNo+DXi54l9wcT8L3vAQ+PhGf+ZI/6jshJHB2hesyhSX4pRIFtHXiqb8YpFO+iqc+gxYu+cso+lHCKF1IyIFbv8BnCgdVYQkj/Poh3tmQg2alzJQq/JEeZPo3clb/oM9KwZ+YmPIPGjY2NftYQBvxNgY96i9XK+AeIso3sG9zs/N25OAxm5JBzkIDbZc+RmS0QSWRHGZLYYAgk87OLlu1cpXfHzx00AZlfDc1Nar+ePIcODyBaG6otR+7crNtXNnu+T1R8OQbBhmyt8ANFUileNsiQv800Qpk5AKd5aA6mmQprDrb5VDLkUU4UZbCpTM2acD1QVzi9UlCVy+DErrIk9grpBVbDo/GH42GzgvEb9Dgjj/wg0akylgVKL80k/JzAKlwuxSKVIqIyycqhy4bHWUJX/LzL37KRo//V3FedeskUljgFjOrRl4MOX8g50PYkjx/gFDkyb2PAyvNzS129Veustf/8R/5hEy/gWwoM3hiAvac5YkmkfnQvaNJKsJnQGTwIr3rwxkND0SkBExNTckwWOuGAfgzM9OiOecHeNG/oymrpKyAefo0aDPKOkEUFl3B1V88dka5EfEEtXxwRyi5vsrjhnAJc7pOm3z4dYSTQKTxAboA0MrAexkO9B0hl7N0nFC+PEAOWYVCjD8cmOq2TK0gJspMCJwKRLvnXrLwSTtwKspFooFLxlTQFPhFVMFN/FMWpXC8kEmGiHfI6QXuczkL14nX2RzylhIsvdMmxfip511gT3/uc62kipyVLObrGnxvbR6LqTJ/0ZjkznfwjCP/kBnxmVfwFa44V/1Ix08BiFsccgIAibwLkPMmfHGMoDBh+PgKeP61NjutCXu65F8ZRklwmeEVHcQLj6GYgq26UBzt1eN09Q+06W9ObR5cSs2TNs9FeSEvlHl4c9l51omeaKDMoiyHskQ4coo5Q4mchifSj8s2Go6He3mVhjE02p/Sex41rpgPD4/KKGiwjvYOKTkYfuQV+cM/eTspLD7RcN7R7AXzC2wJhJc6V5LGxsd9i1Wj5jQiaLcYEDxJmZgalfJTbz1dMgyUDWT54vLY2ITyia1ZHCDgLHq9YXCFrJA3sp4Yn7Jdu/fY8PFh27Rpo3V1dtjeffttcoKFhw3W1d0lXPIljcjo6vRExeUqPzWfxBjyE4BPHEYQTzgwAutlDDU2NFmfjJx2Tg4UgssPoahO8XtygtLVQdeQWdD2+uAevIREn8cPLzwnwc9K8uws75nwQcYFf5LbIGWRb0x43eUyiR5sOEElDxoBuTyE5XGLcTaURvwy0kolKZoxVjY0NDhd6snHfiFRw7QzsiM8DC3ajOfoLsuQ8dfLgQCEg7zJh/bjc4IY9RO4oKV+g45Cvpl/+ImxzZPL6UeAbPnOS/mdFOHDRnEspm84oVSZ/ue8klngBj1c1AGOJP5unZjyelKakGk42PF+pjKFTKgnspIxXF9jDXI8BR5VG5mREt+kuZT39CDlmKLhZJUGv7cZGHL+CFwMnGrkTxY8MvIkhY+5EQRhv2KUc4uBz5Mz+txcMlqjrCByY9bUUGNXnNpkKzoYr544eJINA6DsKQMD1NDRg3b9jd+1bfuPStFYsNaOfrvyikvtzM0bxDRn8ybkMlQHJLpF8gmF1YPjh/bawweH7eKnnGu1NOzl4ISSIUKEl7LuUXSKpuZmb6RUNJ2IcBq5oxREvqwfXPnpvLFneplCCFjROj5w2PbsP2QzGhNWr11na1f0qQfM2sGD++24Blw6BaCmKX7qrbev31b2tFeoKJ8Dux6xEWuxM0/doE5Lg8z5VfLKwGA0dHS/3bPzoF16wfnW0ijFooDGxH9wzw47PtdkZ23ZqM4oepQnxYdff6pAypj5y9dFoCBkOHBoj+0emrXzzjzN6v0sZnChWEmbQ4YP77Fdwr3g7NPiWNhlocxNgmLeFbpPNOT2AOQcPaTI3vfASj6V6A3piQHjepZLmabGMg/TT3VehEXHZBAkQhOJX6K+Mvg4Ljcpw2DD+nhiQD2XSjPeZl0h5M9pMSFFZiQrVnPUf/gX1z+YgOiILm0g/mhdGY/24xfxFiFFKMrWM6G96a+Yj09ouoUyOBGjsqP8MZArLCYZOSI9LHBCWBnk599peCmVjoAoh/PpCRWvqyv/wvMJyuMpiyOVcZwOacja0aAHjnhzgyHy8WT4uJc/bqFTAM87IHzQhZ7SFwwDeJ6WnE49/wK74tnPlmEg5Vlj2TwrZ8J1NpQB6qNScue+FJN4yuHUlPwpb49xGgWZLwfwRNpMZhmofmLg8iLdcomWaxtJ1jNTC1I+p/0RPU8FGB+PHDniW2rWrF5jM7OzUrBHpESusBYpCgibv5npSRs4etSmpqds1eqVtnrNaimcMqykDIyNjUsRlVKsOuLdArbm0CdQSjCc2Wrg24FmSxJ5vY37Fp8ZxG/d3fFBy+3bt1tnV5fy7Rc/h90A79O4DUxOTFizFIiujjbrFH5TSzOicDEzr42OjtlDDz0s5bPZ1mo+aNY4UK8xm/iBgaO2c+d2fyJw6qmbrbe/V3MrihZlx4hZsNGxMfE5JX5Vz0o3obJMTU57Pi1tbVKg6sXPhCuh9WKahwvt7S3W19+l+SjEPT4xY+OjGAYNMgykYCkPbxrOaNSR1wDh+JVoaGjEHnzoId3U+GLDwUOHHemsM06XwtQsmpNlhXdwcNDnRbZZUY/MWfDJdzgoG4YE7/jVS9mjDJPi/777HnQDgeOVu7t7rK1V9SlAKUMhAzCAZqY1hjGWqX4Y35jL2Y7lIN7bJAPesyDct3tJ3llZ5T0O+MGg6ugSXkuTHR8atoe3P+JGWnd3b7QJPqmtgtezJVCO7WTIgvbToPkUHkbHRt2oam1tUz5TMp7GraOz05oamySikqcjnwm1h31797mxQ5uhriDOFk9oIi+xKh0kjAL4hHeubpioYdSpPaJUo4AL2+VOW/DqYuxVuT2d8pTHnzrl/q9bx2F+CMWbl/dLdvTIMdu7d6/LFHlTRhHybXirVq3yduR5COCD/hsGQs5LeagtQNP7NqRFG8cNowutjXDaKk+sjw0e03XW6dM2SYfSTxpoAsiC1ORNGAY+MmeLIPcYtGwxxDCgzrz8zlbgZzqRf4w7GSImoI5GnQDcnI4y5TSxYAZehQZxXl5uFJeSOSDeJpXnwjVmva2VNE8EPInvGKSAKqi1kr3zr95k39k1aj//sp+yFz79qXbFpZfapeefYQ/fcYO98d0ft7MuvMhWd7VqcIpBdlo0J6amVYF1PhBXC7vs5SqHJXjgrhvtX756iz3jWU+3RqxvNcSZqUnRmfK9ZOzhjAqMBk/D4dHQpAbxWjW6Rk0E0VCi8soNRJ0I/DoGMYWx57SkAYSBbcb5bVCDwxKNR0PwUtKA4oOK8ClDWTaii/LinZrGGUHCq7W62RF785vebPceq7MXPfMyW7+qx2785lX21/98lV152SXW1d7qjbujtV0ds9Nu/voX7D+/c68946mXW8PcuL31jX9hdWvOtdPWtNut3/qa3b5v3J5yzhYbGx31BsjXM3NjzgBbPH7e/eCd9qHPf8uefvml1tbEY+wMkpMGjzuuv8Zu3TNqF5+31cZGxnzthAGN1VL1Czf8ZhnsNFBThz7gS/4UjsHMV6NUFwzoyGv3Q7faVbc9YpdffJE1pJcXgxslWSjZ+/7yTXa4YYOdvbnX9tx7s33hxm2SwQWanIZ9TyBlAVu5S46Sr2RK3lMzyttXb2JQCMjCf+KBnJbNLUcsE1kOXlw1Dv6OgZSKb37962qftL8UUcRNfi7ezhKOB8vPNU8cGZe53Cd32mdyBJakHHRrsuIdAwZmJlnHJ4ED18gkh/jEE2pi3EOKfBNC9CMcEwOr8WBGmujWyl8XX1liU4tfk+OSILAKQLTSerkctVIWd/mPZCq/40ayFC8enEYQW1SeRI9+GZMbQDh+hWce/T6c47s/ld1RAo/88Fe2wUCLCRJsx5A/0QAvpYvbuC+6IsRd4PuEJR78NBKVGfFyzOpKKZTrNsqol/Cx6fLRq5mSl8Bp41Oo869r/HsY9UbewaXfKDymUwCREO7lEwROXLP/RBDsVBCK5YRe+OUTaafFXbmBkV4Kg4hMT85KgRmygweP2MEDh6SsoPBp3Ndfe3u3RM6LsiiXDTYyMm7TszM+XpRKCzascbKvf4WtWbPG+1qN8I4cOiqDYUD3zZ5ufHTKlYxhjYGjw+MyAmIlH1psWYDuJB/wlJRQVNibzJeOcd1dPbrWSQkest6efim0630lc/fufa6Qrl69yjrbO7yPeJm9s8vYEc6o6POCMYYe+57HR6dt+PioDUv5xnDZtGmTrUR50liIXLxfSTwj4u3o4WMKa/ItRBMTs5qrZ/xkotraRt/vfFw0RlUu8qqv19ipumhuqo/DDuBEk8f87Jzn28A8qfE7txeA/HKdsK0KoOwYR/V1yJaXlOt9DqaOeLkaZffwoSPiRUqmFF4U4mNHBmxwYNh6pWzzPsjAsePia8T6VSdtLe0+XzOOuUE2PSsD66jz1isjr0tjFtutjh4dskMqL+tHQ4PDKu+0xrMef6GaeW50ZNKVw472Ths6ftxfMEcJ5SkM20ym0pOIBinl9fVN8h8WzlGfd3kiwTxK/+rp7pNB0OH7yCkrW7x4+XvPnt2SE+9pdbtBuk1jN3Mj6Y4cFh03DFrcuDh0+Ijfo99g8CBC6pz3PPaqTbS1ddiK/pWSRYefojWk+ia/oUFdVa4jhwds1659ymfAy8u7NchwWu2F+qBdbt++UwzTL+ZkbByMNi8jZeDYkI0cHxFvDarPJpfpmAw/+BqRzHmfBsOMNk1d8RSBMtEHGtQXtpy6VXJfJfmzNU39YWhURnVJ7WnS62VUfQkZYjBhEO3bv9/bYhjtc6qHMfWhUc9vUkbnMfGzd+9+tYlj6r8Dnm+j9IsZGXPw6u8IaN7nSQ06xLiU/YMHD9v99z9ox44OShdpjf6hctAseeKFzkHbZA4jbT3zp+tiSEd/dJLUdvmju3mXo4bVjpnyuM0OXOam8ulPyZXHTHoFtHXvFBUU41aMifjCLxCfIufh5Lm6U8Zq2LJPGDxJhsFoEkKGEAiP+a67+rN2w54F+4s//DVX2FmZcKVDHWrrmedY4/A++9JND9mzLjjF3vfud9q7P3Odbdy0wVpq5+yrn/4X++S199rll11qzbU8PKuClCUrK0N7ttvtO4/Zc5/7dJs68ID93hvfYXMdK21NX4cdePgue+vffcjWnn2+bWiZtbe97e32T1++RQPqBmuyWfvcv33EPnvrTnva5RfbPVf/l/3Ltx+wp19xkYlJddwZe8dfvN1mV59rZ/fP25/8yZ/aXQMLtmVdv00MHrR3/e277Mh8h11+1kb7zCc+YL/71/9kdS2tflLFtV/8lH34a3fJGLpYDaDGBg7usDf91bus/5QzbeNKOhojeAArmVvOOt+efcUF1qyGTac6sOthu+PAiD3nykutp73Ft5a01Jt99CMfsOO9Z9gbfuuXrK1uzvbu32c333yXda3ZYGtX9tjg/u320auutYY2WfM9nfbw7dfZX/7jv9iZl15pfSJQlCNG0bEDu+ymB/con8utRZNCedIVsA/50K4H7WNXXadytdvKng7bfuf19lf/8Ak77ZIrbUXNcfuzv3ir7ZhosI2rum1sYL+9730fsPHmPrvw9E12+/VX25+99xPWqUGuo7ne7rnjO/bej/ynrTnldLv8wvOsQW0idxtUmYGBI3bTjbdafc8qWyfjaG7ksH3sC9fY2FydrV/ZZ4d23G1vfdcHrGfrBXZqd5195IPvs8/dus1O3bDGZieH7VP//BH7zkODdtH5Z1qDeveSNvM4wiLqeItd4HEADIMd27bbt2QYNGhC9mphHBKEMhV+8sabuXG+PIy/uGeg86QMcMiF/uQncsjpSvuc00Dc1tFpp2zdTHJ3DHPxKlik54mDD28aWH0IrJnTIMwKEQOtEBwqgohxAWa5IT2KDw/mUVADj5VnH6KJ170bIvKn6AC/jxLxlyGHVUMxLKncZRnkPBbEuz+9UCQ8sb6Gzx8Puy/6pYOUFz4YhnLHnBAgruV3HkQ0vkSKPLmoo/LNBnKHRCaTaDsaEwt/CgoZJETPE9o5I+7D74qYT0YpRPLMk1EoLvVWq3bD/lmMGkbNFRvW2/rNm21O9wucVuRlCd5JQeoolHiAD3fcOUIZAkWZpLj4gzcPqoBupE6G/VNIAy9eEviABnh8DhgcxfjWM/frjok7+bP80q3LAODeedStP8nVnMJNe3ublLcu6+xqs/aOZil2ddbUUmMtrfXW1t5ozS0NimuVkiblpalWrk7hTb4q3Kwxism6rn7Bw8Brbquz9rZ2j+/oahHNFutf0SXlqNP6+tpthcby3r4uKU8t1tWtvHs7rKOzQ/Hs4e9wfjhlqKW50Vas6BNv3eozksdcyTo62mzVmhWevq5Rdaiegexi1VV1U4dR0yyanVKi4U+8djTqvtW6elrFX4v1KG2TyuRPWHi6Ryetm1d5G62zM1a6u3Tt6WlP/LVad0+bDJRW8Sj+OpvFB0pro7cZlKxmyYpzGpEo26mnp1lsU1C9wkQ7+oikr3k6xhHqNv6Y3ycm2a5Ub2vWSrEX/x2dTSoHpzlpNFHZKTc8+RYa0eWdhhWSaWsbi0pz0h3mnPd2ufoGtTLVOX0V8NNhlGdfb7fk3231jXWaqnl/Y97zatYc16Y6alN+8FbLthLSLcxaq+KbWhql2NfLIGiW3Ds118Z7IczH8+l9D+TQ3dWheXyF88qTC/ick5bOExhk3O5laPf2RFkbhMPTCAwdjKwmX6SqE7149ALf01PT/nQJhibGJxQWC10NmvNpyzwZwTCKDkI/x1FuGVbikW1krcqvQTKhtTTpvk15Yri1yJhbuaLfeZ+cGLeSKo6X5alHVtFJi3JMfuxOYIGSp2Q8ScMogVcU8vq6JjcaONXLtzcpJ3AO7D/ghi1Pwhoba13vW1CfIz/fMTDPXCAeGxv8iQJPEdhWNiwjhPrDoINPjBO216DkMxYgA+JR4nHIhad9PDVhAZKTxEaHx9xo8vdmxHvQKqnvrFGbafMwahlR8+TOxxbJGMODTQ4NNSqz/pCaN12/Flz5D3l7NP/xI0cZY15KzgfDgDxO53GJjFOQgy8IKSB6CUm5ZwxUO5NBurbD/m81DPKpREBBYKqlwzsftnv2jtoLn3W5lAJEEwA6VvqDd99uB6RUPvvi0+2mm+6yH/u5n7ennbtVA3CXrVndabfeeL+de8ll1t0UgvUKk+OpwrQaWSONoGAYPPvZV1hrU6v1aKDb8bDyvv9+u/P+h2333j229eIr7fTeZrv+u3fbz/7Ky+3S0zb647oVvS12h5TLiy67xEb2PGC7Rs2uuOQ8erIa3LzdeN13rXfL2bZeg2lPX48deOQhu+u+++2WO++x7Tt2WvuajXbu1o1236032+ZLn2O/8EPP8UdEp59zru248St259E5u+SMdfaud/+DnfnMH7EfeuqZbg0jKW9nXNWwe3u7bMc9N9u73/9hu+q62+ycy59rr/rZH7I2yYlJn8nkn//xvTbRd6a9+ud+2BbU6dVNNGk129233GwXPP3Fdsa6Tnvonruse9O59ss//kJrUwfddOp6u/e7t1rfaRfaJpUfWhnoUNkweLYbBqw6pUhxRp6P3H+fta870/7XT77I2qG3Zb3dd9Ntksn5durqbuvX4Hxg53a7/+Ftdpes+Ed27bYVW860LSs67Z+/cLX96E/+rD3vKWdqomq1U7eebqf019kDRybtqU+5QIZBTD4AAxCPVx+45UbbcN4z7Cmnr1X7eciGFrrtt1/xM9bV3GTrNm+wvffdZ02rzrCZg/fZZ6+9zU5dt8ZXa3bs2e/bKB45csRO37rVVmrQLit2TzRQid8rPAprbGfYwalE35Bh0KCRQ3XBsOXJykKTx538aeLMUO6T+aIrBkCe+IhAKSSM+5IG2o6ODtu69VQf5Ni6RVIGXCcl5+Fy0ObpGOERlTEDct5xVV5xW4ZMD+cDcvLn8db7hYdFAHScVsog8gvw9OkvwyI/6dJt+NN9pgk2/nRlQo57gU/Q4QI3l5Ag8JBjgqQJuymldui4SoJyxxgVtBWcnD/W5uppqIn05/kUrvqLfHEk0AWgHso31Af5Y3iJFvnpj/crVq3faKvXrTOpI3R488/8gwUpJ5f+PC0A38ERbcP5w+kv/Yffr0shaCRw/IQFDclTlxQWfuc05ZFRcxsLzLiWHRf9VIczFrK62dzc6qfv1NWFAtTS2uIKFMpaQz0rmawIg9coP3vEG1x595cDnQ9Rk4xQ6HjCiYKCQssWDZS/ZtEinjB/YgyOaHD1J5aizT0KJCckYRSgjNGfkfnY+Ki//MspRt0a83t7pNyq7lRkKUSSBvl721J16coLxdBGHqx8U6assKFI8aSCMtH+eGpAHEYpShlPBFqapSxrjoBfyszqKQsNPAWvU/mhD4+kY2tUo8rYJAOJVQBWSfkuBPurkQdGJzXGUynGDNo5LcXzOs53Hmaddktzm01JCea0IFa/W1rarE2uSfm1yFDBWEEmKM8oxVzhjb6CXoBy3NLW6jy7TJQrRgdXFs26JTNwUGaJx2ho0dzU1kZd894BiqXoowwjR+GgxJNvQ0PItKOj3fONdiblUXx3d3U6XbYXwScGKoZJAwtmmjgb1IbaxBdPVJrJR+GcCtXV1S4jQ4Zgt9LLKEGe3TJ23BARDxh+POnnaNyu7g7r7++xFf08HQnDx0sn+rwATn3xlAPlGoPEDY42lU3tGGOnTXXZKaOkX+n7+/s0/2P0dciQ4skIba9eek27rZbBCQ6nVXXKUd62jlbvD8jJZcWWMpR4tVfeOUEeyC/enZCCrzBkSZtfs3aVbdb826HyYaRAt1fGGeXqUZk8D/FAmWj/GE/IBgN5xYpe61WZMQDB66HdyyE3d0q/evUKW7mq3w1lytMiw5166Oput75+jO8eLzuyJbxbxj88+BM+1aGao9qBnHjze0kVI4QFA+o2xkf6NyNUdtUQ6QIUn9oGmMRw6+3F6RSwi6Q8vAB+ox/hZDSC6FtqvjIMap5ww0AlfzIhi4PiL2iQmbHLnvtiO6110N74no/a4FRJja7JGxsrjFd/9l/sP27ZZb/0sh+2RvVeUvmeZsBJMBQUIMhaszrS1676D3vj+z9js7UaUNRw9w8M2qyKz6POf/3we+zGAxP2+7/7avvfr32NveoXf8zW9ChPLOBU0WUrQ+DKDldCNDBxtNuMrEwGkT1SQrcdOWxNre1287euso9+9Qb7lV9/pf3xq19lf/Abv2LnbupWGlna1LBpgFPji4GMqmiwn//lX7GD93/H/vgNb7Ladefazz3vYlnpstBzhgKMgtEDj9gf/NH/sf0Lq+wv3/wme8frf9+eetYm3yYDWp3Kde8NX7dbDszaL/7US23eXwyN9ABelEcmGL9fJDv5i8gJXPkiOEUhjWK3yECIp49/zxdXr7q89sv/Zf/67TvtFZLJ77/qN+w1v/qLbpwwhHdqcNvcXmPXfec2G9PkwoA3PTFiX776W5IR8oJe8S+Aq0+ymiBy3pl9FsPA5D2PVatXW4sm+kue+Xx79St/zV77ylfYC596vvVpEGvXgPf4GwWPkd5jQTsZTlTEUlCbdaNOcXmlO34i7FFBaREJj1xDNssw4TTD63je/pB/OB9wI2O/h6BfBdnoOBGA5dRInxzdMNZIC06Ijufk+YlrzgfQXfKFP/+dCNDvUZJjKw1p+FEZxAB7Q32bk4cJ2RnwBAohXH/Ob9DHm/f6OiUUJI0t9FG2KqC4oUSiwLDiRRjKYmyxS4oMs1gCqMYWKsLjqUSsUJGXYsudNKQFpjsh4LJi5OUB3XEpBlIUVSZKby+hfKLsRB3i58e98ofHf+X3qHR1SHz4yn4lUI6+THlwyodfeANPclQTKufjufrP8uCp+Yc/L09cF7uol5xfdjNTbLthoWrStxPt3bvP9uzZa/v37bfR0UlXotnmsHv3bjt06LBvt2D7w9TkjI0pfliKLVsu7rv3Qbv3ngds5849vpVk6PiIbx3l3QB/eXdiyrdD7N17IG2BOCoFfNS3/IwMj/l2D/DYKrFzx27fpkE/qlcdoKgcOnTMtxlRNrbcHDk0YHv3HLYDB446D9PT8zYzzQuuXOdVnhk7dvS4bx+Bv0OHBsXPjNKW7NCBAaXh+FSMgDEbODamK9tCJuzoYY5OHLExlY9tRODtVXqOWxyTIs/WkhHJCzolKfBxWpMcFyoLv2RMH2EswOCslcHBIjTbjwYHJyQbucEx27Fjrw0qr6ZGKcJq95T3qHgelFwmVS+Ug5OVUNJY+d23/6AdOzYgOUzEKrLihiW7wQG2uag8w5RpXGHjKv+05ky2oKiOdM9WmkmVZ3SM/Edc9lO652N0k6MzclM2dOy4DUknmFa90Wwxo3hCA1+zMzOiOe58kT62LVG/JX86gix4gZ3jKNmatH/fERs6MmRz4oGHIyVdS1M4yVU8jonvCdWxqRzeEtXY/WmPmues6hvjkHqm7ikvp1PRr/x9PZ5oqL9jQD2yfZfd8t1b7bjaD4sLVMTgsSEP373rgGS8x/ar/vDvUXs5enTYeebo2XvVZtnGMydCjKJxqtysGxq8IEztuW5FtUoGw8PDagt77dabbrN71Nb37D5g+/YctP37D7ks6GNuCNKPo1Tujy068xrfeMKAYhvjYCjl3GMw4wK/AWO0hTFRBo7CeYJx6NB+fz8GfAw/jBCedjBG8uSFJ2vgaxjVGApNybNWeSoPNyA1v7fJUGL3yd49+/0pRmkO2etPefpYLWDMiXGnMoa5HNL8l+eUJY4/95OA8S7S+pjm43JxbJZsU5oMLi3HTXw4vXiaTJKcD+M0bYU8nmhQPj+AXAoQLx8fLAshxLIYqOSx4WN225332E4N1rMaXPjQy0UXXWBb1q/2VYqahRl78KEd1rt2g63obPN0U5Mj9vAjB+y0M8/wLTSVkjEtlOyhB+61m26/z8Y1oJ1+xln29EsvlIKuClko2R133G4P7dxnNQ0tdvY551hzzZQ9svOgXXjpxTa0f5+t2LjR+jhvWjAxNmjb9xyz0844zVrUH3fvfNhuu/tBm1RnPfOcs6xxdkb4W2xdd7Ntf/hBu+O+h21KeW46dYttXtNj991zr20+7ynWNj1sMw0dtnntCrf+kUmzjIvrv/xp+/jXH7C3vOF3raORybnS2ACU5IHD++yBR3bZuAYj0nk0eC2dduWF51ib6OwVXyPzjXbWKRudRgawH7znNrtj2z675GnPsO4FTRKzdXba5nWx6lszZ/ff+5Ct2nya9bWnLSmArihywwNH7OGDx+zc00+3JnVe32rik4J4k//Igb02NFtvp5+yXuWaU1jQ69u01dZ0NNiDDzxgdz24zWZUr6eeutXWrWj3+FMvvMzOWNWpAWen3aHBZ1iT2ZoNm+20jStteHzWTt+y2ep8K1EAHZvBYs+2++zGux+y086/2Lb0tdo+TXZnnX4qs5MPDtseesia+9faur5O6UlTdvfd99rDu/dZSflv2XqmXXjmVhmIQq+I6PuCxZ19absOSFjL5XWiJBmKaZbB5eXjr33py/YGTiVKL9c5MAovgiCE4ouvmhQ6rqdI+XnbUb3SZcGlNzFoofxsVL94wQufo4mRfZ30S+G6IkliX4vWL3+RC6p9uetzl/KojAeA6Kc2DRmiIIuamxujWK+AiGgeqKJB7vorN97FUF0/tGFXTAVsCy3T8ktgUwb3pTh4hzwvuoHDY+vYm1ovdVwTruJQYHhxkH3hPApHyeEoOpTFeY1jTDrk1VDHSmh+HK/JjQmyqdl6e3ps5aqV1uWP41nlJVPkL/m4n3/KGUqG/0RwKgOTGrWAn1+vWY/j0TQq0LyMiwWNudArqSznXXmlnX/JJTYlmc4qfE78zEs+yJxaYXtX1Es8ScBB3ZUCMhbEEw984HvQUkDmXtcw7LVLBvr3n7imMAfoJGK5fnIdRytjrMwlDAAbzLimGkxpD+wblNK0x/r6VvGw13bt2qVrydavX2tr1qzzldBjx47Zgxqrujq7pFy0SzEc9i0JrHLyUiXfBzgso2HN6tVuyHHUIPv8JTbht1lnR5cUEimhUvL4ngBbR6g2lBrqGt6HR4bFQ6/qvVZK63HNTVt8tRY2R2RQYHiwj3vd2rX+bsCAFGS2mKCIobjWseqrvKGNEkm74bsMh48eltI25qvQ55xzti+y7dixQ3knYxRlSnmi9Ph3T1SfJZWttaXNeeZIVXhgzzxHE4NPPm3+tKTBcUvTk5INW6iafJsXX2YeH5XCrcmwSe2ZFf2h4REp5zOql3rxN6lrjZent7fXVqzoFz+aUzWW7Ny5141itnqwz3tickwy5DsMM66Y8nQSHjGgKTeKMooi/WJ4+LjaBmWZV1l4stPofQ6DjBV9ngbwoi7v8jW3tHibaJQMGDMHBmRo7d3tSvKF0jE2bFjniixAf73nnntsfHLW1q7dKOV/RmWYUb/s9fGPpxa0C39HUHKcUB0PHz9uHe2ttnrVaudxUnWFrOAHHkjDvLhO7ax/RZ+3R8Yf+j3vPaC4MqYcOnzYjYTTNc+uW7s6VrDV/jECB44NStnfIwPwmOsrbHPGYOKDfRgTlJk2gLz8hWm1Dd6fZDWfl5kPqZ2u37BeZaLd0mPof/SN1KPTWEgYiw4o9BhUd999j+SzyVarf7Dlh+9ieLy359po6zNTyq/FVqpstE10m6Eh+N0rXrpdWUexZ0GVNuV7+pW+NMdqveZ3yZF+SD1yjCflYXyj/XKl/9B+aZv0l2PSKVeuXGGbVJ6WZo2R4nl6FqNtVnRkSIkvaJD/mjXIXG1OZebEu1q12eZWDAuMOwygMaVZsJamVi+Tj6s+oDCCyCnPPC7FMEJkjD4+xvDjkPAdQIxUMV65R04hPpEV8XTHxMLVERUWGXk69JSLVtdYb3of/omC/wGGQRFSGBdx5UN9WShZWP7r/jI+95keUTkYyKiAwnOlLip2gczykCrdEZdDqmQYsUtxHEPBQWcpBtuoju96yD782S/ZeF23/frLf0aGRatb8BkquQiWZuFA96apEn0ClO8LcoPPNMu8yIMsT5pXRhaSY+o/W+BEeVsotocTEQNNlxwdKQrpHBbHBhQJZgpFSsVU1fQeP1gkpcwCUPAXcy9gFxkMKKZP4IbBl5NhoMkvA22CvF09ZJRTOsSdVDGPSx6BBjmhFJW5cl/RpEGWXl8KmpKysHHTRnve85/jCsmcHIYB8xeGAcNl+pfjl1UtWc+JHipc7D1eDPAYLUN+UBNKJIu0voKe6XBVYZytCCqkyQEV8DpO8YlcAB1HET4nenwM+BmZydIncQ8R90xOKCMayDn2ckpKAy937ti5wyd1jnNkTy64vrWLDJwfJtu6SOsKseQia8wnBNEvsyZcz0849ZpMUcpQeJjkG+sbbbWU0fXrN3hdsz/XJS6FKR9gwKQYkCkKUOqJBBeHUSAFlUrDsJnTDHnh059h5118iX/1mFOJHrNhoN+c02MzDPj3H9AEVCK09KcwgnDQzcCJUQAhURe696CoKcRbwV4MnibFgjd4bFTz0bC1t3UqREr5cSk5KmQoqyjOKGpH7ZFHdknxWO2OhCjMUGK1c2JszI0DlFzqBpnHcZw8Aa/0MMBPIlIalFrqlrEdpQiF0bewSGYokH5qTpuUV7GKUjkixZoTjTjtha0XbAWizVHn8OvvsYgeuaAos4KKceJ700WDp060P5RXPuIGbcYKNypY2FHaODwgvn3AqvL+g4fckEHZW7Gy31bJOHXlT/Q5hOPwoUPu7+3sFL8ygGQY1NZjhNbY2Eh8jInVX74YPSt58cI2FjerxshwWgYFC1zNLWzXalA/mZbyOCz+kYP6g9DhyZ+Y0QLU1thCxAulnBxzYP9+XcdcweQdQ4yG2fkos8h726A8vCCsxui4x44dlYRq3Ajr6+2zdhk8GESj1CHvOEip7JHC3yKecvuj/w4MDlhzQ6u1tXTYfuWLXFZIEWUnA4ot9ebyVz/FQBkaHPTyrFixUrRaPR48P7ZUSjPl48N5bJHp7e7yFXp2HsAnT6U4tpU6ZQEUHng3gm0/3jeERn+blXHAUyza5+rVa5w+J1zxXiHlx2jkZETqnS1anLIEDkYCT8EOHT6keuvWfavawazzEtukKHfkA0S5YlsYT2x4gXf16nU+7qBsT01MSc7xDNefKsvRD3hnprMzfUtHxPgWBu8cNDS0aJyZ87wweqgj2ih8+PsNAvoQ4RxM0tPZ4/SoJ+Q+ImOHBRS+p0HZMOowoviCdzvvvPgQu+AG8biMMMbW2TnenSj5E6X1MvrYnkT/sZo5yX1BcsJQVr7qrzxhok82J8OAAoCDVMIlwZSBOSx5E3AbI4DwEYAg5MAEQywy9eDlwZNVEVUC+pYbBmswDKr5eHzhSTIMOK50uYJlVnJchTUXrK7RcOO+jAbk+0qSpfEngpPSyZ5q4tWwmEgRkxhXcADdwHt1PO0AmdAB/cU4FIZF2S26cSjTLABBywQ/Rsgpi2WpQDm0kEHkt1yOXqqKF9CtdxcJIFxEeVsotgeSFdKUAbTsOQEUeUEJiLscltWCnEX8/uCgwlvOt8gvUOTvhJAjC6zjZSLwJwav+99p5YQIYnBK5J0mkuNQ3jSulellXkI1W0Te40LZF2hQZRJA0dh86iZ73vMqhgF5oNZz3jsTpSu8TGVKGPvoNYmofQcw4StCzul7GL9QSD55nKty+4gY7jxEvNAP/EVKQSpi0BXk1ZdHA9DLT1DgJ6fnzwPZfhN8wSkrVihsrEL5NpORMV9N9KOJgTywO2Emc7YAIOwIc57jLjwLMhwUn7KNsuk39xXAlUA5VwiFiFHBnunOzm7buuV0n6wxGgAmazewSO8hokaeia+QO+Wpl74m40D3c8KdF+2LnvFMGQYX28Sc6lhlnkeZ9boPVzQMIOf0dY1pL+rGwT0Vw8Av2Q++nOOXEwAgBBI4Xq05Hr+I5br1eiLQ0b2m3OtpCpDxA4+ryql6mpmWIj4z70dlcqIMX/XllCFWE3mUj6wmxibt+LCMh3ZOd5MSJyWXLUKh1LLtS7KQouNyoO49L/Ehb7G+aQHOL+3Vg+kjUT8BGVdKmOqU9BgOvJOHcowi5ds+oaF6IZ3T40pq6ol+KR7w01ZQsOiXpTkpFFLQg24c9R1pPEdvU/7ETH4lUb9mNV4qlZRVlCu2evAE0vlVYn85V/nO8kKnDGK2abS1SWOpVzrlNToy4yc+1fm7B2EAUz5OaKnzrRTIgq6rTFL9Q4/xIcSBnCgqHPkt4lJ5FnzbFwkwCOAb44FojBQvQy6ThwawcoxyjCLpBnpkIl74FSZpFEQdorQiJ+qZ/J0H5YN5MiNj5+jRY66kumKqPCkDKKRB/tECRRXbhroW8WgWiZbyxmhg/OSJVCiLolGLzFHAJUdkpXjSUY/UKSv5jqoyUv91ngGoNV7HINNOhBhxKhdyJh+he1uEpqeRn7HcOdWPv3wu8Hxoh86rBzkNT+c3GK7IRzgLOa9oN07WEwWutyllPO9bYnIcJY06pkkQRJ36PCHgnrz8qnu+Vu1GYrkuQ55cXdZK58ajiKE3NSQFHo6chspD+XkCThYlGQcYl9QVQDqU/oZGnniQ37zGdAwDtiTxXgTvwyh3L2rQrgbGCLj36EJ8FBce/TbdgyveEm4xLifH6Isnr57A+U5ojo9hcCGGQUvEP1HwP9QwSFC4XZ7JHBq01BT1V6S7OH4R5KDlCBNXDi/SWA755OApislOlu8J84iwHANWNK6lEF0MKGI/vlDN5dIWVBWQEniokLkyaEZtKZL/3B6qaaXgIniaE8JSApHj8gAlYk9O8/GBcnndX/kFMh//HSh+x4DH5WVQo6g9WTf3wTaBGKEq4EdVVGBKHiaQxChlYQXn1M2n2Ite+FybnJ7SBMU53iqjJjnap4ZdVTcEoE9CTaAa6VjhT+OeovDgNHHpNw9HtAf4iP4cYcTlQZPj4xg0ifaniuAyiAqVWxjQlOABDLbIXcO/04ny0i5YoSKhJ/CLexMR98oFi1INGtieMGvbtz/iRwtyBCSGgJ/xX4OyrjKACzpOPPhES1tPdFGOvGyOpDiIM3MDnq3ifNaM+4qyyW3g+YQlgkx6bvgQLzo8aufrmeefd74/LkcxZCtDDacjMcEKzw0DpYspD2VBdJj5NDOyDj6vMl7yrOfaWeefb5OswEoJWBA/fmQpefOT2EXGPlGnQuc+nC5LgHCve/zp12mUCRZAUSG9yDcylQsihTwibVAN3HJUAuJc4tSrA3KYt9JsjRRGaQHUidK6oSMclJloh5QWakqtC/vMd+zYKaWhwbfQ8VIj73RBG2zkHYoK21uQN08NMNBEXVoo7XRaivSxY4Neh2yTCJnBTyhcKHmsGsML219YaUXh4ykGK9TextSiUeIAtoXwBAMDEYMxVtypE8jW+LYWVtE5177EKqzowwsGJC+p5v7mTwPFyuzMnB08NCSOYgsK3wzAAOrtY1sI2y8kLrU5tl240jU/Y50djdbWiUKrMBkGE2Ml3+7C1hdetp2eZAsNX1oW/yJAn/G94uI1nohHG2cvP/JCNrHajfyjjVFuFPzDh4+Ir3gxNowcVqhjuyunhrHyzhdsIYtkyQdlb8/efW4U8GSnu7vDZcRWPuQE/SxPLtTT4SNHbGRkWIbiKuF3qntQVk4/avL9/VAnT/q4GycIz4UTyq73eXinrzpdyVd5Iu3de/Z4vZ166qmq09gWRfeMY1WPqTzNbniQh48hqk43DOSHYcax0uycb0tCLoNDw0o77d9o4Okh9UtGXrdKM18XK/qYN9FXQ0bBP+1eQdCFf0/HvXBUBuIYIyDJ+w8cytLW2ubH5bqhSDpPT9LwY6CRhrErZBtPHHgiyQID8sIQHxwYUDm71bZXxdMXlZN8Ik84djGGHw/yUJ5kF/0m5ePloLey+KJ70sthnIBMfWSaIhR1DznNZyxg1csw4EkWeLzzA02OHC6/lOyyj3woI/+RfxEgSB76IS+/qwDvpFUHwmM50P1B06tZQPmdZyE6/4pvFL8XspXo/0bD4PChg16BWRBcsjDigggQSr4vY5bvl8YAldjF4ctAkeCJSCyCIuIJkRaBY50IdTn2HpVsBSHLqwgEPSqJxxuU4dI8q0JSWaOl0Znx+4/iInJRRysmr5ITk/Cjg3dfhxNjE/PoWE8ERK7FQj4+4FuJvvqV9IGzMAxcxGTFjFcAghaVOvdH/uPiOF5nGRmFn79UVxgGmzdttBdiGMjP0XyRPiYIp+EEYlAFXNVKfi4o7fzFS7Se2PN3pVfx0CiDbvLZ51Ee/IwVlVaRB1tfycNS0L3TYQL0GLn5wEcl8cw8TfmiIJQ68QwdJjWWkwTbtm23u+6618/sjvPmvTSJviZSXZ0+CoozIqdrNsocz3/ghXjd+L0cnjTDuhx0m4NJxDn5HoDuu8D6ZVAoK/wJlZN0mDzZA33++Rf4nnT/kI7k5e8U5IlVf1Dx6VT05qXAlCQvDIPLn/8iO/2cs21iDsNA5VIeUfOJBfgDdPFyknEGjwrccoTwUwrlmOs1fr1sBQKQCw4BrtkPjhy00gpnQLSfMJBS2TJ/BSAsFBWVWzJgW8eePYd8Tzcrk309fbZy5UpfDabtlaREo6ShyCNT9vTTYo5L0QZv/fp1ohXtnFx594Cz0jk6kbSbN2+SwtMnlsgXPLWDeinNit++fY91d3X7XvpYgY5VbJT3GRnXvAfAXmiUWN5ZGJbih2LOew7kjyHAHm6UKc6RZ591T3ePK2ttflqQyuiKzryU0P1SIKelvHdKyR9whZtvxKD0b9q03le9EVpqRqI3abt37be29nY3Htjb71ukUKhkeLA1B6MKI5SnGE3NtVKc43hRjIs5DIPRkssUhR1jgm9EHDpwVPy2qT+F4k+ejA30L/AwEnjXwp+CyU8dbdy43jhCFRyeWvBNiJ0793n5qI89e3fLuOq0Cy44X7Jr87Yj0fh7GTzB42NwKNmcqe/1p/ryF3ul4MaJPDIaJD/4IB0r+NRdn2SNQeZfdl+/1nFreZlVMuUYVl5gHRubMk4Bou3RZpAHynodbUVKuhsMrFCrbsHBIKPsff19Nq7xI2hv8DxVVJc/71nseGSX6qbdZYWcMCBwa9eu8S1OtBPwD0mx5lsEbCPC6MJI4LAOtjfSzslvtjStsnfairW94kcZSOhsKeI9BD48xnYZvo3Atjme/mKgoMBT73zPyPuMUrGlhsNSOI1oeGTEw728Gu/ZssaVdGNjI3bk6GG1+xW2ZesW61A5qDt44Z0StwFrG3Qt2dFjR9y4o1zxzQlOjpyxR7bv8DbHiFEv3vh4YGtLbOvx92HEI986GJ8YdxwMIxR9L3uSM52Sp5/UZZx01OzbxyinF0hA/SzIYJKw1EZ4R4f3I+jfbCfEsGcrnxqUEtDewu+3/uN/DDk5vADE5cWoMqSnrEWgvYLLKBx0lqHFuAai4kjeWLdg57th4NFPGDwpx5WyL3OxQIv+KulleS1xycOlDOVIv1tMi7B8vyhRBYpJC+ArMA5VvD1WEK818xN20213WlufGroaIWE0OBqXk12S79JAz12NJCz1CjdgZf/3B6I5P2k333qXNfeutDZZ0NRPmb8CeIddmLU77rzL5lu6rVOD1SIUl6H/+K3DEga5oUskVKiGJyAnL6ZbFF25CT5DHnMTx+2O+x/xlzX5nkJgRYfKUCAT+S8K+e9BlChoVvyVXyBCixwtA8HYCeDEkQx8O7dvs29dc41PVosHItJEQJgIQWcxpZRAbSwMN24Shl8IS/WmPwb4fg24W7Zs0YA842kiiQZFzy7J3ukRELTAij+FKAilHT8ofo1EEZ/6ntPWIOl8qQCEUu/Uv+cFjjv+WCXXHbQ9jBKjFHJDOPwJj3uU5QQM0YzDKIYo3CjDKEQPyyC45pvfkkKw12Y1u6FEBGWSM+EGeIh+KE3IWLfkRXfHnxzxvKTPFhRbmDOGg8Z6VvE1Meteqqk1Kp7VIT4fyNsJTcqmSXhxj9EDLSlroiUuRUaTIE8IdGXyH9UEPjAwKMWtybo7uoRHzmkSkpNXDtmRm0IkS5eS2tC6LVutWwqMVBmbI1yCY6uRy8/JcB9+LgDkUsUpzIm7H3Ac0md/+apf/nFp8uUvUkZNBl6FVjABFMJI5eGEZf9i8DDqNeWBwjI6GifcsIWIr9L6xzGFS5OjnYFDu0VR4LhDFBO++suLx+3tbNmiHoM2CvPI8HFXPCektKA0tkvxYcXat0oID3quYCsRW3t4uRJFh/cHiCecr4fz5IAnBBx/yX5+FK9QLKWQN3NMJ98R6JSh0OkKNXF+Rr6UQGigwCJPaLHnnadUcSRknNDCkZa8HOtf8FVetPcAyUW8sqK7MC+DSGMISjtHhrIFg7PteaGYNuXHc7by0Ur2Y0sxbqmTHCQRFRVjitVX5IUsieALyCiTroSJB/x8KKyzs8MVYfaY+4u84pN3IFCC2S7EFiHfXqt64Gnd1LSUfSnTrOJv3LjBFUeO1ORUG2XvdYwCPsspfJIXSidHhXL0KPSgjd8VcnU8jjhtlWOfOS/O8p4C70XwrYOZ2SlrFB9NecuYF1DjrJR93h3AgMBoQEYYG6zc876KK7J1qmf12dhSKX5mxQ/tRfXCUxbo0YbIl9EC0hCf5ZgjATQZO2gLyIatoSjBPBFRkD+x4ZQdwvIL2Iz/kKHueXeElf2Org6vu9zuqReOi2csJU3kS9vkPZAZz5O2T5tjfHdDTkgcLIGRAy+xXTH6Eu89YXSy1Y52wwfWtpy6xfG8vJLBtOoiDDC288RH+GjzHCXa0dnm4yP0eDLGExY36lTXbKvinQ/o8l4ET0U4wAGjijGO+sWQ5j6+0D3l/YF2S3j0GV7Wnpbc6/wFesYt1+eQh8qKN5/CBn/wRj+IQyBov0lAgLzeBhTmf05jsQu0lCbhh4s8HaBJGCgw5MH0Qca+kL+7FJYQhMJYZLa6vcZamBSeQHgStxJxlwpcBTTqaVXypCqUI/1YHUFkVLJbtQqbm1Fj4CvE8rex3zDFMwhzzOjC3KwayxS1rngGdSmOiqeSqGw/oUAdixUFjhnlsSKiYJCko3HiAIPGHd/+in3pu3vst37rf1l/Ox9GoTGJmINEJ3ysUwZBGioWOyun5I2VSyeCZ1soqcGPW2tHhxSAWXv3m/7Cznjpr9pLL92owUiDDasojKoCeKQjMu1z3FcFNJkNH7O/e9u77cWveK1dflqfQtTAlP+k+J1RGk6QaNOgx2oFFRsUKwCfM9PIdtZXgNolW2+EGgBGRsdU5g7xMmfvfcub7ZTn/pL9yJWcUb+4npA1Jx40tmiA1YDMe2WsPDEpzko+DMS+/5JyR4IQld/EADCtCY8X65AXgwjFzPXLihFfoZ5Ux+ZM8FYNiuz9DC4qvDDBfe5j77fdC5vslb/wIps//JD9xQe/aH/4J79njdPj4qsm6l6V7+nVOVGkODmCR9jIqkWTQKn8kmAVJL6/P8ilhUyF59zZc0gFqwD5tpLsMYE/MeAdgz/5Y293qtYCaXmoZ/nKZGNEXgpCoC07buov9FdS+0o8f0pLOzrt9K327Gc9w5Uh2pyTrFHLJZ28rnSoHpwXp6hobkTPpZCYUasgJm4E5FeESA5WRMQD+gD36Qey8CcuFUDPgGOuFRxAzcy9nMaj5qqbKA+hwacmMJWfJwRsG2I7BsoAZFl9D0icMBbQ90koFxOAP4vQhIoyIQ/5ITddpeLICGBDq/q3xhz4RdlqU921qx/QJuGERXFouVIpuv4xoTpOeamzOdFk+qJsrArzwijjFV9/5zSOOfE4pzGQr35zmttZZ51j6zds8HGTMsYEw3iDF8NAXIluifFTfFz2/BfYlrPOtEl/YhCGgcsoShy8eVr9CBgeIi7iCaXdlIVJuP5dwkoTWOnXacg5CmHiISXzCZVrJgMojHJTGZ5HATJaDq2Or/CDl9VTFqr0s6DWRCGoU08i5Zi5QvfeihQHn8whnj9ygpbCvK48UeTF+CW1Qj7VrZQt348NDf3F0Y3cBq6PR/IzTBLk3Hk8W3U42Qg60f+8D+luVpMFxgwt/Mjhw/6i66pVK6yvv9fHdgi43ORFuXflpibVuwOcxB/+oK1/MQbulOZUYtg+RBh5wQfiIc+oPxHXPYoY79Xwoba2Dp6qgc8XlKek4NKuObefF21Luo/86BsuT9GgLaPMBo/EijZFAJP+Qp4at6NeKFDkjRIHqRhbogz+Tp6CPUph5OZzp+NpTPD6xVGGuPJ9DsY5rzNwFe/1QN3L40YT8Rok6L/QY7sWZeO7QuTrstHfmObOQwePyFDgFLF+ZQ4HqW1AX1ccvKWikJHThy3Q8FAMnlBGO0p4ROpaqbPgmzkMxZzxzNESLmnJJ9qeRsPaGI+QHYYBIxd1Ge0F8MydBgsW3DOuBL8RR0sEMHRC7rpJPPPH3A0D5OttNQqoslLYkC99asHfTRAN0eddHowPCSjyEp04qSvyRDTQh1Z+58PLTn1SRyIdOkM8UYo00c/g0fUxDweHpyjS96QbYRQSR2OhPBi8dLVZtfUxGSVsG+UY3bxtCf4oDtUAPyeCKLNAKBQBuQCEMr4Q7f4yHeRBHOVXeZSv49AIErgs5CKJ2p+Kc8Fqs57/G58YVL587MUtA6tvI/sftte/8W12bL7V1q3otMN7H7H3vOfv7UCJrwWvsQ9/6B/tze/9hLX2rrTe9mbb98i99rZ3vtuGG1fapWdutK9d9W/2O3/2bptvbrdV3Z02eHivvfs9f2f3DphdceHZdve1X7K3vPdfrK1/jXW3Ntj9t19vf/2ej9rKMy60dXbMXv26v7Crb77HP8Xe2d5iD953r+06NGzrN6+zvka+gvxu6z7tbFvb3Wb1aji7HrjF3vORL9vFT73cHvr2f9kr3/JBq2/vtlW9nbbjrhvsze/7mJ1+ydNsdd1xe/3b32OnXHi51Y4N2A3fucWa+tfaxtWd9uG/f7fdeXTerjj/NB8U7rv52/ZXH/gPu/ypl1ibrH0GBDoNx6ru3bPbbrvtPutZu8HWreq2m7/6WXvnx66y/tVrrbWhxm6/4ev2jg/+h51y3kW2qlOth5ZIWsl2YWpUsnyP3XFgwrZsXGWHdj9kf/aO91jburPszL45+9O/ebetO/dSa5g8bjfecLPV96y2dSu7peiHYeZjhsrcbOP29ve+1+rWnm1bmibs9W/+K/vMdx+wzRzzNjth//axD9q1jwzZZReeqwGFVdFgg442NbDf3vLmt9sjw2YbRHvk2AH7pw980O47Nudfg/7sv3zQ/uxDn7OVq9dZlyaVW7/1RXvff11jF19+hfF+W24zNJ/J8RG79ebb7Phsg21cv9Jaa2bs81//pt2z55htWLfGZkcO2z/+4/ts53SrXXbWZrv+q/9l7/zXL/ipCs0qzA1f/4J9+NM32AUXX2QdTQw4TvpxgmjflcEhiFdCUtWkX4fsjaRlKHhPCkyyfPn4m1//uhtXiwEqwUVuT3Gt/DmWZya/PPRRsJhFMj7/DM6QY/JgZZOVO19dYkBL6X04DpICBWoUL9Pze1zy85vz49aDwpOVLv9N8QzXzk2mTzgX/9UIr/BQ0AM/roERSeTXYMvU66cDwS2DM3/wqT64f+8+u+uOu2xifNLDNQerfEoPGd3zDyeeFy79+b/y4vskrVL4W9hmUCcDVUpSf1eHrejqsr72VlvT12Ob1662rVLYN7A1RW5Nb5/1dXRap5TzZtUl32pp0ozV1tDoHx7skOHQq/QrlZb0a/p6Pc2a3m6FdVtfd5f1sPotnNamZpvjhJmxCRseHvGtKKwgUoe+31cFCjkyUcsxcascCyr7htNOsx7RnpVS5k8LKFQqK/oOdUtIiIA6T4GAiwCByOWACCSUbDwk/xIaxsFS8CpLtKhOp8Gtrs67PMU/IqKNhMvAhI3L+LRfrpyZz7aTBgwuN5RIQwaiLxwWEzC6fJ5WMEpHnrNRWFFOoEQCVm4P7DsgQ3KH8pFi4Vs0OD0oFDUnKmyeGPiL4fKzV50oFiZwoZDSzpRZKifA6S+HDx91XI7fPHTkqK+M9vf3+x54VmsxWOGPcrFNyvUelckVLf153xSEMYc/lDH+jh8fsWPHjqtN1Nh+lWGA9xpSWuYNznxnaxBb0XgHgC1WkxPTqe/EqS58Edrpi/wMZ/arMbHCTNkxNg4fOubfaMiKnJ++I8cYQj70r1KJY04nFR/HkCIH9tMzBlA+PzWLBTyxT32ySkwaFuZiD7dkoHyJn+GbATKWUaycT10JD1oau0THV+flRyQl1bMSqzy6V5jLX3lSb8RTv9QPJyc9vO0Rfym7uZGPrqntCI1FGZx/tVc88CVgKhAFGHLIw6tVjvLjoY78qYr48+pJPMIEC4NsbfG2qyBf1VZ8KPtmg4PHbefOXcY3juIbCpzWNGkHDhySkTLueXBsMgp5KJ3Q1pU5eHraj0QFWPCgTZCfpCunX8mBFfr9+/K3IyZ94ZFtb3yHgxV4nmbBE+BPFXhiozwwlvzJhhy8BgoKP3FhABLEnn4UYtpZrWQVW514eqWGwJ5+Kewo63RLKgm6HKsKTWTI6W/UL09q4njg+PAdOBgDjcJjAQb5Mi/iMAqykYuMJRF3LETDJ0YwT6XoE8guzz1hpOIvgKdPnmqIZPqvxBX93ri8/qlZ2pbi1D74KKCPU+CCQrwc5eWHC2boqnbTvFKk9/jDk/jl42hUFeDRVr3918c/Yj3nPNN+9cef408K+ArnWWv77F8/+217xtMvsHvvvt0uetFP2U8961Jrb221DZu22mnreu1b115n5517vu2VodB95uX2az/xEutua7EVUpgvOvdM+843v2x96zbZVz79aXvRz/6aveDS0625pdU2bz3LeudG7fPf2WbPecomu/72h+x3/vAP7bxNGnDb2mxq6JDtOzplL3j+c6zdJuy6m+60My58iq3qalVt19jQwCG7Z9the+oVF9vhbfda8+rT7ddf9kPpi78b7IHv3mZdp15gW7oX7Gvfuc0uvOwZ/vXfe2+60U59yrPtgtPW2Llnn25Xf+Y/rLZ/k/XWTdi7PvYZ/9DZmev6fFDOwCDd1tJod996u136nJfaquZJ+8QnP2s/+6u/ZZefs9Efb24541yrGdhn195/2J51+Tk+CTmoVfmXCevm7Ibrv2W337fNjg3P2Atf+CK78vzTrbY0Zt+48VY79+Kn2dY1vXbfrd/1rwlfdNpqDXQFHvRXvzAjOdxiG896im1WI73ulgfs11/163bWhpXW48fALdi9Dxy0859ygbWog9OgacZ0zKs//Smb7tlqv/lzL5Wi02b9K9faOaestc9fda2dc97ptufhh+3CZzzffugZT5Ei02obN62xW6+7zbZceJmtbMOiztTMWttlOD5yv822rLXnXHmBzcsQuPm+A/Z7r/1NW9/dLuNitc2PD9n+wQXbuLLN/vnf/9X6Vm20saGj9tCOnTY+W2MDo8esvqPfzlV9M3g/UYDc8uAQuSyTV7GvL9fvc5Ll4gRuGGyXYfA1vnyMFaUchVsZ06IuMtAHYxAHL1wQD179HueTC8ExaLlhIEI8bkY54T0DV5R8UFNEmoigDRTp+yCo4GIYQQRm3rgq1P0eF14HvB6fkEnvI2cZEeIeVbnKE/SS87Tkq7KrLB7LDKRw9nDf/N2b7f77H/bH1QzFrhSQTv/wH2NXyof7FBc04yM8zY1ymiybZRB0dbRbf48U965OWytDaosMqbXqJx3NjepL874KxMTpJ3xoYmSleV6y9ZUjl5UYI0tdmbx5+tggP5OEb3jSPduIUNN4ssBqF1+N7enudr5GNYF2dnVbd0+P8+fvTGh2pBwLKCUijwqGWlQjI2TzaVutW4YHChcvHpO5p6OYuiKxkJoXOU20/lN24OHiHoHrqn8UA0KAcrW5HxxcAOER58zpP8Uho/QXlAqOS7rL4Dzwr4zV2tM1lOg9ew/6/ne25bT6MY+x9QTlg/Z8YP8h2717jyvObMviieju3Xvtnrvv9j3o7FtmT7+sJ+fVP6Q1OeXtZWRkUko8xyvGB7YGB4Y1VwyL5lHbt++wFK1Z0RiV4jXkL8dioLCay5eWUZZ44upl1D9K+8EDx6y1rVPKQq3apRRvOT48NjBw3D8ydfTooB07qrHO/QPyD0r5G5GBwj5yFK8kEOToN/RFlKwa27eX/erDmk+7bHpmzpV0PmR2YD8v4I77+fUHDx0xvlK8MF8nJX/A+WzgBU3Js7mFLUdhJKC8g6fW4uMRShffVZjkA2mjY/6iaV/vCimi8cQGpZaPhvEiP3vmeRJdkrLf0sQRvGy1CqMchZt99fsPHBXOuPivs1279vhH0jBsOVlq4JhkPTprw0Nj/lGvoePjzstByXzbtt3SO6RETpvt2XXQ9uw56O+XICfq+bDKx8vlfMOhgS02aiUYQ8cHx7x+xsf4SB26y7T710qvYDsTXRRZ0q4wyPyDc1JU2R0ALrKCR47B5INxfBiPD89Rp/7NAsmd+CHxzAfeDiuO9kK7OHTwsO6POY7zpb7p/Ud1xkI7H6lramqXvKTQTsWTLz6MhlFC2+BDesiKJ/h8OJEyoSjz1emjMtRQqo/KyDwoA4A2197a7jjQ5+XbeinbvF/Duwgd7V3qI22aI+d8l4Ubo94lMUBqXaHeuWOPHT08KDks2Ng4xgftU+1e7SfKd0zhI26Y3H//Q3bgoMo6yYftQg4Y02xT8yN0eeKGjQBHGq8Yd2OuMqU7aDtkZHZ3s9jRoT65zz8KyFPTQfWHccmYo33HxQP9amqC9yfUOpMa4+O+ri5LDW/0eejS/5AJRgrb7sibMcEXEoQATh7X+IO7ZSFFBU6Ap9AtIvN5UhlDF8OZRRr6jvcXrKFEP8YurpE/VMSqrepgK1GF9hMBjPpPAlAoF1FyAVTMaWeeZrfffrMdUqdqlQXetDBr199yk3Wu7rcOdQyO4rrqC1+1QXXOFg3KC7PjdsO111p93ybr7GyzehkX3/zGt22XOkUzW1o0kdx2/TV2vK7f1q1dZ2vWrhC9m21SAxz0SxOD9rVbbrXTzzjValVJEr3v7XWuvCKjEvPHWtgfODDMPkcN4JrEb/vODTZMC0sAvmw/96V/L20G70yKZjXE98PptqNnrf2vl/2wffbT/2pvfc8/2FOe/WJ76lnrjVMYgpPUUPQXOUjJluLXLsW4t7fdbrj9DivVNvg+xOnhw3btPffZGWecIoU+jAJSMYAPDxy2L153k/3Ey3/L3v2WN9r//u1X2L57v2Vv+chnnF4R4I/VBN8jWyhAYt/B/TE6qBPr6l5+gscAfDR7BvgFO1VKx0MP3m17NODySK+xbt5uu+tWCaHVetrZ/iLpyTnZRK9CC6gwg89XldSZeKSapZN5AjI99q6u1ECyfss59hu/+gr7nVf+mv3Sj73AulSnPFli9eYHBQVxLgUiqxFycRbFLZZKGTSA+KkUqU0iCsf0tGEI+CqN+hH6po+W2RWhnI+AQQl6GshqaQ/ys5JM6wq34Ftv2IoiFdWVTXpSSRmw6MZJFO4cl7YQymZ28SKvT0m+TYVVabYbsaLktV8pAB4H6HLrCqUPmgA5aIJ0jsSZ0lNG6l/TjDv/qwkHbVe+5UcZ5KXOB+5/0E8wKc2r70mOcxqnZxkPXCtmRQsFWgqN0xRIFmJfomGCnNMt+35Z/VUeybE0jBLPpp3ZiTEbHRywmckJ6ffiU9rR3MyMzU7zRVn2yUqZEc6U4sGZnRi36bExmxwecTc9NmETUp6OHjnmHzfipdeRUSkcY4qbGLGFqTGrmRi2mslRY5fv1nXrbNNKGfea8EqT0xrj2HsekuAlaU5mmtd1DicDY0G8o2h5bSBWRKqrG0RJ/kjO65XqY9JiewA3Gihye3PpQquWfHJeJcnNP/2m/EJ+hEIrT75sZfD3L6DihKCrOI3XNo9BgwuFlrr3E1Ayfe5xSpadr5SnG+dJ3shzwffl9/b3mPQfSWFGGgIYpKFYdTIYOJ+/VfNIjXEcZ2tTna1e2WNnnbHVtp66SeNtjDmJouaEGuvqbpECLyWro1nzkfyaozDU2tvafU86L/3y/gHfI+hf0WW9fR3CbbKuLva9N9i+/XvsvvvutsHjQ142Xlju6Gy2nl5e7p2whqZZ0W2UQlTvpwH197Xb+nUrZJyvtVO3rLdNm9fa+vWrbbXmy57udinq0/bII9vtzjvvktLEKnGMAdSvS1ny6upus75+KYV1QbtXZejuahFvlL1Wc+q859XUIKWwviTlvl3KG1vWeJo2qz5LP0tC1pVV31ilZmzWfe2stXU32sq1vVK6NXYsTLtMu3okh64Gz6dPNPv6O1TOTjdoYyVbRa4XTbbC8A5Oc701qdy1fN22qdY2bN5oazassa7eDuvsbbP27gZr72uwzhWttnK9xvrNqxW/ytafoj6wZYO1dDbZyOSQDY0f8yu1zgviGzeuc7du/RrXKejLfD1XLKgNNCmM7zGYp28Vv31ruqy5vd5mMeJpnhobeAenXvXXv7rH2rr44JsMc/G1YmW35h7pLZKXmoG/i9HWIT7bxSfto63RWts57pUPuylM7Y2HvW0K61Pb7JOB3qV6ZNGU/ojhxVg7J72ovhGZ86Kz6qCWXjUjxZqjZdU2uppt5cou65fjvZJY0BC6gFN2OC2KxYh2GRzdXT3WzPcFeIDCg5PZeTt2ZECGluQ0NCDj6LCMlN12dOCAxo4pm5waFx+xTY2xnmePDVLq+1au8r49OatxhtV98dzMeyxSYmelNw2Pj9kxGQiTM/PW0d1r6zastXbJoLZe7UV9b2xi1I4cOeIG2HyJoxFUZsYWBgoNEhK3P83pbu+w1aq3erWvKY2PfT3dtmpFrz9hraP9aUzl5ekRGSGTsgSpo8npSTt4+IAdOXrEZqamfLHTt9qJBmM184AfUeyjBGMJVxkFqlufLzye5p3GGBx/BOoackXGlXEy4+lHd4xD4bz/qR5nJqds1yM77I6bb7Nd23fagMbzozJQh44N2PDgcRsZHLax4VEb17g/Mjzsi1Y8ZWNR4ImGJ/Edg9RKF4EGEzW2mbHjdvNtd9peNc7Glk674MILbKsGO75G/PcfeL+1nXqJndK2YNtl9Te2ddpFF11oW9avskY1y89/5pP2yFS3Pe2M9fbQth22IMv3nHPPs3NP26TGoAla9I8e3Gu33nWvDYxMWnf/KrvkkotsdWerlaZG7e4H99gZ55xhLcJTy7ep0UG78bvftcGZOnvBC19graUxu+W222zn/mPWKkXzXCng05MlO/30LTZ8eK8NTNXaGRqEUMpREO6/9wHr23SarWpdsDvu225bTz/LOpvrbIeU4xvv2WZnXnSZXXTaKeq8tfbR9/yNPTS70v7s1T+vTspqZVRNrqBocAt23x032d07Dtplz3yOnbGm1/bvfsRuu/sBG56ctf5Va+2yp1xkva0NrqhVIMlWSsedd95p2/cdtobmVtuy9TS76OzTra40YXc8sM02bz3Tulvqbc/D99kNdz1gp11wiV3sXxGm0wQPvCNx74PbrH/9qdbP04EHd9lGKfydGmyo1uHBo7b36JidpnJpDKdLlAtBvSPn226/03YfOhZfmlb9nHnKWs3LJX88Wtfea+tX9YZyNTdt9z/wiG0+/UzRD4UgAwPT0JF9dt1Nt1pL/3q78sIzbdv2PXbm2Wd6vnTqw/v22nHV3dbN6zSQiL4mybseeNjGp+Zs5Zr1dpnaTpcGa+yaxwWiiuIKPAa6DDAnRS/SOwn4OwZf+Yr9WTqVKCfjWh6/lssoheUuGYpR+B0UnuMwMJmxqZtJDbBnn3WGPeMZT/MtAKVStFnF+oAbg6EniwFSQz2EYvCsQHksACUNRymZ+EB5wRchjpkincWMCBDgA30MyLDgWydEP5EVoLjEIO8r5yooflbjjg0M2vXXXW8DGpQxNonDkGGK4L98IpIyoi8x2WJQIBOOrWQyibLLcNdPs2b4Zp7S1bOdqN5adI3tRQ1uiLMVEYUK42FGk1m8lDejNu89Jskly0Z5ID79+fYDlo4UQB9wpTphwteceiivMM/Kqmls6bCa5jabV56r1q7TRC1lEUwnFi1vzi2bBpvmqUNruz3zpS+VMnWqTZamrcTEKN591UoySNwEEIBgykDpCz7k7mWgPjxQ17hP0U4vDAEg2g430ULkyjIHCHUheCztK7bGKB2oKXTx3ELo4nDqnycG86VaX1n0l1sxmFQPbDHhg0lM3kzipGALmRt+3BFOmMZ3cvaCiS60aQ+0O+i74i2/rwDqChrvBxwbGHDFheMoW9ulFClNXsiAT14oRa60DS+UAAUuj3uByTsIvOyvOFYZFe/lkcsGFnF5ixaKBFt22PJDHNuZfCVUftqLb1kQeZ42+ZYhZEabjiwFkQZ88Jyq/HzQD6O2s6PFWtpQEinjgg0NjLs8WanmWwZuuGHc6Y85MQxmyYa8nVrIzfuR6LoxRxeQrLkErugIJ8YD5Aku15ROf74NReSCopzKQ9nZW849aZADi11+GpP4IIL0vAzs5dIPHybkZCG20Po4APVUbnBZ4eUja8iNF5dZ6a3IinyESTlEPqo/8vE+hBxVbmSQWyYr4zxlgAdvL5RHaWgX3Ob6DFl5BsELiYmTrOHLQ1VGz57mCx556+r1TCJQuFe6LFPkS90tqO6Vq6etVxwJCGchiRjS0i8c32kQRHvn690jvoUJmXG6Fi8AA7ndzC+ghJM2xivnS0CY00r8QhveKFrkEbiwTm40aQV7uL+zINnxgnpKoHAioas8FcQTjmgzsRUJOr5YI5rg8n5BnIokg0b1znas+lpOmYpTiSgjyyj8O1fxX4DAcUFxIQd5yccBZv0aF/DcMFDeU5PT/iHM+dK8P40BeEHa+XNQGdReuWdbIvWg6cOed36/remVlfkEwv8wwwBYzI5jEST8ptpZ+8S/fdLaT7vCXnrJWa7o52g1CU2+C3bN1Z+z3XMr7Bde8myrKcWLVP99WErFWQrvYwclIh1TC+2I9DTwHbffZB/5yjesf/P59hsve4krFcVqWS4vb4AVlAKciKsiMjjLJl4EjpXQilQJyvf4F1PS3SIWdKOgwAkPvFM+wgI1da4qICjSVfD+R0NmLzP9PUEkKiYtlj/DybKoNgwy0MYYUalL9ys18vepibBAc4AuL7eW60N4MWG7Nw3MMbAyeZ559ln2jKddadMyEuJMchQoqDC4cQ0IckwwEPEhtgzlsQB0Mkle//U4XIQ4Zni9H2W/g5SOmA4idzoZ+AzsjA+eQvg5Cbww2GLqsq/2rjvv8i97ar4RKgoNSjMsaCAnzCO4F11Nbqg6TEAx0Ac/7J1F0W0QbpNw2ErUoImmXgjNKCSa/H3/K+nlXAEUoOCyxxWlI0+8rjzIka0rcSjwXgD4llf5wqOXjB8cZeaJTU2jrJ0Wq+NDPe1dVtvUbJ09fdYuhZTtQVI5VMSoqTmeEHDMohTX2tY2e+YPYRicEoaB5MBLmhD3XwqaQTxnhcFvPS7HUwPw4kyJZfywx1MXDxE9JvIID06i3HFVXfogGfKhlNGOkXsGyccrJrmM63lmoOaz0hRxIdsFmx6f9/377Fduqm/y90lQ3NesXms9vT3CVyrhIXtXPugHUBQd2kts0xStOeojlD3os7qLgoeRwUvEzj0yl0iQOW0E5XN8fMqV+rbWFqtnxhdAB3FDi21JKLWc4OPH0Io2ReOF38NHDgmvzlb0x1eaKR9xHF3J+z5shfAng6LPdiDfriBZcTqRfxxMuORVkiHCV2KRRz3vWrgiTJzqW/Hsc0fh5sQmVok5bpUXfet0T9vF8fJxS5vakJJOT8/bwNFRiaohKdaSs4wYvnzMvm22yyH/LDvqFCUdhR2Z8hSdcWRsdMS3NbESjbHMCTqMaSj1yBRlb3qGss54+Tn60rd/qFzehtR2MLJGpawePnTYWls7fPsLClaMjaqbaT5UV+vyoI78X4599WxTYiU9voTMIgtjC4bPrB04cMB5XLN6tYytUNCob/jkoAI/dKStTWVHIZbS19ocT+Rp094WMC4WnC/K0tXZY/v3H3YjauXKFS43+haHOXD19pS2u9AeWdBAfhi10KdtEAY+7Sq3QQrEoSJ+kpHkRn/K+XsfkJhozIx/fFGY1frW9mbjS9Zs6/H3JLyOyFiNUum9HznQmSSPaXQwUfB2A+2Iwlhg7PJvbChv365DlNcN8tKd6HLrhORBJrQHJQtQMGRTknJa6MA7t7zvQnhvb59xehZhIMAyhuvQ8JAMAk7UapTuOeD9gG+8sI1ZIpMBg2ziHYMptVO2XvHOC8fFxrynOtS8wnCG7NJ/AONTNXj75irH1SHCvP962ZAj93FELcZrW4sMTMkEGbDtia1Z5J+/bh5iVb2K53PXPfEvH//PMAyqhAh47DKcufWqzgDb1IvqoYzGlY4OVKyugJwbOGRNusUY1ZCppjQFJnNMplkGRThWivCLwpzP5CfPRWUXMGkwQTCR+OpRjs4ZVQHB0bQSyjJ48FskU+nQwKNkUADkVISgVQWQKwcmz6Is4ibz4HWnnp3lUi2PDItICOJ+edwnHKqZWQ6KrJ0MT1Csj+Xb1vIZnozsiQ2DaC0xOAWb3KMMAC5+/aAAebiv8HlUKJwF8BMUFMiJOuwVPffcs+1pV17pTwwYdKHM5B85hIsmrT8UVoXAQJo/vB04T/qpbmtA9dhbxPGerntfYSQPRl1HQM0kgmD+MBdComEYUU7wgjgvSY6MjtoN199ghw4eVZ6EiwZ9EgFAO0L061ScX54ggMrAXa8rkx+KEiuhbZp1GpUXR/3Vq9z1wmEu5B7zCFrIm72/bHlkDChpYkfxyEdTxhgW+YELUBYvgW6RK+vW0Z94oA99zRya2BbqpCRhGMjVSilq6ehSZIN1SNHp7O5OxgH0pFCIzwWlmUF5a221Z/3IS23d5g0yDKQ8UdesoFNmGBDk/oooXY4QwudXgHoAHyYDhz9fMSxIEchlCaC8mQhXOU2SxEep5fDn/IWPYRC3wvW6XQzepsUYaVxxV3n4Q7EaGyz5nuSDUtBQsNnTPjgw6HvMUdioB1bRV61aZR1+FCiKSq0NDR23R7Y/ImVqRApptyuHzDvOh9jg+E1eJEThLs3NukJKG+UDXvDQ3d2j/GeNj4eRb/+KFdbSyopgrNrzQumunbs9fxQ0vyoPFEZemGUbGwYD/Y2Tf1pUZ4SPj4+5oYPxwTbN5uYW35Zz8OAhP0q1f0WfrV+3RuGcv097rXH8B+9/WPcyVtmHrjK44S8PCjdtkncr+EYCH03ctm2bK9xbTtvq72bU1ZSsr6fNmltpQzICpuZt8Ni4ZNnkCvHxkeM26C8zN/gWkUbJOF7Kpn1TL2qBuqcsvF/AGMa2T97h6O7ptvbOThuQok4devvx8Yc+Wy/5DxvHx27atNFWreynslNdo2cMuYLPNi6+etzS0ubK1pQUMbaJ0XZYbsagWLNmtepcxrsrq1I2Dw34OxWUj+0bxweHraml0T/GhUyRB4owLusbzN1TnJQoefKdi6mZacli0uuzu6fTFX7f7ir6tElWgrc9ssONifXrNsog5ex+lRHlUG2DOmfs4ynCSpWtp6dLsao1BdJ22ZfPnn3KhvHC0biTMgo5KYr65/hoH1+aG327Gt+5oA9Q7xhhw8clO43fbCnFkGRvPe9UrVmzwjq61V6FQ9lo7zwJ2ClDyY8Dpb01tfiYRb1NTs64AdvT26uht9bngVjMUH2OjSQaNX5IRa+MbYnDx0cH1T11SltmmxuKPO818M4ENNlKDf/ImXbCOJsNkDA2+ADgsLcj2g1HvNKOaLO0j1a1I9peNoTobxs2bFD/48OCGFicjMS7l7QHGQbqQywSYCCXv2MgVrm44EQD8PDweh2JVAV0k9BSfYU/zCINZ2p27udWbmR41HZLtoxzvCPKEb70dcrhcxVztAgy7tNn2prr7KlntFp/B3J44uBJMgwORqFPCiHUEOdiYPoAoIA/ybgc/mhQqNeCJ8Py4sihPtkV7rK/LEUF5YZSxMJl/ryhJchecBfXRDF1gDe0RwGNzSeQQyHTx0CHMhQ5qO4ARQrEVSDFlBE89WJ8Gro39sxVTP6PBiH7HxCcLKtiYYAo4mLI6R9TeDXSiZNlWC6eAeVrX44vHzPI5HCvHyVAxnlyyAq5/yRiUQepXjwuomKIiFZFel/x0mCOgnDOOefYUy+/VBMUq3dpFVD48bVIT+LpY1UdldgDgi/Ho+4zYlwqUN3iCy0Amn5NWBmx3EgT8wLKH8o+NzlekPhhz/fx4WG77trr7MjhY1K2iRN1KRA8MYAWedUis7jlTpfgh8m7QTJpkGHASRisgGIUsD0aWdWJAdRhjAZWgNw4UEJW8eJs98bgUbxhcKEU+EqtK0+hQHl9kRv0kszAZ/sL2xb9ZBAxybjKk4XaehkbMgpq6pqstrFdiluH1SmvVik7favWoOH6nEM5/QNmNQ3G4l+DJqZn/egLbM2G9TYphaEkov5EQX/kC5Tri0lQjpYRbURB+vN6gVcHhUeU0vGbJrRCPfjELSqpZUZgAsYzgPqLZwVgBZ7jZwQPDblk/vh1OUWMyzIbBigjwwNTNj42KQVmXPWGUlzjyhUr+KxuoxjHR7zSOfYuX+GorfOiKgomihVPyzi+Evq+cqv6GBoclVI55DT41kezFEviZ2anpXB2eH2ioK2UUdDcIoXRj5SUbMQ0cbwUSxvwVXLVFee+x2k9PI1ocCVKzHjbJT/yRXFCaXWxKA1KGUbJ0CBK8jE/wai/Xwqmy14yUV68MMsLzLEdJZ508DEvxxECK77Q5B0JjkAekqJMW10hZZV2WbtQsq5OteEWCYftGBNS8mQY1KndxZOJBV+JnZiY8Q+DdUpZW71qpcuCvLOyhxKI4onC1yzFk7aVX0TlKQgcgwdbKJqkGx0dUahZXx/vJMR2njh6WnUu+qzGjo2N+TiFsUb7IV8MP2TJhwezQpk/msfCHEYbXyFG1sgEXBR/b4GSaUn0yD/aGXIMZZV0PEXlbH5gdGyC6rSWNr7hIENdRk0Y+EorcfE0g1V/6niS+lTesTWRbTL0aVbb62X4ycBXmcOQivbLNzh4csQWJPjitKqjqmPqradbhoiMWXikbC1tfDAuxjrS049pW7yozJM88vTjXkWfduov/8qPrMGnXtjiIkwCnM948oUizpaYqXjKIYw4IUh1obwn1G7geW5+1uWMbHg/AUOMU41cdiordUUbGx2d9P7E0wmODuUJVZYH2dKWWMRhzCQP6PFSOnH8xLYb+tWc8plwg7kkOYKPvCkDHw7kUBny5j2SRYaB6pxj7Os1FvCCNVB+IukXBOL/BYj6KIPwQfWnnfJ5P/J/D/U2CD7hlBsDCPmp83idM3677FUWZENnYz5loSIMp3l7wcWrbE3fE/vI4El+YpCzrvYDajSPwhmydxxduXhJKskXQzH8RDhFACfHJz+VW2kEixNXoTrgL/LnKeXxNrMM5HThyXcViuV4wXIkijWpJuX4xTRA5j8a6smhnEdCdXnrmusl019cniq6fltB8A6RXaIHRHtIUCRRxinE/6CALDMvxewL/MF33Op3OVygGF5IuxjKVMpwouwzLMaVkqDB9+qvfNneWHhi4OmSbDXe+L3GbKUttuUirUDye/3EwOiqnw9aXl7F8zGgkibI82QYXH7ZZa4cMSA7XaXBkcYnQtU1AzYDPsBAHz6PCvb0Q5IKR6RWzplpaLJPGXIeqYHdr/z7j+KgCjLtKyJ99ZMC4xyPMEfWPStRmuA02aBAfOeGG23vvv3CIk60pIjMOZ74VRJeHg76XMOHwYPihjHQIiWSLQN8uKxB6TAEkDGDPKtkTTzS1kzEdiK+weHvCrB6KUJMakxcrFhNTU+5bJ1PKWwUBZmhGLH/nXR5wsxbieDJ3+tQ5XD8X10921PaJPJGGQmt8rdYd3+/9fSvkIEghU18UE4/dUiGBO8kTM4uWGNnpz1bhsHq9evcMJhTuXgWQS7kk/upX5WfGwbwz0ouDUOAQgIfuQ6cLcLhNbWBAEdwWmFeiI4EHSVWuJzmQb8DxxUTQcb13Pgat/NEKxCOB0IhMg1FLNIXDQO2gkhHR2zCy0qX5Ck/uLygOD057YqVK+OSg5fXWYsyoW0w1Tv/iqDcbJlBYZHovL740BJPknixGOXO+cJohgz5Kd+sZHp9KwalrQHlysNCnl5mJUJZgn/aHfh0D0cSLnyFAR75YGAeHzyuckpZ7OFLyyg7GCDQoixRHs6W9y+P6w96KLi4RrXRWcmM1WRW8zn2tqOzwz8qhtKCEuiGQVeLNTTDg5QvGQCDxyaUts3a2lsk1zk7zheN1UjYKsdL3DyxQKaeQMCTDowkjJw69RGUWMpC26Ycrizi8zZFgblDiSI9im08bUepIxoDhv7h5RMGtRRtI9oAaag/0gHwCCnagKos4nXP/njaBumi3YqOwqAb9JGdfkQMgxLjhi/w0mYYW5yI08VwkwdcOEl15+OVgug79CG6DQCPoQxHQLTNSOvZwYquyMMzUCC8Zno8AeAJiI8PiluoUWMkueMGTWjHUZ9x3CdPIZgz+KYQ2Vb6CuMMaQr8wDtOfwuciEag4uCN/kYMvLnfjSHxoTZH26LlUxTuMcZ89wfMed1KajLE4JO8GLoT48462cMXITGvkBeywa9/eIJX+b1fgO/xBNFX8Ks8CqC9MI7Ws+OSY+EEGAYcQ9vQIMOgQWOkwkLEzqG6Lb9LATmUAVyhIZ8idjYUmAPJnxyn1V54SXpGvDBms53IjVQS0PSUhipl7qF/UEf1GjueckqD9XYEz08UPInHlaYAB5e+/lXR0yP27e/ertpqtf5uzmcO8VLfB3dvs50D47ait8vuvvcum7Qm6+1q8wp3HPXq4WOH7Z6HH7F+HueNDNgdD++yFX29PhmXayrnnbItuzKoQkoTduud91hb30pr8QGkUv00/LqFGbvtrrtsYr7FevlewDKQFiEccnkJKgSfBIpM5WsFCFlEh5sCWjGOAeLg3h22+9ioreztVlw1Bzmv5OZm7MHtO62jo9X27D9kTRowONlgULK9+mtfs69e/127+fY7bO/REVu1epW1t8bHcJZCplnFXAJCWHkYO37M7tm20/p6+1RPDKgpUi6kjhMVjRQPPXS/Tave8wlGGVCwjh3aa7fcfa/VNXeo43D8YMQxcPDC3/333mnbDg3bupX95dXPxwTwIfyd2x+0oakFW9HTYQ89eI8Nz9RafxfHtuWMkstwMpEsgYgo/hXvqxNliWbHPZPtju3b7Jtf/5qv5hDIeJTjMz+wS3kId9Do44Nroup/3JKWwdfTEcYUKyxNdCiyfH1z3dq1cmt8ZRFE6DBkgYkvdvfIz4CoP9atWDlzxkSXQdKzSnlk53nKMU+zsseaDnTBo18tPyymRGUnfPgRMlNTpKH3xpWNTYQziCMDVtyOHBvQeCKl3uUH3wu+8u986M/T6t55ULyXlclP1xpWuTTJ8v2A0tSMHMrllE1J4WeVeVjjHkrS0MiIDQ6P2uEjx/y4zEO6Do+P2wzTmNp/Lfu3m6XYN7VYSfxPa0KYkT43wyN20Z8RTyXlKR3UJ76Sfv1EqDnhSrRTyp8jSqE5wSlIypdJqJ1vKKxaZzWa9FR1Ypi96Wzv0VUTMmJoaG60U0/fYh3CjVOmNFqgYOBUesrvdSsPVyZ6F5/fhUuzqcsJuUbdkdaltxQUnBUf2krg8gthXNwlgukPvnJdAoHnVxjyW+HJ5fGO2JwasvlsfDVnj+EoUOqZ9rl/7wG79577pFTP29Ejx/1Md7Z9NfEkRnhzJZQLnjBM2/GhWLkOoy22OXCYBKfWjQ0P+RzGcaiqWYVJPnMyCvmTbGg3fFTp4IFBkw3hivXunXvUZlgdTCu9qqvSTPQ33yomGblClfuWqPDCJFeOAeXLwyXxvUA+dY3GF3Y5qprVdOlVUgTnbWKc7SpiZZb6YnsUR6cOep5Tk3OiMWuHDw/aA/c/7GVsae2w9evW+zYM3840qzxEgKnRV5mZX1Ue5AU+22YaZFhMz0zart27bXR0Snx0+RaU2jrmC76PQJ8btl27DkhBkzIv2dIrqT4+1Dc6PGbDg2P+FI1yzqhc+H0ckRyot8MHj9jRQ+K7tskGBsdtZHhCdS5+1KbVOMWr+o7KwjgE8NTP52UJgm0ww8PDKu+06Ee+yIFjQyfHp/17DBNcVSZ/2qn2Mi+e2S41OVVSupLLcv++w3JHZPC0yTBo9YMsxlWPHM9K3hwlOjY+pb6osJEJGxxkG48MU9XHLIYkR8TqyjGbHA3r9ae6GRuZtH1qd9PCjXwVrjbC6VylWdWz0vElYAw2PrDGNia297D9DKWSthC9lFaG8ZeMFd3LLvb2xBGqO3fsVRuQwdbUIX4kZ4WTHydAeguln2i8n+MldjnfRirZwadvRVT7wSDmxXPKwYdLMU5KJclH5cc45mO19AN6I4YC/YQ4jmUtSZ6jqjeOcVXv8e1mtHHaaj4qnfd4oO1GkuTrfsV5n/ay0rYZh4PX6OtpjBLukGS+UzoN/Y4XfVnEwv5kbnCDSsgYrjzFog+wCIGoYuzgadFyQCjxRZcwfeLjGv0iwhRfi6GEn4/sTvqWt+bGNulQHS7TwaNDNqo6oZ3wvsO42gDHHk9MzKp+edl/zjasbLS25kTzCYL/QYaBhCYBzo8fsne8/2N2/S232eBss1101qmaqKmsGrvt2i/ZNduO2aXnn2n/+qlP2FzrGjv/lDXeEABW/vY+fI/929e+bZdf9lQ7fnC7ffDz37QrLrpIgmzwjl+sYaxLFMQp9uapMdNsOZaUa+3MgL3ro/9mZ1/2dFN3sXHF8+g4jvWMfZG333CNHTbOwF+hihv3wZzWxsqgW6+RTcyTCfzFLU0cfCJ9QsoCDPGYEZqwh6KsVu5f5+UxIV8nRll25ZOGT+eeL9mYGhUDEI/WYlKlkSutZMV5vjwqZz8gq1a8DHXLjV+3G3cO2NPOO7NsSC0H9VJKtt32Hfv0dXdbR824feGbN9oVT7vS7rn+K/beT33DfvHlL7cXP/MKu/KKy2xN64L91bveb20rN9mp6/o8vX/1WfmjVMAbip/LwgeDWl8VZeBgGwfbLig15xSzt84/+06dqK5npzWYSJ6cpY4VTTeYn5u1T1/1nzbfvtrOWL8yVnQSUB/33f0d+6d//6zd+8BOO+O8i6y3ja9CsrpTZ7d9+yp7+4f/0w5rcH36Uy7wFd78iJ56QJa5HgCvB/lpr6wE8fj561//jB2YbrELt2zQRNYsntucjq/MlOusVKkzaFH3hfr//qFQZ6IXinxAjgnDYLt9+5qvx6oVKIqk/eFlQCKZJ+VHsiEtMvLHl+Bmt+gP0K8njnaGYoL4169f64+G2T9NQgZ+V8i4qi1Ci+wYoINn6iwoVq4BHp3CslKnYb18XwS4Ihbg6vGLUQogbPURxwMp0XZTQe2QHDiViBWjvXsPSmFRP1MZM75nLbZY5XJ5oJG5P8oSk53aLW23Pl449tOH1EZYhcOw5rE2fo45jq9vNluj2nuDHC8qtrW3ez9gEmdVEv5aWznyUMay6PmWIfHgL4cif7VP1YB/7dyVW8WDQ/tDqeJFYrZQ0A+nNTGOs+orI6VOeTWprzGlz0FH41WN2k2dJmO+BF0vfjaddoq1d3eHUcCY7CUMOdMrABcJgnGZh5yqgTLUFatY94Qt5xJCupfs3VXyi0GU/BK+4onTxe8JAnJ7yzT9SlhGEMASYxIf9KINi0vFKz9FMP6wbYiPZ7EFp7OT/cgqv+I4WefIkUEpYuzlnxSVGt9ac/DAQSmFLbFFgeykSMEdWyO2b9+tMQbLo15ppnwLCHvf2TbAlhloDw2M2D6+U9DKIkOt8EKJGpAyw4eseMHy+PFR3/aEMUfboUcxrsHLffc9ZHv27HPlh+8ZoCzyQiPn4bPVgu8EcK493wqANgrY3j0HpHyMO32URK68E9Ha0qFw8CaUh2kcafS99kiN93A4Fx76fOSKUmJwtPg+cBVcZZmSMj01wRYYtgGhwJZsZGxCY2W3K7379u1VP2jzcqKYYoCwHaWOU7F8BZt3L4773vF9Ms5Izxe72U/Pqjw4zFFsHaLPYZSRvqOjS3UWLxM7DSlcfBTu0MGDonXc+zTGWd7+xRy0c8c+GRYDvl9/Ssr7kIyUQdHj2wclKch8a4DvEoyozujyLUrPaUR8ywJ9AXkcF2326jPX9fb2+jiCIbB7z37btm2nf4eA7yDwhW2MvkkpdxgG6sBqezLIBoYlS74MXfJw6oStXdQr4xMf2GM7E0YMdIcl/yNHBqQsjmiOZ8V53I4cPepzLjKj3bS1qX+rvMy3bjx601cf8cbJv2pOgeg6o9LFKMfaNWucd9/rr/rl2EyubWqTjCsYyocOHXZ+aMO7d+3z9kJbH5ScUGJLaue0sQP7D7tBxjcq2D5GPfLEiG8OsBqf84fOQcmfbWesmCMHxi/6DfLCT3sdHBxVX+BbEPGtB/oF33vYvn2XeBrw71UQPjJC/5rx729Qj4PU3di4HyjAggy6R0dXR5wGpnEDHlCn6O/c8x0j9CbaBzIPucXcUZbfIgdU/D72yBvYAL8+SgWWByo2pg2VW0ac2hRb7sifBYW2jlbr7JYu1Mp3QmSstTQJR0Z2k1xjvfpnva3vb7DWpsjhiYIn+cvHQOGqwXl+csiuvuUh+90/eJ3N7bjO/v4LN9kVl11sbQ01tvPBu2zfdKNdccGZ9t2bb7T+9afZOZuklCTDgNWVgYN77c5H9tjTZBhwpv937t9tz7xc6SVYKiwDitt9N33N3vi+f7X+dRusq7XB7rr+aimPn7Mrn/V0a7dx+/SXrrHrb7rL+levtvb6Grv+a1+wd33ss3bmRZdYd0ujnXvhpdY5s9/+5M3vseZVG6y/vd6++aXP2t986pv2rCsvtRYpCQAlZMIpzUza377jTfbhz11vvX0rrL253u6/40b7i3d90Ho3nWWnr+m1f//we+yT195nWzdvtLq5SfvPT3zEvvXAYZXnIrvj2qvsj/7ib22wocs29HXYvu332F+/75+U9mw7pb/VPvD377Sv3PaIbdqwzmZGh+zjH/qQ3bRj1J528Vn2iAymQ1P1duW5Z5zUMOCxZ9/aTfasyy+ytet0lQHAtohWDf53ymD45q3326gmRRTBVes22o+8+Hn+BeOhw3vtr97yNntksGTrVvfZ8SP77R/f+167f3Devzh90zWfsbd99D9t5ZoN1ipt4dtXf87+7t++YpddfrkN73/Q/vEzX7KLL3iKje570N7w9veZdfRbX0eT7d/xgP3tez5gK7aeb+t7WuyWO2+x3jVb7LS1BcNAAmaS3LvrITs412MvPqvPvnTT/XbxhedakyaVg9tutQ999W772R9+jh04fMiedvlTbUj5vOkd77TJ+g5b0dluex6+1/7ufR+1tjWn2NZ1Pfapf/4n+8iXb5Tiu85q56bsS5/7D/vC9ffaWedfaBeeut7++ZMfsN0TjXbxaRvtkx96t33qhodty6b1VjM/Yf/x8Q/b9dsG7JLzzxBrSda5mVcD4UviSFMduPh+uRp0w+Dh7fYNvnysiQqk8tOMZB0wRBHiio6HJ+c/OQ9Xf8t3dFVXnNSGM72Q/YK/zLVq1UpvD6RhsGW1xC+OKXBPDI7gBC+hqHsgfjS8AoTyXeQh+wKCmns8rjp+EThOpAn90m/0r/FGAZpLXdlgUkDBmkcZUVnpCxxL6S83U94FnorI2HE/cpABoSuc844BkuVxs+YaYzOBpmVXXJtUF80yBmijGPE8XZnhxB9dMS5qNDGNS6lh4kLBR9nnCQPKy9CwlDpNaig7bNQiRUl8MFlL2F4fvp1HvPqWAF0bWlqte8UKW71+o63ffIr1rVptzVJwW3t67RkvfKH96E//lG068wxr6+mRwTBt+zXhD2sCbcCQkYGyfusp1trRbjPzJeN7A5q1xbcmT+XlslbZ+PFWkmSfnZtT+RpNJYB4XcrtcVlQmUDyugGi/kmZtwB5+yE8iCmyQi/7vA1WATxVQHRUT7KbvFq9UQRZp+nvCAwN+ouBGHOsFjNps3DAVp5Z1R0LASjN8MycxiTOiT/kDY9coYMi64sHahTUPWel1zfUSnmTwejfQZABNyclSIodaxG0mSbhY9izwNTe2uzvPHS0t1pvT6d1Kp0boKLv2xVKKIA1Mkpa3TChnaHotErZ8MUPaRyk5WOg3arT3u44156Fth4pSSj1jO0oibwjQ3k4xaaRbwWI5zjOMY569G0OtfGlY/LjKQFpmjWP+bdTBCjYKMC8yMwTA7bMxRdnlY/4W72m319KbmxUWo6PlDyg2dbGx63Y/sJ2o2bHQaa9PV3WLYfyhPzzfn36EhVG/yFv5EtHdEVKChRlZisT+/N5wbhL5fZvEUlW+ve2xHYSjv1l+wx5TUyyz50V+ynJpdlWrlrhT0j4kF1nR4fXG+Uh/6jDVuvr7y3XpX9HSeE0Nfhg0WTT5vW2YmWf4tpFq8P6V/SIrujpnnQogOy3z7wSxjsKnXxDQzhsu2ILGN8dYEsa31no6GSRIYwjlEXeW4In3gPh2xyMnXwHBcPMTwOSTL1x01e8vzA+R/vEwKC81CcyBw8l1WWm9kF5Yytco/jvVli39ffrqrKQH9/6oOzw6e9LiSe+Bs3LxixssD2MLa68k9LR0aKcyV8c6BJjF8OL6kR50j8wMKkLaNDeaKf44YEX+Ut+CpUUaMmpt7fbZRdjtUZG0Wui/pGpZIky7W1PcqBSGG/jVK5WyQRjQG1cV99+JGCrDu8K+fs6DNwKlv3qMovRB54d1eWXIY9pEZYxkTmQ8QIH3BifJH8Z72z1w6iDJ8pNuD8VEV/+7pnqEgMQnjA+6Y9ru9UOGHqeQHiSDIPxshAXgcLmp4bsqzfebU+57OlSSi+307tK9ua/+6Ct3nKOzR3dabsm6+2K88+0G2+8wbpXb7HztrCNISqBBnBk3w67Y9tue8ZTr7QpGQY3yjB4FoaFGq/XX6pYLh1dvdZSU7KHHnzQ7rrvXrv3oR12eOCYPeWZz7OVdZP2rVvvs1f93h/ZxZtWquN22LkXXWp1Q9vt5u1H7fLzzvB8G5tabHJwr1397RvsYRkkjf8fd28Cp9lR1f2f5+l93/fumenZZ5LJJJlM9pAAWSAggihufxdEEAURfVUWFVBQVFABQRAUFUFEXAAFAoEkhOzrJDPJ7Fvv+7730/38f99T9z79dE9PEvQNvB+r+z733rpVp06dOlV1TtWpqspm+6lXvcxaqlVB4X6cZ1WMuThvjyitl7/qJ+zFl+0W83Ly8g5rL5Lg+cBhu/Lqy62xusJmxobt0OHDduDg03b0VIdN5BTaTVddZr2nj5iVt9rrf/RWb+Qb6hus++wZy61qstKxI/a3tx+wzRtarPv0KTspTT1XjcnZ7g5r273fZnsPW49o92yKQXB0YDS6VGCel62gpNJe9MIX203XXW7b2jdIqUnafXfebu/9809Yfl2b9T/6XZuq2W6/8nOvtHJVzuq6ertCefzKP3/VqkSL//jmHfa6X32bXbyRHThKbfvui+yVN11vFeLw4YEeO3imx/ZftNeq1BDXlheqTI7Z4WNH7cBTR61zeMzad+ywHc219tDjD0kx2CrFoG5FMZBDKew6e9QO9czaL//0j9jB+79lR6eLbW9dwv7sb79gr/y511vN4qAd7Byy6y/eaf/1pX+1joUiK89Z8t0h+kcmlO1Z65tPSgEx+/dvP2Fvesuv2q7mKpV9ue1V2c+PnjErbfIZgwNPPGz5Va12UXub8lepMhuyp+CjQ0/b8TNdNpVbaC+6bK83WhkXs3z2ta5b78Mzlxkx4hmDO6MZA+8EST8CF1CJXs4BF/nrxm48PkqCl/jWR8+przRYiuh9iy74GzOixvo68faC+5MGbWlc2YKpQwQKf77rckEP2CgcwI4/+l039wsvsZlJ9sUn71SiCPjGv+c4IeR2rgRVkND2xI5nzD8w0TDrVH0C9wblqb662mqrq6zCZ4YERPyWpuNQFAQuthXmTIISCUFl6hjLC9Wpqz3IEy/mSDkiHDNos9PTNq92L62OLV8NfAmdlzpMBDcOvGKmjJkxOk3WFzDjx64mCPm+qFJC0GIkpJNDp6k6dYTAEjpedSB+WrLwY9QvoTQY5RyfnPKZxZlZdUBTM5arNuzqF73Ytu+90HLUqRepDclTp82o2nfvvc8efeQxq21qsAvFt0XlZbZI3UeZoayUMB2a95PKF5g4GcOPLvDiFx7x2yoXh1rj7Q4QImdwSjPmGIfjjlL2lDN/IV28AsSYX7jH8fw5umjPEAJiBFD2VBzyhwdzXFDxDjsCjQC9YYOU3vp6P5isvq5GfuVWV1Mlfq+1egmEpRLYEPaam+pdaEewp35Q7pQmgihCIQdVVVYiRHEVu8DFbisBlbSEgkJrbK5zQYfDrCqrysLFwV0VxRIQEXJZEIkQQyxmIIJCkKc2HiEtHAwmxUGwESg5WwCBEiGyrEwKH7se5ShOHgtuJXArvMOuZLZKvKt7tdIrVXjgxVd1TbnwLXG8SnUHNjOlCGfwBfu/FxYxKw0BMVNa8NHvYglmfGORCMJaqQS54mIUkLDlIt9QiorV/iMwluhbUVGuwkioU19dLHyrRFMEXYRT6kisHKD4hHJiVi0cFoegXCJlAOHWLxeoi6xCfFwqmsftoZuQimfgBWhDuVKGpaWFEnirrX1Tm7W0NKjMK5RPFlyzuxNah/hFgiUnPAMfQb5UeBcU5CgcdA7bkyJPorMg8BcqH3lSqhDqec5XWARdFCLox1aZBcqbqqsUFNaIKZ8l+a4UUCaUmZe74oFH8GMrVHYy41A0pauwFRXlVqN2qlo4Q3cEcReM1Xaw7oizIzzfqgNCT6RDFll0+rH2hB2nMDdjTQnx4VPoigLpgrPioIDAs7RnmBKVKA2UVg4yI5wrcyoDyonD+tQ52ODgoAvydeL/EuHsddUPIkyJVlgC5HhYaE8ZVcFzeq+spBzznd+dFxS3VPSGB+vq1SbXoKCUePlVqZ5UiUcbG2v8MDcOjaMsOGAQ5YF8+UGFbLqAgldOPWU2H/5BCYKHuVAMVMbKG5YEzBiQce8/Ce2dR5bTK3QETuyg52rHO/QLMPyr0gzvDEqxycCwFDPKIsdno5iJZFE4C5K5UBrYgpaZOWa7ZqemrLk6aaWqc8+ng09+AA5yPtOFS/s0Ytuu/fZn73qzff0fPmZ/c/vDvlYgv6DQrpBC8J177rXOEbStQlWGAlucGrE777rLKpp3W7k63DAFFMOLHGWia1kd74c/9Cc2V73J3vl/3mrveOuv2c/80PVqUCQkiClgCGwEv/bN70gKyPcRmMm+k3b340etoW2LdzTwzKlD99sTIzn2B+/9Q/vAe95pr/uhy+yjH/pju/3woODQ9NEJ6UcXHfzsUJ/dce8jNj6vDkGVa2l2wv7zzkdsw5adlu541H7nQ5+2K1/2Gnvnr73Z3vFrb7QX7d8pAClnVgejdPUfMoHjRVdF0yarVuW9/Mob7K1v+iX7tV/+RXvhpdslhJRafTkjXSE4jvMfJsRg2QegnZ8R1Hip0fr2Vz5jP/87H7Ce0ZkwelBVZy94wXV2YVu5dUtw33DBDjv59EE71jGo8uA4+xwpDt+2hYpK237RBVavCn7bHd819kun8ZnoO2O/9+732sOnB9RIqPKoRc1Pz9u/fvaTdl/fsr31LW+x//Mrv2K/+nM/JuUBzZ4pYOV5BeXzuGVbSBTa61/7/9nxO79ob/njj9v2/TfY1VubXXCCVomCEjd/KS4otZ/68Z+yX/ul19sv/cyP2+bacikl6gyrm6xkYcgeeeiAOlI1xhK+RrsO292PHBc5QrV2Jz6ZOPuYveejn7GrX/7j9o63vMne9uY32gtE90yZxfh6OXHPur5H90xRM35CztsyuTgsZYtf4EXxT8wLqwo9Cs33DNI4RqMlsnJF3xBg+QNWPHPAHymEplI09g5Jzz57QIcU/Aij5ldwgMcYeIAGyhRvuEcw/DnEdz/uwtkvPcfwAwxgEW/FxUIh3v4tuvsfeRTqEm8sX2E4MZMR8WIJ2dV0bOoAR4cHbGJkwOanx61Udau5tsZa1Yk2SGGoUwdTWy4ltqxMlzqdEnVQRcVWXVJsDeqoG6tqrEnKcVtjs23btNm2bdhsDZW1llCbNjE4YtMjY9JDF6xQHU7uUtpyUynLk7DPYabFqjtl4rlSKRwl4CMBpaFKwqVgF6oHK1EHvqG+wTY1NNrWtg120Y5t1iIBhznRPH339VSizfTMtA0ODVv/wLDNTC1YV2ef/fGf/Ln9+E+91n7zbb9jf/e5z9uZvl675MrL7Ode93P26p/6Mdu4eaPaBWaEAr94h7i2U4R2TkUlo4suKhqw1eWlpis4nvDnTvj1HOACb1FecegoPEN2/j3CJ3b+Ud841lTxVvNscDG/Rm/BDjl6Ty0sGtuNzs+x248gk7b8SR3nigISHjxEMlHiCH9uvx3Bgb3iEUA4NijRQFE8FxTlCxi0BXiZikhU4EOttDgQs5IUI4XyJp1lwZLszzP1DoEFk43ArRIkcyTkYmMfUNA38kZ/qUh6Js/e3oOn/I8fO2N3f+dBu+vOe+2B+x91m3jMjKR3KowEFOJKmPfzGIQ7WYvzG+y1yZv+5AlOmO5gCkR4RjdxsaJPvnwvdt2ZCQNW2NUGOgMfM1t2+hFRyLdwcLMTz6O83LyLNRxJ4ZT2b/jzHVMTRnXDupC026hjpuXpQTPwdtxIXHgobFgPwToDKdYp/LxqOxwCkT+EX7aq5awG1qpBX+Ch5Hi6wmN8fFpC3JhNTc67uQ+7AE1NTAbzJtHO7dMxg+Gk2ikp9rPz/s46AsxvEP7AIS38oDnpLkgARCnHlKm3Z9BNaAJ+wALncPlItucDAkE3aM2drT6VR/kv6I4JFKY30MXPRBGd8Gc9CWshpJKIlrk2PDRux46e0X1CYcUrSpN1FIu+jkXpkZbSZ30FJkzUD85hmZ2at9MnzlrH2R6lw7oJhVNaVEzJ/7rE66I960xYu8DWsDWVVS47UYgoFEv6ZirbtNI18fziLBlWYbHeRXll4RQHraUiWvklnPzAV31mHXVooFR/VEa+IYWefTJXcP1PODBJwuwt9Yj89Pf2+uGpXt/hF9EfNoFPourrOIZ+Sc+8UlRc/hw9xM6/UeOJT3mEd7/WBBTE6EnhSS8k5lYrLORnxr1ENELhaWyocSWvtkaKnhT9JrXrLfpewYySFCmUf9bvPN9O5UiOv3/umQ84U6OwOGmPPX3Ktu24QB2tKlCEHe3pwccetZzKetupzkt9o40O9ttDjz1hnX0D4qccq6lrsMv2XaxOs4ZSUiUdsaeOHrVxdYpeFjgKU4Lh/r0XWGnOkj3w0CN2tm/YisurbO/eCyX8d9jQrNn+Sy+wsydP+ijCoSeftP7Rad/mb/8lF1udtFXfWkrgUCD6e7vs4ccO2qgahIrqWrv4ootsQ0OlKtQKacnvwuyUfeIf/9Z2Xni1laSm7XTviJXX1Nn+fZf6DAMQR3o77cHHnrThyTmrb95gu7e1WMepk5aobLNdtfnWP7Fo2za3hewIh5OnTltRVb3SqxLTz9hTB5+ww6e61WbkWvuWHXbZ3h2Wp8C93WdtfDHXdmxssdnRPvv4579ot/zoG2xPPUqD8ASgbgHj6CXLMXU7NthnDx84YJ29g0YdbmxuEZ0ulsBUrRBpm5+ZsCefeNJOdvdbbmGxbd+9xy7e0uozK0w7nz3xtB146oSNzyz4qcP7L77IqqThT4wO2dn+Edu+ebO6vUV7+uCT9tSpLsstKLZtO8UHySk72DluV1yyx8aHu62kstGaqstX0RflYrC/27rG523v1nbPwajK5dTQtO3euc1KCnJtdKjXzg5O2K6tW3w0b2ywxx5+/KDKdtxKyij/i21za21oNCTYnzjytB08dkoY5dpW8WMtJsSF5dbeUCu6H7Xckjrb1FRr/aLtQ48/aSNqSL3MtrSId05YoqrVrtndLvqqlYqdoxzj7aX4HN3q5mY9x0jR7dGuRIUSUmOH4OLNFWjE1X1t/dNrEHAURLeQWgjrDZ/uQYAKwg3PHG7DqeGXXLJXgsaUf0Mm9bjUM/1lGk+EIGB4Mxn8cJmvWQIhLsAApziEfvUfMJK/Xnh2WErDKeyIR6JdCO64+1eUCHfAC3Fdr3BIjODlq/Oet3vvucc6Ojs8JAeT+dkI8Jn+85J5xlaTmBUQi47OFycrISYUchSOBaW5ulxQkjCI0AHvI3AgeGDixc4ri+qNOS2U9SulUkbhZV+oKBxm58OaJ9YIUE4c8oQNu88g5OZaJXbv6jwxF2DErLmx3vN/4tQpG5ZgklNYYmNTgkGHKQFiflYCQU6R7d6/z35Wyva2vRfZnGLAl7SrKaV133fusZPHT1mJFPmrXniDNW9stQWlR5vEwmPCQYMwqg7Voari6zvCubfnXJSFLsIRJXY8+5qEyMXdTvwbf8r0C7oh8PLml/y95KLPuOATILCiNHTKK3ycccTVN8o7jA4mJfTMShgblfAy73bbLGZtbWn2kcWFxTl963bhrqSkXG1FgZBRHLXvrEliHQltLdtlUk4LqQXD/hyzOhboYloxOzPjStnkxDgkkZ/KUOWIjTXKBQId+eMbQh/7t2OOh+kRo8HgyQDL3Oys0mMEM8f61G9iysSIckq8gbkTeamu4XyCFuFaEmzGxyd8hNzt3YVvb89QEISVGLAqxD98Z+0e2wyz1zsLp4nP+6jyxZ7z27Zv9pFjHGsu2PJ0bIz8JK25Wfn0/CxZRSWmLqH+jo3N2tjIjNOxoCjPhkeG7KT6URYvl5ZWuWBIHjCLgJcxY0Fx4J01WtCN2bRy8SGj0MtpBOoF4YWAKsW9OBxkRr6GBwc8P+3tG0WDSh/swsYd2rEGAqWAOLQt8DrmGJwyi8CPANjc3Owj5uwExnaZ4IACw+5GvmuN+jwuyoG4mBoy+jw0NOhyDHHbNrT4zAQDH6wnONvRJfqqb1JbxM5X7JAU8zpp8IzZCCYzrDFhJJhyQpCfmpr00WHaVvgasyTKjfMaqH8bN23wsyjIH2HGVdfBlfaLLV3hReoJA3ckiXkhkjGKamlpuWSZGrVBrH2Z840P4GtmLqjJKMkofsRhETV8Ttn4blxKAbM2zi9gBJvRdNb0sXaDHamgEYoKvAi9KVf4c2Zm0jZLVuF0aGY0WRtx9lS/ceYCNGXBNLzOGQ20Fmz+AP/Vip9pG5k9ZYAR3MBr48aNPqAXz2AjV8DrLCCH1vAYW3pylkJY+yIBGlpJa/DtfkWLDRs2KO1ChWctIOY6YeaG7gelivUzbFWap/ro69KkYXj/ofIMLVqos5l2Su/QJ/yHOz6ihPMALz4r6b5EjNohSTrMELB2iEHPEvEJZUF/wanTbm2iNEgm9LuYODLzk7ZLNxdazfO8K9H/A4oByfO8gkb8xp0OD5cdOnaxX+g0oJ1+swP8t1yccuxigKsxWBvqfC4TWzguzE3b5/7tC7bnipvt6h0b1aFIK46+u1v1sp5bP8B5o2V/WCGWpWYnbSKVZ7Vl7Occ+0f3Z8Ah/hSX3WrWWSfiSoToQV7eGYaLNENlk/NbXPWi1/Vc/GFtcmsjrIOOu2cKF31bLwn81gN5jj8va9PAeaD4YxwjO6X1I8Uh13Or0taDKwZrzjFwx5T+M0Ja69ToxMERjKmFSgwh0L31g0iGIHvZ5Rfb3osvtFkWK3qZ0pjp0rOHzvBXKFtxn37VWUdvMTy++2glr85XAQ5DQy6ch5DugMwnBJTIQ46wiu8jq+GVMOEN/CN88PBEIjj6I123OVXn1t3dJeX6KRdWCtVBMOqFKRCdJrbW7ElfIcXAR6MkKLhyAIwIKPlyrNQhoRDQaToiis8INDa3CGAIN+FUy6SEoVkXGrD5pXNgV6KkhBQEBhay0wGyPSxrEFgUOjoy4rsfNdfXualERWmp1dXV2aS+nTzTZcu5BVIK0tbR228zCEcJKSRFZbb9okvs53/lzbZlz8U2qs4TMyE68e6znfbgPffZrARkFMqrb3qh1bNOSR2qn3GgC+Eiru9evvpbTiw5ayVimkeOUBkfD5t1j9xKGxB8JcKc48JMUaBtEPZDWKXs/BW96F8lm3nXW+zHO+mEaO7nZSSaY67VdbbP6Ylpa34y3wVFDh9jx5Purh7ngaKCUI9cEZYShzDMlp2sMYBX2IecE3irq6pt+/ZtLszihodHrLunRwJyhQQPlYfCgVfYMYZOXsLKIqPoSw4bBcTXs+iZ2W8EQmyrOc3Wzckc5rAEPGY7W1yx6O7ulsC7JLwb3UYcZZQdsBDeXAgWjyLgInwgcCEMB1tw8V5+UARwCGx5EvTKJDyilM4vzrpwzshlYTFCZlpCDIteB4OZm8LUVNcaC7PLyvJcMchlMaQIPTaMYrIgPCukDOUq3piP1JaWVIlXqx1fWjUEThTlsGnHfCRAq1xFJLaspMygB5wBTTC1cwIiIeuZekV9Ydca6iOz0OxdPy1hi/IlDedT8S1/hIUD5O1KAooRcVAGKAusA4BPWvAayhoOIY4fBg4QiDHPQmBmgTQmPJghQWfSQlGcmBx3hcEHGpQvzHlQasKMieqLwmHyTB6DciQFTemTLnSmucCRXWXDYYM0bUnAlw07IDW7T82LTxZdsERpYUaCvKNEEoZ4Iqluyy4MY29POrQ3KBR5eo8HLdjRiIEHCF+ocmHLXAbI+IbUzICHInsbxKAa7ReCNjxE3l0hgOeUFooXazU4ZA2TTIR/8sbMyeDguNMb87yUeJs6SZ6YURkZGXa8ylW/mAUC53LRGD4QJ3udIAybNjQ0NDoPoKyOjEoxUP59Qwfh5jRQvpz/vX6hpMxADdu0eZPztjLjFh2cNp2TL77QP+u84MUCTotnZyLhTBtEuZHHjPPgK+98g19XhaEEFJ+dzpgBjEsEmqHYMdPhh/CJHgwWFeSr/oKhggEGegfFNmoZAacPmK69aG+lNVY/v4sMfoCKQeSRcbEH3bXTIXIr/iu/a32zHB7n/fi9umwAq7Fa7eIEcbDfeZw+IByE6aoQ6hxUzxs5dusHiH2fl6zL8boW9upcx269lFdCBsUgzr/8o09xpcqucCsuK/X1Pj+Ty4qaceuhmHHxRzqV6FHuGaN8r+45AsvmpBiV80bVh4xi8Pa3W1FpWEh2PueN2Xrf3YvGLErfzR+okyG831WGNLoIrFdceZldeMH20PAqOI2ym/2oE4F+LtPHjnfBcCHaO2ySoZGMvsmPRweEEwAXAv2Zn8g/cqGl4CGOp3cuvfl7FAdZgjsJZecjFhhIl86VERmm/08eP25zEtQL1LmPSsBjRNG3ZhReLEasKKXjWvSFn2x/SGdIXsL0pmALbzp1z7/+gA0KCEMoBqXFoTNFiWBkCxzYUYXRwmlGTSV4sH884BgJc5MIpQ9ZEP7S6lBLCot8k4EGdbB0NGz1W1pRaSdPdUgh6HNhvrCsUuUya1MLaSupqrWGDe128yt+xC6++lqbprNVW9Td12P3ffc+Gxkctly2ChR+V73kxVbX2mizCrNMe0W56KKjJIeUMS7tioGoKJrjnyk3udWd5Brn5UrwEJ7fNbpFxjFj5GlCSY8ETSN6R3Bwq7ox94y+RZGcdnqOy56yTs0F+vIOn8IHhMd8QeR3IQ4TCoesMobfSQeBhDUnsTkR8BGweEeIifPOnXpCKHhAIACvH//q9crxjnHjrj/GKAOFHXMPA81dQFI4Zjt6unucF9gcAYERgSPEFnCVh5INaek51F9g8Q1soo/BU05hok+enuMCH4ulJcSBGwor9YdvvCOIMTLLQt/y8kKsKpW/hI2PzUjwXJTAWOp8OT3NDjIDVl3d4DMVydwgeMeoeN3kXS++yN/xCfhlaKI7wjx0YUSVyODpUXlWeSm2wqmeOZ149i+KD9GJ45nzMuIbgldoKtI+Mwc0FriSnjsPA2yEUt7DrAN28+w9z2nVKAaOh8MhiOq0eAPecsWV+CoIeANkA48GvOEv3lz5pbwwp1E5hfZTj4IV84a3L04oYvAtKeUs5WWAkuHKguB5OCJHQb0MiUC56Tsw4EeUA1dOckgDKoUoAUeUA9rcqC4ABxLqThtIWt4GBVT0gYEeHHKN8uq0VjreFqJ0OCrig1nr7e1Ve5e0xoYGVyzCYIN4TO0buJGvmJ5LNAjCM+Rbl9+FiJyDll/gUcUDT/nEOPldCJM2+cUBx5UE5yL6BNr8SDHIC3UO8zp2mEJI91kQhx94yNsG8DjH6bvSB4/VTukq/mrFQPC8zsObyqtwE+vJO9DT1yNG2XTLQ13wq+cAcHrPVfyLWhNWXULA58/9gBQDTj4mY9mZWx+N9XzjWN8z4t9ThDjw2tRWv6/1zXbnTe48kc7J17oAgmc2iHWD/U9cBDA7Ddz503nuGMBtsb06nB9g6zdORC72Pa/LRuh8Qdf7FqOJf/yccVke8GZW/HWDPxf3PUWKA8dIrzQIeAWaRH6xy37R59iU6F3v+G2fqo39M+EiOPwByaHR2tAIEy52UZpcob2j2VRr5f7yUING54cJ2pVX7bfdu7f56IavGaARpYFT+fqBMFHaDoby1nf/LB/vvOPmh4Y3JBZchIPDC49ClQY9AunfQ6+TaWhjf/0ESoWOhKcQzz86rHAPw3PEpfOGKqPDY/bEYwcc93IpADTexMyjk+NZIH2UV50Z0/QIDnSaOJ+KV37oC8gXQq0LBfqu9lydKgsnESoZMWREC/vxRV3BrIf8sO4H+vmCY9EYIdAVBUyOysp9VLtaAkkOdWiZrfVCh00aRRLGOPtgem7OTp/ttPGpOfcrKCqzwpIqq2posqZN7VbZ0GITcws2k5q3KcGWNONmAvOzC5YnpeUFr7jVapsbbFa91rJwXY7LJsqnm335qzp0/uAhueizu1CUBJJvVK6xFwGp/9nhs59jF9aIEZ07ZaxfPbowpRdoGkJE4UIKK06BnMfk7QKh/mLhk/QX5ygD/OV0jxUe8oQDdecQT8d/IjZdEUq841ZZIGQF2OEbUJg1YI/5enZoUTmAh+PjINkKec5nitj7HnMLvnnKaCkUrG564SfjgBFs+IMwhSM1oA4PMeI6K6G8TPcw+slOMlXVEsgJqsuFKOEZqB88GdkFZUaveV8GD33CzM1HliU8sZDTySN/hG+3a19gZiJpFWVFEq6Eh2BMTUi4muO02SLBU3o54m1XvkRJKZGkGOhD3WCNwZINjww73Eoptr6uAzrKg/II6wciesi58Kj48ewiSkCOqEaOFgWL8mCxsueT+ipeiYVlIFDvqC/jE5OCI6FQSPb394v+JW5qkytFh4yAArzhCiD1VLAxISP9WNDH3/lAf6DIOxelmKLuKD55ZEAA9NMqV1cUBMPbSHDjWeGnJ+aUBqPeYZMU+My30eRyplM6Crsk3E+c6PAtaMPOQezMw6LsvDCzRF5jJ0Ck72uxItcnJY3dturqpahVSrFRGATzEA18An+QH9JlxoAyYOZ0QHE5SbuiAtMfylb0FH5eHsINotCWsaCW9grbeU6vpn4EuAwmqa3ysoEvwIuZjwWFZye4HOdZYDG7wOJjdkBiRJ2ZM9pI53nic0X8FHD3H/mRC3/ywZbOzk5jITibZGDCydKMEACeXPadi3LzxYfyxJQIxQATL1987OkpsNNP+YvauXNcjIT+SZ8fx4lnV3AoYf+gv6BkwF/TU8zccF5JristBGEGF1MiXycmgISFtN7OKH1ocsnGHKsp1efn0f2AFIO1MwarXrJcaL7+py6GnslpXGiZD9E94/7nqT4bhLU5zkYHd/5SiT+ci/yzpfmc3XkAPTP8bLzWhlzxI1/OctkZFDOs5D2bCs/BrRcc0Gv9s5LLuAxaq3GJ42eDyAa5Hqh13XMOGLvsVHDrvUe/2bCjINih337bVyPFIJhAhOwosOgdOpjQkNPQ4EeTFTd4fAYY4eNU6cxoi8NLqI8eXw0bi+GuvPoyu+CC7W4H7NOe3ogqLUHwERePEfAANopB6KfkEcEFlRWBSb/BQ/+OkPwi5cDDxzjwnbDRM/nw6QkuvPmmZ/JGghn4hFee9EYyLjTo2UeI8FNn9fhjj9nxI0etHnMJTEGQcCSA5KtXwYSEzt07KswNAMIFXgLlQoye6Q/cW2n7LkJ6Jy0vA74rHGYQ8Qged3D2PNET6OJcA9JG4MHOmDUPVdXVCisBSEIE5cB5KG5OQFhMj9SpwAcFftBSwm1wKaf8ApSGEp852LzrAl9TtShacZZBEPw5pXfJ8svK7JqX3Wp1rU1SDBYzZx34jIFTCqdffxEdyRsZj9wqwUTO67r88PXn9Zw+Mt59jot4yV2Uho+k6R7My/Qkuvk7NMOtTUJp40UYv/OgN2i/IJ0IBRc7/gkJWggzmJOBLSPDmP+UFpVIsGB7yGLLz8UkAhECxRglOCh+KOHkm3JwwdDzm+P7w2Negl0za1MIf/bsWevs6nThqqqy2gVIzGjGx0Z95BozBwQ9DlnCJMPXmchhdgN8TIKqqqusqanOhWjyQ5ampEA++uhjjv+ePRcJTqHCLvqo/szMhONRXV3j4bGDZ8cdzo5BQMX8BYGrCDMnlfPYxIQrMvWYpykeeHM6MWY/CM6YpDQ3Nbggis06u8gIPRf0WGMwP7tsJVIw2XnmzNmT6vOHJWyVSPArtArxHZtuUF6sJ+Dwq87ODuFWbZs3twuHfBfSWIehhEWrXgnug15fUQLcBE+CIjzOnZYBsx/yOTDYbxygBm3ZJY12g7TAlfzGCgKmQEeOnhAOBVZfX+9nUVCOYiWnDwIoJlkwDOt5OKtgKZ1SFeFsnlzfrapcQrnXbf2NjIy6Ekh9xdyFg8j8vAW9A9CFf4Wl3vJcX1/nO1WRJunR5nA+BmtaELap09AcpYzzBaprqhVWAcmRYBw/0ekCJYoBjrJjFgPbfZ6hBUoMbVqN6MrWrV49VId6ewf9vAs/QyU/mPiwUyTfUUIYIAjrNKTciMdpV1kbA2+Mj2M+VeG8QBrwLYooCiUmPOBHewXf0g5v3NQmf9HAmNlIiiYpO3mC8zY4O4OzLvK8btD2cSYCOwaBD2ZtrDdBCK6rr3LYHL534vhJxZGig1kXCo9wjDcuoT2GN9giFTySzHDJsT4Bx25KVTWVVt9Yr/Cq/6Jjbt6y8zO4odTPiP7wEnSRaO5l44oBjADj+LXW0e7LP/oE/gT39QneNoqwKAb4O2fLX+H5NjHJIvZZ5TfMnqAYeV8gfmD2gDVHvAf+UdunSsYOY/s35z3visH3fbvSOTH7zPSkV5hnc4SIiyTj8FjrzgtKDLAwZQ898bRV1Daar4+KXSaOCk3MRRVfnhu3xw4d91OTfXuv/7ZTt6CO6/jxI/b4UyetsbXVxOMZRwO1ODdp3/nufbaQW2Q1LL4R46zKGsmviwKeYpSlOXv0wCFfeFwsxsY/jnLeqP9Dh1Az0HHSHjl61hucIlUq53d3UarnSXhtscXvcXAqS+xIZ3yo257u6Hfb6TAN9990gPXoKpP0gj124AlLllZZGQuTVpCPXIT/CipyxEvZoacP2chs2nrV0c2o0aguXzmVe8Vl5SqG47DW8T9vnvxj5LKfV2B4SWfgrDhGVvzk42/f7h1YiLOSDhzmgo3yjczlcPgc0z4Omn2PBCF/zaIXj4hmdJK16uR8wTaeEShHT3FXHN+oZXJKT+1eCMOf3qNowYGc36MbQmH87A9cKB+B72OhERGQrGRCAJc08Ys+rHyLnvF3F/BHwEZwYCEgtBoZHVbHP+I2yCMSIMYmJj3fRKbjpAPwQ8AEB0EEGD6aJdy8w9AdCiLccyKxn0+gBn9eHdksI7K65nTNqwPghOMZCTTTC/N+vsCM7pNqL6fUSfqo3WLKhoTDsJSEoYkxG5UwMK5vswgjxNfFmoJhKQNjwpc0OJU0qY6VE4190bNgMOrHNn6plDoe4cbiYuiQ0ltSnWvb1q1WUl5miyggSAzKX0ynlV+4IvBRtm/sVugqp2feQqz1XVSEq91qgNGd/wAlg5P78QDNhau/4Un5R5cYzv+ihLycluh8F31UH8WWjnlSnbW6RfEASgJ7xBf6yJ5I6woCQoOK0gVARkdZo4BQw8FfKBmUN2YTCBiMuCMgYjONXT8jwiyCLJTShm12nDY8x+J9lD3aPmzFEbxSKj8WurOwmZFUzNwKOFiR/e0lAIdRWPLiWXJhB55EYEbYQPgaGx+VcjgqnMLC12RSQpd4KvAAsxihbH0WQMLTzNyMeGROz2GBLjjEwgmjvyyijpUhBE+23vTzByS4ggaLN9ndhvwizJLn/Hy2Ki0VPhJ+2DVEeC8tS+kUfOzc2aoT/6KSYglqeSpDQRLbQU227cVsDyWEizNBUJ4QggmLgAhe0INR8yYJfrRHtH+c3cAuLgiwjNKDn7KrO+ZDwTQPQTNsJ4pSDS1RURm8IPVlF9DC2QGUIVugFltlRVmUDwURLARL/FE+OEuCrTdLi9leM9p+U1d5BYcVVrhCUFFZIvwQAlHuqYFS0IVPOC8i5BN8yA9bb7KNKGUdlIMwu5hWbcWMizUtnPOQrzJgK1y28PSDsMCZbU9LKCfyzawGAxDiD9Vx+A8TNLZ59bMQdLH9MbPOCOaF+laiMi4X7qyrwB4fOmEKxDgJ24/W1VdaVVWVbwPKJi3Ag4Ys9mUrX7bZzRF/UD/JJ0oCi9LDGQQVUniqdK/0fBGPhcDQJMfpkFSewhkZlB28DP82NjVbjWQC8EfZRon2dkBlSVuPLAf+lJnzr9cp8dH8rPMJ2/lGTYO3B65cEED/nGHA2h0O24O3A+LwgQMniGBS5jgexEm6eUuoBy6ch9Qz4WnYwp8n4bzt7O2MGHxRKFFgnf7RNrTFuoezOCgntm8t9m/QqLFCbdHzfI7BD2jGoDciVUwsf8w4pt7m1TByEimnchbTCMofrQ5tCrtcduSYVyFSWSEo02FAo9FaUMc+S0OfJ2Iv9Npv/8Vn7K2/9U7bWCzN0QsyOCrh1/7p03ZovNLe9AuvspyRk/buv/wXe+s7/4+VLbOPuApAlYMpvTAShCjCFNWsd/RMl7LynU4iOM+NbgkrTC7a3/zd39p/fveg7bniRvu9X3mNlBRGMZRuTto+/oH327cPd9nNr/oJ+4VX3Cjhk5FITqsMpwbTABepYWAREJFg1JQayRl1EGz5WZGctLf/6V/ZT/3yb9qFtYVKk+8LNoNpgPDk8BVwDSOSTIMi8IQpYz+ZWbhSH6bUSRAexqNpd3YASSoFjmd+xLwTHYfsA5/+dz+0ZWSh3H7jdT9ieVKAgnwcKtn83KzKhUNI0N5VORGe9BX8FxCKJPDQeVMRfDtX0ZhGC0WMznBB+aWRPXXwbvvnB7vst97wC1YsgR58GMXhVFc6ZyoOZe4VEviqbdMzwSyCFf6IY3TaLFrzXSDIrGiMgFfAzhYqU/D1hUlKl1FnyppdENysA+f5YrQu1277yj/bRO0eqxg8YQul9XbrTdfYko+MZDnIpHxCgzl1+iwcpXF14Vp4UBZ02nMz0xLa6DxpDIKN+XN3IBWLRvqNcMQVKq3bb/ua/d47fsuKRV9nx6hBw8W0omFyAYrRjDi+6BNGzwkX8h8+6VdlzBdi84mGmHoIba+99krbsWOL6lxYXEfHRTreDXudAYpwAA8B8RTkRX12F6UZviDoeCrE8Djuxy/+Diu4MJug7yo3fYrewVM4OMiVeO5IXzd/8zR0E37wAKOxmPdAE9YA9Pf220MPPuT1CR5bgO9U77ARotMpKQoH91CLsKnNZEFAHXfwVFifBdCVknBFB8V0McIj7Rg8xnePpPhBPPA3L4tEkpEsZiiCEEoc0mLHDEJjDkGbhHDlLkqbXVc4BZYdR5gWB394jhM2cyWg5RWU2uat262tvd1PRF5SWukcCWO5BbYgfPJLy+yal95qdS3NNiPhcInZAoYxoV9EQ2jmScIXor8P3kculJm+RTSOCifQPi6L2BHWvwMrxFvlRMcICi8KRBR4y0nkHXoGpIMBRlTu7ikXPXCLg+JQZOdnRHXhDh3ZrhM6I1Czj/iJ46eURtJam1tdgCYtrqBoki5Ctu6iGUIxMEgBQROcvJxV3uAP/V3Q0AeHmRS+AAD/9ElEQVTn4eWAFKZ4blpCfPFH7Hw0VEEWFkO98xkrOd5JF6Epj63m9E/b4YKNXmhHeV9SODdfAT9y7XWEMGaDAyN+gi1mHiwA9TIVQSlSr7PCJdQztcmKH3jUUeerh8ULvoK/iotyRB8J6BLmCDs6PKl2PC2hplwCLnkWXUAVsw/dU7wLGAIjeDkL6A/6OV/pm49Ug4O+kw/nKX3n7j2w0nHTCgeM8qG4upNbwoS+mvcY8UD3HGb89Mc7AiTFAD0JR+nFfO0IyweYpAUI8sz3YP6icnA+IGx0j+jLi6ccVQriulKiB+o4PO1Z07vngMiKm2QbUqJFYDxt/QXzNNKEBAEmguQyCr+Xe6BdiBciA9MVDk+HdoP48Abph51v+AY4eAYYK+td6IuDvEMcyhte9oFSfeedcJm0pVyTHjtN+eJjRQv9CDiw4HghlI23Ie7r4WNFxRc3e1jSi+gBXMWlfZaPfw+DQwqrYGEXReqjf+IR1BSWqMTlFuolARj151vgGeol6cLfrC8QHZnskGPzBtYZFKt991F8hY7x8rrkCQQHfKD7sx4CpoEWjpvHjT5SVp4XeVD+xJQ/AwicEq0Xq62pVTTxF7jho3bc8xXBoS2iv83LTds1u8qsviJC+nlyP6ADzqYCsyjjOG7+qJJOjUsY/L0/tJFEpbXVldvAmSP2gQ/9tRW3bLWddUX28b/8C/vgF75tLa1tVpSzbN/+0uftH771uF199ZW2PNphb3/Pn9jZyWXb0Fhj/R3H7COf/IwNTi7YjTfdaOWhffWKSUHPzkxKAHjEBmfNNrQ1WGnukn31jjvtkWO91tbabMtTw/bJj3/MnhpP2pV7ttlDd3zF3v93/2o1Dc1WrIbwgTu/Zn/1uW/Znsv2WaUaSJgFXoA5EJgffvRha7v0ZivuPWBnZvLt4h2bVLBJ++q/fs5Opxvtxu0VNpJbZVfu3mJf++e/s0988S5ram0xqRp2/7f/0/7yc1+z3Zfss6rcGfv9977fHu6csE0t9TY+2Gmf+vvP2dNn+uzGl7zM6mzKPvDnH7AHTo9Ye3ODTQ732Kf++lN2cjzP9u9ssX/7x7+xd/7l5yQQl/hI//Lgcfv5t/2hnR1fsLamepvoPWV/9uGP2Vxlq+0UHbwykJHI0VEtjvfZBz/xObvxx15rP3nTFfbInf9pp2aL7JJtrc7Q3cces3f/xcctVVAhpi224wfutT/40KesduvF1l6+aH/wvvfbkVGzTY1VNjXcax//2CdsJFlpl+zaZIcevMt+78N/b0WVdX4C9dMHHrCPfPoLVtfWbtdcfql1H7rP3vOXn7JEabXVlhXZ4cfutQ/99b9Y+97LrGDwiL31Pe+zIwOztrm10TpPPmXve9977e5jfdbY2GS58yP2Z3/xUUvVbLELm3Lt/R/+iBVt3GNbKnLsbz/5UfvKQ8dsk2i+OD1i//jpv7ZvPNVnl198oc/weMUWIais23bttZ3NNbZl5w7buqlFDWIkzHuBU+ZSSEfO2tt+/09sKr/aWurKrP/0YfvgR/7Gqtp32ObKXPvYRz9kH/3yd61VvFuYXLJvfulz9oV7nrLL9++zAvHLCskDH2W7qKq4y3xbEyjMGByzu5gxkGCIWQExQzOF07MaJISE0N5FDTEtkb4RxvPMReuKI6yCuHpHneWPOLzqat+00Q93cmVKkVmgG4XSH4AloOiXhg0jDf4jwgquvnABy0OtxAvYEAZECUIDGfxCx4PjnTyQJkJU+B47T4q7wntc8FMbQwoo4cDZuHGDz3rcfvud9rWv3WYHHnvcTh4/6aYmSXWkxQX5Po1eXVVp5RIQC/MKxBvKib7Fu/G4giWcSQL60gExauYdm5RRdUXCI5RvELoUl45VeUewDx0WHbVCKY5TQIKLO4Vnv2vO0uCUz8L8XMuXoJgvP/LC4lgOWytSeZcUFltZSblVVVT7qDQLFGfnGBmVsipcXfQUjzRvaLWyisqINuBNp43QI5oIfvv2rVbKlovq9OmMXenSI+Hpa6Gz51we4LqeI0+49b/KCW++hbLRfZ2L8tGNUP6Li2JBSMULmPil55gHuAK2AU/encICGiAFXmJhIAoC6WCuwAAAg0XQldE5PzSqqiyMlEoQl9zjo7rgzAgm9tIIHwwmoBAg/DMwRT8m/dFhMhLrQpRnkju3sKMMfSHhXXEgXT0HQVj5UJEwcopwHYQoThXGbIzdsYKZg9dD1SoED4T4mM8JzyfiwlMDA6O+7z6OkW/n5YpSzxM6h5+OG8WFrtQQ6r+/KuEUM08gILieP33g5G1MmwqUz4J86ji0TIjnaCmWffAOmK70sOhGvmEryRlYTf6hv8QtS0EdGhiWQj4ghbvIFfVEItc4A4D0wciDCh4753CRr1CnEPAcfKizhFY495Kf00IX+XLmlSegvEaqTnCllD7cE3hC/qrb8BOCNNkOMaSYLSy67MIuTmdOddrUBOcVLNnI0ISNDE8ID2aYsKlXHOHo0XT52QBS1nzx0ZLyIjqhB9IiehvtgwgI4EQIODKIh4IE3izEhba+QNlyPS4OGrCDFrHgJ2aUPL7nRd9Fj5GRcZV9yqZnUtbTO6gw8Q5L0DQMWhCF/MdtGPg6LXSxjWrghbALnQ9SCJfZqQWbV97n59jBa8AW5lCqwynEPtDl8Zf9JPmuzl4rLWGLXHY74lCvEevs6BVe8zbQP+rnKfA8PbXoz4MD4zY6MiWaTkl4nlebx+BsnvxHRfshF6inJqfdJGp4kPhjxjkTo2OTNunnQgyJHouWpzbTK4LTAyopP7w5X9LmBeUhVnIYhAVnp4/axECRyOkBFnJPXV5H/DHc6d+8X+LVk9IPd34EM5gbhXLhh7AM1jKz5rtdFdOHsmU1i8qXfH0ZM2+UaWqRclq2uek51zfbm4qe9wPOfmCKQSgwOW6BZrqJaQuKra663DpOHreDh4/YE08fsdNnzlrrnkvtgtZqe/CBx+3WV7/Gbrh0h0+ztrRU28P3PGkXXX6l3fuN/7DUhkvtN3/qpT7LUN/YpnCb7Z4DR+yKq64zlCzRPlNeRSVlNiTlYTpRYzddv98S00N27+On7dd/403WXlNudY0NlpOatlPds7ZtY539wz/+g5XXb7D58RE7euKUTXLwiZSHVFGVXbKlRRU5NDD8B8XgEUtUb7WfuOVy+8IXv2iNW/fYxNkn7V/uP26/8drXWMeRAzZZWGebqvLsS1/5tr32l3/F9m5tNnZ02HHBRTZ+6qg93afOYPCoHU802Xte/6Pq+Iutuq7Jrr9shz1y6LBdetUNduTer9odh7psi4Ru9jI/0zOgjiVhh3uH7Ko9O+zYoSftghtutZ94yQusTHSZHuqyIz1z9ptveZ3VlRZLUGix8e4OG0mV2d7tbbQ4UMgdlSixtGCf+4dP2uM9s5a/MG4PHXhKlWjB7rznXmvYcpG11xbb33/m03bZTa+2V19/mU9HtmzaZq982UtsQ02JLauRb6ivtb6zJ+2pY8ftCeF94kyHVW3c7KcZf+5LX7Obf/g1dusVF/jo/qbN221bU4Ed7J6yKyWkf+7v/soWi+qtcGnGjpw4aUNS9BZSkzaYkrJVX2gPnJy3t735Z6y2Ipz+eXqg115yyw/ZVbvbrbK2zkZOHLSpZJ1dvLXGvnP/Q7bj4qtt8PD99kDnpL39ja+1+qoKdZTVduU119uLL98TZm+8BseODiQS7Pwvy3lx60dXnni3trLUeffQkSP25FNH7Uxnh23Yu892NZTZ/Q8esFe85ift6gu2WFlZuTU1lNujDx62C/btt/L8qNFwB0RgrrjVb3KrkAiOKej45GMfAedPQLmCCQXNnCBTptEd53n1MPpK5+8NZeT4xqsuBEQ6FBq10PgnbNOmNqusrvB3GlUPCnyulaiKwwupBpChptDaqjPyZhbhBPx0eSTuwMFPEQghf4fgQPgc4LkTUOR0rmBCtOLPn+MuTyA5TVSeBRL4KsUvVZVVdtPNL7ZL9u6x7o5udVJj6oyCoEiH5HayRERoiHjDBX6/B3jwB6N7+C/p4gNRHEHl3bdWFQ5gTN79mRErdVAsNHb8dEchQEhkvQAH2WDfmy+hPzYPYSaAXY0qJbij5NdW10gRqLKy4mAaAl9hbpIj4ZGOnK0JU8IFQa6guNj2XnyJFNNW1V8EAmiuDkZlyjPmULmFBbZx2zYrERyXCSCkCB+P6MeswavnI5PJ4OInTFNi/vLA2U7v+Djf8eq/5zrihxDB+SgydFKEAHIlZngndOAsd4SLnsOvvikyz+R/mrMeZuckCDCSrDru4VSPVd6c8kqZYg7EbA/2xxOjMzY1FWYXESgRmlAKGcnHfhphpK9v2GbUgdO5Y6uNDTG8Tfk5bzsfsLXljL5Ne1PLfvBswzg9w85eaZ9JJCuB94WR7pg5sPhzfm7On7u6eh0XDtvq6urRfUblXizaiFedGPBa0gXWU5zIL56gbV2UkIE5GWmfPdtlx46dEs5DEqZGfEHu+PiUjY1yTfo2p1ydnT2i1YyHOa7ww8NjaiOCUEvdYMY+zC5IYJQiysLkAinQKBOnT3dZ59luCW+jUmwkTM7MS6BctPHRCetTP9V5ujOcDzFHeczazKTKZGbRw504espGJfTlJvLs9KkOtW2nbUoCYEEus+lFkvNzHM6Rp4+7UoHdPds/9nQP2IBwRZAcUvw+vY8pXzMTc3bk8AnfuWt8bEr5GbOujh7htehmKWr5nNbeLkF3pyFMRNvD9qpSyEVHhPax8XGrqanz3Yko71l2tFG+2MZ0eCjsxNQnnPr7EYJ79DxkoyqLnt4+x4+995kVRAilHHu6h6ynp98mhOeU+rczZzp9doeDwnpFJ2g/pXRykuHcIcKxdezY+IT19w1IAO8WD6hP9IW/S1biplvLEtp7JXOxmxALeJfdD7M3lJtepYe9PzoMW+oOyq9D6SJwe9mLttCRtQ8cdnb8+EnRX/wvOiGgc7gbbRJ3tjFlLQl1A+sDNFt2qWKvfniRRfDMDqDMcKAbi+OhJVt2jo6NO41pk1kIjummn+Au0jPrjzxE+wmfoxxTNkOcETI5JfpxGB3Kr2gqnDknhK1hUWB8FyylSbixsQlFY8aVmQCcSjaZrRgExY/ZNnajQ9AP/YtXRH/GZfdpgTfcW3fCcI9e+cnqc2MHf/mOWLQh9BfCndln2n03HSuT0F9SJNkWU6noxPGSYBKGUs9p5S3VOVbEFqvPowPr/yccTTqjnP/5hb+1rz7ZaW/51TfZ29/6ZnvLa3/SNjUERos7dhfSeMDRAYtGdFw7NzbasccesmO9k1IMiixffd5tt9/pizxUFgTOXFG37QWDsIPtYtwNubYf0x34ujDTaFRD0LRxh73hDb9ov/7Lb7DXveZlVpWXtCYJluAUww6RAwBGVWrbdthrX36dffhDH7SPfvE2e/UrX2UtVcVewYFdXl6tRjtpDxx8SqoawkCBTUh4f0AVceuWDbatrcn6nnrMDpwechMcTsC755771KAPehptLa2Wr8bzRS97pb31ja+33/iln5dQvNnqS0UDNdxUqvyI+UMOcSHtDMrk071XQuAQVu78z3+xo7M19qkP/6n9+ht/0d78htfZ297+TvvjN/+4/ctnPmNnhqU4tTbbvQ88akNzS66U5SzP2l/86fvtX797yB6567/s7795v/38615vv/mmX7Zf/8WfswvaKoAuRafE2ity7b77H7XxuWUfqVucn7Svf+NOLxdGqJjOL69usp/+2Z+3t/7S6+2NP/0qqy8pUAWp9MoVcI8ywrP8wijt6rz4dzlGnNpaN9hYV4c9dLJXNMI8JN8OPfgde8f7P2KD6pywMZ1kb3mVUaY4AwnPcaTDdP+XPv9J+/aJQfvVN/2K/dab32y/8rM/Zq21LEwMvAsAGrHYxSPF53M0POEvYB5f7rJxii8cAZbE7JAF/iI9NdChkVIw3bIbMJynQDDlGQHfR3t1cQ9cHVKFrjTevHoH6jDoNGMsCaPQhPPLwUR+0eXhGY1hxCMgQmPLNwQJF7CVBHSK8eCGc0E0Rt4zwiM/Wc7DBrzhgIwTPpiNBcKw8CxhG1Wv2pqlcOYn1eEN24aWBnvv77/T/vT977Wrr7pcvMdIHDbXC96B+DY4UviXLSVhO2WLuhYEE1t8DixjX3oOu4KGdEwpTIjUGacY7ROyadVBlvMJmJtI0hlgFuC7FTHCSh0VXcn7gjo39tdHgBhWR8nhPwODA+ocu6T8n7TDR0/YwaeP6Dpsx0+dtt4hCQ8KNzA85GsQFpTHvBIJmKr/mOeVlJbZvssut63btwkPpY9gp/RoF2n3oBgX1IRqfolm7iKa+m9UGKFoiJd5ifzDHThc8IZfKJSugChNLg+l8NE9lGfsGxzlD24xrBXHG3wR8Rm4ZwBlwYxjAdfbv/BOWLZ6ZNHoyNhoZN6odBSOqrKwlJYAN2BHjh2z7t4em5TghnDU0XnWTon2LAQfHx+1vv4+Pwzv8OGn7cknn/BzBWZmpyRgzKq8Bu30mdN25uwpCW8stgRP+hpGhqU0KP7wsATWsRFfx4IZZXdXtwTg08aiQ+qtx6Ee6KJPYtHnxCSHqk0LDvVlUYIXuIxY/0CPBEeEH0bTKUdRDkIoP9iFp1JzErr6dHXr6pEyMux9E+aeKIrYh2MuhxLEImw/90BwECgZwUeZQPhjJoxFuCh+QREOPEJaoewZDQ1lEMzYctwGvr6h3k1EMTdB3OaE4Bn1yyi6depXsVVnsTPncjADg0LMLkWMNHPgVn1tvfo9CUfi41IJvbH4XqnwDYpXIByrKsusrq5Kwjonx1a6kFXE+oFi1oVIYUnNu/3/xg2tutqstanRNrS2eJrjEhxR0FgM7W0cORAtA2/pV/nGzxX/JU5EVv2cGVe5TYoWnDmhvioXpS7Y+tdU11lLywZraW6x+vom27Sp3bZt32pbNm+xbdu22uYtm6VYVKnfUDwRrLg4T4o9ZoJqIQSvtLzYGpsEo7XJGhvrBKNG91oJh4XqI6VQkJ7aD86lwMa/ublJ+a+watEx2N3TzCQ9Dez9WadQUVHmAmZs49/AKe6Njb47EebFHGq3cWO7bdiwSfSrk1xS4Tuz0T4zi1ZbWyt8mn3wjTThGRMvVNaUWY1oziFz9N+YdjHbgbk1gx6sI2FmdGJq0gX6Ugm8m9o3KH/1tnv3Trvk4oustaXR6uqrbfcF2+3SS/cIB/Jdq3uz16nhEdYbVlqT4tTUVtiWrZts67ZNUXlX2o6d22zbjs3itVKnF7SbmByVstWlUluSYlLmuMGicd9FvnBxs+NtSVzf9C3TB3mHpDvP0RXavujuF/1LHJc4cGcEOHYeNfRzPrAkOnV0dtqx4yeklKl9Hxi0XrU7fXrmsLxeKXxd3f3WI2VpSG07ChQDCj579zy7H8gag/6+Xu8s1joQwR7u0BMH7NCJM7aUyLeduy4wydDqCE/anv1X2JwawNK6ZmusLvM4C3MTdvRYt23ZtdPK6ODHhu2hxw9YlzT1sso627d3pzrUYTHOLitWR09hUmCkzpHt44M9dvd9D1qyosFuuGKvHT96xrZfsNMK0SSF42Bflw1Op227BPQ8NRQdp07ZIweftqnZlNU1NtsV+y6xagmpfgCLuwDfFx+fOGbLxfW2rblalT1hx5580hYKq2zPjg2STVLSzk/YTE65bRfzM0p99vQJe+zQEZteWLaG5ja7bN9eq1Ce6BoXVTkefuxxnw0oUGO57+ILbFzM0r51p5UX5trSvL4/+rid7h6whLTmXaLbhao4eYmUdzaY4WxsqHFGn58ctsNnh+3CC3co3bDAipN6Fwsqrb25Fu4NWVH+03OT9shhKSjbLrDqUpSM8CnQcMlOnThqc4Wq0BubbFi0euTAQRsYnVJjIdpfcok11zISk7YTR4/YgaeP2ZyEpE3tW6y1ocKeFh03XbTfdjdVWU/XGXvkyadtfGbeGtWg7mhvtjEJ6Du2bvbZl4HeTnv0yack9MxYhRrdyy6+xFpqy21mfMgOdQzb3l3bfM1CSsLZ8dOnVDZtfkI1eHacOmqpojrb0lhqTwqHpo1brQahaWneDqhDP36mW7yWozzutL07t3ojOTfabX/+hdvsx17xStveUh117M/skqLHwSc4ebrDlnMKxLu7rTx/SRW/w/Zctt+m1SlXNrVaXXk4WGhOHcuxU722becOU1sf0XZtKnAqfiv1JfDwuW5lu9KVA848NsGzorgwqLKlEVO/p09R3lT36HDJiTs6fXiA8LpoKhhJ8RiiB43lddddrU5ug4+2IHgnaVyBFqXnIy96QTTmF6GBhjnTGksSC/nOyp/wII672HudV3+Of7gLUDDVCa/+SSHBAGGJtInIyDqHUVVVsVOKcCQrys/SYjQLoLBsIZmfV2gPqG345rdut1EJkczCQDeEJCeKp4AJRVZDLfghXUdHr+QvwgmaS0HjjSv0NXQ+dCqhY2HWx+3DFY/wPDM6y2LJuWkJZhK2ELAxG4OGCHGQMtgdh45JkSy/sMhnHhiZy8stsv37L7dNEkY4HyGh71DFFUcpaJyOvJybZ3OCnS8h6ZqXvNTqpYzPiB5LrD9QW7gsuoJzrtIiPXDj3RVO8sEzTjjwLeMIG1PEb5mQWU6wY28PH1zMNWsd5Qj1g4ufAs9k1pTEDjzBiUj6FHDDVGPRpidTTjOEShR7okI/WAjaYJ4R2EmCNfyN0qwLE53YnMfNh1C0xNMoWthU03GDC2Y0hEP4czyArTjgAGwXnBnBlB98AWwEbgYqCBtoEfgAHmFE2kccvR8TH+jB+Uf8h5AI7zASiRIR0qHvgJ8944qkS+8RVD155Xc4LtCAt8JRZ4kD7VGInb+VJjREsQEmMymM3paXslNKgeLlKO8IfzMuFLLguCAanXWaQkbSEg6MXPvIr4jLNzelQmEQcIdP2qBJWMFCYJ+dnXYBtry81PNKPGbEeiVLkOfmphbLL2IkVvVcQLy+O7yIRqIJ8ShjaOEzHEsBt4Ac/uoSFABS8Uw+gRHoIr8oLH4e34GBL7TkE4FCPHAP6YYv+BLP4ciRL+q084/wEvn0DV7GbET1TmmytTFxnXUV0ddZxanoXUH82WEqPe7gRF/FLj2UF+ZNgfcVV2GIQHBvcxQO5YEyx48fTJN8Vxz5w7+uJIlOIqOnB13Jl88YAVdxCeMLqfUXRvAVTrAD/cJsK/yKn7dvisuAmw9MKNlgMiVQTmv8Ay44+E+oet68Hgi3ADeUJRcOOpM9vnl+pDiHtSrwLPWPsGHtjQvWigj6rNeBBmmF57yahQV4t9hPuSeMz1IC1dMnIVILiTo+/uCv7ks4XEJyzoqDF6JHhaJtJ5+sJ2X3M0ywWK8a+CXQFyWdDQPypSD7IXIRjEI1wNddUGoNVcxAPn/uB6YYQNTYZZNwrcui5zMGDA14COKFqHcvtIxbm00CRY+xi4PE/mujPCf334p0jntOUJ41ENUkoom/r3HfI6or0Na6ACiksyY1jxLFEas580f31Tyg5/g1jp4NKuvzare+74pbwSULq1Wg1zoUQqb1WQTOqZrxqNizurUJxM7944/Phi9uBdDaWJnaug4YVwy+FikGTOfKBRKHwC4ghKfwIXr1kZKoAaRMmKKn7fQAlBX9k7et4Q8/Ojbc9S+4xhejI6Cy0JzReE8zgk3HrG466tRifKKPghWaSe6rHU1uCK/veiD2uWEETP9B+cARcCVk8CNtbuRNd33f2NZmO3dsVwAUAQmH4K3v6iLIpnd0OL8JNvb6PT29dvddd9nDjzxu8wssgGehnQQXBQpUUQevBLw5FSw6KvVhGZrz6xdChCOiSw1VeOaLElNadMggyh8dJ4IDdu+MoGIyVCghip1fFuYWlMyiCwCTvn3gnM9a5AvXYswi1BkifNFRb9qyw7Zt32kJFA7FJ03slv1AKKWJYpBWuBkUg5JSu+alL7G65jabjRSD5UgxwKEYuEAg/ARCtCUfeo3LN7o8X9Aidp4n7tl1yX3kFDcT1IHpz6HojxJZ7VweieOugFBIymKN83QFx/HBI+BJleYcA4QoaI/AigABLzkbR/wCuoyeowwy0spOMG7vO7/g390eHsFDQBmB58RXdj9hJD5e5Ok/Ckw9c5g8w1y6844DP4S1OF9B8HGE/ZlwvuAfoZ8wBAOss0sQhAmPkCNg4SO/yof7A889iBq+A8ttsXPJA7N4oc7lUt7Ot8QlEhTSg2C4MKcL+38X1svyrbQkmEnBU1MzUniUtUIpBSg/ff3DNsemEHLMhLPlKzDAl3IJAjAbeLB9ZY7V1tV4HWCXKJRaFs2HE8JD20TfMT8/a+Pjk6qXRVIUyt0f9GjD4A3KAVMecsooN3zOxhUEoz3CfKyktNgVF2TvIKQmVX8Y3ICmQVgEJ0x4UNQ4cTpf+GGiC4/4IAjPCguR4Fe96S5KCUYwYZmUvDPmOIIL255ysjjpskUsG6dwSjLwFzhTRIIpecVEiLQ5hZs23RUa/eFHcl5+lDE35Ru+gHaUC/zsO2VNTPqBiQxwYGKGwgof50oQxpyG9TFs6ermKbooE8wOMS2anloQ/4azNYi3LKWYU7jpF9m1inDM8GDGCA6EGR0ddbOm/Lxwsju4Tk5NBQsH5Zn2aVJ5ZlaALWKBhRCOP7MIlCF0gp7sMIXiRaGCF3mj3H2dBhVSeUYxhbdRamNaSB3SHZ4Vb4lmHk8FykUA6qWHD8GVBnRT3UL50B/4LgqnwvwSH3ihz/KBBoWLHa+OgJzXY3+IfYQDgOWSy1Hdjz4C3508vbfSq/Oz855KNGpf/ZfwXPojjKejLMCnWMHsbU1YVXRM0fPlfqCKQUTDZ3EhVEzY5xIHGhM6xFmJET/Fd/jpnMyf4yGXnehqkKudx80OEANbL8K5CZ3rE7nzfsh22YFW0sd3LfqrXMYjPKz+vrqMzokrx/cM02c594m8KevYwW4+wqB78NUv/4SJwawEP8et/vQMAbNcNn5xjtbifC6kLJ/okbjr5XWVy/5MvMx7/LA2JfzPTT0OvzpW+AWH9WKwk1VGMfAZgwg2gaGvd/aR06sLDWpOCUenkiknb91ivHSpM/IGV2ED/dSgSXpCEH7B9ddZa1tjUAwQWiLhB+ftqRp6b2CB5/40dv5BVxTQmyDeYx/eg0NgCjtSRBhlRaFzCS/BP0MXZYl+JagL+qjAjBiyKxaLvbZv22r1EhiYrqfDR7j2kV7lgch+kqpow+ghfIrNKmCwdQaRg4eetrvuutvOdpx1gYrTghOuPekrSNKKK/WweBHlQ406CMsb0oIlC5cjbB35eA0GI6eMXqUlpINDEKDoxKR4SGgoVWddVVphpYUSVJQuSgOmF+zbzWJu7M8XVDbsRY9w1Lap3fbu2y/lLjckpY6RcwsYofbRVEGXWKzM5dq8hAoUgytveWlQDIRDyvFR+KhzVB/q+EBvhEWEoZgnvDgULISEBrEH93BbOWwp+AWn/MbeOH2KYq5i2dhRtp6W3AoUsCCt6FIAhxEHdDjCV++0QS5kLyj/SgCU4F/snUeGR1xQhbcQZDksDAGP7WvZrSRskVjko5GhTHLc9Ae6w//YnjMTgPCH0Ed4On6SB2/MzRglRLFmlsIFduHD9pcoGTyDC7tfgSuHf2H2xK4/mHpgN40dNTBx2E8DD/5lpBllMCgxJY4n8NnxyGeh9Ix9PIIhwllPT7fbmVfX1Hh835NeAtWWLe1WK78wgGO+yxw23JgzAGNTe7sLrMSpKM+zkuIwe7KwmLap6XnnLWiHzfzZMx1WX1cvQX9etB0VxglramzyuNB1fmHWWtgBa2bG25Rt27dJKC3wNRDYyzOjgkDL2gr4n932GPRgq1dfHyN4zDhQHqwNgn4IrQivCF0oTb7VpcJhxgRNp6RIc4J5UkLm+NiYaDLnNBgTPihL1EFoB2xwLpXgzIDHxLgEewmX7e2b9L0wUgw8mP7hKz3LUTbU286ObhuU0Ltx4yYvM+ojd8odsyxMZRyOwhNuSLxXW13rZeQmrIIJ3VB0yENQ5DBrY1dEtitFAcUevVx5rvHZFPKHYoDCh3kaZpsFaisYrYfmlB/mTsBjRLq0tMjPxQjlt2gzU3M2PcnBdWFhLHlaEs8CF7zJF3WB7Y4b6muEE+aWSmtuwabEi/B1TDvgkx5nWmCiRjxMfdgNi9kLDuSj3rDAlnDAx2QPXPhBhkdpYYYXxYP1CtCLwRJ21kpFyhNI8peU0gOtMAdz5UO8zGnL0LqhAbOpBuch4NMOJZOYyqkOc/KxYLBug4PViopKhcv5FQP8QpPmP3omdZzgyAv4ieXQttDm+BfxoeOpK+zwFMGibfD+Qq2pPKAz0YDMt9D+ExfFQO2z2oGLW3Ksqjik/Xy5H4hicO7Jx1koxI9rPz0LHfxzFhhIHTxCRNpRcrpShCsA42hBNMmOFZ7D92zfNQ7vGMi6bm3c7MDZeJwHyCrvc8OcJ1Zw+pidFxz5jJ+z48Z9Nkyf/bwqjC5/fxa2WRsnjuidjTg/rgTudMuUR3R7Jnf+IM8hcoTZM2GfgRLjh4sjrJfEet/wi9/Pk9h65b2aL8N373T0twIuAh5Hjz74jMHXpRi87W1WoAYU5zxNo0SY7OTWvuPUQHl5K9+ZspHzxpErYgofmZIQgmB0/fXXWktrg3fMtGhB8GPULMTxBV5KbBVv+Z+e3SP6EDnePGXHQTdV5Ng8SC2512t4B8GN04kZvUu6tK0w8iMkB5EVJDCvUyehznB0YsTUrdp1wnXb1i2+RmcptWD9I4PemTU1N1mZBMBUpCAw1J9i7QCdcTrsKc+itPk5Rrj0rAaafdnZg/7RRw/Yk08cVKc1JSGGTisI4CwADIKVMOJfcSCJj8SCZLQINXYuYCuf/kdHIbrxNWSdzoPIyrNoTpnmixYoBmzNy3SzB1aHiXJAEsx4NTS32KWXXCahsoCxNC9XkgVygI5QqmfRiy2QF5RuUp34lTdLMWhptTmV6ZLyw1kGftYBSQCH8tWdwgllA9AAzz/oMZnwFANewjtefB0O+lnj1vPDCV+KdpWL3z0KnSxeop7e47Dej0f+gd/k5OdtDo+6I0QvSzEIMwRhQTnC2bGjx4xTXqELh8ltbt/sQisnUOdDIwlPCPAehz8RG+GC0Wuy4eZHSgR+QGhraWnSnfDCS8gi6J04cVrCCiZeUirEV+AURg1VduITTNoKigqsra3NhoZYlNptra0tvoOWh9MFLHDo7OwyDnHisDRMnOBJ/BsaUNbDugTwQ5BGUBufkOIivm5V+So5GxsdN9bPkTZrXdg/v66u2gV7DyDHGhoEs/6BQb+3Cq86CV5Qs6Q0YaVFErZU9gsLEq4kVEIHdtBaVn0iPOWQo/qYn1uo+kSFdrCOl69bEL7J3LBldiwo+2j74KjwKRE8BhtEJfiQeFIW9KJXKXeSTFGkyBMbm1B/ETwZGEHBgxZ8o7wRKBH4XEAW35IuwjaKHWkiNDqbCjr1mPiMaDOTk4egLEEcxYD2jfMoEJyhV6i1YUCEvIMvJjTgNsU6Nd1pBQnPLAF1k/JH4QAevAcdmMlAyfE2TXnNmMI4X0BtlTkzskqDncooHvIHrsw6hPSlnE3O+OL63JxwGBwmS/AVM1iMmLPVMcomgjhmdPPKC+HDjly6oK2EajIDPPLv5k7yh17g4utO1IaiVAVzKGgb7GFpH0lPL+5PeDdtEoIodWyqAL3Z7pb2lEXp0MFPABatfDMA5ZG+g3xRZpQfCi90JS40xg9Y0IkBGEwkSZuL9QSUL/zHGrHquhqnfejXVBrUIbVfQs9xpJ1HGWWHqsKiEk+HcLEpEbG4YodP8F3taG+8zYn4gNiEhHpwiceI1h/4n7ebcJTCkmmcCtZDe9I8Bce7dLr/vTMGK4rBszsvF7mIfus6PhHMg0ThYcss3+h3xcfjRJ5xGjgvVO7hNRMPj0wndc7HLJcF6/wOFvkeoq9Nz9+zIYQA2T64VdH0Er+H5j6m0fkd8bLDrIadBf18LJSJEB5gtfjy6FkAqSTZ7+u5Z/ks9+whgluh/1rMVyDoaS24OPB6yawF9JxcdqS4AVjtt5LUiv/5ksqsMZBiEK8xcABcXpCrYa/vRBs1mtkuoxjAONwVlw4CG9gbbniBLxyj81Hr7A1pKF8l6EGD4BOaQd1V77Ohh5IIdSuwhf+o0aYbUlg1ot5U0Al6SBcJLFfCbK6SSC4pnO65ioMSsTgzb+NDozY/MWXzEvAYcXrBC19gF1x6oeUUqZO0BbXLwilHKeWExri3t99HJNlLmo6JzoprfGIMxNVJqKuk8xARERBdqBQyjMwRAIWALfIefugRCWrdCo+9NwJO1Cmqg/KRa2WSXY0oi1APHLwu9U5RJgP9FCCiA3TWzenBDjihQ1InSOdI50s8BUCoYfMGdh4qLi2zTZu32MYNmxQOHBRXdyHkgo9QitI6VzHIkcJz5S23Wr0rBhKoFM9PPyZ9jyUHjn4nfX/QpS8Adycs+UZG+eSFS6nx3WM+J0dbDJRVztOTczCrFYOQPHTixR/9mzvdfHZAj9CeEdTlxTCrE4/mMUqLAMNzKB8EEwkYxBNtiIvAQ/kSBscvPANfI3h5v6Z/yhwOzmMrT/kjuOAPLFc+FTHMeAlDp22A50KkHn0EUwI/o6wVFeXG7lkIpgg0CIdudkQ8ykcCk148f8QDLEJ+BFI3BDTKmtQkpIhoEfqu4OPr6wyifLgwBBD9QwNVFl0BrpLwPKREJ/JRUsLhXhJKjRNvl31nI4QqFAOnB38qRPIKuwJzxcHHCIHC2z+GAOTR6QhveofMXblQuuRDRRYGIryeEB4el0AofvW6Srou+AXliTImKLMmnm9PTwK14qKcAJ/2CyXXhdsoPeITHvZgl6mFWeAzkh0yAc0cV8dX5SYcCI9fWm1MMFES/DgPukERwniehRQCODTyZxLiTeGcHJHzMnBESJe8EIPzlOYdF1dO9Jkyomw8TX0nFPDw16vzhjtA4a+7z8bMh/ONEM4xASMZ3/5U/gSifWOWCQdE/Mibtx/wtRztD0DwczTlPB+kpTtVhjwJQ70HGuDIG7j4H9XKw+jPYYUw1IlwwrIUMSlX0NfrJAH07/VafgGTkB78wUJ9ZoHLKyqUByl9nnpImLhs8ww/Se/wNNgCle1UMV/jIEBH0tsxBHuSihCS80EWvXvZrOPwJT2cqOR/xMZk0XnaA+DDBV6hnafNIAMrKcnpQ0iLvSQStrfF/vcqBlQH/uPEIQXPy/Pj9uCTJ+yiSy+1UuqUf1u54/xZXDQ/NWr/+bWv20Jxrb30phutWsq8MyJhdCccjneYxd89Mg/nOq8/0beoLq1KM/6W7VgsffL4MUsVVdu21gZvHFbcagi88Z5MTdvDTx6zbXv2WoVN2wMHjtruiy+18rxQ+GvdKtwjKAGunsP/6iwRPg7233BUmtnxATtwst93DFi9x/4aR0KOYIRFhEio8AE3nD8r3NLUiB041m0X7tltym4m/JqqEFy2l+IuzozaE8e6bM+ePVYkSWA1TgqcmrFHDx63bRfsiRZthxD8Yk94+uRxW8ivsm1tDd5KrcItPEZJRglnp49bneD/yK3FHpeNx3ouRud8YTIzBpgSFQbFwBskyofIMWvyHCe2Fpj84XMvUt71k60YxM0FHS72sK4YiJ6M5sTCE80cFTGEpQNXVAEMf8DmV0HCiz+77X0EGwQIQ4vgdvDy8rgCiwBYkM61AhSGBTWm0/M2OzppU6MTtsw+z/Ohw+cMAhpzRigLK4rthpe+yC6+7nKby1u06cS8zaVTNj03qc6VUaKwE8vgwKCVlJZaTXWNj6Jx8B0jgxPjk8qO8qG6Do50vIxK0aEy2hVvAQn6CHOnTp2x/r4hP+nYd2FxwTDOW+ic/J3y8OyTOzrz0Cmojwt+0CBq0AjvcfjXe1Ae5AQP5YE9u4tKSnyk+IILL7J8KYYILk4/CWqkjmCw7EIMdYM0oTlpSmBS77go+IniErvi5pdYQ2ubzQnukuKyjo6SpQx9Gpz0RQuEIQQaKO02tfTscvBLQkpXSAUU9eSNpzMQPgR7dqe0nEeyXfzuILIUA94y30LuYkcdcIGM/AETOkggxpTII3m5Bh4ltP/zDrr6hoDrQrMjIxhOwwienjE9C4K/8MiUdcJNMoZHhqyissLtpwEPiTBjAj/WKbBoPxzSKSHTyyXgQvnCe6RDvQYXHPUOisc4uCAmf+Jwj4U/h+VwQp75yk2Y+nfKTT+Co3DiZe5BuPaStiH10/B3fX2d24k7VMVnZJ+ssvCXHbhKy3OlGIjHxb/zqnvsJc+oc1ExsxCBzkmVP7OLFCb0BEeEOwB6vlQG4EMdY5SX74wEBz7FhbYaOEQYGgynkXMiNDbhmJoguJ48fdJPO25vb494P2Gc34CyQmqcrQAewCdvLGqmrpeUFqnu97spSnNbi9KmLgo7xYd+mLtwZsHI8LjPynDCMeXM6brQ1EfbpXQgoDutobtwnltccIXCt46WH1uy8j2c8RDKEiWfNBiYcHpEigLhUeDYutZpEdGLD9jmYzI2Mjxs+RKUMYcEhgu5woO1BRzySlrMwBSrTvNM+cJftDWMkjPAMTrKTjcqM7VT1VXVommBBOa0D4wwswEvQ2fWNQ0NjXjsYrUtwHMYS2E9RFMT26yXeD1g61ZMh1jDAF64nJw8n5HwUXR50d7SxoaZBmbOwk5cbNNMfoqVpjf2cqw36ejsdjwqKsKaDGgBbFcQ5UgXc82QXjDHAwdm7dgFCf7yNT/66ooF76Kvm2GiGIgWzLSwo1J+QbHj6wXpLZ+cF2vAx503Nv5lXed4RMGZ2fJMK7y3MbQj/i2UM/yYTqqe8CecCEKb4ud46Bu05g5PF0ho2tOYeN5Nib7v5xhwYvFM9jkGq5yIokYFu0xOblXxeUVm2n96Npzo68ylPxaNfP2Ln7Vua7TX/ehLrZBRQBXykhpaOnTft1uNRdD6YZgwlegMI4JTsR0HMRTaKMXvuyiIOadnptXoiUGiCqxPPtrAlCNTgBw+4dNhwidf6X79ti/Z6ZkCu2TbJjF3YNQMV8j5KEcKm785NQOKszxuH/77f7Zd+6622uI8H+ErwXZOOKFo+PSaKgOMQKPijb0Q4fvCAnsGzwvfpGv3+ujMFRgIxg8I865PjmOgIcfdK315kk+PpHAs8qFRYss+6Eue6SiSqhihHEJjRx78RGlPO6IV6eqPxoPRY2wfOfHX92HXOzjgiA/+4Lc42mmf/Kev2r5rrpRgF51krMYAPAhOB0Vnz0gGQhcjShygg2AxM3zaPvGv37D9V11rZWq7oQ+8MRPRtXB5wv7yM/9sO/ZdZTWFK7TgKshJ27du/087PVdge9pbbHZ6Rg1z1AF5Z02HFNInBg608QcOf8/qVpJ7FpeNGdcK9GeK+mxhGO06dfKE3Xn7t0RTGrYA2x3EdQLH7+F2juNzFCQqNg8b2EV4eweldxGLg7a2bN4sPin2Ti6EE0d4BxTA0AhnlAJ/juqd/gnjlFDZ8sw3qI9gz5WLQKG/XAmdxcvqkJfzrGhGjXjvpE2f7LP5M0OW7puy/NEFK5patrL5XKtcyrPydIGVmupVWpflWmI2ZYcee8KeeOxxFwToKDGhYLtH6JSbW+AdBLMsfRIQjkjRZ/FafUODC9sshsN2lRE0zEwwz1iUYATOIRPUtZTXMWjE7iktra2+DeL84qwaeE7uZpGl8kVH5DyGEABNeKYWyaH5qG0Jo8YrnQJ86Z/DzdPLU71wGKIZZg7Y8TbWN9qFKMWV1UpD6SjvjN5SGtCZmSD6swic4qoSeXkEgQuRMam62LJliwS+Cm9DVfHlGYQsyk0hdRcEeAGE8JYvojdPeKE8OJs40+Ac0yhh4uqNfOvOhXf8HKfjTjePEr/jsh5xpAP00BZFft5pRy76Di0J6/woutO2zE6zNkDt4vS0t7nMFiA8YWZBedMvsKf79KT6Awl1XPMSyjgddUpCP/uxsxc/ts8urM0uunCB0DYnnmPv9KHBIbWpCCfiSPVZwDt85JjvC88Ux6RgI6SSJjhNT4m/dLH3vOQa3/+f/fDZU56T3dm9hAWepDfQN+iHRY2NTUlQnvC97NlHn0OSOBiK/fHZB39UijOzYgh22GZPqv9lG8qwV3wQJhF+z5zutJ6ePvmzfkD4SBicm11wOJPjU77P/YAUXvLITAqbFLBNpy/KVRkx2sqhV/AcCjH72x87esLPQYDWnCUwNDgmRXta+ZkSLTjMSvlTPpZSCevvH7ajR0+5yV5xkYR97CZoGyhPN7/QJZYM5YmCkhBu00ornPGBUs5+/JVVVV6fKXNMmzCvYuEvZV2qfBdK8MP8Dtt8+rvRsTHfdpb+sbKCg7iCWRj9JjzAFpKUOXSlrtCHjo+xTSwHcamMJaAzk5iXx/bgmBYlRPNp5f2kjYv2lCVl1NHR44umOfOCQ7mmJ9VvqdkERv+A+ER0Lyoq8cW43d09zrylpRXKi/pk0YB2FDz6VEbzKhtX5BalKIjXKBMOiaNOs0iX9Q1qQpTHSm8faETIj7cJ1HeqtviRfCLIcyZUrGCwaxSzB6wdQImlvQwyU1AmkKNQAjDxwTyNsmf9C3Wc8w1Yq8NACeXFGRHUD8oL5QLeRpnzMxjE02zsUFpS7nQZFH9yBgvnFvgMp+JQp/2cENU94IETZ3ewbacvsp7k3IdwZ5E7cCkf6hV8UVJc5v18qPcofMg8yr9wRmDnEMF4Bo21DuSBhceZ9okYihvaJaKFZ/+Lvysu3OnP0QXiGT895KpOEM4Hxvv7XdmZksI6oTYCmZicDqjvOfr0UT9LYlZKWa34ONfLjPjQI2GzymdDeTDfez7d910xmIkOOHNCZ1z0LAoujp+x3/nQ39j+62+y73z+Y/auj/+L5VY3WkNZgT1w9zfto5//mu3de7EVpGfsvvseshEJA02NNZIkR+39f/DHdnIiYa0NVTbS32mf+PjH7emRtF2xq82+8PeftN/56GetoLjUqmtrbPipe+2X3v0Bm1outI2Ntfbwd79l7/vAB+yxnhnb2Npgk32n7L0f/IQ1XXCFNeWN2zve9T7rmCu0DfUVNtZ7xv78Qx+3pYomu7C90Q489ogtljTaxVs3RIoB7AzjSJmYHrTf+/0/tkP9c7ahudaGek/Zx//ms3a6b8xufMmtVrnQbe/84MftwqteaBNH77W3ffAfrW3rZiuwlP3Xf37RPvfNR+3qKy6zgWMP2e/+xV+bFVeF038fudve8+G/tebdl1nTYo+9408/ZZdce62ViH8K1aB+97b/sC/ff8YuvWCTfepjH7b7T43alo1Nfhr0H3zwI1bQtNPqlvvtt//wY1ZY12SVYrRH7r/DPvDpL9nefVfY0tAhe/8/fNmuuu4F1n/wXnv3n/y1JcrqrLaiyE4//Yh98C//xvKbttq20gV71x++3/79/sO2oa3ZkotT9vm/+6TdfWrM9u+9QGIdIyJeuqKH2H96xL787bvsydMD1trcZIuTg/apv/4rOzlbZPt3tdsD3/oP++Dnvmx1Dc3G4X733/Ff9jf/+l27aN8+K0yN2HceP27XXHOtFcwN2Hve96d2aGDWNjTV2EjPafvrv/+snRFdX3TTLVbtMwaURCgLRkGOHXva/vEL/2WJglKrqyyx/q4T9uGP/KWNJKps96Z6++P3/ZGN5dfaRVtbXYC797Z/t7/697vt+qv3u7Lyf8+tw/ur/NZ368XKdq4YcMDZt1YUg3PcqnqHY6QOKrnoGL5HQSg3Ooq4AIM9eXDL6ihQ/lioyKhMrBiEqCFcKIHgFxpWXTEzqLHlKQafl5AwgTqg59y0FGI1pHnLagDnJbDPpS01MGELnUOW6hyznMFpK59NSgkosIp0oZUmCqyYC5tawXHzIv3lpgVTnQvjmcXJPJtXh3LgkccsNTVvW1s22pISw8YzF+HDR3HT1lBfZ1UV5RKA+uzxxx+XQDTuC5UZqWJklzz4wjRwV559ZEwKhve0PjKECQl250mrqCq3xsZ627ChxfcTZ3qe0TkWoMbb9rnAKjpKDxFohG1B5pkf4UU67jIPdNBBWSCo756hTqxQZbB91y6ra2xyunLY4jLwedN3gfIrONomuhsuPIWxYLp5gOC1bdshxaDSbcuZYfBpcxKLYgAfaoUnXIAR/sJbHCq46Bswwn/gueiKB2+ynb8pYAZClL5HznLxa8ZbDwGL4BwLSUg+UqcXT1dF1d3VY8eOHJfANu5pI8iEfcKn1D9Nu8DN+QVhdHrMBS6EGva7RylGeApCEbbjhRJWJn3QCQpxGBiKBukySOWHE0kgBTPWK7DgFbt+Rp9RCBDwsP1HYEegQTDk3AoEWQZIqFvARoFBeWU9AwL78MiosegTe28ENfCekrCEMIRAy7oCBFXOsglbYwa7bnbUwTwpCLGBwoygghu8G+zw58WT0QCQ+BJcISEmQmUSIFFyqKyFxeLjPMqWwa+0zTKgJb4DBiPojOYzIFZaXG6VUjbZFQdbe2YUGC0HL84Y8H5T5cDp4i2tLYKdtFMnT7tAz/of4FOq8D5rJ4ZFn+mpSaurr7GaWuoWO0ct+KJiRr0HBtkTvtfTqqqqsKamRqutq5Zgm5KAfsZ6erslsE749/Iy0ZR8VZT4qdD4IQwG3lReVFdRNKgy5JsdeoqK1faIhvEGBpWq65Qz5IReJYV5gsvBVFJUKsqstrrS6oRnldoB9tQnbFEJdGABcYEvHOa8Bw7WI5+03+GsAOziEeLBh+1tc8OgKWUiP3ClbAqk4EBr1oYweFoi+rL4vUR8xkAGa17IhyPog6SkwlokKcVz8Eyhw5mZnhQfTHne3XxH4ZgZIc8sVK6rq/EzEDgbQ62y066hsS7QRzix8JhZCmZh4EnoUialuJKDukQnZp+KlXfOVGAWrby8xC3VMANjkK62VnkWzZS8mDIMMKGIsKMQ5Upd8xmF4kB3p5voSRosiOZQMM5RYjCngtO9Ra+JiTEpXyPOy8ywqGUMLYTwjRUA6iCzYKTH1s/Ob/IPA2FxLcl2+OuK2hWHhxPihPVYeuYeFhunrauz05488IQUg0FvA1BE4GXaiRLVaxSbzrMd4uspmnlXrlFGUWxQwlnnNj05Ya01eaoTwbTr+XI/oJOPOXAMkmXIGZwKY1kC/h0PPWXXvuCF1nv4Edtw0QvsJ26+UoxWZs3SSp88esrat26zLepse44dtFRRq9364v12+xc/a6m63famn36Znw5c39hqezY127995Tu29+KddurwIbv4xa+wn7jlOqtQpRnuOGFn5+vs7b/0o1YhDbW0KM9OSqt/7WtebdtaGryDPfPovVbYsNN2bNS7KnT3aU60PWqPHzpsp86ctfrtu+2SbW32xONrFYOQL4TLb33tyzZcuc1+9+df4dOctfXNdsNl2+yBJw/bpVdcZzWJabv9gSf8ZOYNNWXW33nc7rjnATt+psuqGzfba37oJquW0P53//j3du3LfsJeea0EZFWutvYd9iMvf4m1VpdK4Bm0ux85aldfd40rBjlqfM+cOGy9Uzl25b4LrTRv0e6752579KnjNjQ+Zy++8Ra7+qKtXoHmJ/rtW3d+x46e7JRGUWmv+eFbrV2C9uRwtz1wuMuuu+py++LffNIue/lP2g9dt0cNT6G1bNxmrUVp+8I3H7cXXrHN7n/oiL3uja+zXa31vjsC57QcerrXLrp4j5shBSFAVFEFSU0O20OHuuzXfu2XrK2qzOrVYKdnx61jcFnplts/fv6frKphg82OD/nBTZPqa0cVJ1laa9trc+2OR4/a9VJWHvjml22ofJu942de4ZWqpr7Frt+33R4UXS+5/BqrKWAENK7OQTF48olHrX3/zfYzt16vMi+yxpZNdqHK7M5vf9O27N5v11y02b74xX+1tp0X2WzfMfv0fz1kb37ja62urNAr+f9dF/P+mjrwDC4OeT5MgmJw0u68I1IMVoHWi8uBq9NboVGAGwtgoXlzn/AnfwTQEDw0pHT+TNuXqHFn1shNSPxrEPbiK8QPDS11nNEgF90dpWiWQH6cCJknQb5wScK8lIHk6KwtnR2xua5RSw9NW+FU2koXElaSylEYdRbpPBf6fatJTwvY4ImgTUcF3ISUDMHTe0l+sZUXFFnvqQ478/Rxa5Biyi4gSVXZJTXS8ClmAUnRkZ1SNm/e5I3604eeckWhorJKikODOicWIbIriQQudWjYWrsQEXUyEInROGYKmOIGJzpEhBMWozIq6SPS7B4iAYy4dAI0/sRH4WKGDv/YNBGwjGzRpiDhk1eEOYTG5tY2u/ra6/wUVkyc/AT2TFkRPC5LOcXLlIkUL/4oNRQDDv5LqPPcsHWHyrTMFuiYFV4JR/nChTLmxxUZ/lRmuLgc3MWB+JV/lHpwCuM4OB4BM3+OLr7H0eN4mfTxk2d4y4YqHzz10VNzOOELd+gYj5BylUioqKtrdOEFPmZUlFOjw/aOEiq8rOv8AKi62nofha6UEFImYZCyRwgplzASBBNMhcpcWGH2DIGsQsJKUXG+C61VEqTCWQbYL+dnwjNKy7aZwOBgKkZdEaQQdpvFJ3USkmpqK1WutS6Q1dYy2xXWGXBAH3AQZFl/AP4cgtXW1iwci/2wqTLVSw70QljiwC/SaGqqs3rBQwhMpxkBF3+Jj4AJ3jVKE4G2qqZcMISnBLoKtdMIcOSpTLgi9MFTCKrMGCDsU79ZuMmsB7wL+ft6+6y3p9e3DEUohx6laksRphH+yiW41ddXK2+1jm9dPbSqFK1Utws4kAs6VTjf44ejxBF8oRUCKbsUQVu2h0WohJ68c69Rfsl/kWjOWg+EXAT1puYGV9a5owwQt0bpc0AYdPFWERaCn73uFrg5CgIozwjRlH2JOrriknDlSgAFT3aPQgagv0EhK1E40mewmkPJmAXJV94KJG8U60LAdnMg4Ql/IsDTbnBgWLHoDExoSV0n99QD1kWUSoZx/tG9DIFY/FxRgfmWZCy1KygjlDu0QFBHiGbHqdjcyJ3KEAWtWgpJUZEUDKXlpjcKi6IUeAezKRQQtU+CFfAJu/mgJBYWcwaF4CrfVDe+oxASnv6I9FEaSBszKa6ZOZTWedGm2MsFmZD8wevQ0vse2hYfaFn20fOpyUmf2WFghbaTmXzogWLEFsK5gsM6h4JC6ItixNakoTyoq64IS7kBHvBDP4HSEcqYdhPFQAkL12AN4u1RjIvnLvviV3c++1twlBLvDKQ4jOgrNGLWhZkCLE+wrphkAEIKLov02fp1Xgo0hy5y8jJy1rwUhdMnT9mp4ydcaSgpKrHJ8TFrayhUWxQ2F3m+XGjRv++OAtfFfZXL9gt317r0GMhLY7Q2jgpDDdKWbdvtqacft67RGSdqvpjqwQOPWFIVv0pCYHpZFVAMQGxG2xyMHhBwQpXDAT9KSQHwY0Hft77yT/bP9x20N/7yL9vbfu1N9n/e8DO2vbXMO006uBCSuDQoAUf+gL19Y5N1PPGIHeoc80alQBXljru+a0Ns3aakYEhwQZh54N47rDtRY3/+R++z9//e2+yl+7fan3zkw/bkmX7b2txo373/URuaTflOAumFafsThfvCHY+KkTlcZsZGJmb8BNWp0WF79PEDNq+KMj7cb/95131260+8zv7i93/HfuuNP2/9R+6xP/z0l+zE4QP2UMeEvfv33m1/9Du/aT/7QzfYZz7zSfvKPU/69LDTQcJD++Y2u//BB2x8Pu3mS+n5Sfv2ww9b25Y2CQOhopEPKjeX04E/0Xfl0jfuTh/gOvjgeJcnHWu9FIvWzbvtDb/wC/aWN/yi/dyrbrEKVe4GdZjQE4cA53Q9+Ig91T0aRgjUwN71nXtsSBWLio6LK2XsaKhuv+NuGxibtHx17jnLC/bYg9+1qbwaKZOF1tC+y37qJVfZxz71Sfvrf/oPe+kPv9K2NlZJ+MpGdh1HMquTeo4ujgT/PLsLXBa7NXHij07crG+szKUC4eBtPusvLifaXhqB+BKRFVyeKisqBt/jRtHLTPzAncvNYMS3Ho4QCob5H+RnrJoxJWCplshfl9JnrGZpSRAFJ3dJDXk61wotzwpTSSvTe97wvM083WOzj501OzJkxQMLVjWTY9UL6pDn1egvqgOQUuDmIo6jEtfdVQ295uiVel6osuaiQwIx6jV24rmpXKsvrJHSsWy3qw7c80/fsFTXjFUslVnhohpbTH0Xk+qMsCue8VNW9118se3YttX6e7rswQfu9W0REWTq62ttY1urbWpr81kFH8kTLshavvuOiESO00uYEU5JaJqGgC78XHDBbrv6mivsyiv324a2lmikL8+qKiqtScIoJ7NecOFOu+FF10nov8pPHEWILS0ptbqaWtu2abPdeP2L7Gd/6mfsphtebGWFpZZ2SyZM8WLOFyJuZCec6Ny8AEN7yk5OHkrP7qdfFmSLkBG9gn/4XanX1D2gwEuULNP9LkBRHvIJdR8+gCMAptSdMZzr9F13bwv0zBUSWuUC7nJZn0K7QVx5xs96dBbQFR8wSVLg53hyKf+Olz5g6uI51TNxEBxKJehWSeAukxCKmUlZaYUEvnKv84ze074jbCD45ErgKCjE9FMcWyjBSG0GQhTCTqGEvNKyIt3ZCQZ7c0wx2We/xEctg5ATlEcENoQ1F4DVXuczIi1hUfqJCzXAik+3dUFSbZuPCgsms0tUOQQahGfSCcKesiW+pzo4bfTHeoDO7m47dfKMTU/NQx19pNSDouzmDZjo6MJoz/lC5UltTauOIntRZ3yGRHdmIJgJmZmVcCNaLqfDwvbYZtrXYeiOgssBUY0NzbZr1y6foWc7VljCFwILMDiCCcrE+PiUHT1y3Lq7+3xHJth0UnXvzJkuO37sjJ043qXvp+3I4RPy67Zjx09Zb9+gsbYHHFO65uZTfmGmgvnKPJc+IIxhruo74MwxYzfjM0OsO2B7yrGRCRtTfwB9nHbKNyZjI0Oj+jYmIXtWQtmChLRFW5Q/60ZmpwVb7zOTc+prp21S1/z0gr7N2MSoYCnM9PSSdXeN2NGnT9nAwJgE/gUJdaLd9JylhDd5JO/Q3u3J55d8dBiTQLbFHR4Ytt6uHpscm3Yzq4WZJZuewPxEaU4sKg+Yso1JjhizcfEpM1NjShuzNEwZ6d98MbjSJNzAwKidOdtrZ8/2WFdnvw0OjCuPkzbYN6Jr1Dr5dqZXytygrn7r6eqzof5RTy+1kLCJsTnr6xZO3QNuBjXQP2z9CjvUP2EDfeP6JjiCOTk+59fI0JQNKd8DfcM2NDiqb2NuPjYs2rO7VU//oE1jDiUeKiuXEioeySso8oXlXn+ptXr2QRXRIyeZb+NjU6KZSU6oVBkvW2en8BX8UczlhiedJ7p7hqyjY8BOne62zq5+5WVIfgPWrTxhyrZEOyUez7QnSgMnX3cI87Rc3p7xDT6lsPw56vuoF1GdyACIHHFx9DdwOO2MMuEzjJhO5aheXLRnr1199TW2Y/t2Kf81Xv7zM6qf9K3if+oQyoEPqOgbdRO8qDeYyseDRc+nU7+9JmfPsxuRhjQ40KeUQ1HwGyPgDYWEzgNHz/gCuqGOo7aQW2mbW+v8e0qa5eHTnda2YaPVqMHtOnPCJq3YtrY1eNyluUl76LHH7WzvgCXzS2zPRRfZjk0tlru86COpyfJa29DAHrppmxzstRMSQi7d1e6FOzMzYSc6u619w2YrlcYLVscOP2UlDe22oabInjp00J48etIWxchbtu+0xqpC+R21XZddYcnJAUsVCs+mOhVaaPRw4ARjz02N2yMS1M+KSYvKqu3SvbvEyCMOpyQxawcOn7btO3erc8+xHuXp4ScP28TsojqsOrtUeWisrVADvmyD/Zws/JQNTUxLuKizfZdeLDykoCit6fFBe+Dhx61fla+2qdXam6rV5hTb9vZWS81N2IEDT9rJzj7LkdLUvnmbXbx7m48QjA50i2YHbVgwS8orxbR7rL253mYnhuxI55Dt3rnDCsXtY8N99ugThyRUT1lpRbVdLGGpVXgtz0/ZUyqvjdu3WZk0cop1fGTAOgembdvWzZYvKSnDYHTIKqODauh3XbjL1O95p9bf3Wmjc0nbKlw5XfrMqRP2+NPHbFoNMadLX658VpXkq/KM2cGTvXbB7t1WJCFm1un6hHX0Qdcq23fR7kDXHaIr5qlRsjjkw7NnTtlSTqGNDfTYUXU6OfnFtvuCC223FB/vFVT5KPo/e+/vW+626+xXf/wmNa6MInw/XMA2G+dnddmBRXdffMyuRG9/uwsetDCUhy8wVVh/Jqx+aFyoe+c491QARWEUkGdXnsXTCN8ORP+YNjB1feONL7KqylIp56ITraZcGEnm7sDkTyOpm37EcoITBHtG+/NQ2NVRzqhzmuoatuTUohWpI8xXB12gskqoI3Chn/gCz3OwYffaFfABvupZjC/diqesBH3URkKZC7Xy9B1dlB9CpXIlNEhwnE7NWX55sbXu2Gi79u2xcimDM+l5m1pQRyR+TKUxF2If8XCs//ETJ2xkbMzXEezctdNH7lh7xHQ4whEmQ9NzMzY5My3hY8JHgbBBjhcBz8+x5kCdhRp9Fr0FYZeDzDALwF4awbDYO4UaKQH79u33kVPMStyGVx3ruAQChB620ORinYQLhiIwC6sXlVc/rRjlzalBJ6V8++g//CBfEYQzDVzSlGTJDEFOcZldcfPLraGlxWaWJAAqvh+AFpU7oj4Piq5L4VUydGAZ5+USOX8gx1kuO+wzuGfqlvwb6UT8HfgsuiClvgc/5d/TD/yIv699En9wcNXUOOYyKI/YFMtf5QCnYa/OQnT2/29TGTMazMwMduWYGmGXzgVvYf6ASQ485Tv8KCE69pm5sE0lgxGEwbFQkpkhZommxQ+M8uaorF1BF774Dw72+8AGyiGzDZQVC2gnlC4mOZVSHFn/0tHZKYgJf8eGHPzAASWlqpLzE1hwqjZP4WanU15XoZcv0mQrXsxuFJfZCcL1S6gaHR9T3coTjowWl/mIN3UpHIaVUt4n3PyuublF4eDlZfUFKEuUeVI8HtZIsA4CM1rMtLDDn56elLIlfEQXhHH4G/Mn2ijoTtuCWVZ1dY1xBgHl0N3T4/WIWRxm1hgpZmaHEeyBwT6FrfbzBBhNPtvRIUVlUUI16zjy3DwG54uTU2H9BqPJ0AezGtbOVYpGlCeLw6sqq3xrWMdRtOBcCEzNWJALq7E9KjvisAU0AniuAiHouQmU85Z4RooP5QfvUM7gAr/RTqIAolDBGwzccYhbcRHrEcApLUF7VPAwpQnlSJyR0RGfMamTDAB9OF+DNHn2diMqb1fEQTLicXbUwUSHEXLOYGABMSP9jNpDY0xXOLcA+3xG3RmMoK7wDXNJZnCgSX9/v9XVNVhLc5PToKOjy02zSAt4zNgwkDc9NedlyJoEeBXFl3aGRdcp5SnkX22L7tAWUyzfLlbhGhsb1N6h+Iq+oos7hYFPcSstF7b541Ice7095OwCtiGFP6grmL15XRdMHIfZkR9oxRpNZo+YAamuYTaszNtxzLBycpUXn51lATnrgzh3AbMx8aX41xMWj8O43qOQARy3QPJzHKj7Z92hFfnE+eJmKaOsUWN3Mcz5oA2zzqUogwUFPnvAmiT0DTfhU12Gbyin8rIK1clyKb4zdsMltdZcX+Jwny/3fVcMhocG1QhF25V6yqHpXs+BWVQU7lbChaf4PTsMnmSJb+4ffYTFzp9S5IirG1EQHVbBjZxTK/7gCOrFwZ4LPe4w103X4xE/c3vuLoqTcf4MED64T+R4iSDHCcRh8Yj9shy0y+ran5Mjf9kxAgorUML36C1zO8/7Wrc6mLvsLKx1MRyn+XnCrHJRGMSFJ+/7jn3hjgds277r7edffp1XyP+WI01H8nt163LKuW69QEoT2+NvoRi887fVELJ4X54oZktBEHS85Lx+ROUcvLIAyoOt9nzWIHIIhbwDAm+aOhp6Otibb3qx1VSVqhNgr+yl0HYqjN/146OPaugYQaHO54ikEql8tDK5sGyT3cM2ebbfCidTvri41AosfxnxX3EZ2aFJJn39YWoEWPUFGVyQqekgSdvfiSGBDuEC5ccVCCIRT400jS2yMLMdSXVKmETMp+ZtTg31pBrdUSnRibI8a92+0XZftsfqNzRaLvvQi44Sj9T5LwiG8JMAfurMaTt64ph3Ljt277LW1manJJ02fgiGCCR0YF1dXXbq1Gl1cCPCVYHIS1QmKANoLQgJvu2fntmdo6Wlzba0b1WajBIh1IY9u3MllJnKdEhKwogEOhawMQ3OhgFVrIdoqLV0XoKJD2HsifmfRAlXBOjIQdR3C5J/2K40V/lTR1ZUYpe/6Farl6A0x8nKKAUIzRERvZvz8gBNRrMC7NgFgTxy/ghFIhciRc+6Z/FYtnPfZ/gWp+Cj8OHJwS17fuQUNw5DjFjQwA9+YvHhsWPHrfNUn5s+Ikxh78uoHbyKrTfCOOZo7e0bJegWeFmyIHRcwjOCHsKPCwG6oCcmQpSP77QiGrNjD3UsFpQwIYAPGBHm/AkEGma24RVqPQIafItQhulNW6uEbwm5CA8IaeygMyZltLSkzGrq68VHw44XNt0Iu+QZYZNZaUyBsONGJunvH7TZeWVKLymGW8kgtNA7tvconFCFvHEab3GBBA7VPwYZUDTZ7x+aYb6DyceULoRyhEIEwbKKPOEBZSX8znBImoTjPAmJ4gwEHfCkbeAUXV/TIBTIOzEQ9KENQhOw2RiAMwgwk2KhKgtS41lmF7B0J78MJiHoFRTkqR1KuYDPWp+iQrUeErrGJ1QfVE9RkFDWWT/im2ooH6z/QAHAvARFi5OJg616hTBWOqpakwrDwmuSJH14GjxzJMinVBepo/AA5ofkjfKH9nF/4bM6UhBofyhzeBMBmHzzbVL4jUiwRfBnxyoBdz5iUIHvwPG1KSg64gvwIJ9QjdKgzVpgNoTwUF70QMCETuBZKBqgIMKzXEl2vInaI3CivWFRMW2mwCleMHt0GgkGawvIN2ZaKEUMxMCHpOMlp3zAq96G6Q8aUONQeolPEHd6hP7wmvM47YjSZ+aJdoyyQrFhRg3+Ik2f+RN851OlCyjPh+KBLkpGGNhQWG9ISU5lo/z5DkX0M3oHhrf3AuBnLwge5UR/QD4gODOGmDrJW3lYcqVWEaUYsK6GARSSAQ/grbSB7sBT/9mOr15G+haeCaZ0FA8lxfFRHt3pFn/HeTuhZOjLHEbw9fQJQp6hYb5w3dOWsMpoN/Lny33fFYOhwQHr6+lWRmPSBUemcU4sf1ohWuxWQq+4dZGXZwxvNcTvwTkMikb3rIQzkP4bIGO3XtS1eYvDnOO/9sP/AA93axPAZcN8TunoY1xpYgS9VoXHVS4KFqp85PS46j3brRfeHcDXi7NS8rHLDrUeSjjCuA2kKqA3oN+XarGSxveUWnbgrMzRmX/rG1+3d78znGNAFmjXCEMwz5J78oAnvgqwFh5MLwclaRNj53Ks4kAbRmkYhbzl5hulGHA4WNjz2r9HnSntO7C9XWWsWQCK0zmWu5i28T4pBF3DlpgUnKUcXflWxKh5mt0bosZVcTF5cDTl6CAddTnkS8IEpcAT8LzSkIb48pcg5N8iF+CIkwCk55QQw66eMNif5krYWJBSNIWCMD9pY3Pjtpi7bJV1Vdba3mYtm1qtubXVCiVUTM3NWDo3YQWlRTa7MGdnus7Y2OSEj8ZtbN/knaybVigdOqS4k2aHlOMnjltfX5/PHJAd6EUGQpuI4I4tNPbXjbb3okv8Do6MMn/2Hz9rB594SnTJt8qScivXNTM2bQsSZCorq61MAk5anWR1Q721bGizJMITsyQIeILPiC/KE516ECvU4dAzqsNNiVSJolLb/6KXWJPizjFSLAEIxSFTCHIBT8pAnR30dKZZ4xQmBIsKTPdQp0hzdYzsuhbDdj9g+NvqMBmn9EPwkBZdKqfuxmnxRBcbKwa4WDBgx6DxIXaSCaP9KAa+EFhlxKgzPEQZIjAyckwY37lIwgeCBsIcsw9cCDWkRBgERjp5RtnJCwIy9cjXngmheMEv23g6H8p53vxf/hKkgJdXEHbUwzFrCV6UGSPTnOzaPzjkigG2yRx2RdrAoXR9YSm0EfjQngGFfFMvhLpwR1AJvghQuisKeQNfNyuSH2zp61OgJWWtgJAXAYyR55TqV1k5i5sVXn/TUgwwu0ExYLtHoRXBplxIK5S+py988XchDTz0EeFN3pn3UPqUoBxo+I+/BfwU2BV/BNWArKfj+Cph4FO3UBKIHWivJ/mhTLDWsayCXYoKPW4YPReOCMCC7zzkeIg2tJMemzyp7qg8XNAnADgqLMI2p0SDca7SIjJ5YtE4uLITFHFxPmMbPYN0nFcnsOJTPi4A40s+onwDx3Ki8AR1isJfpEoNICyw/aM753/FJxb0hh5swYySxWCSg9IFDdl9il2NUJ5Qdh1mhAfpgAt1HjpDR/5Q6ubnpPSqP4A/gef5DCj7uz+ST0ynyJvw8Lu+oIig+BKnQu2nK0+Tk24yzRoKaMHhbwj/9HHwMWZYQWhHqE/5jApbNldWVXq5UEd9e1ISdvR5ANuQVxzpsUkE2aPuB8UAJSXMfjjFFDaRQHnnfcVB0kB5XeQjAsqvp+Fvqx1+YbB4BRJxAxXWiaFv0DmGyuAak3gXtbBdKf7Pn/u+KwbsF9zb3ZUhJC4QEuKIPBE2Tr//225NTnl1nlFajkPWd+885QIa4XdN9DVuLcKrQz9z3HNjx87jZUeOAz4bQFw2UIX3vIZH/5R9D+DC7/mxOZ9TvLg8M+z0DDD0KXwND6FRDK/uYhDZblWQOCBuJfB60b4Xl8Hj++ZCQxU7Un/GPDwDXXArpkS/beEcg/PkhzLK1D81rs+JcFF4byklrMzP+8ExL7nlRglP+T4V7p0ZHyWIYirkJkP6Y5QEu2PSzR2at7HTvbY4LCHa8n1XoTwpBoyy0q3RufLHKFW8GDfDU94RSXhAgNCTY+To8F1fFBcud3/81Im6wCDH6JKPKMm50KDOI5FHJyqYurBNXmDWQ5UkSeemfn1BHcK0lISJ6Qn6CyuXAsTi3FwJ201SEtq2tVuyOM/m0ylLFkmoyE/a0OiIdXZ1WmVtlZsa0REjcIEX08eMwPX199mhQ4csXqjpe2aLXmSTETHwYcSKZzpubFK3b98h5aXQnjhwwL7y5a9af8+g5SteaUGJVRRX2PKChJ0R4anirK6qVade6NeGTRutrLlaCk9aSoE+Q07lkZE5Zg8Q+oM5Ub5JX7NcKSRX3HSrNbS02szSvC0JB4ZRAxX1GPEN78tSrOjo4nqT3aZnnBpVyiwDgMTlzgmr97Wx1+2aonj+m9Vg4w1PEIUUnZ746zdcKtM4BQViFHl5PnonsvBClnKlUjwTCzbsJe4zQPqI0APejNQy6qmA6qgZ0VVchEnFx4SCnIRFmrqiWQ0X6ATQ4QJYYXkOAjI8S/mHsBSHh4mc54koKrwZKaRdXT2OY3FJic1KqIIvMFeCzphKFBZLeBKu4IAAKoRDkp628Ffe+/oHBHPZd81i61EXshy/QAuUPvD3+NEz38NZFWz3Ou+jyBWV7FgD/kmbmp6XEMyJwKrT4k3fInV42DZsbHXTFuKFEVNoo194QxlzAV+4gf9qvgAX6ILSQ/jwjTjghQAJDim1PdQV3mEJ6jzwGIlmVPzs2U63797QtsFYRAxcFCbAA7Gvb8Bn5dhYIK9AcVTm8BD1NSh4oawKJDAGpSjlQqrTU7hg4oN5DYo15jasZ9i0qc1nIhgxZzaG2Z662lorU/0CP2Y4SBs4zPJgrkYRBLqGg9pQTNntCv7DJAZ4KDegzloCtu6ED7w9E/0pnzAyrfpNmYsYjOZjn08YZiKYuSAOs1CUCRsWsA4LkyPMvqCLL8CXkA1dUYnAFTzhG2YyKBMUapSHeJtYzMZYuIySxdoWx0X1ZH5hzs1+mE1oaGjwGS/ywwg95U1eMd2iPa6vr/ftoZmN7uWsq3SOz7CRH/JLmaBksXuWD3yJB4CB8s62tYsqL0zE4IXJyXFX5Osb6t10izKE8ygvZyP9AJfZKe6YEjHwIq7JzBigFIv7QniihNs5jjYR/gS/Z3TwMAHjl+hR5NQVQccbDx4zYXGkAQ+a7fnfeMDZ0MCAKwZQmYQhwf8UgYik7tbC9G/Ry8q3UNgUeyasfjIFq4+x/9r4sYvjBpcJ6c7heGD9ZLz1EMOFObkH3+fkHFz0S6zMLHrsIkDurZ9MyMifBjPiN3/G+Xv8HG7nuqww53UR3HPcevEUNpty57yvdWs+hddsz5VE/Cl+XS/IMySDe0Y8YkeQbHgryWc557DzQDsXmRAat36M2GX4Uy7ipPASOQTB22+7zd79jrcZ2yGqzVRAtXpe4FHYrMfgFGg1mOCccQI+PmqI84YyCEAL6sAq1Ajf/JIb1XirtVJjn2ZUU87HDyP0ciRp50oiLcrJt5mRcZs70meF02rMcwuseCnX8pcET/0P8kIKAYBIiuwCCk6vcb7p0FAJ3Idndfp0LHS+7NbjW5xiohQJRLRsKBGB0cPoXZhW5lWdZlqdvnoFOpIwKqwOaHHBhYFlX1ugjktKzuzinM2k1GELUab/sVVFQJhlbUJxvrVu3Wj1m1ttLqmOUzDnlhdtZGLUzUrYxQYFCvMjRr2wHWaHDdKkM0RhQQig80b4YMQ5HgFF6CGvdMJbt2yVsLHFR/kOHjxk3/7mnZaSYMDWlGVFZbY0JyVmfNYWphdsbnLWt3wtKyrxEbcSKQYNmzcwXO3KTkqNh29DKposiT+WUdoixSBPHfdVN7/MapubbSq1YEsSGkQcp5+Xi9MOrLwU9IvjW7j7Tc6/+b9SCVF1US58hT9CSH4dZBzReQ04lLF78OMOVl5JU88hgFyAB3fwNe7RgtJCHP1GfnTiPjI6OWM5adYJMIpK/nAh3OI8ZxYEO2iEVhcEVUbYrrObCAKVx9E37gg64IWAjbIGnKVlDsib9tF+ZiAQtBAe/RwcBGrfrrHM+4KQsuqB5w/8oZl8wJWVjnz1Z33V1dsz4MIsdscINAhKjY1NVltTI943G59k21MWai76LkOV5eGAK+WeHHqeOPMAZZ7d/qhrfAYOu+JgIki+OOQMQZIdeIJAvGgLqhsIa9h5M8JeXo5JD1CltMB780suQFOvhoeGbWhk2HfhwmyIfE2MTbnpEwMLrHUgXMoFUNgzzxfYoyyzrgBBlXjwPuZVmPFhmuT28coDuyz5WQJsaSpaQgvohPDMWgXoAUXZVx+BGzc7xxoIKUJR/aqrbzQ/x0flSt0CF7ZUZxcx2oEZlTl11ffCVwFRBLQ1cBZ+Xk7Cl93JWCNAGaE0bpQyVF5WKIF2ydezABN6IbAzkk0eSKupqcl3Q2JxO6ZTCOxz89jt57opFOUBnRCWMbXiwDnai0mFRZiPd7pBuYRfKXPKzGdwVSzgyfoI0mSNEnTzrW2VL2jEBgr65Hvr90tZRMmEF9kpCVt92ljaV9YtAA0BHNwQ7FGCWSfCxgkwEOlzUjfpIKD7GoRIkG9sbLTq6kpXLoAR4Ap3lSn5YB0AYcJajVRQiFDKdXFQGrNk0I9yYrAEhYYtP3nnjBD4xccclGfqECZcKELwQImUQfiZWeGwexL8rvLMCeslyD+8MD01q3CcaxObEoX65m0SFYT2BFbnlZt+4De6Kpoi2hX/Lkc9hN9Fbv8eOw8LWMLrweulLv4IH/o1QkaRsuLywozBBc1SDP7XmRIN9FtPNGNwbsLyW5y0ex89bBvat9jm5jpvkHAQtPfsSRteKrCd7a329NMHrbyuzdobqr1zxdF4jw/12fHuAduz+wJbmBqxp88O2kW7tqmxilpduThdv2cTPoOQimmJU3SP2dbd8Sm66zv81wUROzGzdZyw9J13W/psL/PCZtWNlnjJTZbYvRWOjAJ+b853PcHBWGqYYCgBM3vwIUtvusCSjVUMk3qQGKcYT97dTx74+XMcCJedodjxPds/Dg9Tz4/b8p33mmp8xj9N57Bhk7h4lyUKRYOASnARHL+BvyKFjguXnYjcGryoQJ7mRL8tHTpjiauusuR4l6UOnbXkNVcrUOCXc1w2/hnco3uWc/jfiyN4No7/TecCVPSMy0Z3rVuLfhw2KAZft/e4YhBMiTKB1zq1TNlFElwIDA1CeYQUUAx89ER+iBYIZHTs2BrffPOLLb8wxzc/Sqqz8KlS/dN5sXi2UAIqh5NN9Q7bWGe/1c/mWWmi0MPnpASPxpYdTlSHg9ApAUg3sMNvidF4tdykzRULR9x81E84E47OaEEXYVh0WFRSLH9G86hfMU4BDk0enTKnIpMknTqdLx0PnRyN/bw61qn5WZtXB5ZCOZDAP7MspUH+5RKeGySoYMLBIs7peQlUai827tluWy++wPLUao9Ojtnk7JTNiE6zEjAWlAZbobrNrdJ3ZUSdEspKTHUUAIQa8ERYi58RlKqra3XVKBTKQ54VFWBrjemDOnEpWWdOdtkXP/cvtjSbsqoiKSLK9ryE37xEnqXUGRbXVFn7jm2Wq05yIbFs81IQltXJMFK1rDAmWHPSDApKq1wxqG5qtGnhvai4SkjpkrKwpHDkxYgyMxDQcz231p8396PzjJ9j5x7MF/EQyjbc8YmEdjpn+bFVIizmVPNwepFHTMNsF8kJ3gm7OYReSNYPAEMxSFLW5I0sIuhj6jokgXbIRyGxgUaQR3hhdyq2D0T4ZJtQFtSCACOhCDHwu4+WIoCoHBNi8JHRYU8bQQblgXJDWWQUla1B2Q4VsyEXNIWYX4IKkvFMg//Sv4ko8AS8wI49J06d9QWKLBLuYoZKgtjGjZtcCEO4pI4Cu7a2ToJ+OKmWvNLOpNTn9PT0BsFWeJM/6hCjwSit8Hdza4sNS6hH0AQ2e9szWpsvQbCuvl55wlwoIQWnUOmoXkkq4yCvBQnCrgSonBDcONwK4ZHDu/LzC532U6Kd26UrTz7yr3wFPhcNFZZnP2RUdYs8VlVV+2zo3My89Ut+8INCRU8WInN2AvUEBSgW8FGuoQu71XE2B/nD1IU4KENe70VYhFTMZRAgkTOgF7ggJEIXr4cI3M47gfGBgX9uDluQqtz8GR4N5pW0B7RdPnIdmaAhRCMEhzKEK5PimXGfWaiXgMse/eBDfPwZvOCdbU4RjAMnsA0oZwRQlozDLCk867pEP+GHIDwwMOi81dLS6sqPcug0pjxwYbAEgRiFN7RBKGMeP8KdARJqOjwJDxEOZHybZDlM7kBAoBwWi5rZWYv3uG2mrtHOeTsrGsNzfsaD18iAO458EIXywfm6FnkSzz8IDs8ZP4UHHz0J56jOe1mGPNEuANSD6hmZkTiLi2pblDR1x+E5Gsq/+NbXGOgdxQteZZ0QZYtiQBhvFBwObbXScdjhRG02ACAv7BTHVsJe/wGmMGnxGWdr8MzgEA7z0Z6eHtG8QG15lQ8ykWfoDx+v8AomsKK5+Io+CdqGBdZJKy8tsEs251nV87v2+PuvGGBKFCsGsXNhQ3e3gZ04a7/xR5+wdG6RXf2CW+ynX3q1d+55aoS+85V/sgfGS+zNP/lD9rGPf8R2XHaL/ci1e/y0XRwL9o4fuN/+4Vv32W/88pttovOQfeg/vmvvfOMvWE1ZkRM7uMBc3ljqzomHFAjxmdaDIsnZPvudD33aXvfm37K2/JTN6TvadCHTk6rka4nm8MJjcOQvLQ39V99gS5X7LPd9vxEEZLn0ohjmz3/fUk9NWs5H/swSbvWh8Gp4jb10xSxq1XwU1nsW/YsAllCjjbCVKOVQEFVccX76G/9uy7c9aTm/+zZLVKpBHh1Ti1JqCVVWOuG0Gju19mJUVY5icVNBrmAILtwmjGNbRM8PjZc3XHJqIGxRzKiOxtVfNcLuImUj48TUiaEjlvr1P7bEX31GCkm+p6tCs8TDd1jqXZ+wxAf/0pK76pSI0poVPDViRudZqowTlsoKnjQQM9j5KRy4oswJb6eNKnXC4y5YuqjEkn0Hbf69n7TcT3zKcpYnbXlC8aqkDEmIS3DGuQS9NIoKI3iil9ORgiVfEnjU8+hdSZUqXwgdoistSdQ1n+PgGNBw3LIdMP6HLnDjasj4rI/J+ZNEIEYx8DUGenZ2XzewUoyqfchSVOYZp2+ZZkE8Bo/wr1aR8CihNObYN2NKVCDF2flJ/k4j2Ihpz0SulSzn2VTnoI2c6rZSk6CSKrACKQuYRUjiFt2BB1A9ywu8fPzV3/UsPvK0PWX9couC03CG0c4g8DO6Oq+6hXkFjbhvAap6wMgWcHwBIA2+YDA1D450XKwzQFhAcMeMIKeAxY3FvjgZ+/xpNfDTEvIXl2ZtVmFn1B7lq52oraxSA10q/qNRl8CzOGvDs5OWKMm39r07rLKx2hKMUpUWWm5xoSsbC8tspcjJuRMuxCFoInQgnJCHUik08AMddo06G0xD6uow98j3jgthAAEhR50XGaETKympsKeefMr++bNfsJmxGduzY4/98K0/bKnpBfvm177hQhv1oKC81Nq2bbGkBKa5NLMBKirRMKV0U/oumc4Ky6vsyhtfKsWgwWZUT+bV7ioxN/XyEqCs9LBWMfBfnlUuoa4Ef1z8ze/wiL/qNxMklLV7cBMDBXYgQBBIgnNPxQ1IIPS5MOAhM8D0FNKIXQyLNEkG+3hmbxKsZ1F7R9i0eJJd2thLHPtrYriJjfP6vNcn4tJ5gzq7VHkaAs4IMR04u/EghMGT7PEfC9zOp9BQafkMEW2ZgLGeAJ6ETzOzcriYVnLUg6j6Bad3oeTtdBzK1zzgyKe3YcJZeSQsu71wjgdRQhMo2igM/R35cMroLm9v+v1ZddP7Sj1nMMHfE8BTdKIdVqSyMgmGqi9pKf9+OrAERxQjztJxoFwOk0foohJVfwKYUIryIID++RjeAo6BjvLDk/geJgRndjLhQiwuCiOgMRmhs5vTAEu8C81XXACE0kfEsIMb0QEcJQAs7tE7bQvKHkIc3OXeQghInLzLA3BQlmgK4ybV2zE55zPBZHSfUXR4gYEA+MaFWhEo1JkoA5FjtooTpJl1Il0GAzgjwLEjuFyMMnw4Mzsv0aHAZx1wQYFD+A08gAMnBlLAH2GW79QlgPhIunBnwAL6e3guZSpsICEB2WUAlJEFb8fK1IeyGDwmXyy0w0M8A5f2l/Bsocq5EeQBR3i/9BwlJ9w4bXva2+5i2mHhh14CXQmHI06gMT6BFpg2OiHwlTd1DyUSgZwzPTgwjsEYAvMNBXKtYpCXU+B1GMnQ2wv1eapxAhjKPPAk2+lOWGdXlxLBDyUqFuRz/cwBFDrKltkZN1GT3Mip4/26mOGgfY8PN4OnyBv1wpUjpUH9JGvMznjeFIAi4ryta/eoT6gI9Hu+3Pf/5GNVChaWxAIpTvkNjgKbHbVvP3rcfvWtv2lLp+61T339Ebt83yVWIvnuzNGD1jWfb1fs2WEPPfKg1TVttd0b6ldmFUTEkb4ue+JUp121/3KbnxiwB4502vWXX2blfjCMGmcJBFQyDuc4+sid9t5PftGaN24xTvQ9/OCd9md//1W7+vprrTg9bV+67Q6799GDVqOCLc5J273f/qp97HP/ZTsuvsSqBC9uxuAUnkI+onzlS7C/7V9t6eCk5f7pO4Wcvkrw8Av+vfKFlnzVrW7nnLjrK7b0pnebVbdaolZC7P232dJvvsfS26+w3PIZW/r5X7DUnU9aQp16Yn7U0u99hy2dmLDk5Xsscfe3LX26zxLt7ZZoqbDld73Nlup2Wm6dKvub3mipf7vLEju2qUOfsfSfv9tS95+yxE3XW84/f9JSUijsxVerRVEnl6eG/vW/ZOlt11iyasmWf/NXbOnAWUtsEdy+04L7LlvqVwe3f7cySgYiR+WZGbblrymda2/Qa6RMdHda+sv/ZMvzovuPvsqSQ0dt6ZffKF0p35JtTWYHvqs03mvpjXstd1OZnt9kiw+cUR43SXkQvD/4XVs+NmPJG6+0xKEHLPX6t6huijaNtZY4cI8t/u77LV1Ybjk/8mpLnrjX5v/oY5b84Vdb7gP/YXM/qnxI20q2NZsd+o6l3vp2S1+qPDeVWvoPfstS/3S7JbduVVlMWfpzf2upN77FlndeYjnb29WjBF4Kpahfymt0whLlZWYTgypjNYA0arQO7uL7Cj/j4IjYZ3WIlXCBa4KP+658WuXwjmGc47KAMwJ08sRxu+tbt3ujSoOSjkYe/SWGj5e/q5Hj8rx4dxd9DL8rb5FzEFEjrIaKXSu2i46F3ukRVp0bDajYI1/CaFEq6VuQTp8dsPIUC4wlBMkvRyRVT4QOF3U44c6oGgI9cNhWNJgWARcfCaL6lvLw8lGa+FGnEerj3Sy8MVcDTRg6fkZBk+oAEMxmJJBP631uccFmpZy6na/i5KgtyCuUoK1OgtkBP65eSuVCal4dEtvdsZ1coaUYQKBTlJI+pfhTUkDSjLIn1cFLMOIqyS205ZklO3H4iJ09cdoW6CQkcU9PTntnN6vOh5EkzA6qqqvdHKu8Qhe24YyKCkdG/RgZbKivt02bNhkHXPkBbepkgvChDk0dTbBjZ1eP0MGdPn3auns6bWBowA4eOmhHjh+xkckRX2S5rDrOqB/04zTUMDLohaZCVc8IHdXz5Cnd5s1brEBpQf/ljEDloTM8oGIObTj0dn//zXwPnqsdZZPhtaz2PzSIvPNNvygyDiPcI98VkJQ/76SNsOJ+ysJKCLkoHcBEf2FEk+ikB2w6ZATkEJML2vpe8sXFLrAXqdzLRAueGYXFfp5yKuG77igMmN5ghsJhSwhZjKADh/AIGb51otIBpm9Hq7JDaOCizpIw9HDBkDzpBp0Q5txff042z6EHVrMURq8ddyk16AaUX1iXgzLFKOSSdXX2iCd6g6Ai5dJ3r1G4QP9w9/olmiC8kg6pwFtI2Z4+7AFexNAdgc9H1fXs5yg4wvjrziIdvbNL1qjazY6OTrVJZ3wP+6lJ9tQf9pOdyXvAlTSFAVfUrYADz24mqDxQ5dxvCZoEHnLZ1MOlpcwFe3s3PdEHFBSPp/CYjCHQhtF7oae2B9hsH9xxpsu3Eq4oq3ShDFisU/JRbtJIpW1adRwlMqV+APqmJNiCl8RJ0UR0VjhOxmary7z8YsURfoJPeAR62hHuLOjFn4s0gEEaDFogMNMWTWAWNR5O1gZf5Jn5Wc4skF9EXz9ETm0PNv0zwmthYckFTATuYO7EtqQz1tvbJ79Fn/lCAJ6fW/I1H+CKzQ1bpE5NzXqeoAvC+OSE2ifRDpMtZh8Iyy5OCMluXiMc2DDh9JkOnyVTQXu+HQ/OkFAeKeNxwSFfDFrMqVzGRsedjuC5qHKZET36+gaVh0kJ7iiTi37q98DAsG8KAH8x8wNdGDzxbVdVXkHphreD4IyJGPwEPMq/q7vHzaHGBXeeMycUh52yOFUchYrtPj2+8oti5gNd1B+xLXUJ/Khz/g1/T0lMFh68vKJHbz8rylmjUevmSgzicAYNC8xjEy1mBfyQOfUXiu0yJ1sQY0ZI38kZJ9yZFaOMOGGaNTDMYrGrGMoM3zn0rVDyJsoUB9G1Vuvu5nvPn/u+KwY0kuyHHLKlX5VKrE1TKMvzY3b7A4ds3+XX2guu3G+byxbtjz/6d9a4ZbctD52xjtlcu1yKwYMP3m8VDZvtgvYmbwxotuj4+nvO2JMnOuyaK6+01PSQPXSs215y/XVWWRY1yoxmqDGmYKtq6q04mbIj6sSfOPSUPXn4hPUNDtgl173IapLTdvdjh+2XfvU37dINdb7ifvfF+y1n7KQ9dGLILrtwmzPw+k75Qhg5fdjST3dZ4mUv9gZ2laOF6u72UfH0B//I0q97l+W8/LIwUr57n+UULtryf9xvyZv3mn1DAvz732PJDY0SjJsl+Cxa+lC3JW652ZJTXZbulpLw6h+zZGHKlr/xDUtfeKWE4GJLf+0Rs997h+Xs3mxWW2+JKvnd/5QlXyx8Dj9my2NqmG+4zBJqpBI5ari+/FWzG15uyXv/zZbuOWTJVqX31CFLn+oQp6iKdCrNKy63hBicBtEd5SfFYOnrd1viRS+1RAmNpfI6K6H7y1+z9NbLla/rzP78PUpPjWmJOqbHD1i6Tw2UlIjlAeF+/VVKa4NZz2mzhx+y5QeF9+NP2HJ9jSWvu9aW/+rDlr75xy33Z16htKVwbd5luVdstaX7n7TkK15pyeHTlnrgKcv5oVdISThoywt1Yuy3KKy07107pWjdY+n2yxTuqKW+e1KK2u9boq1R9Ki15LVXmQ2etnTtZsvZudkSdLYhZ3J6Uuee6D1ui//fz9qylKbEVz5ui/9yryVvuM4SmFl4MN15jK/4lvUcHiOPyMGz/Ll//Cl+jbyCdwi1rsv6wOjjqRMn7I5v3+4CBx2+u6jx8xEgwntdE0zuuvxvTQIeLLoyMwYSFBwmnYkaZqbrd2zfohDq2ORH54WJW76EA3YYWhiY9NmCgpmUlaUlZC2r/jFboL/Q0QUh39FEEJFMAXzfKYi09M1NbRx2dMkfhQBzCEahghkQIy8AYco719gOEiGQbyndpzEJWlq0AvEOC4fnUupwFmZ9e9KJRXX8ywu2rLLMU6OLCRL7lQOLDouOiU6KQ25YXFesdoC97xEMqP8oGnRubPeJeY9aFivJK7SaMnXIquIjvUNi6w4bUwemlseqSsqsTOGgIdP3KCGMbiLMsT0l+7Y3NjW7QtDczOJlZjwQIigJlL/QhmG+4AdjSQFE0MVcpKGx3ianJ2xiatwW0+ps56ZsRvlDaVhWJziTmvOdk4ZHR7wzQmhgJoJOEKGCAsiXoNvcLmVPytAitFc6lD/dJLzC6Ba8QGhnmoBWdOOXEuRp7Tfdia+vRKMUXejUC1cIxQdngshJ+NXlEPXJk4uCOd9m4uLlXbjHdX8CRb94xqHcfEv9BaePLkqYQmDj0CAESWaLFub0rLKRpmmLEjZ8Rkn+CHIodthdI7Dwzt2FbGjijtmBpIShBTtz+owEqxEXYAYHh1yQgkURzBE0pyZVNiitwhUhWWztM0kIO+ywguDKzAUXW2dyKBYCFoLT9PScdXb12ODAkATzYucH8syIMcIeB3xRnuCLUImQgvDiZiOiOaPajKQiPHIy8ajS5FRZDrbq6ur29CcmpvStz7fYPXP2rHV2ctjYSTt7tkPUXI6UHnhQMJV/8oZgSLpsReyjperLECQZxW4VL3OaOMI7gtycBN5xpTEu/HyRsgRV8kx+4HHwG+wf8vwi6I0Mj7miweFhCP5s+8tBW9DljATVLvVNHB41KhoN9A+6sAvtyRe07+8bkNA46GsUWBANDly0G6xfYAYRoRhBc0DlhVBMXog3NYnp0rIN6HlMgjsbFSBgMhpPwUGracWl30tJIQDuqMqeNRbMJiAckzfyMTQ0EikKSypb8o8tfZh1GlKeUoJdVVkjGoQ1KfAJh7EhmLN7D3iAK6PggS8XBQecQlvlCgNtlsKCI0Iq7T8sHfiX7VOTzr9e7wUDMyTohhnd+MSYw0SQp04w+EE7x8na9CnwNjwa6im7Yal2ita0kdj5ExeaIl8hz1GO7MTm9U1pzkqJIw++C5jgQwvOQiAP0K24JGw5i7KBsI/JGYfM4se6GRQ5aEEa1K9RtWUMNAMzN69AgnSZ6mFYt+JbEM9TzoGv2OnNFQMaA5UVigF1gbpDfPIL3rTvLsOI00NrFlzoKxVdd2jhyj1yHu/Kq5/urPrlJ0zLn/UMtAekg6LNzAf+1EOUBeoPW+6iEPjgk+6sscDEye9qe2laBNrh+NkfhbnWUCmFPC+0aM+X+74rBjR+CyqsIJyLkMo8DETjwj09P27fuP+g7b/iWqtR/1lW02w3Xr7bPvfJT9i3Dp+1hpaNdu0lF9mihLVvPX7a9u650Ko5WltEXlCH+KX/+DdL1+22G/bvtYmhbp8xeNFV+60EExpar6iTWFqctz/543dZ1YU32Ftf+xN2jQTexuKUPXTwsF39wlusVorBv3/jbhudT9qVe7aLMfNssv+0feEr37TNl1xnu9rqInjncYw8b5ag+c3PS8h+WsKvhGMJHUJUtWjc0r/xK7b8eI+UhlssceRxSx8+Yzk3XG9JZjamR23prz8qAf8ay93TYsv/dY8lbnqR5ZTkwyFmJ56y9Jkxy7npBkuckeB+csgSN94k4USV+LbbgmLQiGJwty1ffZUlqlVZ4LDu05Z+4pQUihstcfxhWzo7ZskbX+gmTomH7rClr3zdEi95jSVLZy39nYOW+J13W/JHf1gCv9KZ6LX0gAQkBGKfJo7ySWWRYpC+TTi+4tUStlVoatitul6Kypgt3/WQJV4u4b33qC13LFjyD99ryZffajnXXWF26GFLN+605MwZS/3Vpy3n3X9oOT8i4f66qy1x8kEJh9WW81IpP2cesdTtUgKYkcC4blkKxYf/xJaGFyznVT+SUQySP/RDlnP6kC0dHbHkS4WnGodEnqr2V79u6R1SUC5stvS//JMtF26y5N6tUhxEzycesKW//IjZC3/YcrZKOcmeMYBmM5NSVB615C/8muWVDEpQabW8N/+saK3vET+d47z1iB78nu3wyG5u8Dkn0HpQVznixH/8c9FYoRjcecft3mhlXISmw8z8KELsr3zETeC5mABfqejiEYHYG1L1vIySbtuyWXUYGAojALnqMAqxWZ9csKHTPZYzvWSVOSVh5yEpDAiGPjugDoXOm04llgUZ+cdEA8EfUwxPD8E0IBLeHRegBHtMBDc6I+xjZyUEs9XowtKC7xCUU5BvCxKQZ/XO4uHJxRlbUmOdr/YCk7oZ8dGk4kwsTNuYynlG7RLZpMFmChsbZcTNlPyZmp9Q57cooatUnUxlaYWqcr4UjpTDGJubtgXhzhZ7BWrHctTxF+fkW3VJpcIXql1bsjEJcmdVPmzAEOyuc21RSg0j84EQCJmMVKZsYmzUD3IaHu6XcDChDlX5Eg6YLGHWk69OEEWQ3XIK8jlEK9eqa6vssv2X2UtvvcVe8pKb7WWveLldfuV+G50es4cOPeoLokd1DQwOWkfHGeHRpzzkhUOy1PEyYpYrpaVp6zYrKiuVYqByYEBA6Xn5qyD06z+Uifed+OMiHgqOMuIWBfSIgYdczPd84u0/gXccMhdBdfcAUXS5oJTyAF/oSTDC1xACfoA7cSEdlBBeaO8FS2mEjp1FstM+aj3QM2QnT5z0UUYEUOyGoQGC+/DgiI9UIqwh2DCiyO4rKAMIOwibCFO8h7UFIW1mCjDTQNiVrOHrfkgbYQZBZ0pps0MNQpDbWgsnTJAQFM+we46+IRhi2oDCiUDJCcyuKChNYEMJqdXef/osBrNd8pucEn4LcxKIsLWfdsVzXkpxRWWpC0WwmNNCYQdZGCwhlcXr+UofJQjhkR1pKpU+NvaMPGNOxaFS1W7nH7aDZK2LmwupLhUWitep/4KL4IeyjvBDGaRU50bFx+DC2gHiIHzFtvxuRqE8UN9YJF9ewcxLbI7DNpbMroURZZpiFFzyTDz8Z6SkwSZcLJCuqUEIZiazSIpQtcehrUHoYvSVmR929mHkFn6hLtGv4wdOqnkqM+HvdA1mxfBMWXmpLzhnxo52wQU5XYwsY60wL1mCkdzSUs6OUFzVR0aDWYuCws4IMYMKiwo3MS5FZXLc02ZBLyPNwKYcUdJZhAv+gQZSVoU/M1AIjcDgW1Fxnp+8DtyqqnIfZSZepcq5srLcR6lJv7pGir8ET9pZhFXyjdkPZziUkyddpcKvpLRQtC9W+1FhdXXMYlYIboVVVlc4TcEPYZZ6C51YH0M6Ib1S8Wu5h69xnALMUuFJHE4CZ3F1jXCpqORgOcLqqq502Nxz2e5W9bRQfMzBY/BAladdIaWNQ8kQmsm7eF154ARwRs+B1dTc4DtrsSFEheAy0l4pfMkD55EAv6mpzmkReAelTgwj3nAlWTxFjfB+BHkBplGZ+58+hFZHCoTe4YVY5qPucrheSnFoerzNkuPm8L1T406cMIhEVMw6UUK8dVJa1EnC+Ex7SErpeGr+Tlyvs9F3QNeXiUZU+efRfd/XGHDAWV98wNlap8wvL07Zo0+ftu07d1mZ5It4YTEEOfjYY5ZbWW872je4+fnI0IA9fOAJ6+4fUueaFGPX275L99qG+hooKiVkyo6fPG2j0viheLyzguUX2xWX7LGSZMruf+hh6xwYUSVosH37LrbRntPWM75g+y7aaWdPnfSK+9TBgzYwOm01dU227+I9VldRksErOPKSTcaQN5jdbdy7Ttvyd+8x6+jSu0q0fZslrrveEg0S2KWxq4WxhNJNf+deW2bLwbpmS75QQnB9lSXmJiz90BFL79srAV7SKITo6jDrn7KEFCSbGLDl22+z5WlppT/545Z4UkpG+07LqVQj/KCUBhb/lklYh+GHe81O9Vli36VQw+ypR2z5/sdE5FxLXClBfUZpX3ipJdRIJOYnJNTfbenTSiu3wGzflZa86EKlr85sFceIbQn7yEGzy6SEFAo/vqt8E7NSDO47YHbJPuWlUjh32vJ3RIfeQTN1PslrbrDklhaFVaU5/rSlv3ufpWfUCWzeKRx3m931bUvvucqSF25zpQZ8bHDU0i3tlrzqEkt3dFvyCuE13mepIx2WVB6SfadtqUu02X9BEPLptFTGtmG7JWrL5bdo6YMHbPmxJ1Sh85SnXZb+18/a0i0/bXm3vsASC+zmEMrvXBdl3PPHw/nCreMy1eyZ4oRmKA4Rx8h25/uGP6YN32TxcXSOAR29uwyrRtD5p3x0d/OK6HumKZA/T0EA4VW8w92nXuUvsrIwsKmp0V56840SVBeDKU8qbfnpXCtalPDVOWyzHUNWtphrJek8y0UpWJaApHBUCzcZUvnQ8eFIj5kCny0AluPIRYJ613/Y+0V/xNWfwPk3TAyIxw5CHFa2KLgoFEXqTArVmTMjOTUjgUwdMm0AChQHLuWqg52WcDE+NSnhg5E0NbjJAqsoKrEqCUzFEr6LJNDlKqEZCVhjLpzPW3px2U15cjAnVCc1OTcjGKqn6iQqC0usXoJ2WY46d7VnmEQhXItCNpNesLncZdt68U6raK2zwZlRm1qes3ns/QkHYUVqoavOLwgBeXRmoecJpiB5UrCkeJUVlqoTr/MZAx9gkSAXdl1iL/Jp8xNPc0R75b+8tMYefPAR++znPm8jal8K8kstPymlJ03lyPGTzC/Yu8+27txtxfV1tuuG661Y7d6saJWSIMA6BBDzDQ+UJ2cY2iHlyzss+eDrhRQ9Zd/wxVGUSe8J9aAXL1q9wQIeHD/ukSMpiW/+jH/4yuyKbg4UnwCdDldiZnjOpBgc/BR1r4qbsNGRMR9txxynML9IwlJZmEWQkM93Fsqy+xBCOO/Q13d6kYDqtr6iMTwFEhxshQCIMEB7TzPLdxYIo7hSJxEgA98q/xJ8eAizRKqzjLwLNqijHMyKz8CTNOO6AeaUr6ep8hL7yqmeqHx8ZFLljPN64XCVW8cvjIIirGKaAlU8DHig8AlPkkDp6OnpE06c2FviYRCSkFrgScz24DUEaA72g74oHeBfVlog5RIhlp2Egm01i4zZBjLOs6+Lk7AT8BM+wg86QC+nA/QRLuBH3nEuXMm5eZIc7ygEMcwgpIXyhN5OJQUFO5/JkQ+juLQFKB5cpE+awaY/wAn28qE8XSgkJvVW8YISE+oXPORmVwCO4hLW8VL+uDseQgKMWXxNGoDzeF6UIQ/gTCDMl5iVYLBUhHUlxfECR1CRgwd8Zk2A+PMnT1x8mQy7IJEGcFAksciolMKA8Ew6JBVXOYFxvN1PXs6zngbfxQvKM+2m4ycHPzqq+oYJYpgZAiYAQpjwCzRgxzgSJ/quOOCoYufF00R5ZCYMm36UDMxlyKPXK4etdPUecMVfCPoLdKGc5Kd37gjZ5EsRxEvUmxU4tIXDI6NStketoaFe/FuqeAqk8NA3NzcoOuRlVmXAjBG8y8xt7EAn5ETlQO6ULvUNJf3IkaMSJ5b8dOowG5H0wSJQhQeZ0YEe8KrPMAgufIZSy85cKILM6KA0MxgUDpajDQ+0ZpDBT+4WH/qGGurTc3OW7ZJNSaspixjkeXI/GMWgV4qBl2aWW4MFr1ROKlLGZYVZFZvSk1ubFbRwRjVjhg2Lc1h0A3OsxHFBobjYC5aCYUuzFNoj3z2UXAxbt9Wp4FaFzLiQREgnc/ega8LyKn8Y7/wu+hrFpaPD8ZYdK04NR57XOpqC1WHOdV7n4w/PFvh7dTFs3R2TCL43COFB37MSysKD8L5IT/9R6PO6LAgrTuWc/uaXbOlz/2XW1qakJOSdlrL2ip+z3B95sYCqzIkY43KOy4IaP2aH9bjhcV3n+VovQBbcLLfWN465fuhIMfgGuxL9tjciHk5pqmny7zx5+QsQ9A5klm8EMFN/SCj6hsvYcSsOcWl4UbBbmlvslhul3Bk7ceibGn8WFi+PzNiIFLWyuYRVLhdYQUrCi0K5Ta7qVTANQsCiwad+04irQYz8vDklQS4PQ+Lc8A/4cidOhGH4V6fA7j++Q5EUQLYN5TsLiUsqyt38GVOaSXZFUVyEI0yHctRAI5Bhk0r6uWqUC5N5Vlkgoa9AgrWUhMK8fDc1SdGoT7ENpRps4btEH6JOGOWeTnl2fs4K1AHUlVVZdUmFjzShADlfSViqaqm1XVfstYbtbbZUrK+6koWiTX6YPgbm+NS4b9LQ3d2l+4A66EUfeWYdBNuMcvIxMxNsqRh3kJhflJYjEISdPeIyog3Nzy2xispaNz/5x89+3k4cP2PF+WVScIR2mp1bkkZrV1peaVe+6MX2qje83iqam2xcyt+COsFlCUfxrAFFQgHQwdMjxzyTqb+RC77BZb4QxsNHAkDkVvgugh87vYSulfYuRA/fV0Lx5LSVy1YM8GL3JxzwXejTK/2Ojw7OI7gpti4vV3XwnEmAGQxuBT3nOsFcwY1vYcvMsHA1jEQCXCmLfzxvSi8eYQyfeA78SnhcDBchxTHVd6J6GyfnwqYeEaapBth7MyqPbTN9Fgh5eCXgafFH1yaA4AF/z88tuskQI8c11dUujKBoknX6OxdUpVSlVC/dlEJwsVvHTANloqKqQspnrtetXMdH9U48FRZfJ6RIYNom/yVmYtj5Jy3eZAaF8gh1l4EF6NvZ1e15aWxs8BFgCEPtx0EfRsjJA3khY+TFv8Fr3P0GPaETAiewQ3niUJ6gNaYumJEg1GNfHkazq50egRcCfb3McCQnHDHDGR4cdhNJvlHGmNshUDKy7LgpCnRDAGW9EUJbwE65FV38pGAUNaURZj1DvUHQwxQmnn2iblIWxUUlYSZIgiS727BehdkKKEOJghn0hxdIHxqAts9MzWAmg2kOMkye7svG1q3MFjDbybqFhQUpt4LiAwfiCZQ/ZldJE6GY9DHXQSEAHxiDNQyUBSP6pSUlTjcvEiDpAdMntlYFBkJtjYRblK1AX/GWCgYep43s6Oj1WSNmJdktCboCH1MnZuAwnSQ/vpuT1x0nmZuYQb/mlmbfphUahnoDFVhoHdZBMJPKeR7wA+tJuFOfWAwNf0AD+oNm9VXMpHh7qe/JJDNuuqQwkmcEedZZoBgoI04zLtbU4KR2eJ3ystR3eOXsmQ6vM5Sbm6iLhvAGZQx9mGVjcMozKGiubOoiDBf0oR4wA4eywEnh3v8JcfIHL/mMoPgB+dQPXlOjffn2AquvXFFeng/3fVcMhlwx6HECP6MTVm47TOnivJTCI+wRO7xo5LJdyBG7khRmFAOcTz/OMv24EoFvNLKEixtKpop9YSLfPVDmJ4K91mUhl+VCMnFa2d9X0nd/PmV7ya0OsSa8HNs84niLIePDFTe2MeDYHxeHz/Zb68JIbHheFSj2O59bC/B84RUuBI0iZL9HXuu5kJPQMDxDMHfnRZUPNNw0MgBRRURYjZ3DfTbexK1CIkotO9HzwViFWHhZ5fU/cOxWc/s3vmrv+p3fUoMf7SIlhwDkfBsnJNQydUAfYp52yvLM9/Djjs0eqIfeQeufHUFSollLixSDm15kuT4erhjqMApSCZvsHLCFjiGrXiq0ssWk5aeSEmbD6BidJ7Co2zTSnr7SYCQHsQk/qjwjbsHB/QEvfIJoFeEMPv6JFzl1xi4gkTc68jw10jNTNjI15iY/eerEShndzc/zrRgxKfERS0wZSksEJccmJfQzeoMBE8oBQn5RvhSE/GKr1lWqjgPhYEFtBKY9M+p4Z6SAzIkCi2IrZd9m1airz7HKojJrqKqxMuJIMGI/bkzQ8sqLbPtlF9rWS3dbXnWxFVWX2mKSb+o8lG/OUPC1A8rtkgQcZik6JFSdOn3azYAQYuiQGW2iM6fDpOzZKck3V4hGOZnKd0EwzciiBBR1XGmVxb998Ut2x+3fEY7qXIS0RA8Rj2368mxR5VS7Y4e9/q2/Zhdcsd+m1CZOqoNeUL7UpYnGKmcRP2IFp7/feXeegv6UZygTX58iF8Lo18sbAWfF3w+90jvtevANDjjsfITj5t/1EIF2h/+KYhD4HH6JormDbzyMHuKRyNGRcRdkGYlDwJqamPaFgwjd0Mx5FR7FtET8gV03o8tuMiQAHZ3dNjU5Hm0HWu54IeyxYJQ+hdww6h5MF1ZGObHJd2FEOPpoJ/joD9MxRgcpO7bhREAEpi8KZjZEcQf6B1yYKimt8BFK+i3MbRAwgkCE+Q6mJ7ken76Mxa+YJ2H+0tzc6CYlKB5kw8ku3MgP5wGcPHlKQk65NTY0uYDJmjwXDAWXGULO+AAfV4YUD9OU8gq2WxQI0ZZzDGhOMRli4f/wyKDDRdiqq6l3YcmVD/FhPJuCwoJ5FbTGHhzFh4Xd0JA0EaTY+rOxod4FZOhAHXd6Ki3MjHxx6gww0gpb5eXEM+U4MjzsZje1tfKXH3mBkeAl3oETkSAsiBW+dbX1vgAXeYGyo81iX38UJdot6D0tunIwFzTxhejKI7Ssr6u3hoZay4m2OHclRw/cUVhOnz7raQCDvfg3bWwX3WZcCXHBEgVM/AENkUEQFGMBHZ6Ef8kC34DHKDMzB9DBZ5WUGHyBCRmj0ozOqzF02AiXzPogBMMTHDjGbFcPh7JJLsK0ifC07ZQNtAzbjK446ISgTd5Zv8EWsW1tG3y7Tma+YnkNuoZF0L2OI+Zy7LgGjpSxMuJlTBmxhgYTOOQ1zOKYvWVtRWNTvSt1CuzwICUXLpz5MKA0pp1PqVfwJs+UF5sE0N5N+Ta7k7ZxU7svBqYswDCRozY2F8UgbMLAYnkUA0wqUQzWOnGBZx48QCIoMVJWFNdhhmy7P/kGFvUEwZ9wLoN6mBV+cz99C98V18sXXgl1kzrlMWBWxSOMqoDtaU3879uuFMWgF8VAz57wquQhWlTy8vYRhOg7v04fPdBh0NCHL+F9lYs+xDMGoZNSQ6MK8UyKAZ0pjQoLaWiQKDTiBRQC0FXoZlwIt9aFZOK0sr9n+cXeMQjdYVTvPN1T3nGiEd78xp3hWhe63RUXx4hA++Xf9eD388DJuABgfXduQqvderCzwoVH/Yb/yK16CS6Gk/Upyyvzu+JW0yDj8FwbdI3zzzF/iO6ZKPhll4M/rptKcDGMbOfxg/95MPSvzwD1GR3C4TelGPyuFIMSPccYpH1BBI3ZCuSVOiBMIu/gJa7DIxsJxYt50JVnvSPEMAJ0y40vtOQy+1CrkVRFTE/O28CRM1YylbaalAQLlAL6gSUEEtUvCVpuLiQYrgoIro8Tkoag8Et9jWeGyAQCFI1+9BqRUeKshAoWc9IYh9i6E09tSPTmi27TUhJYPzAyPuaLcYuKsDUu9XMKxqYm3dzAd50pYko7x+s/QgE40RzlSkEozM23Et1LdMfMqFyCQAFCoHCjUxuZmrBxpbGg9Jk/mVvCPMCsurjcasurrCKvSMqBBEV1uhyslsqXENNaZ7e8+uXWtGWDjbHlbp6wloyeloJAPiQPqtNHEJDAgOAngWF8fNpGpNT0D/R5WWAqhHKD8oBghXmC72whpcBtl8UHi8JRObFlKW7Lyzkqpxy769vftW998y5bmFbek8VKtkDfETgSNrYo4U8d/Y+/7hfsxa9+pY2JhhOUeb4UC8GHtnSdCZUjbRS44bwd1sV37+z0FywIog98i3q7DK/xqwKl2KJQGQe8WGUnBUJnvgvA2vDezgNHno5D8Hbn7KSk6V/gp5Mnz1h/37BtaN2g8s0xFoLSyXsd0T+zxghJjMQiUNTX1XhcBHB4tquryxdzIoAE5YsdcKZdoKPvQBAiPnbl4WRh9TPi1VCmKA2MUM65IoDwMDEx7P0Q4TC72bRpY+i7JCwgSCBIdvd0+53ZQHZ3oT9D+aCcgYPAh1CVkh9xfRRTkceVN3DEXpszBIqKEehL1d+pXUDAURgWcLKrFSfTlpcrnBQQFBgfhdcfMFGKgOumTyKuKwblzJgIjHiLhaXp5WACgfA7IB6dEFwE19qaOjezYK0FBQGN6G+BTVkxKqrMu0KBEM7oLPWQkXrs4eHzmPZennqGr3w9CDvsSAj2NQOFxY4rwYpUp1lsy/aQKPsLi3MujLOeIbCkYPgNWIxSjzveBflBFqC8fY2TeIKyIV+kSbnSPpAH+CMoGKDPfv2laoeFvw9sUDcCTwGL74yUM5sR8hwUeXYsA2fKiIWn3ImDH+my8Ja4Iec4PYG4/PykZMFjEIDBBBwyDOXuA6sKQ5tABJ7BmQvZiu3X4RuHrTIhDrCZMQK+n88g/Ln57BowVC7xqHaIxyBGrrdRAUMIEcJ6XaLiyR/llu9ubgex/Lt+9QwcHHD1K6FdeETthMMlHWADLmpriB/g4Oe3EEYX/t4WiObcw3faPj3zpB+yiikR9KUlYYE8s2uMyicjPw/sMGl/iB9kQoeBpwB52xVCC0/89acH6o2S92dPN0KS94AfwxghPyGr4Tuz5s6VhAceQPXoCqqe89UW79nAJhYe/Hlz33/FYHDAFQNG9VwAkfOO3R8hWmhY/C1i7PWck5FPeggsFPwiMO7WmhLRkNLYONEjx7eMYuCVicOSwor8EI6C9pD8RM9rXSZld4FNeMBvJa3zOg+2Oj74hri6e0WLnB55ywq+yuF9nk8hnq5nChMcX6OEsl0cKdt/Pb/n6EKUkE6GZrhsWFnwV8JE+GU+4la/Z39xt9YjO43IrfLyl9gnSi+GcU7cNcA9+DmB5PQhuyyjeOuBXQMx4+Iw631nlOf2b3zd3hWtMSCUi2ZuS04DTChqiygp/Pgaukb/rB8ChPds9F1op5GX8wZKdYSp340bNtr/z951ANhRVe1v9723vWRLkk3vIYWQhA6hCEivAoKAgKKAAhYEESlSREWQIipiV0QF/REV6SoqgnQI6XXTdrO9t9f/7zt3ZvftZhNAQQXm2503M7eee24757Y59JCDkJXQhkjGr6/nNndi69J1GBHNRnkyB3mxNCL6urEEU4Yvv7ZsSJ0TfWl2Sn71rLqohlHvfr23uFnYdbqQRoJElx2ZKEs+WzosLQqHbujO+XSjuxKm1UKHc9mxs57rC6Sa2tY3BXRqlZQSWzrIzl4zA3l5bHEZrk40klt3FLLrjJR2KQgFUhLYgZRofXo4D0W8axahvbMDLV3t6NXoash9FE3+CykkjiqttP0HEbZp2Ux/IhWnEhFHdn4Ee79/f+x51P7IKSmwryn3gUoJZa+4lkIZfyyhljPKMdeBp2w0VsKgTraQsKs18AkKjhq5JidspFUjaDpdyDoqlQEmJ4c0Z2dF8OKLi/G73/wBvW1RFIQKURjKRw6vri4KZRT0QqXFOPHj55C2w9BBAa2bQksiEqKy5QQ0dZaiSVTp3168vHDly+WrZZrg3QQzkgMfCi/zXaAbcV9Qil1zmtFS8FnmZqzyITO+WIdsz/z14rZH3iWg6eSXLVu2oqG+BYVUEiV4SbAVb1iAbBmCRjXt+wUsI/oQkYR3hatQVPa1blmbiSWM2SkjFLIl1Kq8ShCQUG5lnfnfrwyRb+KLLWVhWI4ylk0K2smEG52WoKmZG43sunXxzo2N/nd3UFj0BDG6Vfm2pSziA9/1vR+rQ4xXCopoV7nQaUHqU1VWWlubbRRYmzUVv2jy67Tql/FPygDTIHOrTQzfpUtKhAQ6hRk3wbGoVMIt88k+DcP0M4hIOJfCnXmz+ihkax2fIvTyRLy0OBm+UxD0zvJECwmfcmsKJ3mlcASTB2ih8i9BVf7FWpUCE7wzOkXxwdbD64U/1jaQFzajyFitfHrxiQdGF6E0C3p1bl1Yvqwi2sRLLYfRAIfaXBNWZW9pcnfF7NeBbNIlaxMGZee5s3D1Z/HTIS2kwEhh1KoFjTzLjWa1yvSlaSoMgsqUvshstNKfZhl0EpvJTQzXV2AZDcNUwIKXfxYf6fLSI3fO3JUb0SKe2qqJOBUfmwVwfLH9TLy7NOiHcVn4Lp2ardLeAa3XH1Fa7pQ9QnGJJiE7pLjsybXVHg/0rOT4NA8I024JjtxJkU2QPzZQRIVZMyaiS7MVSrvyVe+Wp/SpAR8SaPQOhKln2Uvu0+wMCy+Jl1Ibjeq7IqRZMqjvzqPbehzSQBZZWsQz0aVlnSpnLn3iq0cDA1XKDAzf0qnwaKQiYsYKjFA5s7JCc8sLlSdCip3jt7MTIqE0dp4AKgZe2G8T/uOKQSMVg9raGmOUH7UxjHf3qsLmM0PM9dzY7xuB8ycMmjHgpdEWCQGZocltpmKgjNFpB1IMRIPocf8uTC/oNwBXCAbB95tpnhGe797F5cU9yDHhuXdFZ3jISUaw28APefvwbeny9R0PQYbf4eA1JPboh6/ngcQPD3MqNwPcEYaLbdgghjPcUSBEP02CZbz3PsgdzYf1PyQwH/10DB+pX862B8cD3/dgt7bHwPvycX5BgblUeGqghpbb/ronV/w3AVwumWY/3f20qCXz0u86I7d+feKkSTiMigEozKrdzEUYnXVNaFy5CZWJCMoTIeTE6MekOwpkCkMKN+uYHW/KaJIsD+ru9ay656dQ9JnyIHN1DDTT+nrbh+C5tw5CNqRXCoDORddSDoZuQlqMnUg8xY6E74pH66TzWM9V1xViCwUtfc9AR6+q98uhQJafq+MSFYa6GS0Pidn6X8XvsUw9A3IoPOWHclAcykURrxIK/yUUMlW8tZm5LcoOMh1FF/3rRCR9kGxUaQXGlIxAgaQmmusbBPpLhNMomz4W8/deiJLRZcjV8qIRBcjOZQdFQVwbk3VajuswyB+mg90S6XGdZhfjU6enM/c1+m28Iy+1p0p5qA+1ibcaB5NyoOwMhckDJvDpfzyHp/78NHqbu9k7plCeTwUmUkm+JNDKPC6dOB5nfPoijF04D61ZjEsbTUWTUeJ+BmYB+GL/rgw5njlhRP+C5ZfBMzD0lzQXxjCwlHuOMt3oyX8zKuhGfbQ5JR9MaeTd3DHt+hMv9IXeZJLlxf5YlijU6LQnMUf8URyus3e06bhaRWvP+uOz7FUdbIkH3y3NLmI+qy/xBSKN7Oqrsm4TrJUt0iA7Pyz3AS2Xv0qtBH4tdVM90xIP2yTpLa+zOCwexeniVVwqC1riIkMt25AirPoq98oNCaYS+s2zx0wJ91IYdEynjtjUaS6aHdEsh2DlhoK7ypy4KF5qgE1LbaSgFBXnmRDFqCnI6vhPbd7OZdlKUHFtM2G2uFDLGhWvoiU/VamZVH2hubGp0fYqacmIeGbtkuoq0yAFSvmnPT0a0NOsgYRN4zf/dLKTaNdJStpvo4bG57n868x/Qe8SwhJsDyToaZRcXFaadFc7It7Ri8sDevPLrR2HTH8hCoBSABWuBPe6+gbbgD2mqsqZi68mt4hmNnMsX+KdfcyQ7UxpqTtFyF+H7wROlgQ+ixm2/8rqJmlhWdTsxZaaGlt/riU94o2UT58+7VfwHsmDKMq1iTVPy49YBjo6oVOtlPc+PyQLCeKB6FK50t4CCdvqNzSDakKyeMA06JhVLUPTLLRIVLq1tMtmGowPOvI0Tpmq22Z4ysoqTHHQEbLyO2JEuclTEm7FLykyyivto1J8UoB1Cli7ZqZIg5RYxWH1g/Q1NNST5jAmTZpoAxxyo7KxeXONLXOrqhpj6daMkcqqFBjVoVhcx8a6vlAHTqgdlD/NlomPjMR4H8qW8u5kP6FfMSBdYqxTSlWOzJpham+clEItJ0th86YtRkdxgU53KmVYuVZn5V7xKQ3eC29S+NU3SYHVXjJ35LT4745yjdvAg8xFvMJRPqmeqd6rTqreaoYyOyuBfecUve17DP7jx5Vqs4g6MoMaAZVs3XQnVIjFPBUSNcmqnPobDmrbZONfGT8GFRY3Vebe3alEbnJa4ftwmcVKp8JAx1IK/M5uMPyYHI3W0DN8TTcOaHaKzKN4IAoH33smPDNHju9Xf0o738wow5Pv3r0NC3POi6nx4DFgh74y4QXwL+H1/Hp2vPXna+bz9mBuBlIyFL7/7dlvg8zo9OyF73g/2NphiEn/Kx/E8Mw86ofMXJ5uC5llmjvKh5o6eoajafCboEZu/dp1ePIvf7JyORAiKzrp0+WPTrjw+EdHrh45QUjl2jxKOrL6qRfn2hpLvqvzknCjNe7Tpk6mGRswNpgqb50NLehqaEZhOmTfLNBae/llX27CpDb9aiJdA4hOKVBYfGanKDf+DIKeVVN10pDW7cutHe3JuwnT6kDpUqN2UTWi7LR0NGmSwkGYHVWBjvArKUKBvq7NRjnKRriPV2e0D629XeilHwkUWh8soSAm5YDpk+LBik0eqVN1fNGGVPFNbFDaJazoFCYdT9rHqzcVZ3hUIHTiFe3y2MiXSgFRh8+wTSiRm75ext9t30zQsXtaWx+OpxFiYtubmtDU2IgQha2GlmZU12zChprNqGMHKcFIa2jV2UnQsraKHYXr1HV8X76NEKsjUYeiNk/uVR4kEChvNJsgZUkzJcxk8i5p4UycMAHZTKfWr+truc2trWzLwvbBtYJwLqJtPejp6sH0mTPty8naR5Fk3okv+uKzYKyxi2XETJSHstNlJcscOFtn40NljxbmN7NNFvSmk5Dkc7CNg+/ej8mCopkfvvJC8Jc6WYtIM41sauOo0UPHJvjyWcd36tx+rVuW0KOir/DUtuuSYy3tUqdvl8ogy41bx61iI8FOggDLCfNU67C1B0AKmM7P17PNYqmv4J/WhceoMEjQsHpHWJoYr151ZntdfZ0byad7xSlhSOfoSwHU0oc2Cic6VchGv5lOO96UApcUEQnQWrrjgqYgxHogfuv0FS170hny+iaAzuavo5BeRmFOG4O1mdhOIyLdoldn+m/cuIXls0VMtTClAIiGHB01KTbyXbMuWiul5T8SArUfRvQ0NDShpmarExr1nYWoztzXiHgveSDeZVNJaKKg1YEmfa+gpQONbEfqtjZY3A200+iw0iPzTaSll+kT/zSqLv5JENa3BDRr4cJpgc7G1yZRCV/6RkN19QarS1pX75SDLOPDuuqN9p2EjvZuu8RXmes4Wm2CtYsCrGjRHqRe2iu9UnCksLe1dtopVFrS1NZGYZfv8RjLOfln7tgOao+AvrOgMuXyWrGrLEg5ZV3mr/JefzlsAzQb1djQSKWw1Oqi0qky1Mr6qQFOlQVbZsN817ciFL6EbpU7o5PCucLQSUW6ushrt3dSjVrIZgOi5J+WommPh2Yc1JaIPpU/nRikeiDeSrB37WGK4UqQj5jwqnX+CcaXm0vFLL/IZov0wTP7BgLLrC9vqcwqrxiI5bXlG/koxUPKq9tPQ26QL1JQXFsbsj1smq0zXlm1cEtYE7xU19RfaZBHZVRIsv0VjVKeVF+VFi2plOaqWRd9i0Fhm6JIJVvfbtKyJbUwolMKomjQ0iul12b21N7LBfMxi8qh7CXjOaXUDSopTinkbR3t5LE+5KayyD5GS1KpPKp9kMIiPrtvmrRbu6y81yZjKQhajtpHt24poMsXfRVfbbwUL+WXlsFLkZ80Og+FeS7Nbxf+KzMGbo+BCsngqM1MxoLyRJmiuzJmwNiBD8zfgXcP9u4Z2owBO363V0Gjf6oomjFwldMqIsMw5nujAZpu1JnlKtgG+uvvyuy5/9Hc90N2ioRGftoG2RPOdACDbYXhbBk7C+VQ7KhYuFD6qfbw+rG/XXD5NyQ+vg7Kb2IbN5nYgdW/izcU9JC8HMBgLg+PDL/bdT5gsT0nmRQM50aC4xOPZi4log/fE8tmph8z9tJk5db+3V3CmIzkSDfZWxvJd3ZlNHMjbNOnz8D7DliERLQTOVkRO5Fo65oNaFm7GVWhYhTGQ8hlB5mddJ2o5Eh9eMtmJxQHw7PpZIuFL6p/DN8/nUix66sG+vPdKG7RlqRbvyNQg55Is/GlP7mXP7lW56A14IXFRXZaj5SI1g6dI95pIUqikfAsJUqNstoHre+Vwi9hUnsmTISzqNl5MI4EG2yvqzCSRYzcRdiRacZEswgFObkoZjj5FLyllEghae2mkNLTwc6SCkluPqrKK1FZWIw8xpBgJxPXF8PzQthpz/nYef9d0ZubosJBwS3eZ+eeS6kQr8LsvNWRqsOsqKjw1l6TRqaVjLARSjf6STNexgvyW4MXatt62JlpiZRGfDXDUlJQgmQf8McHHsGa5dUUVNnh13dhdPFIjBkxlp19BN3k0eFnn4Z5xxyCNnZI3exooxrhlhanODRYypjcj+7KJ8L4pn8nCJk9melyZzCUp0NhzvWQYblNm5rx7sfpG7l3/vLfKQdSCijIUdDTe04433igZ/GmdksNOto6MWrUKBPAtJdDfBa/xWeFo7X42tQpRVQjuOrI7chQ8r+qqgojR1YqVponKQzXQufeazOxNmoqX4wcllO3HCJhwoE2vo8cXWbKnSCFQ2mQEKGz0qUMatOxyp7SqxFGHSsqQU60qIyrzNq+GQoodXX1jCNt9IzmpZFX19YqnXHSVWe0yMjiYpwSYKrGVNlRl6qFSqvqgpaF1G3VJuIOCjs9NjIvgU39p86/Lypmv8n819GvUjhUbZWO3r4emxEwwZcOpIwJikv8VhlQP6s0iW6tlVfdkLKh+uhGWN1SDy3t1dIdfZRP6ZCgpJF0zahoT4D460Zgpcyo34WVcfX1buO4BHLWWhInQVJLT0wxYDmW0NvU2Eya3Mi5zTjSneJWndJsAblk9UcNlgRZ5ZvoIYvsi+hSgjQyLgNbQsa4NPIs+UPptDLCuJT3TpjVOnaFp3z26qniVP6obeSfhMB2ljU7QIVCrWvnKISy3CivBZ+PMtMHvKSQiUalSe5d3eDFOC09FpdaNJpaPVQ+843/9uVnmql9pwfvpCedUqUw6ZaXBiPUjjvhmG2tFEEFL2XXi8vKFUMW75yJfhWfglHe6ON6+nKzPqQWs7CUx/regMqbo4fhmlsJ6GKNKztKg/aRSB4SDzxjy3eVM82o9cer9CkY0WTBiR9SxJQPoo/8jiif2EYzPNEkRUlHFdueDJFB39ZeWTIdP5U/xlf6URz+ITBySgO6c3kiv/oTLy0k+nP12ovfXMjG8+cFI8jeLM2WD56leJvL/Jg/KRsj1L2/jfiPKwYaFdu6taafQT78AqSbzyMVCOdkwJ2eZK/LN/Xd+3bMA4Mqpnbiu3BoKAZ7jgbidnf/XRm4fcXAZbePgacBGnxYxrPg9KcrAzLx/aoOmAvRZCYD6H8farEd+DE556/naVu6/lUopqGhZfJJGMQHPtpbRm0Yjk/bYHAQw8A3HRr76+N1Y8+suYPwJvn8Os4d5Zl+BjwMNtXb4MBMMbA9Bl90U+se1HY599sDY2VQ/UlUSzooXgvAGjbXeblOas6cOdhvnz2RinZRwGLHyqth/WbUr9yAkVn5KE5Q4aa8i7gEfcWhOs/O2/5cDGrbdbcPnrENtXc9yw0tVIcUr8EIdH41kuV/HdmqLv1qViGa0uhL3BQFzUZYN0UHWret2QEJeBLours60aJjS2mnzkLrUUWZfcmVHR3FEzu2VDMeWv5gnZL++KxRtxRpUbQK23WlFGL4G6ZP1el8dlBFVBCUJ3kUZNRhaQO0PjDW1duNHNJQVlKKkSPKbc9COKGvMfcgkQssOuIg7HfUwYiFU+jTNw5IRFe0B50UhFqk2FBItNEohqcBjVGjqjBmzBiUUkBS2twIXYwCkWZB1ZlJmGCHxfS4jd9KB3kjJYcCbF6kiMpNDh578Ak8848X0NtOAbQ7hYr8SowqH4O2aBITFu6CD3z648gePxrN5FSPlrVIyOAlAUeJtuKjH5oNtK8CDS3vrFV0bpzp62JwOATDGc6f9Sd6UPAZDmzpinxYR858jiYo8Lfac35eIfmiHMu2D3zpy7YSNnW0ogQXjfSNGj3KyoO+kKzTmySYaPRWArmiSYiHXoevU150SaiVuUardZcwKV77g1Ea9ROtqkMSUPXBqXCOI1r8lAArdxIofYFZkUn4sr1vTItme+RXFgpX5VPCkcKUP42ASnjSxl1/Db/864NJYpLKiGZUJBhJwBGdeqZTi1sl2glBrr7To+WFLln3xXptNLZ4hMo2FS7tMejSUeA6y51Ct6JRKKRN3n3Ir4Q0Pbhnz5BQuu0r3TRTG8BfZ85LLhxd7tmCZDhKs4WjIM1G9DGdipR0ueCVbicD6N02kRrf2LYwHrUNNtPDNIu/mnGRQiF/Go33N/UqHvFdiot4a9RYApROxeH4Y5Ho3Qhj+yCmmjMXv2iTM/HIKFZiaCblX/yywUwaiXrHO1KmsAjRqZlfG83Wu/HJQmHeq4zyj2H4cGm3B95VrvgocliG9GzpVniOMhooLpfn4ggN6Fbtn5Yoyh/LfDzJ9sdtnNepUloepTIpedriIhS2grObglX+qI1QnBpQEHizdMiPlx73Ij/ipVpVtSVaadKHltZmU5KkrKuOyVzHz2vWTEue/O8PKPlWvunABnqoGKts28liVmaUdt69U4lEuxQD1Rk7ElSaLmE88ejK0kCIxzc3e+ho1PJD0aFCqz7M8V9pVD3lg3jr8UK5r/TIwBRY0mGQf4vHHvrvFi4vy0P+KfxckrbLu3PzsacYZDKAf8Yi46AHkqVC67jjQa+8ObciXg8087zpZl7MFQUladv5bo+BS2a/b8dsmXtuBdGkRtgfdfNhLryfAdcD6Cfbs/TdDCRnsAOXdgel3vvnRfMBKwc/MEJWGa9D4NtkBrB919vHUAJ2BIXv599whA82Ez+MIv6I/2btP78RDONsaLyDcsh/zHSSYe0i9x79kPQzyA3RbzEchjomzMhzn+ltGKcyHNbY4HsezoXsBpsPnTHot6VTV8My3Osxk+9WFzxYI+g1fq5n8jomxyONJklomjdvHvbafVed3YlIdg7y2ME2baxBzbK1KKFSUJJgxxGDCdca1ZJ/xWL12hFgwrg6NxO0aSTh3mzNjVzxzz0a1F0JrsxoNMgpGuq4wjTSxl4dcRmjeZTKQZQdfTQZt70G5pf/Wloj/ujY0t5YHwX1HtpLiSCXKJhIcItkk3aJjHSvS22NCU3ki5ZDaSnRQLvi+GObe3lJGM2iGy1WyFOHlE2liR2URn4VSy8Fty4tMWEnpRNTyvUF1JDWalM4SMYQZ4d12LGHY+H+e9rpRb2IIZpNnyJEI3ikM0rloqmxiUJuC5p5SRHQdwy05lmjxCoL4pH+lJWa1jc+kzb7ujTzzz7dzz9tRs4N52Pl0jX49S8fQE97DOFoNvqaohhVXIWcglIkS0vwwU9/EhMX7YatiV70kI6EGMKOzvgjBnkNsnJGQpF78yFT/XpuLP88GJ0Omd2RPfnvGe7tKdO/B5daWcmPZ2/eXdnSDIeEJ82WaJTRiXbqqvlkI6HuTZc8DvQPLF8SlvgoMxPE7Z1l2qQ6+ZWAoBKmmqZnJxDqbsKDzH2SRAxdiQcWBy/RrD8TwBiR/vQvTwpbLyYsMwylUopxIuaUEgk/Lmz9KCyFm+wX1PQdAymT2mQtNyr7+mCZO33FCTFyqzCUrs6uHls+U2xn+BdYIIrakcFyyPKj5Q4SkAuKdPwqdf9oikqVRgHcUZsajTfQr2ZhmptbqKS4L+Nq9L0/x3kTjS7PCN40c6d9Pfp4nE7psQEFEiBBSr6MN75/S6/utKM7ssXgyqPSJrfu2S6GYYqOHhWSWUlh01LMEHS05vr1m2y5loRNLcvRB7iqqkbaka8abFRwmiGQgCnGaObS5TUD5Y/CksCpdlL1TvkhoVPLRkzw1zJDySX0qzDcR7lS2LBhkyn8mgksHVFmqVTZMCGdd23sVb4X5LsjYkWrBGDNaOlDYa4MalYsjvqGelNeNIOh9kztlmZaNBou5SdBmrs6O6m8tpo7f+YxyjKl2ajSsjJTgtSuqc3QEnAt/VJxl3sprKJL+SNFUDNoolH80XImfcRW/hWWv18lQeVTy8E0gySFQq15Z1enzYqVsH3RBzN1OpwYrPh6e8RXKh5MbK/au6Ymm+1R2fXbD806NDa22HJKZavLW+UJ+c67Zo7UtuvL0e5jYqorLCtsT8M5ynPNAOmo3T5bvmPHnLIMi/dMueWl2jK1cQ6KN20fSezq7kGOx2PNZrm9DtqgzfDpTDMquiufpUyp3Jry7bULCstC44/y0/Kb5KvsKhlyo3bKzWRTYVEesq4tmASUF8nn24f/uGJgS4lq3YyBJc3uykKSYf8eOXo20ty7uZVZBj/8R8/HAOSON2mI0vYVjAQTa7b1wssqm3Pdb6Z3UWIhDxN4xqNZu/dM0+Ex4NbBD3owXMyGIUEO535w3JnEZj4Pg20CG54aIdPGhTxg0p9PBj8veQ029m79DyY72DpuvarWeMgMe4d4g84Mw9AyHLZrlUHf68Li0s8b9ZNJ3MCb73t77zvCUMXAh6szLF8q55mg+fbzVPDqC6EOQi5Vb5Rv+krs3J3nYp8990A60WczBvkUplu21KH65eUoTYZRxCtCxYBy7oB/EqMw1Nm4yz2L12xGVQ2NXhetXnQfBgqPl2Q4f3o8m52O1uvbTII6STXA7HR1Ko8UgD52zJoZSEiZsBaYnRw7rxSFXBPWExRsKBxoT4G+uxBRo89OQ2KMxpAYmiK2uBiT3fXkTAXakXj9KU1Ks0SvCNMrCrWeVVdKywp47yNN+iCa4qkoKkZlqc4rz7eOHblpHHzUodhln13Rm51ATzpKRSduB0xpypxdn7Vp6gA10tja0oqtFAa0ZEWCotYma1mLhAZt7FOHJPpcq0ceUTHQ6LeEorCWgUVYXqhR/fnxv+KZPz+P/GQOkp1015ONotKRSBUV4n2nnox9TjoGzaE0OpmGGHklrvh8YDYYjD/OMANMv/LL4uebPQ9gaNm0N69cmEv/vgOYC/MyOCwLTKN3JEpBqrNNSEiJa21wDwslbIOsbe704nEjqubRo83VHyekC85OeWB+1LNb5CwZzFt9BIpZ47mTMEUzlXtKIZnHRwrWF0kZZzj+Omdb323P5LDF6QuUeXRLgYjlvLO9nX7d11t1LKoENrnVLLlTFpi7jGrTxk3sd5vt2FU73pJCqgQxfXxJikBuXi5aW1tslkRtiFvSwRgZnvalSKCVUKUz+sMRzYZoo2bUhKz8Qs0yUElMAH09UaaKETJerYfXpVFlCVvaOKm9K5qRK2RZV5ziicq6Rui1dEtrqkuKS0zJ1fGjmgXTtxckSCqdEpC0T0PhSyCUEK138VHKiH1DwmtbxCQpMMoPCW6iXUu2TJgXxPqMAuU/itX6Wu76dRvJiwLjqQRiCa36FoJOAlO84q2dXsh6pM3CCtcpISKPfGdAyhflhfJNs0dyL3MJ6BUVlSY00ynrpr4NEKVisMX82yyWtC3aqRyovFZWVhoPFb82GisBWpeusiShvry83HitGRfNaG1gnrtT3FQ22Y5paRPzVfknOIHTHZmrPReiQ8vktH+kqLiU7Ucxy4GbDVAZl3KpOlPEvBNhWj4lqDy7y+1/Eeu1kVZLrbQ3opT5aaPyxnDNvCWYDu0xdUKy8k/L2NRO6XsN4pnyU3RplsDNCOmbCN22v2HkSLcZ2/HbHePr9ip438mRoQfxWgpLNnni1wl3BK8UQdZDLSUiz1RPu7vcvggdM2xLmBSA+hH+aaBHsxxq6ZQ+NRjVzCt9qHdkeYXRrnhN+fOWo4pu8VfH1+rwANlpw7jSIrf+wLN7Fs06RKLbwtc+H5UPQenWRnTjA+nOzw3hwPklqCp3syNvF/47ikFNjRX618XrkGbtNsMZ5MozG8BAA7wNfHe+9fZo8sPcTjCZGOzEvW0vWB8DQQ+4dOKGb+Jc2C+NB8chDPhTBfexrbtMlw6+m37zzAA8ZNrZ8zZOMgyGRkor2fpZoLywyitzLy4v1DeHoV4UfqbZG0m8h+3H/i/Q9aaQQaSi4msm2a+XnKHYnmLg43WqUz9sZNpX3vTHfBoQ7E18t3XOO+88D3vusRtS8T43yp6isNvagZXPvYqcrjgqQgXITWSbwC6BWXkvEpT/bmqfZuxMzVT//QnWiIr3KGQ++2Dl98uNdX662Ojrozbm2QvAzPmo2WsJxfoycowCiBpmbQjWxuUkvZBMdNNcm5u1/lcsyEHEKQWkl10khXx22gxHSw9sOlnCI83EG8Wn9Ih2/ZpSwgftP6Ac7ehhWpPZbh+EzWqwQ1XH5m+kLqCwVMmON4/x5+ZF0JfsxfxFu+OwE45CMicLvaleCoRxZOlLs+zYJOOY8Mi4RIk2YHZQoGpo0KbNFhslVqc1YeIElge3bMb2XWnjMz3H2PlqdkhH7jFQKgf52LKhBg/8/AH0NveiAIXo6xCfmF52xnMP3B9Hn3MWkuUlaCW9Uc1eiN8exAZ/pFZJHgyXR7LRr3sWW4a4zHjXk73RrfHYg5ll+qOdhelFPFgxkKkzd+VNo4wauWS6oim36bovZuWzrbXdZRPLyOjRYzBu3FgbWRU/27UmmsJbeUWFrbGXEFZXV4ettbUULtzIu10sIDqBJhrXCSnuZBgJCyrnEpw0Iy1hXANWElYkCGmTaCrlRpMVir5LoDX9GjWVmYRT1RkJgOPHj7e6rSVRmzZvMaFKYSRYjrURWIKERo9Fo/ypnm3atJlpaMRYmo0eNdo2qWtjsNskGrdTXyTEiDaNyOrjWM1NzRa39gZI4Ssrc19NFt+0JC+co6/m5iKvQEIsFZq4hDmtS3flQSsDOijIaa29yp0bKaZylCSvWfacsqpNrG72QcKsyuaoUSNtJLy+vo78KUTV6CpTIpQvOoFGmzpt5kQgwyXgKnNdOZLyxfLF/A+LduUx81r8cUIzhWiNYGtpn/m3X96l8OnZCon5M6GUAiJtLM06EjifilCM4WnkXsqSRnGVNjeD6pRNCbvim43Uqx1hmjUYoA+ISXEwMwp5vtAttyrbUgy1Mdst9yHDSY+bIXJ3pyxolkozUBISpRyx3LD+K0xT5kitX68kcIsmlQEJlApTSxoVpJ3yxnDkVvHJjfGS6ZB5iLRpUNXFr2DVF/DBaLGb+VV6/AEWsU5ku5rogWaiWXBKky73K1d2QpOZOzpsGZ1zQjCkjKAEuWFSvDilRDN+1gt3pCrfTbl28ZlfhqW0q923uj8QOCPXdxzYltMv2YEe8l7fBsmTYsD8MUJYLujL/EktMLmFT8pntRU6Bam0qIQmbo+ONqLrg29qX9SuK2+l0GkPjc3YeoqLwnP8V764dEq5kpn4pHZC5ce+1Mx0qW7KrfJTet3es/IwsnSg3X078J9XDLxP/Wc29MPDt397ybPywygyYzGzTPK2IcE32F4ahnoY7G5o0P3xDePNuc30MRQsZN6TXyn77yp0vJu9GfnmdhtAxrt4MdTah0/rUAwi2ytOzq1z3W+vgs/LGgHZefT143UDHwIF4T8QA5wYHNRA/N7d/FmV7zfIdP+68B0PpS3TfFgCdoRhHCkMryBmpm17ge9IMTBZ33seet8G1i66BkxxKTaVGT2pTKmB0kjZ/PkLsOfChUjF2ImyxVIjn+5NoHrpSrRvqkNluBi5sRRyKC9IQDaq2bYqXLnVbIHf/Kh/6M8FReaZC765ueXlypAbvbWwZC43kto9qLN0nak2hpI2dRh0ZkI0/SkNfYkYFQV9TyCNjlgPWvu60KsTlsI5yNGeCSo6BekwiiN5KArlIUJ/7Nat7bIO35Fj9Eiwl5Auod8MI+oleVda2ImbQsVH8U8jo9qQrCnuaIqdCHmpZU9KgujWsaOFFLoK8iiI0d1OO++Ew48/EoWVpYiyQ4tRYaBPl16mTx2sOmDxQ+uPFb2EPykGa6qrbURNwpA6+2Lvy776wu8IKg3KBwl/2WkKDjl5FGDieODeP2LD6o0ozC5Eugfoau1DflE5Js7dGSee93GUzZ6OOvShkxpPIktKhkanmQ9UVpg7xmN1mvr4nHiiNLv11qSTN2WEn+9KNDkpE+/dQ8ar6zzNo4VvvPTM+eM904P5UVgyM1N785cBaLZK6ZUQq05agvfmjZuNV5ot0IidBDvtBygtKTPhOsFnKQD6gJzsJWBOmzbVhHQJ21reIDMTLBmP8kFfQpYg4EazWcaNfuWP1qhHjP8i3U6YkrDNOPQVbcWlPHRHclJZpLCgzDTBjvRLEJWip9FxLXvo6HAjryrjit+EQDqU4GlLOli+FGdfXzfpSdFMS2EoHDJYjfhKGDGhmDTbMbfilQRSpkNLHxSOCa7eXeVJx05K0BEKi1hGiyldMU4tm9BxjwIpMTMve+zH1tWLHj5brli6ZElrEcl8cXnm6pOjXe8D9V35LTqcqTLVvdsb+UxK+ezaEsVlG379MOWeZibciSi5sTAZnhHp6JAPCXVSMFQmXNpV3yUISwkRfxW+4pGgSN6xzqo8aUbI8kB0MWz5M2GQfo1e8lqjz4zI3Fp6LTE0p9s+KkQdNqos3hZ5cbv0iqZGljXNuOgoUAmQoke0qzwpXqXH3ZVEx2MlVGHIvcJ1cG04ndLMzcb4m6OzWFlUd+U4LcFb7bbSYfG5UyWlxOkUJM04segM+LX0MD76NaGdfxpAEc+19FIfg2Qo1h6LPldeFbaoVFziq+ObT6tSYJB/8VvmaedPm/N1MpJG13U8rxQw1Rk508yJ6pWWgumDfnbaEeO18BhWtsZCtMfA45uWwan+2QfO6M7FrLKhPOaT9jswTtHo7Fxa1abpVfSbJV+VfjdIpNTCypKlRxd/jE90a0YuQC9s9yw3Sqv4ZuZmovnqNBWDNOZPCr0LlxJRMailYqAEvx7EQEfcmyPRz6+hzz5k5sNl+3bgh8HL9+KMhgRI9Jtsa0VkGiqkYR31Gw/YZrjTIy8rVPYo3rjCNcgdYW8ZaRTca+avwxBnQ0IaDCv8w8GMfZ8Dcfi09pvon8XNL/CZkQ0qD86Ds/efh4PnxY9H6KcxMwxhuHCG8b9dZDrZEU1vCApgaJwDgQ4OfrgEDGe2fcVA6ZMP8cZqOy8r9zTsD0kPXh7YsgZ7cvZ+3ijvrKFiQ6dRvoULFmL33RYiGfW/Js5OikJBqqsPG15bid6tLRhBwTGshpEKgrpM62z47tpN92xhu5gGlwMRyv9+M+eU8PzIWuWJnZwJEzS3zpr/5sLzZqlnGBoJUuevhluCk2Y5NJOgGYPuVAx1HU3ojPWStiwU5BagNLcQxeF8FLAXKQAvdqLaNCwhSnFoT4EJVCzPCXYqGvnX8X0ayetjePGshHVU4rXWc1taGZ/Ct43SVAh6qJzESa0UAykVJjxp6psCQH5OBHm5EXT3dmHuwrk47tQTkVtahL5kt51ipKUSCkfplmqitewa+ZbSYopROGJxa/RTo66awpeQK15VlpdjVOVI44GWQmgGSOnJieTjmb88i6effAY5SfIoEUFvm0aji5FXNholEyZi54P353UAYvkR9OSGEbd+lJ0tqYj4gpbHey3j0kyOvr5sHa1pBqRYmUfoTZf3Ogh+vg8uE4TXgA8x7YcJM4xLoNiR0d47AYcstzRLOCIzRJUFZkoM/1Q+NCtkNPFHN6PBI9KERGdJC5delUETgjy3ok2X+dVFOz34Qi5lH/fO+BW04pZrKSZ+en2lyn/XTX4VtRsZ1bMEaI8Gr12VO/csc/mUkC9lTQKbS6Ps5FfuTYBl+XN0uX5Fp/SIZFVUpYHB2bviVvnWCKkEroICdyqR1uSrDFke08CEOysRotXVSyNFo900tHor3lOY00eyFL6rHpr5crMINsovydP8iU73qHS7sOnPZFiF7+WLHhQKI9OSH42C57Dsa4ZGR0u6tLl2QG50yb2W+Ujx0b5EKYAqG5r5MeGXNCRYvyXY6ll5JPrlV+86GlajxCp3aleUdvFCI7/inmZGxHfNyORTgJVwL95rPb8xlNBAi3+Kk+0RYjgKX9ZSAKRk6rhLxas9Akqb2nvdpeTLj/JSy8F8ZVX2ujtalV4pb8oj7QXIsVOmlFZHjxSiOHLzczB+3FhTWJUX4nRzUwu2bKnByJGjLH2d5JP4rMEGtU8KT6PaSqfo0UCEUExhXJv3tTzHlUdXdnSMr3ijtKqd0gCClTulzeqBFE2VAedHH+TTTJbPd5JE9zpeWAcxdNqGZPE2kXT7HASlSUK/TsDUMiud0GXLqOhXkAKkPQZa5qR803IxLf+TkqX881wZT6282VJEF7biUPwqS2rTpTjJrF+uUSQM06+LUifl1dx7fu2NaVW6Tbn1wlYYenTh6G43g4p2hHQvmJL9tisG//HvGPRQ29Ratn4Givn8E4N8ZvyrUIOjIC0UP6hhgvSjZt55DYQocIXNZaYs3N09+ubesxq9fvsB2t3lBA8988HcWkEbcldhGLgPvlwcmfG4ePnb/yfo10uy3X2oMvvm+vHtMt04OFdy5187xnZcGYG6e898cK7crwOf9cooVUHMRYa18cuHHjNeB8G38+zdbcCx4w7fM9wMk3AHz96ndhv4YQy1zjTf5mJkmfxQ5HbfEXbkYKid/56ZKJnphJEI1q9dgyf//CfrEHzIpX8Z6NzLJqsDJkNl8F+v/XVBZdaD/6S7BCutAZ4wfhw7lKj5t8aRjZ1O89FodJ86HtZ123xJgVk+5VdPTkDyAiNcmRiIw0d/XnoQTWrwBy7WGe9ZnYzW0qoDMXO6NcFDgrzqD+OT0qPGN8EOKilBRo0z65qNqEfCdmyp9iBIgNFyIAaEtGZDKKxrwU8fBahYFv0zn9NspEPsGCO87JspFD60TEebFQvYWeWF8+xryjnZ7IHIL/UQ2dREJLyL8U4UFI/Ja4avtJlyQ6FE+3CMH7TTZsONGzfZ8qAZ02dYB9cb7WE6XKejztSUETuXXufYd5hwoA5Y30HQcpfWpmbLjzzSWFJcxPTHkOPxKsrOXIKJeKaPvHW2tGPt6tWmpKg4Jyn02H4ElgV1wFImFs6fiyIKCSGqM/nhNPK1P6O1FZ2bt6Bx9Vo0VVejmcJEAflSnFfAMuUJhEPKmqA8du3c8JeDCotgXPH/ByB3/QbKa/fuypUrWzJgibDOXGVVg4ES5v19aDnkhcqPlX354d3aZIYtd7ZMTaEwMAlqEpbEO5Un8V8W1n7TjYqQ8kN7cUwQYH46JdgooB9XV9QHSHncsGEDlbYGE8gknMilhFNbamZCktYod9u7+WF90rp0/zx1OzLVhBz6Y9gqE9pY2sR8l/Bn+yriSaNT4TrhnmEzbwVRpUhdmrOgbw8sXrzERodVzhS/xcX6oRSq/uq8fS1fUqQanVWbIL6rHLWwDK1YscKOAu3tidleji2bt7IsbkUr7fSNAO0tkNApAa9mS52dAKS8U/nV5mcJ191dKs/dtnSj3TYxt6GtpcO+GaDvHWytrcO6tdUWfmFBMeNW/ok/+rp1raVDvBAPNLqsEWSlNs828DLNykwmXN9KaGppRm6ONu1rFFnKQtSWdOm7CC3NorPJ+G8n4FCYFa8kvNbXN1pZaGhsMh7rGwL2HQWmT8e9tra1o7lVQmyXShWVjQIK0DGbcdKpOpol0BIwbbiWMF/EttPWwpM25aeWqEi516yPBOFebQImfVofL3stE9S6fo3cS/BvaGimH9bL/ALLd/FU5bKPcSo/9d0K2Ws5msIuLio2XotHKgOalcqNaPkW42eWqqzG6NY/2tcEeZYR8ULKhOqC8kj8siVjbG+1FEb+tRxMy6ZUhtQWqz7q2xaKV+Vf9Ct8xSN/Usw0MyZz5YOW9mjvSF9v1L51IbrFI9VHxsQ0Ky43Cyd+SQFVWfTNxDfBTqOjmVpV20xMXmlWQcexatRe6VOcyleVD6sPdGczkTLxyon+NOO7tY5lua7elDWnzMi92hbNCKeMN6JZdUb5qnwwPpJf2gcWJV2+8tLXp43gPcY/lSmVEdVLlR2ZKU8Vh3ikjc1jytkneKeYvV34r84YGM8tfT7TvVeDMsfKab+5TyizwG/3B8G5U5Mu1rq7j0z/ggvd8yNa9LytI+fKCoX33I/Bb8OFbuEJtHI0DYbF7R7fEPpj4APLhxVkM8sMpN+RM9Ylowzj10WmW9//NvAN6WBYN2aQ4YgQD5xG7MwHOn258J4HjAZjcFD90OuAlXsbFPVQZPrPCLM//h3BayQGB+Jj+AhlOti13kjjMM4z3Q0fmvO7PajDsuNK9eXj/HwzszJCb9v3xVC9fPDzRUsvMrLGBeKFILfqdHXttutC7L7Hrmzkeqxx1fBdiA2j1uNLZOxubMXa15Yj2d6HvFQIOQgjLDnEi8dyyoLWnRF6cVr8GdzwaXF0OhsJzBJAzLsEWNnp8iudxUG3qiikR7MF1jHRrSkGGmHSCCLdJSghZuWGbOS7rr0ZHfE+xChypyjFupbEtTlSDSQUaebDLjbi7CLtOcy488K59uVkjWCVRQpQzMsp9CRHf2zcrTOVEJ+Mo5dXn04hYrmKZSXcsiLyUN9LEHIpHGjmoLggDzENc7MzO/rYozB9/k7ozWaHx3fNR2hDsnSfHClG7GjUaaoTtKl1pi/FjlI06iNGEkJjTJ/WSGvds+0vEA/YYYnWgtxCbFqzBU/99Sk7qSM7qe8zaM1xLkpKypFXUopJs2Zhzm672tKrRioDCQkYWlvbG0eKHb7kwxjLQRfzoo3Pc/beG7vsty96mCVx5QF5Jb7rT/xUh87CY2keDJmrHScsP5kbNLJHe5Y94d0sv5VT/Q0vTejW1C1K6hI8JMh1tHeRJylsqt5sgtZYKrjaGJsgnwRtpJfCpO8YdFMY14ZYCRmKRx209gAoj7W51t/MKL8SmiQ0iD51+hKY1FCrnGhNv8rr+IkTbB297JVi5ZWE9A0bN9ox2RJ6VLesfPMSze5bCW6jppaD5Uby0NreRgEoSSFTo8JhO6nFbcq03pF3fVm4Aeur19tpRPo2gwbkJJBpM6QESSkUygcts9BmUylILh9SJthv2bzZ2hRBdMlvmmVT+yzEj+LiPJsxYAkz4UWn+WVTCZZQ2EZhWqfsaPOlRplNce3rNaFXo+HaRKtRa40ma0BDm3NFS+XISgr5XTbqLBpdfqvfUJvjf7HXfc9B4UqwstkL0qnTfNzmbFdWaqmEaMNqQZE7GUcKt5ZgafOuW6pjSSOySW+L5ZEEWYUrKA4pQMpXDSSobOn4VxevK8MSRN1+Hn19XPnpTuzp7um29ka81h4OuVXeKN480ULHyk/VRxvUoJ2Wd0kw1cCCIDfy47vVRlotI7NZAP1R0FQ51eXqQpJ0dPPqYH7l2rceXHnweahZMu2HUHvpzPhvcYpf4loOy5ItjWLYJqSaP9kI5ADLsx+WDVzS1E+bCfh8NlJoY3f+uFf6o73yUWXa6OW/+XUO5cr8SLlQ+FIslDdkI9trKclRo091TnBxuXicW/KMZm5plwuLr7wcrUqFDbiQVrKcfNSSI+0Z0IlaOqJeew40Y8BWSeEqQAVi7Yff3rgvcW/atInuVZf0VWY34+K45IR6zSSrzopf8qfBFdU3wXhFOrS0r5RlQ7NiOnLVzaK4Oq80qKyTeuOr4lLaCvMiOGS3Coyp0J6Stw//ccWgqbEBdbb52GWkfocSYGbO2sOAW/1Ylukl06Nz4uzcg3v2Xz23zGL3IPBxaNyCqpLrpjxbj1bDMB5kq8u3Mtf8sTBk6Hvv95sZiG/pw9kN5yLTTMKT3kWa7pl2mdhh1NvBG3CyLYaNQLEPvOvJBDM98d9VNA8Z5eENQYG9YccetuvHbwTsxUFuM/Fm49omAB8uoEzbfhPPcLDP4SLe1regzntAMWDnIisFy8LPZs01bs6pwZ4HR9YPP2ucYKUHlme+WN2gQKKGavc9dsOCBbtYh29fqNWoMhsxCXu5WVQEKFSueW0l6tdvtrX6eSl2OqwUVhcZgZSJfnooSGbSonhk5zoNOXd3v7lSA6oO1QT/fn/KR/qkkdzbNC87NxnIn4RodfJ6loCgtf1ajqOG1z5exv6R3QPaKTh3a+8BfWp9sEHRsNKJdiNfYfOutMpSf9ZdWcPFBpzSejGFJI1AFlJoKeJVKCGIPiTYaG+DvuTcHY+iJ0ZFhM8UqxknhR92GqJVW1rzc8IoLyxEHnuxzu52jBlbhcNOPBJFo0dQqaBywPTra8k6/i8vl0Ijn40v7Fjc2nZerHMxCiuiO0J7bULU3oU2CjRSCKI9vfZ1Yx1/2lTXqA9ZG4+010Kdl798SpeWOaXYkUUZZoL8CDOdyS7yjsqBRkuzsnJonoPORBZquqh4jKzCISd9EOPn7oxepidJIdDyw/uz3DEeq7WkSX9eGpe9azDU0QuD2g/CvfLHTUvoxWLKMvdu/bWUglUrVlu+JGJMA9OvfRdSkvQVXnbLJpBrhLGro8vKmQQ7jehKOFPnrdFmCdN61pIjha3y5EYxXZmVkO1GEp3QFGUnr/i1HnrEiBI+i0aCbiXw1W7dauVC3x9RmZUf8UeCptxKUNpKNxIapFg4JUfKnARkCej5Jqz7I5yqn6JZx4T6ioMTzkkzy5It+5CwSWFLio47bUa0km+aEWMd1yi8wjdaGKzKhM3K2R6HOHnE8pHnhLQ4eWeCbXaEAlHERvd1Mk5FebltwFQ6TChkWhSeIFoVvvu2grEiA15Z0LQOHyyvza146uqzT5us1K9o3f7A8ijGw7vsXB12syiqp8YhS5DjsdxqJFbmDMLaDT0rDmtDSJ4JnnxW+kW+XMhe/FK4Fh+fmYU2Yq2GQsKsonEnJokeRayw1H55LwYnMOtoTQnpNvotOn33jJevlh7dVT4k+Krd8sPRXaPRUgZVTnXS0AgdOUrhVExQcVO8Ei6NB7w7/+K9UuvRZA2c3qkUkRdyo8EMje6LLs2MCuKWenJrb/XrhS+B2+KRXy8uha93ywY+K38sP7145d6/BNkpTn2VWxD/NEuqEX55E+16EE06vUhlXfVBMyFu024x6zeFddKu2TPNDmiQRHlmsgeJFZ052cw3PiiNiks8ldIlnjgaLXqzF2SmuHS5mQjNOqg8sK3lmxR11THRLmVNH9W0GRbS6/jseKDwpBjo5Dy502COLXPz0m9KF/0pHqcgufJFwsmLNPaYHkFliQvv7cJ/XDFoplbeULfVmOyqn9irIuLlQiY8I2efCb+4+abbutgRzDWT7YIfTIdyTm8SWtQECcoCN8rl3geQaeBC86E3FQLfxWC/2wREZPrPTNmA+YApzTOCkAvJVW8Yw0WfgdexHgxz7PvwiXCUDrz5oLkqhUz4P9A48G6OM1P7FsMnYtgIBhqB7WGo9x0G9ybhccAwqDpuj6h+N4PtNVr2xGOP4porvmgjRnLlhzdsSF4w1vEQLj+csaZENdIq2MiQrFTo2HqqE9Yoy9777IO5c3ei0NNHAZHWalnViDE8CZEFkXzUb6rBuldWINSdRH6KjTvdqaFkF2I0KRZ3J2RsUTo61E85Vw5Ki5UsuaOxOk8TotjoO9rVTam26pkueXOhy951DBJo1OAK2hPgL+fQ2f5SDvqQMKWgIxVDjGEm2Wjb1DPj1LGjYoSiF0zgYLgy0a4MhW9k8NnaDAkppDlMXuZQUSqioF2ck49cE44ZP/mlWQIJlQnyTOPVit+WKpERWewschngGApWZUWFSFKA7Ontxl4HLcJOu82lG/rNost0kk/Ml4RO11FYTvlWxyxaJVCo1o1kOKNGjzRBP6ajFtmB9XZ1YcO6Daiv2WrLvZQ3OXG6l9DGTk97EyRIiq/Kd1sSJiGEfNNRq1p65U4H0agqhYgkw07nYOSkmdjvyOMxdu58dIVy0cnMSDCcFMuFYAKsMdLnmSADM6QD3UnHsA2bc+eX18GQmS7lC6E8YNo1Kif3WsLRWN9kMyVhKTHkvT/iarmmLJbgwHxV2ZCRhH9F5dcTddISCCQ8+0KEE7JcGZCZehe51siyvKnIuw7e0ayRS//ZOn2+86c/LBP+yG+50aVlMDobXiPaGv2XsC978y+hR3nDZwm4Sr+UAp2mpHZAZ/CTKhvRF80aPbdTcUQnCVM5cf40MqsZD20QdQqc0p1Jk9xr1Fn1qKAwl0oJBUVmqQQizRpo2YdmX1pb22yJjZaG6ESjgkItCaEgxbAVhqVZFBtjyXYvfLkZxE8mUWu/lQ8yN8fiLe11Br6EcvHCBCxLE10wfIVlH0ujfxPC5Ive9a5wLU6WSYWodwbnguaPPpCoGYBG8k/p0bccRI+WOpWWFFPgHmFKuOqsFGwpbopPdIkPWu6iZVYaMVb44pfCVrtj/CbNxgORQXOVNw0SNDe5pTI6GlaKqTxJ2LdkE1K89GyzDuSr0W2EOyh8HSsqRVMf2tMGYc1O6ihYbbA3ntO/lgJKGZbgqiVECl6DO1oqpTKlGQ21SWpApQBrFF1Kr2ZZe3u66Tpt9Mlte2cX/TpBWO2MU87YzjJe0aNZHH1bRW5b21rJV3f0phRZLSWTMqTyqI3e8qfZGJuRYpwtpFvKq8KUAqu6qj5u4oQJNvupODQrJJ5pFqiHaZCC5cqJlvt1mxvNnleMrEAB02IKAq1DoTTyIqxbVs90LCj9sh2Tki3v4qorHfagTDJ3ZmOZ5m7+s7m1Z8+P82S/NojrFzDamz/mHUuDOZe9NYdm4e7+s9LSX08ZRi5pXmh7DMz6bcN/XDFoYeGrZwMnjvgsdN2Xg5pzV43phH+Zdm8NXKwWLv+95slMVWAy0d93CZ6dvfcbOsjK/Pt3z63Xt1lBGPAyxHO/zzeHfh/Def3XgtwGb4T324vKL1VWT7xn3dRAZBZ6HwOPAx70O1BKtoeMCHYI383Q8LwYholmuFBfjxof/4rf4f3Il2x4d//DuhM0Y/CnJx7HdVddaWuV02wk1SkKCkdCqj2T2fbEd7P2Gi0TjPifymYeefXT+aE73q3ro7kdd8fObe999sLsOVQMYt1utNxCZYC8sVukIB1G0jYir0b71ibkpkPISbPzp1yuxjDMiqL67tKkxk8CreKkPeORncKx+PVLGnxhyMXl0mUdPe/OhA04f9WJ+X4ErR3XUh9b10khXeVNy2zUaevEGVuXTYG8OxlFZyKKDt6jWSSU/nR8qWLIZedg8Rll7mQR94E1hsVfNdxipag10VyjnYQ29dofX9Up63IbhT1Bi+41U2CCvHhAh2oDbdqbvC5jhzamYiT06Z2+tg5MmTsNux+6H8OnMhFKku4k4lQNJISq74/kULBVR8132/+gESmWBX2ATh9c0/4HCZJbNm7AymXLEe3pQ4QMUX7QoXVERi/5qrTaOfJMh3gq9kshsjW0FECUYLnRb0IbUKn8ZUWKMGPertj3iOORVzUZrcz37uwcpNjZS9EixZZW6/AYrstd5aC7XK4q72TnTPTkLtrSSE/Oxjf33cmvlVT3Sso1nufKAeMj/VpPrNFi7ffQ6K7fDvkntMi3pVtPtFIdkvAn4UprtEW3rXNmWmQv/xot1Eit7CTc6JQuLV9TeVXJ1MikT6aELq1JV7kbP0HHj+bTzgkJ4rn8KB+1REZ+FLdbriDvoo72JoxrWUjC6rpG5IdCdKlu6BjRmi21trxFo/c6zlSCq3MDO35za12dO/GIwnVXT5fVP/eeS4XPfZVX6ZKZhC3NVhQXFyAvn/WNhMWY91pCodkCCVv1dU22NKe0pJRKQaGSbe1GgmmOau01BUIJjpoh0Uf+pHwpLQnyRt9O0CZapa9qbBUFy9Fm1tTcbHHoy9RSVrWRXkt1NMorRURr9yWga3mO0i0atc9Gea9jXseMHWMj6MZn/liRICxb+KO73CrtnV29WLtmDWkvwsSJE212SPshFLbSIv9x5o/KRoTtw+jRo1DE+Kt1Clh3F/ngllRJsfYVApU11UsnNLOOMywRofzWrJTKk/JcfNLadZUTd/5+xOqb/LgPfEkxjEDn4ms/BqkxOhSW1rNrtFxplT+V100bNzNtXn1j+VYcim9EWSnaKHxr1F15K7cqG0VFpXbcrBQt5Z9oSTB+5Y34oLC0dEvh6bswphTwWfVDXFR50GZkJ7CXGy2iX4pWO+lVvyTlxk4DYzpGMA53dK7MC6EvG6sWK+9Em1tWp/xy9bhq7Firfxpc0D4N7Y2QAqyBHuUdGUo6BGWqPm5WaOXWvlnDcKRIh+iXUZNu7SdJM4w+axs0I+LX6/4g9JMkRSogZq4HD95sVyaM18oT8trKGv8Uh/m18PiYEb7MnZnzo7qveyasjWG6VG13nRJCRbEfwNuD/7hiIK3YnzHw+MTrjZPg+/mPwY/My7x+ZL68AaIyC8JAen1DYdsAZJLpQnhjPolhDYdHptMMMj28iYCGQl4ZYGYJG1AMmP8ZiVB5eMPod7o9Pww/k2w5898zM0I0uJftYmgwwnBmg6A4mMb+KL17Pzx7s3H/zuwNQvzrr7Z+PPzJo4Dx2CMP4YuXXWodiho4JzQLujsxS42W8zPg15NhzZkEZMmIavLMl8XFRldvpDPJjk2C5QEH7o8ZM6ax8dYGY+fWj8PW37MxzUMOmjc3YMWLryErkUJxNhv0RNrO9tcXkamDGEy4pEfFJKVBwoWO3rQ4ZUGYomNPjiZLhTzQWuVHo5xaT63NcaIvTkGjJ9rLjlBHM4pncu6WlGgphTpXjY7pWeaxZMxOJWrt7aRyEHP7DNQpsTW2D54ZTeSK5Z/KDilgb2GjZDTizUYR1UlrzN9xV3S6Dlmw9MgnwzBzEiUlQB2WlAL5ccoBwzOBgp1lbg5GlZZhhE736I2huLIYex1+AIrLS6kQxBHKY3ry3WiplAN35CAFUq8T1MbhmPYTkMjy4hJ0d3aa0NPa3GRKi8Y1I+wgNVugmR51xKJSeSBolNl9LZiCKN1LYZFSpX0KGpE0XpDgNPM7lWbny1xHfgmKRk1E/qgJIKGYOHseJs+ei1hxvi2ZUjqtzvPfcYawPHXv1gnrzaNhAI6nQ+EvoTE/jnpeDI9hpslHJ1xT8IrG0drUTqEliVwKbybgMA430hiyEVQTflhGxX+3pMEJ/O78ey0TynGCCAUfrduXewlWatts7wDj7KWZZoRUxnQ6i+5yp/KrUVgJvnofP26c1VvRqvzzeaKR1c2bNrl4c/LpX9+gyCNNbtZLQq8JqXRfJiGPly/kSOjW7IB4LBql2Ck+LQWZMHG8lRE7kpIsE09aWlrR2NRs4SiNOpJSQmk02ucJpEkbwc0vzDdBT35Uv9TG5OVLiFJZYBkj71QHpRDVba0zwVVLYyQkyk1BfqHVN/FM9Egx0uiwlBWZCRIMtbxLQqFO2qmkvXJW6/ibmhrRQyFQ/K/U12+ZxxIQZd9FgVMKq2iVoKqRZRstpz8Ju5pl0SyK+KX9FKoXTAR9urpo1VP1jvxTedCeBwn5WmI13g5YcEulxDTxRNkk9xpJLygssDDVDjRRUFW6lG4pSXKv+qM8E1RORLDaMn1w0fYuMDAt+5GCaCPz5L2UB79t0D4PE7rlzlMglIfKf5VXpVllz4fKjMKSf9GqdBvBitfSrNnlfOOd8ln0us3Cmn1xM0nKS0FlRnXD+m1e7qvJWk6TsM21SoPjaYktsbNWjf51SUkjqYzUCbxqk9xeH9mpvRNZYqRacv7JDclzZmp/1JY5mcGH8yfXLp1yqvQrDPVQ4p8pB4Ic6YdlT/kq2mwYh2GKrjA7IdUr23fU0WPhShH22z8LXJBfC8Z7HwSVH7U1aifJEyoyqtfio2ZVRKPCFd1Kh0+/n0Y+2rIk++YHy4zokZnc+ANeSp/ci78FuWHsNi30LlxKxM7IVwwMYgJvenOEvHlyLCTfG192FMJAPA4Z3rZBvzs9ZDoYLoLXsx+EHQUw1G74gF83imGhsOhziOcdhyXbN5N4B6u6vlNaq1K6yi8Dz0JlwAte9sOFPWCSaTcQ38BTf1CD4Psyc7/M7QC+C/OXUTWGj93BjzfTjYNvMihUw9Bq514z7d19IFzfbiD2oXRIwHjkoT/i8i9cRmGkgB2ojs6TUOqEAPejhsx7ZCSZYfhxaqTbzOnQ2buGWUKWGkE1gDoh4+CD34fpUyci1ifByYWluHQ3oZLRauMq+pJY9eoyNNXUo0CfDaMQ6X9RWMuOXNlwMUlQNYWAd+sYSJMEAFmrYxIcmezEbQmLOhs5Uijemk12yBJwcnSyBv9Eb4yXlgho6UtUgpX8WUhUFEirBLocbXbMi6Aj2oOGjlb0JNlpe2tI1QxLMVDjrdFZRanORkGInwpN7/ogjfZiSPBSJ2hxeGuZmSS9eSkVXOMuocT8mFv+SzGjuSkI7BQi9DCqdARKmJ8hCqzZVATm7787SipGICuHYUj+YEeXzY5OG5Bzc8hZCj4azRMDNTYsRcyWMFFQ3FK9gYKUjvnTJkrakhe26IGEGEViN8uNIAFBSygkmGjJgKbrdY9q2RL5oI5YKVJXmkpRwE6Gme1UDPJKkVs2Com8Emxlpzt+xiycdMZZyBpbiagaATFNPnkXX4wppFH5LV7pboZepzsYLs/7+5B+mCeaO5qsWPBHc0hyL4FKo+Pr126kcus+ZiSBsaig0Nz2UtBpaW525YxEmeKj9FNArqDwWlRQBH0hWGSp49cJe9owrBFOCVr6+rRokp2EJ7nTKK9GITV6KwFACtYIupewJuVq0qRJpjhYPSWdtmyP1GvT7ObNm2y0U0txTFmhe1VllTPN3ii5GnHXdxP8j9aJtVIKtFldIYkelUVtrtXotfYnGNt0MY2ylzAj5UCbOqXwyN4fsVQ5sK9kM06lQUtYZCfBUBuf86mQSjlW+ZDwLMVAdV+8lOAqRd3xwW2yVd2RcCn4AqLRSJ7rXZf4LV7ZB+BIk9b3SzhVnEq00qUZFPlTG2HlR7xRRJ6ZIpWy6PZhuHZBNPjlRk5UXxSWUmpCm1cfjc9Mo1siJH4zfgqPok0CuXOjqORXZUsj1fLL8CTM0c7qNNsnfyTfBh/47PwYdRaOCdy0VxtjAjAtJRDqUisg9yLCuXbxJjwBVOVMH13TyLzqpIR4zQT5G3EtMIPelSa/3qgN15IndySsFGLZ25JM/XneLW5CcSpZxjeFw3eF40JX3ujJxSGeyU7vdqOZpZnPTvmWmdLIfJWt+TWHxl/VF7l16Vb+uLhk7sJi+DSUmWZLtIdGArPqYF5uAfnMto/2Wt4o9ypzumsww8WisJlO9ldSDGxWj+VCMwaCKQY+kYLIsBv//AAyMMBrR5PyWHfjlZUJB8cDnxcDAelRCqcUAynxyleVU/HClXnXJmgAo4RpLC7IxV47aY+B0vX24b+rGDBmF7n7dSxW0RtMkjIkg//Dwtx4z15AdhsckoPcakTOD9J3M1wU2/gfNkDv7mM4N9tgaCoHI5P2zOfh4bnYniMr6AOWw+b460aYaSAHgkuD/zYA5SGhiPy4M71n+P+X0U8jH+zZC8viI+x1iNlQ0Nq58NwJnj938823LZM+3nj1kbt+oolMmnw7IfNZcO7VMPnwQxgKCSdSDL5IxUCnZ7glMJ7PQZ744kVjTZf3atml9/7pA0EmXqNsjvjGxk+jY+9734GYRsUgGXObFCWVuI2e8kOHbJy1ljsnHUZbQxuWv7YU6fYoCrJykEXBLIcNpwRdKQKiRL+KQ0++YqDNuq4hly3tvby0TpSdigQkNaQmrKgz5SVhVSPgGhG2Uzzkn5fSZyNk8ZgJblGt0ad/jXZrdFfCdSpCgZphtPd125IiE7YkEOgiXTZrkM3O16hwUBlQt6OkmxDDRJAaPju+SeRQ3K5rcnVDbiSIWEehQJgsGzGjH/0JpiyQLsU2qmQEynTsZ4yKQmEuFizaHSEqMd3xXqaZcfEKayQ4lWA4CfsybRHLgNbi5pIXsZ5etDc2o6etHcUU7nQijGClg/8S/iQQ+52Z+KsOSxtQ1WFJEZSQLAVL58zrLrojFCoUhpZOpNMRpEJ56E2G0NQTR+m4SaiYPB3jZs3BrvsdgIpx49GlbGOaXfoJ5aeXp/ZLHhiXPKbIlZlrGolvfnVzXvTjzN0lyExp4J1GFoKNUkrYymZ6+tBY30xBNoFC1peSomJLs8KTjKKjINU5awZLx7mqbGnUtbhER2GGbPZAQrpOftEl4UojrzorXWu6xW+NvjrKGDcDtjLLy0apaSNaNIosR1JirYzJhtbyZ8IkTVTmVLZUpoxbfJZARRe8O6VD8ONwbZGLWXG5qkgzGbsYvLsg2nTXD/NDfhmPhHmVW7dmnEZenKLJhHCWa3+ZiM6XVzlSOOKRFAPx0inSpJMWJuRoFot0aL8IQ7NypnBlpniMbNKgeCVYWtW2sihz+jDGGDHmVmv0lV7VjS4qZ/KuLxpruZZXfM2twhSfXNiqS86fL4AqH7R2vb6hwUbeS0eUWdiarZDipoEWbZ6WX42OK8iRFeUU0Eqs/evqdB8jKy4usnBl7+o8SyDjUBujNf9aJ6/yoS83S4nS4IItPaOSLWiZjGY4tDFdI8Zu6Qz55P0Jfh6rbdbkw+bNW2wWRR/hUxnUsiodH614FLecaiS8u7vL8ktKg+iTW7VfpvjzXd9pkNIiXpqwzroinuh7BHJra+7lVG05+xMpgAqnbESpzdz09rFNoDtTxnhJsdaRyUqPzY4QClczQRJu+3q77ENtUpqU91IURa/qlniqdlzlw+odEyqlWvx3G7r1VXBtqtYpT7A0q9xpH4P2R6je2qwLw5KfkDYsU/ER3ZqlEw8UhmiVgqcxEauL7Iu0dEy02AcAXRaaW/6r9Lh+iS8KVxDN1gfR1l3Ke2fnw/KLcGXCPftwdkwXy5u8qd64su/xQJmjONU28O7KrgawgN2mZr/7lhL5ewysInlmPpRUXS5fhifLsXMAyrAhPN+OT4eh/l8P/W534EmZyCI0OHB7znwR3HtmUL6NnvxG4PXhCqycD/gY6ncg5MFgLBlO3aN+6d6VUPee4aYfXkEfwLaOxAcz9SMxL9ujJRNyv607Fc/+aOlkmxhp32/mB2HuBly+0SI+NPY35utfg2sYlI8+0Q4y9xuUTPhpcMtL+DDEiV415fzII3/EFZdLMShhg67coI39ex7keZiEaWRVVuZKMwYeffZqNLJW8t+ePOHhgAMPwJTJE9mB6NhLuqWZFANGa2FpJF5tok6uCaVCWLtiNbau2GhLjCQ6aUOuNuZqtFrTtIrGjzWUZkNJMy3hkYGlhAGr0TdBSlIcqRE/Euw0JGjFGGlCcbNDVP6rUZViks8OqkjLGMI6RFUJ0EZCdn4pt6jFOiQSquWiPckYerKSaIv1UjHoc0t8aK7lGBKwbYRdvFIjRRKsnIkUQT2oOlwlQIqB8YmPTIebEZDXgZKprzHTyvw7c/7pWTMGeqedRntDjKySAmy5zmmnIpWTH8Hui/bEyLGj0UPe69IZSlIKpBBI/mxta0FvnAIu6e9sa0OyL4ay/CKU5ObbpmYJvpQPGKMx1+LTkgJ1tPrwkgQA8VRKgXht7sg90c5c7l9OZDok81DqS4K8TjBnu5gJkbJROOfiSzBn733RTCG8k7wg8yi8qeMlL5TZPiMUtKG/lIogMYIPrj0xc5YxzUzpLopMmPXsmEzHMzPSC4UjPTEect/Co2+WFz1qNoA8kFuVIzqUW/3Kv44WVJp1KpMENH8EzzlR2XOnofiCpsqjhByjnv9uP4ECd0KIFAk7fpNCSx6FadlodJ7e5VxBWlpM+Gbmyax/qQ/didaG+nr0MZySklLbABsKOwFXl0+fwlG04oPokmAnZU6jwioHVncUuMUpXlnslo9ikQRwCdoasdeRmRKSVDfkV3++4BJl3VCc2pSbR+XUyg7LjARRU1zIe31DwR1JmmezEGoztHGeoTDsYlOmNEunfNS3HppbW6zMaZ+ANqbK3p9dkDJWX19niqoEQ9GstJVTkFbcagMk4CpxokPCveqCllRJgVHejBpVaW4kpEvod0JdNnmbMDpLKejq2FoJzBJ0tQ/CPyJWm3elJCpcLQ8ZObLS3GhGR5mkGRuVgYQnvGpJlvJaPKqtrSMNMSqNmm1qtVkQ5bF/PKWWBkkZE4+rqkYb3/noir5geeraMh+aleztiaKpWd9o0ExM2BQAW2ZEnnWyrClOHbOr/Q5qq/WxNsWn+iwhWW2V6rryXLOndq4+BWeVFW1EFn/sBCLGrfIaMWVGG5nbzHzC+AnmtqWt3RRkDaxIyVaYKnvik/gh+pRmKVNy30Pa9CE35avKrMqkX7dUdqx9JWygJ60N7m6Tsy13In0m4HsKh5QBhSMFRGVWx+DmMY8Vp+3nYHwMlPnvlv+Z8uJBUUZyWX9opvrVraOZGX+ulHol2HPq98WqL359F0xJ4D1zxiATaeaX8k2QH/n166UCF1fdQIxaJdZdhuM5p5m7BPFBkDvlUy7TsttULQk147cN/xXFQDMG2tw4AC/xdlkzTvxrZFl/4wWt245CecMxeJXDBTtAtzN9/XjeiItB8J36UfF9wHemZUaYg9w4+IV4RxguNPOVEbcPPQ4YD1goz9ybZzb45tBvpg7ae1Vl0Rv/fXODWToPGab9ULK2X2p9i6H+hvMwTNjer6XP558i856H+hCP+/nslZPtQ+4Gu3DpoL9BxsOF4se8/Rg0IvPoIw/jqisuQ2Gx13LQm+vWB8Mav0yIdpopKRqrGkyQLJgT1ti5qWw15u973wEYP2Es4hSgJXBro6w4Z7PtDMg6NHZi2VQMcikQdnd0Y+WzS9DZwA6SQlcuY/L3GWiMUTRp9kDe9T0Ef1mRjejKlP8S1EwI8gQomYvr6ggS0aQJAhppilNiVTvilTAbpcsP59mRocUS0NgBSCiwkyvoXqlNknCKEujOSqAl2oO2eDcFXbVHUnZC5kcb8rSsQJfiNaHZGMcAlAZ2LioPOvXC+EY7N1KqN/5ldBhaoiDYm9zp4l/KJFbZqXOkgJiMY0ReISqYp7kUvnPZMe+65+4oH12BtJYRRdi52cr9OElI29R6c0sj/vHM0+y42+yjZoXsGAsjeTbzUEAhR0KYhD7FSZ3NYF9SZkfrNpJKsSE1ZKL4r7TpstF+dWLiCwWlGPlgm7ipZSRJTDydizbmQ9m4yfjkZV/ElF0WkJcxxCRUKt+ULgVlSR9Iv3sSGDLjkKE6SykhzqnnQuYqKE6WGAKlhzdpcuZLVPJiIuRdXbDywpZC9cZMcZVCLIFFSxIkBBYXlZhioHg0mu8v2ZHw4a+hFt+0oVtCpIQQCV7ip6LUXYKZyqk/eilhScKnNkBKsBWJtqSNlwQtobyiHGXlIxhn2Db6ahmTwpVgIGFXew50Ln15GfOc7mUvoc++gEvapIxo3b7yU7RKwJSQ5U5zcSflSDhJsixJSBddORTaRbQ2jdsSpxFlJtCKXo0ca2RX3xQYN36sbSBVmqSwSCh3QrJmDCi8M85ETIKTBFiXMbW1+rhYI8rKSq38yE802ovCvGJbOuXqCJUe0qa6ZJuE+adNqarLWrcvJUFp154HfQRM6dLJWpqxkjKgbyT09vT2C+S27Ilp1LuULL/cSEHXSLpORtK+B7eBXN2P23guJU9CtZZsiX8qC1pyNrpKX+3NMT/xvqjtrdJpPiPKy2zmsaG+wXilU3t0nKbSLv+23p60Km/0ATY1bIpfkCCuPFbbpDwUrW6/k2ZeVLbckbU6flj57OAUAwZteadw3VIrfedBJ2312LvNVjFs8VqXwqW1KUYSzn2hXcqalH5/xkkCk+JSnra2NfeXIwnh2v9hJyTJAc3kX5cFrPJJLkvANchIRPLBtdNKjxOorc2WW5Yf1RkTrBmvzzP50bPcyq9MFJ7evYDtZsay57N7FT3OHclxJgqbl1poZ6Af9yya1LyqrEVyXJxq7/QhMrUHGgyw9PmhG22K212abZHCKWVIiES0R017A9zHIp0Cx7h5s3ZRfQt5oLLulB7HDxFtdDJYN0DhFEv1saJJFjJ2P6JbdS+NHPYru894N+4xyJgxyIT/5ojxSZLpv06e8lJQIRoEmvsFS05UYPW/DSvkznvsd6sHPXsW7qYOyHchO5epAyaD4YLwAvJuvkO7DaFjgFeZIfJZr7KjkRVgc5fpV++eE48mAx/634aYOy808w0z7TOf7NF/d/G8MciPo/PN+XZ+tsVQ88zQthOyeaEf3l3eu9wb3v3gOPWmij7UfFv4Ycmd95xptI3/QZY7xHAuZaYZg8f0HYOrvmidph+3ue/PUOdW5cVM+u/6cbB6w1ZWy1NsxNUKkCds8VlfzdWI5UEHHYxxE0azo+61Tas2kyChg+6sG1CcSfpho6dGU2vcNy5fh3XLVyM7nkJeMht56TCVAI2ZZNvMgVMQ2BF6YWgZjRNMBaVFobsnCWc5FDjtlJ8wfTIcxafTcrr6euwbAX2puJ1WYclj4yrf6jy1rrysoMiE/RgFRX2huS/WZx8bS4Sz0ZHqQ1OsC13pPvQxWB1bmC/FgB2HvvCqqXULlWVBo+bsAoyH1iGSHte4O17KTEKu+gz5caPDvGhJX+xAaGq9mtJK90odH8QzjfAl430oolBfSuVA34fQufO77rEQFRQm+2jX3t1hI55jJozBspXLUFNfg7aeTmysq0GU6S8qooBK/lDLsVkYLf/JoxIk3lm8NFNfpc3DtrFVyghpSGkzsYRn0mSpVVmQW5YFCdjyo698pplLSft+QQE6kyEUjR6Hj1x4EXbZex8qBCF0UxBIsnyQMRYOu0M+KxctyaSBP4TfzqltFmw5mZU7UePsZSfeOSd8F5v5ojDEa4Unc7Pnj92ZHoka6vg1G1K9dqMJvBoRVl3WKTddXT2mGFRoPT+FQAUaZp5LAFBeaomHIjAhgOVYJ+mozHZ0dZqQqnilREhg1IZSHZ9oeWxCgIRALYtwgpqEQAngmgHoaO9AcWkRyisrTPCVsNhGJUKjuwrX54mEuhLSOVKbcWnU0tpiykaC8Yk+CW8axXauGSXNVO7kL8eWeblld7aMR/YKl//yK3+iT8dXFhRQWaDwoY+8ya0EWSnFUQrPSn8Jy5mEHFVJKT5SDBR2LMpyQ8HS1v7zr76uzo5L1Qk62vyrVkYjs9p8bHynHxvB5SVFaNPGTZpjQ5WO2aRAKkFLTFVZER/V5ggSagVXZsRfy3A+8S7GEJrZUOJc8E7YtPJh704Ys7D57JZc0bfZqz64PJPwqjy3GRDPreWl3lhnxDfzwzKgf4ue5uK7qBBdshev/KKude9+fqrO+xuSNWghN76d6NOj0q0ZAMWrd4uTz/qz2RtVUw+KS2n2n/2wzC/9CeK3wpTyL+VIgSoPTVGxtDleyV78VPlRu2FNk8AgpUzYhxHpR3tW/Fkk453aQoZpftm+aN2+vo2imRot9xmAmMXY6EZH0aqsS9lR+bfyx4hc/KLXuffLudp/L5stnW6DvNuorQ3smvXQTEluvvdBO5ZthaE9Z8pLpV9lOotlPDdH9GpPiwaIekkz67aVX2uBxZ7+uJQpehcr9TXxTZs2W3hSwE0h4J+Li3mjd4aVQ/6o/VYbUsz+WCdKiT9aAqZ6rrKsmRBbvsco1K4o3S4vXBumchgm7VbvWCci4TQWzdBhFN5oztuE/xnFQPDqlzHHGnk9e850+3cJ9f2L5ZYBLORW+Vi4VYGVCf0xuX8PNDPjYSiw0jOMeSbkNwOW5fbv6PDhioKDmXrh+s+ZbvWY6UYYcLct/sPZvANsj44hTHoTGChK4ucAfGPHkYG37ZIwCHL/hhz+1+FS5hp5KQZXX3W5rbm1dPPf7DOSondn5gyHFg3VvSxJu/agTpWGqoi6syHVCGQ4koWDD6ZiML6KwlaPdSJSDCTUq8lSWVYzbkIzhUgdEaop6GRXDK+98AqattShABHkUrLLSUeQw0ZWSoFmEORHJ+RotkDKgjoEhSg6XIertoJh80GdXYSCvASJvBA7llA+shUPaYmyM9Hm0F4K/HYCCAUjCb1qhuVfy58KcvLdiSBUqjQS1NLZATbVaEv0oDHeScUgjqgRlG2KjQQmNwomYtROkQ5rA1znrY7GPgTGNiWb/DM2knw3Ok1n7Ow04uwvX4ozDbaMSfbGe6dYSZhT+uPsOCQBFEVyMSK/EIWkt4S0llIwjdNtd2+3KTRjxo9B1dgxqN5UjTTzRldnrBtbm5vR2N2GNDvhCGmPMB36oA67cfY61BS8giHFJztLy0KUHtdhasmCPj6ls6BM6SOtOqZWtLJnpZlCkcCfy16tCL3Mz7LxU3DWJy7AzAW7OoVAS2aYjjTDt41+xn3F6eLVCJnrCxSXGKRLrzTnnxQZf3bZOSP/RAcvvw9xRdOFaUWWqdOvQN/GUxUhlUEdvdnU2GJLJ8yWwpoEdXXGuiQYSJhWoCoTEnZsU2duxIRjCf5SRP3ZA5UvGwFlBCZ48DlBNxKG1PG79fhuA6w276q8yp1oVxmV4CC/IQrYRrPS5p74oxiUKvduyRXvxSPvXZfKoo2iqkzKIIM/xiNeemcRMF7Ku9kxKF+wJmEWh/JZDxJ0ZGPCOx9MeJZ92u3RkXFBYR7rtOO1ZmC0uV/CjZQDracXHzSqbQKtwuBPv6KnyEQLbzKXkqS4JGzqXfBH/SXISSk1OsxO6fLzX7M27nSoLipptk7cFJwC218kF45yulQhoInCtbA8c7kRLZIHNIsjAbG9rd2ExQoKc9o7Yrwy+UBupXxImHYKocqw6NCLZjuU18qPft7yrjTIn+QNa8P4Jz4qPaYEsYzKXse2uu8v0AXtdKlc2klRLCv2sS+VI8bpL1VU+ZLAbsuztGSGcauNElW+gqi8cHsnemzWSoK4wtVgksJU5GofXR7k2XGlCneUjmGloib6RbsEcSmzepZQq5kmzQCVlZeZIuXyI2kzYdqDIaFfMxmSr0SDeGSKJeORvZQBKR+qB7Yci3dBadAStFg8au5Ey9hx4zBq5GgTvC1xRO3WWlOQR1EBVbxOqHYCtWaCTDFmHDr9SrNRNtNHv9p8bDMGTJdOKlNeZ7GNUrursq8IzJ0Xj3LSyiMftCxQy8JskEDKPu2UHuWF4re6JTvmkxRuDUIob8qo2MtOG41Fn/JKSpjKr/ipuqN0+3G6cgIb2BIFEaajqCgX+86kYlAsGt8+/BcUg0YbTRCDHLuFzGf3ple2zduF70N38s/58dxbGzKMXz8G88MM1HSa+SUtKoQ6QUGVo3+KjT7MTyaL/FzLgF+B5U4uB1gqM/t38Owz75kYeNOTH0/m82DTtx2MxKO0Hxb/MDwYCudk++4s1Myk9fOCBjIbwpu3Dq8Tvgjfxk4ehGHM+8PanpsMDBv2WwM16FIMHn/sUVx15eX27JPkhKUB6NnrZ+1HeWz2Rp/r4lhD+OiEOMtL69DVWGZTONIHbUDF4BBTDPr63BdiVe4lDNvUqMLRXYIx/9g90a/2FeRi6+YaLHnxFWT1UoCiMKrvAUe0D4Gu9AE09xE0Cu56VkNJc/l1rHMCtCqunw53IpLcax8AhTg2sFoTq7s6AjnUCT3xVMK+QNvd14MednD6qJlLvU7sybMlANl5OehORNHY24Gt3S1oS/Xa15BNcCcNWYxDcblU6dfxRSKveGMNOzs4ddxSXESfRs9MMKA7CYPqDEwZoL3idoKzlKK0KSt57KB0T9Od0l9KIaessIRKTJ4dQJSOMQx2eApDJywlGYn2HYS13pvRxPX9BT73JNmJU6Bojnejuaud7ZrjmdZ2FxUWYMqUSWwHE1i3di2FRoUs4ZIKBHnmBAGXyn4hhTQxkXxXXqtzprAfzkcylIPeVBjT5i3Axz7zOVRMmoyOKOljIVE7LEFYo86U6JnWhJkpqP7lpGKCfvju+gUfenbvg82dl/52VlbiN031qDT0+6OZVBt7Y1lUmuJ9FMjJQxGiYBW26o/+zB/dScBTx69RfidHulFkF6rSRGGLZUlr40WMPkql/GhsaLQOX0tT3AwBywbTL/9yJyFGI4iy18imCbwWoKNDl0xsVFp0SQCkgeeq/0Hu1IfpVYKfeKH45YeWVsbk2OqlR7XsxHu5tTRb2FKIvPz1wpYArHeFK2FPa/slOGm5jIRGCYcSiktKC5HDcibEtAk1Jp5RyaLfzo5uGxW1UVgJjIxXS7SkKCsil06XMBOiGWcvhXLxTMKi3vWl5zAV4nFjxpiiJT8KR8KW+CihU7Nz6re1rErhuuVHUsT4ynQlmI9a/qQy2NPdbQK2hNiqqjG23EcOHcezbCRY315wsz0wgdQX1BS3hEyN8kvpGDOmCgX5BeaTbLR4amrdRmMpgH57qbpv7QL9iy+CfpVOf3CA3plfolkRubIlgVMCtCAKm6ngS6DUXoGcHLVp5B552UMBX6djiWeVlSONNimtEjJ9KJ81y6mlYaJPgr7KsgYBFL94LZ5JWVD7pBlJxa0yIF4oTEH0SdFtbGyyeJVmDRLpCFsJ3ibw053MNSouN6bMMH/8+iI7U7R5iZeqA8pD5Y3CN36o7TGlJ2X5LEG8kDSMHTuW9abcFAlFJHbKXntG7EOMLGtW3n0+8251gvVY8bmRfWMw/yVo85F/Wkrklpc5d8o70eJlhwtL8alQEK6tEFSORasKtYPcqKnXsc6Wc3yWmdU9yZW8i/ciXvxy9ZV1TmHTzB8ocYq4/uheeWSlhn1DTjb2nB5C5bvtA2dOMai1xA8Hayd5aVXAcC5kJorl3Zw6XlvG+e4VRn+qZOi57QdfJPwrg/orK28qVCo8VkCt0c3w5bvznn0bP84Ml74je/Qx+O2dBRV+we/c+qHEv5MTNghMjKVnaAIz8TqJ9QvlUHd+MDK2OOzt34cXnoJU56rRn8cffQhXfPEyNub6cqaD2btHB/rrf+eza34Ij36X2yr/uiRgyL0aY9fBaemBPqL1/kMOxuiqSjasvTYibuWDv7a8nj4sTAppqo9qgK3O0532D6xdugrreWkpUZ7WzVPk1ViNztqP8NJIsQRljXBThHFl0Cq5Ne181gioQlVManh5p9Cu+PRl3xw2uuxaTSiRX6vT6kx5V0ehflv02jR2lzZTUkmQmxAtCnKRk3ZH6AAAqSNJREFUzAthfeMW1PaygwM7NEuP/lyM7u4/iSbX+EuglkAlblg3SWeiTQ8DgorfaCkA8V7pzXbLhJiHJfmFKKISUKCj8+SHAhN7b2RRsNbGauVKgv5j6QRzh20YwzDOK32UB7RhWsqBTl3S0aA9vHdGNUKYRkFRIfZdtIg8YKyU0iQ06cNDDB6bN9agp6vHlCmlw32AzdFpZYRmdnQjzcMRrWHPQy95Xlw5Bked+EEceMRxSLHcdUrQYBhSeGxkl/6Vn1L20iFGRHMlXbMnli9six2LxAl7csh8FL90qV02vpmh2Rn4mG1SJ8NV52FQaMoXJYBxMH7NGLS1dqKGaZWgOmnSRBN8LEzRSeFA+04kjGjDoixcVBLy3FptJyxqhJXCa22tCUFa1qW15ps2brSlM1UUHG0WjfFaueBzb1+0f2RbioGUdwnPGt3VCTgSPCXkaJ+C3NtoIjNG/HEn4bgZBhMePGVTdJigYTnEostwdNcSDtGuEd+KkSNNEDUlmTC20a/i8r92y8AtPeKc1WU6ikuQISR0a6ldcUkRJk+eZLMnyledfBbRUiL++YpBTiQPbW0dpiDpGEzVK42Wql/VCK6yQjRbsWL44pFm2DQgJ3PHZ9eWtXd0kswQhfgq45Up2yRQXyW2034060Pa9UVbhZ9LSU/5IyVGAqvqg3gfyXVn9NtH0ChAjmXe2MwE+a4yIoinWk6m0XDNbIrP4rfCNRGJl/gk+qR8aDOxBFT51uyg9iupzCgPC4tYnuhWdIjHaaZNwrPyNOHXf/rVuwKQMqWS6oREPbm70itoAFO8k1Bu6bTlWG6gRQqs3JqgLYWJSmcR67joU5ocmENMghQ8nT6mcuzipr2S5tmbssC/CBVA3aVMKFylTw7EB7UBrrzJyLVdSoSFRz8S6EWX8ZZWVkZFhxeP8lMWTgFQ9pEXahtcFHbJXOGpbvRRkfFlNCvDGvRh/sjELsYjAVvhiLeKS2VKNBgdHi0SrgXRwx/+e4oB3UZ7/RmDEMuvdr45Ny4Ol0al0qXJ5ZMvNpsrPvt0m4BPeC2a+bc4SZ/d5ZZW8m+8kRvxot+986N/i4d/djiAwuZPTk4W9pZi8G47lShAgAD/CQxfrf0G7F8C/apRU+du+JcDyoDC5J+FNFx4Q5MhJ/3x89LzGyWjP6yMADL9mnG/Iw++g6Hm28M2ARIyex3/2017Zhg+ZJYZpvesMHwj7yHThYFu+ju1jDiHM9sWdGMFwHt9D8Cxxefi6/FnMORLdWVHLDM37vF/Fn7q30PZHiDAexqBYhAgQIAAAQIECBAgQACbOQwQIECAAAECBAgQIMB7HIFiECBAgAABAgQIECBAgEAxCBAgQIAAAQIECBAgQKAYBAgQIECAAAECBAgQgAgUgwABAgQIECBAgAABAgSKQYAAAQIECBAgQIAAAQLFIECAAAECBAgQIECAAESgGAQIECBAgAABAgQIECBQDAIECBAgQIAAAQIECBAoBgECBAgQIECAAAECBCACxSBAgAABAgQIECBAgACBYhAgQIAAAQIECBAgQIBAMQgQIECAAAECBAgQIAARKAYBAgQIECBAgAABAgQIFIMAAQIECBAgQIAAAQIEikGAAAECBAgQIECAAAGIQDEIECBAgAABArynkEqleKW9t22RTqfNXvf/Khi90frfpiPAewZZLPRBaQsQIECAAAECvKuxcsli3HH3H5FXOQ577zIVfW1N+MfLqzBzwZ747BmHIBzrwd2//gMe/udK7LbHQkwbPQLr163Fi6trccj7D8a5xy1C48pluPTb9yFcPg5XXng6po4utrAf+s19eGJNErdfcTp+cdeP8avnVuP4D5yAjx23t43AJpq34PI7fo2Dj/0QjpqWwqduvgfx3GJMqizpF/pTyRT2O/AQHLRgAv75tyfxvd/+DZNnzcX8aVXYumkTXlixCYcddwz2nxjB3Q+9gEgkG/Vbt2JLRxxzp45HJDuNiVNm48T37468SBZDTOOWm29HS8EEXHHhySikicK98ScPY98jj8MXTt3f4n3gl3fj4Q1pXPuJk/CzO27HqD0Owe7jI3j8mRXIyg5h/dr16MnKwezpE5CMJbHrbrsjvnEpHl7aiTtv+OjACHNnA750xy8wfuEinHfUnp6hww9v/y5+t2QzTj3lJJx5+G5mFqvfQF7ejxM+eCYOrOrGhbf9BsefdCKO3H262QsP/d+9eHRpC2699gL88js/wuKuYtz6hVM82yFIdOHLX/8+/rG+FRed92Ecu9dOzrxnK87/8t0orRyFySNLkEgksGbdRqTyy3HFZ87CuOIc5y6AIXQt4T0HCBAgQIAAAQK867B22Wu45Ye/xekXXojzjt0Xc2dMwvx5s3Hk/ruhJD+Lwm0WfvPr+/FyWz6+f/0F2G/hLMyeMRn77rkrTtx/Nu6572Gs6gxj93EFeKm6HnsunI2f3HM/SidMxZRRJVi/ehU2tmfhsEVzsXTxUoSrpqKosxq/+Mc67L/3XOREu/DXl1Zg6sydMb0M+NOLq7DfQQfhY8cfiD3mz8beC+din93nY+aEcvzzqb/itt+8iBtvuATH7zcfs6dNwh677oJD9t4Z6OvB2Ck74f37LsCi3XdBUbQF1T05uOy8U3Doot0wb8Y4hENSCoQsC+9XDz+LqdOmYnR+Cnfe8xCOOmRPLF+xGhUTZ2JcuAU3/+oZHHPkIdhz5lj84+/PoHjsJPJlLyzaYz7jmIfWDSuRNWIcLj//FBy45y6YMaESq5cux9rmPuy+YBp6unvR0xdDV3sbnnttNSrHT8bC6WM9GhxefXkJiifNRFb9Stz/4hYcsOdsZPe248mXVmP23F0wsShhPJk1ezamjSGDPKxftQobWmI49IDdsPLV19CUzMP795nj2WYihXvv/R02Jsrx2Q8sxPd+9WfM33UeKgpzgXg3nnh+Jd73vgNx8iF7Yf7cmRhTmovFy9diypx5GD8izwsjgBAsJQoQIECAAAECvKvR29OHaCIPU0YWeCYO4bw8TJ04AfnZabR3dmPyuHHol6s9ZBeNQGluBDEKv2naxRMpzN9zX9x5+Rm4/6c/w0+feBVZ4TCyPX/pVAqhvCJ84pPn4f2TQvjMtd/FyvpOREIh54DIQhoN9XVYsmodlq2u5rUey9bX0iaJ7p4u5FRWYkRO2Dn2UFhUhOlTxiN3IBhb6mTzDdtZ+1E5bgqOnjcSj/1zGR764xPIHTcNRx57JA6YUoS/PP087n/seZSPHEVFYxZl64Tn640hlUygtb2TV4e7OroQT6aYtm2h2ZCcolJ86lOfxJ7lffj0DT/E+pYeRMIuMV4qkOUz0Uc6xev1RdXXXnwW9/1tJSZXFaC6rhOji1K45Ud/QMyzF5/a2tqxpa4JNXUN6OzqtXxeuqLacxHAR6AYBAgQIECAAAHe1dh5/lws2KkMX7n951hT12Zmib4u/PgnP8dFX/0R+grLcOj+u2Px3x/Hjx59Hr1xCqREX2cbvnPn3ahJRHDmcYuQiCZs6Y/W/ReOnoRvfvkzaF/5HO784wtIZDlBXkKovzzomBNPwqUn74Vb7/oVVmxtRzgksUv2QFXVaOwyaxp23mkKr6nYeepoJNIh7LP7rpiU3YQv/+APaOzos3A6Wxtw423fw9XffwjJrAHhWQJ1WnshvPdtEMrB/gfsi8ZlT+O+Z9fj8PctQgG9H3T4YWhe/k/84i+v4v1HHAotiBLJpmgMCcw3z4Tew5F8zJo8HrOmTcJOUybweSwKqMwkhwZAiEKfJyefdhouOGJn3HjnvdjQ2GWCaHjkBFQVZOPxvz2Ppm4nztdtWIPHXlqPsbNmIcJ38SwRT6AvkUBPb69dfbEE2mqrcfuv/oZPnHc6Ljj1SJx07OG4/YvnoKCrFnf93z9A7YO+szBqZCWmk8ZppHkGFaxIVgqNza4sBBhAsMcgQIAAAQIECPCeQIzKwAuvrkRTRw9y8gqxYOeZGFPu9gk4pLFpQzWWratFV18cpeXlWDBnOkaVaoU+/Xd3Ym1tMyZMnIjiXH9sNYl1G2rQl4xg7rQxqNm8BT1ZeZgxvtKzB7o62lBd04Sq8RMxMj+NFetr0B2Ne7YOEsdGjx6DiaNL7b2ztRkvLF2Ljp4+FI0ox8I5M1FRnGt2PlqbGlDbHsfMyWMQMaVjOKRQvakW3YkwlY8qz0wzFvWoaU9gl+njENJIPeNft7YauaXlGD9qhOcOTM9m9KRzMH3i6P7ZgIatdWjsTmIO/farKckY1mysRX4J/VeWeIYOmzduQixShGljyz0ToKOtFRvqWjBu/ARUFLl1/k31dXh1RTU6xfuyMizceQbKCt1Sn61barC1tYupcRC/cgsKkZ8mH3MKMH1S1aDZis7mJlQ3d2PquApsqmlAj8dv+SssJC0TxyA3kjH9EsAQKAYBAgQIECBAgAABAgQIlhIFCBAgQIAAAQIECBAgUAwCBAgQIECAAAECBAhABIpBgAABAgQIECBAgAAB3vo9Btqp39LSglgshqyMnfMBAgQIECBAgACvB4klkUgEZWVlCIcHH9kZIECAtxfB5uMAAQIECBAgwDsa0bVr0fjznyPV3Q1kB4shAry3kE4mUXrggRhx3HGeyb+OQDEIECBAgAABAryjIVFmuPPzAwR4ryA7K8uufxeBYhAgQIAAAQIEeEdDokwi8ea+3BsgwLsJoVAI2W/BbFkw3xYgQIAAAQIECBAgQIBgxiBAgAABAgQI8M7GO3XGQAs/9CXf52tj2NiZQCCQ/Xcgvmub+y4jc7BTRZjlyYzfUXirZgwCxSBAgAABAgQI8I7GO1UxiGRn4cj/a8ALDTHkhV5/fXiSEhu9mEIR4K1HTzyNi3crxhV7lyD1DpOO/8cVgyTa//Ag+jbX8HlI8U0mEBo1CaVHHY1IybvrGLLYsmfRtTWBEQfvN+yhCLEVr6D12WUoOfRQ5I8f7ZkOILZ2GTpeWYGS405CTm5Q7QMECBAgQIA3gneyYnDAvfVY1Rq3Z0EC6WTKR4kUsLEjTjEqCzmUKT48pwgfnFWEje0JvFoXxcPVPdjSnTRFIT+Sjcl5WZQ9suQcfRRwN/ckEc2Q8ORuTH4IiXgKBXTfEU2hiZqGxBU5e6NSh+hL82/6iFzMKMnG5vY4lpOmJEOYVMDQaL+xJ4UIFZ2pfO8kLQWRLNSRnl7aKe7RFP/qYmlU5WWjgebdNM+MP5OeyQWhflplMSI3G+PysyXAkpYshBilBHrlfjidwvoeF1hhmPTQ3ZbeFIrJwFQyxec08mg+kXQ10LyTYWbGG2fiPrJzEb6yqNRoeCfhrVIMQtcS3vNbiCQ2nX02egtmYvKXPouiPfcYuPbaCwU7z0KIGftWoe2X38aac29C+SkfYLghz/Q/j64Hvo+t9z+LspOOsYI6FD1/+gk2XHwFGr7/U6RH74yS+dM8G4fuh3+NTV/6Ooo+eC7y3mVKU4AAAQIECPB2Qt9ReqchRCn+J0u70dyXsmdB8q8Ug/s/MBpX7FOGA8fn4fApBTh/YSnGFIUxuzIH1RTGH1jTTVkjC0kKs/vMKMEPDh6BV2p7UR/T6TQUlLOy8YHZxThnp0JMLczChvYkrj1sNObQ7qL9y5HsiGFTMhsXLCzB8VPykUOhujMcxkkTcrCpM4nj5xSjkGGHc8M4ZnIetrTF0UJh/pi5pbh971KMJy17jc3DosmFuGSXYjRTOfjwPpW47aByjKUc+Jcm4LGTRmEEBfGLFpWjr7MXLzQlsd/MEtx5YCk2UCG4+f0j0dDcg6XtEvrTGFkUwRnzinHa9AKMyyXNnSn85KQxOLAygt0Z1xgzS6KQst4pu5Xjwtm5eLY2ikhBBF85dDSu3qcUjVu78XJ3Fh7+0FhcumcJVtX34sx9RuG295WjMpXA0s40Hjy1CqtpvrQl2a+QCVJ6FozKwSET8zyTdw6kFLwV3w9766Tz4fA6oaeatqD65COweMZOWHng+7B81/lYvPOeaHlmuecC6P3nw1g+fw6W7LYnVh12GJYv2BmL5+2D9hWajQBafnwTtlzzDcSW/Q2rjz4c9U/8E90P/RLLdztykKYsNFz3Cay44Ev2nO7cwnD3wrqzz8KSyVVYcewZ6NnSh74X/oTl82Zi6cI9sPJ9B2LJjBlYcdLZ6GvsNn9CqnUrNpx2DF6dMg0rDzgQK/bcHUsWLkLLs0uQFd6BYhKPITR2IeY8+xpi/3ctlp/xKSSSnp0wNEMTUdRf81ksnjIVKxbtz2tvvDphGmp+eJ9ZN95wEVaechGrnw9W8jOPx6vj9kRfxsBJw7UXYtnpl4J1Hi3fuY7hTcKK/Q7AyoMOxOLR47Hha3e9I9fTBQgQIECAAO82hCk7LW6K4e7XOm3UfW8pBlMLPFtga1cC967oQpoigy81qA/PjYToNh/HUMifXpGLrx08EvPCcZz9WCNKRxXg90eXIyHJl4gl0pg2Kg/3HDsSK1e246N/78BZu1fgmp3ycPC8Mtx+QCWu3b0En91tBO4+shKTs1Oo6Usjh8TNKQthRHEE47NS+GtDAmWhNJZ3JlBP5UZi30+fbUZPSQH+clw58miQpOyhWBV3jJdIEN2O9rSN0seoDcXobqfyCOYXh1CeH8aXKMjvOzYHKdr9c0MXLniyBXvsXIYvLijC4q1R1PSk0E1Pr5FX66kshLLT+P0r3Th7z3L831Hl6Kzrxt/rneCfwzh+9HQT+kYU4oljKhHy6AiwLd42xUCzGd0/vx1LDzgAS/fbz12LFuG1/d+Hmt/9FakNz2LZ3geh8LxbMX/NKsz6218x5+XF2OXZ32Lr+Sei7uHnGUofWh78Jyb86nHMe+l57PT445jz6lKMPnIOaj9zjU0blZ9zGSZcfyly5x2MmQ89jtGH7oNUTw/SLKDbQGq4L4lTfo+tWI7sGYswb0MdZj/4C0QfvBErz74OU19YhZ1feQGz/vo3zFuzBuM/vAirD34fevror2sTlu2+D0IHnoMF1esw6+9/w+znX8S8V/6M9Mb1LOJDhPuhSCWRzs7HlD88g6o9CrFk1nx01bZ7lh4siBjWHDgf3dlzML96PWY//RSvZ7Fg40okHvse1l3zTZR/8RvA2r+j4Z4nzFvXYw+goyGK/Lkh1N/xSzOLvvZXbP3Fc5j4pcuQbliLrbd8F6Nu/BFm/+PvmPXk3zC/phqFk/LQtXaTuQ8QIECAAAEC/PcggXVCUQhr2uN4erMED4dOCsG3Pd+Ofe+pxbKWgaVH+k3TU0NnHL9c1olvvNyBP6zrxjdf7cA+s8ux/GMTcNyoML78TLsTwHnFeS2r78MPl/bg+uPHYv2ZoxHpjeGyZ9vwo8WdmDMuD5c91oDViSyEu6K4aVkv8sNZCFED+SbdfG9pNyaOL8AHJ+eiJC+EzVt78c9Wyle0j8aT+Pxj9fjWuqgtX1pCu28v7sLV7x+DZR+dgB8sKsY9L7VhcUvKRri/cvgYvPqR8XjqtLG4cOci7DkuHxNKQoimsnDM2FyTVD+6TwWWnT0Oe4QTuHt5FxKkJck09FLBkXwvxUjpenpjJ35Zk8S0HOALz3eaUhGnOBijdpLg9blH6nH18j5TZqISB19HZHsv4m3aYxDH6r0ooO9zMmbdfrlnNhjtv7oTGz77dZR+7Gxqx4OF+Kz8UhQdejRK95iITZ/8KNr+vhoFe++JvLFVCI8Zj+jzf0FvXQmmP/YD20Xe/otvYfN3/oGdHr0HkZIIOn/zQ2y69jeYvvQxZC7Vr//CWWhuGYc5P/ga0p0bsXTe4aj60b0YecgCs99y0Zlo+tMajPzgYSxkGTRRywmVjUTZmZ9A9voHseqcL2Hioy+ilFp8Jtq/+3nU/LUbM355J7V8zzADnXdfi/U3/RnT//gYCic77T/6yp+w6tizMfJb96IotQrrL78FU/72GkqKN2PxzP1R8L6jULDTGKS12NBDVnYIebsdgIrjD0HXQz/FuhvuxU73/hBbLz4HOSd9FqP2KMbK06/G1N/9FnXnHofIEZ/FxM+cbH5TXa3oePRhdP7zefQsfg296zai4JATMOGGLyG/aoS5CRAgQIAAAd5JeCfvMdj/V/VY3TYg6AsSzLREiHKvvWhBgWYS/OVGw0FOh9rKTIqGvGWOBMtckHtJgZIwFL3v3w8r091Q+P4ywx7qPvNddOh9OPeZ6JdKvUD8sLaXDt9+e8/CkCC3sfdhewzmFuEr+7139xj8+yH8iyg9+liEyqnxZVVi7A03YLx3lR00Gw3f+y4SWQVovesWtD/XhBkvL8b0H/+A9l9G5QmHovf55+zzz5mZmhWiipDlkhOhgJuIbULPinp7FySA19/zELVqJ7Gr4GVlRRAKD0zPlR17BNCxETmHHt9Pz/gbrkMothkNP/kdsqh05Ox5NHIL4th62ZVIZMxKRBf/Exs+9w1k5UQ8kzeG3IXvx7xVS9H3w8uw5pxLWRCVBhJXPBUVR8xDtLUdlZde0U9P1SfORPuvf4KuVW4pVdHRp6N8ViFWnXA8enpKUXnKUYjM3AMVu4/H6n12R1/eAkzwlILoq3/Dq5NmIlE2CxNu+SZ2+tOTWLB2JbLXPImaO374jqsEAQIECBAgwDsZGu++cEGRbajtjqXR5V161pJgLXLQuGCc9944+u2HuzL9Z5r1xtPoGcbcd99Ne7nJ9N9vl/E89PL9ZYY91H3muzYIb8995iV3duk5w3x76Xi9Z/99R/a6FOeU4jBO2alg2H2i7xW8TTMGaTT/8LtIT5iHysP398yGAzPjyUfQeO9vEevoQTZzovjwD2DkaSdRYHcuep/9M+p/8jNEOxMIFZdhxDHHo2TeOGy99dvI2eMIjD7zeKTrNqD26zehtzWKik98GhV7z0d80wrUf/tO9GxqQFZ+MUqPOwV5OR2IoQyVRx+CdLQNDXfcjeKTzkDB1AoXmRDtRPOv7kHrE/+gtp5CaEQFKj50NsoO3MNzILAAPfMXNP38XvR1RRHKZ6U++TTklyXQtb4DFaccT63ec5qB2LJ/oOXPy1F+1keQMyLHMx1A+/0/R/fqWpRfdAnyWDiF2PplVJR+hJ6NW5GmOp83ZyFGf/xc5GWM7idrl6Ph7geQf8gpGLHHDDOLr1+O5rvvR8kFn0XBqGIzE1LtzWj68XfQ/vxy8oWFP7cc5eedi5KFOw2rPQcIECBAgAD/65Aok0x6S4XfgQhLaAg64f86XDnyXt5h0GzB//BxpQECBAgQIECAAP8ZvNMVgwAB/l28VYrBe3iyJECAAAECBAgQIECAAD4CxSBAgAABAgQIECBAgACBYhAgQIAAAQIECBAgQIBAMQgQIECAAAECBAgQIAARKAYBAgQIECBAgAABAgQIFIMAAQIECBAgQIAAAQIEikGAAAECBAgQIECAAAGIQDEIECBAgAABAgTwkJX15r809pZ9m8yPezga+s1417N/ZWLI6zZ4PXvDG3IU4E3iXylX/w0EikGAAAECBAgQ4B0NCV2ve2WHEEYM9333BvzssaeRHQ4jFAojzLt/Na74G7701a+jLe3eM+0HhZOO4qkn/oL2OLDmpb/g6q/fiN5E2vMT8txm9/sNhbIH+Ue8FzUfORprP34JktGU0RJ/+VFUn3Qeknyu+/T5qP3m/WauK/bKX7D2uI8iurUNW88/Bit33xOr998fq/bYAxu/8BUkokCqrhqbPv459G6od2nz/PpX8zdvQt13fovseBva7n0EaZnro1i8Z7rt/t0PUH3V1eJqBs3Z5sZPj/xlps+l0aXbvZNHnnm2F0YmL7OzvTBp5uxdWCEzo19d2/jPMLP4M81CLsyhNHmXPXv0Kd5+ey9fhsapq7N+M574xwuWX+bPu7Iz3Plhymxw+vxw3XvjxhW45aavor6tl++Dw3srr7cC//UvHwcfXg4Q4N2PHTVYQRsQIMC7H2+V0LIjvO6Xjyk0htK9+O4NlyM252icvs9kfPWrNyKdV4belhbsduRpOHJOAe763T/wmfM+hJuuuxE96RzkhpJojYdx+bVfxayqQgaUxAuP34srvvYDLDr2Qzhw/kR855u3YuT4uchKdiI8dj6+ceUn8dwj9+Hu3z+NiopitEXT+PTnv4A540chyTYv3dWKDeedjVQyC9HqFkx+4AlENj+I9Rf+DNNefgh1HzgSiVknYcrXPm6k9/79Aaz/5Lcx5Xf3oOGqM5D/4asw5tiDza7tV3dh0/X3Ycrv70TjV7+LkVdSOfj9HWh6dCnCZbmI1wNjrr0WyeV/RbSnAOH4ctTeeB9G/+iHyEvWoOGH9yNnynjSUYvRt/0UoVfvRe1flmPmD76HrBCFWwq5q17+G775nbtRNmYMmuu24H2nno+D55bjys9djcjYyQj1tgKlU3HF5y/CH757NZ6r7sOoEQWo3tqCj3/ui9hrVApXfvVWoKAMPW0N2OPwU3DWQdNxzY3fxsevuhk7jejDtZd8GYef+xmsffzn+NPidaisLMfWmjqc9LFLcOjcIgrWN6EpWYDu9lbsfvRp+OC+0/CNm25HMqcQPS2tWHT8WTh20SR88VOfR1bVJKCjEb0IobyU/G9owLR9D8fnzj8Dd9/xdby8ug4F2QnkV83BZZd9HHd/9Vq8VNOKytIibK1vxSlnnoe6Vx7C3U+8hgs++RmccdLBSKXSVKo68KPvfgvPrW9FRV4aDYli3Pilz+Lp3/4Uv37iFYwfX4WtWzbj6HM+h4Om5+OGr92EUGkV2uo2ILtwAq6//lqMH1XEspqyvHsr4Ssj/y7+6zMG6XSKzE4GV3AF17v0Uh3fEVKpoA0IruB6N1/s6V1l/68gC1mkYeOqlahtovCq0XoKT8lEFHfe9S3MP/bjuP3WW/G1r1yBZ576A15avIyCYQOisRhaO1px3nU34bZv34kZaMSLLyw2vymEsce+B2H+zNk48bTTUBlJonzmAtx0xx245crPIrb6Vfztmadwyx13oWjUSJSWlaMgK4bHHnsKSQqXJrpJOUikUPKRL2LW/bdh4xF7oe4PzwC5uUa1ITs1sKiHQl86zTePlWpX9ajWNVxRhKxc0tXbg1j1JvQ+eR8a/roJUx57HDN//SuULKhCrKkdydrNiLVmofLDH0b+gkNQecpxyE5kIVw+Culs+q9dhd4XVlEZGCIaMq5YXwIVo0dZ/J2dHViyYj26ujqRDI3CZVd+FTd97Xr0dW3EyvWb0dLZiUNPPxs33nIrTl4wDi8/9zS+ecsd2Ovo8/GtW2/i9XWs+N1P8dxLq9DS0oRokoFmp9G0tQ69fXG0NDZg14POxC0334zTjtsbTz71OH599/cRnXU0vv3N2/HTn/4MF37gYNx+0/XY2BLFyIpyjB5bgWee+TM2bt6EWKoUn7rkOnz1+ouR7gzhk1/4Om68/rOo/ucr+P63v4nfPvFPjBtXhbLRY9BavxJPPf8yOlra8b5jP4FvfOMWHLnfdDy1fB2OPOQgzFy4F04+/kCndDLvRV9ebiHKC3NZrmKoXfwimjq60Vy/BbsdfypuuvkmfOwDB+GFh3+Hr3/j69jjpE/idppdd/klqMyNUin0ePo/jGApUYAAAQIECBDg3QnK0tmREFa+9Bd86pMX4dqrr8Xjz9dj3112xoeOOwaP/PBWfPlrN+KKK27AzJ0PwC6zpyES0VKQEPLy800olvgdzs9DDs37EY6goDCBe37+c7QmwyigQC8lSGpQOCcHk6bvjOMOPwxtzd3IpS5S29iK3faYjxAFcJMNKWRm5xcgi+FHJu6B2c88huRrLyHR0mnCftVXrkTfg7dhxfEno/ojp2HtWZejksJl/swqZMWiaKYgvvqkE7FitwXYcP1vMPH++5A/Ih9ZeXnI3eNojBgfx4YTTsKaD56Khnv/hOyCCJggZOdGkFVQgGTzK2j40V1o/t2DVJJybRlNqjeJ7pceQywaRqiAaReZ/Esn43jx6SexsakLlRWlSDH+tUteREN7N4PMI4uopDAd4peWyeTm5tssg5AdiSAUKcLJZ56EB352M6792s249HMXY+S+R2P/Q/ZHaSiMb3/5Cnz+os+jursbOeRdJDeP9Dj/WqoTKazEEcd+AE1/vxtXX38DzjnjZNz2i0fxYSofkWQ3shhH0+Y6jJ80G6NGViLCMEzxIiNz8nIdfUoJy8FhR30AC6aOREtPFFm9HeiJ5mOXeXPccipvtD0UyaHwH0FuXiG61r6G+/7wlNHBrENz3UY8+fenkV88gjpmGPF0FH/658vIYZrDXpqz6LZoxAh86MQT8cfv34wbbvw6rvvqjWiIFyMS6lf1/mfxX19KpIoULCUIEODdC01tqpPdHtz0f9AGBAjwboW/Hv3txo6WErl2yKOBModmKtXqaG24L6qZPIJsEwBt2YhG6c1MAqpG7OVvoK1y6VJwFDuZPn9U2fzxOc1nX0CWlKrZgkxIgJTQKnrsXW7pR34NtradRnxUHOaWkL9M9IdBxwoj1V6H6lOPRaJoNnLCPejrCGPSD76LgnFl5i6tWQutrdcz/fvLTxQ6KTczxdpPBzGUf0anwqGR8ZJGEp71bOmngXsWrd7zUF7Tz4CZUeLSonTwXfxyPM4y3vrPQr9/j0d+HJpVCVH43uEzUykFzXwxX1xei07/2aVTzwP57ngv9NMhAgjlsx6l5KX44HhFmn36zZWDT/fbgUz+/DsIFIMAAQK8rXCNZKAYBAjwXoUTWDyh8m3EjhSD9xwyhUQKrBLiA7y78VYpBm9/TQ0QIECAAAECBHhHwgla/QLXvyl4+eG8FQLcDqGRcSpKdgVKQYA3gUAxCBAgQIAAAQK8qyFB3D8K09aLZzz7QnqmmZa4xHs78d3br8XLq1fgjq98BS+sqMXvfnYX7v3DC87dMGFoZsQ3k70v/su8t30Lrrvqq1i+5FXc9LXrsL49vg1NSMbxyosvora5g2aBiBbgP49gKVGAAAHeVqjDDJYSBQjw3sV/eymRhO7VL/8dP/7ZLxFN5aOzrwcjRpQimkigq7UN+538MTv68s7bbkJ9bxipaBfGLTwIHz/xMPzyh7dir6M/gF9//Zs4+Pwr0bviMcQq5mNE73L83+MvoaKyFPV19TjyrItw7D4z8Z2bb0R1cy9yKOCHR43DBeefi6ljRtra887GVfjMhTfjgks+iT//6Q845byL8fIffoanlm8Gor0om7YQB84ox213/Qhjd9ofN335YpQU5FBOCtrHAK+PYClRgAABAgQIECDAG0BvZzuas/Nxw+234VOnH4GOdArfuO1WXHja4XjxH3+0ozdLSkehIDeCeE87Vj7/LDraO7F5YzXaunrsI1sa0G/YsgkNda1orFmPaQcejq/fdBPOO/FgvPjw73DvN76BnqLZuPNbt+Oaqy8BEi3o6o15FAwgHe/DurVr0Z1IIS+ci+aaGsSzIhhZUYqF++yHXecvwIkfOh6lhXlv20bVAAG2h0AxCBAgQIAAAQK8o6GVBxotHe4SNJpqR3LqAB9k8TlsQreec3MiWPPK3/HEs8swbsJkmqRRS8F/2eZ6hCK5NuOp4yx14o9OBMoOaflPhGFb0EhTkgrl5GP/k09A9auP4ks33IirrroKr62pQyTiZksdLSGGp3BCyMnNRU97I/727LMYt/PuWLDTWDz1+KPY0taLglgXHvzto1i19Dlc8rkrsamx3WY9hqYruIIr83qrECwlChAgwNsKNVjBUqIAAd67+E8sJZIcsSNZwheedOzkcM/yq/sgKLwMOxe+3CsuuXVx+mGsf/lJXPqlb2LPQw5B09rXEB4zG1dddjGKciTrOL86xtILxjYIK/z+eGnhjrsUv1ya/Hhd3AECbB9+Ofx3ESgGAQIEeFuhhipQDAIEeO/if0Ex+E9Bae0H6ZGgHyDAfwJvlWIQLCUKECBAgAABAgR4C6BZiP4rUAoCvAMRKAYBAgQIECBAgAABAgQIFIMAAQIECBAgQIAAAQIEikGAAAECBAgQIECAAAGId//mY+3uRwLd//wbOp9+EcgrRuGhR6Jo1lQgneo/FeDNQHuo4rWbEe0BCqZM2LF3Wcaj6Fm/HqGqicgtLbQNSW8KpLNv7SqkC8qRP36Mo5vhprtb0VvbiryJk5AdiqFn7SbkjJuASEmB+wQ63cS3bkYiloW8CeORqFmPZHYBcseNYcYzjB1Cm1iS6Fu/Dun8CuSNqdgx3dpcloyj++Xn0PXXZ5BOhJB34CEo2WsBaRPJrxefB4aTqKtBtLEZ6XiCHklJfgHyxk9AuKSIJDCcWA96qjchMn4qIoURc/NvQel6k2VgMFKI19WS5lbtpDWT7MIS5stEhApymXaavVkas9OIrq9mnpchb3S5o9FAOmOd6F6zCblTpiNcmJth97+J/9rmY6sjbehetd7KlQpiViibZTNu+ZRdWoFIQQ7iXX3InzHtDdSJYcBgY5s3Id7ajnQywz/zJHtEJQomj/cMhoHlG/Pz3yl624PSHo+ht7oakTHjkVNS6NqEtxrG43Z0/PVJZE/eBcVzpzNdrg4IWaEwUl0taH/4QUTX1iB71DgUHXEYCsZVMfnk11tVdhXO0DrMhjrV1oi+hma2i5OtrpBaxBtq0dfch8KdpljZFGLrVyGVW8q2cSzdePlI+qIbq4HCcuSOZvuncqrGP5VA34Zq5u8o5FSOcH1IgB3ivbT5OECA/xaCzcdvBOyUEksew+LJ09G+JQtVl30RVRd9FN333IRXiirQ1Z5Exy9vx5JpByDaHSNX1RcMbuS1gcggwYYCXqyxEUkKFu0/ux0bL7wRqb4E7NSyjMxIsQPpb57oL921FfXnn4yWF5ZTgGhC76ZaNmBsKMn9dKZbgcGYf7+BU7iJXmw5cT8snzQeqz78eSSz3DnI8ZcewfoTP4LerTGkGlZj9d7vR9uzS+nFCWFy03rjFdhw4eWIU1BvvPwcbPrSDVQO1EibEwcVJvIq3tSA3o2bkYwm3FnN2XE0XH0JGn7+FFLs/HuqNyLFxOos50zIb8vNl+OVqqnoWNWKyssux+gvfBpZG5/DYioVtT951NxkKz+Y/p6VKxHv6DGzoVDn0f7dG7DhgxcB4yaxQx+D7Fg7as/7EF4tn4rOlc2Mn7zpoVamrFFnwGKcjvUh2tTEV6WFClETBYK6RqQVR7ZLrAkpvZ2MfxWiLe1WPrJSHdh89pFY8+k7GRzf7azoNPrWrSEvtjBshefSa3lCu1hjA5JxT/ghvdlZcTTfcAk2fP7bCI8cS0FsFNItW7DxqEV4dZfD0be1w+LWFW+st3CTsaTFpfLmjsxzwelBApPM0z29lFgoxFr+hJBsb0G0rQOpuuVYd9zp6FpMQUvlMsD2Ec5BuIIKwOjRiP3tXqw94WNIdIWYR1U0L0f3b36Kzed+CfFsCoFbKOB3kufktcHqCc1raxGj4K/yMpBRQhZY1FB3wXnYcNk3LLxQcXH/lZ2T58qn2hCGlWhrYZlkGWV5VVnofOBnWDpzOjoopJryRLN0Xw/6NlOZj7ryIZjAw7jS8V4qn/SvhoNuU71dVl9TSdr2l1HGxWfVs0QX6wjdIKFyy7ImRYGCbl9980BaVH757OpLg6NtSP02yIzuo5uq0bO2ur8dUF3cdPIhaHliHYrmzSABXr0QfR31WH/orlh26BkIz12E0VdcgfIPHIS2Gy/Dy+Wz0L2uztJo+grpjrFupOKsC/Sb7GxD74YNiHdHSZ/PB6aN9BqParaynRKPWK/izdj4wYOx7ot3I509uE0JFQIbDz8MW776Q6sr8S1rsf6gXbFql9mo/eXfLO3JNU9i+V7vR/szK/gu3oaQYF1TWUj39pF/SSTbtmLVzrNQ99NHgQiVcdbNdJx1k7Cmmv5idXWItXU63hJqf6mFMs8amS5Hq/HRs7P8zSxOAQIECPA/gGF6gHcR2OOEJkxH4YRK1J17ElYccDg7iG8jd7+TsfPmLSgui7Axr2fj3YUEBcWOB36M5dP2QG+v65z6nvgxlu16GHprYqj/3El4bc7+6FpRg66H/g913/w+QiNK0Pune/HqqFnoeG0D+5MUaqkALD/pMwxTne5Aq58VCaPx4ivQs74JybVPYem4Cmz8+i/Rdf93sGTqDHRs7qL/bGw4ci+sPfdypMIDH0+RQpIMl2D8r/6IstG1WDZ3H/TUdyIrPLgTfH1s2wtZOp97HEt3no2O5TXIG12CmjNOwGvHfJS27LhIU/Mtl6Lt+VXIat+CVVPHY835VyFFf0afBI7mFdh86y8w+pt3YdyZxyM7mTC/Jaeeh4XxVow55yhEX3kcr1aOwNYfPYKcsVVove0avFI2mYpELdMd7r98CrMjhcitGoncUaORv8uemHTfH1CyYBRqv3Y7O+Wt2HTuR9C5pQ8dP7kJi4tCWP+FGxDd3IKWmy7Fa9N3Q+fyLcjqpmCyz85YfQ4Fv/rNWLPrZKw573pkl5Wj84c3kJ5JaF26jkJIN4tAAwW3RtRecDIWzzuYilQ+sjprsXr2TKw59xok65di2cQqLD/0BLT/7VXKMRK2MvnJspZfTJpH8xqHon0PJs33oyivGvW/eRLdTz2EpfPmonNdE3IrC7DlpCOw9NRPUaFbizV7zEL11+8zIaXnwR9QWNwZXSwnDVdQKfvF0+j7x2+xZHQlar77ByRrN2DTpy6hUBgdEn+AbUCJLSsn32Zu8saNZ1kqZz3MR86YcXyfgNzyMmTnhdH7ysOou/GHlGnjqDl+P6w8/XNI9LEun3MMlu53IuI9KSSWPoMVU8Zg4833OgEvA1lUPBMrXkPjXXeh8fvf5/U9NHz7x4hT+Us1bsG6Pefgtb2ORM+6RubvT7BkzBg0Pb0eyY42KrRxxGqbEF/1PJaOH4uNt/wM2YWFaL39Urw6bVd0ra5Fz2+/iZfyi1D9+a8gsXUrtl72MbyUU4aWv73CMt6IdXvsjJUnsyyx/Vk7dzYWT9gNzfc/hnhdDTZf9Al0vrYWjV88C8sOOQEopNK67imsXLif1enOn38Dr4zfCe2LNyCbdXXD0Xth6QkXmoLgpc7KZeP1n8biSTPQU9uFcG4vNhw0HyuPPQ/dm+qosPbZwEFciohXJjUy3/nLO9BRNwIz7v8lSuZOR2zdCnQ9/xoKjjsT0/7vToRLitH7j0ewYmQEKz74MXQv24jk1mVYsXAh6u97GrkTxqL91ouxeLdjEd3ah4YLP4SXx05Hw++eRnLzCqyeMw4bbrmPSlArEh1dSHfUIt6udtRrT6S45I7G+C+di47f34eu6ma03nEtsOfZmH7PHWi75RrJ96i/8ZvImbcIIz/0fqzbayFerZiFpnt+x3ahAw2fvxSNv3qEcbSwfPQh0bQVic4W1F30KbQ89izi1S9hcSSCNR+9DAnWyearPolXZhyAeONWbDxhPyw7/AzEGlrR+oMb8UpJAapvvstoa/v5Hdh49VcQ65WCFdTjAAEC/O/gXa0YqMHtW7YWIz71ZezW0Y5Zf/0jqi46D+FELVbtMgk1v3wOeZMnsyOupPAwBvrwSFZWDrniN9RupBYda9H8xCqM+sqtqDxod5SdcCbGXPpppNo6UXTshzHu3IOw6QvXo+3/foymv9dj6h0UPsMaLdJQkpBGOh7C6Dtuxog95qL40DMw9mOnoOfp3yP/tM9h1EGzUHf1tWj43jfQvSUHE+gunNasgefdkEYqDoy57VeYctXJWDV3BpqeeY2CT8RZZ1FY0VT3kOUCya4WZBfnUgBiCGbnpU0duC9YMiLpGI3XXImNX7yeHVktshSWkEyh4kvfRMUh+6BgtwMx+ZuXo+/VVxCtZY9qo18MM78U4WQM8U0aDfXAsLOYhi1nHoNNt/wAzfc+gPw9T8LYL3wUkbJKjPz0J1EyjwLQo//ElqsuwoqjjsbKD5+NzvVSeDKKpWhkHqTbNyLe2obwZC2DUj6JfmcfmX0Mptz2NYzYfRyaf/IgskpK0PHr76P2pm8je6ddERpVgOhLT6KjswzjrvssCsaOwcjLb8GCxmqU7TwTkdJSRMZMQVZbHToeWYJxP7gTJXMmI3/+vhh/9VnoW/IC+jZ3IlwxBmOuuROjTj2CwhEZNjiDCNFE2pV2viXbmhHdtAU5kyiQhrIQzkpS2P8CNl39VcSaqZD29SI8bg4m3fo1dP3sK2h89AnU3HALKm7+KUbMGGODr6FsKj+PPobsfc/EhMvPQcG8hZj8g7sQznej0QH+PaQpvOfvcjjGXv4JFEzdCRXnfRiJ1dVIrF+C5l8/g1BJCE23fQX1v/gDchcdzPLdLV/OswctIcpZdBgmfu3rmHjzN3jdgkl3fB0l08YhnYgBiUqMvfGrKN1zLio/ciZyqPDG19cilwpCdl4u8naajK6Hf4tEVweSNUtRc/nlFGJ7ULhgLpLdnaQxhsJ9T8D4676CkoXzkNXXh7LPfAWVRx+E/HlUmr95JeIrX0VfdSOyCgtQ9sWLMfa8s5BXUeyUGJaTiqtvR9UpB2LTqYdj3ZmfoxKhOhRHyz0/Q6iiAJ2/u5tl71Zg7Fzkl+UirmV8KsSse8n6leh47DFUslyWL1qI3Mm7YPytX0HPa89RKYgiUjUKkdHjkVdU0F8mVQNCZSORaKxnGsQzIDxqLIr23BcFk8vR8IWPoeHnf3N1vXJXTL71ZpQfsi+yUylEcrPR9qOvYcOnLqVSU21LMVOJPqSjOSg/40KMOuNIlCx6H0qPfj/6Xl6OcGUVckawDRozFZHsLmz64kVYfsQRWPHRT6Jj9SYUn3IBigpa0HDHF1D/+GpUfuIilJ12PgrHADUfPh0dL9PsuhsQAfOK6S255CKM/fR5yBtdRh6pHQ8hZ/wkhApHIGfCZES0JClbSxg1CxNFzsxFGPvFL6B4+jSMOPUU5CW7GOaL6FjViEm334LSXeZg5KeuYRs6n1xJWekpPevTmHT9lcjJ04xSUI8DBAjwv4N3tWKg5jZnzEg0fulCLNnzYNR+/TYK39/BVgpf6dQUjDhogQm3ydpXUffduxGaMZc+arD5tE+wc/4U1px3Gd2lQCkNY885CvXnn4qN196MTZ89F5uvuAlZBXnssCjwf+kGFLS/ilUf+gLG3HQTiqaMorCgUXMPIiSSQs2JR2PTl67D5o+fji0/+RNGXXkdqIZg1Dd+iNCS36P6E9dg7E/uQUGplpgM7izSCW9JAlFyxiWY++Sv0XLzt9jp9plCEBk3DxOvPwdbPnAM1p51HmqvuwZrFi1A/RMbMPoL7IDkMZKD3j8/ik0fOg3rT/0QqtmJbbjoOnQ+9Sf01SRRfNSRFF570Lu+BvF1FAZWrEJWbg4aPn0yqj93JWq+cBHWnk+B5HOXULjON4GIRJEPY7HTP/6Innuux2uzd8Omy76EzZ+9CEvGVKE7ayaqPnEWRl1wPpJLHsHaY85EAwXbdSeeht7suVSQjsPYG+7AzAd/jxk/+xGKphZb2mObn8em087A+jPPxLrDDsSrkyiQHP9pTP3yp5CKRil/kD9ikfaoUHCypTcoxZjrzkdq83JkFY9D/lTG/8SjCJWWofDQkzByQTE2fOB01Nx2K1bvMx/LDjkFCS3DoJDd8eDP0NUYxchzjkbNMcdiC5XArdd+Hus+9x1UXHQZCifk2/KhVCJhQs82oADW9/QD2HDm6ag+4wysOmAvLNvrUJTddC/GfuAg9Pz1EfTVZaH46CMRSnagb0Mt4muWo4OKa8HBp2L8Bcdi/ZGHIfvIT2DMSfsyQGoF5G0yKWHoI8h+5V6sPvk81N96E1YecCgSWuIQ4E3CW6JnVcvloS3b0uWb8FlLu7JHz6DyfyJiy5YiMmUucoqBzsceR/7M6b5LD/QZykb0if/D+tNYp075oLtOOhEbrr+DdUTLgBJWPp1zxcU/esvODyNF5bH59u8g/7izkT95HOIbm1G4265IrX4NfbUtyJs0gWQn3PJCr03IyslF8zcuRPVnvoCaL12KVR/8DIrP+hjbnQpbspJOeEo9nVs7REW1+cYvoPaOX6D0lI9h5Mc/jFTNRvQ1dGDkxZcjvbWO9bwcBTMmoOfxR5GumkCBlS2GoqP/7NGzUHnuJ9B00YnYeNWXUXfjtVh93MdZLxjvvGlI9fZY+hx1DuJh0akXYfIlR2D1ghlY/aGzUPed76Lmsguw9gMno3sDlQUqBcb7eJzpYztCf72Ln0P3+k0oPPJY5FcVoXfJYiTr1qD7leXmJt2/f0GJ8/JNAxQ5Oej43U/QtrIB47/2Lez00B8x84ffQtG0scguHonKiy9E6+0/Qs4Bp6Jinyn0F0bVdVei87e/QmqnYzFy0UyGpPB5Yx33ofjSMtfSHyodLT/9Hjqr65HOUtzKU69dJi0G5VO0D7k774WRh+2J9ScdhY1Xsi0+dH80/ukFa4OVzpYbL8Wa085BtEfLsTLLU4B/Ff766uAKrvfy9VbgPfHl44Gpfz8eMY8NukbFs7w1taRBDby/rncAMldn5K+9ta5IFoZUTxd6X3oKWy78HHI/egWmXHwmO7AMpUCgc1tvmuFPsE6xowXdLz6HLRddiOLLbsG4j55knfFQuJG/AeFAcOny6DOyWDAsHsGnM8OeaaMLWWaA9ky72xg2OG1MCF9pPrSwbS/PhgtfafSFItKrJQYOdJdplwl1wsMUcJcOR6NtIvXok1vLS6GfBwPx9Ptj/g1Kpx+/H5/SJf9DeWHp5ZvKhj37YWfg9WgeGrcPPzylg25M8PEFQC8dyvOBcjngf4Af/9sQX/4nvnxsPPbLg2emfOGfmQm+G9E0KM8Ev5wNptXyaZi8lztrU2ifmVfmXmVPMTMOmct+cDvF8Pzy2U93mjpIgm3F2ejNOQDTbv2kcy7Qv9VjlRPz54XhlVnRZ2mxsiYPA2nebn3JhPwPzUO/PVK93m5dVry+P48mH/IvcsQfv80bLh7C9hfQL6nrj8en2+ex/G63fhoPlZekUwMaZubFlUF7ZpgGs2d4it/aLz2SPzI3PtGPtUW0t8S4MJMtW1Fz8aeQnn0IRp91AhJL/oINn7gSo777AEYdscBxwoJ1efBux39i87EwbN4HCPAewXAyyL+C98CpRGSUOgS/4X4rwbC1oS/R3ISsknJECvPY0A8Th9GgDmcAln2kJxXtpv92hEpHILsw39GZgbQ6VtE9NFg1srSz5UPWee04fWk1zEPCfnNgWtXpaZQsMxqfv75g/gahdcupvh4ktcg3JwfhwmKaeoLG9mAdO/FvpSPAfxr/XcWA5VMKa0Y7I8HNynK/QOjcuDbiDZYtq39qVyQcvjHaXZz/fjpTPd0MK4xQfq5n8gaQUXfcIIOXdtIkit4UXcpLNWA7qvN+uyD++ALhm6m3pggrkiHoD4/0vpnwtovttGv/LpR+BphsbmD73oEstm+RsVXWZL8XhddAMQgQ4O3HW6UYvP019b8IdYB9f/4JXps0A63/rGV/NkQ4YUMlNwOXZ69GbJD5gJ2Ein4zPmdTqI2MHkOloEARmrnrFBwkAHc9+DO8mFWA9ed+EpuvuBwbLzgfS6rKsezw09DXGkPuuHEIyb/f0Slc+kvWrsbq+Xuj7ckl7CcH6JBd+w++jCUzDkIy2obG6z+Hhj+96ka0MunzrthLf8fKyfPQWdtqfs1cnbuHwe5p7pPv8UF+0g0rsHbPaaj57fNmJugeX/MaNn/kIvQ0d3n+h1xDCqrCT1S/giUTxmLV6eej7fE/oem26/BqZT5WfeQK29Qs/g0Ox6Wp9XtfwZa7vM2fQ/NIQojguc28+vNjaH77fraJ711dLd4zUF4m69Zj+egwqm//uZ1QFQolsOGYA/BcVj5qf/Enq1epxmqW7clY/elbWa4yy4Eur55klBHVh+hff44lO81Ce3U3zbxyZXVq+LIb+/svsWzf96On3dVfmZngPCRs/3Lmw7RD9JNdUDhIKbA4/Prs1X/5NfBZ8bV+51bU3vYze6/56Emo+fb9Zl7zoROw4bKbXdvhXf31ZRtkkV9Z2Hza8Xjt0I/2ux+o4wPpSLz0OyyZuRCdyzvR9sOvoOb7v3bpHto+ZbRDBqYl3d6M6gPn47U5+2DD+RfwOh8bzj0X1Z+6BF3Ll2D9wYuw9sqbtxPeG2gH6Ebv8p9a9wxW7jwJDf+ophnNh4bn+ck0s3CGuBvYl+ZBAir/Q+WjkDtjOnLGjiZ30oHgGiBAgP95vOslIJ3cY6MVQ4Q9bQZt+vKnsXj8TFSfcy7WHLAHXpt/CKKNbej562+x4oADsfroo7Fij10p1Gdh1VXfQLqzGVtOO4Id1m5Y/+FT8drEsai+/FvWCVUfeRBeqRiHpVOnoO7Bp62j9aGR+uyq6Rj7pesx+as3Yuqd38PUn9yCvhefRd/6GtSeezzWnHWpCcXZWX2ou+AErDr3JqSpTIRKurHhw0dh1SmnYdWuc7B4ziJ0bO5Edm6+nV6SnU6g56XnEK1rR6puFdYdujtWHnE8NpxxChaPGoWt9/4JWXl57Mt6sOGQfbHm1NPt2NNl+5+CWJwCy/NPYOWsKVhx6LFYe+zBWDx5DpqfXEz+hFB/ydl4dexErDnpJKw67Dh0rayhQGK7FfqRamtC11+fQjpCfn7tcrwcKsSyvfbHuhOOwislJdh81++tAx5AFmJLnkKsO4mCXRcgd8oMlF98PXapacSk6y6gLdD75P1YNnEUVh59Ita+fz+8Om0e2pdvRnz1UvQsXcNCm0bjVZ/D4kmTsO6MD2P5nIlYecqnEOtKoPmaT+PlokIs3/8grDvuaLwSKUTtj/5oedT8tYuxeOxUrPvwh7Fi5hQsP+osJOIJtN71dfJqAtaddjpWzJmNZYechL76PgoJQzr7AO8oaNlPZNwMjL36KrTeejsSvQm0P/BzdK7tw7Q7LkHzXd9BT1sUfc88jI4tJRj/udPRdf8dVFonYu2HzsTag/fHazPno/21LUisWYyVO81knR+HJYeeTIF3vW0Az87JRsdv7sLiytHYfOt9iL7yFJazbK0+6UOoPukwti+zWJ+WIbusDMllL1Ko3YdhfxBLxpRizQXX2PGaPU/chyXjqrD6xFOx/tj3YfHUWWj6+yr0Pf0gloyvwJLZc1lmz8SyCVVY+cELEOtI9JdNCaU1pxyOFe8/HUk+d3z3i1R6ClH/f39hnY9iw/vmo/rmHyO6muGtWY/mu7+Dlt89iObbr0XjMy8jNLIc7d+/ifX7SKw96lC8kluJxkdfcsLusMhiG0UFoagIqc2L3SEOD6u9oPveWvJuEmp/+xjbpiLGz3Y3QiVq6SvoXr6OPuPY9OFj2MbsYsL+ynnTsPIDH2N6tAQqo64xbVkpoIBtTtV112HMNVfzugbjrr0KpTvPsuNDs8n7dPsmrGP6lu7xPmw872NYNmY01l58nbWjzVddtG078OOHKJjHUfvR4/DqpOls1z6Alcedgb7aVhuYSdasRfVhe2HJbvth/Wknsq0Yi813/Jq0xbF63hy8WjUJy+bOQdNTr6D2kx/Asj33x4aPn4Olk8di/aVfZ6ukQZWgzQgQIMA7G+96xWB70PreosNPQPmphyMV70aCgmPytVfRvb4OhQedjDl//wtG7D4J0Q1tmPrX1zD7hs+j+darUP/npSg+YHdkl1Sg5JBF6Lz/R2j9+2IKv9koOvdC7LK+GlXHLsKgfQIaXWrehIbbb8aWr3wZm6++Gp0b0pi3YRnKF83TUdfISrvThWzEKpzjOsp0EqnskZj868cw89e/wqyXl2Pk/lXYetXNSOc6AV2dkdbw2jrXJBUQdpgxpqOvMYrKz1+LEQfv5mjJysPER57G9Pt+idn//D2SW1eh66EHsfHiSxAfMQ4FsyYiMnEWCqYXo+GWu9B8x+Vo+udWzFy8HjPuvx+z/voYSnaZilSfO7vbh0bosrL04SDSm4gj76hzMPuZpzD9dw9j/MUfRvevH9BZH7I1aC1x3iHnYP7GtRh7wZlI99aj6dovYuXOc7H60NPQ+fwz2HI5BYBr7sPsh36L6U88hfmrX0XpnAlMa5iKUgkFsTtR961vo/Cwo/hehIIDj0DiH79H068foaCVi6IjP4adnnoSM/7wECbccB7aHngMvY//Bpu+/wSm/unPmH7PPZi1ej3mPnIPYhQKN1z4ZQohByNcPgIF7z8I6bWLUfv9nxpfA7yT4baHlp5yOoonplB700/QePu3MOKSK1DxsUtQmFON+rt/ja033YUKCqr5xS1Yf/F3MO4Xj2DGvT/HjL88hbFnH4DNn76E4bAspLox6t7HMO+J/0MJlfRE9SqsmViMtZf9CDOosE685ENWb7MLCtD32iuIJ4tRdcN1KN5lPL32ILzTQkx97O8M+zeY+uNvo/cfD6Hn5eex8dNXoOoHD2DWb+/DtAf/ikmXnYmGSz6Jnlg2y/dMTHvqGUy75+eYw7YltOlJNPzoN/1lUyPQVd/6FhKbXkTb/fei6YFnUXnex9Hyg5+g7Vc/RHdiPEZ/7CxST070pVF+1oUo3ms3lJ55MUbuuyvSbe0oOedzmPn4I5j58EN0ewhafvHHgRVVaoZ6e5Bo7RA7nYGgJX9hN+AiRcGg2Qw+2yxLxsB4VpgKlE5pY3dTdubHMeLw3ZHo7kJKSsPixWxjtzLUIXWN4ehbBrEtW3jV2D3R2CYLZ6/Z1aJRqPjkZ1E4ZyLiOvkoN4HoC88i1kX7JFB4xJB24P8eRvPXP4O2umLMXraW7doDmP34b1EweQzQ04T667+A1lUtKN5nFypyVSg+cCFaf/BtdLyyHlk5YZRdfT3mLVuOyj2nM03sLzZVU+GpRsmHLsDIj5xIkklTMCMQIECAdzje/YoB22l96TTOjqVvy0ZEN21CdDM7msWPY8UJ5yDnwFMx4+e/xJiPnEDH7qSX3mcfwuKRxehom4i5q19B8ZzRiEf7kDN1Bju+MCo+dSWm3Hknyg7aGznTpiJ/wTQ7rUYbyaxbGNo50Dw1YixGXvRZjL3yaoy99hqMPu8sO/ZOyOK9b9NyxBp70fvSs2j6xQPIyqWdBP6W1Wj85a+R6Eug9+U/o/WJF1BwxPuRFY/Z6SNuelqdbxb6Xn4JPW0lmPHKYsx5/PcIt72M9Qd9mIK5sjmX/bajiz5MQM8mTXljyhEeNRPjbvsOJt76VeSPH42CfRdQOToaycXPo/X3D5hw1fH4Y+h6ZRWyIt7xqD4YeVqajR75Z+tI2WlbTOIJMhQkQiOLreycF++8F9qX16No0cGo+vJXUHXOKUh31lCwr0DuxDFov/d7iHb2Ibb2eSybNhNb730C2bkRpGIx8nwaskorKMyfgqnfvQtjzj8VIZoVzGOHTb64yAW30dAUpvHTkRvbitZH/2Hpaf/+N7B46s7oi4xA3sRc5O19DCZ9506MufBs5MyYiKKFCweCCfDOhco5y/fIs09By7XnoSc8E5UnHolwQRlGfuazaP38WehuyUHlx89BFgXN3Jx2tPzmAei0ztjGJWj5/eMoOPgIb9UPS4SVaT7F+pA1bgpm1icx46unY9WcGah/+EV0P/UYsmfvi7krV2Hm/92D6G9uw/orb0QiGWbdofDrz1xKsE4mkV1UhoIJJWi+71eI9kSRbNqA5l/dj/CCg5FfGEaqeQWaH3iCdT2Brgd/iq4tUeTvqtPTPLCuhUfPxPhLz8SGk09DrGo/TL3l86ztK7HmY5eh4sJLUVjOcOJx0u2kfR2xmaJgbulIU5jP9mcBrWVwew/MVntDwuj6/c+weOJ8dK7ejHjtGvSuX4fIjKm2pEmzkT3PPUv6Ymi58xb0tbU6r35Yapy0LyAnDx33fw/VH7kQI665HTPu+Skqj9yd7Sbp8k9R8kEvap8iE6agePeFvHZD8R67o2DGJFq5NGQVRNB049WovvS7GEclftqPv4eiBTu7dCYVgDvlyMFrB/iUv+BAxJhHbX/+C9+TbN/+gN7VG5j3bHcm6wvy/9/eWQBWcXR9/3+TG3eixEMUCB7cA8XdixZvcSgOxYpDcSiUIgVKcbcAAQKBECUOUZIQd5cr2e/M3gQCpf2ePk95KXR/9Db37s6OnzPnzM7uaMFk+QbY7tsLPXL+1F1doO5Ejh3lsfoFB7LUeOQ/ToblxRto8OQ+9JsbIqF1TxSn5PGOkoCAgMCnzOf98LGIzObiHJS/iKfBRzGg8NDAp1KvPo3RUhR6eZMxqgHtNm3B5SahPLUEGrZ65EjkKtwmljXKn8jIDJrO9uDK8lDk/QTS/HKo2DlAu2kDchYqUR75AtA2gpqVMR/+NWRRVOZkoTwxDer1XHjj9q3zbLaNfpeHB5PTkgaxtT1UjbQhlypBzcwAFclsAzARSiPCwSlrQ6t9G6hqa0KWkQxJNuXV2YaM51igljm/gZM0NQEl/gGQlUopf07QbdmU6qAAFTGvoFLXEcosfUkpyiLj6bwjVAw0qaxRKPYPQ6WSOjSbNIOGtRmNq5RHSRmKadCXZOZDvX4jKKuQkVWrNl2jrSgDOQF83LHJUHF1BpeRAmmJCBqOVlRuEWSvEiAr4qBWz45fTlUNcw7YdcW+T1CRkk2DvCbUXJtAy7kOtQ3bdVkMaeILFAc/h0hDB1rt2kNFUxWShBgayjWgbmPBPzha8vQhOXvZEBubUph2/F4M0sREyCqo7pysqfk4KlsSpIUc/654JXElOVcBKHuZArGNE3QakYFF17AmKPP3RenLJCgbmJKz0gpiDRVFHQj8z3zch48ViDgJSqg/idnGZmZGfNuKRDKS2yhwmuQc2lkw+5EMdxEqIp+hOCSKN9q1WrWEqnEtcCWFqIiOh7iOI8S6GuTE5qL8ZTJUnevxe1rIs1OoX2VAo349yFPiURz2nN/dWqNRM2iR08AVZJLznwU1Z2eSIyXI87NIttOh5ugCsboaKl6EoehZGKCuRWm2hkZtE5R4XcDLeT/B+sc1FOcrQNcMOp1aUxarDO5qmJ4rL0VFVBSUSeZV9HX5jfAk6SVQb+zCG8jSl2y3YlWoOViRPkpHybNwkrlGEJEcViqT/NmZk4zKIXkZT+2hCXX72nSVIg1eHlMSUOQfSMaxiOJsDk17S16Pst2YS3z9IS8qgzrpDhSmQ8nYCirqIpTFvqL6qYvK9HiqWorT1grShCgUBYZCpGMMnbYtII16BrkSOfn1HSkdlh7llpwFSTS1iz45auamlI0auluJQ0UE6Vo9E2hYmaIswh8lz19CbMac+YYofeoNJTtnqJBcy8tI97yjBzTq2pEOL0Sxjw+kBeXQbNSY0iuF2NwGKrpa/G7NRd4+kPHX1oVWAxcqpwTl1J5KJpZQNdNnmaBwuaR/nkCSUwhlOq7bpiW/zPL124wE3kJ4+FhA4MPzdz18/Pm/lUhAQOCj8k9wDD41mDEuiQ1F9rUnMJ44FmJ2d1HQkwKfKIJjICDw4REcAwEBgU8CwTEQEPh3IzgGAgIfHsExEBAQ+CQQHAMBgX83/1eOgYCAwP+OIKkCAgICAgICAgICAp/3HQMWr4y9RUS4IyEg8Keoqr69P8Xfyce8Y8BkXyp9+xW7AgICb8NkVCwW/21LEd5FuGMgIPDpICwlEhAQ+KAIS4kEBP7dCI6BgMCngyCpAgICAgICAgICAgKCYyAgICAgICAgICAgIDgGAgICAgICAgICAgLEv+YZA7a+8d3nqtgule9LWUlJRPn6ONXC1mOzD6uTP6uX6nCMypq7Cv/B9dVh2bHq7zX5s7QEBP4XWH/76M8YsDz8rt9z75XzahmqKVf/l7D12Ix3ZfhdqvNJgRRhFQf5nY4Z7177OqziFwv6Nq/PCQj8vQjPGAgIfDp89o6BsrIYeZlJWDz3G2RKtKGvrcE7BCKxFpZt3QoHAy1FwKpBMScpCPOX/oRl2/fA0USFDst540FZuaZhwwzv6uNi+l7JGxHsezWVlTKKTwTldwyiSjk7rsgXKzcrP4tPWbkSwQ9v4+iZ68jOL0Aty7pY9d18GGiooLJG/TAFW16ci1+PHMKTwHCUVFSgba8RmDZ2EMIeXsGJ8x7IyS1EvZZf4OtJI6GrLoa0vAi/HdyFUuOm+HpETwQ8uoozV+5TvEpQUeGQmlqAvsPHYEivjmSkyapSEhD4e2AG6cd0DJisvfA6j1lrDsDUqjZYTmSSCtRp6o6ZX0+EsXZ13pgjoIQwryvY/JsvDu1dC1VlchCYTLynDNWyzI5TKMjpcv57lcGtkG3FsTdQOApYXSeVVHameZjRJC8juT78M7wCo1BRIUG7PiPw1fA+0FAiXVOjepSoPBmxofjxwM9IyC4ABcXoWYvRx80W544dwW2fYEikcvQaPRnDurTir8lKeoEdP59EjyFj0b6+BS6fOAzPZzHQUFeDrKIc+cVSfLNiHdwsdakcH64tBP6dCI6BgMCnw7/AMVDG00v7se58KBbPnwtTDUpLVQPWlia4dGQ37oakwtnGGD7+LzB96Srk+h7H7lM+cP+iA16G+sPU9QssHN8BX09bgEotI3Tr1hVPPR9g/JINaF/PCOuXzICt+3jUF73ErpNecGvdGH6eHmgxdCr6Omhh5vJ1UDGwQIfGdvANjsXKPQdhLUnAjHkr0XPqEgxs60qVUI7DW1fiXoIM7i0bQlVNE82aN4e9jSXILnkDGROcTIJrF0/DrG47tGrogDun9uKkVzzqGXNI4myw+/vZKMlJxYIFczBk5hq0sTWC130P7D14ERsO/4T6ZvrMDOENk6inN7H15wuYvmQVGttbCE6BwAfh4zoGzOmWY+P82UhVr4PZ4wfxry/V0DWCjbEa9u38AZGppbAyUEdgWALW7NiKe0e24NTdCPTo1g6Rwf6o32UshrU0xpJl30HJ2BktXJ3xPP4Vlq1cCVutEsxfsBy9ZqyEPNwDZz0j0MjVDj737mLIwnWoq5aLmXNWwcK1IUy0JchXccEP389FvDc5H0dvYe3G9bA10SU9yCHg8QNUatdGXRtDnD6wHdFSS6xaPgNakL12DESkz0pS4nHq6n0MHD8eRmIJ1ixcgEItGyhnhsC5/0xM6NkSYfcvYtXBhzh+fBOyEhPx6PIReMQDWzevh6k6eTBVRtqFw9vxMF6GpUtmw0RLzDstAgJ/N4JjICDw6fDZSypXWYHzl+6hZ59+aNOgDiysrGBnY4Vz+9biN89ncLSzokFXGU6uLkBOBDz9krDrt3NYsXQpRvbsgJKKYty8dgO2rQfg3MnjsFMrhsjUkZwCM7wK9EBYigiN7Gvh7qMQmJMhX5qZgIy8Qjg518Utj+to1ncyTh/7GTPmTIeRKoc7Z85g2vzVGLtgHTkF9fk8Zqck4J53KL6a9DUmjBsH9bJEbN1zGpxITEZNjSYi40CsogzlikIc2rkem3cfhF3b4Ti8bgoCo5MxaPRoPpj/vfMoVXdEYyqTuoERSvJSYd6oFeyMyCkgJ0wkkmHn8pk4fC+BHIaDaGRnJjgFAp8lbGIggRx835f5mDhpFKwsLWBja0tOgSp+3LIat4OTYWthArGGFurVd0B0eAiisyQ4evIkGctL0a1VQxRlJ+PBtatoOmQ2Th3ZDxvtUuhZ1CODXg9PvR+QsW8KW+U8PAmMgZm5CfJzMpApE8NKXxtXLl3C4FnLcWTfbkwZNRpcQQyuHN2Fzace4Ied22FrrEsyKUJG8ktomNmiRSNnNluDyIQUaOgbQfsdDc0WCnHqaijNScCiOfNw5MJdzN28CyM71kFWWS30a9eEQklw/boH3Lp2hqayKqztbBAZnYjWHTvDVIPUCBloBenRmPTlUJRbd8COtQtgqK4kOAUCAgICAlBeRVR9/yh8yLsF7JZ7avBDPIrJwbipU6Gvwo6RYa1EH06CkOBQiNQ0kJ6cjs4Dx8JUlAP/0Aj4P3qE2zevoFTfCUsnD8CtG/fRd/RYWNTSRUJkIPwCAuEfGIhrd7zRZchYmJSm4KLHIxgY1UJRTh5KVQ3g6mCDsPgUDB3UHyZkIEBE6cQ8wdkHoVi3dSeaODBjXM5GejL2VZH5Mhwe97zgdfcmSjRtsGLhVOxf/y3uhOagc2s22HOU7wpsWb4IN32iYKCvi6zUl4iMTYCTmztUsqNw9tw5yvd1lOnaY+3Kb6GjVImSgiycv/4QvQYNhrOVCT9rc2L3ZuToNMTqb8cD/JInAYEPB7tj8GezhR9OB7A7FRyeenlAZuCC/l3bQlWsxMu/klgNsrIChIaEQ01VFSnp+eg/ZiL0iuNw60EgnkcE4erF8zBw7Yypw7vg3oMn6D1oGMwM1BATGoAn/kEI8PWGh9czDBs3CdJXJL9PQ2FkXAsFWRmQqZqgZSMLBESkYPDI0TDUFENHVQzvy2cQVm6BwztWQ1tM4kdlZ3dT2NKgLes34L5vIG6SE2Lfsjum92uGmRMmoNK5LeqZ6/PhMpOi8P3ShYgtkEOb9FliTCReZkvg3rYpQvw9ceXWXVy6eA3Nhk7G1IGd+VrIiniMB+HpGDd5EvRURSjJTcP2zTvQbfy3GNihkTApIPDBUeiAdx9qERAQ+Cfy2S8lYgYJe+iQT6fqWDVvngngeCNdcbuTKS+FAuPX/9JXdpxj39kZFh/9Ztcw2PMFLPvVSyX4sjAlSMfZXxZX0vNAbFm3BsqN+mHTvAlQwe/z8iZeiqOyErKKQjyPTUfduo6U/zehmWPDZg1fQ+nxa5mZsVOleKvXLStgSymU36pnRV7ZdcIMocCH5+MuJaL0mWzwzwC8kwbl6/UzQCQbcpKRmnKokBEmN4o7D9Xffx9GoQOqn0NiOoGFqWR/2T9K5+7FIzh4+jb6j56EkX26vH4+4Q0KOX0Dh4zkJJRyYthY1ObjZLy/LhXPLbDjvP6izNTUd4r8smclFMeq46ipEwQEPiRMXlg/FBAQ+Ofzr3kr0ceEDcTsIxjiAv9G3m/MvuFDOwb/BBRGEbnrgiEu8C9EcAwEBD4dBEn9P4AZA4JTICDw70VxZ1FwCgQEBAQE/tkIjoGAgICAgICAgICAgLCUSEBA4MMiLCUSEPh3809ZSsQ/D8Se51F685ye4o4+25NIib+zx27uK9H3Gk/yKe74Mz1WvSS46vsfUb1C4M2zSFVpU1oKc4f+R9cr8/Xyx/EwJBUVKJfIoCwWQ0NNleJ8E57pzupniKqpLsPbbzRkz1CxsitgoWtq3Oo8sPxU88dlYMcU9cDO8ceqzvPxsh/0hT1fxdt2VVmr+vM6rDLlmz0LyddJ1bFqWH5YXljc/D5O1QEoEpbmn9W9wP/Ov8YxYMJTkpGCJ5GxaNCoCcwNdT6pjXzYg4kc1dVfzzIJGFcB/8BgmDm6wkJf6z+sb7pOJEXIsxDoWDjA1kTxqtP/FCbYFUVZCIhMQhO3ZtBUqin8FDekePYsGPpWTrAx1vuf+gDTfylJcfALiaZ0FcdESmLo6BuggasrjPW0qozP/wZFXoOCnkHf2hm2v8srU2CViI4Mh1TTGHVtzfmHx6vh66EwEz4RyWjcrAkMVKnP//dF/SRhdfBxHQNqI5Kf6PAg3H/8FOm5RVBT14BrIzd0buMGLTUxP2j+FdjAlJsWh0fPYijrb65lba+qrYtmLdvCVJM9gFx1ogasv76Ki0KWVA0NXewhIrn+p8Pe8CYpzsfzmHhUijVQ19kRGipKf6neWD+QVpQhyP8Z7Bs2JrnUJP3//nZn/eVV/HNkVYjRrJ4TEmLCkCtTRxOqr2qD5T+BpRke+Bjx6YX0601azNjQt3ZCE3NtvEjJRlPX+hDXMK7+V1j+c9KTEJueT3HXozb/dxsy/wTHoCIrDRv2/4aAV/kY/eVQjOjcgD8e7u+DnecCsXPjDMQ89cbec4+wZt1CmKlX6ayKIuw+eBLlJi6Y190VG/ceh2kTd0zq2VBx/h2eBwdh8+ELKFLSxfTJo9G5vjl//OHNWzj6MBqj+7eHmPplaXEh7tz3gYFjY8wf3R3VyTE4aRl+PXkO10NS0b9HRzSsY46yolzcvOON6BwZFs6diDryHCzb8xteFsow5auR6NXcnr/2yV0PnHiYjJ1rJkKFP0I6trwUz8JjkF0qQXFuFm57B8GpWUs0stDj+6pRLQ38sOc0Js6cgo51LVCYmoBlu35FdqUWFnwzBk3tDBH3IhJrd53CN4tnQSU9ClvOh2HrghFIiIpCcaUSCnLS+H1cunVuQeOkDsSqKqiUySGVV0Jeko8rXkGwdHRGKycLVIqU0cDOEpeuXEFEkQrl3fn1uMrk28zCFm51jHH8yHGEVOigu5sjjcPkwMmkCAgIRGyZOtZM/xIWBpr8NQJ/Lx9XUv+PYEZiZXEaFqxaA2//x1i09gdklLLXf/6RsmaGDNtDgK6jQbu4pETxZpManjMbKNmbh4qLiiGVsV2PFVLNwtWMlwldzd2P+fM1Pfka8MaTXIrCoiLeoODfmkTKVC4pxdxxY/A4qpA/xsIpvaVkmXH65q1E7BrmbZeXlaJcSkaHWIajxw8hNDVPkZ+33n6iKAs/c1H1m4fFpSTDqTPH4BObwl/HFDu7lg3uxcVliny8U1ZWJyVUX5XUtSoKkrD98C8orGR5qwrEYHErS3Hy1C8ISMrmr2PXyKjQLH4+aFVa1UViVOe9ZlSs7Cys/+NbuBKcjK49+6Jfrx7o0+MLtGtaH+cObkHn4dOQVljB51WRZ1Y3JSgtq6D4WH2yGFl61KY1EhRROJYe20+inmsjWNTSUSgvCsOOyyTlKCmvoN/KuHfnIq77hfF1VDN/7HdRdjw27T+EzGKO4nw79wxFn1FGBbVXSWn56zwyWJ7e9+Hh60jM56OouJRPq/o6EeVJEZbKyrbG/X2y/wpYHcQEeaFXr94ISpdg6tRpWLlkERbPnYU2dc0wY8pXmL/zFB9O0b9ZnSmjjNqiQiLlf78P1jdiA7xw/qE/Ovfui/6sz/Xsgb69e6F7x3Yw1lCifsPaleSgql35NFj7Uzr+T2/j9D0fXmYraNAur0qruvu923583kgnvdu3XssD3yfJwZHSwF9cQv1U0UffhFOUi5WJDb+KtN7uFIpjb+smphtKMl5i0ugvsen0fdRt0BD1bE3w/ZIZGLNgE4o5ivedeP4QVtbSfBzdtxNRSTn0U1HGmmkqZFyRtwBfT5y8+5A/bmHtgHp1rKqcgqqyyqrKSvHU1M01YdV96exxvJKpYkDfvnwbsU+/Xj3h3tgFcVHBOHjxCiSkw1maLF5SwhRvMekjqhPKTzXsHJ+utIJvT5b/mjOX7BybvGHXsrgSYkNx8NIVMozY3jGK84zi4iJI/yBuZvgwQ4q9fY7p+BIaC8oqWN9gv6sCC/xXsH7P+vPYsSPx8ukdrDx0nT/Ot3t1/6Hv7+tLrJ2r25ofR/5AobI9TH4644Gh4ydgZo+6OHHuFpJzyxQn6Xqxqhr0dXSgr6sDAz0daGmowtiAjOh3krx37x4uR5fiwLq5GNGtFeo5WKNZk8ZYvnAGBjQyxpHj55AjU4KmlhYmjBmKJ9fOYusZL/5appveLYOyuibc3BqhR4fm6OhWF7qaqqhXvwG+6NACXdo1Q6O6jujVxhkXbvtSaBluefnC0LEphjY1xbVHAbwd4fPoMSybtkIzayN+HGTVoaqugTZtW6Jb++Zo7+YCVbE65bMhurZvgU4tm8C9rRu6Uxo9WjWAgbY6HB0c+XPdKM3aRpoUD6CrowtbCzPY8B9T2Fpbw9nWlA2rfJsZmZqicX0n+jiiWQNnNHGxARMgmbDvygfj/dr0M4INOkryUuzcugXWbfri+8XL0NxMjs37T5H6f9fIZEJFA1NFNuZP+wotBn6Fq4+DkZGWjDXzJmPG6l2QkmLJfhmOIUMHYeevl5CZm4cbZ49gwKBxiMoswql96zBj48/gmGMhy8eIAb3QddQ3yK2k35wE65fOxeYTN/lBoDptfvBNjyUBH4O9Fx4gJzcX50/sRfeRk/A8LR/xMZHIKKhAZGQwCosLcP7HTVix+9eqOEipiQox8cvRuPk8l47JsHbRbAyb9R3C4pIRE+6PObO+xX3/KFJG2nhw6Qi+GD8HhRLFbUBRZQXmThuLLSc9+Hz8rj6Y9PMDN4cjezZi0MRp8H/+EilJsVg4bSKWbD4KOV2X8+oFhgwZijU/nUZqZjbuXDmJEdNXQUICXKVP34Y0gopYTHmdhV0nLyE9MxPXzxxGt/7D4BWRhOzEMPQcOgLeUal8Odnn2O6VGLXoB1S+L5/0YYqbz25VgsqqGvhm/moMrKuBXUcv0PEKrPx2GsYt3oq4lEwkxUdi8qhR2E5lr5TkYtSIwTjrHfY6vYdXfkGPCfNJB5ViyeKZOOcXzR8/f2g3ug6bCM+A50hNisOWdcuw61cPaGuq8+m+j7cduSroGNub4oeV8zF09moyltKQ+ioWsyd+hdX7z/JpvYqPgo+fH/yDguF97wb69OmKsWv28ecuHd+HvqO+wqOQaKSlJOL7BTMxc/lOlFPfe3HvJOwbtsTkRd8jKDIKFXLWU/5dMCOzrCAT2388gS9nr8CIrq3A3tlf/dE3tcFPP+5A1uMLuOoXhbzwO3Bp3gGzNv2IuORMBHpdx4B+A3A7NIGv73dhRr6krAypqRlITktDCn3Y37ySMv4u02Zq1zFzlyD8ZQpeRoXi6zEj8cPha3QlDeiaWrh4dB/mb9qD2FfpCPPzIvkZgG1VuiHg2iHUadQK05ZvJDlORHl2HEaO+Aovckp4w4SF8b1zBpO+3YxS+u7vcQruA8fBwy8COXnZOLpjHQaMX4QyOlf60hfN27THgAkzcfuxH0pLCrCC9NnyX67R4EuOMX2yY56i6+CRCEzKp7jf9FVm6CrrmGDVpq1YNLYPVMlAVdephUZO1igqL0GZlAL9pY7FZFTh0JQXZmLON+PhE5nMl4cv07XfMGTh1qqgLKwi8jMndmHpTyf5MJ6n96P78Mm4/ywKOdkZ+HHTCoyftwH55ZUkT+9mRtHvC/PykJGhaCP+k5oGKe/jKww+ZrDFBT5A7wFD8cvNx8jKzsHdi79gwIgpiEgpgrysAGP6d0SXifPhHRqH5ITnmDV1NFb8eI7PU2r4U/QcOATbf72OzKwsXDx9GAu+30V9oRJq6qpIjXmG4SOGYMeJi6TrsnH77FEM/HIS/KPSISNnaUz/DmjXbxRO33qEEkkZDm3+DmPmrEVSVi5ehPhQPkbgx6tP+LQE/nuYY6murYclS+bASSUPMzceRXKRtMbdImaKEjW7EY1V7M6YWIXp93f7V00qceLEGWRJgAe37+L6s2RIsl/i0NVH/Fl2JRuTbK3NYWdtBte6TviiXRM8vncf4Wl5fBgFilcnq4rZxNjv06sgI10kEkOsLCLnWA59o9pYu3oeNDJfYNEechhIDlh5qkrynyFSQcfWTSHOS8BvdwLxMCwNo/u2Q5cuHVEcG44HNAY9iC9Fz3aNSbcp7rj9XWhra8LczBjmpkb0ob8mBlBXpX7O5JP+ScrLkZtXyH8ySS4jo5Oga6ANTTVBFj4Un71jwIzf2+cO44x3HMrT47Ft9z4US9Tgc/kofr33jJ+Z+R1soBDrYv3q5RjUqSWcnOth0rQpKE9NRVYJcPCnXajQMEJmXAQOHDqMp1FpUFYrx4bD5zHy62mQRPngflQGbpw/A6dOQ9CrgRku3nyIF0/vIrTUEF+P6k0D7pv3mLPlB5q1aqNjK1dcoQFl2/4jyKo0xJ7Nm+BqUQu29o4w1VeHi0sD6GrrQFmsAlWVGkJBA62mujr/8bt5EWFSM/y2ex2auzqhQbM22LH5e3RsYo+CwhJ0GjAeQ+rpY9nWX6iYSji5dzOktVtiwaievLH0PnFXpUEz6tkjnLv/BOaGBrhy8RyOnL4IiZYB7vvexxMyTE/+ehotB0/Gqmlj4Ghngx79R+KXzfOhpqrMzwq8D6b8Zq3cilkjB8Dezg6DRk3F99OH49TRQ9C1aYQVk4dg25bdKK4EgjzP41pIAXatmgUluu6vqCVlUrDsNiSgiVnfzkdHO02c+OUIdh06gQQyFpJSX0JE7bl22VycPvgTYjKKkBblj58ueGPrmiW8glZVU4O6uhpSXgTglG8SDu3bhl7tmsHRuT4WLFuBaUM6oaScRoS/AluCItLCpOmz0beRGU6dOIYdP/2CmBRmvMSDLX6wsnNA6xZuSIh4jNU/nsSG3cdxbMU0JLwIxPGrt1Db1BS3r13CoZNnUSDWRmDEU9z2CecNiM49+2PXppVo17QB1N5ayvUvQ6TKO6HvhZwHMQ3o1BkhJeepRYsO2LxoGho42qF9j0Ho2rw+ouPS31t3rF+rsBlAPX1yuvX4jwH7q6ML7zuXcSckFsaaqjhz6iROXPaAcq1aOOtxDS8zsvmZ/e5fTsX6RTPQwKkOWnXsgQO7tyHu4QUExabystlzwHDsWLsUrRrUpfYDGZhqbylspgc01VRIboHm7gOwdFJf+Htex7Y9P+Je0HPkZkUjpYgySf/ZOtTH3n270d+9LXR0DbF0+TIkep7DjcBEiIrTsHT9XkxfsBLNbfUpvjczcWxmUF1LG1YWFogN9sZUclqHTZ4Ngwa9cWnPWhirkpP1J2vjqu+6vQ826Kupqr9lzIupnTTVVKt+vYFtAqlWpfO6DhmH6cO6wPvmJXL6fsLD0FgkZiSgqLSYJciHeQvS5xrkiPFtU+MjpmSrcy6j9nBs3hErvp2KlGePsfvAAZy564f0/AykZqexNbeobVcP676dDfcWDVGvQXN8Nag/EtMz6eoy7Pr5OAZ9swILvhqIOqTLBg6fgA2LpqCWJiVSmoujx46hQMUQ6WRkHTx6DI9fJEFFlIcj1+8gr4KDkbULNm1Yj9H9u8GQDNfmrdugPCMMa7dsx3XvCMyesxTTyHlg+18I/Pcwx0Cx1FMJo8aOxsRO9jh8+gayKuicnEO9+nVhoqeCLXt+Q1BUAmJi43Ho1FX4JRThi9Yu1GPZmnggMfElvP1D4OUbjPs+QXielIoL5y7heZ4qtq9dQjpkCjYv+Qbb5o9FdlQgTvnEkCGvBAk55eFR8Qh78RLB4VHwITlV0TUmPVFzUkmELp06oaVpJWat3k/tH4w4ij80PBJbdv4Ez+gSzJg4DDqQQcbKwy9lVMX0GVPRy0kbhy/eR6GM3dX4Ayj/bI+Vd8fl2vYuaOlgguMnLqBBq5ZwMNGBnrE5urVywb6DF2Dt6IhWLoplUexiXu5rxsEf+328Cqr2e3nrAnYJh2wy9sNfxCGM1QtfN7GIjE/mwzMbQUfPAE525mRXWMLFyQEDe7VGRnImOd3lVbEI/O1Qw3xUyBjlZDLpB/kwXjy+zHUbMZGLIe2rgHxdIi8xiOszaAT34Hkqf6z6GurYHFeawS2cMZO7/SyaD8vOv4p6yk2YvIB7VcJxx3at4qas3M1Vx8hxEu7o3k3cT5fv87/ifG9yXXsO5kZNW8RFvMrmkiL9uSmTJ3DuPUZx/q/yKbq3y8yIDXnMfbt6HZddVMb/ZmFmTRvHbT11h+NkRdzc8WM57xd5/KmLP2/hvt18uKokHJcQdI/r3q8/5xlbwGU/9+Z69v2Se/Iireosx0X6enDu7h04jxcp9KuSk0tLuFXfTuMmzZjNjfpmGZdfWvH7dpDLKWwRt2TRdO7U0xdcTlIEN3TkWO5OcCwfJyMjLphbsmYtF5eRx10/so0bMX0Vl1vGrmNUcke2LeX6jJvCpbKKkr8Td2UBt3DBNG7wwm1Ue1XIy7ntq+Zys9Yf5MplikOn967jRkydw40d/zXnE5HAH3srnzIWUM5d+nUHN2n9z1xV7fFUSoq5o7s3cJ0GjeVSiqWcv+dZrv/UWVTe6hTl3I4V07hZm/e+zsPdMz9zQybO4CZMmsyduResOMjn9RvutF8UJ81L4saPHMUdvv5UcY7IT4/hhvdz53Zc9OTbRF4jf6TcuIwYb67XV9M5ap7fEe5zk+s/cQqXkltcdYTjDm1ewE38bgPfv+JDvblhI4Zwx269SY9RkBbLffXVV9wZr2dVR6i16NjSlSu50MRMLuz2b9w3S7ZwfO3UyM/H+LC+9WewNnzfdX/HhxH86CrXuc8Q7nrgC/53NSV5qdzcqaO4aRt/5n8nPL3GjSF5KKXv8qp+tWvNUm7H2Ud8u74dbyX39NJP3NiFq7kCvtHfTjM++D7XZ9h4Ljgpi//NiA68zy3ZuI3LLynlbp7bxzUZMJmLyyqqOstxDy8f5gaOm8W9Kqjgnl48xM1Zs4dPl//kxHKjR3/F+cZn82FZ3vatmc2NW7GLy8wr4CZPGsadfRhSdY7jwrwucj0GDeJiqDBFsU+44WNncjkyMgeq8kiDOpcR+YQbMWokN5l03aafr/yujNVlYfkeMXIc5xn0kv/9BtIl1LYVZSVcbm4eJ5H+/togr8tcp5HfcOklit+5r0K5IQNHcE8iU7nywixuxtQJ3P3Aap0i5/ZsXMwN/HYj/+v8yd3ct7sUbXPql23ckgO/krDFckNHDOZuR1fXA8c99TjF9flqApeQRbqV8vRWHkiPrlk4mdt98TYf9q1zhD/1jYkr13IVxdnc6oWTuM0XvPjjjKyXYdzA4QO4W89ecJKibG7BLKaDkqrO0rXXT3Njlu/kv+9ft5ibsnQ7V8oqkVFZzu1cO4/rM30x/ZBxB3eu4aYs28HLI4+snPtlzybu6I2HXH4ujTezv+F8nycrzpVncZvWreQu+FWPP9Q3LuzjBs5ayWWWc5y0rJjLy8vnpDXK8k//VJLV/SnB5D8rM4tLTs/kyqR/rr8+NMWFBVxCUgqXkZ3Py6iAwIfm8334WKQEJWkxrnvchXXDtmhoY/TWzBabpYoJ9UNEDofuHVtDTcTyQSdEIijLy+B5zwd2jZrAzrQW7+MW5aTC2/cF2nZ1h76aEl7FhOLqHS9k5hVDU88QPbr3RENHK37Wnc1/PbpzDRJ9G3Ru1QTiygo8euiFUk1LdHNz4b31d2G373PTEvHbhWvIKSzjH47s2LUHmte3hxInx/0bF3E/OBb9Ro1F8zrmeHr/Ju49DYFUSQOt2reBLDsL9dt2hq2hJipK8uFx4zqeRb+CmrY+2rdvjeLMFDg1bQtbY11+NjLphR8mzl+P77ft5R8GYvl+G7ZESYp7D7xg5tgE9axM+GcdvO7ewuOwWL6ubJ0aYlCvLtBi05kUZ2bCC1y8cRcZ+SUwNLeFe2tXxManwP2LbtBUqqpfnuq4H0DXzBpxIX6ISsiAqoYOuvbojWbOVopZHTb7Jy/FuC+Ho+WohZgxsON78snqjtryRTBu3g/g7w6wBmPrsWtbWsPNrQlqG+rTMbYLLYcXz57i0n0fyOQiWDvWR+sGtnhw5y6cO/RB+/q2YLtMP7h1DWXaFujZrhmlJ6e8SnD3nhcs67rB2dyQopLA1+sOPH0jIBKrokGz5jBWl0Gsb4lm9ez5XbKrYbeCywvTcez8LcVMLP1msD6vqqGJvgOGojwhGOfuPEKZpBLmds7oQH3E+85tWDZrg6yIcJRQvtlyB/agJrtORUUPQ0b0hY5IBh8vT9wPjKS4Of7aIX17QF9LFenxzxGUUIDu7q0h+oM7Qf9X8Ms1aqynfpcP/fAxm7UWVcoQ4v8Y1z2foEQqg5xTRr0GjdGruzuMdTT4ui1Mj4NXcCp69uoAMeVJifqVP8ktTByoT1pWzTQqYHciU2NDEJhUiG6dO0KVe7uO2ZJEWVmBQg5jk6kOKL3GLdDHvS3UVER4ERaA5BIKV5wJv2fP+bsVTVp3RI92TaFCVfUqOgKR6RX4okNzqiDq8xRfaV4azpw9h1e5pdA1skTLxk4gHwMdOrREeWYSLl67gZfpedAzqg33Tu2RFOKNQnVzdG/jisc+4fiilzs0KJcsn9Vtcn7vdziboIkf1y2Ggcrvd4dmq4qiKK8ePmH8nbNqyHCCqa0jenbtjOSAW9h+1R/LFi+HldbbcTC9xu5uHT1zDdkFpTA2s8X4cSNhbcIe4hehKDsZl65eQ1xqHgwt6qCxgyWKRGro3a45nof5Ia1CHe5uDREe8hQ5cm10bOqK3IwknDl3CZmF5dAzNEPnji2QEB6IDBUzTOjTiQlXVeqKcj556AF1M2e4udSp6msK2F21lMQohCRmo2ubVuAqinD18mVEJKRBXUsXbTq0hzj/JXyTpRjRowNehAbBoUErWBrrgKN4U2MiEZRajN7t3fj+kBgdjsvXbyO3XAYLW+ozpLuzCkvRqWVzanNlpCVE4+yVW8gvqaD4ddCzzwA0IF1eXlKAJz6+cG7UChZG2tQ3KXOyMnhcv4qAF4lQVlFBHdJVfbp1ho6GKgI8z+Kozyus+HYeTNTlv2uzfyL8stX33c0REBD4xyG8rvRfBP8sw6tY/LD/IB5HpGDRqtXo0tieBst/1u1pZsihtAinjx3Bwcv3MXjSbEwf4v6Py6fAf8bHdgwE3oYZxEH3b/PLZSpNm2Hrhvnk2CqTQfrX24Calgz1ZBRCB3VqG1Bb/n7SQ+Dvg01uZKYno0JFHzbkXH0q9S04BgICnw6CY/AvhF/zS3X+V1/R+H8NP5jQ3/ethxT4dBAcg38eijapfm+7UPcCHxbBMRAQ+HQQHAMBAYEPiuAYCAj8uxEcAwGBTwdBUgUEBAQEBAQEBAQEPv87BmymIjX2OU5f84Bzm27o3qL+X37d5X+HiN8/wScgFA4Nm8JIU+V3y2HYDAplj+oA4CRFCAx5AYd6DaCvpfaX64RtlsMvC/gAdcmWHrEHL1nMhVmvEJ6UB7emjaGKD1CPIhEqy/LxNDgajdyaQ1vxOuP/CDYzXZybirCXWWhK+VODIs//DYpZbsUDv0rcn+18/LEQQSQvwdOAMDg2coORuByPA8JRt4kbDNQUL2f9p/Ax7xiwh2cT4qLwLDKezweDbXiob2iIBvXro5aOBr9OW6myDE/82I68zWCipfo7WX2DCMqQICDgGYzt68Gqlg7Fy5a8/f7B3bdhD9zLEBYSAg1TO9SpzR5if3spH5Oz7LQk3Lx9Dy/TMiFW1UBd16bo3aUN/0rVP84S9QVZGUJCI2FexwUmBlp8v/3PoLahsvsGhMC2fhOYaP9Z2f9z2BtIU+JfIE+mCVcXO1TWeOiXpSmSFeOxfyjqNm2BWv9Vf6X6pPqKjwrFfW8fpGQVQEmsAue6DeDerhUM/6fdzgX+bv4v7hiUx8Uh68QJVJaUsASrjgoI/DtgLz3R69gRBn36VB357/nMHQM2GFdi/sRx6DJjI3o2s+bTY0aKTFKG0jIJNLS0oCJWrhpE2IZTShTmzRtGqo133nig65hxwc4XFZdAS1ML4tfXUlg6r0TGeXFJMZTVtKAhysHoqQswY80utLLQeedtHWL43jyLM14vsXrtQmiXvcLXs9di6pq1aFhbD8Wl5fyeBcxgYu/zZYM/M/7ZrsNst10tLe2qfCt2XV719Ti4jlqJIe3Zmzd+/4YhRd4BCZWb7aSpq0NxU73/Pm4JxV1dJ4q4V0wZiybj1mBgW1uqtwp+p2cVNRW+Lth1bOfd0rJyqsvqPLH6UAzcjPLyUkhkcr481e1dbSxWlJegvEIGLW1t/j3P7Fk6SXYERi7Yhh/2HkQdTU7xlo6aUJvwO8pSvGUSGcWrzZeNxRn3zAPLjtzHvu2bUIu9aYrS4ORSFJWUQk1NA+r8e9+r24valvJZVloMSaUIejrafP5YvkK8buDI5QCsWLcCtTTkKC+tgIgMD7apDN/OdH1ZSRHkImVoa7EdHBVrtfndUMkqYr+Lior4t0upqZIL9QcPTlf3KdYWpRQfp6wKLQ11MhrlCifvdR2/01+pnpTLU/DltCWYt2E/mutmY9i077B0y49obKTOD4ySslKUSqitdfWolApZ+xhUt/UfoWiPD6EDWB/k8MuBTfAttsa2uWOgQk4eO15RVoh92zbhdowEv/1EfUWN7YYtIblVJZ3B+gZrY2oT6huciNqk6j3jinapJFmRQqSiAjX6/PjdHMhdh2LG8Lb8e+bZpmGcTMrvmC6mPqepTi4qczCVyrBq+RJYu4/BBHe3t/oEk5XLBzbgZKQE+zevIOdOYdjEBd7G+OUHsGn/EbS20aZuQv2Pk/P6R0lFje8r1BWgVJaJBQu+R8+v58Dd1Zbfs0SHZJw9rMrLOF8X1G/Ybt01ZZX1I2kGxk1fiInLfkAH21r8TsJUEJSQHqNE+P5dLbfV/ZXpwHKqA3WqL2b0VZSxzc5IxnV0+b4mIr17/egePC3Qx/ezx6GosACq6pokC0z+WLk5SMqlVD9U3yQv1f2D1yWk3zS1dEjWFHr3XZjuTI4KwrQ5S9F9wlxMG9qdT5NRlJOCJYvno8i6E458N4XKwfLM6pJDGZVbrCLm5UmR52JUyDgqnxb9VqTF63sqH3t/ejV8mascv9flpzKw3doVZVLskM/EVeD9/F84Bqyfy2Q0dgsNIfAvhel4thfM/8qHldSPCg2glRWIigpDZpEEsVGRSMnJQ6j3dfTsNQInr3kjMycL54/uRe+BXyIgmYyyzAgMHjYer0pl/ODABqA75w5h2ooDqCTFdnTrMjh37IefLt9DRkYmDm9fhcE0MGVLaaCRl+DbqRMwYelmxCSlI9TvASZ9Mx/hsalvb0ZGsIFFWpaPyNgEZOTmIDgsEhK2M62oFPOWrMJNn1CkJcVj/tTRWLrjGP82ocjHV+HebyQuPgxEXn4uTh/Yjt6jZqOQFOGrl8+RnFuK2OhQJKdnMKumKiX6StcqFSZh7JeD0XnsDNz1j0RaYhzmTRqF5VW7J4c9vAT3/qNw2fsZ8vKy8duPP6DP6LkoJoMtKS4CKXlliKG4M3JyERV0E+MWr0Y5XRfj54GePYfj2KUHVJc5uHziAHr3Hw6fhDwo5cagT+/e6PPNIniHxiApJgJTRg3B1uPX+TQfXjkG98Hj4Rn4HNk5mfhp8yoMmfodJGQk8IYFP5i/C2sTJVw5uR99Ro6FV1Ak0lMSsW7RLExfsg3FZNwzo5xdy3yS7MRIDBk2CNuPneN3TLx17igGDByLoCS2Q3Qldq1bhhHT5yM4NonyF075G4TZWw+hiIycFzFxyMrLQ3BoKFkMJViyZCbOBcZCGWXYuPRbjKS8hscnIyH2OeZNGYe56/dT3sV4dHYP7Ft1xfqj55GWmY1rv/6IXoNGIyavgu9Tb2BlEeHc8e2wb9IaK3YfRlxyOkKeeqL/wL7Y+MtVvp7Cva+ix3v6q39iLkmvoqzVsH6lLFZFcuhD9B00Btd8I5GVkY6t5HiOnP89ssvpPF3zb4P1KN4FpKKzOmKoaehh/oqN6Ghahj2/3iRjOxfjpo6Hb0oh1bscG5bORH9y6gOfJ+BlbDhWLJ0Dx0ZNcTGY7YJcjnnzv8H1kJfIJ0P0ZXoBkhKjEZeUjLL8RAwaMIja/xIyqf8E3L+GPv1HwvtFEqUqpvZS9O/30aB1O+TF+mH5hp14GkJtR/Jm0aAzHt48j1Y2OpAUZmLqhFFYSM5fUkY2Ah5cR99e3bH/hi+NCCpQUZFg6cq1OH/fH+mpSVhdtVu7jPpRXOAdktVhOHzhHi+rV07+TPkahkcxpC9Ipvi7HswhkOVj9qRxmLaO0kjPRFxkIEYOHYGjN3z4/nhs+wo4NGuPFTsOIjEjB9F+d9Fn8DjcCYpGZloK1pKT9NWyrSiSMYdZBefOn8aGX87zu6FfOb4HvQePQXxhJZTLkjFi0niE5ZGuLU1E+y6d0XvsVFx/HIR0imfP5uVwHzYJiblllL0auoDar1JajgMHjqDF0K8xnZwCjox0qVRChj+F1ayFrbuP4sD8seQTkNOf4I9W7Tqg31fTceOhDyrkUlw4vJNkcgoeBkUhNSUJO9YswvApC5BaJkKy3zUMm7QIEiormzRg+mb7igXYdJqVX4L586aicedeOHj+FlJpDLhx7jA69RmI674v+PoREBAQ+NT5jB0DDpySKhwcnVFbTwNOTg1gYaCGo4dOYPrylRg76AvY2djS4DQbswZ1wa79v0KpanfbmgO3WIXtLkoDOsUnr1TF7Jkz8PXAbnCoUwfjZ0yHgaQYKQUy3D5/ErmmzXB44xI0dLGHW9uu+HnbatSvYwaJ9O3ZYjajoaKhDxcHK5jWYksa6kFVmc0Oa5MRtwJ92jWFS/3GmDh5HPISX/G7MjZo3QMrZ4zAc5972LZnPzx8w5CXEY2EAjms7JxgaaQFB/t6sDQzZtOaVSkRbPKEBlNNTWNsX78Svdo0gYtrE0yYOAZ5CUnIlgCN2vbCim+GIvzxXWzbux+3/cKRm0lxF8phbe8EC0NNODjUh6lhLbJFlaBG9cRmzw7/dAxTFi/HhGE9qC5tMIQG3/kje2H3jydAVgpqGVpi18aV6OLmCtcmrTBm1GCkxSfxOxm36z4Ei8b1gs/ta9i+9wAehcQgJyMKKSUcs3ffC/OGk8hBOXbpBmqb1obnjas4dOIc8pS0EfzCDzcfh0BdVaUqNMh42IFyNUPkvIzCT4eO4smLNIg1JNh7+joC712DT64Ih7ZvQMsGLqjXyA37j5/D7oVToKOhBScHWxgbGKCBawPecGI7H7PZWT/PW+Q4amAfGUhuDZxRv1EzrN+4BeVJsXjgH04SpYbhQ0di2fihcLSzxeDxE1G3lgZikvNr+muvYUss+k2aieWzJqK+Ux206dwbB3f9gKSn7B3mcfj1lzOY8b7+euAkyOOsiuUNbObSxMYJzZwNcWDfTuw7dgamdTtix3fzYarFZkKF2TQFvGBALCYnkv8tItlXhzq1c/CDW/ApMsLZfZvQpkk91HVthjVrVmCgezMyQJksi6g/qPNOmb6hBWxr68Hayh721hbQMrTHhlULoJ73Evv2/4Rjl+8iJycJ8Zk5/HV/BLtrYtewA25fv4G9q+airqUxOfzR+PGH79GuzwgExGbi1LH90G7aA5sXzYRLHRu069YfV67fwrReLSkCKeQyNaxduQyDO7eCs0t9TK7arT2jSIKjB3/BxAXLMHlEL15WB4/9GgvH9MOeH4+TklPUAMfJSW4NsXjZYjTUl+HIkSPUf84iLSsNCemv+DCV5HxPnr0Aa+d9Axcbc1jau6CBrRb27t6BA79egL1bT2xdPBM6Yg4lJVIMGTwcS8YN5mVh6MRJcNJXQ0xKPsmJMtW1On93hs3qG1vaYOWWHejfqQXsHZwwZ8l6jG9jgaOnLlG11XB+6cN2YigXcSSPWopjFFd+dhq8n3jj4RMfXP/tJ/QZNgIvSDeyK6zt6mLfj3swuLs78pNi4PEoFFtJ7r9o2xSOND7M+24dmptp4fgFD6hrafF3QRjVksJ2ftegfsLiYnccZqzZjKnD+tAYYIeBI6di8xxyws+e5PcneNv5FxAQEPj0+Iwdg3chNU9Gm7mVKR76+/NKn83wsLX9nv6P4ejiwFeGRC5BUWklP9hAXoFAPx8Ui1VeD+lctWHFj1CKzYLYLUxnextkhAciggY9Fi8b8Hyf+iElNZ3GXcXA+z7Y3YCap9+6Dcq+UjyVkgrMmT0ecZUmWLliBXZv2YyVs8dAX0uFN5arUVZhA9ofN+nbt1jpOw1isopyzJo1AUnKFljFx70FK2aOhp4my1dV3JQHZaqD6u/sWjbzbGVrDi8/P34pAz9bJiuBp98j2DvbQ0T1xJJ7XV8MOsCMqZL8HEyZOQkS0/r4fvUq7PlhKxZOHgR1FTbTz2ZU+UTei76+HmrpmaBLvxHYtHY1tqxbje+/nYoujevC0ao2ZFVLD1gMtpa2MLdtgJVrVlG4Ndj8/TIM6NAC7RqQI2VpiZyEBPjGZ/LLA1j+I57cxICJM5CUXwYVMgSUqPwsP3xd0X9sqYGltS3SMpPwPDmTn2FleU2IDyWHJh9WZibgWPo1isx45+dbMMfz8b0HSMktoXwoZhyDvDyQw5nCxtIaZhZGf9Bf7VnH48PXREztFERtIDWrD48zJ7CdHM0BHRph2oxJuOUfrWinfyFskygxNSWrY0VfLcWPm1fgbqIck0f2pt+KpSMyMtAdHeyhmhyGO88S+bCsr8dHhONZ2Avyd99TfxQvu1PDvvy8bRF23Q7H/AULsW3jBuxatxT1bWvRKYVh+Uedgcna1mVTMWHFdpRTs+oZGqOpWyvMnj0LzibKePYiHq5Ojgj2C8CrwgpFvuhz6sAmjF2xg2JQyP278sZQUlIl49iCZNUXrJR8+eWl8PR9hDrOdagf8cGgpq6FB5cOYtbOE5g0fQ62rF+PA9s3o1NTW8p2VfzkRmlU1QG7y+D35AFU7Vvh5qlj+GHNcnRrZo9J30yC7/MEftnQu+V9SwVVQzqhIDcP9+56UaSKcpVlJeDuk2g4uDSkAG8uYjpMWUUDX48dhqtHd+LIHV/KhwjGtW3wRZcv0LG5Kx6S3s0pKuWX/TGURKpQZ41P8RjUMoKSihy+kVH0m90REKMw+xX8Y5/D0d6OjnAoJZ1YTv4fk/+y7GSERD+HlPqPAhE8rtxAGX1T1GM5Hng+hE7tutDSVKOr31dAAQEBgU+Hz/91pVwlHnrehmXD9nCsrUMHyJCLDMKN+4+RU1wBHUNz9O7VHY7mhvz4WJiRhFNnzyO9UApDcxs0cbGBpFIdHVs3ROjTJ5DrmsOtPtsUjPItL8atGw/R1L0bzHXVyOBNx/VrNxCRmAEtfSO4t2+JtKREuHXoClPttx8+ZoNOQUYyv5NpkYo+vho9CP4PnqBh63aora/JRjNkJccj8HkqOrp3AJefhsvXriEqORs6Bibo2LE9smMCkC7VRv9+ffDK7zbO3fNDh94D+J1CX+92S4O3kqQAN2gAbdq+HUx1NWgcFiH9VRyeRWWgk3s7yHNTcenadcSkZEPXwBSdOrVD+gs/ZFXqUdy9keBzCxceBMK9/yDUN1PH04hUdHdvDzUaa5OignHD8xGyisqhXcsMPXt2h4ulCeQlWbh2NxDtu3WCvqqYyst2Bo1AdHo5OrZvjpK0l7h4/RYSM/NhYGwB905tERv4AOW6dujRzhUPHgXAvVt36Cq/PdTy61QrpfB7eBeeARHUDoCZjSOG9usJA2015KTF4lFYCnp07QR1CpocG4artx8gPa8YWrq10K1bTzR2tuLX78srSnDX4xoCIpMoYmU4N3JDv67tyEERoygnDWfPnkWWTA2TJo1ByOOHMHdxgwsZ6jK6zuvODfi9SIScU4JTQ7ajbWtoqogQFx6ExCIVdG7diL8boKwkxe3rd1CneUfYG2vx6VaVhAwL4NSR7QgpNkB7WyMEk7Ei5ZTR2r07ujSvx4ST2krpD/qrETkJ+bjk8QitO3eHqUoJLt72Rju61kRLjPjnwTh7zRMVcg56eobo1qsPnK2MqQ/+3pn40DDDrXoN+fv4cM8YMOMNCA8JwN3HwfyaelbvYnIOzG3qoHmzRjCtpcsb0yJ5Ea54PERzJqsaIhQXFyHQ3wfeAZFQUddBi0YOOH/uFLpOXIJBbrbwuH0XdRq2hqOZAeJCfPDrlbuo26oD+nZuC59bl/AwLA4qqhpo0qINjFWL4RscjZ5DhiEl3B/6Nq5wtTHlJxRqwpyD2PBnuOrhiVc5hbwjU9vWCUMG9IaVsQHVkAgF5JRevXETcSm5UNXQRtsO7ujgVh8iaTE87z2BXcNmsKM8sdosrNqtvV31bu3RIbysZhaWQsvADD1IVutZmQLSQly57YWmbbvAUlcVwT4PcM07iKpKDPt6jdGoTi143X+E5j0GQTU3EWXqxmjRwJFfZ8+W2kSHBuDCrQeQUDMaGJqgR6/ecLQ0Qiwdf1Wqik6tqmRBJIUHyYJDq86w15Pigoc32nftBUNpAr6csw5fTZmGpIAnSMkvhqm1A/r36QHLWtq8Q/4u1Xog+OlDXLnng3JKXFlNDc6uTdDX3Q0PvEkXdukBnYoMXHsQhu69u0JDRLVC14nIPQr28SLHKIQcAA4mNs4Y1PsLGLEHr/nxIRAXbniiUCKCUwPqIxpKMLCuh2ZOeli8aAkcOwyEVnYColIyoaaljx59+6FxHTMq43//soPPHeEZAwGBDw8bQ/6OZwyEfQwEBD4KVY7B4R8QJrPCmilfvnHmPjM+pmPw12HPYchx8ZdDOHLNG1Z1bPm3P71MSEef4ZMweUgXKLG3cQkq6++BPddQGIfhc9Zi9bYDqK+v/PuXDfwTIKNWWVSMRQsXo8ngGRjRqh7127eXiAr8MYJjICDw4REcAwGBzwA2WPJvjvmMZeDTcgyqYHmmD8u7AsXbfQRV9SFg/YOkgNVv1ZF/KszAZeOVMGb9NQTHQEDgwyM4BgICAp8En6RjICAg8LfxT3AMWPpsSWu1q/97OF4XCeaIwKeK4BgICAh8EgiOgYDAv5uP7RioqKoh0t8TW7fvRlaZCnvRHKRSKTjKk6pYmX9eRtvEBvMWLIebvR6/V8+Hht2MLC0qRKkMqKWv2P9DQOB/QXAM/sGwN++UFeUhLDoezs71oK+l/tGWirC3K73Z5Ojjwd7skvwyChnlYjSq6/gXd58mw/L17qxNYaYhw2O/EDg0agbj9+wo/VdggqTYtKrqwAeCDYrS4jxcvHwZ+cp6GDxgAIzVySj+zPr++/iYjgEzANjOx8GR8WSdKIZefudj/jXBNXc+LoWPfwjqNGj6/9n5+K/DG0X0V/43yiCTp9TEGKQWi9CovhOU/6I8KXPlvDxZuTSEma7G366D2dKgzOQ4JObJ0KxhPWQmvEByMdC4vvNfzOuHgj1LUokXEWGQa5uirk1tfimTwIfhn7KUSLE0UARVVRmWTZ2FYns37FwwBZKKCl4X8+NB9fX0l73emb3S+PUh+sc2K2R7a7C4VMgIy0hNwqu0HOgbmcLO2pzfV6N6vGdvrqqUliEuNh6lchFs69jDQEsNUtJ5qiI5zp3Yg+vxati6aCp0+RebsWdZOCTGxSEzvwTGtc1ha2kGuYycmI8vNAL/cP4ux+DDSuo/AKaMmHCyCquQMOFSvOmFHSsrLUFZhQzslaHV3jozYHhhJuEuLS3jNwhjv5k+KSkuIaXAKr+62tgDpCysFMXsHFUni5sNMGqaOmjoWh/aGuxNFwoFwfIgKS/jdwzl06xO9D2wfLDdQ1m8UrlCYf0RzBFh4cuKi/ldQ9n36g3aPA7twMItv/HfmSJT5EMMuVQKGSk49nYkludyqovyCsnrcIzqumC/2S6uzHiumQ/mdCjTufKyElRI5a/jrrK/3oIpWBMLO9SrYw0R1Q9/7X8QN2sjiYy95rQc+w//hKicEkCsgaaNm6CWusIpYOVX7ITMdgdWvMqxugzV7c92bC4uKaUj7DelQ8flklLMHTcGj6PYplaKHU1Z2EqZhN/VlL2hpDpPNfuRhOrujxw9vl3pXGlJMT/rVB0vq+PLx/bjRa4Gvh45GIbqbEfn98ch8HdBfYD+8/K8BI+YfPTo1Qd9e3ZHn+5d0dzVnt+gsNuYb5HPXqejrIEmjahPabDXUla3tZifVeQN+qq+wQZ9tuuwor++UZ9v+mspv7M4C1vdny4f3IZV20/zfYPJhuIvyQ31baaTqsMyqmWOmSDsXNXh30P9MTzIC7/c8EQlBeL7GF3HVe3KrtBTNeSJ9V+WJpNVNhuqLMHPRw8iIqOIz8u71JQFXrdxb2Th/SjS52WH6U2RMmIjfHD4ym1I6KyJuS1c7W35CQGWd/Ym0VLSV+VV5WfX87Hw6Sp2Uy+meHhdRrLDn6vxvRrFecW17LpKqYTKTx4IpcHO8bD0mH5gO4GXlfPpsSLLK0Wws3eBfW0jXmfzeoTOsR3gS8uoDDXTpvKwc+xTSvGwvWkU+f4DquqP7YDNdMnb9Vezf0lq5On37SDw98LGf4Xhr/jwv+mbXFqCaeNG4OerD/l9etQqS7BxxTzUc2uLs97R/Kt3ZeVFmDt+NPVpLz7MuYOb0a7vCAQmFqJ+fRegIBkThvXF0u3HIFJVQ2F6HMYM64eZGw9Dx9QKTra1cfvEbnTtOwy+z1NJVspJVsp5nZGXm0+2hhpuHN+FbgPHIVumjkbkUBe8DEG3Lu748epjKKsq9teohnWX3Nw8lFTIq6TnP0OF5CW3SAqv2GI8oM+9uBK8KpRDTMdZPFkFEsTksjGOeiodyC+RIqFAhpJyOeKyJZAq1CHJmhzRWRJ+9/CXdLyEjdOKJF4jlynCsKkfBosvu1CKgFelCEopQ0hqGfxflSEyswIvcySIzCAHjcKxeFjbvMqpQGyeFOWUaGRaOYqkbJ8jOiuvRCxdUyxThBX4e1FeRVR9/ygohPTDwIz6otgnaNt7JDx8gqGjrw9jA21sXbMQv3o+g72tDTJiw7Bs6XdIlRuiVQN7LPtqAFb9chHG5tZQKsvD6iXfYtW+X1EKDX6jr592bMLxpwno37EFfK4fx6Sl22BgaQttFTkunTiAbb/cRvvOnVGaHoW56zfCtXEblCVHYNiwobgelQdnK3NkJoRgztyFqNCvgyZO1lQHJGlVsAHiVaQvxn8zF9lKejDT10CYz23MXboVdk3awNpYt0adKQafMz9tweofr6BeA2fkp8Zj3uJFiKnQQTMrbdy+cRfxpATq1a0DaX46vhrRH/svPYKekRlMtOVYu3gpzt6LRB17C2Qnx2PlovkIzODQuWUDnN33PQbO2wTo1EJtXXXcOLkfK3f9hg49e0NfqQRzp03CiYd0rbU1clNjsGnTWsxevg6New6Brb7mO/lUwpVTe3Dw3nP0btccv+1ahcELtkJJzxBmOmq4dmIfVu89i04Ut55yGRbNno7j90OpjaypviLx/fot8ItIwqAvx8BSLRdfTpoGm1Y9YKMLrFk6D794+MKO2jP3VRQWzpmFgHwxvmjRELdO7cc33x+EtX0dqHAVOL5nK/Zc9EP/nm0RHf4Mtzy8oVXbEvbWJnh27yImz9kEdSNT6Kgr4fpvh/DdD4fQsGN3GOSFoUOfkbj0wBcaWjqwsLSChkoNw4uMiKKUSIwdOwPRpCStLA0R6f8QCxYsg8TYAQ7GKrh53QNpZWJYWBhBR88Aqn9mZ31GMIPnz2YLP5wOYA4ZEBr4BGkSA3Rv0xDKvBnA9o9QR7vO3ZD05BKepgGdGhth1MSvYdmyJyzLY9Fj0Ggcu3YPalraqFPHFpGPPTB5/lIo65lCT00JF4/+iC0Hr6DtF12hxxVh9oyv4RGcADsbSyRG+GL2rDlIU7dAIxs93Lx2E4kFctiSYaAjLsPcr2fCI+gV9VczpMZHYOmCBYgp10L7Jg44uHkZRsz5Hnk02FuY14YB6SylqjzXhBmscS8CadAEerdtjvAntzFx7iJUahnDQFMFV3/9CRv2nEUryp+BmhzffTsLP3sEoA6TkeRorN+wBd7BsRg4fCSsScfUbANmwPrePo2x8zejlqUNdNREuPzLj1h94Cr69u8OxVTHG5gOCnhwDV/NWgZOxxj6JDs3LhzDql0n4ODahM/fnYv7seN6IHp1bI3DG5dh77VA1HWxR3JUIGYtWIRSQ2c0czDHL3s3ki77DZY29pAVZWLDsgU47f8SXTu3h9exHdh/Kww9OrRgnYbSLcP0MZMgc2wP44JwjJqyCEomNtAnXfzr4Z3Y8ttddHLvCv9z+zB/x2k41HVBaVYCln23GEE5qnBv5oxdW5fhSZYy2pOj+MvODVix/QysHe0gKyvAga1rceiGHzq4uyPD5xxaDJ6GV6WVsDUzRqSPB+V7NWyad4TtWzpZUX/B9y9i/PTvIdIzgoG2Cm6fP46l6/fApV03mJXFoOugMbgSFAOL2rVRnp2AxfPm4hVnRGOQI5XtzXjwuaDQAR/WhGNt8J/dGWcbG1biHsmlxMAcPds0g7KaBuzNdXDgMMlMR3ckRzzCNb80LBzTHWeu34d7r+54+OtuBBXq47sFk5EW8QDfrj+GPj16QUR95VlIJBLTC2BiYoibnnfg2KApbhzdicQKI7RvWh9Rkc8RFhkLuYoOuJwoPE4pRc+unZEaE4j4Yk0M7tkJ6uRnSkrzcePOPQSHPkdGXiEs7eti+owZaN+gDjkvb78Fi+2x8/SxH17mkmGfnIL88kroqSvjxctU6OjqQFVUiei4REpTE9rqKrwDnVckwcZ72dDWVUVGJhnmOXIUFEuQXiLH7egS1DfXwNPwPCz3ysXzwkp0d9DC0+cFOJtYAQtlDkeDCtHCTgtaqkoozS3DCu88NDFXx+HHOTTmaUFWUoGLYYV4TMY+R3JgIJJhhVceSsmJeBhXCnVNMdkGYpjrqCAhvRS/RpSjb30dONZSxhn/XKzxzodcTRVtrFQRlVSEKVezkEXFdtFVxjaPDByKLEFdK01Ykfuw4n42zC20YaXB1kQIMNi48O7kyX/D5+0YUAWVZ7+C9/NM7Nm/F26O1gi+cxJ7bobAwcIUkWEhiIx/BbGyHF6BIWjVrTcSn3qi6+ilGNKlKUzMaqOs8BXU7JpjyeThMK5lCGv1Clz1isHAvp1ga+8EUx0x/J48htcTX4RFJyCloIA8/E7QQjkePgtF21YdoFSSTR51BVYtnAdnMgYsrB2AvDSEF4jQxa0e1cEbZcbqw4DSrWtniYhAP3h5P0EAKZSE1FTUd2uG+jYWb4VnnUAFUnh734WXXwhyCivQp98wfNW3I1TVNZEdF44sZXN8SYZwSX4WgqKSsHzlWnSmdL0u/YroYl1sW7cA5sa1YE4OTscWTXDs+HnY13dBbnwUHMj4njuqLwz09NHYzRVeVzxQp013xDw4i3u5tXBq82KYGRnAzMKWBv2mePYsGA3bfgFbg7cdA6aUYiMDkVymgW6tmuAZ1Zlrp76YNaL367jvX74Fh3Y9EO35G7xy9HCC4jaluGtb10G/zs3w1N8fjdqTM0AOzRWPB+SgDETErRO4n6GMwxuWo7ZRLcqHDQYNG4kvmrvyysLKzgFmmnI8euiNB9RGUXHxyC0pQOc+Q1DHUAtPPO+iw4BxsK8lx6Z1P2DK8vXo06EJ9PX00JTaTpUG7d+exKFPC2vc9Y3Dzv370LquLdT4nVDfoEyOwf5Na2DRdggWfz2UyqQLe2dXNLM1xaaDF/HliIHIIkNOol0HQ3q1h5iU9r+Fj+0YhAQ+RopEH91bM8egpuwow+feDXC1HNChiTWu3rqH5p17wUKpELceR2Dz3n3o3NgF8pI8rFm/Csr6NqjIy0RAcCjyJED8q2iUaNRG9rPriFV3xO6lM2FkoEd9zhHDR45Bm/rkjKpqIDMuBKWqlhjetwMuH96DbC0nbF0xnfSJPqxsHMghqI/9h8/BrWUjJIQ+Q6Neo7Bk0nAY6mpTCd5fN28cAxHaN3PFhu+XQK5jRcZ0NgKekR4oq0RSaiyylQ2hlRqMawnKOLWNyQjJKsl5n85uCAoKgEurLiQH2m+3AbWXmaU9bGupwPfJE9z39kFkTDzSs9PIOR4CE/U3uWJ3HEuyU7Fh33FMnLMIQ91bwsBAH02at4GTQQVCM6To3aEVEqKDEZevhB5t3aAsL8XtO7fg8ywCJRIlDB05AYPaNeQnQA7dD8W+LRtQn/SfobEpuvcbjIFd2kFNqZLfIyS5TB1d2jTh8ytSkuHeDU/Yt+iMhjaGSIoNxcVbnkhIzoC1UxPMmjwetXXVIFbi8PiRJ+75BCErrxRf9B6K0b3doUJ639/XG6pmzjCSZeLU5YdYt3UjGjtZwdDQGB06dkbIA08y7lThqCdFSrketq2YBVN9PTjUc8WrEH+U6zugqYPZm/qjupNVFGHz9xswev4aDO7agtcljZq3hX5ZFg7dCcPAdg647R2N7Ts3ooGFMdW1HTS5YgTHFaBd26ZQId3woSTiY/GPdgyoztndXQtLa6RH+OB2aArCvO+hWc+hGD6gBx57XEDSyyR4eAVj5ncrUUdfDYW56bh5LwiT58xBvy/awq1ZIzRr2gANXF3hRHaBq5Mtwh8/AGfRAItnjkMLOs/CNG3aEI4OzmjoWg/WJvp4EeqLmDwxupOzq8aVIjE1B70Gj8HsKaPRqokrRJICbF/3HX6++Qw9u7SnPvumDtmYGh+bCBPSNx2aOiOFxuuILAn0WV9KygNKchBOxncjBysan8iRpmsiEoqRq64OnaJS5KlroJ2RCP4FgBsZ5onlHNpZa1CYUjja66GPqQjLvPKhoypCESdCXTLOw7OkaEfOgpZYBEmJFB5JFWhnq0nplfIGe0ZOBVKKK5FbKoNPchkcyQkIy5Xj6/bG6Gihgr33MqGmqwFHYzFSc8sRmcOhi6MWOS6Af3wpbEy0kJ1VClWK/3x4Cbo6aUEuqSTHQQXxeZVY7m6EX7wz8aqMQw6l0cBGG5aCY/Cav8sx+N9j+IfDOoyySBX8CgFSCAa1bUixG2LatNnYvJbthrsaE/p9gbbN3WBFHZ8tr6k5RrKv79YzW6OsXPIK4yd+hSILN6xeuRI7t2zGd9+MhJ6m4vzvoEhrDr5vDcTV8LfYy7F99TycJy99yZKl2L55E3atnA9bEzU6/c4UMzO2ZAW4RwN394lLcPbQj1i9aA4suVj0njgXqWWKW+jVO+oy1MUqNFAq4rGzd0B0/HO8zCp8HSaSjPciJTlMyWhhaynfqgyC3XhlSysauDiiOOIpnsZm8TOGbJlCkL8f4hJeQZnfSOr/A+m39+3SyhS7Ux0rZEc+Q0hizuu4nwUEIDEplZ+Nq4atTbe3tUXS8+cISclThKWPz81TGDJjCWJjYzBl9nSo1WmBtWtWY+8PWzB3XB9SOko0MCji4JdYsDrR0IahiR4eBT7jj7N45KV5uP/MD84uDhDJ5FRHrB+REnpP0zGc6jrhccBTFFSwJUSKBB4HeMPA3ASk9wQ+Iu/ufCxiOx9vqbHzMf+cwxvYbrmsrVljs2UDtU0s0LBlF2xgu2gzvfHdPHQjZ7axgzXq2JARQP0mnozO6j549fgujFiwjtcfbChXqupwDs6OCH0ejOT8std9JJiMA7mmKgx1tFHJKUGz6laSTCpBYWHR+3VFFUweVVVVYW5qiXrNOmLD6qr8kc7o1rwhmjnawsbGAgXRoQiIeyOrYc8ov2xS5J31qEweJOQ4T585AVladlhFum331s1Y9s0IGryVFbL9xjbh86ato0POOvDgURBfXr5cshLcIue9pi5gdmE5lemOjx+mLliN3w7sxLJ505EfeReD5m+AhYUVyjIz8DgqmQIrltu8CvfBwHGTEJ6UDXU1MYpKy/mlBswhSYsMw4usDKhQ+4Q980G+rh1unjuJHetWYESPtpg3ZzIuPQ7FE59H6DhsCi4e3Y/vl34LU2Sg3+SZKC0v55clMJ1jbGKGclkxAqNfstipnygjJ+0lQpNfko6xAkeG49vtwGr+Pe1CYVRUNGBGBv/DgED+ECsHV1GIewFP+B32RdUbtjH9xyqFYDG9JzaBD4YIUkkFv1SQ79BcJaQiDUyYMBbhN48hLF8bg3t2hEhFC6OHDcD+bdvQaNAENLfRR4VUBkunFtj63VdYM2s8xkxfgAOHD2PJ/Bm8UZ9Dzq5RLQN8vXQVbGXP0alrf6zeugf79uzAoH59sOHoJZhRf2N9T1NLDxFeHjj88yFEpUhgRnK0cfE0jJjyLQ7+cgJHDv+Cpy/S0KNLJ37jTda/qmFdhy1FCwoOgbd/MCLIGahjYYom5KBwuSl48DwTHZrV5+9EsMuY3DR11IUFKuCdD5iTrQI1FXQwU0FUvhwD6utCl8KyTTFLpRyaOOtjfTs93IspJkMccDFXRy2xHCs8s3HqWT4W3GfpacNJg+SarskrlvJ3C+Skv0zImcgqlCGGPlFZFdjrnYPd9CnUUIOLMRljJAJsVSG7jnwOVhqqVw5a2ioY3VALK2+mo66zARrqK/FLlNjS3XL2LBgZctsG1CaHSQqf1AqybxTyI/D38nk/fMwGuYJU3HwYiR59upJxplhHWl6YjSvXbuBFYjo/wLi16YyubZqRN16Jhx7XoevSGo2ta/H6IiLYFxkyLXR0a0SVVYkiGixuhaZiSI925JCn4czZC0jJK4G2nhE6d2qDjJgQJMpqYVinhvANiUCL5m2gVJaNwLBYNG/VBroaJHkUb2SgHzKV9dG5iUvVw5cKWP5k5cW4de0qnkUn8bubtmjbDrqSdDyMKcCXA3rC3EBHse6Zv4Aik0vw4M4tPA6OIgNEBZY2jujfuxu/E3BWUhQOnTgHA5emGNKxGYKDw9CgaWsY6zNTVQnS0gLcuXENIQnpqBSJ0bBFO3Rv15SfoQvz80WxqhFaN3bm8yjiynDz2j007PQFKRURCgpz8fixN182DR1DtG5ohf1HT2La6u1oZ1OL8vimXdltzxdhgUgpU0OXFg0R6vsYpeomaNXISVH+ylLcun4fjShuS30NlBVk4vr1GwiLT4WmniE6dWiFrOQkNGa7s2qRArrlhVYdv+CXOFUU5+HGjasIjaX2pPI3cmuDHh2bQ1VZCZlJsbh4wwMpOUUwNLVCl06tEfnEE5ypC/q4t4X/rXPwDI5Fv1Fj0ZwckpiQp7jl9RT5ZVLoUfh+vXvA1lif+lEart0PQTfqR1T09w7izADIS0/AjZu3ydkqgFhdBx3cv0BrV3vW5Hge9ARZnAHaNnHmB6J/C2ym8PV67/eg6P8fRgcwPzIs2B+ebOdjGljZKli287GFTR24NWsIs1p6vIMqkhXhsocXWnTsDjPlQly+E4DOPbpAV0WJBi7KPzXg88AnuP7QDyXlEugZW2BIv76wMqXrSY6Kc1Jw9cYNRCflkKGqgVbtOqFzy4b84J8WH4lfz12Cno0LRg4fBDHpnxvXr+F5cjY4ZVU0a9MJXVo24O/8Bfo8BadvAbd69kiLeoqZ+65i76rFMNHXVDjqVTB5iiUH42W+CJ1bNwW5sYh65otrD3xQVCaBrmFtMkL6wrZ2Ld7+lBTn4Ob16wiJS4W6jj46tm+NvLRk1G/ZEdYGFHcNHcxmnAoyU3CZwsel5UG/lhk6dW6HlLAnyFMxQZ8epFtU2WBddQHVqZISh2jSlZfuPgH5xbBxqEdOkwkyiyrRtV1LxD8PRDzltQvltbK8EDeproKev+SdcrZbcQ/39vxyB/ag5sN7N/llTqxe7ZwbYmDPznSO2o6TI9DbE7e9g1AhUkOL1q2Aglw4t+oIBxMdJMWE4fTl2yiTVpKzosfv9l3fzhyiSgkePbiLB76h1JbKsK7jhF7dv6A6VYPvk0cQ1bJFCxc7VMoqEPDIEw+CnkNCBou5gysG9XSHPhkjmQnP4Redhx7d2kKJ+quSMgfvu57QqdMQDe3e3cVasXQyPiIQN+8/QW5JOXSMLNCHdImDmSGkRem45hmMLj27QJu8VTYGxUY8QyIZa+1bN4GYyvlhpOHjwfrUn901/DtgbfD/e/i4JioqKtRSHP+8yBvYg8ns2TWuymlQ5J2FZY56zTGNwY4z3SBjE0fkZPPxkdFaDX8t9XF5JcsXIKYxgj1ILKvqL6ztmaPO3yOiMUFO/U6soloVp+I5FjbE829Qek+52EQZO89PstEXEdkCETGx8I1M4WW8jpHm7/LMwrM7D0yfsMeNqu9CsGcZGWL2m9Ji56p/M+3NHAZmiLMJFvZ8HNNtbCKVRa9CB1neWVlYbHxT03F2jql+Ntyx2FkR2DUMqhrSxZQuVT87wtJhz+eRH8DHJ2NfKDJxVTrsGQiWRxaWXcvyLeWdBj46AYL1B+GtRAIfCRrMuAoc3rUTV3xfwMbOGrKyPCSm5mPMlDkY8UWzKmNPQIANRB/PMfhUYfWVmZ5MRjY5MbVNFSOrgMAnyj/RMfhc4eua9Om7DoHA54/gGAh8fJjBx2YI6KOAbRAjGDACbyM4BgIC/24Ex0BA4MPzdzkGH1ZSBT5vSAEzZcwMO8VHcAoEBAQEBAQEBD5VRGTYdaz6/hF5+zVcAgICnxt/NoshyL+AwOfN/z6L+Z/A7hgICPxb+TvuFgDA/wNVFwZbm6+NTwAAAABJRU5ErkJggg==">
            <a:extLst>
              <a:ext uri="{FF2B5EF4-FFF2-40B4-BE49-F238E27FC236}">
                <a16:creationId xmlns:a16="http://schemas.microsoft.com/office/drawing/2014/main" id="{023FECA2-B598-434F-B724-5ABBE623727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AA0A7A41-35CB-E747-B56C-A5F3BEBE58AD}"/>
              </a:ext>
            </a:extLst>
          </p:cNvPr>
          <p:cNvSpPr txBox="1"/>
          <p:nvPr/>
        </p:nvSpPr>
        <p:spPr>
          <a:xfrm>
            <a:off x="87086" y="4169229"/>
            <a:ext cx="2879314" cy="553998"/>
          </a:xfrm>
          <a:prstGeom prst="rect">
            <a:avLst/>
          </a:prstGeom>
          <a:noFill/>
        </p:spPr>
        <p:txBody>
          <a:bodyPr wrap="none" rtlCol="0">
            <a:spAutoFit/>
          </a:bodyPr>
          <a:lstStyle/>
          <a:p>
            <a:r>
              <a:rPr lang="en-US" sz="1000" b="1" dirty="0">
                <a:hlinkClick r:id="rId2" tooltip="Go to Jenni Konrad's photostream"/>
              </a:rPr>
              <a:t>Jenni Konrad</a:t>
            </a:r>
            <a:endParaRPr lang="en-US" sz="1000" b="1" dirty="0"/>
          </a:p>
          <a:p>
            <a:r>
              <a:rPr lang="en-US" sz="1000" dirty="0">
                <a:hlinkClick r:id="rId3"/>
              </a:rPr>
              <a:t>https://flic.kr/p/7awFZZ</a:t>
            </a:r>
            <a:br>
              <a:rPr lang="en-US" sz="1000" dirty="0"/>
            </a:br>
            <a:r>
              <a:rPr lang="en-US" sz="1000" dirty="0"/>
              <a:t>https://</a:t>
            </a:r>
            <a:r>
              <a:rPr lang="en-US" sz="1000" dirty="0" err="1"/>
              <a:t>creativecommons.org</a:t>
            </a:r>
            <a:r>
              <a:rPr lang="en-US" sz="1000" dirty="0"/>
              <a:t>/licenses/by-</a:t>
            </a:r>
            <a:r>
              <a:rPr lang="en-US" sz="1000" dirty="0" err="1"/>
              <a:t>nc</a:t>
            </a:r>
            <a:r>
              <a:rPr lang="en-US" sz="1000" dirty="0"/>
              <a:t>/2.0/</a:t>
            </a:r>
          </a:p>
        </p:txBody>
      </p:sp>
      <p:pic>
        <p:nvPicPr>
          <p:cNvPr id="9" name="Picture 8">
            <a:extLst>
              <a:ext uri="{FF2B5EF4-FFF2-40B4-BE49-F238E27FC236}">
                <a16:creationId xmlns:a16="http://schemas.microsoft.com/office/drawing/2014/main" id="{35D129C2-474E-AF48-988B-E685DAEEF4D1}"/>
              </a:ext>
            </a:extLst>
          </p:cNvPr>
          <p:cNvPicPr>
            <a:picLocks noChangeAspect="1"/>
          </p:cNvPicPr>
          <p:nvPr/>
        </p:nvPicPr>
        <p:blipFill>
          <a:blip r:embed="rId4">
            <a:duotone>
              <a:schemeClr val="accent2">
                <a:shade val="45000"/>
                <a:satMod val="135000"/>
              </a:schemeClr>
              <a:prstClr val="white"/>
            </a:duotone>
          </a:blip>
          <a:stretch>
            <a:fillRect/>
          </a:stretch>
        </p:blipFill>
        <p:spPr>
          <a:xfrm>
            <a:off x="87086" y="250371"/>
            <a:ext cx="2991697" cy="3820886"/>
          </a:xfrm>
          <a:prstGeom prst="rect">
            <a:avLst/>
          </a:prstGeom>
          <a:effectLst>
            <a:outerShdw blurRad="50800" dist="50800" dir="5400000" algn="ctr" rotWithShape="0">
              <a:schemeClr val="accent2">
                <a:lumMod val="40000"/>
                <a:lumOff val="60000"/>
              </a:schemeClr>
            </a:outerShdw>
            <a:softEdge rad="31750"/>
          </a:effectLst>
        </p:spPr>
      </p:pic>
      <p:sp>
        <p:nvSpPr>
          <p:cNvPr id="10" name="Text Placeholder 3">
            <a:extLst>
              <a:ext uri="{FF2B5EF4-FFF2-40B4-BE49-F238E27FC236}">
                <a16:creationId xmlns:a16="http://schemas.microsoft.com/office/drawing/2014/main" id="{620D8A9F-9697-E94D-9828-EAAC4530F45D}"/>
              </a:ext>
            </a:extLst>
          </p:cNvPr>
          <p:cNvSpPr>
            <a:spLocks noGrp="1"/>
          </p:cNvSpPr>
          <p:nvPr>
            <p:ph type="body" sz="quarter" idx="13"/>
          </p:nvPr>
        </p:nvSpPr>
        <p:spPr>
          <a:xfrm>
            <a:off x="3211286" y="250371"/>
            <a:ext cx="5693228" cy="3820886"/>
          </a:xfrm>
        </p:spPr>
        <p:txBody>
          <a:bodyPr/>
          <a:lstStyle/>
          <a:p>
            <a:r>
              <a:rPr lang="en-US" dirty="0"/>
              <a:t>Key Attributes:</a:t>
            </a:r>
          </a:p>
          <a:p>
            <a:endParaRPr lang="en-US" dirty="0"/>
          </a:p>
          <a:p>
            <a:pPr marL="571500" indent="-571500">
              <a:buFont typeface="Arial" panose="020B0604020202020204" pitchFamily="34" charset="0"/>
              <a:buChar char="•"/>
            </a:pPr>
            <a:r>
              <a:rPr lang="en-US" dirty="0"/>
              <a:t>Unique (global/local)</a:t>
            </a:r>
          </a:p>
          <a:p>
            <a:pPr marL="571500" indent="-571500">
              <a:buFont typeface="Arial" panose="020B0604020202020204" pitchFamily="34" charset="0"/>
              <a:buChar char="•"/>
            </a:pPr>
            <a:r>
              <a:rPr lang="en-US" dirty="0"/>
              <a:t>Persistent</a:t>
            </a:r>
          </a:p>
          <a:p>
            <a:pPr marL="571500" indent="-571500">
              <a:buFont typeface="Arial" panose="020B0604020202020204" pitchFamily="34" charset="0"/>
              <a:buChar char="•"/>
            </a:pPr>
            <a:r>
              <a:rPr lang="en-US" dirty="0"/>
              <a:t>Actionable</a:t>
            </a:r>
          </a:p>
          <a:p>
            <a:endParaRPr lang="en-US" dirty="0"/>
          </a:p>
          <a:p>
            <a:endParaRPr lang="en-US" dirty="0"/>
          </a:p>
        </p:txBody>
      </p:sp>
    </p:spTree>
    <p:extLst>
      <p:ext uri="{BB962C8B-B14F-4D97-AF65-F5344CB8AC3E}">
        <p14:creationId xmlns:p14="http://schemas.microsoft.com/office/powerpoint/2010/main" val="288714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8CDD65-2DF5-4F4F-B10B-37749285A7AF}"/>
              </a:ext>
            </a:extLst>
          </p:cNvPr>
          <p:cNvPicPr>
            <a:picLocks noChangeAspect="1"/>
          </p:cNvPicPr>
          <p:nvPr/>
        </p:nvPicPr>
        <p:blipFill rotWithShape="1">
          <a:blip r:embed="rId3"/>
          <a:srcRect l="20106" r="6243"/>
          <a:stretch/>
        </p:blipFill>
        <p:spPr>
          <a:xfrm rot="5400000">
            <a:off x="-543063" y="556402"/>
            <a:ext cx="4689296" cy="3581400"/>
          </a:xfrm>
          <a:prstGeom prst="rect">
            <a:avLst/>
          </a:prstGeom>
        </p:spPr>
      </p:pic>
      <p:sp>
        <p:nvSpPr>
          <p:cNvPr id="4" name="TextBox 3">
            <a:extLst>
              <a:ext uri="{FF2B5EF4-FFF2-40B4-BE49-F238E27FC236}">
                <a16:creationId xmlns:a16="http://schemas.microsoft.com/office/drawing/2014/main" id="{B0A8184A-03B9-1E49-B2F5-72A84DC25EF9}"/>
              </a:ext>
            </a:extLst>
          </p:cNvPr>
          <p:cNvSpPr txBox="1"/>
          <p:nvPr/>
        </p:nvSpPr>
        <p:spPr>
          <a:xfrm>
            <a:off x="3679371" y="97971"/>
            <a:ext cx="5464629" cy="4524315"/>
          </a:xfrm>
          <a:prstGeom prst="rect">
            <a:avLst/>
          </a:prstGeom>
          <a:noFill/>
        </p:spPr>
        <p:txBody>
          <a:bodyPr wrap="square" rtlCol="0">
            <a:spAutoFit/>
          </a:bodyPr>
          <a:lstStyle/>
          <a:p>
            <a:r>
              <a:rPr lang="en-US" dirty="0"/>
              <a:t>”On the utility of identification schemes for digital earth science data: an assessment and Recommendations ” – </a:t>
            </a:r>
            <a:r>
              <a:rPr lang="en-US" dirty="0" err="1"/>
              <a:t>Duerr</a:t>
            </a:r>
            <a:r>
              <a:rPr lang="en-US" dirty="0"/>
              <a:t> et al.</a:t>
            </a:r>
          </a:p>
          <a:p>
            <a:endParaRPr lang="en-US" dirty="0"/>
          </a:p>
          <a:p>
            <a:pPr marL="285750" indent="-285750">
              <a:buFont typeface="Arial" panose="020B0604020202020204" pitchFamily="34" charset="0"/>
              <a:buChar char="•"/>
            </a:pPr>
            <a:r>
              <a:rPr lang="en-US" dirty="0"/>
              <a:t>Provide user with simple ability for uniquely and unambiguously identify data of interest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Help user find and access data regardless of where they reside or how the responsibility for managing data has changed over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Facilitate management of data over time and data citation</a:t>
            </a:r>
          </a:p>
          <a:p>
            <a:endParaRPr lang="en-US" dirty="0"/>
          </a:p>
          <a:p>
            <a:pPr marL="285750" indent="-285750">
              <a:buFont typeface="Arial" panose="020B0604020202020204" pitchFamily="34" charset="0"/>
              <a:buChar char="•"/>
            </a:pPr>
            <a:r>
              <a:rPr lang="en-US" dirty="0"/>
              <a:t>Should have a trust value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1848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96C913-0DBE-DD47-AF22-827DD8F43873}"/>
              </a:ext>
            </a:extLst>
          </p:cNvPr>
          <p:cNvPicPr>
            <a:picLocks noChangeAspect="1"/>
          </p:cNvPicPr>
          <p:nvPr/>
        </p:nvPicPr>
        <p:blipFill>
          <a:blip r:embed="rId3"/>
          <a:stretch>
            <a:fillRect/>
          </a:stretch>
        </p:blipFill>
        <p:spPr>
          <a:xfrm>
            <a:off x="0" y="0"/>
            <a:ext cx="6262915" cy="4697186"/>
          </a:xfrm>
          <a:prstGeom prst="rect">
            <a:avLst/>
          </a:prstGeom>
        </p:spPr>
      </p:pic>
      <p:sp>
        <p:nvSpPr>
          <p:cNvPr id="4" name="TextBox 3">
            <a:extLst>
              <a:ext uri="{FF2B5EF4-FFF2-40B4-BE49-F238E27FC236}">
                <a16:creationId xmlns:a16="http://schemas.microsoft.com/office/drawing/2014/main" id="{CBE5BABF-7559-294B-8A69-A9568FD6CEF9}"/>
              </a:ext>
            </a:extLst>
          </p:cNvPr>
          <p:cNvSpPr txBox="1"/>
          <p:nvPr/>
        </p:nvSpPr>
        <p:spPr>
          <a:xfrm>
            <a:off x="0" y="4235521"/>
            <a:ext cx="2512226" cy="461665"/>
          </a:xfrm>
          <a:prstGeom prst="rect">
            <a:avLst/>
          </a:prstGeom>
          <a:noFill/>
        </p:spPr>
        <p:txBody>
          <a:bodyPr wrap="none" rtlCol="0">
            <a:spAutoFit/>
          </a:bodyPr>
          <a:lstStyle/>
          <a:p>
            <a:r>
              <a:rPr lang="en-US" sz="800" b="1" dirty="0">
                <a:solidFill>
                  <a:schemeClr val="bg1"/>
                </a:solidFill>
                <a:hlinkClick r:id="rId4" tooltip="Go to dawn m. armfield's photostream"/>
              </a:rPr>
              <a:t>dawn m. armfield</a:t>
            </a:r>
            <a:endParaRPr lang="en-US" sz="800" dirty="0">
              <a:solidFill>
                <a:schemeClr val="bg1"/>
              </a:solidFill>
            </a:endParaRPr>
          </a:p>
          <a:p>
            <a:r>
              <a:rPr lang="en-US" sz="800" dirty="0">
                <a:solidFill>
                  <a:schemeClr val="bg1"/>
                </a:solidFill>
              </a:rPr>
              <a:t>https://</a:t>
            </a:r>
            <a:r>
              <a:rPr lang="en-US" sz="800" dirty="0" err="1">
                <a:solidFill>
                  <a:schemeClr val="bg1"/>
                </a:solidFill>
              </a:rPr>
              <a:t>flic.kr</a:t>
            </a:r>
            <a:r>
              <a:rPr lang="en-US" sz="800" dirty="0">
                <a:solidFill>
                  <a:schemeClr val="bg1"/>
                </a:solidFill>
              </a:rPr>
              <a:t>/p/hA9nn6</a:t>
            </a:r>
          </a:p>
          <a:p>
            <a:r>
              <a:rPr lang="en-US" sz="800" dirty="0">
                <a:solidFill>
                  <a:schemeClr val="bg1"/>
                </a:solidFill>
              </a:rPr>
              <a:t>https://</a:t>
            </a:r>
            <a:r>
              <a:rPr lang="en-US" sz="800" dirty="0" err="1">
                <a:solidFill>
                  <a:schemeClr val="bg1"/>
                </a:solidFill>
              </a:rPr>
              <a:t>creativecommons.org</a:t>
            </a:r>
            <a:r>
              <a:rPr lang="en-US" sz="800" dirty="0">
                <a:solidFill>
                  <a:schemeClr val="bg1"/>
                </a:solidFill>
              </a:rPr>
              <a:t>/licenses/by-</a:t>
            </a:r>
            <a:r>
              <a:rPr lang="en-US" sz="800" dirty="0" err="1">
                <a:solidFill>
                  <a:schemeClr val="bg1"/>
                </a:solidFill>
              </a:rPr>
              <a:t>nc</a:t>
            </a:r>
            <a:r>
              <a:rPr lang="en-US" sz="800" dirty="0">
                <a:solidFill>
                  <a:schemeClr val="bg1"/>
                </a:solidFill>
              </a:rPr>
              <a:t>-</a:t>
            </a:r>
            <a:r>
              <a:rPr lang="en-US" sz="800" dirty="0" err="1">
                <a:solidFill>
                  <a:schemeClr val="bg1"/>
                </a:solidFill>
              </a:rPr>
              <a:t>nd</a:t>
            </a:r>
            <a:r>
              <a:rPr lang="en-US" sz="800" dirty="0">
                <a:solidFill>
                  <a:schemeClr val="bg1"/>
                </a:solidFill>
              </a:rPr>
              <a:t>/2.0/</a:t>
            </a:r>
          </a:p>
        </p:txBody>
      </p:sp>
      <p:sp>
        <p:nvSpPr>
          <p:cNvPr id="5" name="TextBox 4">
            <a:extLst>
              <a:ext uri="{FF2B5EF4-FFF2-40B4-BE49-F238E27FC236}">
                <a16:creationId xmlns:a16="http://schemas.microsoft.com/office/drawing/2014/main" id="{A05F67F4-B4F9-B446-9E6A-B41452B4E1A5}"/>
              </a:ext>
            </a:extLst>
          </p:cNvPr>
          <p:cNvSpPr txBox="1"/>
          <p:nvPr/>
        </p:nvSpPr>
        <p:spPr>
          <a:xfrm>
            <a:off x="6262915" y="206828"/>
            <a:ext cx="2881085" cy="3139321"/>
          </a:xfrm>
          <a:prstGeom prst="rect">
            <a:avLst/>
          </a:prstGeom>
          <a:noFill/>
        </p:spPr>
        <p:txBody>
          <a:bodyPr wrap="square" rtlCol="0">
            <a:spAutoFit/>
          </a:bodyPr>
          <a:lstStyle/>
          <a:p>
            <a:r>
              <a:rPr lang="en-US" sz="3600" dirty="0"/>
              <a:t>Call Number:</a:t>
            </a:r>
          </a:p>
          <a:p>
            <a:endParaRPr lang="en-US" sz="3600" dirty="0"/>
          </a:p>
          <a:p>
            <a:pPr marL="285750" indent="-285750">
              <a:buFont typeface="Arial" panose="020B0604020202020204" pitchFamily="34" charset="0"/>
              <a:buChar char="•"/>
            </a:pPr>
            <a:r>
              <a:rPr lang="en-US" dirty="0"/>
              <a:t>Local ID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Contextual 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Point of Connection</a:t>
            </a:r>
          </a:p>
          <a:p>
            <a:endParaRPr lang="en-US" dirty="0"/>
          </a:p>
          <a:p>
            <a:pPr marL="285750" indent="-285750">
              <a:buFont typeface="Arial" panose="020B0604020202020204" pitchFamily="34" charset="0"/>
              <a:buChar char="•"/>
            </a:pPr>
            <a:r>
              <a:rPr lang="en-US" dirty="0"/>
              <a:t>Enables Curiosity </a:t>
            </a:r>
          </a:p>
        </p:txBody>
      </p:sp>
    </p:spTree>
    <p:extLst>
      <p:ext uri="{BB962C8B-B14F-4D97-AF65-F5344CB8AC3E}">
        <p14:creationId xmlns:p14="http://schemas.microsoft.com/office/powerpoint/2010/main" val="184983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5CAD4-DE76-864D-A826-218089F5C1F8}"/>
              </a:ext>
            </a:extLst>
          </p:cNvPr>
          <p:cNvPicPr>
            <a:picLocks noChangeAspect="1"/>
          </p:cNvPicPr>
          <p:nvPr/>
        </p:nvPicPr>
        <p:blipFill rotWithShape="1">
          <a:blip r:embed="rId3"/>
          <a:srcRect l="16317"/>
          <a:stretch/>
        </p:blipFill>
        <p:spPr>
          <a:xfrm>
            <a:off x="3276600" y="0"/>
            <a:ext cx="5867400" cy="4677965"/>
          </a:xfrm>
          <a:prstGeom prst="rect">
            <a:avLst/>
          </a:prstGeom>
        </p:spPr>
      </p:pic>
      <p:sp>
        <p:nvSpPr>
          <p:cNvPr id="4" name="TextBox 3">
            <a:extLst>
              <a:ext uri="{FF2B5EF4-FFF2-40B4-BE49-F238E27FC236}">
                <a16:creationId xmlns:a16="http://schemas.microsoft.com/office/drawing/2014/main" id="{D83F0C5B-18DF-4945-B372-9530162F8F7C}"/>
              </a:ext>
            </a:extLst>
          </p:cNvPr>
          <p:cNvSpPr txBox="1"/>
          <p:nvPr/>
        </p:nvSpPr>
        <p:spPr>
          <a:xfrm>
            <a:off x="6952374" y="4216300"/>
            <a:ext cx="2191626" cy="461665"/>
          </a:xfrm>
          <a:prstGeom prst="rect">
            <a:avLst/>
          </a:prstGeom>
          <a:noFill/>
        </p:spPr>
        <p:txBody>
          <a:bodyPr wrap="none" rtlCol="0">
            <a:spAutoFit/>
          </a:bodyPr>
          <a:lstStyle/>
          <a:p>
            <a:pPr algn="r"/>
            <a:r>
              <a:rPr lang="en-US" sz="800" b="1" dirty="0">
                <a:hlinkClick r:id="rId4" tooltip="Go to Paul Keller's photostream"/>
              </a:rPr>
              <a:t>Paul Keller</a:t>
            </a:r>
            <a:endParaRPr lang="en-US" sz="800" b="1" dirty="0"/>
          </a:p>
          <a:p>
            <a:pPr algn="r"/>
            <a:r>
              <a:rPr lang="en-US" sz="800" dirty="0">
                <a:solidFill>
                  <a:schemeClr val="bg1"/>
                </a:solidFill>
                <a:hlinkClick r:id="rId5"/>
              </a:rPr>
              <a:t>https://flic.kr/p/SG7LN1</a:t>
            </a:r>
            <a:br>
              <a:rPr lang="en-US" sz="800" dirty="0">
                <a:solidFill>
                  <a:schemeClr val="bg1"/>
                </a:solidFill>
              </a:rPr>
            </a:br>
            <a:r>
              <a:rPr lang="en-US" sz="800" dirty="0">
                <a:solidFill>
                  <a:schemeClr val="bg1"/>
                </a:solidFill>
              </a:rPr>
              <a:t>https://</a:t>
            </a:r>
            <a:r>
              <a:rPr lang="en-US" sz="800" dirty="0" err="1">
                <a:solidFill>
                  <a:schemeClr val="bg1"/>
                </a:solidFill>
              </a:rPr>
              <a:t>creativecommons.org</a:t>
            </a:r>
            <a:r>
              <a:rPr lang="en-US" sz="800" dirty="0">
                <a:solidFill>
                  <a:schemeClr val="bg1"/>
                </a:solidFill>
              </a:rPr>
              <a:t>/licenses/by/2.0</a:t>
            </a:r>
            <a:endParaRPr lang="en-US" dirty="0">
              <a:solidFill>
                <a:schemeClr val="bg1"/>
              </a:solidFill>
            </a:endParaRPr>
          </a:p>
        </p:txBody>
      </p:sp>
      <p:sp>
        <p:nvSpPr>
          <p:cNvPr id="5" name="TextBox 4">
            <a:extLst>
              <a:ext uri="{FF2B5EF4-FFF2-40B4-BE49-F238E27FC236}">
                <a16:creationId xmlns:a16="http://schemas.microsoft.com/office/drawing/2014/main" id="{DD31385A-6ED8-D445-ABE6-65153700C353}"/>
              </a:ext>
            </a:extLst>
          </p:cNvPr>
          <p:cNvSpPr txBox="1"/>
          <p:nvPr/>
        </p:nvSpPr>
        <p:spPr>
          <a:xfrm>
            <a:off x="0" y="76200"/>
            <a:ext cx="3298372" cy="4524315"/>
          </a:xfrm>
          <a:prstGeom prst="rect">
            <a:avLst/>
          </a:prstGeom>
          <a:noFill/>
        </p:spPr>
        <p:txBody>
          <a:bodyPr wrap="square" rtlCol="0">
            <a:spAutoFit/>
          </a:bodyPr>
          <a:lstStyle/>
          <a:p>
            <a:r>
              <a:rPr lang="en-US" sz="3600" dirty="0"/>
              <a:t>PID Examples</a:t>
            </a:r>
            <a:r>
              <a:rPr lang="en-US" dirty="0"/>
              <a:t>:</a:t>
            </a:r>
          </a:p>
          <a:p>
            <a:endParaRPr lang="en-US" dirty="0"/>
          </a:p>
          <a:p>
            <a:r>
              <a:rPr lang="en-US" b="1" u="sng" dirty="0"/>
              <a:t>Objects:</a:t>
            </a:r>
          </a:p>
          <a:p>
            <a:r>
              <a:rPr lang="en-US" b="1" dirty="0"/>
              <a:t>DOI</a:t>
            </a:r>
            <a:r>
              <a:rPr lang="en-US" dirty="0"/>
              <a:t> </a:t>
            </a:r>
          </a:p>
          <a:p>
            <a:r>
              <a:rPr lang="en-US" dirty="0"/>
              <a:t>10.3334/ORNLDAAC/840</a:t>
            </a:r>
          </a:p>
          <a:p>
            <a:r>
              <a:rPr lang="en-US" b="1" dirty="0"/>
              <a:t>ARK </a:t>
            </a:r>
            <a:r>
              <a:rPr lang="en-US" dirty="0"/>
              <a:t>http://</a:t>
            </a:r>
            <a:r>
              <a:rPr lang="en-US" dirty="0" err="1"/>
              <a:t>example.org</a:t>
            </a:r>
            <a:r>
              <a:rPr lang="en-US" dirty="0"/>
              <a:t>/ark:/12025/654xz321/s3/f8.05v.tiff</a:t>
            </a:r>
            <a:endParaRPr lang="en-US" b="1" dirty="0"/>
          </a:p>
          <a:p>
            <a:endParaRPr lang="en-US" dirty="0"/>
          </a:p>
          <a:p>
            <a:r>
              <a:rPr lang="en-US" b="1" u="sng" dirty="0"/>
              <a:t>Person:</a:t>
            </a:r>
          </a:p>
          <a:p>
            <a:r>
              <a:rPr lang="en-US" dirty="0"/>
              <a:t>ORCID – Open </a:t>
            </a:r>
          </a:p>
          <a:p>
            <a:r>
              <a:rPr lang="en-US" dirty="0"/>
              <a:t>Scopus ID – Proprietary</a:t>
            </a:r>
          </a:p>
          <a:p>
            <a:endParaRPr lang="en-US" dirty="0"/>
          </a:p>
          <a:p>
            <a:r>
              <a:rPr lang="en-US" b="1" u="sng" dirty="0"/>
              <a:t>Organization:</a:t>
            </a:r>
          </a:p>
          <a:p>
            <a:r>
              <a:rPr lang="en-US" dirty="0"/>
              <a:t>ISNI </a:t>
            </a:r>
          </a:p>
        </p:txBody>
      </p:sp>
    </p:spTree>
    <p:extLst>
      <p:ext uri="{BB962C8B-B14F-4D97-AF65-F5344CB8AC3E}">
        <p14:creationId xmlns:p14="http://schemas.microsoft.com/office/powerpoint/2010/main" val="126243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CDE5C7-BCFD-B54D-9CD4-6476A380DD5C}"/>
              </a:ext>
            </a:extLst>
          </p:cNvPr>
          <p:cNvPicPr>
            <a:picLocks noChangeAspect="1"/>
          </p:cNvPicPr>
          <p:nvPr/>
        </p:nvPicPr>
        <p:blipFill rotWithShape="1">
          <a:blip r:embed="rId2">
            <a:duotone>
              <a:schemeClr val="accent2">
                <a:shade val="45000"/>
                <a:satMod val="135000"/>
              </a:schemeClr>
              <a:prstClr val="white"/>
            </a:duotone>
          </a:blip>
          <a:srcRect l="6749" r="4204" b="5405"/>
          <a:stretch/>
        </p:blipFill>
        <p:spPr>
          <a:xfrm>
            <a:off x="2688576" y="38100"/>
            <a:ext cx="6455424" cy="4593772"/>
          </a:xfrm>
          <a:prstGeom prst="rect">
            <a:avLst/>
          </a:prstGeom>
          <a:effectLst>
            <a:softEdge rad="63500"/>
          </a:effectLst>
        </p:spPr>
      </p:pic>
      <p:sp>
        <p:nvSpPr>
          <p:cNvPr id="2" name="TextBox 1">
            <a:extLst>
              <a:ext uri="{FF2B5EF4-FFF2-40B4-BE49-F238E27FC236}">
                <a16:creationId xmlns:a16="http://schemas.microsoft.com/office/drawing/2014/main" id="{D1B4C2A3-3D0C-5144-AB89-7089E237E70C}"/>
              </a:ext>
            </a:extLst>
          </p:cNvPr>
          <p:cNvSpPr txBox="1"/>
          <p:nvPr/>
        </p:nvSpPr>
        <p:spPr>
          <a:xfrm>
            <a:off x="119743" y="272143"/>
            <a:ext cx="2821606" cy="1446550"/>
          </a:xfrm>
          <a:prstGeom prst="rect">
            <a:avLst/>
          </a:prstGeom>
          <a:noFill/>
        </p:spPr>
        <p:txBody>
          <a:bodyPr wrap="none" rtlCol="0">
            <a:spAutoFit/>
          </a:bodyPr>
          <a:lstStyle/>
          <a:p>
            <a:r>
              <a:rPr lang="en-US" sz="4400" dirty="0"/>
              <a:t>OCLC</a:t>
            </a:r>
          </a:p>
          <a:p>
            <a:r>
              <a:rPr lang="en-US" dirty="0"/>
              <a:t> </a:t>
            </a:r>
            <a:r>
              <a:rPr lang="en-US" sz="4400" dirty="0"/>
              <a:t>Research </a:t>
            </a:r>
          </a:p>
        </p:txBody>
      </p:sp>
      <p:cxnSp>
        <p:nvCxnSpPr>
          <p:cNvPr id="5" name="Straight Arrow Connector 4">
            <a:extLst>
              <a:ext uri="{FF2B5EF4-FFF2-40B4-BE49-F238E27FC236}">
                <a16:creationId xmlns:a16="http://schemas.microsoft.com/office/drawing/2014/main" id="{B793709D-0A1C-E644-89E7-9E123F1ED2B4}"/>
              </a:ext>
            </a:extLst>
          </p:cNvPr>
          <p:cNvCxnSpPr>
            <a:cxnSpLocks/>
          </p:cNvCxnSpPr>
          <p:nvPr/>
        </p:nvCxnSpPr>
        <p:spPr>
          <a:xfrm flipV="1">
            <a:off x="4898571" y="518303"/>
            <a:ext cx="1302854" cy="4771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8C3B41E-EBC5-5041-8F37-D34495AD6799}"/>
              </a:ext>
            </a:extLst>
          </p:cNvPr>
          <p:cNvCxnSpPr>
            <a:cxnSpLocks/>
          </p:cNvCxnSpPr>
          <p:nvPr/>
        </p:nvCxnSpPr>
        <p:spPr>
          <a:xfrm flipH="1" flipV="1">
            <a:off x="6201425" y="1348580"/>
            <a:ext cx="653142" cy="5663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82E43C8-09A1-814A-8F1C-4E440A9D2718}"/>
              </a:ext>
            </a:extLst>
          </p:cNvPr>
          <p:cNvCxnSpPr>
            <a:cxnSpLocks/>
          </p:cNvCxnSpPr>
          <p:nvPr/>
        </p:nvCxnSpPr>
        <p:spPr>
          <a:xfrm flipV="1">
            <a:off x="2198719" y="3935186"/>
            <a:ext cx="979713"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4F5C54CF-81F2-3F42-8285-4CF7C207C83B}"/>
              </a:ext>
            </a:extLst>
          </p:cNvPr>
          <p:cNvCxnSpPr>
            <a:cxnSpLocks/>
          </p:cNvCxnSpPr>
          <p:nvPr/>
        </p:nvCxnSpPr>
        <p:spPr>
          <a:xfrm flipV="1">
            <a:off x="2373086" y="1948855"/>
            <a:ext cx="957943" cy="5327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CD743BDB-3B15-014D-93F6-8520D9585E1E}"/>
              </a:ext>
            </a:extLst>
          </p:cNvPr>
          <p:cNvSpPr/>
          <p:nvPr/>
        </p:nvSpPr>
        <p:spPr>
          <a:xfrm>
            <a:off x="859971" y="2296886"/>
            <a:ext cx="1828605" cy="4149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Rebecca Bryant</a:t>
            </a:r>
          </a:p>
        </p:txBody>
      </p:sp>
      <p:sp>
        <p:nvSpPr>
          <p:cNvPr id="20" name="Rectangle 19">
            <a:extLst>
              <a:ext uri="{FF2B5EF4-FFF2-40B4-BE49-F238E27FC236}">
                <a16:creationId xmlns:a16="http://schemas.microsoft.com/office/drawing/2014/main" id="{7AB3C9FB-AC32-DE46-A9B2-620A1244273C}"/>
              </a:ext>
            </a:extLst>
          </p:cNvPr>
          <p:cNvSpPr/>
          <p:nvPr/>
        </p:nvSpPr>
        <p:spPr>
          <a:xfrm>
            <a:off x="391886" y="4305300"/>
            <a:ext cx="2296690" cy="3265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Diane </a:t>
            </a:r>
            <a:r>
              <a:rPr lang="en-US" dirty="0" err="1">
                <a:solidFill>
                  <a:schemeClr val="tx1"/>
                </a:solidFill>
              </a:rPr>
              <a:t>Vizine</a:t>
            </a:r>
            <a:r>
              <a:rPr lang="en-US" dirty="0">
                <a:solidFill>
                  <a:schemeClr val="tx1"/>
                </a:solidFill>
              </a:rPr>
              <a:t> Getz</a:t>
            </a:r>
          </a:p>
        </p:txBody>
      </p:sp>
      <p:sp>
        <p:nvSpPr>
          <p:cNvPr id="21" name="Rectangle 20">
            <a:extLst>
              <a:ext uri="{FF2B5EF4-FFF2-40B4-BE49-F238E27FC236}">
                <a16:creationId xmlns:a16="http://schemas.microsoft.com/office/drawing/2014/main" id="{54F8A5CF-8AF8-8441-A530-E941E309240A}"/>
              </a:ext>
            </a:extLst>
          </p:cNvPr>
          <p:cNvSpPr/>
          <p:nvPr/>
        </p:nvSpPr>
        <p:spPr>
          <a:xfrm>
            <a:off x="2525582" y="636350"/>
            <a:ext cx="3113315" cy="4326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Karen Smith-Yoshimura</a:t>
            </a:r>
          </a:p>
        </p:txBody>
      </p:sp>
      <p:sp>
        <p:nvSpPr>
          <p:cNvPr id="23" name="Rectangle 22">
            <a:extLst>
              <a:ext uri="{FF2B5EF4-FFF2-40B4-BE49-F238E27FC236}">
                <a16:creationId xmlns:a16="http://schemas.microsoft.com/office/drawing/2014/main" id="{CAF500F2-AED1-5846-B2F1-28881FA5B299}"/>
              </a:ext>
            </a:extLst>
          </p:cNvPr>
          <p:cNvSpPr/>
          <p:nvPr/>
        </p:nvSpPr>
        <p:spPr>
          <a:xfrm>
            <a:off x="6749143" y="1793823"/>
            <a:ext cx="1545771" cy="4326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Jean </a:t>
            </a:r>
            <a:r>
              <a:rPr lang="en-US" dirty="0" err="1">
                <a:solidFill>
                  <a:schemeClr val="tx1"/>
                </a:solidFill>
              </a:rPr>
              <a:t>Godby</a:t>
            </a:r>
            <a:endParaRPr lang="en-US" dirty="0">
              <a:solidFill>
                <a:schemeClr val="tx1"/>
              </a:solidFill>
            </a:endParaRPr>
          </a:p>
        </p:txBody>
      </p:sp>
    </p:spTree>
    <p:extLst>
      <p:ext uri="{BB962C8B-B14F-4D97-AF65-F5344CB8AC3E}">
        <p14:creationId xmlns:p14="http://schemas.microsoft.com/office/powerpoint/2010/main" val="60314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7BC67-398B-1E41-972B-C9EDF6725515}"/>
              </a:ext>
            </a:extLst>
          </p:cNvPr>
          <p:cNvPicPr>
            <a:picLocks noChangeAspect="1"/>
          </p:cNvPicPr>
          <p:nvPr/>
        </p:nvPicPr>
        <p:blipFill rotWithShape="1">
          <a:blip r:embed="rId3"/>
          <a:srcRect l="-794" t="-635" r="794" b="21482"/>
          <a:stretch/>
        </p:blipFill>
        <p:spPr>
          <a:xfrm>
            <a:off x="-87087" y="-32658"/>
            <a:ext cx="9231087" cy="4698102"/>
          </a:xfrm>
          <a:prstGeom prst="rect">
            <a:avLst/>
          </a:prstGeom>
        </p:spPr>
      </p:pic>
      <p:sp>
        <p:nvSpPr>
          <p:cNvPr id="4" name="TextBox 3">
            <a:extLst>
              <a:ext uri="{FF2B5EF4-FFF2-40B4-BE49-F238E27FC236}">
                <a16:creationId xmlns:a16="http://schemas.microsoft.com/office/drawing/2014/main" id="{CF4A6AB1-9F34-1941-894B-6395823BD75C}"/>
              </a:ext>
            </a:extLst>
          </p:cNvPr>
          <p:cNvSpPr txBox="1"/>
          <p:nvPr/>
        </p:nvSpPr>
        <p:spPr>
          <a:xfrm>
            <a:off x="0" y="4203779"/>
            <a:ext cx="2363147" cy="461665"/>
          </a:xfrm>
          <a:prstGeom prst="rect">
            <a:avLst/>
          </a:prstGeom>
          <a:noFill/>
        </p:spPr>
        <p:txBody>
          <a:bodyPr wrap="none" rtlCol="0">
            <a:spAutoFit/>
          </a:bodyPr>
          <a:lstStyle/>
          <a:p>
            <a:r>
              <a:rPr lang="en-US" sz="800" b="1" dirty="0">
                <a:hlinkClick r:id="rId4" tooltip="Go to Sean Salmon's photostream"/>
              </a:rPr>
              <a:t>Sean Salmon</a:t>
            </a:r>
            <a:endParaRPr lang="en-US" sz="800" b="1" dirty="0"/>
          </a:p>
          <a:p>
            <a:r>
              <a:rPr lang="en-US" sz="800" dirty="0"/>
              <a:t>https://</a:t>
            </a:r>
            <a:r>
              <a:rPr lang="en-US" sz="800" dirty="0" err="1"/>
              <a:t>flic.kr</a:t>
            </a:r>
            <a:r>
              <a:rPr lang="en-US" sz="800" dirty="0"/>
              <a:t>/p/4x17RJ</a:t>
            </a:r>
          </a:p>
          <a:p>
            <a:r>
              <a:rPr lang="en-US" sz="800" dirty="0"/>
              <a:t>https://</a:t>
            </a:r>
            <a:r>
              <a:rPr lang="en-US" sz="800" dirty="0" err="1"/>
              <a:t>creativecommons.org</a:t>
            </a:r>
            <a:r>
              <a:rPr lang="en-US" sz="800" dirty="0"/>
              <a:t>/licenses/by-</a:t>
            </a:r>
            <a:r>
              <a:rPr lang="en-US" sz="800" dirty="0" err="1"/>
              <a:t>nc</a:t>
            </a:r>
            <a:r>
              <a:rPr lang="en-US" sz="800" dirty="0"/>
              <a:t>/2.0/</a:t>
            </a:r>
          </a:p>
        </p:txBody>
      </p:sp>
    </p:spTree>
    <p:extLst>
      <p:ext uri="{BB962C8B-B14F-4D97-AF65-F5344CB8AC3E}">
        <p14:creationId xmlns:p14="http://schemas.microsoft.com/office/powerpoint/2010/main" val="69694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09BA8-9E2D-7242-B7BB-C89EE1B965FB}"/>
              </a:ext>
            </a:extLst>
          </p:cNvPr>
          <p:cNvPicPr>
            <a:picLocks noChangeAspect="1"/>
          </p:cNvPicPr>
          <p:nvPr/>
        </p:nvPicPr>
        <p:blipFill rotWithShape="1">
          <a:blip r:embed="rId3"/>
          <a:srcRect r="29100"/>
          <a:stretch/>
        </p:blipFill>
        <p:spPr>
          <a:xfrm rot="5400000">
            <a:off x="4282234" y="-134785"/>
            <a:ext cx="4696552" cy="4966121"/>
          </a:xfrm>
          <a:prstGeom prst="rect">
            <a:avLst/>
          </a:prstGeom>
        </p:spPr>
      </p:pic>
      <p:sp>
        <p:nvSpPr>
          <p:cNvPr id="4" name="TextBox 3">
            <a:extLst>
              <a:ext uri="{FF2B5EF4-FFF2-40B4-BE49-F238E27FC236}">
                <a16:creationId xmlns:a16="http://schemas.microsoft.com/office/drawing/2014/main" id="{8397B105-F0BD-274E-A18B-A406BFB6BA2A}"/>
              </a:ext>
            </a:extLst>
          </p:cNvPr>
          <p:cNvSpPr txBox="1"/>
          <p:nvPr/>
        </p:nvSpPr>
        <p:spPr>
          <a:xfrm>
            <a:off x="0" y="0"/>
            <a:ext cx="5104924" cy="923330"/>
          </a:xfrm>
          <a:prstGeom prst="rect">
            <a:avLst/>
          </a:prstGeom>
          <a:solidFill>
            <a:schemeClr val="tx2">
              <a:lumMod val="40000"/>
              <a:lumOff val="60000"/>
            </a:schemeClr>
          </a:solidFill>
        </p:spPr>
        <p:txBody>
          <a:bodyPr wrap="none" rtlCol="0">
            <a:spAutoFit/>
          </a:bodyPr>
          <a:lstStyle/>
          <a:p>
            <a:r>
              <a:rPr lang="en-US" dirty="0"/>
              <a:t>	</a:t>
            </a:r>
          </a:p>
          <a:p>
            <a:pPr algn="ctr"/>
            <a:r>
              <a:rPr lang="en-US" dirty="0"/>
              <a:t>Identifiers help us contextualize our data’s story </a:t>
            </a:r>
          </a:p>
          <a:p>
            <a:r>
              <a:rPr lang="en-US" dirty="0"/>
              <a:t> </a:t>
            </a:r>
          </a:p>
        </p:txBody>
      </p:sp>
      <p:sp>
        <p:nvSpPr>
          <p:cNvPr id="5" name="TextBox 4">
            <a:extLst>
              <a:ext uri="{FF2B5EF4-FFF2-40B4-BE49-F238E27FC236}">
                <a16:creationId xmlns:a16="http://schemas.microsoft.com/office/drawing/2014/main" id="{E6DD04A5-A49E-BC44-82E0-C539BF942681}"/>
              </a:ext>
            </a:extLst>
          </p:cNvPr>
          <p:cNvSpPr txBox="1"/>
          <p:nvPr/>
        </p:nvSpPr>
        <p:spPr>
          <a:xfrm>
            <a:off x="522514" y="1164770"/>
            <a:ext cx="2253343" cy="1200329"/>
          </a:xfrm>
          <a:prstGeom prst="rect">
            <a:avLst/>
          </a:prstGeom>
          <a:noFill/>
        </p:spPr>
        <p:txBody>
          <a:bodyPr wrap="square" rtlCol="0">
            <a:spAutoFit/>
          </a:bodyPr>
          <a:lstStyle/>
          <a:p>
            <a:r>
              <a:rPr lang="en-US" dirty="0"/>
              <a:t>For Machines</a:t>
            </a:r>
          </a:p>
          <a:p>
            <a:endParaRPr lang="en-US" dirty="0"/>
          </a:p>
          <a:p>
            <a:endParaRPr lang="en-US" dirty="0"/>
          </a:p>
          <a:p>
            <a:r>
              <a:rPr lang="en-US" dirty="0"/>
              <a:t>At Scale</a:t>
            </a:r>
          </a:p>
        </p:txBody>
      </p:sp>
    </p:spTree>
    <p:extLst>
      <p:ext uri="{BB962C8B-B14F-4D97-AF65-F5344CB8AC3E}">
        <p14:creationId xmlns:p14="http://schemas.microsoft.com/office/powerpoint/2010/main" val="301731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 name="Content Placeholder 3" descr="3351082943_6efb4fa518_o.jpg"/>
          <p:cNvPicPr>
            <a:picLocks noGrp="1" noChangeAspect="1"/>
          </p:cNvPicPr>
          <p:nvPr>
            <p:ph idx="1"/>
          </p:nvPr>
        </p:nvPicPr>
        <p:blipFill>
          <a:blip r:embed="rId3">
            <a:extLst>
              <a:ext uri="{28A0092B-C50C-407E-A947-70E740481C1C}">
                <a14:useLocalDpi xmlns:a14="http://schemas.microsoft.com/office/drawing/2010/main" val="0"/>
              </a:ext>
            </a:extLst>
          </a:blip>
          <a:srcRect t="15841" b="15841"/>
          <a:stretch>
            <a:fillRect/>
          </a:stretch>
        </p:blipFill>
        <p:spPr/>
      </p:pic>
      <p:pic>
        <p:nvPicPr>
          <p:cNvPr id="5" name="Content Placeholder 3" descr="3351082943_6efb4fa518_o.jpg">
            <a:extLst>
              <a:ext uri="{FF2B5EF4-FFF2-40B4-BE49-F238E27FC236}">
                <a16:creationId xmlns:a16="http://schemas.microsoft.com/office/drawing/2014/main" id="{DD745FEA-56F9-864C-B7A7-1119154FB360}"/>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t="15841" b="15841"/>
          <a:stretch>
            <a:fillRect/>
          </a:stretch>
        </p:blipFill>
        <p:spPr>
          <a:xfrm>
            <a:off x="1" y="43544"/>
            <a:ext cx="9144000" cy="5050971"/>
          </a:xfrm>
          <a:prstGeom prst="rect">
            <a:avLst/>
          </a:prstGeom>
        </p:spPr>
      </p:pic>
      <p:sp>
        <p:nvSpPr>
          <p:cNvPr id="2" name="TextBox 1">
            <a:extLst>
              <a:ext uri="{FF2B5EF4-FFF2-40B4-BE49-F238E27FC236}">
                <a16:creationId xmlns:a16="http://schemas.microsoft.com/office/drawing/2014/main" id="{7CF763B5-A22D-194E-9329-84260B6D7089}"/>
              </a:ext>
            </a:extLst>
          </p:cNvPr>
          <p:cNvSpPr txBox="1"/>
          <p:nvPr/>
        </p:nvSpPr>
        <p:spPr>
          <a:xfrm>
            <a:off x="7389994" y="4632850"/>
            <a:ext cx="1754006" cy="461665"/>
          </a:xfrm>
          <a:prstGeom prst="rect">
            <a:avLst/>
          </a:prstGeom>
          <a:noFill/>
        </p:spPr>
        <p:txBody>
          <a:bodyPr wrap="none" rtlCol="0">
            <a:spAutoFit/>
          </a:bodyPr>
          <a:lstStyle/>
          <a:p>
            <a:pPr algn="r"/>
            <a:r>
              <a:rPr lang="en-US" sz="1200" dirty="0"/>
              <a:t>https://</a:t>
            </a:r>
            <a:r>
              <a:rPr lang="en-US" sz="1200" dirty="0" err="1"/>
              <a:t>flic.kr</a:t>
            </a:r>
            <a:r>
              <a:rPr lang="en-US" sz="1200" dirty="0"/>
              <a:t>/p/678bd8</a:t>
            </a:r>
          </a:p>
          <a:p>
            <a:pPr algn="r"/>
            <a:r>
              <a:rPr lang="en-US" sz="1200" dirty="0"/>
              <a:t>Florida Memory project</a:t>
            </a:r>
          </a:p>
        </p:txBody>
      </p:sp>
    </p:spTree>
    <p:extLst>
      <p:ext uri="{BB962C8B-B14F-4D97-AF65-F5344CB8AC3E}">
        <p14:creationId xmlns:p14="http://schemas.microsoft.com/office/powerpoint/2010/main" val="317758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D62A3-7AFF-334C-A613-3E37E9AE1BDE}"/>
              </a:ext>
            </a:extLst>
          </p:cNvPr>
          <p:cNvPicPr>
            <a:picLocks noChangeAspect="1"/>
          </p:cNvPicPr>
          <p:nvPr/>
        </p:nvPicPr>
        <p:blipFill>
          <a:blip r:embed="rId3"/>
          <a:stretch>
            <a:fillRect/>
          </a:stretch>
        </p:blipFill>
        <p:spPr>
          <a:xfrm>
            <a:off x="109684" y="158822"/>
            <a:ext cx="5923953" cy="3753097"/>
          </a:xfrm>
          <a:prstGeom prst="rect">
            <a:avLst/>
          </a:prstGeom>
        </p:spPr>
      </p:pic>
      <p:sp>
        <p:nvSpPr>
          <p:cNvPr id="8" name="TextBox 7">
            <a:extLst>
              <a:ext uri="{FF2B5EF4-FFF2-40B4-BE49-F238E27FC236}">
                <a16:creationId xmlns:a16="http://schemas.microsoft.com/office/drawing/2014/main" id="{3249061E-A1F9-5A4D-93FD-55A40426BF1F}"/>
              </a:ext>
            </a:extLst>
          </p:cNvPr>
          <p:cNvSpPr txBox="1"/>
          <p:nvPr/>
        </p:nvSpPr>
        <p:spPr>
          <a:xfrm>
            <a:off x="6642847" y="2348753"/>
            <a:ext cx="184731" cy="369332"/>
          </a:xfrm>
          <a:prstGeom prst="rect">
            <a:avLst/>
          </a:prstGeom>
          <a:noFill/>
        </p:spPr>
        <p:txBody>
          <a:bodyPr wrap="none" rtlCol="0">
            <a:spAutoFit/>
          </a:bodyPr>
          <a:lstStyle/>
          <a:p>
            <a:endParaRPr lang="en-US" dirty="0"/>
          </a:p>
        </p:txBody>
      </p:sp>
      <p:sp>
        <p:nvSpPr>
          <p:cNvPr id="11" name="Rectangle 10">
            <a:extLst>
              <a:ext uri="{FF2B5EF4-FFF2-40B4-BE49-F238E27FC236}">
                <a16:creationId xmlns:a16="http://schemas.microsoft.com/office/drawing/2014/main" id="{725B1428-90EF-DF46-B426-794519F38C0A}"/>
              </a:ext>
            </a:extLst>
          </p:cNvPr>
          <p:cNvSpPr/>
          <p:nvPr/>
        </p:nvSpPr>
        <p:spPr>
          <a:xfrm>
            <a:off x="109684" y="3952740"/>
            <a:ext cx="2276137" cy="461665"/>
          </a:xfrm>
          <a:prstGeom prst="rect">
            <a:avLst/>
          </a:prstGeom>
        </p:spPr>
        <p:txBody>
          <a:bodyPr wrap="none">
            <a:spAutoFit/>
          </a:bodyPr>
          <a:lstStyle/>
          <a:p>
            <a:r>
              <a:rPr lang="en-US" sz="1200" dirty="0">
                <a:solidFill>
                  <a:srgbClr val="006621"/>
                </a:solidFill>
                <a:latin typeface="Roboto"/>
                <a:hlinkClick r:id="rId4"/>
              </a:rPr>
              <a:t>https://tritonshare.ucsd.edu/</a:t>
            </a:r>
            <a:endParaRPr lang="en-US" sz="1200" dirty="0">
              <a:solidFill>
                <a:srgbClr val="006621"/>
              </a:solidFill>
              <a:latin typeface="Roboto"/>
            </a:endParaRPr>
          </a:p>
          <a:p>
            <a:r>
              <a:rPr lang="en-US" sz="1200" dirty="0"/>
              <a:t>http://</a:t>
            </a:r>
            <a:r>
              <a:rPr lang="en-US" sz="1200" dirty="0" err="1"/>
              <a:t>www.share-research.org</a:t>
            </a:r>
            <a:r>
              <a:rPr lang="en-US" sz="1200" dirty="0"/>
              <a:t>/</a:t>
            </a:r>
          </a:p>
        </p:txBody>
      </p:sp>
      <p:pic>
        <p:nvPicPr>
          <p:cNvPr id="3" name="Picture 2">
            <a:extLst>
              <a:ext uri="{FF2B5EF4-FFF2-40B4-BE49-F238E27FC236}">
                <a16:creationId xmlns:a16="http://schemas.microsoft.com/office/drawing/2014/main" id="{6C4DF193-488A-8E4D-B972-0B08F5E646B0}"/>
              </a:ext>
            </a:extLst>
          </p:cNvPr>
          <p:cNvPicPr>
            <a:picLocks noChangeAspect="1"/>
          </p:cNvPicPr>
          <p:nvPr/>
        </p:nvPicPr>
        <p:blipFill>
          <a:blip r:embed="rId5"/>
          <a:stretch>
            <a:fillRect/>
          </a:stretch>
        </p:blipFill>
        <p:spPr>
          <a:xfrm>
            <a:off x="7022193" y="1661886"/>
            <a:ext cx="1587500" cy="1536700"/>
          </a:xfrm>
          <a:prstGeom prst="rect">
            <a:avLst/>
          </a:prstGeom>
        </p:spPr>
      </p:pic>
    </p:spTree>
    <p:extLst>
      <p:ext uri="{BB962C8B-B14F-4D97-AF65-F5344CB8AC3E}">
        <p14:creationId xmlns:p14="http://schemas.microsoft.com/office/powerpoint/2010/main" val="365628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F98B1-2F74-B546-B74D-A19CB0CF110A}"/>
              </a:ext>
            </a:extLst>
          </p:cNvPr>
          <p:cNvPicPr>
            <a:picLocks noChangeAspect="1"/>
          </p:cNvPicPr>
          <p:nvPr/>
        </p:nvPicPr>
        <p:blipFill>
          <a:blip r:embed="rId3"/>
          <a:stretch>
            <a:fillRect/>
          </a:stretch>
        </p:blipFill>
        <p:spPr>
          <a:xfrm>
            <a:off x="0" y="0"/>
            <a:ext cx="4881841" cy="4669971"/>
          </a:xfrm>
          <a:prstGeom prst="rect">
            <a:avLst/>
          </a:prstGeom>
        </p:spPr>
      </p:pic>
      <p:sp>
        <p:nvSpPr>
          <p:cNvPr id="4" name="TextBox 3">
            <a:extLst>
              <a:ext uri="{FF2B5EF4-FFF2-40B4-BE49-F238E27FC236}">
                <a16:creationId xmlns:a16="http://schemas.microsoft.com/office/drawing/2014/main" id="{0FB305FD-5DC4-494A-8ABC-754D1294EFEC}"/>
              </a:ext>
            </a:extLst>
          </p:cNvPr>
          <p:cNvSpPr txBox="1"/>
          <p:nvPr/>
        </p:nvSpPr>
        <p:spPr>
          <a:xfrm>
            <a:off x="5475514" y="957943"/>
            <a:ext cx="2819298" cy="2123658"/>
          </a:xfrm>
          <a:prstGeom prst="rect">
            <a:avLst/>
          </a:prstGeom>
          <a:noFill/>
        </p:spPr>
        <p:txBody>
          <a:bodyPr wrap="none" rtlCol="0">
            <a:spAutoFit/>
          </a:bodyPr>
          <a:lstStyle/>
          <a:p>
            <a:r>
              <a:rPr lang="en-US" sz="4400" dirty="0"/>
              <a:t>“Same As”</a:t>
            </a:r>
          </a:p>
          <a:p>
            <a:endParaRPr lang="en-US" sz="4400" dirty="0"/>
          </a:p>
          <a:p>
            <a:r>
              <a:rPr lang="en-US" sz="4400" dirty="0"/>
              <a:t>“See Also”</a:t>
            </a:r>
          </a:p>
        </p:txBody>
      </p:sp>
      <p:sp>
        <p:nvSpPr>
          <p:cNvPr id="5" name="TextBox 4">
            <a:extLst>
              <a:ext uri="{FF2B5EF4-FFF2-40B4-BE49-F238E27FC236}">
                <a16:creationId xmlns:a16="http://schemas.microsoft.com/office/drawing/2014/main" id="{404D68BC-6D6F-BC4C-9EBD-E36603893145}"/>
              </a:ext>
            </a:extLst>
          </p:cNvPr>
          <p:cNvSpPr txBox="1"/>
          <p:nvPr/>
        </p:nvSpPr>
        <p:spPr>
          <a:xfrm>
            <a:off x="4757056" y="4300639"/>
            <a:ext cx="2313518" cy="369332"/>
          </a:xfrm>
          <a:prstGeom prst="rect">
            <a:avLst/>
          </a:prstGeom>
          <a:noFill/>
        </p:spPr>
        <p:txBody>
          <a:bodyPr wrap="none" rtlCol="0">
            <a:spAutoFit/>
          </a:bodyPr>
          <a:lstStyle/>
          <a:p>
            <a:r>
              <a:rPr lang="en-US" dirty="0"/>
              <a:t>SHARE API Schema</a:t>
            </a:r>
          </a:p>
        </p:txBody>
      </p:sp>
    </p:spTree>
    <p:extLst>
      <p:ext uri="{BB962C8B-B14F-4D97-AF65-F5344CB8AC3E}">
        <p14:creationId xmlns:p14="http://schemas.microsoft.com/office/powerpoint/2010/main" val="298274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Shape 626"/>
          <p:cNvPicPr preferRelativeResize="0"/>
          <p:nvPr/>
        </p:nvPicPr>
        <p:blipFill rotWithShape="1">
          <a:blip r:embed="rId3">
            <a:alphaModFix/>
          </a:blip>
          <a:srcRect/>
          <a:stretch/>
        </p:blipFill>
        <p:spPr>
          <a:xfrm>
            <a:off x="2101565" y="311690"/>
            <a:ext cx="5683497" cy="4108724"/>
          </a:xfrm>
          <a:prstGeom prst="rect">
            <a:avLst/>
          </a:prstGeom>
          <a:noFill/>
          <a:ln>
            <a:noFill/>
          </a:ln>
        </p:spPr>
      </p:pic>
      <p:pic>
        <p:nvPicPr>
          <p:cNvPr id="627" name="Shape 627"/>
          <p:cNvPicPr preferRelativeResize="0"/>
          <p:nvPr/>
        </p:nvPicPr>
        <p:blipFill rotWithShape="1">
          <a:blip r:embed="rId4">
            <a:alphaModFix/>
          </a:blip>
          <a:srcRect/>
          <a:stretch/>
        </p:blipFill>
        <p:spPr>
          <a:xfrm>
            <a:off x="1346879" y="4252418"/>
            <a:ext cx="613172" cy="215503"/>
          </a:xfrm>
          <a:prstGeom prst="rect">
            <a:avLst/>
          </a:prstGeom>
          <a:noFill/>
          <a:ln>
            <a:noFill/>
          </a:ln>
        </p:spPr>
      </p:pic>
      <p:sp>
        <p:nvSpPr>
          <p:cNvPr id="628" name="Shape 628"/>
          <p:cNvSpPr/>
          <p:nvPr/>
        </p:nvSpPr>
        <p:spPr>
          <a:xfrm>
            <a:off x="1989558" y="4206894"/>
            <a:ext cx="5355196" cy="427040"/>
          </a:xfrm>
          <a:prstGeom prst="rect">
            <a:avLst/>
          </a:prstGeom>
          <a:noFill/>
          <a:ln>
            <a:noFill/>
          </a:ln>
        </p:spPr>
        <p:txBody>
          <a:bodyPr spcFirstLastPara="1" wrap="square" lIns="68569" tIns="34275" rIns="68569" bIns="34275" anchor="t" anchorCtr="0">
            <a:noAutofit/>
          </a:bodyPr>
          <a:lstStyle/>
          <a:p>
            <a:pPr>
              <a:buClr>
                <a:schemeClr val="dk1"/>
              </a:buClr>
              <a:buSzPts val="1000"/>
            </a:pPr>
            <a:r>
              <a:rPr lang="en-US" sz="750">
                <a:solidFill>
                  <a:schemeClr val="dk1"/>
                </a:solidFill>
                <a:latin typeface="Calibri"/>
                <a:ea typeface="Calibri"/>
                <a:cs typeface="Calibri"/>
                <a:sym typeface="Calibri"/>
              </a:rPr>
              <a:t>“RIM Uses” by </a:t>
            </a:r>
            <a:r>
              <a:rPr lang="en-US" sz="750" u="sng">
                <a:solidFill>
                  <a:schemeClr val="hlink"/>
                </a:solidFill>
                <a:latin typeface="Calibri"/>
                <a:ea typeface="Calibri"/>
                <a:cs typeface="Calibri"/>
                <a:sym typeface="Calibri"/>
                <a:hlinkClick r:id="rId5"/>
              </a:rPr>
              <a:t>OCLC Research</a:t>
            </a:r>
            <a:r>
              <a:rPr lang="en-US" sz="750" i="1">
                <a:solidFill>
                  <a:schemeClr val="dk1"/>
                </a:solidFill>
                <a:latin typeface="Calibri"/>
                <a:ea typeface="Calibri"/>
                <a:cs typeface="Calibri"/>
                <a:sym typeface="Calibri"/>
              </a:rPr>
              <a:t>, </a:t>
            </a:r>
            <a:r>
              <a:rPr lang="en-US" sz="750">
                <a:solidFill>
                  <a:schemeClr val="dk1"/>
                </a:solidFill>
                <a:latin typeface="Calibri"/>
                <a:ea typeface="Calibri"/>
                <a:cs typeface="Calibri"/>
                <a:sym typeface="Calibri"/>
              </a:rPr>
              <a:t>from </a:t>
            </a:r>
            <a:r>
              <a:rPr lang="en-US" sz="750" i="1">
                <a:solidFill>
                  <a:schemeClr val="dk1"/>
                </a:solidFill>
                <a:latin typeface="Calibri"/>
                <a:ea typeface="Calibri"/>
                <a:cs typeface="Calibri"/>
                <a:sym typeface="Calibri"/>
              </a:rPr>
              <a:t>Research Information Management: Defining RIM and the Library’s Role</a:t>
            </a:r>
            <a:r>
              <a:rPr lang="en-US" sz="750">
                <a:solidFill>
                  <a:schemeClr val="dk1"/>
                </a:solidFill>
                <a:latin typeface="Calibri"/>
                <a:ea typeface="Calibri"/>
                <a:cs typeface="Calibri"/>
                <a:sym typeface="Calibri"/>
              </a:rPr>
              <a:t> (</a:t>
            </a:r>
            <a:r>
              <a:rPr lang="en-US" sz="750" u="sng">
                <a:solidFill>
                  <a:schemeClr val="hlink"/>
                </a:solidFill>
                <a:latin typeface="Calibri"/>
                <a:ea typeface="Calibri"/>
                <a:cs typeface="Calibri"/>
                <a:sym typeface="Calibri"/>
                <a:hlinkClick r:id="rId6"/>
              </a:rPr>
              <a:t>doi.org/10.25333/C3NK88</a:t>
            </a:r>
            <a:r>
              <a:rPr lang="en-US" sz="750">
                <a:solidFill>
                  <a:schemeClr val="dk1"/>
                </a:solidFill>
                <a:latin typeface="Calibri"/>
                <a:ea typeface="Calibri"/>
                <a:cs typeface="Calibri"/>
                <a:sym typeface="Calibri"/>
              </a:rPr>
              <a:t>),</a:t>
            </a:r>
            <a:r>
              <a:rPr lang="en-US" sz="750" i="1">
                <a:solidFill>
                  <a:schemeClr val="dk1"/>
                </a:solidFill>
                <a:latin typeface="Calibri"/>
                <a:ea typeface="Calibri"/>
                <a:cs typeface="Calibri"/>
                <a:sym typeface="Calibri"/>
              </a:rPr>
              <a:t> </a:t>
            </a:r>
            <a:r>
              <a:rPr lang="en-US" sz="750" u="sng">
                <a:solidFill>
                  <a:schemeClr val="hlink"/>
                </a:solidFill>
                <a:latin typeface="Calibri"/>
                <a:ea typeface="Calibri"/>
                <a:cs typeface="Calibri"/>
                <a:sym typeface="Calibri"/>
                <a:hlinkClick r:id="rId7"/>
              </a:rPr>
              <a:t>CC BY 4.0</a:t>
            </a:r>
            <a:br>
              <a:rPr lang="en-US" sz="825">
                <a:solidFill>
                  <a:schemeClr val="dk1"/>
                </a:solidFill>
                <a:latin typeface="Calibri"/>
                <a:ea typeface="Calibri"/>
                <a:cs typeface="Calibri"/>
                <a:sym typeface="Calibri"/>
              </a:rPr>
            </a:br>
            <a:endParaRPr sz="825">
              <a:solidFill>
                <a:schemeClr val="dk1"/>
              </a:solidFill>
              <a:latin typeface="Calibri"/>
              <a:ea typeface="Calibri"/>
              <a:cs typeface="Calibri"/>
              <a:sym typeface="Calibri"/>
            </a:endParaRPr>
          </a:p>
        </p:txBody>
      </p:sp>
      <p:sp>
        <p:nvSpPr>
          <p:cNvPr id="629" name="Shape 629"/>
          <p:cNvSpPr/>
          <p:nvPr/>
        </p:nvSpPr>
        <p:spPr>
          <a:xfrm>
            <a:off x="1143000" y="4721957"/>
            <a:ext cx="2474131" cy="311624"/>
          </a:xfrm>
          <a:prstGeom prst="rect">
            <a:avLst/>
          </a:prstGeom>
          <a:solidFill>
            <a:srgbClr val="A9306F"/>
          </a:solidFill>
          <a:ln>
            <a:noFill/>
          </a:ln>
        </p:spPr>
        <p:txBody>
          <a:bodyPr spcFirstLastPara="1" wrap="square" lIns="68569" tIns="34275" rIns="68569" bIns="34275" anchor="t" anchorCtr="0">
            <a:noAutofit/>
          </a:bodyPr>
          <a:lstStyle/>
          <a:p>
            <a:pPr algn="ctr"/>
            <a:r>
              <a:rPr lang="en-US" sz="1575">
                <a:solidFill>
                  <a:schemeClr val="lt1"/>
                </a:solidFill>
                <a:latin typeface="Calibri"/>
                <a:ea typeface="Calibri"/>
                <a:cs typeface="Calibri"/>
                <a:sym typeface="Calibri"/>
              </a:rPr>
              <a:t>oc.lc/rim</a:t>
            </a:r>
            <a:endParaRPr sz="1350"/>
          </a:p>
        </p:txBody>
      </p:sp>
    </p:spTree>
    <p:extLst>
      <p:ext uri="{BB962C8B-B14F-4D97-AF65-F5344CB8AC3E}">
        <p14:creationId xmlns:p14="http://schemas.microsoft.com/office/powerpoint/2010/main" val="3781848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2527502-4623-1A49-BAF2-EF8B90A70F05}"/>
              </a:ext>
            </a:extLst>
          </p:cNvPr>
          <p:cNvGraphicFramePr/>
          <p:nvPr>
            <p:extLst>
              <p:ext uri="{D42A27DB-BD31-4B8C-83A1-F6EECF244321}">
                <p14:modId xmlns:p14="http://schemas.microsoft.com/office/powerpoint/2010/main" val="769277228"/>
              </p:ext>
            </p:extLst>
          </p:nvPr>
        </p:nvGraphicFramePr>
        <p:xfrm>
          <a:off x="2342586" y="685800"/>
          <a:ext cx="5489972" cy="359998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Box 1">
            <a:extLst>
              <a:ext uri="{FF2B5EF4-FFF2-40B4-BE49-F238E27FC236}">
                <a16:creationId xmlns:a16="http://schemas.microsoft.com/office/drawing/2014/main" id="{AA93FA55-0A54-2549-A64E-BFDFE7C9B006}"/>
              </a:ext>
            </a:extLst>
          </p:cNvPr>
          <p:cNvSpPr txBox="1"/>
          <p:nvPr/>
        </p:nvSpPr>
        <p:spPr>
          <a:xfrm>
            <a:off x="3690597" y="2944918"/>
            <a:ext cx="1396975" cy="433387"/>
          </a:xfrm>
          <a:prstGeom prst="rect">
            <a:avLst/>
          </a:prstGeom>
          <a:solidFill>
            <a:schemeClr val="bg1"/>
          </a:solidFill>
          <a:ln>
            <a:solidFill>
              <a:srgbClr val="00AFD7"/>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788" dirty="0">
                <a:solidFill>
                  <a:srgbClr val="000000"/>
                </a:solidFill>
                <a:latin typeface="Arial"/>
              </a:rPr>
              <a:t>Google Scholar ID (n=4)</a:t>
            </a:r>
          </a:p>
          <a:p>
            <a:pPr defTabSz="685800">
              <a:defRPr/>
            </a:pPr>
            <a:r>
              <a:rPr lang="en-US" sz="788" dirty="0">
                <a:solidFill>
                  <a:srgbClr val="000000"/>
                </a:solidFill>
                <a:latin typeface="Arial"/>
              </a:rPr>
              <a:t>SSRN (n=3)</a:t>
            </a:r>
          </a:p>
          <a:p>
            <a:r>
              <a:rPr lang="en-US" sz="788" dirty="0" err="1">
                <a:solidFill>
                  <a:srgbClr val="000000"/>
                </a:solidFill>
                <a:latin typeface="Arial"/>
              </a:rPr>
              <a:t>Codice</a:t>
            </a:r>
            <a:r>
              <a:rPr lang="en-US" sz="788" dirty="0">
                <a:solidFill>
                  <a:srgbClr val="000000"/>
                </a:solidFill>
                <a:latin typeface="Arial"/>
              </a:rPr>
              <a:t> </a:t>
            </a:r>
            <a:r>
              <a:rPr lang="en-US" sz="788" dirty="0" err="1">
                <a:solidFill>
                  <a:srgbClr val="000000"/>
                </a:solidFill>
                <a:latin typeface="Arial"/>
              </a:rPr>
              <a:t>fiscale</a:t>
            </a:r>
            <a:r>
              <a:rPr lang="en-US" sz="788" dirty="0">
                <a:solidFill>
                  <a:srgbClr val="000000"/>
                </a:solidFill>
                <a:latin typeface="Arial"/>
              </a:rPr>
              <a:t> (Italy) (n=19)</a:t>
            </a:r>
          </a:p>
        </p:txBody>
      </p:sp>
      <p:cxnSp>
        <p:nvCxnSpPr>
          <p:cNvPr id="5" name="Straight Arrow Connector 4">
            <a:extLst>
              <a:ext uri="{FF2B5EF4-FFF2-40B4-BE49-F238E27FC236}">
                <a16:creationId xmlns:a16="http://schemas.microsoft.com/office/drawing/2014/main" id="{CC29E8C5-BB19-F946-A91C-AD0472DB35B0}"/>
              </a:ext>
            </a:extLst>
          </p:cNvPr>
          <p:cNvCxnSpPr>
            <a:cxnSpLocks/>
          </p:cNvCxnSpPr>
          <p:nvPr/>
        </p:nvCxnSpPr>
        <p:spPr>
          <a:xfrm flipV="1">
            <a:off x="3348408" y="3161612"/>
            <a:ext cx="315310" cy="258570"/>
          </a:xfrm>
          <a:prstGeom prst="straightConnector1">
            <a:avLst/>
          </a:prstGeom>
          <a:ln>
            <a:solidFill>
              <a:srgbClr val="00AFD7"/>
            </a:solidFill>
            <a:tailEnd type="triangle"/>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73A85785-2AD5-7A46-96F3-77C5855C7A1C}"/>
              </a:ext>
            </a:extLst>
          </p:cNvPr>
          <p:cNvSpPr>
            <a:spLocks noGrp="1"/>
          </p:cNvSpPr>
          <p:nvPr>
            <p:ph type="body" sz="quarter" idx="13"/>
          </p:nvPr>
        </p:nvSpPr>
        <p:spPr>
          <a:xfrm>
            <a:off x="1266242" y="198925"/>
            <a:ext cx="6329361" cy="686442"/>
          </a:xfrm>
        </p:spPr>
        <p:txBody>
          <a:bodyPr>
            <a:normAutofit fontScale="85000" lnSpcReduction="10000"/>
          </a:bodyPr>
          <a:lstStyle/>
          <a:p>
            <a:pPr algn="ctr"/>
            <a:r>
              <a:rPr lang="en-US" dirty="0">
                <a:solidFill>
                  <a:schemeClr val="accent2"/>
                </a:solidFill>
              </a:rPr>
              <a:t>Person &amp; organizational identifiers in RIM</a:t>
            </a:r>
          </a:p>
        </p:txBody>
      </p:sp>
      <p:pic>
        <p:nvPicPr>
          <p:cNvPr id="7" name="Shape 540">
            <a:extLst>
              <a:ext uri="{FF2B5EF4-FFF2-40B4-BE49-F238E27FC236}">
                <a16:creationId xmlns:a16="http://schemas.microsoft.com/office/drawing/2014/main" id="{C0F279DA-0FA3-AC46-8DBF-5957B375F801}"/>
              </a:ext>
            </a:extLst>
          </p:cNvPr>
          <p:cNvPicPr preferRelativeResize="0"/>
          <p:nvPr/>
        </p:nvPicPr>
        <p:blipFill rotWithShape="1">
          <a:blip r:embed="rId3">
            <a:alphaModFix/>
          </a:blip>
          <a:srcRect/>
          <a:stretch/>
        </p:blipFill>
        <p:spPr>
          <a:xfrm>
            <a:off x="1398591" y="4450372"/>
            <a:ext cx="494476" cy="174191"/>
          </a:xfrm>
          <a:prstGeom prst="rect">
            <a:avLst/>
          </a:prstGeom>
          <a:noFill/>
          <a:ln>
            <a:noFill/>
          </a:ln>
        </p:spPr>
      </p:pic>
      <p:sp>
        <p:nvSpPr>
          <p:cNvPr id="8" name="Shape 541">
            <a:extLst>
              <a:ext uri="{FF2B5EF4-FFF2-40B4-BE49-F238E27FC236}">
                <a16:creationId xmlns:a16="http://schemas.microsoft.com/office/drawing/2014/main" id="{B60BAF8D-218B-2B40-BC4D-A2AD5D2FC949}"/>
              </a:ext>
            </a:extLst>
          </p:cNvPr>
          <p:cNvSpPr/>
          <p:nvPr/>
        </p:nvSpPr>
        <p:spPr>
          <a:xfrm>
            <a:off x="1893067" y="4428006"/>
            <a:ext cx="1200182" cy="297794"/>
          </a:xfrm>
          <a:prstGeom prst="rect">
            <a:avLst/>
          </a:prstGeom>
          <a:noFill/>
          <a:ln>
            <a:noFill/>
          </a:ln>
        </p:spPr>
        <p:txBody>
          <a:bodyPr spcFirstLastPara="1" wrap="square" lIns="68569" tIns="34275" rIns="68569" bIns="34275" anchor="t" anchorCtr="0">
            <a:noAutofit/>
          </a:bodyPr>
          <a:lstStyle/>
          <a:p>
            <a:pPr>
              <a:buClr>
                <a:srgbClr val="AE2373"/>
              </a:buClr>
              <a:buSzPts val="750"/>
            </a:pPr>
            <a:r>
              <a:rPr lang="en-US" sz="563" dirty="0">
                <a:solidFill>
                  <a:srgbClr val="AE2373"/>
                </a:solidFill>
                <a:latin typeface="Calibri"/>
                <a:ea typeface="Calibri"/>
                <a:cs typeface="Calibri"/>
                <a:sym typeface="Calibri"/>
              </a:rPr>
              <a:t> by </a:t>
            </a:r>
            <a:r>
              <a:rPr lang="en-US" sz="563" u="sng" dirty="0">
                <a:solidFill>
                  <a:schemeClr val="hlink"/>
                </a:solidFill>
                <a:latin typeface="Calibri"/>
                <a:ea typeface="Calibri"/>
                <a:cs typeface="Calibri"/>
                <a:sym typeface="Calibri"/>
                <a:hlinkClick r:id="rId4"/>
              </a:rPr>
              <a:t>OCLC Research</a:t>
            </a:r>
            <a:r>
              <a:rPr lang="en-US" sz="563" dirty="0">
                <a:solidFill>
                  <a:srgbClr val="AE2373"/>
                </a:solidFill>
                <a:latin typeface="Calibri"/>
                <a:ea typeface="Calibri"/>
                <a:cs typeface="Calibri"/>
                <a:sym typeface="Calibri"/>
              </a:rPr>
              <a:t> </a:t>
            </a:r>
            <a:r>
              <a:rPr lang="en-US" sz="563" u="sng" dirty="0">
                <a:solidFill>
                  <a:schemeClr val="hlink"/>
                </a:solidFill>
                <a:latin typeface="Calibri"/>
                <a:ea typeface="Calibri"/>
                <a:cs typeface="Calibri"/>
                <a:sym typeface="Calibri"/>
                <a:hlinkClick r:id="rId5"/>
              </a:rPr>
              <a:t>CC BY 4.0</a:t>
            </a:r>
            <a:br>
              <a:rPr lang="en-US" sz="619" dirty="0">
                <a:solidFill>
                  <a:srgbClr val="000000"/>
                </a:solidFill>
                <a:latin typeface="Calibri"/>
                <a:ea typeface="Calibri"/>
                <a:cs typeface="Calibri"/>
                <a:sym typeface="Calibri"/>
              </a:rPr>
            </a:br>
            <a:endParaRPr sz="619" dirty="0">
              <a:solidFill>
                <a:srgbClr val="000000"/>
              </a:solidFill>
              <a:latin typeface="Calibri"/>
              <a:ea typeface="Calibri"/>
              <a:cs typeface="Calibri"/>
              <a:sym typeface="Calibri"/>
            </a:endParaRPr>
          </a:p>
        </p:txBody>
      </p:sp>
      <p:sp>
        <p:nvSpPr>
          <p:cNvPr id="9" name="Shape 542">
            <a:extLst>
              <a:ext uri="{FF2B5EF4-FFF2-40B4-BE49-F238E27FC236}">
                <a16:creationId xmlns:a16="http://schemas.microsoft.com/office/drawing/2014/main" id="{87CCAB7A-F07C-474D-BB0F-22BFEA96063D}"/>
              </a:ext>
            </a:extLst>
          </p:cNvPr>
          <p:cNvSpPr txBox="1"/>
          <p:nvPr/>
        </p:nvSpPr>
        <p:spPr>
          <a:xfrm>
            <a:off x="2797991" y="4433535"/>
            <a:ext cx="4145850" cy="161550"/>
          </a:xfrm>
          <a:prstGeom prst="rect">
            <a:avLst/>
          </a:prstGeom>
          <a:noFill/>
          <a:ln>
            <a:noFill/>
          </a:ln>
        </p:spPr>
        <p:txBody>
          <a:bodyPr spcFirstLastPara="1" wrap="square" lIns="68569" tIns="34275" rIns="68569" bIns="34275" anchor="t" anchorCtr="0">
            <a:noAutofit/>
          </a:bodyPr>
          <a:lstStyle/>
          <a:p>
            <a:r>
              <a:rPr lang="en-US" sz="600" dirty="0">
                <a:solidFill>
                  <a:srgbClr val="000000"/>
                </a:solidFill>
                <a:latin typeface="Arial"/>
                <a:ea typeface="Arial"/>
                <a:cs typeface="Arial"/>
                <a:sym typeface="Arial"/>
              </a:rPr>
              <a:t>Research Information Management (RIM) Systems: International Survey of Libraries, preliminary results (2018)</a:t>
            </a:r>
            <a:endParaRPr sz="1350" dirty="0"/>
          </a:p>
        </p:txBody>
      </p:sp>
      <p:graphicFrame>
        <p:nvGraphicFramePr>
          <p:cNvPr id="3" name="Chart 2">
            <a:extLst>
              <a:ext uri="{FF2B5EF4-FFF2-40B4-BE49-F238E27FC236}">
                <a16:creationId xmlns:a16="http://schemas.microsoft.com/office/drawing/2014/main" id="{6D974012-92C0-1148-9233-188343A20092}"/>
              </a:ext>
            </a:extLst>
          </p:cNvPr>
          <p:cNvGraphicFramePr/>
          <p:nvPr>
            <p:extLst>
              <p:ext uri="{D42A27DB-BD31-4B8C-83A1-F6EECF244321}">
                <p14:modId xmlns:p14="http://schemas.microsoft.com/office/powerpoint/2010/main" val="1509288094"/>
              </p:ext>
            </p:extLst>
          </p:nvPr>
        </p:nvGraphicFramePr>
        <p:xfrm>
          <a:off x="283029" y="685800"/>
          <a:ext cx="4125685" cy="359998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07861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6FF32EB-E68C-4AA7-B831-69EDEA7CE5F1}"/>
              </a:ext>
            </a:extLst>
          </p:cNvPr>
          <p:cNvGraphicFramePr/>
          <p:nvPr>
            <p:extLst/>
          </p:nvPr>
        </p:nvGraphicFramePr>
        <p:xfrm>
          <a:off x="-4890479" y="378384"/>
          <a:ext cx="7319963" cy="421779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987A798-6D28-4A42-90BC-C6371FF2FC41}"/>
              </a:ext>
            </a:extLst>
          </p:cNvPr>
          <p:cNvSpPr txBox="1"/>
          <p:nvPr/>
        </p:nvSpPr>
        <p:spPr>
          <a:xfrm>
            <a:off x="28575" y="3614"/>
            <a:ext cx="9152005" cy="461665"/>
          </a:xfrm>
          <a:prstGeom prst="rect">
            <a:avLst/>
          </a:prstGeom>
          <a:noFill/>
        </p:spPr>
        <p:txBody>
          <a:bodyPr wrap="square" rtlCol="0">
            <a:spAutoFit/>
          </a:bodyPr>
          <a:lstStyle/>
          <a:p>
            <a:r>
              <a:rPr lang="en-US" sz="2400" b="1" dirty="0">
                <a:solidFill>
                  <a:schemeClr val="tx2"/>
                </a:solidFill>
              </a:rPr>
              <a:t>Researcher Identifiers Used in RIM </a:t>
            </a:r>
          </a:p>
        </p:txBody>
      </p:sp>
      <p:graphicFrame>
        <p:nvGraphicFramePr>
          <p:cNvPr id="4" name="Chart 3">
            <a:extLst>
              <a:ext uri="{FF2B5EF4-FFF2-40B4-BE49-F238E27FC236}">
                <a16:creationId xmlns:a16="http://schemas.microsoft.com/office/drawing/2014/main" id="{C804C683-E56D-4D30-8D4B-B27E152E6087}"/>
              </a:ext>
            </a:extLst>
          </p:cNvPr>
          <p:cNvGraphicFramePr/>
          <p:nvPr>
            <p:extLst/>
          </p:nvPr>
        </p:nvGraphicFramePr>
        <p:xfrm>
          <a:off x="-3519200" y="378384"/>
          <a:ext cx="7319963" cy="42177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003B560E-6FCB-4175-91CF-5B2167A18D5B}"/>
              </a:ext>
            </a:extLst>
          </p:cNvPr>
          <p:cNvGraphicFramePr/>
          <p:nvPr>
            <p:extLst/>
          </p:nvPr>
        </p:nvGraphicFramePr>
        <p:xfrm>
          <a:off x="-2147921" y="378384"/>
          <a:ext cx="7319963" cy="421779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5F280CC8-5ECF-4182-ABE3-C8C2FCA95A9F}"/>
              </a:ext>
            </a:extLst>
          </p:cNvPr>
          <p:cNvGraphicFramePr/>
          <p:nvPr>
            <p:extLst/>
          </p:nvPr>
        </p:nvGraphicFramePr>
        <p:xfrm>
          <a:off x="594637" y="378396"/>
          <a:ext cx="7319963" cy="421779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a:extLst>
              <a:ext uri="{FF2B5EF4-FFF2-40B4-BE49-F238E27FC236}">
                <a16:creationId xmlns:a16="http://schemas.microsoft.com/office/drawing/2014/main" id="{B80720AE-4019-47BF-A6CC-258E2FC16B6E}"/>
              </a:ext>
            </a:extLst>
          </p:cNvPr>
          <p:cNvGraphicFramePr/>
          <p:nvPr>
            <p:extLst/>
          </p:nvPr>
        </p:nvGraphicFramePr>
        <p:xfrm>
          <a:off x="-776642" y="378384"/>
          <a:ext cx="7319963" cy="421779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Chart 7">
            <a:extLst>
              <a:ext uri="{FF2B5EF4-FFF2-40B4-BE49-F238E27FC236}">
                <a16:creationId xmlns:a16="http://schemas.microsoft.com/office/drawing/2014/main" id="{76373EFA-706B-4B83-B1ED-F8CDCD43F5CD}"/>
              </a:ext>
            </a:extLst>
          </p:cNvPr>
          <p:cNvGraphicFramePr/>
          <p:nvPr>
            <p:extLst/>
          </p:nvPr>
        </p:nvGraphicFramePr>
        <p:xfrm>
          <a:off x="1965916" y="378396"/>
          <a:ext cx="7319963" cy="4217796"/>
        </p:xfrm>
        <a:graphic>
          <a:graphicData uri="http://schemas.openxmlformats.org/drawingml/2006/chart">
            <c:chart xmlns:c="http://schemas.openxmlformats.org/drawingml/2006/chart" xmlns:r="http://schemas.openxmlformats.org/officeDocument/2006/relationships" r:id="rId8"/>
          </a:graphicData>
        </a:graphic>
      </p:graphicFrame>
      <p:pic>
        <p:nvPicPr>
          <p:cNvPr id="9" name="Shape 540">
            <a:extLst>
              <a:ext uri="{FF2B5EF4-FFF2-40B4-BE49-F238E27FC236}">
                <a16:creationId xmlns:a16="http://schemas.microsoft.com/office/drawing/2014/main" id="{A752A7BB-6979-6943-879E-230A100BEEFC}"/>
              </a:ext>
            </a:extLst>
          </p:cNvPr>
          <p:cNvPicPr preferRelativeResize="0"/>
          <p:nvPr/>
        </p:nvPicPr>
        <p:blipFill rotWithShape="1">
          <a:blip r:embed="rId9">
            <a:alphaModFix/>
          </a:blip>
          <a:srcRect/>
          <a:stretch/>
        </p:blipFill>
        <p:spPr>
          <a:xfrm>
            <a:off x="28575" y="4509084"/>
            <a:ext cx="494476" cy="174191"/>
          </a:xfrm>
          <a:prstGeom prst="rect">
            <a:avLst/>
          </a:prstGeom>
          <a:noFill/>
          <a:ln>
            <a:noFill/>
          </a:ln>
        </p:spPr>
      </p:pic>
      <p:sp>
        <p:nvSpPr>
          <p:cNvPr id="10" name="Rectangle 9">
            <a:extLst>
              <a:ext uri="{FF2B5EF4-FFF2-40B4-BE49-F238E27FC236}">
                <a16:creationId xmlns:a16="http://schemas.microsoft.com/office/drawing/2014/main" id="{66E715B8-F2CA-6F45-B528-E6264EE348F5}"/>
              </a:ext>
            </a:extLst>
          </p:cNvPr>
          <p:cNvSpPr/>
          <p:nvPr/>
        </p:nvSpPr>
        <p:spPr>
          <a:xfrm>
            <a:off x="439868" y="4482805"/>
            <a:ext cx="1342034" cy="215444"/>
          </a:xfrm>
          <a:prstGeom prst="rect">
            <a:avLst/>
          </a:prstGeom>
        </p:spPr>
        <p:txBody>
          <a:bodyPr wrap="none">
            <a:spAutoFit/>
          </a:bodyPr>
          <a:lstStyle/>
          <a:p>
            <a:r>
              <a:rPr lang="en-US" sz="800" dirty="0">
                <a:solidFill>
                  <a:srgbClr val="AE2373"/>
                </a:solidFill>
                <a:latin typeface="Calibri"/>
                <a:ea typeface="Calibri"/>
                <a:cs typeface="Calibri"/>
                <a:sym typeface="Calibri"/>
              </a:rPr>
              <a:t>by </a:t>
            </a:r>
            <a:r>
              <a:rPr lang="en-US" sz="800" u="sng" dirty="0">
                <a:solidFill>
                  <a:schemeClr val="hlink"/>
                </a:solidFill>
                <a:latin typeface="Calibri"/>
                <a:ea typeface="Calibri"/>
                <a:cs typeface="Calibri"/>
                <a:sym typeface="Calibri"/>
                <a:hlinkClick r:id="rId10"/>
              </a:rPr>
              <a:t>OCLC Research</a:t>
            </a:r>
            <a:r>
              <a:rPr lang="en-US" sz="800" dirty="0">
                <a:solidFill>
                  <a:srgbClr val="AE2373"/>
                </a:solidFill>
                <a:latin typeface="Calibri"/>
                <a:ea typeface="Calibri"/>
                <a:cs typeface="Calibri"/>
                <a:sym typeface="Calibri"/>
              </a:rPr>
              <a:t> </a:t>
            </a:r>
            <a:r>
              <a:rPr lang="en-US" sz="800" u="sng" dirty="0">
                <a:solidFill>
                  <a:schemeClr val="hlink"/>
                </a:solidFill>
                <a:latin typeface="Calibri"/>
                <a:ea typeface="Calibri"/>
                <a:cs typeface="Calibri"/>
                <a:sym typeface="Calibri"/>
                <a:hlinkClick r:id="rId11"/>
              </a:rPr>
              <a:t>CC BY 4.0</a:t>
            </a:r>
            <a:endParaRPr lang="en-US" dirty="0"/>
          </a:p>
        </p:txBody>
      </p:sp>
      <p:sp>
        <p:nvSpPr>
          <p:cNvPr id="11" name="Rectangle 10">
            <a:extLst>
              <a:ext uri="{FF2B5EF4-FFF2-40B4-BE49-F238E27FC236}">
                <a16:creationId xmlns:a16="http://schemas.microsoft.com/office/drawing/2014/main" id="{EFCD24A9-0872-9E4B-BC9E-96BD857010CE}"/>
              </a:ext>
            </a:extLst>
          </p:cNvPr>
          <p:cNvSpPr/>
          <p:nvPr/>
        </p:nvSpPr>
        <p:spPr>
          <a:xfrm>
            <a:off x="1781901" y="4477932"/>
            <a:ext cx="5250269" cy="215444"/>
          </a:xfrm>
          <a:prstGeom prst="rect">
            <a:avLst/>
          </a:prstGeom>
        </p:spPr>
        <p:txBody>
          <a:bodyPr wrap="square">
            <a:spAutoFit/>
          </a:bodyPr>
          <a:lstStyle/>
          <a:p>
            <a:r>
              <a:rPr lang="en-US" sz="800" dirty="0">
                <a:solidFill>
                  <a:srgbClr val="000000"/>
                </a:solidFill>
                <a:ea typeface="Arial"/>
                <a:cs typeface="Arial"/>
                <a:sym typeface="Arial"/>
              </a:rPr>
              <a:t>Research Information Management (RIM) Systems: International Survey of Libraries, preliminary results (2018)</a:t>
            </a:r>
            <a:endParaRPr lang="en-US" sz="4000" dirty="0"/>
          </a:p>
        </p:txBody>
      </p:sp>
    </p:spTree>
    <p:extLst>
      <p:ext uri="{BB962C8B-B14F-4D97-AF65-F5344CB8AC3E}">
        <p14:creationId xmlns:p14="http://schemas.microsoft.com/office/powerpoint/2010/main" val="19816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019CB7-5A23-5241-8DD6-45D2DBDC6D75}"/>
              </a:ext>
            </a:extLst>
          </p:cNvPr>
          <p:cNvPicPr>
            <a:picLocks noChangeAspect="1"/>
          </p:cNvPicPr>
          <p:nvPr/>
        </p:nvPicPr>
        <p:blipFill>
          <a:blip r:embed="rId3">
            <a:alphaModFix amt="20000"/>
          </a:blip>
          <a:stretch>
            <a:fillRect/>
          </a:stretch>
        </p:blipFill>
        <p:spPr>
          <a:xfrm>
            <a:off x="0" y="0"/>
            <a:ext cx="3494314" cy="4647966"/>
          </a:xfrm>
          <a:prstGeom prst="rect">
            <a:avLst/>
          </a:prstGeom>
        </p:spPr>
      </p:pic>
      <p:sp>
        <p:nvSpPr>
          <p:cNvPr id="3" name="TextBox 2">
            <a:extLst>
              <a:ext uri="{FF2B5EF4-FFF2-40B4-BE49-F238E27FC236}">
                <a16:creationId xmlns:a16="http://schemas.microsoft.com/office/drawing/2014/main" id="{AF4E2313-9852-1946-B54E-10E89D8AA6D2}"/>
              </a:ext>
            </a:extLst>
          </p:cNvPr>
          <p:cNvSpPr txBox="1"/>
          <p:nvPr/>
        </p:nvSpPr>
        <p:spPr>
          <a:xfrm>
            <a:off x="3494314" y="174171"/>
            <a:ext cx="5627917" cy="4801314"/>
          </a:xfrm>
          <a:prstGeom prst="rect">
            <a:avLst/>
          </a:prstGeom>
          <a:noFill/>
        </p:spPr>
        <p:txBody>
          <a:bodyPr wrap="square" rtlCol="0">
            <a:spAutoFit/>
          </a:bodyPr>
          <a:lstStyle/>
          <a:p>
            <a:pPr marL="285750" indent="-285750">
              <a:buFont typeface="Arial" panose="020B0604020202020204" pitchFamily="34" charset="0"/>
              <a:buChar char="•"/>
            </a:pPr>
            <a:r>
              <a:rPr lang="en-US" dirty="0"/>
              <a:t>THOR (Technical &amp; Human Infrastructure for Open Science)</a:t>
            </a:r>
          </a:p>
          <a:p>
            <a:pPr marL="742950" lvl="1" indent="-285750">
              <a:buFont typeface="Arial" panose="020B0604020202020204" pitchFamily="34" charset="0"/>
              <a:buChar char="•"/>
            </a:pPr>
            <a:r>
              <a:rPr lang="en-US" dirty="0"/>
              <a:t>Leverages ORCIS and </a:t>
            </a:r>
            <a:r>
              <a:rPr lang="en-US" dirty="0" err="1"/>
              <a:t>DataCire</a:t>
            </a:r>
            <a:r>
              <a:rPr lang="en-US" dirty="0"/>
              <a:t> to enhance interoperability between platforms by way of PID linking and service integration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HIRMEOS (High Integration of Research Monographs in the European Open Science Infrastructure</a:t>
            </a:r>
          </a:p>
          <a:p>
            <a:pPr marL="742950" lvl="1" indent="-285750">
              <a:buFont typeface="Arial" panose="020B0604020202020204" pitchFamily="34" charset="0"/>
              <a:buChar char="•"/>
            </a:pPr>
            <a:r>
              <a:rPr lang="en-US" dirty="0"/>
              <a:t>Implementation of PID object, person and funder identifiers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Person ID play an increasing role with local and national efforts promoting ORCID adoption by researchers and integrating research Ids into local and national infrastructures</a:t>
            </a:r>
          </a:p>
          <a:p>
            <a:pPr lvl="1"/>
            <a:endParaRPr lang="en-US" dirty="0"/>
          </a:p>
        </p:txBody>
      </p:sp>
    </p:spTree>
    <p:extLst>
      <p:ext uri="{BB962C8B-B14F-4D97-AF65-F5344CB8AC3E}">
        <p14:creationId xmlns:p14="http://schemas.microsoft.com/office/powerpoint/2010/main" val="323118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FABBA-C20E-2A48-AF41-4C53451A2F39}"/>
              </a:ext>
            </a:extLst>
          </p:cNvPr>
          <p:cNvSpPr txBox="1"/>
          <p:nvPr/>
        </p:nvSpPr>
        <p:spPr>
          <a:xfrm>
            <a:off x="3733800" y="359227"/>
            <a:ext cx="5192486" cy="3970318"/>
          </a:xfrm>
          <a:prstGeom prst="rect">
            <a:avLst/>
          </a:prstGeom>
          <a:noFill/>
        </p:spPr>
        <p:txBody>
          <a:bodyPr wrap="square" rtlCol="0">
            <a:spAutoFit/>
          </a:bodyPr>
          <a:lstStyle/>
          <a:p>
            <a:r>
              <a:rPr lang="en-US" dirty="0"/>
              <a:t>“Open Science objectives are seen as increasingly relevant today, and persistent identifiers for all objects available in research information regarded as the backbone of open science. One of our informants even told us, “I do not believe in open science without identifiers”… We observed increasing interoperability between local CRIS systems, institutional repositories and data archives driven in part by the need of user friendly workflows for researchers depositing research outputs in response to open science mandates. We expect open science efforts in Europe to continue to Influence the CRIS and identifies space”.  </a:t>
            </a:r>
            <a:r>
              <a:rPr lang="en-US" i="1" dirty="0"/>
              <a:t>page 24</a:t>
            </a:r>
            <a:endParaRPr lang="en-US" dirty="0"/>
          </a:p>
        </p:txBody>
      </p:sp>
      <p:pic>
        <p:nvPicPr>
          <p:cNvPr id="3" name="Picture 2">
            <a:extLst>
              <a:ext uri="{FF2B5EF4-FFF2-40B4-BE49-F238E27FC236}">
                <a16:creationId xmlns:a16="http://schemas.microsoft.com/office/drawing/2014/main" id="{BFA03CA5-B8EC-8F4D-8928-B88DDC36579F}"/>
              </a:ext>
            </a:extLst>
          </p:cNvPr>
          <p:cNvPicPr>
            <a:picLocks noChangeAspect="1"/>
          </p:cNvPicPr>
          <p:nvPr/>
        </p:nvPicPr>
        <p:blipFill>
          <a:blip r:embed="rId3">
            <a:alphaModFix amt="20000"/>
          </a:blip>
          <a:stretch>
            <a:fillRect/>
          </a:stretch>
        </p:blipFill>
        <p:spPr>
          <a:xfrm>
            <a:off x="0" y="0"/>
            <a:ext cx="3494314" cy="4647966"/>
          </a:xfrm>
          <a:prstGeom prst="rect">
            <a:avLst/>
          </a:prstGeom>
        </p:spPr>
      </p:pic>
    </p:spTree>
    <p:extLst>
      <p:ext uri="{BB962C8B-B14F-4D97-AF65-F5344CB8AC3E}">
        <p14:creationId xmlns:p14="http://schemas.microsoft.com/office/powerpoint/2010/main" val="348236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F84159-C70B-9842-9742-ABA5DBAE1235}"/>
              </a:ext>
            </a:extLst>
          </p:cNvPr>
          <p:cNvPicPr>
            <a:picLocks noChangeAspect="1"/>
          </p:cNvPicPr>
          <p:nvPr/>
        </p:nvPicPr>
        <p:blipFill>
          <a:blip r:embed="rId2"/>
          <a:stretch>
            <a:fillRect/>
          </a:stretch>
        </p:blipFill>
        <p:spPr>
          <a:xfrm>
            <a:off x="6091534" y="529772"/>
            <a:ext cx="3008922" cy="3911599"/>
          </a:xfrm>
          <a:prstGeom prst="rect">
            <a:avLst/>
          </a:prstGeom>
        </p:spPr>
      </p:pic>
      <p:pic>
        <p:nvPicPr>
          <p:cNvPr id="8" name="Picture 7">
            <a:extLst>
              <a:ext uri="{FF2B5EF4-FFF2-40B4-BE49-F238E27FC236}">
                <a16:creationId xmlns:a16="http://schemas.microsoft.com/office/drawing/2014/main" id="{C00CF8E3-A4CA-AC4B-BEB7-3A24D7B0D9EC}"/>
              </a:ext>
            </a:extLst>
          </p:cNvPr>
          <p:cNvPicPr>
            <a:picLocks noChangeAspect="1"/>
          </p:cNvPicPr>
          <p:nvPr/>
        </p:nvPicPr>
        <p:blipFill>
          <a:blip r:embed="rId3"/>
          <a:stretch>
            <a:fillRect/>
          </a:stretch>
        </p:blipFill>
        <p:spPr>
          <a:xfrm>
            <a:off x="3098799" y="529772"/>
            <a:ext cx="2924483" cy="3911599"/>
          </a:xfrm>
          <a:prstGeom prst="rect">
            <a:avLst/>
          </a:prstGeom>
        </p:spPr>
      </p:pic>
      <p:pic>
        <p:nvPicPr>
          <p:cNvPr id="10" name="Picture 9">
            <a:extLst>
              <a:ext uri="{FF2B5EF4-FFF2-40B4-BE49-F238E27FC236}">
                <a16:creationId xmlns:a16="http://schemas.microsoft.com/office/drawing/2014/main" id="{1BF821D3-B46F-D647-B282-8877AFFAAE57}"/>
              </a:ext>
            </a:extLst>
          </p:cNvPr>
          <p:cNvPicPr>
            <a:picLocks noChangeAspect="1"/>
          </p:cNvPicPr>
          <p:nvPr/>
        </p:nvPicPr>
        <p:blipFill>
          <a:blip r:embed="rId4"/>
          <a:stretch>
            <a:fillRect/>
          </a:stretch>
        </p:blipFill>
        <p:spPr>
          <a:xfrm>
            <a:off x="65578" y="529772"/>
            <a:ext cx="2940717" cy="3911599"/>
          </a:xfrm>
          <a:prstGeom prst="rect">
            <a:avLst/>
          </a:prstGeom>
        </p:spPr>
      </p:pic>
    </p:spTree>
    <p:extLst>
      <p:ext uri="{BB962C8B-B14F-4D97-AF65-F5344CB8AC3E}">
        <p14:creationId xmlns:p14="http://schemas.microsoft.com/office/powerpoint/2010/main" val="64132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CFE6DA-04F6-2E41-AA02-D2A2461BEE9A}"/>
              </a:ext>
            </a:extLst>
          </p:cNvPr>
          <p:cNvPicPr>
            <a:picLocks noChangeAspect="1"/>
          </p:cNvPicPr>
          <p:nvPr/>
        </p:nvPicPr>
        <p:blipFill>
          <a:blip r:embed="rId3">
            <a:alphaModFix amt="20000"/>
          </a:blip>
          <a:stretch>
            <a:fillRect/>
          </a:stretch>
        </p:blipFill>
        <p:spPr>
          <a:xfrm>
            <a:off x="0" y="10886"/>
            <a:ext cx="3494314" cy="4647966"/>
          </a:xfrm>
          <a:prstGeom prst="rect">
            <a:avLst/>
          </a:prstGeom>
        </p:spPr>
      </p:pic>
      <p:sp>
        <p:nvSpPr>
          <p:cNvPr id="3" name="TextBox 2">
            <a:extLst>
              <a:ext uri="{FF2B5EF4-FFF2-40B4-BE49-F238E27FC236}">
                <a16:creationId xmlns:a16="http://schemas.microsoft.com/office/drawing/2014/main" id="{0E12FE0F-0239-5F40-A165-11F04150B953}"/>
              </a:ext>
            </a:extLst>
          </p:cNvPr>
          <p:cNvSpPr txBox="1"/>
          <p:nvPr/>
        </p:nvSpPr>
        <p:spPr>
          <a:xfrm>
            <a:off x="3701143" y="500743"/>
            <a:ext cx="5354351" cy="3231654"/>
          </a:xfrm>
          <a:prstGeom prst="rect">
            <a:avLst/>
          </a:prstGeom>
          <a:noFill/>
        </p:spPr>
        <p:txBody>
          <a:bodyPr wrap="none" rtlCol="0">
            <a:spAutoFit/>
          </a:bodyPr>
          <a:lstStyle/>
          <a:p>
            <a:r>
              <a:rPr lang="en-US" sz="2400" dirty="0"/>
              <a:t>Drivers of persistent person identifiers</a:t>
            </a:r>
          </a:p>
          <a:p>
            <a:endParaRPr lang="en-US" dirty="0"/>
          </a:p>
          <a:p>
            <a:pPr marL="285750" indent="-285750">
              <a:buFont typeface="Arial" panose="020B0604020202020204" pitchFamily="34" charset="0"/>
              <a:buChar char="•"/>
            </a:pPr>
            <a:r>
              <a:rPr lang="en-US" dirty="0"/>
              <a:t>“Good practice” does NOT drive adoption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Need for improved workflows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Integration in CRIS systems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Internationalizing university research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Increased practice of publishing in English</a:t>
            </a:r>
          </a:p>
        </p:txBody>
      </p:sp>
    </p:spTree>
    <p:extLst>
      <p:ext uri="{BB962C8B-B14F-4D97-AF65-F5344CB8AC3E}">
        <p14:creationId xmlns:p14="http://schemas.microsoft.com/office/powerpoint/2010/main" val="23022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B9935A-E89A-DA4F-B900-5FA2B37C1BC7}"/>
              </a:ext>
            </a:extLst>
          </p:cNvPr>
          <p:cNvSpPr txBox="1"/>
          <p:nvPr/>
        </p:nvSpPr>
        <p:spPr>
          <a:xfrm>
            <a:off x="3307383" y="424543"/>
            <a:ext cx="5545108" cy="2862322"/>
          </a:xfrm>
          <a:prstGeom prst="rect">
            <a:avLst/>
          </a:prstGeom>
          <a:noFill/>
        </p:spPr>
        <p:txBody>
          <a:bodyPr wrap="none" rtlCol="0">
            <a:spAutoFit/>
          </a:bodyPr>
          <a:lstStyle/>
          <a:p>
            <a:endParaRPr lang="en-US" dirty="0"/>
          </a:p>
          <a:p>
            <a:endParaRPr lang="en-US" dirty="0"/>
          </a:p>
          <a:p>
            <a:r>
              <a:rPr lang="en-US" dirty="0"/>
              <a:t>Interoperable</a:t>
            </a:r>
          </a:p>
          <a:p>
            <a:endParaRPr lang="en-US" dirty="0"/>
          </a:p>
          <a:p>
            <a:endParaRPr lang="en-US" dirty="0"/>
          </a:p>
          <a:p>
            <a:r>
              <a:rPr lang="en-US" dirty="0"/>
              <a:t>					Persistent</a:t>
            </a:r>
          </a:p>
          <a:p>
            <a:endParaRPr lang="en-US" dirty="0"/>
          </a:p>
          <a:p>
            <a:endParaRPr lang="en-US" dirty="0"/>
          </a:p>
          <a:p>
            <a:endParaRPr lang="en-US" dirty="0"/>
          </a:p>
          <a:p>
            <a:r>
              <a:rPr lang="en-US" dirty="0"/>
              <a:t>									Sustainable</a:t>
            </a:r>
          </a:p>
        </p:txBody>
      </p:sp>
      <p:pic>
        <p:nvPicPr>
          <p:cNvPr id="3" name="Picture 2">
            <a:extLst>
              <a:ext uri="{FF2B5EF4-FFF2-40B4-BE49-F238E27FC236}">
                <a16:creationId xmlns:a16="http://schemas.microsoft.com/office/drawing/2014/main" id="{0E9EA5CF-56AD-1E4B-A0F0-8D1244235198}"/>
              </a:ext>
            </a:extLst>
          </p:cNvPr>
          <p:cNvPicPr>
            <a:picLocks noChangeAspect="1"/>
          </p:cNvPicPr>
          <p:nvPr/>
        </p:nvPicPr>
        <p:blipFill>
          <a:blip r:embed="rId3">
            <a:duotone>
              <a:schemeClr val="accent2">
                <a:shade val="45000"/>
                <a:satMod val="135000"/>
              </a:schemeClr>
              <a:prstClr val="white"/>
            </a:duotone>
          </a:blip>
          <a:stretch>
            <a:fillRect/>
          </a:stretch>
        </p:blipFill>
        <p:spPr>
          <a:xfrm>
            <a:off x="315686" y="335304"/>
            <a:ext cx="2991697" cy="3820886"/>
          </a:xfrm>
          <a:prstGeom prst="rect">
            <a:avLst/>
          </a:prstGeom>
          <a:effectLst>
            <a:outerShdw blurRad="50800" dist="50800" dir="5400000" algn="ctr" rotWithShape="0">
              <a:schemeClr val="accent2">
                <a:lumMod val="40000"/>
                <a:lumOff val="60000"/>
              </a:schemeClr>
            </a:outerShdw>
            <a:softEdge rad="31750"/>
          </a:effectLst>
        </p:spPr>
      </p:pic>
      <p:sp>
        <p:nvSpPr>
          <p:cNvPr id="4" name="TextBox 3">
            <a:extLst>
              <a:ext uri="{FF2B5EF4-FFF2-40B4-BE49-F238E27FC236}">
                <a16:creationId xmlns:a16="http://schemas.microsoft.com/office/drawing/2014/main" id="{3B8A791A-9168-0145-B659-7A9E8FBE3190}"/>
              </a:ext>
            </a:extLst>
          </p:cNvPr>
          <p:cNvSpPr txBox="1"/>
          <p:nvPr/>
        </p:nvSpPr>
        <p:spPr>
          <a:xfrm>
            <a:off x="87086" y="4169229"/>
            <a:ext cx="2879314" cy="553998"/>
          </a:xfrm>
          <a:prstGeom prst="rect">
            <a:avLst/>
          </a:prstGeom>
          <a:noFill/>
        </p:spPr>
        <p:txBody>
          <a:bodyPr wrap="none" rtlCol="0">
            <a:spAutoFit/>
          </a:bodyPr>
          <a:lstStyle/>
          <a:p>
            <a:r>
              <a:rPr lang="en-US" sz="1000" b="1" dirty="0">
                <a:hlinkClick r:id="rId4" tooltip="Go to Jenni Konrad's photostream"/>
              </a:rPr>
              <a:t>Jenni Konrad</a:t>
            </a:r>
            <a:endParaRPr lang="en-US" sz="1000" b="1" dirty="0"/>
          </a:p>
          <a:p>
            <a:r>
              <a:rPr lang="en-US" sz="1000" dirty="0">
                <a:hlinkClick r:id="rId5"/>
              </a:rPr>
              <a:t>https://flic.kr/p/7awFZZ</a:t>
            </a:r>
            <a:br>
              <a:rPr lang="en-US" sz="1000" dirty="0"/>
            </a:br>
            <a:r>
              <a:rPr lang="en-US" sz="1000" dirty="0"/>
              <a:t>https://</a:t>
            </a:r>
            <a:r>
              <a:rPr lang="en-US" sz="1000" dirty="0" err="1"/>
              <a:t>creativecommons.org</a:t>
            </a:r>
            <a:r>
              <a:rPr lang="en-US" sz="1000" dirty="0"/>
              <a:t>/licenses/by-</a:t>
            </a:r>
            <a:r>
              <a:rPr lang="en-US" sz="1000" dirty="0" err="1"/>
              <a:t>nc</a:t>
            </a:r>
            <a:r>
              <a:rPr lang="en-US" sz="1000" dirty="0"/>
              <a:t>/2.0/</a:t>
            </a:r>
          </a:p>
        </p:txBody>
      </p:sp>
    </p:spTree>
    <p:extLst>
      <p:ext uri="{BB962C8B-B14F-4D97-AF65-F5344CB8AC3E}">
        <p14:creationId xmlns:p14="http://schemas.microsoft.com/office/powerpoint/2010/main" val="276971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6A376D-56F3-7945-99E1-0BC298785777}"/>
              </a:ext>
            </a:extLst>
          </p:cNvPr>
          <p:cNvPicPr>
            <a:picLocks noChangeAspect="1"/>
          </p:cNvPicPr>
          <p:nvPr/>
        </p:nvPicPr>
        <p:blipFill rotWithShape="1">
          <a:blip r:embed="rId2"/>
          <a:srcRect t="-233" b="1966"/>
          <a:stretch/>
        </p:blipFill>
        <p:spPr>
          <a:xfrm>
            <a:off x="337457" y="10886"/>
            <a:ext cx="8501743" cy="4659087"/>
          </a:xfrm>
          <a:prstGeom prst="rect">
            <a:avLst/>
          </a:prstGeom>
        </p:spPr>
      </p:pic>
    </p:spTree>
    <p:extLst>
      <p:ext uri="{BB962C8B-B14F-4D97-AF65-F5344CB8AC3E}">
        <p14:creationId xmlns:p14="http://schemas.microsoft.com/office/powerpoint/2010/main" val="2001466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1464BF-AE4C-1F4B-A3CB-7CC0A34CE9E7}"/>
              </a:ext>
            </a:extLst>
          </p:cNvPr>
          <p:cNvPicPr>
            <a:picLocks noChangeAspect="1"/>
          </p:cNvPicPr>
          <p:nvPr/>
        </p:nvPicPr>
        <p:blipFill>
          <a:blip r:embed="rId3"/>
          <a:stretch>
            <a:fillRect/>
          </a:stretch>
        </p:blipFill>
        <p:spPr>
          <a:xfrm>
            <a:off x="1188001" y="130630"/>
            <a:ext cx="6163117" cy="4495800"/>
          </a:xfrm>
          <a:prstGeom prst="rect">
            <a:avLst/>
          </a:prstGeom>
        </p:spPr>
      </p:pic>
    </p:spTree>
    <p:extLst>
      <p:ext uri="{BB962C8B-B14F-4D97-AF65-F5344CB8AC3E}">
        <p14:creationId xmlns:p14="http://schemas.microsoft.com/office/powerpoint/2010/main" val="77185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C83E2F-91EB-654D-A999-C682801B2C25}"/>
              </a:ext>
            </a:extLst>
          </p:cNvPr>
          <p:cNvPicPr>
            <a:picLocks noChangeAspect="1"/>
          </p:cNvPicPr>
          <p:nvPr/>
        </p:nvPicPr>
        <p:blipFill>
          <a:blip r:embed="rId3"/>
          <a:stretch>
            <a:fillRect/>
          </a:stretch>
        </p:blipFill>
        <p:spPr>
          <a:xfrm>
            <a:off x="0" y="0"/>
            <a:ext cx="9144000" cy="2856474"/>
          </a:xfrm>
          <a:prstGeom prst="rect">
            <a:avLst/>
          </a:prstGeom>
        </p:spPr>
      </p:pic>
      <p:sp>
        <p:nvSpPr>
          <p:cNvPr id="5" name="TextBox 4">
            <a:extLst>
              <a:ext uri="{FF2B5EF4-FFF2-40B4-BE49-F238E27FC236}">
                <a16:creationId xmlns:a16="http://schemas.microsoft.com/office/drawing/2014/main" id="{814D7056-1D22-4F4F-B90B-8CEE4AE82147}"/>
              </a:ext>
            </a:extLst>
          </p:cNvPr>
          <p:cNvSpPr txBox="1"/>
          <p:nvPr/>
        </p:nvSpPr>
        <p:spPr>
          <a:xfrm>
            <a:off x="0" y="2671416"/>
            <a:ext cx="9144000" cy="2308324"/>
          </a:xfrm>
          <a:prstGeom prst="rect">
            <a:avLst/>
          </a:prstGeom>
          <a:noFill/>
        </p:spPr>
        <p:txBody>
          <a:bodyPr wrap="square" rtlCol="0">
            <a:spAutoFit/>
          </a:bodyPr>
          <a:lstStyle/>
          <a:p>
            <a:r>
              <a:rPr lang="en-US" dirty="0"/>
              <a:t>Started in 2016, most recent Jan 2018</a:t>
            </a:r>
          </a:p>
          <a:p>
            <a:endParaRPr lang="en-US" dirty="0"/>
          </a:p>
          <a:p>
            <a:r>
              <a:rPr lang="en-US" dirty="0"/>
              <a:t>Repository of presentations: </a:t>
            </a:r>
          </a:p>
          <a:p>
            <a:r>
              <a:rPr lang="en-US" dirty="0">
                <a:hlinkClick r:id="rId4"/>
              </a:rPr>
              <a:t>https://pidapalooza.figshare.com/</a:t>
            </a:r>
            <a:endParaRPr lang="en-US" dirty="0"/>
          </a:p>
          <a:p>
            <a:endParaRPr lang="en-US" dirty="0"/>
          </a:p>
          <a:p>
            <a:r>
              <a:rPr lang="en-US" dirty="0"/>
              <a:t>Description:</a:t>
            </a:r>
          </a:p>
          <a:p>
            <a:r>
              <a:rPr lang="en-US" dirty="0">
                <a:hlinkClick r:id="rId5"/>
              </a:rPr>
              <a:t>https://scholarlykitchen.sspnet.org/2018/02/08/getting-pid-word-pidapalooza-beyond/</a:t>
            </a:r>
            <a:endParaRPr lang="en-US" dirty="0"/>
          </a:p>
          <a:p>
            <a:endParaRPr lang="en-US" dirty="0"/>
          </a:p>
        </p:txBody>
      </p:sp>
    </p:spTree>
    <p:extLst>
      <p:ext uri="{BB962C8B-B14F-4D97-AF65-F5344CB8AC3E}">
        <p14:creationId xmlns:p14="http://schemas.microsoft.com/office/powerpoint/2010/main" val="47830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C7389-D5B6-B842-B66E-C6657E508BAC}"/>
              </a:ext>
            </a:extLst>
          </p:cNvPr>
          <p:cNvSpPr/>
          <p:nvPr/>
        </p:nvSpPr>
        <p:spPr>
          <a:xfrm>
            <a:off x="340786" y="1127636"/>
            <a:ext cx="8327572" cy="3139321"/>
          </a:xfrm>
          <a:prstGeom prst="rect">
            <a:avLst/>
          </a:prstGeom>
        </p:spPr>
        <p:txBody>
          <a:bodyPr wrap="square">
            <a:spAutoFit/>
          </a:bodyPr>
          <a:lstStyle/>
          <a:p>
            <a:endParaRPr lang="en-US" dirty="0"/>
          </a:p>
          <a:p>
            <a:pPr marL="285750" indent="-285750">
              <a:buFont typeface="Arial" panose="020B0604020202020204" pitchFamily="34" charset="0"/>
              <a:buChar char="•"/>
            </a:pPr>
            <a:r>
              <a:rPr lang="en-US" dirty="0"/>
              <a:t>Identifiers are key to research infrastructure inoperability and openness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Identifiers allow for effective/efficient  collection, curation and reuse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 unique, persistent (ideally actionable) identifiers when possible.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Globally unique is good, but if you only have local – that’s ok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Know the role of the identifier in the research workflow – and get involved with the organizations that run them</a:t>
            </a:r>
          </a:p>
        </p:txBody>
      </p:sp>
      <p:sp>
        <p:nvSpPr>
          <p:cNvPr id="4" name="Text Placeholder 3">
            <a:extLst>
              <a:ext uri="{FF2B5EF4-FFF2-40B4-BE49-F238E27FC236}">
                <a16:creationId xmlns:a16="http://schemas.microsoft.com/office/drawing/2014/main" id="{D5518AA4-9D77-5F41-933C-6358ABB55EB1}"/>
              </a:ext>
            </a:extLst>
          </p:cNvPr>
          <p:cNvSpPr>
            <a:spLocks noGrp="1"/>
          </p:cNvSpPr>
          <p:nvPr>
            <p:ph type="body" sz="quarter" idx="13"/>
          </p:nvPr>
        </p:nvSpPr>
        <p:spPr/>
        <p:txBody>
          <a:bodyPr/>
          <a:lstStyle/>
          <a:p>
            <a:r>
              <a:rPr lang="en-US" dirty="0"/>
              <a:t>Conclusions</a:t>
            </a:r>
          </a:p>
        </p:txBody>
      </p:sp>
    </p:spTree>
    <p:extLst>
      <p:ext uri="{BB962C8B-B14F-4D97-AF65-F5344CB8AC3E}">
        <p14:creationId xmlns:p14="http://schemas.microsoft.com/office/powerpoint/2010/main" val="32732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sz="4000" spc="-50" dirty="0"/>
              <a:t>OCLC Research</a:t>
            </a:r>
          </a:p>
        </p:txBody>
      </p:sp>
      <p:sp>
        <p:nvSpPr>
          <p:cNvPr id="11" name="Text Placeholder 9"/>
          <p:cNvSpPr txBox="1">
            <a:spLocks/>
          </p:cNvSpPr>
          <p:nvPr/>
        </p:nvSpPr>
        <p:spPr>
          <a:xfrm>
            <a:off x="340786" y="1189403"/>
            <a:ext cx="5058528" cy="1528186"/>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E87722"/>
                </a:solidFill>
                <a:effectLst/>
                <a:uLnTx/>
                <a:uFillTx/>
                <a:latin typeface="Arial"/>
                <a:ea typeface="+mn-ea"/>
                <a:cs typeface="+mn-cs"/>
              </a:rPr>
              <a:t>Scale and accelerate library learning and innovation.</a:t>
            </a:r>
          </a:p>
        </p:txBody>
      </p:sp>
      <p:pic>
        <p:nvPicPr>
          <p:cNvPr id="2" name="Picture 1">
            <a:extLst>
              <a:ext uri="{FF2B5EF4-FFF2-40B4-BE49-F238E27FC236}">
                <a16:creationId xmlns:a16="http://schemas.microsoft.com/office/drawing/2014/main" id="{13A823AA-04C2-43DB-84DD-9CF1B8DC7978}"/>
              </a:ext>
            </a:extLst>
          </p:cNvPr>
          <p:cNvPicPr>
            <a:picLocks noChangeAspect="1"/>
          </p:cNvPicPr>
          <p:nvPr/>
        </p:nvPicPr>
        <p:blipFill>
          <a:blip r:embed="rId3"/>
          <a:stretch>
            <a:fillRect/>
          </a:stretch>
        </p:blipFill>
        <p:spPr>
          <a:xfrm>
            <a:off x="5954486" y="-133100"/>
            <a:ext cx="3352800" cy="4037893"/>
          </a:xfrm>
          <a:prstGeom prst="rect">
            <a:avLst/>
          </a:prstGeom>
        </p:spPr>
      </p:pic>
      <p:sp>
        <p:nvSpPr>
          <p:cNvPr id="3" name="TextBox 2">
            <a:extLst>
              <a:ext uri="{FF2B5EF4-FFF2-40B4-BE49-F238E27FC236}">
                <a16:creationId xmlns:a16="http://schemas.microsoft.com/office/drawing/2014/main" id="{DF4A8F17-544E-1F47-B3F2-76829BB58F9D}"/>
              </a:ext>
            </a:extLst>
          </p:cNvPr>
          <p:cNvSpPr txBox="1"/>
          <p:nvPr/>
        </p:nvSpPr>
        <p:spPr>
          <a:xfrm>
            <a:off x="340786" y="3225598"/>
            <a:ext cx="8097308" cy="1477328"/>
          </a:xfrm>
          <a:prstGeom prst="rect">
            <a:avLst/>
          </a:prstGeom>
          <a:noFill/>
        </p:spPr>
        <p:txBody>
          <a:bodyPr wrap="square" rtlCol="0">
            <a:spAutoFit/>
          </a:bodyPr>
          <a:lstStyle/>
          <a:p>
            <a:r>
              <a:rPr lang="en-US" dirty="0"/>
              <a:t>Works:</a:t>
            </a:r>
          </a:p>
          <a:p>
            <a:r>
              <a:rPr lang="en-US" dirty="0">
                <a:hlinkClick r:id="rId4"/>
              </a:rPr>
              <a:t>https://www.oclc.org/research/themes/research-collections.html</a:t>
            </a:r>
            <a:endParaRPr lang="en-US" dirty="0"/>
          </a:p>
          <a:p>
            <a:endParaRPr lang="en-US" dirty="0"/>
          </a:p>
          <a:p>
            <a:r>
              <a:rPr lang="en-US" dirty="0"/>
              <a:t>RIM Interest Group : </a:t>
            </a:r>
            <a:r>
              <a:rPr lang="en-US" dirty="0" err="1">
                <a:hlinkClick r:id="rId5"/>
              </a:rPr>
              <a:t>oc.lc</a:t>
            </a:r>
            <a:r>
              <a:rPr lang="en-US" dirty="0">
                <a:hlinkClick r:id="rId5"/>
              </a:rPr>
              <a:t>/RIM</a:t>
            </a:r>
            <a:endParaRPr lang="en-US" dirty="0"/>
          </a:p>
          <a:p>
            <a:endParaRPr lang="en-US" dirty="0"/>
          </a:p>
        </p:txBody>
      </p:sp>
    </p:spTree>
    <p:extLst>
      <p:ext uri="{BB962C8B-B14F-4D97-AF65-F5344CB8AC3E}">
        <p14:creationId xmlns:p14="http://schemas.microsoft.com/office/powerpoint/2010/main" val="192332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sz="3200" dirty="0"/>
              <a:t>Follow </a:t>
            </a:r>
            <a:r>
              <a:rPr lang="en-US" sz="3200"/>
              <a:t>and Join the Discussions</a:t>
            </a:r>
            <a:endParaRPr lang="en-US" sz="3200" dirty="0"/>
          </a:p>
        </p:txBody>
      </p:sp>
      <p:sp>
        <p:nvSpPr>
          <p:cNvPr id="2" name="TextBox 1"/>
          <p:cNvSpPr txBox="1"/>
          <p:nvPr/>
        </p:nvSpPr>
        <p:spPr>
          <a:xfrm>
            <a:off x="340786" y="1006955"/>
            <a:ext cx="8548381" cy="368306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Hanging Together blog:</a:t>
            </a:r>
            <a:r>
              <a:rPr lang="en-US" sz="2000" dirty="0">
                <a:solidFill>
                  <a:srgbClr val="000000"/>
                </a:solidFill>
                <a:latin typeface="Arial"/>
              </a:rPr>
              <a:t> </a:t>
            </a:r>
          </a:p>
          <a:p>
            <a:pPr marL="0" marR="0" lvl="0" indent="0" algn="l" defTabSz="457189" rtl="0" eaLnBrk="1" fontAlgn="auto" latinLnBrk="0" hangingPunct="1">
              <a:lnSpc>
                <a:spcPct val="100000"/>
              </a:lnSpc>
              <a:spcBef>
                <a:spcPts val="0"/>
              </a:spcBef>
              <a:spcAft>
                <a:spcPts val="800"/>
              </a:spcAft>
              <a:buClrTx/>
              <a:buSzTx/>
              <a:buFontTx/>
              <a:buNone/>
              <a:tabLst/>
              <a:defRPr/>
            </a:pPr>
            <a:r>
              <a:rPr lang="en-US" sz="2000" dirty="0">
                <a:solidFill>
                  <a:srgbClr val="000000"/>
                </a:solidFill>
                <a:latin typeface="Arial"/>
                <a:hlinkClick r:id="rId3"/>
              </a:rPr>
              <a:t>hangingtogether.org</a:t>
            </a:r>
            <a:endParaRPr kumimoji="0" lang="en-US" sz="2000" b="0" i="0"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189"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Works in Progress Webinars: </a:t>
            </a:r>
          </a:p>
          <a:p>
            <a:pPr marL="0" marR="0" lvl="0" indent="0" algn="l" defTabSz="457189"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hlinkClick r:id="rId4"/>
              </a:rPr>
              <a:t>www.oclc.org/research/events/works-in-progress-webinar-series.html</a:t>
            </a: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457189" rtl="0" eaLnBrk="1" fontAlgn="auto" latinLnBrk="0" hangingPunct="1">
              <a:lnSpc>
                <a:spcPct val="100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Research news: </a:t>
            </a:r>
            <a:r>
              <a:rPr kumimoji="0" lang="en-US" sz="2000" b="0" i="0" u="none" strike="noStrike" kern="1200" cap="none" spc="0" normalizeH="0" baseline="0" noProof="0" dirty="0">
                <a:ln>
                  <a:noFill/>
                </a:ln>
                <a:solidFill>
                  <a:srgbClr val="000000"/>
                </a:solidFill>
                <a:effectLst/>
                <a:uLnTx/>
                <a:uFillTx/>
                <a:latin typeface="Arial"/>
                <a:ea typeface="+mn-ea"/>
                <a:cs typeface="+mn-cs"/>
                <a:hlinkClick r:id="rId5"/>
              </a:rPr>
              <a:t>www.oclc.org/research/news.html</a:t>
            </a:r>
            <a:r>
              <a:rPr kumimoji="0" lang="en-US" sz="20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457189" rtl="0" eaLnBrk="1" fontAlgn="auto" latinLnBrk="0" hangingPunct="1">
              <a:lnSpc>
                <a:spcPct val="100000"/>
              </a:lnSpc>
              <a:spcBef>
                <a:spcPts val="0"/>
              </a:spcBef>
              <a:spcAft>
                <a:spcPts val="800"/>
              </a:spcAft>
              <a:buClrTx/>
              <a:buSzTx/>
              <a:buFontTx/>
              <a:buNone/>
              <a:tabLst/>
              <a:defRPr/>
            </a:pPr>
            <a:r>
              <a:rPr lang="en-US" sz="2000" dirty="0">
                <a:solidFill>
                  <a:srgbClr val="000000"/>
                </a:solidFill>
                <a:latin typeface="Arial"/>
              </a:rPr>
              <a:t>	 </a:t>
            </a:r>
          </a:p>
          <a:p>
            <a:pPr marL="0" marR="0" lvl="0" indent="0" algn="l" defTabSz="457189" rtl="0" eaLnBrk="1" fontAlgn="auto" latinLnBrk="0" hangingPunct="1">
              <a:lnSpc>
                <a:spcPct val="100000"/>
              </a:lnSpc>
              <a:spcBef>
                <a:spcPts val="0"/>
              </a:spcBef>
              <a:spcAft>
                <a:spcPts val="800"/>
              </a:spcAft>
              <a:buClrTx/>
              <a:buSzTx/>
              <a:buFontTx/>
              <a:buNone/>
              <a:tabLst/>
              <a:defRPr/>
            </a:pPr>
            <a:r>
              <a:rPr lang="en-US" sz="2000" dirty="0">
                <a:solidFill>
                  <a:srgbClr val="000000"/>
                </a:solidFill>
                <a:latin typeface="Arial"/>
              </a:rPr>
              <a:t>		y</a:t>
            </a:r>
            <a:r>
              <a:rPr kumimoji="0" lang="en-US" sz="2000" b="0" i="0" u="none" strike="noStrike" kern="1200" cap="none" spc="0" normalizeH="0" baseline="0" noProof="0" dirty="0" err="1">
                <a:ln>
                  <a:noFill/>
                </a:ln>
                <a:solidFill>
                  <a:srgbClr val="000000"/>
                </a:solidFill>
                <a:effectLst/>
                <a:uLnTx/>
                <a:uFillTx/>
                <a:latin typeface="Arial"/>
                <a:ea typeface="+mn-ea"/>
                <a:cs typeface="+mn-cs"/>
              </a:rPr>
              <a:t>outube.com</a:t>
            </a:r>
            <a:r>
              <a:rPr kumimoji="0" lang="en-US" sz="2000" b="0" i="0" u="none" strike="noStrike" kern="1200" cap="none" spc="0" normalizeH="0" baseline="0" noProof="0" dirty="0">
                <a:ln>
                  <a:noFill/>
                </a:ln>
                <a:solidFill>
                  <a:srgbClr val="000000"/>
                </a:solidFill>
                <a:effectLst/>
                <a:uLnTx/>
                <a:uFillTx/>
                <a:latin typeface="Arial"/>
                <a:ea typeface="+mn-ea"/>
                <a:cs typeface="+mn-cs"/>
              </a:rPr>
              <a:t>/</a:t>
            </a:r>
            <a:r>
              <a:rPr kumimoji="0" lang="en-US" sz="2000" b="0" i="0" u="none" strike="noStrike" kern="1200" cap="none" spc="0" normalizeH="0" baseline="0" noProof="0" dirty="0" err="1">
                <a:ln>
                  <a:noFill/>
                </a:ln>
                <a:solidFill>
                  <a:srgbClr val="000000"/>
                </a:solidFill>
                <a:effectLst/>
                <a:uLnTx/>
                <a:uFillTx/>
                <a:latin typeface="Arial"/>
                <a:ea typeface="+mn-ea"/>
                <a:cs typeface="+mn-cs"/>
              </a:rPr>
              <a:t>oclcresearch</a:t>
            </a: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lvl="0" defTabSz="457189">
              <a:spcAft>
                <a:spcPts val="800"/>
              </a:spcAft>
              <a:defRPr/>
            </a:pPr>
            <a:r>
              <a:rPr lang="en-US" sz="2000" dirty="0">
                <a:solidFill>
                  <a:srgbClr val="000000"/>
                </a:solidFill>
              </a:rPr>
              <a:t>      		 #</a:t>
            </a:r>
            <a:r>
              <a:rPr lang="en-US" sz="2000" dirty="0" err="1">
                <a:solidFill>
                  <a:srgbClr val="000000"/>
                </a:solidFill>
              </a:rPr>
              <a:t>oclcresearch</a:t>
            </a:r>
            <a:r>
              <a:rPr lang="en-US" sz="2000" dirty="0">
                <a:solidFill>
                  <a:srgbClr val="000000"/>
                </a:solidFill>
              </a:rPr>
              <a:t> #</a:t>
            </a:r>
            <a:r>
              <a:rPr lang="en-US" sz="2000" dirty="0" err="1">
                <a:solidFill>
                  <a:srgbClr val="000000"/>
                </a:solidFill>
              </a:rPr>
              <a:t>oclcrlp</a:t>
            </a:r>
            <a:r>
              <a:rPr lang="en-US" sz="2000" dirty="0">
                <a:solidFill>
                  <a:srgbClr val="000000"/>
                </a:solidFill>
              </a:rPr>
              <a:t> </a:t>
            </a:r>
          </a:p>
          <a:p>
            <a:pPr lvl="0" defTabSz="457189">
              <a:spcAft>
                <a:spcPts val="800"/>
              </a:spcAft>
              <a:defRPr/>
            </a:pPr>
            <a:r>
              <a:rPr lang="en-US" sz="2000" dirty="0">
                <a:solidFill>
                  <a:srgbClr val="000000"/>
                </a:solidFill>
              </a:rPr>
              <a:t>       </a:t>
            </a:r>
            <a:r>
              <a:rPr lang="en-US" sz="2000" dirty="0">
                <a:solidFill>
                  <a:srgbClr val="000000"/>
                </a:solidFill>
                <a:hlinkClick r:id="rId6"/>
              </a:rPr>
              <a:t>facebook.com/OCLCResearch</a:t>
            </a: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49CD4326-D331-41DD-BEA5-88DE9207EE36}"/>
              </a:ext>
            </a:extLst>
          </p:cNvPr>
          <p:cNvPicPr>
            <a:picLocks noChangeAspect="1"/>
          </p:cNvPicPr>
          <p:nvPr/>
        </p:nvPicPr>
        <p:blipFill>
          <a:blip r:embed="rId7"/>
          <a:stretch>
            <a:fillRect/>
          </a:stretch>
        </p:blipFill>
        <p:spPr>
          <a:xfrm>
            <a:off x="340786" y="3833873"/>
            <a:ext cx="410320" cy="334335"/>
          </a:xfrm>
          <a:prstGeom prst="rect">
            <a:avLst/>
          </a:prstGeom>
        </p:spPr>
      </p:pic>
      <p:pic>
        <p:nvPicPr>
          <p:cNvPr id="5" name="Picture 4">
            <a:extLst>
              <a:ext uri="{FF2B5EF4-FFF2-40B4-BE49-F238E27FC236}">
                <a16:creationId xmlns:a16="http://schemas.microsoft.com/office/drawing/2014/main" id="{7A319524-7ED9-453A-AE78-3AFC6EB23BD1}"/>
              </a:ext>
            </a:extLst>
          </p:cNvPr>
          <p:cNvPicPr>
            <a:picLocks noChangeAspect="1"/>
          </p:cNvPicPr>
          <p:nvPr/>
        </p:nvPicPr>
        <p:blipFill>
          <a:blip r:embed="rId8"/>
          <a:stretch>
            <a:fillRect/>
          </a:stretch>
        </p:blipFill>
        <p:spPr>
          <a:xfrm>
            <a:off x="340786" y="4233761"/>
            <a:ext cx="372182" cy="372182"/>
          </a:xfrm>
          <a:prstGeom prst="rect">
            <a:avLst/>
          </a:prstGeom>
        </p:spPr>
      </p:pic>
      <p:pic>
        <p:nvPicPr>
          <p:cNvPr id="6" name="Picture 5">
            <a:extLst>
              <a:ext uri="{FF2B5EF4-FFF2-40B4-BE49-F238E27FC236}">
                <a16:creationId xmlns:a16="http://schemas.microsoft.com/office/drawing/2014/main" id="{8E8AF136-4303-4B5A-90B2-13CAB7B0944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0786" y="3450945"/>
            <a:ext cx="475426" cy="334335"/>
          </a:xfrm>
          <a:prstGeom prst="rect">
            <a:avLst/>
          </a:prstGeom>
        </p:spPr>
      </p:pic>
    </p:spTree>
    <p:extLst>
      <p:ext uri="{BB962C8B-B14F-4D97-AF65-F5344CB8AC3E}">
        <p14:creationId xmlns:p14="http://schemas.microsoft.com/office/powerpoint/2010/main" val="139542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4F6CF58-A135-AE47-B1ED-737C73D8C2EC}"/>
              </a:ext>
            </a:extLst>
          </p:cNvPr>
          <p:cNvSpPr>
            <a:spLocks noGrp="1"/>
          </p:cNvSpPr>
          <p:nvPr>
            <p:ph type="body" sz="quarter" idx="13"/>
          </p:nvPr>
        </p:nvSpPr>
        <p:spPr/>
        <p:txBody>
          <a:bodyPr/>
          <a:lstStyle/>
          <a:p>
            <a:r>
              <a:rPr lang="en-US" dirty="0"/>
              <a:t>Credit</a:t>
            </a:r>
          </a:p>
        </p:txBody>
      </p:sp>
      <p:sp>
        <p:nvSpPr>
          <p:cNvPr id="6" name="Text Placeholder 5">
            <a:extLst>
              <a:ext uri="{FF2B5EF4-FFF2-40B4-BE49-F238E27FC236}">
                <a16:creationId xmlns:a16="http://schemas.microsoft.com/office/drawing/2014/main" id="{50E871B6-83DC-9B49-9A07-1CC77B35AA43}"/>
              </a:ext>
            </a:extLst>
          </p:cNvPr>
          <p:cNvSpPr>
            <a:spLocks noGrp="1"/>
          </p:cNvSpPr>
          <p:nvPr>
            <p:ph type="body" sz="quarter" idx="12"/>
          </p:nvPr>
        </p:nvSpPr>
        <p:spPr/>
        <p:txBody>
          <a:bodyPr/>
          <a:lstStyle/>
          <a:p>
            <a:pPr marL="0" lvl="0" indent="0" defTabSz="914400">
              <a:spcBef>
                <a:spcPts val="0"/>
              </a:spcBef>
              <a:buNone/>
              <a:defRPr/>
            </a:pPr>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rPr>
              <a:t>Thanks to my colleagues Brian Lavoie, Constance </a:t>
            </a:r>
            <a:r>
              <a:rPr lang="en-US" dirty="0" err="1">
                <a:solidFill>
                  <a:schemeClr val="tx2"/>
                </a:solidFill>
                <a:latin typeface="Segoe UI" panose="020B0502040204020203" pitchFamily="34" charset="0"/>
                <a:ea typeface="Segoe UI" panose="020B0502040204020203" pitchFamily="34" charset="0"/>
                <a:cs typeface="Segoe UI" panose="020B0502040204020203" pitchFamily="34" charset="0"/>
              </a:rPr>
              <a:t>Malpas</a:t>
            </a:r>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rPr>
              <a:t>, Rebecca </a:t>
            </a:r>
          </a:p>
          <a:p>
            <a:pPr marL="0" lvl="0" indent="0" defTabSz="914400">
              <a:spcBef>
                <a:spcPts val="0"/>
              </a:spcBef>
              <a:buNone/>
              <a:defRPr/>
            </a:pPr>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rPr>
              <a:t>Bryant, Annette Dortmund, and </a:t>
            </a:r>
            <a:r>
              <a:rPr lang="en-US" dirty="0" err="1">
                <a:solidFill>
                  <a:schemeClr val="tx2"/>
                </a:solidFill>
                <a:latin typeface="Segoe UI" panose="020B0502040204020203" pitchFamily="34" charset="0"/>
                <a:ea typeface="Segoe UI" panose="020B0502040204020203" pitchFamily="34" charset="0"/>
                <a:cs typeface="Segoe UI" panose="020B0502040204020203" pitchFamily="34" charset="0"/>
              </a:rPr>
              <a:t>Lorcan</a:t>
            </a:r>
            <a:r>
              <a:rPr lang="en-US" dirty="0">
                <a:solidFill>
                  <a:schemeClr val="tx2"/>
                </a:solidFill>
                <a:latin typeface="Segoe UI" panose="020B0502040204020203" pitchFamily="34" charset="0"/>
                <a:ea typeface="Segoe UI" panose="020B0502040204020203" pitchFamily="34" charset="0"/>
                <a:cs typeface="Segoe UI" panose="020B0502040204020203" pitchFamily="34" charset="0"/>
              </a:rPr>
              <a:t> Dempsey. </a:t>
            </a:r>
          </a:p>
          <a:p>
            <a:pPr>
              <a:defRPr/>
            </a:pPr>
            <a:r>
              <a:rPr lang="en-US" sz="1200" dirty="0">
                <a:solidFill>
                  <a:schemeClr val="dk1"/>
                </a:solidFill>
                <a:ea typeface="Arial"/>
                <a:cs typeface="Arial"/>
                <a:sym typeface="Arial"/>
              </a:rPr>
              <a:t>Bryant, Rebecca, Annette Dortmund, and Constance </a:t>
            </a:r>
            <a:r>
              <a:rPr lang="en-US" sz="1200" dirty="0" err="1">
                <a:solidFill>
                  <a:schemeClr val="dk1"/>
                </a:solidFill>
                <a:ea typeface="Arial"/>
                <a:cs typeface="Arial"/>
                <a:sym typeface="Arial"/>
              </a:rPr>
              <a:t>Malpas</a:t>
            </a:r>
            <a:r>
              <a:rPr lang="en-US" sz="1200" dirty="0">
                <a:solidFill>
                  <a:schemeClr val="dk1"/>
                </a:solidFill>
                <a:ea typeface="Arial"/>
                <a:cs typeface="Arial"/>
                <a:sym typeface="Arial"/>
              </a:rPr>
              <a:t>. 2017. </a:t>
            </a:r>
            <a:br>
              <a:rPr lang="en-US" sz="1200" dirty="0">
                <a:solidFill>
                  <a:schemeClr val="dk1"/>
                </a:solidFill>
                <a:ea typeface="Arial"/>
                <a:cs typeface="Arial"/>
                <a:sym typeface="Arial"/>
              </a:rPr>
            </a:br>
            <a:r>
              <a:rPr lang="en-US" sz="1200" i="1" dirty="0">
                <a:solidFill>
                  <a:schemeClr val="dk1"/>
                </a:solidFill>
                <a:ea typeface="Arial"/>
                <a:cs typeface="Arial"/>
                <a:sym typeface="Arial"/>
              </a:rPr>
              <a:t>Convenience and Compliance: Case Studies on Persistent Identifiers in European Research Information</a:t>
            </a:r>
            <a:r>
              <a:rPr lang="en-US" sz="1200" dirty="0">
                <a:solidFill>
                  <a:schemeClr val="dk1"/>
                </a:solidFill>
                <a:ea typeface="Arial"/>
                <a:cs typeface="Arial"/>
                <a:sym typeface="Arial"/>
              </a:rPr>
              <a:t>. Dublin, Ohio: OCLC Research. doi:</a:t>
            </a:r>
            <a:r>
              <a:rPr lang="en-US" sz="1200" u="sng" dirty="0">
                <a:solidFill>
                  <a:schemeClr val="hlink"/>
                </a:solidFill>
                <a:ea typeface="Arial"/>
                <a:cs typeface="Arial"/>
                <a:sym typeface="Arial"/>
                <a:hlinkClick r:id="rId2"/>
              </a:rPr>
              <a:t>10.25333/C32K7M</a:t>
            </a:r>
            <a:endParaRPr lang="en-US" sz="1200" u="sng" dirty="0">
              <a:solidFill>
                <a:schemeClr val="hlink"/>
              </a:solidFill>
              <a:ea typeface="Arial"/>
              <a:cs typeface="Arial"/>
              <a:sym typeface="Arial"/>
            </a:endParaRPr>
          </a:p>
          <a:p>
            <a:pPr>
              <a:defRPr/>
            </a:pPr>
            <a:r>
              <a:rPr lang="en-US" sz="1200" dirty="0">
                <a:solidFill>
                  <a:schemeClr val="dk1"/>
                </a:solidFill>
                <a:cs typeface="Arial"/>
                <a:sym typeface="Arial"/>
              </a:rPr>
              <a:t>Smith-Yoshimura, Karen. 2015. </a:t>
            </a:r>
            <a:r>
              <a:rPr lang="en-US" sz="1200" i="1" dirty="0">
                <a:solidFill>
                  <a:schemeClr val="dk1"/>
                </a:solidFill>
                <a:cs typeface="Arial"/>
                <a:sym typeface="Arial"/>
              </a:rPr>
              <a:t>Addressing the Challenges of Organization Identifiers. </a:t>
            </a:r>
            <a:r>
              <a:rPr lang="en-US" sz="1200" dirty="0">
                <a:solidFill>
                  <a:schemeClr val="dk1"/>
                </a:solidFill>
                <a:cs typeface="Arial"/>
                <a:sym typeface="Arial"/>
              </a:rPr>
              <a:t>Dublin, OH: OCLC Research</a:t>
            </a:r>
            <a:endParaRPr lang="en-US" sz="1200" i="1" dirty="0">
              <a:solidFill>
                <a:schemeClr val="dk1"/>
              </a:solidFill>
              <a:cs typeface="Arial"/>
              <a:sym typeface="Arial"/>
            </a:endParaRPr>
          </a:p>
          <a:p>
            <a:pPr>
              <a:defRPr/>
            </a:pPr>
            <a:r>
              <a:rPr lang="en-US" sz="1200" dirty="0">
                <a:solidFill>
                  <a:schemeClr val="dk1"/>
                </a:solidFill>
                <a:ea typeface="Arial"/>
                <a:cs typeface="Arial"/>
                <a:sym typeface="Arial"/>
              </a:rPr>
              <a:t>Bryant, Rebecca, Anna Clements, Carol </a:t>
            </a:r>
            <a:r>
              <a:rPr lang="en-US" sz="1200" dirty="0" err="1">
                <a:solidFill>
                  <a:schemeClr val="dk1"/>
                </a:solidFill>
                <a:ea typeface="Arial"/>
                <a:cs typeface="Arial"/>
                <a:sym typeface="Arial"/>
              </a:rPr>
              <a:t>Feltes</a:t>
            </a:r>
            <a:r>
              <a:rPr lang="en-US" sz="1200" dirty="0">
                <a:solidFill>
                  <a:schemeClr val="dk1"/>
                </a:solidFill>
                <a:ea typeface="Arial"/>
                <a:cs typeface="Arial"/>
                <a:sym typeface="Arial"/>
              </a:rPr>
              <a:t>, David </a:t>
            </a:r>
            <a:r>
              <a:rPr lang="en-US" sz="1200" dirty="0" err="1">
                <a:solidFill>
                  <a:schemeClr val="dk1"/>
                </a:solidFill>
                <a:ea typeface="Arial"/>
                <a:cs typeface="Arial"/>
                <a:sym typeface="Arial"/>
              </a:rPr>
              <a:t>Groenewegen</a:t>
            </a:r>
            <a:r>
              <a:rPr lang="en-US" sz="1200" dirty="0">
                <a:solidFill>
                  <a:schemeClr val="dk1"/>
                </a:solidFill>
                <a:ea typeface="Arial"/>
                <a:cs typeface="Arial"/>
                <a:sym typeface="Arial"/>
              </a:rPr>
              <a:t>, Simon </a:t>
            </a:r>
            <a:r>
              <a:rPr lang="en-US" sz="1200" dirty="0" err="1">
                <a:solidFill>
                  <a:schemeClr val="dk1"/>
                </a:solidFill>
                <a:ea typeface="Arial"/>
                <a:cs typeface="Arial"/>
                <a:sym typeface="Arial"/>
              </a:rPr>
              <a:t>Huggard</a:t>
            </a:r>
            <a:r>
              <a:rPr lang="en-US" sz="1200" dirty="0">
                <a:solidFill>
                  <a:schemeClr val="dk1"/>
                </a:solidFill>
                <a:ea typeface="Arial"/>
                <a:cs typeface="Arial"/>
                <a:sym typeface="Arial"/>
              </a:rPr>
              <a:t>, Holly Mercer, Roxanne </a:t>
            </a:r>
            <a:r>
              <a:rPr lang="en-US" sz="1200" dirty="0" err="1">
                <a:solidFill>
                  <a:schemeClr val="dk1"/>
                </a:solidFill>
                <a:ea typeface="Arial"/>
                <a:cs typeface="Arial"/>
                <a:sym typeface="Arial"/>
              </a:rPr>
              <a:t>Missingham</a:t>
            </a:r>
            <a:r>
              <a:rPr lang="en-US" sz="1200" dirty="0">
                <a:solidFill>
                  <a:schemeClr val="dk1"/>
                </a:solidFill>
                <a:ea typeface="Arial"/>
                <a:cs typeface="Arial"/>
                <a:sym typeface="Arial"/>
              </a:rPr>
              <a:t>, </a:t>
            </a:r>
            <a:r>
              <a:rPr lang="en-US" sz="1200" dirty="0" err="1">
                <a:solidFill>
                  <a:schemeClr val="dk1"/>
                </a:solidFill>
                <a:ea typeface="Arial"/>
                <a:cs typeface="Arial"/>
                <a:sym typeface="Arial"/>
              </a:rPr>
              <a:t>Maliaca</a:t>
            </a:r>
            <a:r>
              <a:rPr lang="en-US" sz="1200" dirty="0">
                <a:solidFill>
                  <a:schemeClr val="dk1"/>
                </a:solidFill>
                <a:ea typeface="Arial"/>
                <a:cs typeface="Arial"/>
                <a:sym typeface="Arial"/>
              </a:rPr>
              <a:t> </a:t>
            </a:r>
            <a:r>
              <a:rPr lang="en-US" sz="1200" dirty="0" err="1">
                <a:solidFill>
                  <a:schemeClr val="dk1"/>
                </a:solidFill>
                <a:ea typeface="Arial"/>
                <a:cs typeface="Arial"/>
                <a:sym typeface="Arial"/>
              </a:rPr>
              <a:t>Oxnam</a:t>
            </a:r>
            <a:r>
              <a:rPr lang="en-US" sz="1200" dirty="0">
                <a:solidFill>
                  <a:schemeClr val="dk1"/>
                </a:solidFill>
                <a:ea typeface="Arial"/>
                <a:cs typeface="Arial"/>
                <a:sym typeface="Arial"/>
              </a:rPr>
              <a:t>, Anne </a:t>
            </a:r>
            <a:r>
              <a:rPr lang="en-US" sz="1200" dirty="0" err="1">
                <a:solidFill>
                  <a:schemeClr val="dk1"/>
                </a:solidFill>
                <a:ea typeface="Arial"/>
                <a:cs typeface="Arial"/>
                <a:sym typeface="Arial"/>
              </a:rPr>
              <a:t>Rauh</a:t>
            </a:r>
            <a:r>
              <a:rPr lang="en-US" sz="1200" dirty="0">
                <a:solidFill>
                  <a:schemeClr val="dk1"/>
                </a:solidFill>
                <a:ea typeface="Arial"/>
                <a:cs typeface="Arial"/>
                <a:sym typeface="Arial"/>
              </a:rPr>
              <a:t> and John Wright. 2017. </a:t>
            </a:r>
            <a:r>
              <a:rPr lang="en-US" sz="1200" i="1" dirty="0">
                <a:solidFill>
                  <a:schemeClr val="dk1"/>
                </a:solidFill>
                <a:ea typeface="Arial"/>
                <a:cs typeface="Arial"/>
                <a:sym typeface="Arial"/>
              </a:rPr>
              <a:t>Research Information Management: Defining RIM and the Library’s Role</a:t>
            </a:r>
            <a:r>
              <a:rPr lang="en-US" sz="1200" dirty="0">
                <a:solidFill>
                  <a:schemeClr val="dk1"/>
                </a:solidFill>
                <a:ea typeface="Arial"/>
                <a:cs typeface="Arial"/>
                <a:sym typeface="Arial"/>
              </a:rPr>
              <a:t>. Dublin, OH: OCLC Research. doi:</a:t>
            </a:r>
            <a:r>
              <a:rPr lang="en-US" sz="1200" u="sng" dirty="0">
                <a:solidFill>
                  <a:schemeClr val="hlink"/>
                </a:solidFill>
                <a:ea typeface="Arial"/>
                <a:cs typeface="Arial"/>
                <a:sym typeface="Arial"/>
                <a:hlinkClick r:id="rId3"/>
              </a:rPr>
              <a:t>10.25333/C3NK88</a:t>
            </a:r>
            <a:endParaRPr lang="en-US" sz="1200" u="sng" dirty="0">
              <a:solidFill>
                <a:schemeClr val="hlink"/>
              </a:solidFill>
              <a:ea typeface="Arial"/>
              <a:cs typeface="Arial"/>
              <a:sym typeface="Arial"/>
            </a:endParaRPr>
          </a:p>
          <a:p>
            <a:pPr>
              <a:defRPr/>
            </a:pPr>
            <a:r>
              <a:rPr lang="en-US" sz="1200" dirty="0" err="1"/>
              <a:t>Duerr</a:t>
            </a:r>
            <a:r>
              <a:rPr lang="en-US" sz="1200" dirty="0"/>
              <a:t>, Ruth E., et el , </a:t>
            </a:r>
            <a:r>
              <a:rPr lang="en-US" sz="1200" i="1" dirty="0"/>
              <a:t>On the utility of identification schemes for digital earth science data: an assessment and Recommendations, </a:t>
            </a:r>
            <a:r>
              <a:rPr lang="en-US" sz="1200" dirty="0"/>
              <a:t>Earth </a:t>
            </a:r>
            <a:r>
              <a:rPr lang="en-US" sz="1200" dirty="0" err="1"/>
              <a:t>Sci</a:t>
            </a:r>
            <a:r>
              <a:rPr lang="en-US" sz="1200" dirty="0"/>
              <a:t> Inform (2011) 4:139-160. Springer </a:t>
            </a:r>
            <a:r>
              <a:rPr lang="en-US" sz="1200" dirty="0" err="1"/>
              <a:t>Verlag</a:t>
            </a:r>
            <a:r>
              <a:rPr lang="en-US" sz="1200" dirty="0"/>
              <a:t> doi:10.1007/s12145-011-0083-6</a:t>
            </a:r>
            <a:endParaRPr lang="en-US" sz="1200" dirty="0">
              <a:solidFill>
                <a:schemeClr val="dk1"/>
              </a:solidFill>
              <a:ea typeface="Arial"/>
              <a:cs typeface="Arial"/>
              <a:sym typeface="Arial"/>
            </a:endParaRPr>
          </a:p>
          <a:p>
            <a:pPr lvl="0">
              <a:defRPr/>
            </a:pPr>
            <a:r>
              <a:rPr lang="en-US" sz="1200" dirty="0"/>
              <a:t>Dempsey, L., (2016). Library collections in the life of the user: two directions. LIBER Quarterly. 26(4), pp.338–359. </a:t>
            </a:r>
            <a:br>
              <a:rPr lang="en-US" sz="1200" dirty="0"/>
            </a:br>
            <a:r>
              <a:rPr lang="en-US" sz="1200" dirty="0" err="1"/>
              <a:t>DOI:</a:t>
            </a:r>
            <a:r>
              <a:rPr lang="en-US" sz="1200" dirty="0" err="1">
                <a:solidFill>
                  <a:schemeClr val="tx2"/>
                </a:solidFill>
                <a:latin typeface="Segoe UI" panose="020B0502040204020203" pitchFamily="34" charset="0"/>
                <a:cs typeface="Segoe UI" panose="020B0502040204020203" pitchFamily="34" charset="0"/>
                <a:hlinkClick r:id="rId4"/>
              </a:rPr>
              <a:t>http</a:t>
            </a:r>
            <a:r>
              <a:rPr lang="en-US" sz="1200" dirty="0">
                <a:solidFill>
                  <a:schemeClr val="tx2"/>
                </a:solidFill>
                <a:latin typeface="Segoe UI" panose="020B0502040204020203" pitchFamily="34" charset="0"/>
                <a:cs typeface="Segoe UI" panose="020B0502040204020203" pitchFamily="34" charset="0"/>
                <a:hlinkClick r:id="rId4"/>
              </a:rPr>
              <a:t>://doi.org/10.18352/lq.10170</a:t>
            </a:r>
            <a:endParaRPr lang="en-US" sz="12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a:p>
            <a:endParaRPr lang="en-US" dirty="0"/>
          </a:p>
        </p:txBody>
      </p:sp>
    </p:spTree>
    <p:extLst>
      <p:ext uri="{BB962C8B-B14F-4D97-AF65-F5344CB8AC3E}">
        <p14:creationId xmlns:p14="http://schemas.microsoft.com/office/powerpoint/2010/main" val="319229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collectio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57150"/>
            <a:ext cx="4114800" cy="5019675"/>
          </a:xfrm>
          <a:prstGeom prst="rect">
            <a:avLst/>
          </a:prstGeom>
        </p:spPr>
      </p:pic>
      <p:sp>
        <p:nvSpPr>
          <p:cNvPr id="2" name="TextBox 1">
            <a:extLst>
              <a:ext uri="{FF2B5EF4-FFF2-40B4-BE49-F238E27FC236}">
                <a16:creationId xmlns:a16="http://schemas.microsoft.com/office/drawing/2014/main" id="{D6AE26F1-0278-0E47-9619-22B015725D8A}"/>
              </a:ext>
            </a:extLst>
          </p:cNvPr>
          <p:cNvSpPr txBox="1"/>
          <p:nvPr/>
        </p:nvSpPr>
        <p:spPr>
          <a:xfrm>
            <a:off x="3537856" y="4799826"/>
            <a:ext cx="5691238" cy="276999"/>
          </a:xfrm>
          <a:prstGeom prst="rect">
            <a:avLst/>
          </a:prstGeom>
          <a:noFill/>
        </p:spPr>
        <p:txBody>
          <a:bodyPr wrap="none" rtlCol="0">
            <a:spAutoFit/>
          </a:bodyPr>
          <a:lstStyle/>
          <a:p>
            <a:r>
              <a:rPr lang="en-US" sz="1200" dirty="0"/>
              <a:t>http://</a:t>
            </a:r>
            <a:r>
              <a:rPr lang="en-US" sz="1200" dirty="0" err="1"/>
              <a:t>naturalhistory.si.edu</a:t>
            </a:r>
            <a:r>
              <a:rPr lang="en-US" sz="1200" dirty="0"/>
              <a:t>/</a:t>
            </a:r>
            <a:r>
              <a:rPr lang="en-US" sz="1200" dirty="0" err="1"/>
              <a:t>rc</a:t>
            </a:r>
            <a:r>
              <a:rPr lang="en-US" sz="1200" dirty="0"/>
              <a:t>/</a:t>
            </a:r>
            <a:r>
              <a:rPr lang="en-US" sz="1200" dirty="0" err="1"/>
              <a:t>cp</a:t>
            </a:r>
            <a:r>
              <a:rPr lang="en-US" sz="1200" dirty="0"/>
              <a:t>/_</a:t>
            </a:r>
            <a:r>
              <a:rPr lang="en-US" sz="1200" dirty="0" err="1"/>
              <a:t>img</a:t>
            </a:r>
            <a:r>
              <a:rPr lang="en-US" sz="1200" dirty="0"/>
              <a:t>/</a:t>
            </a:r>
            <a:r>
              <a:rPr lang="en-US" sz="1200" dirty="0" err="1"/>
              <a:t>imageGallery</a:t>
            </a:r>
            <a:r>
              <a:rPr lang="en-US" sz="1200" dirty="0"/>
              <a:t>/</a:t>
            </a:r>
            <a:r>
              <a:rPr lang="en-US" sz="1200" dirty="0" err="1"/>
              <a:t>clarkPhotos</a:t>
            </a:r>
            <a:r>
              <a:rPr lang="en-US" sz="1200" dirty="0"/>
              <a:t>/</a:t>
            </a:r>
            <a:r>
              <a:rPr lang="en-US" sz="1200" dirty="0" err="1"/>
              <a:t>Birds_staff_lg.jpg</a:t>
            </a:r>
            <a:endParaRPr lang="en-US" sz="1200" dirty="0"/>
          </a:p>
        </p:txBody>
      </p:sp>
    </p:spTree>
    <p:extLst>
      <p:ext uri="{BB962C8B-B14F-4D97-AF65-F5344CB8AC3E}">
        <p14:creationId xmlns:p14="http://schemas.microsoft.com/office/powerpoint/2010/main" val="102872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468D93-649D-804D-9B75-C35EA1DA4E6A}"/>
              </a:ext>
            </a:extLst>
          </p:cNvPr>
          <p:cNvPicPr>
            <a:picLocks noChangeAspect="1"/>
          </p:cNvPicPr>
          <p:nvPr/>
        </p:nvPicPr>
        <p:blipFill rotWithShape="1">
          <a:blip r:embed="rId2">
            <a:duotone>
              <a:schemeClr val="accent2">
                <a:shade val="45000"/>
                <a:satMod val="135000"/>
              </a:schemeClr>
              <a:prstClr val="white"/>
            </a:duotone>
          </a:blip>
          <a:srcRect r="31907"/>
          <a:stretch/>
        </p:blipFill>
        <p:spPr>
          <a:xfrm>
            <a:off x="363272" y="166203"/>
            <a:ext cx="2750044" cy="3997456"/>
          </a:xfrm>
          <a:prstGeom prst="rect">
            <a:avLst/>
          </a:prstGeom>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31750"/>
          </a:effectLst>
        </p:spPr>
      </p:pic>
      <p:sp>
        <p:nvSpPr>
          <p:cNvPr id="4" name="Rectangle 3">
            <a:extLst>
              <a:ext uri="{FF2B5EF4-FFF2-40B4-BE49-F238E27FC236}">
                <a16:creationId xmlns:a16="http://schemas.microsoft.com/office/drawing/2014/main" id="{D10390EC-4811-5E45-B66B-F38B1C351AAF}"/>
              </a:ext>
            </a:extLst>
          </p:cNvPr>
          <p:cNvSpPr/>
          <p:nvPr/>
        </p:nvSpPr>
        <p:spPr>
          <a:xfrm>
            <a:off x="4450813" y="238708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pic>
        <p:nvPicPr>
          <p:cNvPr id="6" name="Picture 5">
            <a:extLst>
              <a:ext uri="{FF2B5EF4-FFF2-40B4-BE49-F238E27FC236}">
                <a16:creationId xmlns:a16="http://schemas.microsoft.com/office/drawing/2014/main" id="{2075466B-C5B8-E04D-9D24-4F3BED286410}"/>
              </a:ext>
            </a:extLst>
          </p:cNvPr>
          <p:cNvPicPr>
            <a:picLocks noChangeAspect="1"/>
          </p:cNvPicPr>
          <p:nvPr/>
        </p:nvPicPr>
        <p:blipFill>
          <a:blip r:embed="rId3"/>
          <a:stretch>
            <a:fillRect/>
          </a:stretch>
        </p:blipFill>
        <p:spPr>
          <a:xfrm>
            <a:off x="5463899" y="166203"/>
            <a:ext cx="2964142" cy="4441762"/>
          </a:xfrm>
          <a:prstGeom prst="rect">
            <a:avLst/>
          </a:prstGeom>
        </p:spPr>
      </p:pic>
      <p:sp>
        <p:nvSpPr>
          <p:cNvPr id="2" name="TextBox 1">
            <a:extLst>
              <a:ext uri="{FF2B5EF4-FFF2-40B4-BE49-F238E27FC236}">
                <a16:creationId xmlns:a16="http://schemas.microsoft.com/office/drawing/2014/main" id="{D6F7DF0F-48D0-6248-95E2-6CC77B5F92C9}"/>
              </a:ext>
            </a:extLst>
          </p:cNvPr>
          <p:cNvSpPr txBox="1"/>
          <p:nvPr/>
        </p:nvSpPr>
        <p:spPr>
          <a:xfrm>
            <a:off x="363272" y="4238633"/>
            <a:ext cx="5100627" cy="369332"/>
          </a:xfrm>
          <a:prstGeom prst="rect">
            <a:avLst/>
          </a:prstGeom>
          <a:noFill/>
        </p:spPr>
        <p:txBody>
          <a:bodyPr wrap="none" rtlCol="0">
            <a:spAutoFit/>
          </a:bodyPr>
          <a:lstStyle/>
          <a:p>
            <a:r>
              <a:rPr lang="en-US" dirty="0" err="1"/>
              <a:t>Lorcan</a:t>
            </a:r>
            <a:r>
              <a:rPr lang="en-US" dirty="0"/>
              <a:t> Dempsey, VP Research, Chief Strategist</a:t>
            </a:r>
          </a:p>
        </p:txBody>
      </p:sp>
    </p:spTree>
    <p:extLst>
      <p:ext uri="{BB962C8B-B14F-4D97-AF65-F5344CB8AC3E}">
        <p14:creationId xmlns:p14="http://schemas.microsoft.com/office/powerpoint/2010/main" val="11235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val 1"/>
          <p:cNvSpPr/>
          <p:nvPr/>
        </p:nvSpPr>
        <p:spPr>
          <a:xfrm>
            <a:off x="1138102" y="6532"/>
            <a:ext cx="2633798" cy="25652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3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Three trends</a:t>
            </a:r>
          </a:p>
        </p:txBody>
      </p:sp>
      <p:sp>
        <p:nvSpPr>
          <p:cNvPr id="3" name="Oval 2"/>
          <p:cNvSpPr/>
          <p:nvPr/>
        </p:nvSpPr>
        <p:spPr>
          <a:xfrm>
            <a:off x="2633798" y="3429000"/>
            <a:ext cx="1783080" cy="17104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Inside out</a:t>
            </a:r>
          </a:p>
        </p:txBody>
      </p:sp>
      <p:sp>
        <p:nvSpPr>
          <p:cNvPr id="4" name="Oval 3"/>
          <p:cNvSpPr/>
          <p:nvPr/>
        </p:nvSpPr>
        <p:spPr>
          <a:xfrm>
            <a:off x="4416878" y="3429000"/>
            <a:ext cx="1783080" cy="1714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Facilitated</a:t>
            </a:r>
          </a:p>
        </p:txBody>
      </p:sp>
      <p:sp>
        <p:nvSpPr>
          <p:cNvPr id="5" name="Oval 4"/>
          <p:cNvSpPr/>
          <p:nvPr/>
        </p:nvSpPr>
        <p:spPr>
          <a:xfrm>
            <a:off x="6199959" y="3429000"/>
            <a:ext cx="1686742" cy="17104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5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Collective</a:t>
            </a:r>
          </a:p>
        </p:txBody>
      </p:sp>
    </p:spTree>
    <p:extLst>
      <p:ext uri="{BB962C8B-B14F-4D97-AF65-F5344CB8AC3E}">
        <p14:creationId xmlns:p14="http://schemas.microsoft.com/office/powerpoint/2010/main" val="1431804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p:cNvSpPr/>
          <p:nvPr/>
        </p:nvSpPr>
        <p:spPr>
          <a:xfrm>
            <a:off x="1793502" y="914400"/>
            <a:ext cx="2652433" cy="3257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a:t>
            </a: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work </a:t>
            </a: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a:t>
            </a:r>
            <a:b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3" name="Oval 2"/>
          <p:cNvSpPr/>
          <p:nvPr/>
        </p:nvSpPr>
        <p:spPr>
          <a:xfrm>
            <a:off x="5257800" y="2642014"/>
            <a:ext cx="2716306" cy="25014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5B9BD5"/>
                </a:solidFill>
                <a:latin typeface="Segoe UI" panose="020B0502040204020203" pitchFamily="34" charset="0"/>
                <a:ea typeface="Segoe UI" panose="020B0502040204020203" pitchFamily="34" charset="0"/>
                <a:cs typeface="Segoe UI" panose="020B0502040204020203" pitchFamily="34" charset="0"/>
              </a:rPr>
              <a:t>Inside  out</a:t>
            </a:r>
            <a:br>
              <a:rPr lang="en-US" sz="3000" b="1"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30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a:t>
            </a:r>
            <a:endParaRPr lang="en-US" sz="30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80431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6" name="Rectangle 5"/>
          <p:cNvSpPr/>
          <p:nvPr/>
        </p:nvSpPr>
        <p:spPr>
          <a:xfrm>
            <a:off x="4626206" y="914400"/>
            <a:ext cx="2727654" cy="3257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3" name="Oval 2"/>
          <p:cNvSpPr/>
          <p:nvPr/>
        </p:nvSpPr>
        <p:spPr>
          <a:xfrm>
            <a:off x="1143000" y="2495774"/>
            <a:ext cx="2686050" cy="2628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srgbClr val="5B9BD5"/>
                </a:solidFill>
                <a:latin typeface="Segoe UI" panose="020B0502040204020203" pitchFamily="34" charset="0"/>
                <a:ea typeface="Segoe UI" panose="020B0502040204020203" pitchFamily="34" charset="0"/>
                <a:cs typeface="Segoe UI" panose="020B0502040204020203" pitchFamily="34" charset="0"/>
              </a:rPr>
              <a:t>Facilitated </a:t>
            </a:r>
          </a:p>
          <a:p>
            <a:pPr algn="ctr" defTabSz="685800"/>
            <a:r>
              <a:rPr lang="en-US" sz="27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a:t>
            </a:r>
          </a:p>
        </p:txBody>
      </p:sp>
    </p:spTree>
    <p:extLst>
      <p:ext uri="{BB962C8B-B14F-4D97-AF65-F5344CB8AC3E}">
        <p14:creationId xmlns:p14="http://schemas.microsoft.com/office/powerpoint/2010/main" val="1908333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5"/>
          <p:cNvSpPr/>
          <p:nvPr/>
        </p:nvSpPr>
        <p:spPr>
          <a:xfrm>
            <a:off x="4626206" y="914400"/>
            <a:ext cx="2727654" cy="3257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4" name="Down Arrow 13"/>
          <p:cNvSpPr/>
          <p:nvPr/>
        </p:nvSpPr>
        <p:spPr>
          <a:xfrm rot="10800000">
            <a:off x="5329238" y="1622051"/>
            <a:ext cx="1227884" cy="2005293"/>
          </a:xfrm>
          <a:prstGeom prst="downArrow">
            <a:avLst/>
          </a:prstGeom>
          <a:solidFill>
            <a:srgbClr val="0070C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2" name="Oval 11"/>
          <p:cNvSpPr/>
          <p:nvPr/>
        </p:nvSpPr>
        <p:spPr>
          <a:xfrm>
            <a:off x="5191125" y="172880"/>
            <a:ext cx="1487971" cy="14879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5B9BD5"/>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5184285" y="3436033"/>
            <a:ext cx="1487971" cy="14879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5B9BD5"/>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7" name="Oval 6">
            <a:extLst>
              <a:ext uri="{FF2B5EF4-FFF2-40B4-BE49-F238E27FC236}">
                <a16:creationId xmlns:a16="http://schemas.microsoft.com/office/drawing/2014/main" id="{93ED60E8-F4F6-FA47-B53A-0FDFB3AF5F91}"/>
              </a:ext>
            </a:extLst>
          </p:cNvPr>
          <p:cNvSpPr/>
          <p:nvPr/>
        </p:nvSpPr>
        <p:spPr>
          <a:xfrm>
            <a:off x="1143000" y="2495774"/>
            <a:ext cx="2686050" cy="26289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b="1" dirty="0">
                <a:solidFill>
                  <a:srgbClr val="5B9BD5"/>
                </a:solidFill>
                <a:latin typeface="Segoe UI" panose="020B0502040204020203" pitchFamily="34" charset="0"/>
                <a:ea typeface="Segoe UI" panose="020B0502040204020203" pitchFamily="34" charset="0"/>
                <a:cs typeface="Segoe UI" panose="020B0502040204020203" pitchFamily="34" charset="0"/>
              </a:rPr>
              <a:t>Facilitated </a:t>
            </a:r>
          </a:p>
          <a:p>
            <a:pPr algn="ctr" defTabSz="685800"/>
            <a:r>
              <a:rPr lang="en-US" sz="27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a:t>
            </a:r>
          </a:p>
        </p:txBody>
      </p:sp>
    </p:spTree>
    <p:extLst>
      <p:ext uri="{BB962C8B-B14F-4D97-AF65-F5344CB8AC3E}">
        <p14:creationId xmlns:p14="http://schemas.microsoft.com/office/powerpoint/2010/main" val="3364366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0" y="228600"/>
            <a:ext cx="7290589" cy="4531712"/>
          </a:xfrm>
          <a:prstGeom prst="rect">
            <a:avLst/>
          </a:prstGeom>
        </p:spPr>
      </p:pic>
      <p:sp>
        <p:nvSpPr>
          <p:cNvPr id="7" name="Callout: Right Arrow 6"/>
          <p:cNvSpPr/>
          <p:nvPr/>
        </p:nvSpPr>
        <p:spPr>
          <a:xfrm>
            <a:off x="827314" y="1338655"/>
            <a:ext cx="1515836" cy="795730"/>
          </a:xfrm>
          <a:prstGeom prst="rightArrowCallou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Outside in</a:t>
            </a:r>
          </a:p>
        </p:txBody>
      </p:sp>
      <p:sp>
        <p:nvSpPr>
          <p:cNvPr id="11" name="Callout: Right Arrow 10"/>
          <p:cNvSpPr/>
          <p:nvPr/>
        </p:nvSpPr>
        <p:spPr>
          <a:xfrm>
            <a:off x="827314" y="3671100"/>
            <a:ext cx="1582294" cy="795730"/>
          </a:xfrm>
          <a:prstGeom prst="rightArrowCallou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Inside out</a:t>
            </a:r>
          </a:p>
        </p:txBody>
      </p:sp>
      <p:sp>
        <p:nvSpPr>
          <p:cNvPr id="13" name="Callout: Right Arrow 12"/>
          <p:cNvSpPr/>
          <p:nvPr/>
        </p:nvSpPr>
        <p:spPr>
          <a:xfrm flipH="1">
            <a:off x="4686300" y="2400300"/>
            <a:ext cx="1953986" cy="649410"/>
          </a:xfrm>
          <a:prstGeom prst="rightArrowCallout">
            <a:avLst>
              <a:gd name="adj1" fmla="val 25000"/>
              <a:gd name="adj2" fmla="val 23269"/>
              <a:gd name="adj3" fmla="val 47506"/>
              <a:gd name="adj4" fmla="val 58682"/>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Collective</a:t>
            </a:r>
          </a:p>
        </p:txBody>
      </p:sp>
      <p:sp>
        <p:nvSpPr>
          <p:cNvPr id="10" name="Callout: Right Arrow 9">
            <a:extLst>
              <a:ext uri="{FF2B5EF4-FFF2-40B4-BE49-F238E27FC236}">
                <a16:creationId xmlns:a16="http://schemas.microsoft.com/office/drawing/2014/main" id="{19BFCD15-9611-49C0-966E-A9952D33E61B}"/>
              </a:ext>
            </a:extLst>
          </p:cNvPr>
          <p:cNvSpPr/>
          <p:nvPr/>
        </p:nvSpPr>
        <p:spPr>
          <a:xfrm>
            <a:off x="827314" y="2343150"/>
            <a:ext cx="1527865" cy="649410"/>
          </a:xfrm>
          <a:prstGeom prst="rightArrowCallout">
            <a:avLst>
              <a:gd name="adj1" fmla="val 25000"/>
              <a:gd name="adj2" fmla="val 23269"/>
              <a:gd name="adj3" fmla="val 47506"/>
              <a:gd name="adj4" fmla="val 73009"/>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Facilitated</a:t>
            </a:r>
          </a:p>
        </p:txBody>
      </p:sp>
    </p:spTree>
    <p:extLst>
      <p:ext uri="{BB962C8B-B14F-4D97-AF65-F5344CB8AC3E}">
        <p14:creationId xmlns:p14="http://schemas.microsoft.com/office/powerpoint/2010/main" val="189568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0" grpId="0" animBg="1"/>
    </p:bldLst>
  </p:timing>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ikipedia and Libraries - March 2017" id="{14F574FD-ABA2-4C7C-A1CF-692F80F54957}" vid="{BB4C15B2-FCE3-4E49-B244-C0C015CFC8F1}"/>
    </a:ext>
  </a:extLst>
</a:theme>
</file>

<file path=ppt/theme/theme2.xml><?xml version="1.0" encoding="utf-8"?>
<a:theme xmlns:a="http://schemas.openxmlformats.org/drawingml/2006/main" name="1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ikipedia and Libraries - March 2017" id="{14F574FD-ABA2-4C7C-A1CF-692F80F54957}" vid="{65F8FE4A-FE6C-409B-BB0E-BFA6EDA184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e1e867eb-0ccf-46b3-a8be-678a344b5681" ContentTypeId="0x0101"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228288C84E1DDE4EB5E7AD34197F94B1" ma:contentTypeVersion="62" ma:contentTypeDescription="Create a new document." ma:contentTypeScope="" ma:versionID="bcc48e04c21f3fc188ad74aa5ff22da9">
  <xsd:schema xmlns:xsd="http://www.w3.org/2001/XMLSchema" xmlns:xs="http://www.w3.org/2001/XMLSchema" xmlns:p="http://schemas.microsoft.com/office/2006/metadata/properties" xmlns:ns2="6b67d80f-331f-4b51-b18e-81b8c101c29d" xmlns:ns3="1e61f529-8f22-46c7-a76f-bf56c3f12971" targetNamespace="http://schemas.microsoft.com/office/2006/metadata/properties" ma:root="true" ma:fieldsID="7690fe38b40e1b249376319cc24180b3" ns2:_="" ns3:_="">
    <xsd:import namespace="6b67d80f-331f-4b51-b18e-81b8c101c29d"/>
    <xsd:import namespace="1e61f529-8f22-46c7-a76f-bf56c3f12971"/>
    <xsd:element name="properties">
      <xsd:complexType>
        <xsd:sequence>
          <xsd:element name="documentManagement">
            <xsd:complexType>
              <xsd:all>
                <xsd:element ref="ns2:SharedWithUsers" minOccurs="0"/>
                <xsd:element ref="ns2:SharingHintHash" minOccurs="0"/>
                <xsd:element ref="ns2: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61f529-8f22-46c7-a76f-bf56c3f12971" elementFormDefault="qualified">
    <xsd:import namespace="http://schemas.microsoft.com/office/2006/documentManagement/types"/>
    <xsd:import namespace="http://schemas.microsoft.com/office/infopath/2007/PartnerControls"/>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3DAA38-94F0-42E3-9EA0-B09E9D215341}">
  <ds:schemaRefs>
    <ds:schemaRef ds:uri="Microsoft.SharePoint.Taxonomy.ContentTypeSync"/>
  </ds:schemaRefs>
</ds:datastoreItem>
</file>

<file path=customXml/itemProps2.xml><?xml version="1.0" encoding="utf-8"?>
<ds:datastoreItem xmlns:ds="http://schemas.openxmlformats.org/officeDocument/2006/customXml" ds:itemID="{782930F2-81E4-4411-89AD-ACCED5E00C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1e61f529-8f22-46c7-a76f-bf56c3f129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E988F0-95B4-4FCA-A550-26E1636850FD}">
  <ds:schemaRefs>
    <ds:schemaRef ds:uri="http://schemas.microsoft.com/office/2006/metadata/properties"/>
    <ds:schemaRef ds:uri="http://purl.org/dc/elements/1.1/"/>
    <ds:schemaRef ds:uri="http://schemas.microsoft.com/office/2006/documentManagement/types"/>
    <ds:schemaRef ds:uri="6b67d80f-331f-4b51-b18e-81b8c101c29d"/>
    <ds:schemaRef ds:uri="http://schemas.microsoft.com/office/infopath/2007/PartnerControls"/>
    <ds:schemaRef ds:uri="http://purl.org/dc/terms/"/>
    <ds:schemaRef ds:uri="http://purl.org/dc/dcmitype/"/>
    <ds:schemaRef ds:uri="http://schemas.openxmlformats.org/package/2006/metadata/core-properties"/>
    <ds:schemaRef ds:uri="1e61f529-8f22-46c7-a76f-bf56c3f12971"/>
    <ds:schemaRef ds:uri="http://www.w3.org/XML/1998/namespace"/>
  </ds:schemaRefs>
</ds:datastoreItem>
</file>

<file path=customXml/itemProps4.xml><?xml version="1.0" encoding="utf-8"?>
<ds:datastoreItem xmlns:ds="http://schemas.openxmlformats.org/officeDocument/2006/customXml" ds:itemID="{595F8081-E4B0-4ACB-86C3-2F58A415E7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OCLC template</Template>
  <TotalTime>6277</TotalTime>
  <Words>1858</Words>
  <Application>Microsoft Macintosh PowerPoint</Application>
  <PresentationFormat>On-screen Show (16:9)</PresentationFormat>
  <Paragraphs>372</Paragraphs>
  <Slides>39</Slides>
  <Notes>25</Notes>
  <HiddenSlides>3</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ＭＳ Ｐゴシック</vt:lpstr>
      <vt:lpstr>Arial</vt:lpstr>
      <vt:lpstr>Calibri</vt:lpstr>
      <vt:lpstr>Calibri Light</vt:lpstr>
      <vt:lpstr>Roboto</vt:lpstr>
      <vt:lpstr>Segoe UI</vt:lpstr>
      <vt:lpstr>Segoe UI Light</vt:lpstr>
      <vt:lpstr>Times</vt:lpstr>
      <vt:lpstr>Wingdings</vt:lpstr>
      <vt:lpstr>Nonconfidential</vt:lpstr>
      <vt:lpstr>1_Nonconfidential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the creative process:  the emerging scholarly record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Proffitt,Merrilee</dc:creator>
  <cp:lastModifiedBy>Frick,Rachel</cp:lastModifiedBy>
  <cp:revision>99</cp:revision>
  <dcterms:created xsi:type="dcterms:W3CDTF">2017-11-01T11:28:43Z</dcterms:created>
  <dcterms:modified xsi:type="dcterms:W3CDTF">2018-04-16T13:48:45Z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0x010100228288C84E1DDE4EB5E7AD34197F94B1</vt:lpwstr>
  </property>
</Properties>
</file>