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3" r:id="rId2"/>
    <p:sldId id="307" r:id="rId3"/>
    <p:sldId id="301" r:id="rId4"/>
    <p:sldId id="306" r:id="rId5"/>
    <p:sldId id="308" r:id="rId6"/>
    <p:sldId id="309" r:id="rId7"/>
    <p:sldId id="310" r:id="rId8"/>
    <p:sldId id="311" r:id="rId9"/>
    <p:sldId id="312" r:id="rId10"/>
    <p:sldId id="316" r:id="rId11"/>
    <p:sldId id="323" r:id="rId12"/>
    <p:sldId id="336" r:id="rId13"/>
    <p:sldId id="318" r:id="rId14"/>
    <p:sldId id="319" r:id="rId15"/>
    <p:sldId id="304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446"/>
    <a:srgbClr val="D1D1D1"/>
    <a:srgbClr val="E2BC00"/>
    <a:srgbClr val="969696"/>
    <a:srgbClr val="FFD700"/>
    <a:srgbClr val="BF0000"/>
    <a:srgbClr val="F05F22"/>
    <a:srgbClr val="A60E15"/>
    <a:srgbClr val="EC1C24"/>
    <a:srgbClr val="FED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9113" autoAdjust="0"/>
  </p:normalViewPr>
  <p:slideViewPr>
    <p:cSldViewPr>
      <p:cViewPr varScale="1">
        <p:scale>
          <a:sx n="91" d="100"/>
          <a:sy n="91" d="100"/>
        </p:scale>
        <p:origin x="22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2037B-8A5E-46CF-9434-379E8193B4C1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C6BAA-9E73-4261-8639-19B57D5D2DCB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1194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Personal</a:t>
            </a:r>
            <a:r>
              <a:rPr lang="en-US" baseline="0" dirty="0"/>
              <a:t> info:</a:t>
            </a:r>
          </a:p>
          <a:p>
            <a:r>
              <a:rPr lang="en-US" baseline="0" dirty="0"/>
              <a:t>I work for TEMPEST company located in Bratislava, the capital city of Slovakia. My job position is IT Business Analyst - mainly focused on Library and Digital Archives Solutions.</a:t>
            </a:r>
          </a:p>
          <a:p>
            <a:r>
              <a:rPr lang="en-US" baseline="0" dirty="0"/>
              <a:t>I took my part in DDP project from its beginning. I was the head analyst of the whole solution and I am still supporting it now by creating requirements for its improvement or extension.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DDP was project for University Library in Bratislava.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6BAA-9E73-4261-8639-19B57D5D2DCB}" type="slidenum">
              <a:rPr lang="sk-SK" smtClean="0"/>
              <a:pPr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0201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battle - Web catalogue vs Web archive</a:t>
            </a:r>
            <a:r>
              <a:rPr lang="en-US" baseline="0" dirty="0"/>
              <a:t> brought us to versioning, metadata editor and finally to WEMI model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6BAA-9E73-4261-8639-19B57D5D2DCB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346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6BAA-9E73-4261-8639-19B57D5D2DCB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37556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6BAA-9E73-4261-8639-19B57D5D2DCB}" type="slidenum">
              <a:rPr lang="sk-SK" smtClean="0"/>
              <a:pPr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583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6BAA-9E73-4261-8639-19B57D5D2DCB}" type="slidenum">
              <a:rPr lang="sk-SK" smtClean="0"/>
              <a:pPr/>
              <a:t>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6647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6BAA-9E73-4261-8639-19B57D5D2DCB}" type="slidenum">
              <a:rPr lang="sk-SK" smtClean="0"/>
              <a:pPr/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4506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C6BAA-9E73-4261-8639-19B57D5D2DCB}" type="slidenum">
              <a:rPr lang="sk-SK" smtClean="0"/>
              <a:pPr/>
              <a:t>14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9221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D:\Documents\Grafika\Loga\TEMPEST\TEMPEST-logo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830" y="348008"/>
            <a:ext cx="1436694" cy="560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6731924" y="63246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400" kern="1200" dirty="0">
                <a:solidFill>
                  <a:schemeClr val="tx1"/>
                </a:solidFill>
                <a:latin typeface="+mn-lt"/>
                <a:ea typeface="+mn-ea"/>
                <a:cs typeface="Lucida Sans Unicode" pitchFamily="34" charset="0"/>
              </a:rPr>
              <a:t>www.tempest.technology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3124200"/>
            <a:ext cx="6046124" cy="17526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sk-SK" dirty="0"/>
              <a:t>Meno prezentujúceho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447800"/>
            <a:ext cx="6046124" cy="1752600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 b="1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sk-SK" dirty="0"/>
              <a:t>Názov prezentácie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3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66800"/>
            <a:ext cx="8229600" cy="5059363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715962"/>
          </a:xfrm>
        </p:spPr>
        <p:txBody>
          <a:bodyPr>
            <a:noAutofit/>
          </a:bodyPr>
          <a:lstStyle>
            <a:lvl1pPr algn="l">
              <a:defRPr sz="3600" cap="all" baseline="0"/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pic>
        <p:nvPicPr>
          <p:cNvPr id="8" name="Picture 2" descr="D:\Documents\Grafika\Loga\TEMPEST\TEMPEST-logo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830" y="348008"/>
            <a:ext cx="1436694" cy="560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296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715962"/>
          </a:xfrm>
        </p:spPr>
        <p:txBody>
          <a:bodyPr>
            <a:noAutofit/>
          </a:bodyPr>
          <a:lstStyle>
            <a:lvl1pPr algn="l">
              <a:defRPr sz="3600" cap="all" baseline="0"/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buClr>
                <a:srgbClr val="EC1C24"/>
              </a:buClr>
              <a:defRPr sz="2800"/>
            </a:lvl1pPr>
            <a:lvl2pPr>
              <a:buClr>
                <a:srgbClr val="EC1C24"/>
              </a:buClr>
              <a:defRPr sz="2400"/>
            </a:lvl2pPr>
            <a:lvl3pPr>
              <a:buClr>
                <a:srgbClr val="EC1C24"/>
              </a:buClr>
              <a:defRPr sz="2000"/>
            </a:lvl3pPr>
            <a:lvl4pPr>
              <a:buClr>
                <a:srgbClr val="EC1C24"/>
              </a:buClr>
              <a:defRPr sz="1800"/>
            </a:lvl4pPr>
            <a:lvl5pPr>
              <a:buClr>
                <a:srgbClr val="EC1C24"/>
              </a:buClr>
              <a:defRPr sz="1600"/>
            </a:lvl5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  <p:pic>
        <p:nvPicPr>
          <p:cNvPr id="10" name="Picture 2" descr="D:\Documents\Grafika\Loga\TEMPEST\TEMPEST-logo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830" y="348008"/>
            <a:ext cx="1436694" cy="560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1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54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9" name="Picture 4" descr="C:\Users\ahorak.TEMPEST\Desktop\Temp_LOGO_inverz_greydark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90709"/>
            <a:ext cx="1905025" cy="6024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" y="356462"/>
            <a:ext cx="4876800" cy="2462937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1134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715962"/>
          </a:xfrm>
        </p:spPr>
        <p:txBody>
          <a:bodyPr>
            <a:noAutofit/>
          </a:bodyPr>
          <a:lstStyle>
            <a:lvl1pPr algn="l">
              <a:defRPr sz="3600" cap="all" baseline="0"/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pic>
        <p:nvPicPr>
          <p:cNvPr id="9" name="Picture 2" descr="D:\Documents\Grafika\Loga\TEMPEST\TEMPEST-logo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830" y="348008"/>
            <a:ext cx="1436694" cy="560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27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4798"/>
            <a:ext cx="4040188" cy="5816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0598"/>
            <a:ext cx="4040188" cy="43455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94798"/>
            <a:ext cx="4041775" cy="5816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0598"/>
            <a:ext cx="4041775" cy="43455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715962"/>
          </a:xfrm>
        </p:spPr>
        <p:txBody>
          <a:bodyPr>
            <a:noAutofit/>
          </a:bodyPr>
          <a:lstStyle>
            <a:lvl1pPr algn="l">
              <a:defRPr sz="3600" cap="all" baseline="0"/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pic>
        <p:nvPicPr>
          <p:cNvPr id="11" name="Picture 2" descr="D:\Documents\Grafika\Loga\TEMPEST\TEMPEST-logo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830" y="348008"/>
            <a:ext cx="1436694" cy="560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20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715962"/>
          </a:xfrm>
        </p:spPr>
        <p:txBody>
          <a:bodyPr>
            <a:noAutofit/>
          </a:bodyPr>
          <a:lstStyle>
            <a:lvl1pPr algn="l">
              <a:defRPr sz="3600" cap="all" baseline="0"/>
            </a:lvl1pPr>
          </a:lstStyle>
          <a:p>
            <a:r>
              <a:rPr lang="sk-SK"/>
              <a:t>Upravte štýly predlohy textu</a:t>
            </a:r>
            <a:endParaRPr lang="sk-SK" dirty="0"/>
          </a:p>
        </p:txBody>
      </p:sp>
      <p:pic>
        <p:nvPicPr>
          <p:cNvPr id="7" name="Picture 2" descr="D:\Documents\Grafika\Loga\TEMPEST\TEMPEST-logo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830" y="348008"/>
            <a:ext cx="1436694" cy="560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72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  <p:pic>
        <p:nvPicPr>
          <p:cNvPr id="5" name="Picture 2" descr="D:\Documents\Grafika\Loga\TEMPEST\TEMPEST-logo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830" y="348008"/>
            <a:ext cx="1436694" cy="560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70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901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021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1AE07-1334-4C6F-8282-5FAB3E76147C}" type="datetimeFigureOut">
              <a:rPr lang="sk-SK" smtClean="0"/>
              <a:pPr/>
              <a:t>15. 4. 2018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204A0-DF82-4FE6-B9C2-7067C5A64B3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236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C1C2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C1C24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C1C24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C1C2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C1C2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://www.facebook.com/tempestsk" TargetMode="External"/><Relationship Id="rId7" Type="http://schemas.openxmlformats.org/officeDocument/2006/relationships/hyperlink" Target="http://www.youtube.com/channel/UCno2BS_iK3fOARiCLd3Fd9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hyperlink" Target="http://www.linkedin.com/company/tempest" TargetMode="External"/><Relationship Id="rId4" Type="http://schemas.openxmlformats.org/officeDocument/2006/relationships/image" Target="../media/image14.png"/><Relationship Id="rId9" Type="http://schemas.openxmlformats.org/officeDocument/2006/relationships/hyperlink" Target="http://www.tempest.s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k-SK" dirty="0"/>
              <a:t>Ľ</a:t>
            </a:r>
            <a:r>
              <a:rPr lang="en-US" dirty="0" err="1"/>
              <a:t>ubom</a:t>
            </a:r>
            <a:r>
              <a:rPr lang="sk-SK" dirty="0"/>
              <a:t>í</a:t>
            </a:r>
            <a:r>
              <a:rPr lang="en-US" dirty="0"/>
              <a:t>r </a:t>
            </a:r>
            <a:r>
              <a:rPr lang="en-US" dirty="0" err="1"/>
              <a:t>Hrib</a:t>
            </a:r>
            <a:r>
              <a:rPr lang="sk-SK" dirty="0"/>
              <a:t>í</a:t>
            </a:r>
            <a:r>
              <a:rPr lang="en-US" dirty="0"/>
              <a:t>k</a:t>
            </a:r>
            <a:endParaRPr lang="sk-S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85800" y="1447800"/>
            <a:ext cx="7342584" cy="1752600"/>
          </a:xfrm>
        </p:spPr>
        <p:txBody>
          <a:bodyPr/>
          <a:lstStyle/>
          <a:p>
            <a:r>
              <a:rPr lang="en-US" dirty="0"/>
              <a:t>DDP/DAP Design and Technology Overview</a:t>
            </a:r>
          </a:p>
        </p:txBody>
      </p:sp>
    </p:spTree>
    <p:extLst>
      <p:ext uri="{BB962C8B-B14F-4D97-AF65-F5344CB8AC3E}">
        <p14:creationId xmlns:p14="http://schemas.microsoft.com/office/powerpoint/2010/main" val="3225156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6462"/>
            <a:ext cx="8515672" cy="5016754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DAP</a:t>
            </a:r>
            <a:br>
              <a:rPr lang="en-US" dirty="0"/>
            </a:br>
            <a:r>
              <a:rPr lang="en-US" sz="2800" dirty="0"/>
              <a:t>Digital archive platform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40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DAP is new (extended) version of our previous digital archive product</a:t>
            </a:r>
          </a:p>
          <a:p>
            <a:r>
              <a:rPr lang="en-US" dirty="0"/>
              <a:t>Integrates modules from CDA and DDP projects into one software solution</a:t>
            </a:r>
          </a:p>
          <a:p>
            <a:r>
              <a:rPr lang="en-US" dirty="0"/>
              <a:t>Supports both archiving and bibliographic work</a:t>
            </a:r>
          </a:p>
          <a:p>
            <a:r>
              <a:rPr lang="en-US" dirty="0"/>
              <a:t>MARC21 as metadata standard </a:t>
            </a:r>
            <a:r>
              <a:rPr lang="en-US" sz="2400" dirty="0"/>
              <a:t>(native)</a:t>
            </a:r>
            <a:endParaRPr lang="en-US" dirty="0"/>
          </a:p>
          <a:p>
            <a:r>
              <a:rPr lang="en-US" dirty="0"/>
              <a:t>Modular architecture </a:t>
            </a:r>
            <a:r>
              <a:rPr lang="en-US" sz="2400" dirty="0"/>
              <a:t>(core/add-ons)</a:t>
            </a:r>
          </a:p>
          <a:p>
            <a:r>
              <a:rPr lang="en-US" dirty="0"/>
              <a:t>Performance scaling </a:t>
            </a:r>
            <a:r>
              <a:rPr lang="en-US" sz="2400" dirty="0"/>
              <a:t>(horizontal/vertical)</a:t>
            </a:r>
          </a:p>
          <a:p>
            <a:r>
              <a:rPr lang="en-US" dirty="0"/>
              <a:t>Web app user interfaces </a:t>
            </a:r>
            <a:r>
              <a:rPr lang="en-US" sz="2400" dirty="0"/>
              <a:t>(redesign, translations)</a:t>
            </a:r>
            <a:endParaRPr lang="en-US" dirty="0"/>
          </a:p>
          <a:p>
            <a:r>
              <a:rPr lang="en-US" dirty="0"/>
              <a:t>Automated workflow and distribution of tasks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994122"/>
          </a:xfrm>
        </p:spPr>
        <p:txBody>
          <a:bodyPr/>
          <a:lstStyle/>
          <a:p>
            <a:r>
              <a:rPr lang="en-US" dirty="0"/>
              <a:t>DAP Design</a:t>
            </a:r>
            <a:br>
              <a:rPr lang="en-US" dirty="0"/>
            </a:br>
            <a:r>
              <a:rPr lang="en-US" sz="2000" dirty="0"/>
              <a:t>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9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noProof="1"/>
              <a:t>Core</a:t>
            </a:r>
          </a:p>
          <a:p>
            <a:r>
              <a:rPr lang="en-US" b="1" noProof="1"/>
              <a:t>Repository</a:t>
            </a:r>
            <a:r>
              <a:rPr lang="en-US" noProof="1"/>
              <a:t> with orchestration platform and interface for its object curators</a:t>
            </a:r>
          </a:p>
          <a:p>
            <a:r>
              <a:rPr lang="en-US" b="1" noProof="1"/>
              <a:t>Digital archive </a:t>
            </a:r>
            <a:r>
              <a:rPr lang="en-US" noProof="1"/>
              <a:t>with framework, LTP module</a:t>
            </a:r>
          </a:p>
          <a:p>
            <a:endParaRPr lang="en-US" noProof="1"/>
          </a:p>
          <a:p>
            <a:pPr marL="0" indent="0">
              <a:buNone/>
            </a:pPr>
            <a:r>
              <a:rPr lang="en-US" u="sng" noProof="1"/>
              <a:t>Add-ons</a:t>
            </a:r>
          </a:p>
          <a:p>
            <a:r>
              <a:rPr lang="en-US" noProof="1"/>
              <a:t>Webarchive with discovery, web crawler and browser</a:t>
            </a:r>
          </a:p>
          <a:p>
            <a:r>
              <a:rPr lang="en-US" noProof="1"/>
              <a:t>Legal deposit / E-Born bibliographic records (FRBR)</a:t>
            </a:r>
          </a:p>
          <a:p>
            <a:r>
              <a:rPr lang="en-US" noProof="1"/>
              <a:t>Logistics and stock management for cold storage</a:t>
            </a:r>
          </a:p>
          <a:p>
            <a:endParaRPr lang="en-US" noProof="1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994122"/>
          </a:xfrm>
        </p:spPr>
        <p:txBody>
          <a:bodyPr/>
          <a:lstStyle/>
          <a:p>
            <a:r>
              <a:rPr lang="en-US" dirty="0"/>
              <a:t>DAP ARCHITECTURE</a:t>
            </a:r>
            <a:br>
              <a:rPr lang="en-US" dirty="0"/>
            </a:br>
            <a:r>
              <a:rPr lang="en-US" sz="2000" dirty="0"/>
              <a:t>LIST OF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334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994122"/>
          </a:xfrm>
        </p:spPr>
        <p:txBody>
          <a:bodyPr/>
          <a:lstStyle/>
          <a:p>
            <a:r>
              <a:rPr lang="en-US" dirty="0"/>
              <a:t>DAP ARCHITECTURE</a:t>
            </a:r>
            <a:br>
              <a:rPr lang="en-US" dirty="0"/>
            </a:br>
            <a:r>
              <a:rPr lang="en-US" sz="2000" dirty="0"/>
              <a:t>logical model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95" y="1425057"/>
            <a:ext cx="7923809" cy="4419048"/>
          </a:xfrm>
        </p:spPr>
      </p:pic>
    </p:spTree>
    <p:extLst>
      <p:ext uri="{BB962C8B-B14F-4D97-AF65-F5344CB8AC3E}">
        <p14:creationId xmlns:p14="http://schemas.microsoft.com/office/powerpoint/2010/main" val="565184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92" y="1254770"/>
            <a:ext cx="8253612" cy="5357608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60648"/>
            <a:ext cx="487680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DAP homepage</a:t>
            </a:r>
            <a:br>
              <a:rPr lang="en-US" dirty="0"/>
            </a:br>
            <a:r>
              <a:rPr lang="en-US" sz="2000" dirty="0"/>
              <a:t>www.Digitalpreservation.sk/EN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30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54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4" name="Picture 4" descr="C:\Users\ahorak.TEMPEST\Desktop\Temp_LOGO_inverz_greydar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589240"/>
            <a:ext cx="1905025" cy="6024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421" y="5491597"/>
            <a:ext cx="610367" cy="700087"/>
          </a:xfrm>
          <a:prstGeom prst="rect">
            <a:avLst/>
          </a:prstGeom>
        </p:spPr>
      </p:pic>
      <p:pic>
        <p:nvPicPr>
          <p:cNvPr id="8" name="Picture 7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242" y="5491597"/>
            <a:ext cx="610367" cy="700087"/>
          </a:xfrm>
          <a:prstGeom prst="rect">
            <a:avLst/>
          </a:prstGeom>
        </p:spPr>
      </p:pic>
      <p:pic>
        <p:nvPicPr>
          <p:cNvPr id="10" name="Picture 9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5491597"/>
            <a:ext cx="610367" cy="700087"/>
          </a:xfrm>
          <a:prstGeom prst="rect">
            <a:avLst/>
          </a:prstGeom>
        </p:spPr>
      </p:pic>
      <p:sp>
        <p:nvSpPr>
          <p:cNvPr id="5" name="Rectangle 4">
            <a:hlinkClick r:id="rId9"/>
          </p:cNvPr>
          <p:cNvSpPr/>
          <p:nvPr/>
        </p:nvSpPr>
        <p:spPr>
          <a:xfrm>
            <a:off x="533400" y="3429000"/>
            <a:ext cx="1371600" cy="381000"/>
          </a:xfrm>
          <a:prstGeom prst="rect">
            <a:avLst/>
          </a:prstGeom>
          <a:solidFill>
            <a:srgbClr val="454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106242" y="363030"/>
            <a:ext cx="2858246" cy="4970969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sk-SK" sz="1700" b="1" dirty="0" err="1">
                <a:solidFill>
                  <a:schemeClr val="bg1"/>
                </a:solidFill>
              </a:rPr>
              <a:t>Ľ</a:t>
            </a:r>
            <a:r>
              <a:rPr lang="en-US" sz="1700" b="1" dirty="0" err="1">
                <a:solidFill>
                  <a:schemeClr val="bg1"/>
                </a:solidFill>
              </a:rPr>
              <a:t>ubom</a:t>
            </a:r>
            <a:r>
              <a:rPr lang="sk-SK" sz="1700" b="1" dirty="0" err="1">
                <a:solidFill>
                  <a:schemeClr val="bg1"/>
                </a:solidFill>
              </a:rPr>
              <a:t>ír</a:t>
            </a:r>
            <a:r>
              <a:rPr lang="sk-SK" sz="1700" b="1" dirty="0">
                <a:solidFill>
                  <a:schemeClr val="bg1"/>
                </a:solidFill>
              </a:rPr>
              <a:t> </a:t>
            </a:r>
            <a:r>
              <a:rPr lang="sk-SK" sz="1700" b="1" dirty="0" err="1">
                <a:solidFill>
                  <a:schemeClr val="bg1"/>
                </a:solidFill>
              </a:rPr>
              <a:t>Hribík</a:t>
            </a:r>
            <a:endParaRPr lang="sk-SK" sz="1700" b="1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sk-SK" sz="1400" dirty="0">
                <a:solidFill>
                  <a:schemeClr val="bg1"/>
                </a:solidFill>
              </a:rPr>
              <a:t>IT Business </a:t>
            </a:r>
            <a:r>
              <a:rPr lang="sk-SK" sz="1400" dirty="0" err="1">
                <a:solidFill>
                  <a:schemeClr val="bg1"/>
                </a:solidFill>
              </a:rPr>
              <a:t>Analyst</a:t>
            </a:r>
            <a:endParaRPr lang="sk-SK" sz="1400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sk-SK" sz="1400" b="1" dirty="0">
                <a:solidFill>
                  <a:schemeClr val="bg1"/>
                </a:solidFill>
              </a:rPr>
              <a:t>e-mail: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lubomir_hribik@tempest.sk</a:t>
            </a:r>
            <a:r>
              <a:rPr lang="sk-SK" sz="1400" b="1" dirty="0">
                <a:solidFill>
                  <a:schemeClr val="bg1"/>
                </a:solidFill>
              </a:rPr>
              <a:t> </a:t>
            </a:r>
            <a:endParaRPr lang="en-US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bg1"/>
                </a:solidFill>
              </a:rPr>
              <a:t>mobile: </a:t>
            </a:r>
            <a:r>
              <a:rPr lang="es-ES" sz="1400" dirty="0">
                <a:solidFill>
                  <a:schemeClr val="bg1"/>
                </a:solidFill>
              </a:rPr>
              <a:t>+421 917 493 588</a:t>
            </a:r>
            <a:endParaRPr lang="en-US" sz="1400" b="1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solidFill>
                  <a:schemeClr val="bg1"/>
                </a:solidFill>
              </a:rPr>
              <a:t>Company reception phone </a:t>
            </a:r>
            <a:endParaRPr lang="es-ES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sz="1400" dirty="0">
                <a:solidFill>
                  <a:schemeClr val="bg1"/>
                </a:solidFill>
              </a:rPr>
              <a:t>+421 (2) 502 67 111</a:t>
            </a:r>
            <a:endParaRPr lang="sk-SK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sz="1400" b="1" dirty="0">
                <a:solidFill>
                  <a:schemeClr val="bg1"/>
                </a:solidFill>
              </a:rPr>
              <a:t>Company</a:t>
            </a:r>
            <a:r>
              <a:rPr lang="en-US" sz="1400" b="1" dirty="0">
                <a:solidFill>
                  <a:schemeClr val="bg1"/>
                </a:solidFill>
              </a:rPr>
              <a:t> reception</a:t>
            </a:r>
            <a:r>
              <a:rPr lang="es-ES" sz="1400" b="1" dirty="0">
                <a:solidFill>
                  <a:schemeClr val="bg1"/>
                </a:solidFill>
              </a:rPr>
              <a:t> fax</a:t>
            </a:r>
          </a:p>
          <a:p>
            <a:pPr marL="0" indent="0">
              <a:buNone/>
            </a:pPr>
            <a:r>
              <a:rPr lang="sk-SK" sz="1400" dirty="0">
                <a:solidFill>
                  <a:schemeClr val="bg1"/>
                </a:solidFill>
              </a:rPr>
              <a:t>+421 (2) 502 67 100</a:t>
            </a:r>
          </a:p>
          <a:p>
            <a:pPr marL="0" indent="0">
              <a:buNone/>
            </a:pPr>
            <a:endParaRPr lang="sk-SK" sz="1400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s-ES" sz="1400" b="1" dirty="0" err="1">
                <a:solidFill>
                  <a:schemeClr val="bg1"/>
                </a:solidFill>
              </a:rPr>
              <a:t>Information</a:t>
            </a:r>
            <a:endParaRPr lang="es-ES" sz="1400" b="1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sk-SK" sz="1400" dirty="0" err="1">
                <a:solidFill>
                  <a:schemeClr val="bg1"/>
                </a:solidFill>
              </a:rPr>
              <a:t>info</a:t>
            </a:r>
            <a:r>
              <a:rPr lang="es-ES" sz="1400" dirty="0">
                <a:solidFill>
                  <a:schemeClr val="bg1"/>
                </a:solidFill>
              </a:rPr>
              <a:t>@</a:t>
            </a:r>
            <a:r>
              <a:rPr lang="es-ES" sz="1400" dirty="0" err="1">
                <a:solidFill>
                  <a:schemeClr val="bg1"/>
                </a:solidFill>
              </a:rPr>
              <a:t>tempest</a:t>
            </a:r>
            <a:r>
              <a:rPr lang="es-ES" sz="1400" dirty="0">
                <a:solidFill>
                  <a:schemeClr val="bg1"/>
                </a:solidFill>
              </a:rPr>
              <a:t>.</a:t>
            </a:r>
            <a:r>
              <a:rPr lang="sk-SK" sz="1400" dirty="0" err="1">
                <a:solidFill>
                  <a:schemeClr val="bg1"/>
                </a:solidFill>
              </a:rPr>
              <a:t>sk</a:t>
            </a:r>
            <a:endParaRPr lang="es-ES" sz="1400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sk-SK" sz="1400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sz="1400" b="1" dirty="0">
                <a:solidFill>
                  <a:schemeClr val="bg1"/>
                </a:solidFill>
              </a:rPr>
              <a:t>Sales</a:t>
            </a:r>
            <a:endParaRPr lang="es-ES" sz="1400" b="1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sk-SK" sz="1400" dirty="0">
                <a:solidFill>
                  <a:schemeClr val="bg1"/>
                </a:solidFill>
              </a:rPr>
              <a:t>obchod</a:t>
            </a:r>
            <a:r>
              <a:rPr lang="es-ES" sz="1400" dirty="0">
                <a:solidFill>
                  <a:schemeClr val="bg1"/>
                </a:solidFill>
              </a:rPr>
              <a:t>@</a:t>
            </a:r>
            <a:r>
              <a:rPr lang="es-ES" sz="1400" dirty="0" err="1">
                <a:solidFill>
                  <a:schemeClr val="bg1"/>
                </a:solidFill>
              </a:rPr>
              <a:t>tempest</a:t>
            </a:r>
            <a:r>
              <a:rPr lang="es-ES" sz="1400" dirty="0">
                <a:solidFill>
                  <a:schemeClr val="bg1"/>
                </a:solidFill>
              </a:rPr>
              <a:t>.</a:t>
            </a:r>
            <a:r>
              <a:rPr lang="sk-SK" sz="1400" dirty="0" err="1">
                <a:solidFill>
                  <a:schemeClr val="bg1"/>
                </a:solidFill>
              </a:rPr>
              <a:t>sk</a:t>
            </a:r>
            <a:endParaRPr lang="es-ES" sz="1400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sk-SK" sz="1400" dirty="0">
              <a:solidFill>
                <a:srgbClr val="ED1C24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s-ES" sz="1400" dirty="0">
                <a:solidFill>
                  <a:srgbClr val="ED1C24"/>
                </a:solidFill>
              </a:rPr>
              <a:t>www.tempest.</a:t>
            </a:r>
            <a:r>
              <a:rPr lang="sk-SK" sz="1400" dirty="0" err="1">
                <a:solidFill>
                  <a:srgbClr val="ED1C24"/>
                </a:solidFill>
              </a:rPr>
              <a:t>sk</a:t>
            </a:r>
            <a:endParaRPr lang="sk-SK" sz="1400" dirty="0">
              <a:solidFill>
                <a:srgbClr val="ED1C24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sk-SK" sz="1400" dirty="0">
              <a:solidFill>
                <a:schemeClr val="bg1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sk-SK" sz="1700" b="1" dirty="0">
                <a:solidFill>
                  <a:schemeClr val="bg1"/>
                </a:solidFill>
              </a:rPr>
              <a:t>TEMPEST a. s.</a:t>
            </a:r>
          </a:p>
          <a:p>
            <a:pPr marL="0" indent="0">
              <a:buFont typeface="Arial" pitchFamily="34" charset="0"/>
              <a:buNone/>
            </a:pPr>
            <a:r>
              <a:rPr lang="sk-SK" sz="1400" dirty="0">
                <a:solidFill>
                  <a:schemeClr val="bg1"/>
                </a:solidFill>
              </a:rPr>
              <a:t>Galvaniho 17 / B</a:t>
            </a:r>
          </a:p>
          <a:p>
            <a:pPr marL="0" indent="0">
              <a:buFont typeface="Arial" pitchFamily="34" charset="0"/>
              <a:buNone/>
            </a:pPr>
            <a:r>
              <a:rPr lang="sk-SK" sz="1400" dirty="0">
                <a:solidFill>
                  <a:schemeClr val="bg1"/>
                </a:solidFill>
              </a:rPr>
              <a:t>821 04 Bratislava 2</a:t>
            </a:r>
          </a:p>
          <a:p>
            <a:pPr marL="0" indent="0">
              <a:buFont typeface="Arial" pitchFamily="34" charset="0"/>
              <a:buNone/>
            </a:pPr>
            <a:r>
              <a:rPr lang="sk-SK" sz="1400" dirty="0">
                <a:solidFill>
                  <a:schemeClr val="bg1"/>
                </a:solidFill>
              </a:rPr>
              <a:t>Slovenská Republika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356462"/>
            <a:ext cx="5801442" cy="50167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THANK YOU</a:t>
            </a:r>
          </a:p>
          <a:p>
            <a:r>
              <a:rPr lang="en-US" sz="2800" dirty="0">
                <a:solidFill>
                  <a:schemeClr val="bg1"/>
                </a:solidFill>
              </a:rPr>
              <a:t>FOR YOUR ATTENTION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0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715962"/>
          </a:xfrm>
        </p:spPr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Catalogue with .</a:t>
            </a:r>
            <a:r>
              <a:rPr lang="en-US" dirty="0" err="1"/>
              <a:t>sk</a:t>
            </a:r>
            <a:r>
              <a:rPr lang="en-US" dirty="0"/>
              <a:t> domains and manually added URLs</a:t>
            </a:r>
          </a:p>
          <a:p>
            <a:r>
              <a:rPr lang="en-US" dirty="0"/>
              <a:t>Archive with almost identical copies of live webpages</a:t>
            </a:r>
          </a:p>
          <a:p>
            <a:r>
              <a:rPr lang="en-US" dirty="0"/>
              <a:t>Archive for e-born documents</a:t>
            </a:r>
          </a:p>
          <a:p>
            <a:r>
              <a:rPr lang="en-US" dirty="0"/>
              <a:t>Support for future e-born legal deposit</a:t>
            </a:r>
          </a:p>
          <a:p>
            <a:r>
              <a:rPr lang="en-US" dirty="0"/>
              <a:t>Integration with CDA archive (OAIS compliance)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Challenges:</a:t>
            </a:r>
          </a:p>
          <a:p>
            <a:r>
              <a:rPr lang="en-US" dirty="0"/>
              <a:t>Catalogue vs Archive</a:t>
            </a:r>
          </a:p>
          <a:p>
            <a:r>
              <a:rPr lang="en-US" dirty="0"/>
              <a:t>Metadata standard (?)</a:t>
            </a:r>
          </a:p>
          <a:p>
            <a:r>
              <a:rPr lang="en-US" dirty="0"/>
              <a:t>SK legislative vs Copyright law of EU</a:t>
            </a:r>
          </a:p>
          <a:p>
            <a:r>
              <a:rPr lang="en-US" dirty="0"/>
              <a:t>Effective web harvesting</a:t>
            </a:r>
          </a:p>
        </p:txBody>
      </p:sp>
    </p:spTree>
    <p:extLst>
      <p:ext uri="{BB962C8B-B14F-4D97-AF65-F5344CB8AC3E}">
        <p14:creationId xmlns:p14="http://schemas.microsoft.com/office/powerpoint/2010/main" val="97079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archive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6131024" cy="4983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Our decisions</a:t>
            </a:r>
            <a:r>
              <a:rPr lang="en-US" dirty="0"/>
              <a:t>:</a:t>
            </a:r>
          </a:p>
          <a:p>
            <a:r>
              <a:rPr lang="en-US" dirty="0"/>
              <a:t>Catalogue </a:t>
            </a:r>
            <a:r>
              <a:rPr lang="en-US" u="sng" dirty="0"/>
              <a:t>updated periodically </a:t>
            </a:r>
            <a:r>
              <a:rPr lang="en-US" dirty="0"/>
              <a:t>by Discovery process</a:t>
            </a:r>
          </a:p>
          <a:p>
            <a:r>
              <a:rPr lang="en-US" u="sng" dirty="0"/>
              <a:t>MARC21</a:t>
            </a:r>
            <a:r>
              <a:rPr lang="en-US" dirty="0"/>
              <a:t> standard – GUI editor, versions, system MD</a:t>
            </a:r>
          </a:p>
          <a:p>
            <a:r>
              <a:rPr lang="en-US" dirty="0"/>
              <a:t>Harvest: 1 crawler instance -&gt; 1 URL from catalogue</a:t>
            </a:r>
          </a:p>
          <a:p>
            <a:r>
              <a:rPr lang="en-US" dirty="0"/>
              <a:t>Faster archiving: one virtual machine </a:t>
            </a:r>
            <a:r>
              <a:rPr lang="en-US" u="sng" dirty="0"/>
              <a:t>for each crawler</a:t>
            </a:r>
          </a:p>
          <a:p>
            <a:r>
              <a:rPr lang="en-US" dirty="0"/>
              <a:t>O</a:t>
            </a:r>
            <a:r>
              <a:rPr lang="sk-SK" dirty="0" err="1"/>
              <a:t>rchestration</a:t>
            </a:r>
            <a:r>
              <a:rPr lang="sk-SK" dirty="0"/>
              <a:t> </a:t>
            </a:r>
            <a:r>
              <a:rPr lang="sk-SK" dirty="0" err="1"/>
              <a:t>platform</a:t>
            </a:r>
            <a:r>
              <a:rPr lang="sk-SK" dirty="0"/>
              <a:t> (</a:t>
            </a:r>
            <a:r>
              <a:rPr lang="en-US" dirty="0"/>
              <a:t>MQ, </a:t>
            </a:r>
            <a:r>
              <a:rPr lang="sk-SK" dirty="0"/>
              <a:t>priority, </a:t>
            </a:r>
            <a:r>
              <a:rPr lang="sk-SK" dirty="0" err="1"/>
              <a:t>other</a:t>
            </a:r>
            <a:r>
              <a:rPr lang="sk-SK" dirty="0"/>
              <a:t> </a:t>
            </a:r>
            <a:r>
              <a:rPr lang="sk-SK" dirty="0" err="1"/>
              <a:t>system</a:t>
            </a:r>
            <a:r>
              <a:rPr lang="sk-SK" dirty="0"/>
              <a:t> </a:t>
            </a:r>
            <a:r>
              <a:rPr lang="sk-SK" dirty="0" err="1"/>
              <a:t>tasks</a:t>
            </a:r>
            <a:r>
              <a:rPr lang="sk-SK" dirty="0"/>
              <a:t>)</a:t>
            </a:r>
            <a:endParaRPr lang="en-US" dirty="0"/>
          </a:p>
          <a:p>
            <a:r>
              <a:rPr lang="en-US" dirty="0"/>
              <a:t>Browsing archive divided into 3 areas (public, library, curator)</a:t>
            </a:r>
          </a:p>
          <a:p>
            <a:r>
              <a:rPr lang="en-US" dirty="0"/>
              <a:t>Public content: need to sign contract/agreement with author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Inspiration from others</a:t>
            </a:r>
            <a:r>
              <a:rPr lang="en-US" dirty="0"/>
              <a:t>:</a:t>
            </a:r>
            <a:endParaRPr lang="sk-SK" dirty="0"/>
          </a:p>
          <a:p>
            <a:r>
              <a:rPr lang="en-US" dirty="0" err="1"/>
              <a:t>Heritrix</a:t>
            </a:r>
            <a:r>
              <a:rPr lang="en-US" dirty="0"/>
              <a:t> and </a:t>
            </a:r>
            <a:r>
              <a:rPr lang="en-US" dirty="0" err="1"/>
              <a:t>OpenWayback</a:t>
            </a:r>
            <a:r>
              <a:rPr lang="en-US" dirty="0"/>
              <a:t> were the best alternatives (UK)</a:t>
            </a:r>
          </a:p>
          <a:p>
            <a:r>
              <a:rPr lang="en-US" dirty="0"/>
              <a:t>Respecting </a:t>
            </a:r>
            <a:r>
              <a:rPr lang="sk-SK" u="sng" dirty="0"/>
              <a:t>robots.txt</a:t>
            </a:r>
            <a:r>
              <a:rPr lang="sk-SK" dirty="0"/>
              <a:t>, </a:t>
            </a:r>
            <a:r>
              <a:rPr lang="sk-SK" dirty="0" err="1"/>
              <a:t>crawler</a:t>
            </a:r>
            <a:r>
              <a:rPr lang="sk-SK" dirty="0"/>
              <a:t> </a:t>
            </a:r>
            <a:r>
              <a:rPr lang="sk-SK" dirty="0" err="1"/>
              <a:t>traps</a:t>
            </a:r>
            <a:r>
              <a:rPr lang="en-US" dirty="0"/>
              <a:t> (CZ)</a:t>
            </a:r>
            <a:endParaRPr lang="sk-S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533E61-B07D-4953-80F2-4012DCE160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705" y="1268760"/>
            <a:ext cx="2195736" cy="12351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AD2F63-9CA8-48B6-8A97-F32DC2033E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705" y="4571596"/>
            <a:ext cx="2195736" cy="12351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68D8324-D513-4A85-8C06-B2B3DCDE8D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705" y="2920178"/>
            <a:ext cx="2195736" cy="123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4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E-born deposit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987008" cy="49831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Design inspired by WEMI model and also applied on </a:t>
            </a:r>
            <a:r>
              <a:rPr lang="en-US" sz="2400" dirty="0" err="1"/>
              <a:t>webarchive</a:t>
            </a:r>
            <a:endParaRPr lang="en-US" sz="2400" dirty="0"/>
          </a:p>
          <a:p>
            <a:pPr marL="400050" lvl="1" indent="0">
              <a:buNone/>
            </a:pPr>
            <a:r>
              <a:rPr lang="en-US" sz="1800" dirty="0"/>
              <a:t>(Catalogue -&gt; work, Archive -&gt; manifestation-items)</a:t>
            </a:r>
            <a:endParaRPr lang="en-US" sz="3200" dirty="0"/>
          </a:p>
          <a:p>
            <a:r>
              <a:rPr lang="en-US" sz="2400" dirty="0"/>
              <a:t>Management of subjects, contracts and access rights</a:t>
            </a:r>
          </a:p>
          <a:p>
            <a:pPr marL="400050" lvl="1" indent="0">
              <a:buNone/>
            </a:pPr>
            <a:r>
              <a:rPr lang="en-US" sz="1800" dirty="0"/>
              <a:t>(new role: Producer, CC or signed agreement, public/library)</a:t>
            </a:r>
            <a:endParaRPr lang="en-US" sz="1600" dirty="0"/>
          </a:p>
          <a:p>
            <a:r>
              <a:rPr lang="en-US" sz="2400" dirty="0"/>
              <a:t>Cooperative/assisted work with Producers</a:t>
            </a:r>
            <a:r>
              <a:rPr lang="en-US" sz="1800" dirty="0"/>
              <a:t> (special GUI for them, can register through online form)</a:t>
            </a:r>
            <a:endParaRPr lang="en-US" sz="2400" dirty="0"/>
          </a:p>
          <a:p>
            <a:r>
              <a:rPr lang="en-US" sz="2400" dirty="0"/>
              <a:t>Prepared for legal deposit</a:t>
            </a:r>
            <a:r>
              <a:rPr lang="en-US" dirty="0"/>
              <a:t> </a:t>
            </a:r>
            <a:r>
              <a:rPr lang="en-US" sz="1800" dirty="0"/>
              <a:t>(plans to launch it on start of 2018 but it was postponed)</a:t>
            </a:r>
            <a:endParaRPr lang="en-US" sz="2000" dirty="0"/>
          </a:p>
          <a:p>
            <a:r>
              <a:rPr lang="en-US" sz="2400" dirty="0"/>
              <a:t>CDA integration: same format tools</a:t>
            </a:r>
            <a:r>
              <a:rPr lang="en-US" sz="2000" dirty="0"/>
              <a:t> </a:t>
            </a:r>
            <a:r>
              <a:rPr lang="en-US" sz="1800" dirty="0"/>
              <a:t>(but can have own format strategy, ingest could be configured/selective)</a:t>
            </a:r>
          </a:p>
          <a:p>
            <a:r>
              <a:rPr lang="en-US" sz="2400" dirty="0"/>
              <a:t>Serials as continually updated web pages </a:t>
            </a:r>
            <a:r>
              <a:rPr lang="en-US" sz="1800" dirty="0"/>
              <a:t>(new type: </a:t>
            </a:r>
            <a:r>
              <a:rPr lang="en-US" sz="1800" dirty="0" err="1"/>
              <a:t>webserial</a:t>
            </a:r>
            <a:r>
              <a:rPr lang="en-US" sz="1800" dirty="0"/>
              <a:t>)</a:t>
            </a:r>
          </a:p>
          <a:p>
            <a:pPr marL="400050" lvl="1" indent="0">
              <a:buNone/>
            </a:pPr>
            <a:r>
              <a:rPr lang="en-US" sz="1800" dirty="0"/>
              <a:t>special type of harvest </a:t>
            </a:r>
            <a:r>
              <a:rPr lang="en-US" sz="1800" dirty="0" err="1"/>
              <a:t>tpl</a:t>
            </a:r>
            <a:r>
              <a:rPr lang="en-US" sz="1800" dirty="0"/>
              <a:t>, metadata as for a serial, issue is linked to harvest run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E0BDC8-994A-4E1F-92F9-447E60B171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430" y="1143000"/>
            <a:ext cx="2304257" cy="12961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4D99C6-25E5-4CB8-81F0-2B2795AAA8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429" y="2642534"/>
            <a:ext cx="2304257" cy="177632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31DA603-BBD2-4C29-AEDD-141B0A0C87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429" y="4657189"/>
            <a:ext cx="2326887" cy="14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29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0768"/>
            <a:ext cx="8621428" cy="4460476"/>
          </a:xfrm>
        </p:spPr>
      </p:pic>
    </p:spTree>
    <p:extLst>
      <p:ext uri="{BB962C8B-B14F-4D97-AF65-F5344CB8AC3E}">
        <p14:creationId xmlns:p14="http://schemas.microsoft.com/office/powerpoint/2010/main" val="196566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9FC40-EC60-42F7-8D05-BB0884E3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ENVIRONMENTS</a:t>
            </a:r>
            <a:endParaRPr lang="sk-SK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A57A9D3-AE9A-4312-825E-CD4DBAEC106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/>
        </p:blipFill>
        <p:spPr>
          <a:xfrm>
            <a:off x="446932" y="1638092"/>
            <a:ext cx="5637236" cy="4743236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9FBA80-D4C1-40E8-A4BB-1745595E0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536" y="1638092"/>
            <a:ext cx="2261531" cy="18499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CA64B0-CCD1-4A88-A162-B24732AA360C}"/>
              </a:ext>
            </a:extLst>
          </p:cNvPr>
          <p:cNvSpPr txBox="1"/>
          <p:nvPr/>
        </p:nvSpPr>
        <p:spPr>
          <a:xfrm>
            <a:off x="6435537" y="1268760"/>
            <a:ext cx="2261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Number of VMs:</a:t>
            </a:r>
            <a:endParaRPr lang="sk-S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42C850-83D6-4469-8CB3-4D3A3CF38162}"/>
              </a:ext>
            </a:extLst>
          </p:cNvPr>
          <p:cNvSpPr txBox="1"/>
          <p:nvPr/>
        </p:nvSpPr>
        <p:spPr>
          <a:xfrm>
            <a:off x="457200" y="1268760"/>
            <a:ext cx="382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Scheme of infrastructure: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5814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7A34-AE87-49CA-9490-8CBC024E5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Backend Processes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3D1E2-6288-460A-940E-882F7811A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</a:pPr>
            <a:r>
              <a:rPr lang="en-US" sz="3000" b="1" dirty="0"/>
              <a:t>Discovery</a:t>
            </a:r>
            <a:endParaRPr lang="en-US" sz="2400" b="1" dirty="0"/>
          </a:p>
          <a:p>
            <a:pPr marL="0" indent="-19809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600" dirty="0"/>
              <a:t>Periodically collects metadata about domains</a:t>
            </a:r>
          </a:p>
          <a:p>
            <a:pPr marL="0" indent="-19809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600" dirty="0"/>
              <a:t>Stores collected metadata as MARC fields</a:t>
            </a:r>
          </a:p>
          <a:p>
            <a:pPr marL="0" indent="-19809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600" dirty="0"/>
              <a:t>Updates availability status of domains</a:t>
            </a:r>
            <a:endParaRPr lang="en-US" dirty="0"/>
          </a:p>
          <a:p>
            <a:pPr marL="384120" lvl="1" indent="-18216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</a:pPr>
            <a:r>
              <a:rPr lang="en-US" sz="3000" b="1" dirty="0"/>
              <a:t>Harvest</a:t>
            </a:r>
            <a:endParaRPr lang="en-US" sz="2400" b="1" dirty="0"/>
          </a:p>
          <a:p>
            <a:pPr marL="0" indent="-19809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600" dirty="0"/>
              <a:t>Reads harvest jobs from RabbitMQ </a:t>
            </a:r>
            <a:r>
              <a:rPr lang="en-US" sz="1900" dirty="0"/>
              <a:t>(orchestration platform component)</a:t>
            </a:r>
            <a:endParaRPr lang="en-US" sz="2600" dirty="0"/>
          </a:p>
          <a:p>
            <a:pPr marL="0" indent="-19809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600" dirty="0"/>
              <a:t>Creates instances of </a:t>
            </a:r>
            <a:r>
              <a:rPr lang="en-US" sz="2600" dirty="0" err="1"/>
              <a:t>Heritrix</a:t>
            </a:r>
            <a:r>
              <a:rPr lang="en-US" sz="2600" dirty="0"/>
              <a:t> for processing of harvests</a:t>
            </a:r>
          </a:p>
          <a:p>
            <a:pPr marL="0" indent="-19809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600" dirty="0"/>
              <a:t>Manages </a:t>
            </a:r>
            <a:r>
              <a:rPr lang="en-US" sz="2600" dirty="0" err="1"/>
              <a:t>Heritrix</a:t>
            </a:r>
            <a:r>
              <a:rPr lang="en-US" sz="2600" dirty="0"/>
              <a:t> instances via API</a:t>
            </a:r>
          </a:p>
          <a:p>
            <a:pPr marL="384120" lvl="1" indent="-18216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</a:pPr>
            <a:r>
              <a:rPr lang="en-US" sz="3000" b="1" dirty="0"/>
              <a:t>OWB support process</a:t>
            </a:r>
          </a:p>
          <a:p>
            <a:pPr marL="14481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</a:pPr>
            <a:r>
              <a:rPr lang="en-US" sz="2600" dirty="0"/>
              <a:t>Builds of OWB index files</a:t>
            </a:r>
            <a:endParaRPr lang="en-US" dirty="0"/>
          </a:p>
          <a:p>
            <a:pPr marL="14481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</a:pPr>
            <a:r>
              <a:rPr lang="en-US" sz="2600" dirty="0"/>
              <a:t>Generates OWB blacklists</a:t>
            </a:r>
            <a:r>
              <a:rPr lang="en-US" sz="2200" dirty="0"/>
              <a:t> </a:t>
            </a:r>
            <a:r>
              <a:rPr lang="en-US" sz="1900" dirty="0"/>
              <a:t>(3 different sets – public, library, curator)</a:t>
            </a:r>
            <a:endParaRPr lang="en-US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333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7A34-AE87-49CA-9490-8CBC024E5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Backend Processes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3D1E2-6288-460A-940E-882F7811A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70000"/>
              </a:lnSpc>
              <a:spcBef>
                <a:spcPts val="1199"/>
              </a:spcBef>
              <a:spcAft>
                <a:spcPts val="201"/>
              </a:spcAft>
              <a:buNone/>
            </a:pPr>
            <a:r>
              <a:rPr lang="en-US" b="1" dirty="0"/>
              <a:t>SK-NIC update</a:t>
            </a:r>
            <a:endParaRPr lang="en-US" sz="2200" b="1" dirty="0"/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Periodically downloads file from Slovak Top Level Registry</a:t>
            </a:r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Adds new domains if not present in catalogue</a:t>
            </a:r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Updates information about domains in catalogue</a:t>
            </a:r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Can be run manually by operator </a:t>
            </a:r>
            <a:r>
              <a:rPr lang="en-US" sz="2000" dirty="0"/>
              <a:t>(selects file to import)</a:t>
            </a:r>
            <a:endParaRPr lang="en-US" sz="2400" dirty="0"/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endParaRPr lang="en-US" sz="2200" dirty="0"/>
          </a:p>
          <a:p>
            <a:pPr marL="0" indent="0">
              <a:lnSpc>
                <a:spcPct val="70000"/>
              </a:lnSpc>
              <a:spcBef>
                <a:spcPts val="1199"/>
              </a:spcBef>
              <a:spcAft>
                <a:spcPts val="201"/>
              </a:spcAft>
              <a:buNone/>
            </a:pPr>
            <a:r>
              <a:rPr lang="en-US" b="1" dirty="0"/>
              <a:t>DROID signatures update</a:t>
            </a:r>
            <a:endParaRPr lang="en-US" sz="2200" b="1" dirty="0"/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Update of signature files for Digital Record Object Identification</a:t>
            </a:r>
            <a:endParaRPr lang="en-US" sz="2600" dirty="0"/>
          </a:p>
          <a:p>
            <a:pPr marL="384120" lvl="1" indent="-18216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endParaRPr lang="en-US" sz="2200" dirty="0"/>
          </a:p>
          <a:p>
            <a:pPr marL="0" indent="0">
              <a:lnSpc>
                <a:spcPct val="70000"/>
              </a:lnSpc>
              <a:spcBef>
                <a:spcPts val="1199"/>
              </a:spcBef>
              <a:spcAft>
                <a:spcPts val="201"/>
              </a:spcAft>
              <a:buNone/>
            </a:pPr>
            <a:r>
              <a:rPr lang="en-US" b="1" dirty="0"/>
              <a:t>CDA (LTP) </a:t>
            </a:r>
            <a:r>
              <a:rPr lang="en-US" b="1" dirty="0" err="1"/>
              <a:t>archivation</a:t>
            </a:r>
            <a:endParaRPr lang="en-US" b="1" dirty="0"/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Creates SIP package for each </a:t>
            </a:r>
            <a:r>
              <a:rPr lang="en-US" sz="2400" u="sng" dirty="0"/>
              <a:t>manifestation</a:t>
            </a:r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If quota is reached (time or amount) then starts ingest process</a:t>
            </a:r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Creates submission </a:t>
            </a:r>
            <a:r>
              <a:rPr lang="en-US" sz="2400" u="sng" dirty="0"/>
              <a:t>orders</a:t>
            </a:r>
            <a:r>
              <a:rPr lang="en-US" sz="2400" dirty="0"/>
              <a:t> for all processed SIPs (to ingest)</a:t>
            </a:r>
          </a:p>
          <a:p>
            <a:pPr marL="0" indent="-19809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Stores result (state) of SIP processing to the catalogue</a:t>
            </a: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val="128243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7A34-AE87-49CA-9490-8CBC024E5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Production ISSUES 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3D1E2-6288-460A-940E-882F7811A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70000"/>
              </a:lnSpc>
              <a:spcBef>
                <a:spcPts val="1199"/>
              </a:spcBef>
              <a:spcAft>
                <a:spcPts val="201"/>
              </a:spcAft>
              <a:buNone/>
            </a:pPr>
            <a:r>
              <a:rPr lang="en-US" b="1" dirty="0"/>
              <a:t>Quality of harvested data</a:t>
            </a:r>
          </a:p>
          <a:p>
            <a:pPr marL="14481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Too complex crawler configuration</a:t>
            </a:r>
          </a:p>
          <a:p>
            <a:pPr marL="14481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Cyclic links in WARC file</a:t>
            </a:r>
          </a:p>
          <a:p>
            <a:pPr marL="14481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r>
              <a:rPr lang="en-US" sz="2400" dirty="0"/>
              <a:t>Deduplication strategy </a:t>
            </a:r>
            <a:r>
              <a:rPr lang="en-US" sz="2000" dirty="0"/>
              <a:t>(vs our design concept)</a:t>
            </a:r>
            <a:endParaRPr lang="en-US" sz="2400" dirty="0"/>
          </a:p>
          <a:p>
            <a:pPr marL="544860" lvl="1" indent="-34290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  <a:buFont typeface="Arial"/>
              <a:buChar char="•"/>
            </a:pPr>
            <a:endParaRPr lang="en-US" sz="2200" dirty="0"/>
          </a:p>
          <a:p>
            <a:pPr marL="0" indent="0">
              <a:lnSpc>
                <a:spcPct val="70000"/>
              </a:lnSpc>
              <a:spcBef>
                <a:spcPts val="1199"/>
              </a:spcBef>
              <a:spcAft>
                <a:spcPts val="201"/>
              </a:spcAft>
              <a:buNone/>
            </a:pPr>
            <a:r>
              <a:rPr lang="en-US" b="1" dirty="0"/>
              <a:t>Harvest issues</a:t>
            </a:r>
            <a:endParaRPr lang="en-US" sz="2200" b="1" dirty="0"/>
          </a:p>
          <a:p>
            <a:pPr marL="14481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</a:pPr>
            <a:r>
              <a:rPr lang="en-US" sz="2400" dirty="0"/>
              <a:t>Complaints from content provider </a:t>
            </a:r>
            <a:r>
              <a:rPr lang="en-US" sz="2000" dirty="0"/>
              <a:t>(suspicion of p</a:t>
            </a:r>
            <a:r>
              <a:rPr lang="sk-SK" sz="2000" dirty="0" err="1"/>
              <a:t>lagiarism</a:t>
            </a:r>
            <a:r>
              <a:rPr lang="en-US" sz="2000" dirty="0"/>
              <a:t>)</a:t>
            </a:r>
            <a:endParaRPr lang="en-US" sz="2400" dirty="0"/>
          </a:p>
          <a:p>
            <a:pPr marL="14481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</a:pPr>
            <a:r>
              <a:rPr lang="en-US" sz="2400" dirty="0"/>
              <a:t>Risky harvest without obey </a:t>
            </a:r>
            <a:r>
              <a:rPr lang="en-US" sz="2400" u="sng" dirty="0"/>
              <a:t>robots.txt</a:t>
            </a:r>
          </a:p>
          <a:p>
            <a:pPr marL="144810">
              <a:lnSpc>
                <a:spcPct val="70000"/>
              </a:lnSpc>
              <a:spcBef>
                <a:spcPts val="201"/>
              </a:spcBef>
              <a:spcAft>
                <a:spcPts val="400"/>
              </a:spcAft>
              <a:buClr>
                <a:srgbClr val="DDDDDD"/>
              </a:buClr>
            </a:pPr>
            <a:r>
              <a:rPr lang="en-US" sz="2400" dirty="0"/>
              <a:t>Ban from ISP provider due to suspicion of DOS attack</a:t>
            </a:r>
          </a:p>
        </p:txBody>
      </p:sp>
    </p:spTree>
    <p:extLst>
      <p:ext uri="{BB962C8B-B14F-4D97-AF65-F5344CB8AC3E}">
        <p14:creationId xmlns:p14="http://schemas.microsoft.com/office/powerpoint/2010/main" val="278956876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a1" id="{EF158714-14BF-430A-B524-64615DE8BF83}" vid="{20EBF4B9-9CCC-495C-9901-57CD2C103F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</TotalTime>
  <Words>823</Words>
  <Application>Microsoft Office PowerPoint</Application>
  <PresentationFormat>On-screen Show (4:3)</PresentationFormat>
  <Paragraphs>141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Lucida Sans Unicode</vt:lpstr>
      <vt:lpstr>Motív balíka Office</vt:lpstr>
      <vt:lpstr>PowerPoint Presentation</vt:lpstr>
      <vt:lpstr>REQUIREMENTS</vt:lpstr>
      <vt:lpstr>Web archive</vt:lpstr>
      <vt:lpstr>E-born deposit</vt:lpstr>
      <vt:lpstr>ARCHITECTURE</vt:lpstr>
      <vt:lpstr>ENVIRONMENTS</vt:lpstr>
      <vt:lpstr>Backend Processes</vt:lpstr>
      <vt:lpstr>Backend Processes</vt:lpstr>
      <vt:lpstr>Production ISSUES </vt:lpstr>
      <vt:lpstr>  DAP Digital archive platform</vt:lpstr>
      <vt:lpstr>DAP Design Highlights</vt:lpstr>
      <vt:lpstr>DAP ARCHITECTURE LIST OF COMPONENTS</vt:lpstr>
      <vt:lpstr>DAP ARCHITECTURE logical model</vt:lpstr>
      <vt:lpstr>PowerPoint Presentation</vt:lpstr>
      <vt:lpstr>PowerPoint Presentation</vt:lpstr>
    </vt:vector>
  </TitlesOfParts>
  <Company>Tempest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Jozef SLÁDEK</dc:creator>
  <cp:lastModifiedBy>Lubomir Hribik</cp:lastModifiedBy>
  <cp:revision>80</cp:revision>
  <dcterms:created xsi:type="dcterms:W3CDTF">2016-04-22T10:12:55Z</dcterms:created>
  <dcterms:modified xsi:type="dcterms:W3CDTF">2018-04-15T11:01:57Z</dcterms:modified>
</cp:coreProperties>
</file>