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64" r:id="rId2"/>
    <p:sldId id="470" r:id="rId3"/>
    <p:sldId id="472" r:id="rId4"/>
    <p:sldId id="473" r:id="rId5"/>
    <p:sldId id="474" r:id="rId6"/>
    <p:sldId id="372" r:id="rId7"/>
    <p:sldId id="412" r:id="rId8"/>
    <p:sldId id="464" r:id="rId9"/>
    <p:sldId id="477" r:id="rId10"/>
    <p:sldId id="462" r:id="rId11"/>
    <p:sldId id="445" r:id="rId12"/>
    <p:sldId id="449" r:id="rId13"/>
    <p:sldId id="459" r:id="rId14"/>
    <p:sldId id="465" r:id="rId15"/>
    <p:sldId id="466" r:id="rId16"/>
    <p:sldId id="446" r:id="rId17"/>
    <p:sldId id="463" r:id="rId18"/>
    <p:sldId id="447" r:id="rId19"/>
    <p:sldId id="451" r:id="rId20"/>
    <p:sldId id="434" r:id="rId21"/>
    <p:sldId id="388" r:id="rId22"/>
    <p:sldId id="435" r:id="rId23"/>
    <p:sldId id="427" r:id="rId24"/>
    <p:sldId id="428" r:id="rId25"/>
    <p:sldId id="429" r:id="rId26"/>
    <p:sldId id="430" r:id="rId27"/>
    <p:sldId id="431" r:id="rId28"/>
    <p:sldId id="444" r:id="rId29"/>
    <p:sldId id="475" r:id="rId30"/>
    <p:sldId id="461" r:id="rId31"/>
    <p:sldId id="476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7C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3515" autoAdjust="0"/>
  </p:normalViewPr>
  <p:slideViewPr>
    <p:cSldViewPr>
      <p:cViewPr varScale="1">
        <p:scale>
          <a:sx n="61" d="100"/>
          <a:sy n="61" d="100"/>
        </p:scale>
        <p:origin x="150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D3609A0-6172-4932-BAF8-EFA845277B21}" type="datetimeFigureOut">
              <a:rPr lang="en-US"/>
              <a:pPr>
                <a:defRPr/>
              </a:pPr>
              <a:t>4/16/2018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F559F4-A693-4CF3-8AF4-099A7838C0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8058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F559F4-A693-4CF3-8AF4-099A7838C066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051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F559F4-A693-4CF3-8AF4-099A7838C066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004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F559F4-A693-4CF3-8AF4-099A7838C066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580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F559F4-A693-4CF3-8AF4-099A7838C066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133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F559F4-A693-4CF3-8AF4-099A7838C066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127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F559F4-A693-4CF3-8AF4-099A7838C066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284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pc_400x88dpi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85750"/>
            <a:ext cx="34290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786563" y="6357938"/>
            <a:ext cx="201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>
                <a:latin typeface="Calibri" pitchFamily="34" charset="0"/>
              </a:rPr>
              <a:t>www.dpconline.org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1FC04-A850-481A-B714-2A63AEEC9882}" type="datetimeFigureOut">
              <a:rPr lang="en-US"/>
              <a:pPr>
                <a:defRPr/>
              </a:pPr>
              <a:t>4/16/2018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04C1B-E0D3-44A0-B027-9036847538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703649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B6EE8-4010-47D0-9FF5-4EEA4C4574D1}" type="datetimeFigureOut">
              <a:rPr lang="en-US"/>
              <a:pPr>
                <a:defRPr/>
              </a:pPr>
              <a:t>4/16/2018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CFDD7-B290-4401-8261-15FB1C2E24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967092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59686-1901-4470-9EBE-1FC8E18E3BCE}" type="datetimeFigureOut">
              <a:rPr lang="en-US"/>
              <a:pPr>
                <a:defRPr/>
              </a:pPr>
              <a:t>4/16/2018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BAC61-9FFA-4358-8602-F31F92D75A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364587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EA7A6-677F-4223-A3D3-75ECF3664CE7}" type="datetimeFigureOut">
              <a:rPr lang="en-US"/>
              <a:pPr>
                <a:defRPr/>
              </a:pPr>
              <a:t>4/16/2018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DDE3D-85CF-4A59-AA9D-91EA38B5E1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2824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092AF-B01F-43CC-85DF-AEF99EEC6B2A}" type="datetimeFigureOut">
              <a:rPr lang="en-US"/>
              <a:pPr>
                <a:defRPr/>
              </a:pPr>
              <a:t>4/16/2018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4C68A-5EB5-41FB-96AA-32E64ED0B2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496838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0E010-0A7F-4CB4-8321-E1B8792F3258}" type="datetimeFigureOut">
              <a:rPr lang="en-US"/>
              <a:pPr>
                <a:defRPr/>
              </a:pPr>
              <a:t>4/16/2018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A259C-6E06-4882-8187-3DFEA1E101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556808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17CEF-AD2D-4A32-8ADB-7273E4BD7D66}" type="datetimeFigureOut">
              <a:rPr lang="en-US"/>
              <a:pPr>
                <a:defRPr/>
              </a:pPr>
              <a:t>4/16/2018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9B1BA-4319-4ACC-BD99-DC3385EC9B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099923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DB3B8-A170-4CEA-B530-CEFCE2661E02}" type="datetimeFigureOut">
              <a:rPr lang="en-US"/>
              <a:pPr>
                <a:defRPr/>
              </a:pPr>
              <a:t>4/16/2018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B3145-C745-4202-833B-9FF8C0B31C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206169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pc_400x88dpi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85750"/>
            <a:ext cx="34290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6786563" y="6357938"/>
            <a:ext cx="201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>
                <a:latin typeface="Calibri" pitchFamily="34" charset="0"/>
              </a:rPr>
              <a:t>www.dpconline.org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91EC9-EFB9-4B4F-8780-7533590B49CA}" type="datetimeFigureOut">
              <a:rPr lang="en-US"/>
              <a:pPr>
                <a:defRPr/>
              </a:pPr>
              <a:t>4/16/2018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599A9-DB53-4989-BA44-F4DC8A0338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64037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CDCC6-B98A-4350-B422-61FB542B5A71}" type="datetimeFigureOut">
              <a:rPr lang="en-US"/>
              <a:pPr>
                <a:defRPr/>
              </a:pPr>
              <a:t>4/16/2018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7646B-93D0-4F7A-8BDD-38AFDB5048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894473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90B8E-88C8-4AC8-B00F-A86A8EAC5244}" type="datetimeFigureOut">
              <a:rPr lang="en-US"/>
              <a:pPr>
                <a:defRPr/>
              </a:pPr>
              <a:t>4/16/2018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431D8-1118-45AF-98E1-B72A9E5B59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604537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5710CB-8A13-48F3-B166-B5D0F452948A}" type="datetimeFigureOut">
              <a:rPr lang="en-US"/>
              <a:pPr>
                <a:defRPr/>
              </a:pPr>
              <a:t>4/16/2018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859522-9F92-4FEB-BF18-CA1315401D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41" r:id="rId7"/>
    <p:sldLayoutId id="2147483836" r:id="rId8"/>
    <p:sldLayoutId id="2147483837" r:id="rId9"/>
    <p:sldLayoutId id="2147483838" r:id="rId10"/>
    <p:sldLayoutId id="2147483839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pconline.org/blog/a-foot-in-the-door-is-worth-two-on-the-des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iki.dpconline.or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dpconline.org/join-us" TargetMode="External"/><Relationship Id="rId4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7"/>
          <p:cNvSpPr txBox="1">
            <a:spLocks noChangeArrowheads="1"/>
          </p:cNvSpPr>
          <p:nvPr/>
        </p:nvSpPr>
        <p:spPr bwMode="auto">
          <a:xfrm>
            <a:off x="4572000" y="1556792"/>
            <a:ext cx="4207049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 b="1" dirty="0"/>
              <a:t>Certification, Sustainability and Advocacy</a:t>
            </a:r>
          </a:p>
          <a:p>
            <a:pPr eaLnBrk="1" hangingPunct="1"/>
            <a:endParaRPr lang="en-GB" sz="2400" b="1" dirty="0">
              <a:latin typeface="+mj-lt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400" b="1" dirty="0">
                <a:latin typeface="+mn-lt"/>
              </a:rPr>
              <a:t>The problem of success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400" b="1" dirty="0">
                <a:latin typeface="+mn-lt"/>
              </a:rPr>
              <a:t>The Business Case?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GB" sz="2400" b="1" dirty="0">
                <a:latin typeface="+mn-lt"/>
              </a:rPr>
              <a:t>Environmental 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GB" sz="2400" b="1" dirty="0">
                <a:latin typeface="+mn-lt"/>
              </a:rPr>
              <a:t>Financial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GB" sz="2400" b="1" dirty="0">
                <a:latin typeface="+mn-lt"/>
              </a:rPr>
              <a:t>Social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GB" sz="2400" b="1" dirty="0">
              <a:latin typeface="+mn-lt"/>
            </a:endParaRPr>
          </a:p>
          <a:p>
            <a:pPr eaLnBrk="1" hangingPunct="1"/>
            <a:endParaRPr lang="en-GB" sz="2400" b="1" dirty="0">
              <a:latin typeface="+mj-lt"/>
            </a:endParaRPr>
          </a:p>
          <a:p>
            <a:pPr eaLnBrk="1" hangingPunct="1"/>
            <a:r>
              <a:rPr lang="en-GB" sz="2400" b="1" dirty="0">
                <a:latin typeface="+mj-lt"/>
              </a:rPr>
              <a:t>William Kilbride</a:t>
            </a:r>
          </a:p>
          <a:p>
            <a:pPr eaLnBrk="1" hangingPunct="1"/>
            <a:r>
              <a:rPr lang="en-GB" sz="1600" dirty="0">
                <a:latin typeface="+mj-lt"/>
              </a:rPr>
              <a:t>@</a:t>
            </a:r>
            <a:r>
              <a:rPr lang="en-GB" sz="1600" dirty="0" err="1">
                <a:latin typeface="+mj-lt"/>
              </a:rPr>
              <a:t>williamkilbride</a:t>
            </a:r>
            <a:endParaRPr lang="en-GB" sz="20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8064"/>
            <a:ext cx="4139952" cy="5519936"/>
          </a:xfrm>
          <a:prstGeom prst="rect">
            <a:avLst/>
          </a:prstGeom>
        </p:spPr>
      </p:pic>
    </p:spTree>
  </p:cSld>
  <p:clrMapOvr>
    <a:masterClrMapping/>
  </p:clrMapOvr>
  <p:transition advClick="0" advTm="10000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7"/>
          <p:cNvSpPr txBox="1">
            <a:spLocks noChangeArrowheads="1"/>
          </p:cNvSpPr>
          <p:nvPr/>
        </p:nvSpPr>
        <p:spPr bwMode="auto">
          <a:xfrm>
            <a:off x="827584" y="1916832"/>
            <a:ext cx="7704856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 b="1" dirty="0">
                <a:latin typeface="+mn-lt"/>
              </a:rPr>
              <a:t>I will come back round in a moment.  But now …</a:t>
            </a:r>
          </a:p>
          <a:p>
            <a:pPr eaLnBrk="1" hangingPunct="1"/>
            <a:endParaRPr lang="en-GB" sz="2400" b="1" dirty="0">
              <a:latin typeface="+mj-lt"/>
            </a:endParaRPr>
          </a:p>
          <a:p>
            <a:pPr eaLnBrk="1" hangingPunct="1"/>
            <a:r>
              <a:rPr lang="en-GB" sz="2400" b="1" dirty="0">
                <a:latin typeface="+mj-lt"/>
              </a:rPr>
              <a:t>Digital preservation and the Triple Bottom Line:</a:t>
            </a:r>
          </a:p>
          <a:p>
            <a:pPr eaLnBrk="1" hangingPunct="1"/>
            <a:endParaRPr lang="en-GB" sz="2400" b="1" dirty="0">
              <a:latin typeface="+mj-lt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400" b="1" dirty="0">
                <a:latin typeface="+mn-lt"/>
              </a:rPr>
              <a:t>Financial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400" b="1" dirty="0">
                <a:latin typeface="+mn-lt"/>
              </a:rPr>
              <a:t>Environmental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400" b="1" dirty="0">
                <a:latin typeface="+mn-lt"/>
              </a:rPr>
              <a:t>Social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GB" sz="2400" b="1" dirty="0">
              <a:latin typeface="+mn-lt"/>
            </a:endParaRPr>
          </a:p>
          <a:p>
            <a:pPr eaLnBrk="1" hangingPunct="1"/>
            <a:endParaRPr lang="en-GB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0161228"/>
      </p:ext>
    </p:extLst>
  </p:cSld>
  <p:clrMapOvr>
    <a:masterClrMapping/>
  </p:clrMapOvr>
  <p:transition advClick="0" advTm="10000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2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Financial Outcomes</a:t>
            </a:r>
          </a:p>
        </p:txBody>
      </p:sp>
    </p:spTree>
    <p:extLst>
      <p:ext uri="{BB962C8B-B14F-4D97-AF65-F5344CB8AC3E}">
        <p14:creationId xmlns:p14="http://schemas.microsoft.com/office/powerpoint/2010/main" val="2635290820"/>
      </p:ext>
    </p:ext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7"/>
          <p:cNvSpPr txBox="1">
            <a:spLocks noChangeArrowheads="1"/>
          </p:cNvSpPr>
          <p:nvPr/>
        </p:nvSpPr>
        <p:spPr bwMode="auto">
          <a:xfrm>
            <a:off x="395535" y="1268760"/>
            <a:ext cx="851800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i="1" dirty="0">
                <a:latin typeface="Calibri" pitchFamily="34" charset="0"/>
              </a:rPr>
              <a:t>…money turns out to be the major problem facing the future of our digital heritage. (Rosenthal 2012)</a:t>
            </a:r>
          </a:p>
        </p:txBody>
      </p:sp>
      <p:sp>
        <p:nvSpPr>
          <p:cNvPr id="7" name="TextBox 37"/>
          <p:cNvSpPr txBox="1">
            <a:spLocks noChangeArrowheads="1"/>
          </p:cNvSpPr>
          <p:nvPr/>
        </p:nvSpPr>
        <p:spPr bwMode="auto">
          <a:xfrm>
            <a:off x="2902823" y="3276839"/>
            <a:ext cx="368209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 dirty="0">
                <a:latin typeface="Calibri" pitchFamily="34" charset="0"/>
              </a:rPr>
              <a:t>Storage capacities:</a:t>
            </a:r>
          </a:p>
          <a:p>
            <a:r>
              <a:rPr lang="en-GB" sz="2800" b="1" dirty="0" err="1">
                <a:latin typeface="Calibri" pitchFamily="34" charset="0"/>
              </a:rPr>
              <a:t>Approx</a:t>
            </a:r>
            <a:r>
              <a:rPr lang="en-GB" sz="2800" b="1" dirty="0">
                <a:latin typeface="Calibri" pitchFamily="34" charset="0"/>
              </a:rPr>
              <a:t> 40% per annum</a:t>
            </a:r>
          </a:p>
        </p:txBody>
      </p:sp>
      <p:sp>
        <p:nvSpPr>
          <p:cNvPr id="9" name="TextBox 37"/>
          <p:cNvSpPr txBox="1">
            <a:spLocks noChangeArrowheads="1"/>
          </p:cNvSpPr>
          <p:nvPr/>
        </p:nvSpPr>
        <p:spPr bwMode="auto">
          <a:xfrm>
            <a:off x="396861" y="2322732"/>
            <a:ext cx="368209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 dirty="0">
                <a:latin typeface="Calibri" pitchFamily="34" charset="0"/>
              </a:rPr>
              <a:t>Data creation:</a:t>
            </a:r>
          </a:p>
          <a:p>
            <a:r>
              <a:rPr lang="en-GB" sz="2800" b="1" dirty="0" err="1">
                <a:latin typeface="Calibri" pitchFamily="34" charset="0"/>
              </a:rPr>
              <a:t>Approx</a:t>
            </a:r>
            <a:r>
              <a:rPr lang="en-GB" sz="2800" b="1" dirty="0">
                <a:latin typeface="Calibri" pitchFamily="34" charset="0"/>
              </a:rPr>
              <a:t> 60% per annum</a:t>
            </a:r>
          </a:p>
        </p:txBody>
      </p:sp>
      <p:sp>
        <p:nvSpPr>
          <p:cNvPr id="8" name="TextBox 37"/>
          <p:cNvSpPr txBox="1">
            <a:spLocks noChangeArrowheads="1"/>
          </p:cNvSpPr>
          <p:nvPr/>
        </p:nvSpPr>
        <p:spPr bwMode="auto">
          <a:xfrm>
            <a:off x="5414181" y="4293950"/>
            <a:ext cx="34993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 dirty="0">
                <a:latin typeface="Calibri" pitchFamily="34" charset="0"/>
              </a:rPr>
              <a:t>IT Budgets:</a:t>
            </a:r>
          </a:p>
          <a:p>
            <a:r>
              <a:rPr lang="en-GB" sz="2800" b="1" dirty="0" err="1">
                <a:latin typeface="Calibri" pitchFamily="34" charset="0"/>
              </a:rPr>
              <a:t>Approx</a:t>
            </a:r>
            <a:r>
              <a:rPr lang="en-GB" sz="2800" b="1" dirty="0">
                <a:latin typeface="Calibri" pitchFamily="34" charset="0"/>
              </a:rPr>
              <a:t> 2% per annum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0946"/>
            <a:ext cx="2823677" cy="255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1755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6787D4-D9B3-4A07-A3D1-0BBBEDF05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645" y="1613049"/>
            <a:ext cx="5616624" cy="43002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81A4FE-A8F4-4DA2-AFFA-D3B021D38A12}"/>
              </a:ext>
            </a:extLst>
          </p:cNvPr>
          <p:cNvSpPr txBox="1"/>
          <p:nvPr/>
        </p:nvSpPr>
        <p:spPr>
          <a:xfrm>
            <a:off x="1979712" y="980728"/>
            <a:ext cx="5156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+mj-lt"/>
              </a:rPr>
              <a:t>The Brute Force DP Business Model 3:1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00306F3-DAB7-438D-AEEA-5C52E00AA744}"/>
              </a:ext>
            </a:extLst>
          </p:cNvPr>
          <p:cNvGrpSpPr/>
          <p:nvPr/>
        </p:nvGrpSpPr>
        <p:grpSpPr>
          <a:xfrm>
            <a:off x="183968" y="3645024"/>
            <a:ext cx="2011768" cy="2232248"/>
            <a:chOff x="183968" y="3645024"/>
            <a:chExt cx="2011768" cy="223224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529D8BE-D66E-41C6-871B-3425CF9163A2}"/>
                </a:ext>
              </a:extLst>
            </p:cNvPr>
            <p:cNvSpPr/>
            <p:nvPr/>
          </p:nvSpPr>
          <p:spPr>
            <a:xfrm>
              <a:off x="1331640" y="3645024"/>
              <a:ext cx="864096" cy="2232248"/>
            </a:xfrm>
            <a:prstGeom prst="ellipse">
              <a:avLst/>
            </a:prstGeom>
            <a:noFill/>
            <a:ln w="38100">
              <a:solidFill>
                <a:srgbClr val="007C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C1FDEBA-A769-4840-A387-8A96D0FF49FA}"/>
                </a:ext>
              </a:extLst>
            </p:cNvPr>
            <p:cNvSpPr txBox="1"/>
            <p:nvPr/>
          </p:nvSpPr>
          <p:spPr>
            <a:xfrm>
              <a:off x="183968" y="4432329"/>
              <a:ext cx="999825" cy="646331"/>
            </a:xfrm>
            <a:prstGeom prst="rect">
              <a:avLst/>
            </a:prstGeom>
            <a:solidFill>
              <a:srgbClr val="007C6F"/>
            </a:solidFill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  <a:latin typeface="+mn-lt"/>
                </a:rPr>
                <a:t>Charge </a:t>
              </a:r>
            </a:p>
            <a:p>
              <a:r>
                <a:rPr lang="en-GB" b="1" dirty="0">
                  <a:solidFill>
                    <a:schemeClr val="bg1"/>
                  </a:solidFill>
                  <a:latin typeface="+mn-lt"/>
                </a:rPr>
                <a:t>at ingest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0E5A692-3A14-4D21-AEF3-31B70AC6678C}"/>
                </a:ext>
              </a:extLst>
            </p:cNvPr>
            <p:cNvCxnSpPr>
              <a:stCxn id="5" idx="2"/>
              <a:endCxn id="8" idx="3"/>
            </p:cNvCxnSpPr>
            <p:nvPr/>
          </p:nvCxnSpPr>
          <p:spPr>
            <a:xfrm flipH="1" flipV="1">
              <a:off x="1183793" y="4755495"/>
              <a:ext cx="147847" cy="5653"/>
            </a:xfrm>
            <a:prstGeom prst="line">
              <a:avLst/>
            </a:prstGeom>
            <a:ln w="38100">
              <a:solidFill>
                <a:srgbClr val="007C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AE0166F-918C-4ACB-A307-E3B17B7339EB}"/>
              </a:ext>
            </a:extLst>
          </p:cNvPr>
          <p:cNvGrpSpPr/>
          <p:nvPr/>
        </p:nvGrpSpPr>
        <p:grpSpPr>
          <a:xfrm>
            <a:off x="6704140" y="2878813"/>
            <a:ext cx="2153569" cy="2232248"/>
            <a:chOff x="6704140" y="2878813"/>
            <a:chExt cx="2153569" cy="223224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A3EB437-B7F8-4D3D-B8BC-F0F665BF82A7}"/>
                </a:ext>
              </a:extLst>
            </p:cNvPr>
            <p:cNvSpPr/>
            <p:nvPr/>
          </p:nvSpPr>
          <p:spPr>
            <a:xfrm>
              <a:off x="6704140" y="2878813"/>
              <a:ext cx="864096" cy="2232248"/>
            </a:xfrm>
            <a:prstGeom prst="ellipse">
              <a:avLst/>
            </a:prstGeom>
            <a:noFill/>
            <a:ln w="38100">
              <a:solidFill>
                <a:srgbClr val="007C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A9ADEC9-B641-4479-959A-459BC9FBB8F5}"/>
                </a:ext>
              </a:extLst>
            </p:cNvPr>
            <p:cNvSpPr txBox="1"/>
            <p:nvPr/>
          </p:nvSpPr>
          <p:spPr>
            <a:xfrm>
              <a:off x="7740352" y="3671771"/>
              <a:ext cx="1117357" cy="646331"/>
            </a:xfrm>
            <a:prstGeom prst="rect">
              <a:avLst/>
            </a:prstGeom>
            <a:solidFill>
              <a:srgbClr val="007C6F"/>
            </a:solidFill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  <a:latin typeface="+mn-lt"/>
                </a:rPr>
                <a:t>Charge </a:t>
              </a:r>
            </a:p>
            <a:p>
              <a:r>
                <a:rPr lang="en-GB" b="1" dirty="0">
                  <a:solidFill>
                    <a:schemeClr val="bg1"/>
                  </a:solidFill>
                  <a:latin typeface="+mn-lt"/>
                </a:rPr>
                <a:t>for access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09B2683-9DCF-48DD-9588-2B12A3349897}"/>
                </a:ext>
              </a:extLst>
            </p:cNvPr>
            <p:cNvCxnSpPr>
              <a:stCxn id="9" idx="1"/>
              <a:endCxn id="6" idx="6"/>
            </p:cNvCxnSpPr>
            <p:nvPr/>
          </p:nvCxnSpPr>
          <p:spPr>
            <a:xfrm flipH="1">
              <a:off x="7568236" y="3994937"/>
              <a:ext cx="17211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2027754-2A95-4B63-9D9A-551D8F34AACA}"/>
              </a:ext>
            </a:extLst>
          </p:cNvPr>
          <p:cNvGrpSpPr/>
          <p:nvPr/>
        </p:nvGrpSpPr>
        <p:grpSpPr>
          <a:xfrm>
            <a:off x="1767705" y="5111061"/>
            <a:ext cx="2232248" cy="1619202"/>
            <a:chOff x="1767705" y="5111061"/>
            <a:chExt cx="2232248" cy="161920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B8D3F5B-5644-4B80-8B3E-B3041C79F5BA}"/>
                </a:ext>
              </a:extLst>
            </p:cNvPr>
            <p:cNvSpPr/>
            <p:nvPr/>
          </p:nvSpPr>
          <p:spPr>
            <a:xfrm rot="5400000">
              <a:off x="2451781" y="4426985"/>
              <a:ext cx="864096" cy="2232248"/>
            </a:xfrm>
            <a:prstGeom prst="ellipse">
              <a:avLst/>
            </a:prstGeom>
            <a:noFill/>
            <a:ln>
              <a:solidFill>
                <a:srgbClr val="007C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C3D89FD-FA9C-4EB1-A5D1-7BD865E268A2}"/>
                </a:ext>
              </a:extLst>
            </p:cNvPr>
            <p:cNvSpPr txBox="1"/>
            <p:nvPr/>
          </p:nvSpPr>
          <p:spPr>
            <a:xfrm>
              <a:off x="1997785" y="6083932"/>
              <a:ext cx="1772088" cy="646331"/>
            </a:xfrm>
            <a:prstGeom prst="rect">
              <a:avLst/>
            </a:prstGeom>
            <a:solidFill>
              <a:srgbClr val="007C6F"/>
            </a:solidFill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  <a:latin typeface="+mn-lt"/>
                </a:rPr>
                <a:t>Charge for your </a:t>
              </a:r>
            </a:p>
            <a:p>
              <a:r>
                <a:rPr lang="en-GB" b="1" dirty="0">
                  <a:solidFill>
                    <a:schemeClr val="bg1"/>
                  </a:solidFill>
                  <a:latin typeface="+mn-lt"/>
                </a:rPr>
                <a:t>know-how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9DAA40B-FD51-431E-BFAE-302FF4CF069D}"/>
                </a:ext>
              </a:extLst>
            </p:cNvPr>
            <p:cNvCxnSpPr>
              <a:stCxn id="10" idx="0"/>
              <a:endCxn id="7" idx="6"/>
            </p:cNvCxnSpPr>
            <p:nvPr/>
          </p:nvCxnSpPr>
          <p:spPr>
            <a:xfrm flipV="1">
              <a:off x="2883829" y="5975157"/>
              <a:ext cx="0" cy="1087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0535424"/>
      </p:ext>
    </p:extLst>
  </p:cSld>
  <p:clrMapOvr>
    <a:masterClrMapping/>
  </p:clrMapOvr>
  <p:transition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7"/>
          <p:cNvSpPr txBox="1">
            <a:spLocks noChangeArrowheads="1"/>
          </p:cNvSpPr>
          <p:nvPr/>
        </p:nvSpPr>
        <p:spPr bwMode="auto">
          <a:xfrm>
            <a:off x="1357290" y="1071546"/>
            <a:ext cx="63579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GB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1AE1CE-CBBC-4F4A-B6D3-9EBDB0CF96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5" t="16401" r="35038" b="12201"/>
          <a:stretch/>
        </p:blipFill>
        <p:spPr>
          <a:xfrm>
            <a:off x="251520" y="1533211"/>
            <a:ext cx="3531216" cy="4392488"/>
          </a:xfrm>
          <a:prstGeom prst="rect">
            <a:avLst/>
          </a:prstGeom>
        </p:spPr>
      </p:pic>
      <p:sp>
        <p:nvSpPr>
          <p:cNvPr id="7" name="TextBox 37">
            <a:extLst>
              <a:ext uri="{FF2B5EF4-FFF2-40B4-BE49-F238E27FC236}">
                <a16:creationId xmlns:a16="http://schemas.microsoft.com/office/drawing/2014/main" id="{045213A5-8A59-4B28-98FC-2B4475762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944" y="1533211"/>
            <a:ext cx="493204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400" b="1" dirty="0">
                <a:latin typeface="+mn-lt"/>
              </a:rPr>
              <a:t>Derived demand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400" b="1" dirty="0">
                <a:latin typeface="+mn-lt"/>
              </a:rPr>
              <a:t>Depreciable durable assets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400" b="1" dirty="0">
                <a:latin typeface="+mn-lt"/>
              </a:rPr>
              <a:t>Non-rivalrous (aka The Free Rider)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400" b="1" dirty="0">
                <a:latin typeface="+mn-lt"/>
              </a:rPr>
              <a:t>Temporally dynamic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400" b="1" dirty="0">
                <a:latin typeface="+mn-lt"/>
              </a:rPr>
              <a:t>Path dependent</a:t>
            </a:r>
          </a:p>
        </p:txBody>
      </p:sp>
    </p:spTree>
    <p:extLst>
      <p:ext uri="{BB962C8B-B14F-4D97-AF65-F5344CB8AC3E}">
        <p14:creationId xmlns:p14="http://schemas.microsoft.com/office/powerpoint/2010/main" val="4270550379"/>
      </p:ext>
    </p:extLst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7"/>
          <p:cNvSpPr txBox="1">
            <a:spLocks noChangeArrowheads="1"/>
          </p:cNvSpPr>
          <p:nvPr/>
        </p:nvSpPr>
        <p:spPr bwMode="auto">
          <a:xfrm>
            <a:off x="1357290" y="1071546"/>
            <a:ext cx="63579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GB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258" t="14563" r="32845" b="15548"/>
          <a:stretch/>
        </p:blipFill>
        <p:spPr>
          <a:xfrm>
            <a:off x="3275856" y="1196752"/>
            <a:ext cx="5428998" cy="38164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96136" y="5301208"/>
            <a:ext cx="3185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http://www.4cproject.eu/dcsm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31" y="1977076"/>
            <a:ext cx="2862425" cy="303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19696"/>
      </p:ext>
    </p:extLst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7"/>
          <p:cNvSpPr txBox="1">
            <a:spLocks noChangeArrowheads="1"/>
          </p:cNvSpPr>
          <p:nvPr/>
        </p:nvSpPr>
        <p:spPr bwMode="auto">
          <a:xfrm>
            <a:off x="4355976" y="548680"/>
            <a:ext cx="4788024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 b="1" dirty="0"/>
              <a:t>DP and cost benefits</a:t>
            </a:r>
          </a:p>
          <a:p>
            <a:pPr eaLnBrk="1" hangingPunct="1"/>
            <a:endParaRPr lang="en-GB" sz="2400" b="1" dirty="0">
              <a:latin typeface="+mj-lt"/>
            </a:endParaRPr>
          </a:p>
          <a:p>
            <a:pPr eaLnBrk="1" hangingPunct="1"/>
            <a:r>
              <a:rPr lang="en-GB" sz="2400" b="1" dirty="0">
                <a:latin typeface="+mj-lt"/>
              </a:rPr>
              <a:t>Focus on costs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400" b="1" dirty="0">
                <a:latin typeface="+mn-lt"/>
              </a:rPr>
              <a:t>DP expensive?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400" b="1" dirty="0">
                <a:latin typeface="+mn-lt"/>
              </a:rPr>
              <a:t>NO! DP as unfunded mandate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400" b="1" dirty="0">
                <a:latin typeface="+mn-lt"/>
              </a:rPr>
              <a:t>Capital and revenue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GB" sz="2400" b="1" dirty="0">
              <a:latin typeface="+mn-lt"/>
            </a:endParaRPr>
          </a:p>
          <a:p>
            <a:pPr eaLnBrk="1" hangingPunct="1"/>
            <a:r>
              <a:rPr lang="en-GB" sz="2400" b="1" dirty="0">
                <a:latin typeface="+mn-lt"/>
              </a:rPr>
              <a:t>Focus on Value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400" b="1" dirty="0">
                <a:latin typeface="+mn-lt"/>
              </a:rPr>
              <a:t>Do we know the value of our data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GB" sz="2400" b="1" dirty="0">
              <a:latin typeface="+mn-lt"/>
            </a:endParaRPr>
          </a:p>
          <a:p>
            <a:pPr eaLnBrk="1" hangingPunct="1"/>
            <a:r>
              <a:rPr lang="en-GB" sz="2400" b="1" dirty="0">
                <a:latin typeface="+mn-lt"/>
              </a:rPr>
              <a:t>Focus on benefits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400" b="1" dirty="0">
                <a:latin typeface="+mn-lt"/>
              </a:rPr>
              <a:t>Return on investment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400" b="1" dirty="0">
                <a:latin typeface="+mn-lt"/>
              </a:rPr>
              <a:t>Free riders (deferred benefits)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400" b="1" dirty="0">
                <a:latin typeface="+mn-lt"/>
              </a:rPr>
              <a:t>Economic impacts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0888"/>
            <a:ext cx="3707449" cy="247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72777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7"/>
          <p:cNvSpPr txBox="1">
            <a:spLocks noChangeArrowheads="1"/>
          </p:cNvSpPr>
          <p:nvPr/>
        </p:nvSpPr>
        <p:spPr bwMode="auto">
          <a:xfrm>
            <a:off x="857224" y="1214422"/>
            <a:ext cx="59970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 dirty="0">
                <a:latin typeface="Calibri" pitchFamily="34" charset="0"/>
              </a:rPr>
              <a:t>Timing 1: Lifecycle costs of a repository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86F53E0-109F-4BA5-99EF-4635828F3D77}"/>
              </a:ext>
            </a:extLst>
          </p:cNvPr>
          <p:cNvGrpSpPr/>
          <p:nvPr/>
        </p:nvGrpSpPr>
        <p:grpSpPr>
          <a:xfrm>
            <a:off x="198524" y="1916832"/>
            <a:ext cx="997484" cy="3392760"/>
            <a:chOff x="198524" y="1916832"/>
            <a:chExt cx="997484" cy="3392760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0C748A1-5F8B-4E2E-93B0-5FB0EEC557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96008" y="1916832"/>
              <a:ext cx="0" cy="3392760"/>
            </a:xfrm>
            <a:prstGeom prst="straightConnector1">
              <a:avLst/>
            </a:prstGeom>
            <a:ln w="38100">
              <a:solidFill>
                <a:srgbClr val="007C6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B3CBC2F-7C7F-4C31-977F-AF58215B61AF}"/>
                </a:ext>
              </a:extLst>
            </p:cNvPr>
            <p:cNvSpPr txBox="1"/>
            <p:nvPr/>
          </p:nvSpPr>
          <p:spPr>
            <a:xfrm rot="16200000">
              <a:off x="-2493" y="3078085"/>
              <a:ext cx="7713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007C6F"/>
                  </a:solidFill>
                  <a:latin typeface="+mj-lt"/>
                </a:rPr>
                <a:t>Spend</a:t>
              </a:r>
            </a:p>
          </p:txBody>
        </p: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3190F1-2F60-483F-99AB-F712930D736F}"/>
              </a:ext>
            </a:extLst>
          </p:cNvPr>
          <p:cNvSpPr/>
          <p:nvPr/>
        </p:nvSpPr>
        <p:spPr>
          <a:xfrm>
            <a:off x="1196008" y="2044933"/>
            <a:ext cx="7264424" cy="2856978"/>
          </a:xfrm>
          <a:custGeom>
            <a:avLst/>
            <a:gdLst>
              <a:gd name="connsiteX0" fmla="*/ 0 w 6604000"/>
              <a:gd name="connsiteY0" fmla="*/ 2114516 h 2856978"/>
              <a:gd name="connsiteX1" fmla="*/ 1352061 w 6604000"/>
              <a:gd name="connsiteY1" fmla="*/ 1067255 h 2856978"/>
              <a:gd name="connsiteX2" fmla="*/ 2250830 w 6604000"/>
              <a:gd name="connsiteY2" fmla="*/ 19993 h 2856978"/>
              <a:gd name="connsiteX3" fmla="*/ 4040553 w 6604000"/>
              <a:gd name="connsiteY3" fmla="*/ 2036363 h 2856978"/>
              <a:gd name="connsiteX4" fmla="*/ 6604000 w 6604000"/>
              <a:gd name="connsiteY4" fmla="*/ 2856978 h 2856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4000" h="2856978">
                <a:moveTo>
                  <a:pt x="0" y="2114516"/>
                </a:moveTo>
                <a:cubicBezTo>
                  <a:pt x="488461" y="1765429"/>
                  <a:pt x="976923" y="1416342"/>
                  <a:pt x="1352061" y="1067255"/>
                </a:cubicBezTo>
                <a:cubicBezTo>
                  <a:pt x="1727199" y="718168"/>
                  <a:pt x="1802748" y="-141525"/>
                  <a:pt x="2250830" y="19993"/>
                </a:cubicBezTo>
                <a:cubicBezTo>
                  <a:pt x="2698912" y="181511"/>
                  <a:pt x="3315025" y="1563532"/>
                  <a:pt x="4040553" y="2036363"/>
                </a:cubicBezTo>
                <a:cubicBezTo>
                  <a:pt x="4766081" y="2509194"/>
                  <a:pt x="6159825" y="2786640"/>
                  <a:pt x="6604000" y="2856978"/>
                </a:cubicBezTo>
              </a:path>
            </a:pathLst>
          </a:custGeom>
          <a:noFill/>
          <a:ln w="38100">
            <a:solidFill>
              <a:srgbClr val="007C6F"/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99D137C-AFAC-406E-889B-9C97A70C3097}"/>
              </a:ext>
            </a:extLst>
          </p:cNvPr>
          <p:cNvSpPr/>
          <p:nvPr/>
        </p:nvSpPr>
        <p:spPr>
          <a:xfrm>
            <a:off x="6660232" y="6237312"/>
            <a:ext cx="2304256" cy="51248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E75D71A-26CC-451E-9910-354E1539C4A2}"/>
              </a:ext>
            </a:extLst>
          </p:cNvPr>
          <p:cNvGrpSpPr/>
          <p:nvPr/>
        </p:nvGrpSpPr>
        <p:grpSpPr>
          <a:xfrm>
            <a:off x="1043608" y="5157192"/>
            <a:ext cx="7416824" cy="1592602"/>
            <a:chOff x="1043608" y="5157192"/>
            <a:chExt cx="7416824" cy="1592602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104C27BF-93AC-4F4C-BEFF-B0A467A54D65}"/>
                </a:ext>
              </a:extLst>
            </p:cNvPr>
            <p:cNvCxnSpPr/>
            <p:nvPr/>
          </p:nvCxnSpPr>
          <p:spPr>
            <a:xfrm>
              <a:off x="1043608" y="5157192"/>
              <a:ext cx="7416824" cy="0"/>
            </a:xfrm>
            <a:prstGeom prst="straightConnector1">
              <a:avLst/>
            </a:prstGeom>
            <a:ln w="38100">
              <a:solidFill>
                <a:srgbClr val="007C6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850F899-A151-4F79-B9B0-36909F890500}"/>
                </a:ext>
              </a:extLst>
            </p:cNvPr>
            <p:cNvSpPr txBox="1"/>
            <p:nvPr/>
          </p:nvSpPr>
          <p:spPr>
            <a:xfrm>
              <a:off x="4198022" y="5661248"/>
              <a:ext cx="1005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007C6F"/>
                  </a:solidFill>
                  <a:latin typeface="+mj-lt"/>
                </a:rPr>
                <a:t>Maturity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1C79BFB-62F8-41BD-BA83-A0D26F0E0C04}"/>
                </a:ext>
              </a:extLst>
            </p:cNvPr>
            <p:cNvSpPr txBox="1"/>
            <p:nvPr/>
          </p:nvSpPr>
          <p:spPr>
            <a:xfrm rot="16200000">
              <a:off x="919394" y="5845027"/>
              <a:ext cx="1440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007C6F"/>
                  </a:solidFill>
                  <a:latin typeface="+mj-lt"/>
                </a:rPr>
                <a:t>Acknowledge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241D4A4-9493-468E-88B5-E9114AF770A6}"/>
                </a:ext>
              </a:extLst>
            </p:cNvPr>
            <p:cNvSpPr txBox="1"/>
            <p:nvPr/>
          </p:nvSpPr>
          <p:spPr>
            <a:xfrm rot="16200000">
              <a:off x="7465632" y="5919061"/>
              <a:ext cx="12068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007C6F"/>
                  </a:solidFill>
                  <a:latin typeface="+mj-lt"/>
                </a:rPr>
                <a:t>Externalize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D35621BB-8418-42CE-B635-00E9D13F9198}"/>
              </a:ext>
            </a:extLst>
          </p:cNvPr>
          <p:cNvSpPr/>
          <p:nvPr/>
        </p:nvSpPr>
        <p:spPr>
          <a:xfrm>
            <a:off x="971600" y="5013176"/>
            <a:ext cx="7704856" cy="296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3E23929-E269-4E9B-85F3-DF946C132346}"/>
              </a:ext>
            </a:extLst>
          </p:cNvPr>
          <p:cNvSpPr/>
          <p:nvPr/>
        </p:nvSpPr>
        <p:spPr>
          <a:xfrm>
            <a:off x="1195754" y="4648220"/>
            <a:ext cx="7197969" cy="2033934"/>
          </a:xfrm>
          <a:custGeom>
            <a:avLst/>
            <a:gdLst>
              <a:gd name="connsiteX0" fmla="*/ 0 w 7197969"/>
              <a:gd name="connsiteY0" fmla="*/ 525565 h 2033934"/>
              <a:gd name="connsiteX1" fmla="*/ 148492 w 7197969"/>
              <a:gd name="connsiteY1" fmla="*/ 455226 h 2033934"/>
              <a:gd name="connsiteX2" fmla="*/ 203200 w 7197969"/>
              <a:gd name="connsiteY2" fmla="*/ 416149 h 2033934"/>
              <a:gd name="connsiteX3" fmla="*/ 226646 w 7197969"/>
              <a:gd name="connsiteY3" fmla="*/ 408334 h 2033934"/>
              <a:gd name="connsiteX4" fmla="*/ 281354 w 7197969"/>
              <a:gd name="connsiteY4" fmla="*/ 369257 h 2033934"/>
              <a:gd name="connsiteX5" fmla="*/ 304800 w 7197969"/>
              <a:gd name="connsiteY5" fmla="*/ 353626 h 2033934"/>
              <a:gd name="connsiteX6" fmla="*/ 359508 w 7197969"/>
              <a:gd name="connsiteY6" fmla="*/ 330180 h 2033934"/>
              <a:gd name="connsiteX7" fmla="*/ 390769 w 7197969"/>
              <a:gd name="connsiteY7" fmla="*/ 306734 h 2033934"/>
              <a:gd name="connsiteX8" fmla="*/ 414215 w 7197969"/>
              <a:gd name="connsiteY8" fmla="*/ 298918 h 2033934"/>
              <a:gd name="connsiteX9" fmla="*/ 453292 w 7197969"/>
              <a:gd name="connsiteY9" fmla="*/ 283288 h 2033934"/>
              <a:gd name="connsiteX10" fmla="*/ 476738 w 7197969"/>
              <a:gd name="connsiteY10" fmla="*/ 275472 h 2033934"/>
              <a:gd name="connsiteX11" fmla="*/ 500184 w 7197969"/>
              <a:gd name="connsiteY11" fmla="*/ 259842 h 2033934"/>
              <a:gd name="connsiteX12" fmla="*/ 547077 w 7197969"/>
              <a:gd name="connsiteY12" fmla="*/ 244211 h 2033934"/>
              <a:gd name="connsiteX13" fmla="*/ 601784 w 7197969"/>
              <a:gd name="connsiteY13" fmla="*/ 212949 h 2033934"/>
              <a:gd name="connsiteX14" fmla="*/ 625231 w 7197969"/>
              <a:gd name="connsiteY14" fmla="*/ 205134 h 2033934"/>
              <a:gd name="connsiteX15" fmla="*/ 648677 w 7197969"/>
              <a:gd name="connsiteY15" fmla="*/ 189503 h 2033934"/>
              <a:gd name="connsiteX16" fmla="*/ 679938 w 7197969"/>
              <a:gd name="connsiteY16" fmla="*/ 181688 h 2033934"/>
              <a:gd name="connsiteX17" fmla="*/ 750277 w 7197969"/>
              <a:gd name="connsiteY17" fmla="*/ 166057 h 2033934"/>
              <a:gd name="connsiteX18" fmla="*/ 898769 w 7197969"/>
              <a:gd name="connsiteY18" fmla="*/ 173872 h 2033934"/>
              <a:gd name="connsiteX19" fmla="*/ 922215 w 7197969"/>
              <a:gd name="connsiteY19" fmla="*/ 189503 h 2033934"/>
              <a:gd name="connsiteX20" fmla="*/ 984738 w 7197969"/>
              <a:gd name="connsiteY20" fmla="*/ 236395 h 2033934"/>
              <a:gd name="connsiteX21" fmla="*/ 1031631 w 7197969"/>
              <a:gd name="connsiteY21" fmla="*/ 291103 h 2033934"/>
              <a:gd name="connsiteX22" fmla="*/ 1055077 w 7197969"/>
              <a:gd name="connsiteY22" fmla="*/ 306734 h 2033934"/>
              <a:gd name="connsiteX23" fmla="*/ 1070708 w 7197969"/>
              <a:gd name="connsiteY23" fmla="*/ 330180 h 2033934"/>
              <a:gd name="connsiteX24" fmla="*/ 1094154 w 7197969"/>
              <a:gd name="connsiteY24" fmla="*/ 345811 h 2033934"/>
              <a:gd name="connsiteX25" fmla="*/ 1117600 w 7197969"/>
              <a:gd name="connsiteY25" fmla="*/ 369257 h 2033934"/>
              <a:gd name="connsiteX26" fmla="*/ 1156677 w 7197969"/>
              <a:gd name="connsiteY26" fmla="*/ 439595 h 2033934"/>
              <a:gd name="connsiteX27" fmla="*/ 1180123 w 7197969"/>
              <a:gd name="connsiteY27" fmla="*/ 447411 h 2033934"/>
              <a:gd name="connsiteX28" fmla="*/ 1203569 w 7197969"/>
              <a:gd name="connsiteY28" fmla="*/ 470857 h 2033934"/>
              <a:gd name="connsiteX29" fmla="*/ 1227015 w 7197969"/>
              <a:gd name="connsiteY29" fmla="*/ 478672 h 2033934"/>
              <a:gd name="connsiteX30" fmla="*/ 1258277 w 7197969"/>
              <a:gd name="connsiteY30" fmla="*/ 494303 h 2033934"/>
              <a:gd name="connsiteX31" fmla="*/ 1305169 w 7197969"/>
              <a:gd name="connsiteY31" fmla="*/ 517749 h 2033934"/>
              <a:gd name="connsiteX32" fmla="*/ 1352061 w 7197969"/>
              <a:gd name="connsiteY32" fmla="*/ 564642 h 2033934"/>
              <a:gd name="connsiteX33" fmla="*/ 1406769 w 7197969"/>
              <a:gd name="connsiteY33" fmla="*/ 611534 h 2033934"/>
              <a:gd name="connsiteX34" fmla="*/ 1422400 w 7197969"/>
              <a:gd name="connsiteY34" fmla="*/ 634980 h 2033934"/>
              <a:gd name="connsiteX35" fmla="*/ 1445846 w 7197969"/>
              <a:gd name="connsiteY35" fmla="*/ 650611 h 2033934"/>
              <a:gd name="connsiteX36" fmla="*/ 1469292 w 7197969"/>
              <a:gd name="connsiteY36" fmla="*/ 674057 h 2033934"/>
              <a:gd name="connsiteX37" fmla="*/ 1524000 w 7197969"/>
              <a:gd name="connsiteY37" fmla="*/ 713134 h 2033934"/>
              <a:gd name="connsiteX38" fmla="*/ 1555261 w 7197969"/>
              <a:gd name="connsiteY38" fmla="*/ 736580 h 2033934"/>
              <a:gd name="connsiteX39" fmla="*/ 1641231 w 7197969"/>
              <a:gd name="connsiteY39" fmla="*/ 767842 h 2033934"/>
              <a:gd name="connsiteX40" fmla="*/ 1688123 w 7197969"/>
              <a:gd name="connsiteY40" fmla="*/ 775657 h 2033934"/>
              <a:gd name="connsiteX41" fmla="*/ 1742831 w 7197969"/>
              <a:gd name="connsiteY41" fmla="*/ 791288 h 2033934"/>
              <a:gd name="connsiteX42" fmla="*/ 2164861 w 7197969"/>
              <a:gd name="connsiteY42" fmla="*/ 775657 h 2033934"/>
              <a:gd name="connsiteX43" fmla="*/ 2211754 w 7197969"/>
              <a:gd name="connsiteY43" fmla="*/ 760026 h 2033934"/>
              <a:gd name="connsiteX44" fmla="*/ 2243015 w 7197969"/>
              <a:gd name="connsiteY44" fmla="*/ 736580 h 2033934"/>
              <a:gd name="connsiteX45" fmla="*/ 2266461 w 7197969"/>
              <a:gd name="connsiteY45" fmla="*/ 713134 h 2033934"/>
              <a:gd name="connsiteX46" fmla="*/ 2305538 w 7197969"/>
              <a:gd name="connsiteY46" fmla="*/ 697503 h 2033934"/>
              <a:gd name="connsiteX47" fmla="*/ 2368061 w 7197969"/>
              <a:gd name="connsiteY47" fmla="*/ 650611 h 2033934"/>
              <a:gd name="connsiteX48" fmla="*/ 2391508 w 7197969"/>
              <a:gd name="connsiteY48" fmla="*/ 642795 h 2033934"/>
              <a:gd name="connsiteX49" fmla="*/ 2493108 w 7197969"/>
              <a:gd name="connsiteY49" fmla="*/ 588088 h 2033934"/>
              <a:gd name="connsiteX50" fmla="*/ 2524369 w 7197969"/>
              <a:gd name="connsiteY50" fmla="*/ 564642 h 2033934"/>
              <a:gd name="connsiteX51" fmla="*/ 2547815 w 7197969"/>
              <a:gd name="connsiteY51" fmla="*/ 549011 h 2033934"/>
              <a:gd name="connsiteX52" fmla="*/ 2594708 w 7197969"/>
              <a:gd name="connsiteY52" fmla="*/ 509934 h 2033934"/>
              <a:gd name="connsiteX53" fmla="*/ 2625969 w 7197969"/>
              <a:gd name="connsiteY53" fmla="*/ 447411 h 2033934"/>
              <a:gd name="connsiteX54" fmla="*/ 2649415 w 7197969"/>
              <a:gd name="connsiteY54" fmla="*/ 431780 h 2033934"/>
              <a:gd name="connsiteX55" fmla="*/ 2704123 w 7197969"/>
              <a:gd name="connsiteY55" fmla="*/ 361442 h 2033934"/>
              <a:gd name="connsiteX56" fmla="*/ 2711938 w 7197969"/>
              <a:gd name="connsiteY56" fmla="*/ 330180 h 2033934"/>
              <a:gd name="connsiteX57" fmla="*/ 2727569 w 7197969"/>
              <a:gd name="connsiteY57" fmla="*/ 306734 h 2033934"/>
              <a:gd name="connsiteX58" fmla="*/ 2735384 w 7197969"/>
              <a:gd name="connsiteY58" fmla="*/ 283288 h 2033934"/>
              <a:gd name="connsiteX59" fmla="*/ 2719754 w 7197969"/>
              <a:gd name="connsiteY59" fmla="*/ 189503 h 2033934"/>
              <a:gd name="connsiteX60" fmla="*/ 2711938 w 7197969"/>
              <a:gd name="connsiteY60" fmla="*/ 166057 h 2033934"/>
              <a:gd name="connsiteX61" fmla="*/ 2688492 w 7197969"/>
              <a:gd name="connsiteY61" fmla="*/ 134795 h 2033934"/>
              <a:gd name="connsiteX62" fmla="*/ 2657231 w 7197969"/>
              <a:gd name="connsiteY62" fmla="*/ 87903 h 2033934"/>
              <a:gd name="connsiteX63" fmla="*/ 2586892 w 7197969"/>
              <a:gd name="connsiteY63" fmla="*/ 33195 h 2033934"/>
              <a:gd name="connsiteX64" fmla="*/ 2563446 w 7197969"/>
              <a:gd name="connsiteY64" fmla="*/ 25380 h 2033934"/>
              <a:gd name="connsiteX65" fmla="*/ 2399323 w 7197969"/>
              <a:gd name="connsiteY65" fmla="*/ 17565 h 2033934"/>
              <a:gd name="connsiteX66" fmla="*/ 2352431 w 7197969"/>
              <a:gd name="connsiteY66" fmla="*/ 33195 h 2033934"/>
              <a:gd name="connsiteX67" fmla="*/ 2328984 w 7197969"/>
              <a:gd name="connsiteY67" fmla="*/ 48826 h 2033934"/>
              <a:gd name="connsiteX68" fmla="*/ 2289908 w 7197969"/>
              <a:gd name="connsiteY68" fmla="*/ 80088 h 2033934"/>
              <a:gd name="connsiteX69" fmla="*/ 2274277 w 7197969"/>
              <a:gd name="connsiteY69" fmla="*/ 126980 h 2033934"/>
              <a:gd name="connsiteX70" fmla="*/ 2266461 w 7197969"/>
              <a:gd name="connsiteY70" fmla="*/ 181688 h 2033934"/>
              <a:gd name="connsiteX71" fmla="*/ 2250831 w 7197969"/>
              <a:gd name="connsiteY71" fmla="*/ 252026 h 2033934"/>
              <a:gd name="connsiteX72" fmla="*/ 2274277 w 7197969"/>
              <a:gd name="connsiteY72" fmla="*/ 494303 h 2033934"/>
              <a:gd name="connsiteX73" fmla="*/ 2289908 w 7197969"/>
              <a:gd name="connsiteY73" fmla="*/ 525565 h 2033934"/>
              <a:gd name="connsiteX74" fmla="*/ 2313354 w 7197969"/>
              <a:gd name="connsiteY74" fmla="*/ 549011 h 2033934"/>
              <a:gd name="connsiteX75" fmla="*/ 2352431 w 7197969"/>
              <a:gd name="connsiteY75" fmla="*/ 619349 h 2033934"/>
              <a:gd name="connsiteX76" fmla="*/ 2399323 w 7197969"/>
              <a:gd name="connsiteY76" fmla="*/ 650611 h 2033934"/>
              <a:gd name="connsiteX77" fmla="*/ 2430584 w 7197969"/>
              <a:gd name="connsiteY77" fmla="*/ 681872 h 2033934"/>
              <a:gd name="connsiteX78" fmla="*/ 2477477 w 7197969"/>
              <a:gd name="connsiteY78" fmla="*/ 713134 h 2033934"/>
              <a:gd name="connsiteX79" fmla="*/ 2547815 w 7197969"/>
              <a:gd name="connsiteY79" fmla="*/ 728765 h 2033934"/>
              <a:gd name="connsiteX80" fmla="*/ 2571261 w 7197969"/>
              <a:gd name="connsiteY80" fmla="*/ 744395 h 2033934"/>
              <a:gd name="connsiteX81" fmla="*/ 2641600 w 7197969"/>
              <a:gd name="connsiteY81" fmla="*/ 760026 h 2033934"/>
              <a:gd name="connsiteX82" fmla="*/ 2665046 w 7197969"/>
              <a:gd name="connsiteY82" fmla="*/ 767842 h 2033934"/>
              <a:gd name="connsiteX83" fmla="*/ 2688492 w 7197969"/>
              <a:gd name="connsiteY83" fmla="*/ 783472 h 2033934"/>
              <a:gd name="connsiteX84" fmla="*/ 2735384 w 7197969"/>
              <a:gd name="connsiteY84" fmla="*/ 791288 h 2033934"/>
              <a:gd name="connsiteX85" fmla="*/ 2790092 w 7197969"/>
              <a:gd name="connsiteY85" fmla="*/ 814734 h 2033934"/>
              <a:gd name="connsiteX86" fmla="*/ 2852615 w 7197969"/>
              <a:gd name="connsiteY86" fmla="*/ 830365 h 2033934"/>
              <a:gd name="connsiteX87" fmla="*/ 2876061 w 7197969"/>
              <a:gd name="connsiteY87" fmla="*/ 838180 h 2033934"/>
              <a:gd name="connsiteX88" fmla="*/ 2915138 w 7197969"/>
              <a:gd name="connsiteY88" fmla="*/ 853811 h 2033934"/>
              <a:gd name="connsiteX89" fmla="*/ 2946400 w 7197969"/>
              <a:gd name="connsiteY89" fmla="*/ 861626 h 2033934"/>
              <a:gd name="connsiteX90" fmla="*/ 3008923 w 7197969"/>
              <a:gd name="connsiteY90" fmla="*/ 877257 h 2033934"/>
              <a:gd name="connsiteX91" fmla="*/ 3055815 w 7197969"/>
              <a:gd name="connsiteY91" fmla="*/ 885072 h 2033934"/>
              <a:gd name="connsiteX92" fmla="*/ 3110523 w 7197969"/>
              <a:gd name="connsiteY92" fmla="*/ 900703 h 2033934"/>
              <a:gd name="connsiteX93" fmla="*/ 3173046 w 7197969"/>
              <a:gd name="connsiteY93" fmla="*/ 892888 h 2033934"/>
              <a:gd name="connsiteX94" fmla="*/ 3235569 w 7197969"/>
              <a:gd name="connsiteY94" fmla="*/ 869442 h 2033934"/>
              <a:gd name="connsiteX95" fmla="*/ 3282461 w 7197969"/>
              <a:gd name="connsiteY95" fmla="*/ 830365 h 2033934"/>
              <a:gd name="connsiteX96" fmla="*/ 3305908 w 7197969"/>
              <a:gd name="connsiteY96" fmla="*/ 822549 h 2033934"/>
              <a:gd name="connsiteX97" fmla="*/ 3352800 w 7197969"/>
              <a:gd name="connsiteY97" fmla="*/ 775657 h 2033934"/>
              <a:gd name="connsiteX98" fmla="*/ 3376246 w 7197969"/>
              <a:gd name="connsiteY98" fmla="*/ 767842 h 2033934"/>
              <a:gd name="connsiteX99" fmla="*/ 3399692 w 7197969"/>
              <a:gd name="connsiteY99" fmla="*/ 744395 h 2033934"/>
              <a:gd name="connsiteX100" fmla="*/ 3430954 w 7197969"/>
              <a:gd name="connsiteY100" fmla="*/ 728765 h 2033934"/>
              <a:gd name="connsiteX101" fmla="*/ 3446584 w 7197969"/>
              <a:gd name="connsiteY101" fmla="*/ 705318 h 2033934"/>
              <a:gd name="connsiteX102" fmla="*/ 3493477 w 7197969"/>
              <a:gd name="connsiteY102" fmla="*/ 674057 h 2033934"/>
              <a:gd name="connsiteX103" fmla="*/ 3509108 w 7197969"/>
              <a:gd name="connsiteY103" fmla="*/ 642795 h 2033934"/>
              <a:gd name="connsiteX104" fmla="*/ 3532554 w 7197969"/>
              <a:gd name="connsiteY104" fmla="*/ 627165 h 2033934"/>
              <a:gd name="connsiteX105" fmla="*/ 3548184 w 7197969"/>
              <a:gd name="connsiteY105" fmla="*/ 603718 h 2033934"/>
              <a:gd name="connsiteX106" fmla="*/ 3571631 w 7197969"/>
              <a:gd name="connsiteY106" fmla="*/ 580272 h 2033934"/>
              <a:gd name="connsiteX107" fmla="*/ 3602892 w 7197969"/>
              <a:gd name="connsiteY107" fmla="*/ 533380 h 2033934"/>
              <a:gd name="connsiteX108" fmla="*/ 3610708 w 7197969"/>
              <a:gd name="connsiteY108" fmla="*/ 509934 h 2033934"/>
              <a:gd name="connsiteX109" fmla="*/ 3649784 w 7197969"/>
              <a:gd name="connsiteY109" fmla="*/ 463042 h 2033934"/>
              <a:gd name="connsiteX110" fmla="*/ 3657600 w 7197969"/>
              <a:gd name="connsiteY110" fmla="*/ 439595 h 2033934"/>
              <a:gd name="connsiteX111" fmla="*/ 3673231 w 7197969"/>
              <a:gd name="connsiteY111" fmla="*/ 416149 h 2033934"/>
              <a:gd name="connsiteX112" fmla="*/ 3688861 w 7197969"/>
              <a:gd name="connsiteY112" fmla="*/ 384888 h 2033934"/>
              <a:gd name="connsiteX113" fmla="*/ 3704492 w 7197969"/>
              <a:gd name="connsiteY113" fmla="*/ 361442 h 2033934"/>
              <a:gd name="connsiteX114" fmla="*/ 3720123 w 7197969"/>
              <a:gd name="connsiteY114" fmla="*/ 314549 h 2033934"/>
              <a:gd name="connsiteX115" fmla="*/ 3751384 w 7197969"/>
              <a:gd name="connsiteY115" fmla="*/ 259842 h 2033934"/>
              <a:gd name="connsiteX116" fmla="*/ 3782646 w 7197969"/>
              <a:gd name="connsiteY116" fmla="*/ 212949 h 2033934"/>
              <a:gd name="connsiteX117" fmla="*/ 3798277 w 7197969"/>
              <a:gd name="connsiteY117" fmla="*/ 189503 h 2033934"/>
              <a:gd name="connsiteX118" fmla="*/ 3845169 w 7197969"/>
              <a:gd name="connsiteY118" fmla="*/ 173872 h 2033934"/>
              <a:gd name="connsiteX119" fmla="*/ 3868615 w 7197969"/>
              <a:gd name="connsiteY119" fmla="*/ 166057 h 2033934"/>
              <a:gd name="connsiteX120" fmla="*/ 3970215 w 7197969"/>
              <a:gd name="connsiteY120" fmla="*/ 150426 h 2033934"/>
              <a:gd name="connsiteX121" fmla="*/ 4040554 w 7197969"/>
              <a:gd name="connsiteY121" fmla="*/ 158242 h 2033934"/>
              <a:gd name="connsiteX122" fmla="*/ 4064000 w 7197969"/>
              <a:gd name="connsiteY122" fmla="*/ 173872 h 2033934"/>
              <a:gd name="connsiteX123" fmla="*/ 4087446 w 7197969"/>
              <a:gd name="connsiteY123" fmla="*/ 181688 h 2033934"/>
              <a:gd name="connsiteX124" fmla="*/ 4110892 w 7197969"/>
              <a:gd name="connsiteY124" fmla="*/ 228580 h 2033934"/>
              <a:gd name="connsiteX125" fmla="*/ 4142154 w 7197969"/>
              <a:gd name="connsiteY125" fmla="*/ 275472 h 2033934"/>
              <a:gd name="connsiteX126" fmla="*/ 4165600 w 7197969"/>
              <a:gd name="connsiteY126" fmla="*/ 322365 h 2033934"/>
              <a:gd name="connsiteX127" fmla="*/ 4204677 w 7197969"/>
              <a:gd name="connsiteY127" fmla="*/ 392703 h 2033934"/>
              <a:gd name="connsiteX128" fmla="*/ 4220308 w 7197969"/>
              <a:gd name="connsiteY128" fmla="*/ 439595 h 2033934"/>
              <a:gd name="connsiteX129" fmla="*/ 4228123 w 7197969"/>
              <a:gd name="connsiteY129" fmla="*/ 463042 h 2033934"/>
              <a:gd name="connsiteX130" fmla="*/ 4267200 w 7197969"/>
              <a:gd name="connsiteY130" fmla="*/ 502118 h 2033934"/>
              <a:gd name="connsiteX131" fmla="*/ 4298461 w 7197969"/>
              <a:gd name="connsiteY131" fmla="*/ 564642 h 2033934"/>
              <a:gd name="connsiteX132" fmla="*/ 4314092 w 7197969"/>
              <a:gd name="connsiteY132" fmla="*/ 619349 h 2033934"/>
              <a:gd name="connsiteX133" fmla="*/ 4337538 w 7197969"/>
              <a:gd name="connsiteY133" fmla="*/ 650611 h 2033934"/>
              <a:gd name="connsiteX134" fmla="*/ 4353169 w 7197969"/>
              <a:gd name="connsiteY134" fmla="*/ 713134 h 2033934"/>
              <a:gd name="connsiteX135" fmla="*/ 4368800 w 7197969"/>
              <a:gd name="connsiteY135" fmla="*/ 760026 h 2033934"/>
              <a:gd name="connsiteX136" fmla="*/ 4376615 w 7197969"/>
              <a:gd name="connsiteY136" fmla="*/ 783472 h 2033934"/>
              <a:gd name="connsiteX137" fmla="*/ 4368800 w 7197969"/>
              <a:gd name="connsiteY137" fmla="*/ 1205503 h 2033934"/>
              <a:gd name="connsiteX138" fmla="*/ 4360984 w 7197969"/>
              <a:gd name="connsiteY138" fmla="*/ 1228949 h 2033934"/>
              <a:gd name="connsiteX139" fmla="*/ 4345354 w 7197969"/>
              <a:gd name="connsiteY139" fmla="*/ 1299288 h 2033934"/>
              <a:gd name="connsiteX140" fmla="*/ 4321908 w 7197969"/>
              <a:gd name="connsiteY140" fmla="*/ 1322734 h 2033934"/>
              <a:gd name="connsiteX141" fmla="*/ 4282831 w 7197969"/>
              <a:gd name="connsiteY141" fmla="*/ 1400888 h 2033934"/>
              <a:gd name="connsiteX142" fmla="*/ 4235938 w 7197969"/>
              <a:gd name="connsiteY142" fmla="*/ 1447780 h 2033934"/>
              <a:gd name="connsiteX143" fmla="*/ 4228123 w 7197969"/>
              <a:gd name="connsiteY143" fmla="*/ 1471226 h 2033934"/>
              <a:gd name="connsiteX144" fmla="*/ 4204677 w 7197969"/>
              <a:gd name="connsiteY144" fmla="*/ 1479042 h 2033934"/>
              <a:gd name="connsiteX145" fmla="*/ 4181231 w 7197969"/>
              <a:gd name="connsiteY145" fmla="*/ 1494672 h 2033934"/>
              <a:gd name="connsiteX146" fmla="*/ 4157784 w 7197969"/>
              <a:gd name="connsiteY146" fmla="*/ 1525934 h 2033934"/>
              <a:gd name="connsiteX147" fmla="*/ 4134338 w 7197969"/>
              <a:gd name="connsiteY147" fmla="*/ 1533749 h 2033934"/>
              <a:gd name="connsiteX148" fmla="*/ 4110892 w 7197969"/>
              <a:gd name="connsiteY148" fmla="*/ 1549380 h 2033934"/>
              <a:gd name="connsiteX149" fmla="*/ 4064000 w 7197969"/>
              <a:gd name="connsiteY149" fmla="*/ 1580642 h 2033934"/>
              <a:gd name="connsiteX150" fmla="*/ 4040554 w 7197969"/>
              <a:gd name="connsiteY150" fmla="*/ 1604088 h 2033934"/>
              <a:gd name="connsiteX151" fmla="*/ 3946769 w 7197969"/>
              <a:gd name="connsiteY151" fmla="*/ 1635349 h 2033934"/>
              <a:gd name="connsiteX152" fmla="*/ 3923323 w 7197969"/>
              <a:gd name="connsiteY152" fmla="*/ 1643165 h 2033934"/>
              <a:gd name="connsiteX153" fmla="*/ 3899877 w 7197969"/>
              <a:gd name="connsiteY153" fmla="*/ 1658795 h 2033934"/>
              <a:gd name="connsiteX154" fmla="*/ 3813908 w 7197969"/>
              <a:gd name="connsiteY154" fmla="*/ 1674426 h 2033934"/>
              <a:gd name="connsiteX155" fmla="*/ 3681046 w 7197969"/>
              <a:gd name="connsiteY155" fmla="*/ 1690057 h 2033934"/>
              <a:gd name="connsiteX156" fmla="*/ 3102708 w 7197969"/>
              <a:gd name="connsiteY156" fmla="*/ 1682242 h 2033934"/>
              <a:gd name="connsiteX157" fmla="*/ 3071446 w 7197969"/>
              <a:gd name="connsiteY157" fmla="*/ 1674426 h 2033934"/>
              <a:gd name="connsiteX158" fmla="*/ 2969846 w 7197969"/>
              <a:gd name="connsiteY158" fmla="*/ 1658795 h 2033934"/>
              <a:gd name="connsiteX159" fmla="*/ 2938584 w 7197969"/>
              <a:gd name="connsiteY159" fmla="*/ 1650980 h 2033934"/>
              <a:gd name="connsiteX160" fmla="*/ 2876061 w 7197969"/>
              <a:gd name="connsiteY160" fmla="*/ 1627534 h 2033934"/>
              <a:gd name="connsiteX161" fmla="*/ 2821354 w 7197969"/>
              <a:gd name="connsiteY161" fmla="*/ 1619718 h 2033934"/>
              <a:gd name="connsiteX162" fmla="*/ 2735384 w 7197969"/>
              <a:gd name="connsiteY162" fmla="*/ 1596272 h 2033934"/>
              <a:gd name="connsiteX163" fmla="*/ 2704123 w 7197969"/>
              <a:gd name="connsiteY163" fmla="*/ 1588457 h 2033934"/>
              <a:gd name="connsiteX164" fmla="*/ 2641600 w 7197969"/>
              <a:gd name="connsiteY164" fmla="*/ 1565011 h 2033934"/>
              <a:gd name="connsiteX165" fmla="*/ 2594708 w 7197969"/>
              <a:gd name="connsiteY165" fmla="*/ 1549380 h 2033934"/>
              <a:gd name="connsiteX166" fmla="*/ 2563446 w 7197969"/>
              <a:gd name="connsiteY166" fmla="*/ 1541565 h 2033934"/>
              <a:gd name="connsiteX167" fmla="*/ 2485292 w 7197969"/>
              <a:gd name="connsiteY167" fmla="*/ 1510303 h 2033934"/>
              <a:gd name="connsiteX168" fmla="*/ 2438400 w 7197969"/>
              <a:gd name="connsiteY168" fmla="*/ 1479042 h 2033934"/>
              <a:gd name="connsiteX169" fmla="*/ 2391508 w 7197969"/>
              <a:gd name="connsiteY169" fmla="*/ 1463411 h 2033934"/>
              <a:gd name="connsiteX170" fmla="*/ 2375877 w 7197969"/>
              <a:gd name="connsiteY170" fmla="*/ 1439965 h 2033934"/>
              <a:gd name="connsiteX171" fmla="*/ 2328984 w 7197969"/>
              <a:gd name="connsiteY171" fmla="*/ 1424334 h 2033934"/>
              <a:gd name="connsiteX172" fmla="*/ 2282092 w 7197969"/>
              <a:gd name="connsiteY172" fmla="*/ 1393072 h 2033934"/>
              <a:gd name="connsiteX173" fmla="*/ 2243015 w 7197969"/>
              <a:gd name="connsiteY173" fmla="*/ 1346180 h 2033934"/>
              <a:gd name="connsiteX174" fmla="*/ 2219569 w 7197969"/>
              <a:gd name="connsiteY174" fmla="*/ 1330549 h 2033934"/>
              <a:gd name="connsiteX175" fmla="*/ 2180492 w 7197969"/>
              <a:gd name="connsiteY175" fmla="*/ 1283657 h 2033934"/>
              <a:gd name="connsiteX176" fmla="*/ 2102338 w 7197969"/>
              <a:gd name="connsiteY176" fmla="*/ 1197688 h 2033934"/>
              <a:gd name="connsiteX177" fmla="*/ 2078892 w 7197969"/>
              <a:gd name="connsiteY177" fmla="*/ 1150795 h 2033934"/>
              <a:gd name="connsiteX178" fmla="*/ 2063261 w 7197969"/>
              <a:gd name="connsiteY178" fmla="*/ 1119534 h 2033934"/>
              <a:gd name="connsiteX179" fmla="*/ 2055446 w 7197969"/>
              <a:gd name="connsiteY179" fmla="*/ 1096088 h 2033934"/>
              <a:gd name="connsiteX180" fmla="*/ 2032000 w 7197969"/>
              <a:gd name="connsiteY180" fmla="*/ 1064826 h 2033934"/>
              <a:gd name="connsiteX181" fmla="*/ 2024184 w 7197969"/>
              <a:gd name="connsiteY181" fmla="*/ 1041380 h 2033934"/>
              <a:gd name="connsiteX182" fmla="*/ 2008554 w 7197969"/>
              <a:gd name="connsiteY182" fmla="*/ 978857 h 2033934"/>
              <a:gd name="connsiteX183" fmla="*/ 1992923 w 7197969"/>
              <a:gd name="connsiteY183" fmla="*/ 947595 h 2033934"/>
              <a:gd name="connsiteX184" fmla="*/ 1985108 w 7197969"/>
              <a:gd name="connsiteY184" fmla="*/ 916334 h 2033934"/>
              <a:gd name="connsiteX185" fmla="*/ 1977292 w 7197969"/>
              <a:gd name="connsiteY185" fmla="*/ 892888 h 2033934"/>
              <a:gd name="connsiteX186" fmla="*/ 1961661 w 7197969"/>
              <a:gd name="connsiteY186" fmla="*/ 814734 h 2033934"/>
              <a:gd name="connsiteX187" fmla="*/ 1953846 w 7197969"/>
              <a:gd name="connsiteY187" fmla="*/ 760026 h 2033934"/>
              <a:gd name="connsiteX188" fmla="*/ 1938215 w 7197969"/>
              <a:gd name="connsiteY188" fmla="*/ 697503 h 2033934"/>
              <a:gd name="connsiteX189" fmla="*/ 1946031 w 7197969"/>
              <a:gd name="connsiteY189" fmla="*/ 291103 h 2033934"/>
              <a:gd name="connsiteX190" fmla="*/ 1953846 w 7197969"/>
              <a:gd name="connsiteY190" fmla="*/ 252026 h 2033934"/>
              <a:gd name="connsiteX191" fmla="*/ 1985108 w 7197969"/>
              <a:gd name="connsiteY191" fmla="*/ 228580 h 2033934"/>
              <a:gd name="connsiteX192" fmla="*/ 2008554 w 7197969"/>
              <a:gd name="connsiteY192" fmla="*/ 205134 h 2033934"/>
              <a:gd name="connsiteX193" fmla="*/ 2071077 w 7197969"/>
              <a:gd name="connsiteY193" fmla="*/ 189503 h 2033934"/>
              <a:gd name="connsiteX194" fmla="*/ 2149231 w 7197969"/>
              <a:gd name="connsiteY194" fmla="*/ 166057 h 2033934"/>
              <a:gd name="connsiteX195" fmla="*/ 2172677 w 7197969"/>
              <a:gd name="connsiteY195" fmla="*/ 142611 h 2033934"/>
              <a:gd name="connsiteX196" fmla="*/ 2219569 w 7197969"/>
              <a:gd name="connsiteY196" fmla="*/ 126980 h 2033934"/>
              <a:gd name="connsiteX197" fmla="*/ 2430584 w 7197969"/>
              <a:gd name="connsiteY197" fmla="*/ 103534 h 2033934"/>
              <a:gd name="connsiteX198" fmla="*/ 3532554 w 7197969"/>
              <a:gd name="connsiteY198" fmla="*/ 111349 h 2033934"/>
              <a:gd name="connsiteX199" fmla="*/ 3649784 w 7197969"/>
              <a:gd name="connsiteY199" fmla="*/ 119165 h 2033934"/>
              <a:gd name="connsiteX200" fmla="*/ 3790461 w 7197969"/>
              <a:gd name="connsiteY200" fmla="*/ 126980 h 2033934"/>
              <a:gd name="connsiteX201" fmla="*/ 3860800 w 7197969"/>
              <a:gd name="connsiteY201" fmla="*/ 134795 h 2033934"/>
              <a:gd name="connsiteX202" fmla="*/ 4024923 w 7197969"/>
              <a:gd name="connsiteY202" fmla="*/ 150426 h 2033934"/>
              <a:gd name="connsiteX203" fmla="*/ 4118708 w 7197969"/>
              <a:gd name="connsiteY203" fmla="*/ 158242 h 2033934"/>
              <a:gd name="connsiteX204" fmla="*/ 4243754 w 7197969"/>
              <a:gd name="connsiteY204" fmla="*/ 173872 h 2033934"/>
              <a:gd name="connsiteX205" fmla="*/ 4321908 w 7197969"/>
              <a:gd name="connsiteY205" fmla="*/ 189503 h 2033934"/>
              <a:gd name="connsiteX206" fmla="*/ 4345354 w 7197969"/>
              <a:gd name="connsiteY206" fmla="*/ 205134 h 2033934"/>
              <a:gd name="connsiteX207" fmla="*/ 4353169 w 7197969"/>
              <a:gd name="connsiteY207" fmla="*/ 228580 h 2033934"/>
              <a:gd name="connsiteX208" fmla="*/ 4368800 w 7197969"/>
              <a:gd name="connsiteY208" fmla="*/ 252026 h 2033934"/>
              <a:gd name="connsiteX209" fmla="*/ 4376615 w 7197969"/>
              <a:gd name="connsiteY209" fmla="*/ 283288 h 2033934"/>
              <a:gd name="connsiteX210" fmla="*/ 4392246 w 7197969"/>
              <a:gd name="connsiteY210" fmla="*/ 306734 h 2033934"/>
              <a:gd name="connsiteX211" fmla="*/ 4400061 w 7197969"/>
              <a:gd name="connsiteY211" fmla="*/ 361442 h 2033934"/>
              <a:gd name="connsiteX212" fmla="*/ 4423508 w 7197969"/>
              <a:gd name="connsiteY212" fmla="*/ 447411 h 2033934"/>
              <a:gd name="connsiteX213" fmla="*/ 4439138 w 7197969"/>
              <a:gd name="connsiteY213" fmla="*/ 478672 h 2033934"/>
              <a:gd name="connsiteX214" fmla="*/ 4462584 w 7197969"/>
              <a:gd name="connsiteY214" fmla="*/ 486488 h 2033934"/>
              <a:gd name="connsiteX215" fmla="*/ 4486031 w 7197969"/>
              <a:gd name="connsiteY215" fmla="*/ 603718 h 2033934"/>
              <a:gd name="connsiteX216" fmla="*/ 4493846 w 7197969"/>
              <a:gd name="connsiteY216" fmla="*/ 634980 h 2033934"/>
              <a:gd name="connsiteX217" fmla="*/ 4501661 w 7197969"/>
              <a:gd name="connsiteY217" fmla="*/ 666242 h 2033934"/>
              <a:gd name="connsiteX218" fmla="*/ 4525108 w 7197969"/>
              <a:gd name="connsiteY218" fmla="*/ 697503 h 2033934"/>
              <a:gd name="connsiteX219" fmla="*/ 4548554 w 7197969"/>
              <a:gd name="connsiteY219" fmla="*/ 799103 h 2033934"/>
              <a:gd name="connsiteX220" fmla="*/ 4564184 w 7197969"/>
              <a:gd name="connsiteY220" fmla="*/ 822549 h 2033934"/>
              <a:gd name="connsiteX221" fmla="*/ 4595446 w 7197969"/>
              <a:gd name="connsiteY221" fmla="*/ 830365 h 2033934"/>
              <a:gd name="connsiteX222" fmla="*/ 4650154 w 7197969"/>
              <a:gd name="connsiteY222" fmla="*/ 845995 h 2033934"/>
              <a:gd name="connsiteX223" fmla="*/ 4673600 w 7197969"/>
              <a:gd name="connsiteY223" fmla="*/ 861626 h 2033934"/>
              <a:gd name="connsiteX224" fmla="*/ 4931508 w 7197969"/>
              <a:gd name="connsiteY224" fmla="*/ 853811 h 2033934"/>
              <a:gd name="connsiteX225" fmla="*/ 4954954 w 7197969"/>
              <a:gd name="connsiteY225" fmla="*/ 830365 h 2033934"/>
              <a:gd name="connsiteX226" fmla="*/ 4978400 w 7197969"/>
              <a:gd name="connsiteY226" fmla="*/ 822549 h 2033934"/>
              <a:gd name="connsiteX227" fmla="*/ 5001846 w 7197969"/>
              <a:gd name="connsiteY227" fmla="*/ 767842 h 2033934"/>
              <a:gd name="connsiteX228" fmla="*/ 5033108 w 7197969"/>
              <a:gd name="connsiteY228" fmla="*/ 720949 h 2033934"/>
              <a:gd name="connsiteX229" fmla="*/ 5040923 w 7197969"/>
              <a:gd name="connsiteY229" fmla="*/ 658426 h 2033934"/>
              <a:gd name="connsiteX230" fmla="*/ 5048738 w 7197969"/>
              <a:gd name="connsiteY230" fmla="*/ 580272 h 2033934"/>
              <a:gd name="connsiteX231" fmla="*/ 5056554 w 7197969"/>
              <a:gd name="connsiteY231" fmla="*/ 556826 h 2033934"/>
              <a:gd name="connsiteX232" fmla="*/ 5064369 w 7197969"/>
              <a:gd name="connsiteY232" fmla="*/ 525565 h 2033934"/>
              <a:gd name="connsiteX233" fmla="*/ 5095631 w 7197969"/>
              <a:gd name="connsiteY233" fmla="*/ 478672 h 2033934"/>
              <a:gd name="connsiteX234" fmla="*/ 5111261 w 7197969"/>
              <a:gd name="connsiteY234" fmla="*/ 455226 h 2033934"/>
              <a:gd name="connsiteX235" fmla="*/ 5134708 w 7197969"/>
              <a:gd name="connsiteY235" fmla="*/ 439595 h 2033934"/>
              <a:gd name="connsiteX236" fmla="*/ 5150338 w 7197969"/>
              <a:gd name="connsiteY236" fmla="*/ 408334 h 2033934"/>
              <a:gd name="connsiteX237" fmla="*/ 5173784 w 7197969"/>
              <a:gd name="connsiteY237" fmla="*/ 400518 h 2033934"/>
              <a:gd name="connsiteX238" fmla="*/ 5197231 w 7197969"/>
              <a:gd name="connsiteY238" fmla="*/ 384888 h 2033934"/>
              <a:gd name="connsiteX239" fmla="*/ 5244123 w 7197969"/>
              <a:gd name="connsiteY239" fmla="*/ 369257 h 2033934"/>
              <a:gd name="connsiteX240" fmla="*/ 5361354 w 7197969"/>
              <a:gd name="connsiteY240" fmla="*/ 361442 h 2033934"/>
              <a:gd name="connsiteX241" fmla="*/ 5392615 w 7197969"/>
              <a:gd name="connsiteY241" fmla="*/ 384888 h 2033934"/>
              <a:gd name="connsiteX242" fmla="*/ 5416061 w 7197969"/>
              <a:gd name="connsiteY242" fmla="*/ 392703 h 2033934"/>
              <a:gd name="connsiteX243" fmla="*/ 5439508 w 7197969"/>
              <a:gd name="connsiteY243" fmla="*/ 431780 h 2033934"/>
              <a:gd name="connsiteX244" fmla="*/ 5462954 w 7197969"/>
              <a:gd name="connsiteY244" fmla="*/ 447411 h 2033934"/>
              <a:gd name="connsiteX245" fmla="*/ 5478584 w 7197969"/>
              <a:gd name="connsiteY245" fmla="*/ 478672 h 2033934"/>
              <a:gd name="connsiteX246" fmla="*/ 5494215 w 7197969"/>
              <a:gd name="connsiteY246" fmla="*/ 502118 h 2033934"/>
              <a:gd name="connsiteX247" fmla="*/ 5509846 w 7197969"/>
              <a:gd name="connsiteY247" fmla="*/ 549011 h 2033934"/>
              <a:gd name="connsiteX248" fmla="*/ 5517661 w 7197969"/>
              <a:gd name="connsiteY248" fmla="*/ 572457 h 2033934"/>
              <a:gd name="connsiteX249" fmla="*/ 5502031 w 7197969"/>
              <a:gd name="connsiteY249" fmla="*/ 627165 h 2033934"/>
              <a:gd name="connsiteX250" fmla="*/ 5384800 w 7197969"/>
              <a:gd name="connsiteY250" fmla="*/ 783472 h 2033934"/>
              <a:gd name="connsiteX251" fmla="*/ 5314461 w 7197969"/>
              <a:gd name="connsiteY251" fmla="*/ 845995 h 2033934"/>
              <a:gd name="connsiteX252" fmla="*/ 5275384 w 7197969"/>
              <a:gd name="connsiteY252" fmla="*/ 900703 h 2033934"/>
              <a:gd name="connsiteX253" fmla="*/ 5244123 w 7197969"/>
              <a:gd name="connsiteY253" fmla="*/ 947595 h 2033934"/>
              <a:gd name="connsiteX254" fmla="*/ 5220677 w 7197969"/>
              <a:gd name="connsiteY254" fmla="*/ 978857 h 2033934"/>
              <a:gd name="connsiteX255" fmla="*/ 5173784 w 7197969"/>
              <a:gd name="connsiteY255" fmla="*/ 1072642 h 2033934"/>
              <a:gd name="connsiteX256" fmla="*/ 5150338 w 7197969"/>
              <a:gd name="connsiteY256" fmla="*/ 1142980 h 2033934"/>
              <a:gd name="connsiteX257" fmla="*/ 5142523 w 7197969"/>
              <a:gd name="connsiteY257" fmla="*/ 1166426 h 2033934"/>
              <a:gd name="connsiteX258" fmla="*/ 5189415 w 7197969"/>
              <a:gd name="connsiteY258" fmla="*/ 1307103 h 2033934"/>
              <a:gd name="connsiteX259" fmla="*/ 5212861 w 7197969"/>
              <a:gd name="connsiteY259" fmla="*/ 1330549 h 2033934"/>
              <a:gd name="connsiteX260" fmla="*/ 5322277 w 7197969"/>
              <a:gd name="connsiteY260" fmla="*/ 1369626 h 2033934"/>
              <a:gd name="connsiteX261" fmla="*/ 5548923 w 7197969"/>
              <a:gd name="connsiteY261" fmla="*/ 1338365 h 2033934"/>
              <a:gd name="connsiteX262" fmla="*/ 5588000 w 7197969"/>
              <a:gd name="connsiteY262" fmla="*/ 1283657 h 2033934"/>
              <a:gd name="connsiteX263" fmla="*/ 5681784 w 7197969"/>
              <a:gd name="connsiteY263" fmla="*/ 1166426 h 2033934"/>
              <a:gd name="connsiteX264" fmla="*/ 5736492 w 7197969"/>
              <a:gd name="connsiteY264" fmla="*/ 1080457 h 2033934"/>
              <a:gd name="connsiteX265" fmla="*/ 5736492 w 7197969"/>
              <a:gd name="connsiteY265" fmla="*/ 1017934 h 2033934"/>
              <a:gd name="connsiteX266" fmla="*/ 5705231 w 7197969"/>
              <a:gd name="connsiteY266" fmla="*/ 1002303 h 2033934"/>
              <a:gd name="connsiteX267" fmla="*/ 5713046 w 7197969"/>
              <a:gd name="connsiteY267" fmla="*/ 885072 h 2033934"/>
              <a:gd name="connsiteX268" fmla="*/ 5806831 w 7197969"/>
              <a:gd name="connsiteY268" fmla="*/ 861626 h 2033934"/>
              <a:gd name="connsiteX269" fmla="*/ 6135077 w 7197969"/>
              <a:gd name="connsiteY269" fmla="*/ 908518 h 2033934"/>
              <a:gd name="connsiteX270" fmla="*/ 6150708 w 7197969"/>
              <a:gd name="connsiteY270" fmla="*/ 955411 h 2033934"/>
              <a:gd name="connsiteX271" fmla="*/ 6166338 w 7197969"/>
              <a:gd name="connsiteY271" fmla="*/ 1033565 h 2033934"/>
              <a:gd name="connsiteX272" fmla="*/ 6181969 w 7197969"/>
              <a:gd name="connsiteY272" fmla="*/ 1057011 h 2033934"/>
              <a:gd name="connsiteX273" fmla="*/ 6197600 w 7197969"/>
              <a:gd name="connsiteY273" fmla="*/ 1096088 h 2033934"/>
              <a:gd name="connsiteX274" fmla="*/ 6228861 w 7197969"/>
              <a:gd name="connsiteY274" fmla="*/ 1197688 h 2033934"/>
              <a:gd name="connsiteX275" fmla="*/ 6244492 w 7197969"/>
              <a:gd name="connsiteY275" fmla="*/ 1221134 h 2033934"/>
              <a:gd name="connsiteX276" fmla="*/ 6252308 w 7197969"/>
              <a:gd name="connsiteY276" fmla="*/ 1260211 h 2033934"/>
              <a:gd name="connsiteX277" fmla="*/ 6260123 w 7197969"/>
              <a:gd name="connsiteY277" fmla="*/ 1283657 h 2033934"/>
              <a:gd name="connsiteX278" fmla="*/ 6267938 w 7197969"/>
              <a:gd name="connsiteY278" fmla="*/ 1338365 h 2033934"/>
              <a:gd name="connsiteX279" fmla="*/ 6260123 w 7197969"/>
              <a:gd name="connsiteY279" fmla="*/ 1565011 h 2033934"/>
              <a:gd name="connsiteX280" fmla="*/ 6197600 w 7197969"/>
              <a:gd name="connsiteY280" fmla="*/ 1658795 h 2033934"/>
              <a:gd name="connsiteX281" fmla="*/ 6142892 w 7197969"/>
              <a:gd name="connsiteY281" fmla="*/ 1705688 h 2033934"/>
              <a:gd name="connsiteX282" fmla="*/ 6119446 w 7197969"/>
              <a:gd name="connsiteY282" fmla="*/ 1736949 h 2033934"/>
              <a:gd name="connsiteX283" fmla="*/ 6096000 w 7197969"/>
              <a:gd name="connsiteY283" fmla="*/ 1752580 h 2033934"/>
              <a:gd name="connsiteX284" fmla="*/ 6072554 w 7197969"/>
              <a:gd name="connsiteY284" fmla="*/ 1776026 h 2033934"/>
              <a:gd name="connsiteX285" fmla="*/ 6033477 w 7197969"/>
              <a:gd name="connsiteY285" fmla="*/ 1807288 h 2033934"/>
              <a:gd name="connsiteX286" fmla="*/ 5986584 w 7197969"/>
              <a:gd name="connsiteY286" fmla="*/ 1838549 h 2033934"/>
              <a:gd name="connsiteX287" fmla="*/ 5963138 w 7197969"/>
              <a:gd name="connsiteY287" fmla="*/ 1854180 h 2033934"/>
              <a:gd name="connsiteX288" fmla="*/ 5884984 w 7197969"/>
              <a:gd name="connsiteY288" fmla="*/ 1869811 h 2033934"/>
              <a:gd name="connsiteX289" fmla="*/ 5892800 w 7197969"/>
              <a:gd name="connsiteY289" fmla="*/ 2018303 h 2033934"/>
              <a:gd name="connsiteX290" fmla="*/ 5861538 w 7197969"/>
              <a:gd name="connsiteY290" fmla="*/ 2033934 h 2033934"/>
              <a:gd name="connsiteX291" fmla="*/ 5713046 w 7197969"/>
              <a:gd name="connsiteY291" fmla="*/ 2026118 h 2033934"/>
              <a:gd name="connsiteX292" fmla="*/ 5658338 w 7197969"/>
              <a:gd name="connsiteY292" fmla="*/ 1987042 h 2033934"/>
              <a:gd name="connsiteX293" fmla="*/ 5650523 w 7197969"/>
              <a:gd name="connsiteY293" fmla="*/ 1947965 h 2033934"/>
              <a:gd name="connsiteX294" fmla="*/ 5658338 w 7197969"/>
              <a:gd name="connsiteY294" fmla="*/ 1815103 h 2033934"/>
              <a:gd name="connsiteX295" fmla="*/ 5689600 w 7197969"/>
              <a:gd name="connsiteY295" fmla="*/ 1768211 h 2033934"/>
              <a:gd name="connsiteX296" fmla="*/ 5705231 w 7197969"/>
              <a:gd name="connsiteY296" fmla="*/ 1736949 h 2033934"/>
              <a:gd name="connsiteX297" fmla="*/ 5728677 w 7197969"/>
              <a:gd name="connsiteY297" fmla="*/ 1721318 h 2033934"/>
              <a:gd name="connsiteX298" fmla="*/ 5767754 w 7197969"/>
              <a:gd name="connsiteY298" fmla="*/ 1697872 h 2033934"/>
              <a:gd name="connsiteX299" fmla="*/ 5845908 w 7197969"/>
              <a:gd name="connsiteY299" fmla="*/ 1674426 h 2033934"/>
              <a:gd name="connsiteX300" fmla="*/ 6111631 w 7197969"/>
              <a:gd name="connsiteY300" fmla="*/ 1682242 h 2033934"/>
              <a:gd name="connsiteX301" fmla="*/ 6181969 w 7197969"/>
              <a:gd name="connsiteY301" fmla="*/ 1705688 h 2033934"/>
              <a:gd name="connsiteX302" fmla="*/ 6221046 w 7197969"/>
              <a:gd name="connsiteY302" fmla="*/ 1713503 h 2033934"/>
              <a:gd name="connsiteX303" fmla="*/ 6283569 w 7197969"/>
              <a:gd name="connsiteY303" fmla="*/ 1729134 h 2033934"/>
              <a:gd name="connsiteX304" fmla="*/ 6361723 w 7197969"/>
              <a:gd name="connsiteY304" fmla="*/ 1736949 h 2033934"/>
              <a:gd name="connsiteX305" fmla="*/ 6478954 w 7197969"/>
              <a:gd name="connsiteY305" fmla="*/ 1729134 h 2033934"/>
              <a:gd name="connsiteX306" fmla="*/ 6502400 w 7197969"/>
              <a:gd name="connsiteY306" fmla="*/ 1697872 h 2033934"/>
              <a:gd name="connsiteX307" fmla="*/ 6518031 w 7197969"/>
              <a:gd name="connsiteY307" fmla="*/ 1596272 h 2033934"/>
              <a:gd name="connsiteX308" fmla="*/ 6510215 w 7197969"/>
              <a:gd name="connsiteY308" fmla="*/ 1064826 h 2033934"/>
              <a:gd name="connsiteX309" fmla="*/ 6518031 w 7197969"/>
              <a:gd name="connsiteY309" fmla="*/ 877257 h 2033934"/>
              <a:gd name="connsiteX310" fmla="*/ 6572738 w 7197969"/>
              <a:gd name="connsiteY310" fmla="*/ 830365 h 2033934"/>
              <a:gd name="connsiteX311" fmla="*/ 6635261 w 7197969"/>
              <a:gd name="connsiteY311" fmla="*/ 791288 h 2033934"/>
              <a:gd name="connsiteX312" fmla="*/ 6721231 w 7197969"/>
              <a:gd name="connsiteY312" fmla="*/ 767842 h 2033934"/>
              <a:gd name="connsiteX313" fmla="*/ 6846277 w 7197969"/>
              <a:gd name="connsiteY313" fmla="*/ 760026 h 2033934"/>
              <a:gd name="connsiteX314" fmla="*/ 6900984 w 7197969"/>
              <a:gd name="connsiteY314" fmla="*/ 752211 h 2033934"/>
              <a:gd name="connsiteX315" fmla="*/ 6979138 w 7197969"/>
              <a:gd name="connsiteY315" fmla="*/ 744395 h 2033934"/>
              <a:gd name="connsiteX316" fmla="*/ 7033846 w 7197969"/>
              <a:gd name="connsiteY316" fmla="*/ 728765 h 2033934"/>
              <a:gd name="connsiteX317" fmla="*/ 7197969 w 7197969"/>
              <a:gd name="connsiteY317" fmla="*/ 728765 h 2033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</a:cxnLst>
            <a:rect l="l" t="t" r="r" b="b"/>
            <a:pathLst>
              <a:path w="7197969" h="2033934">
                <a:moveTo>
                  <a:pt x="0" y="525565"/>
                </a:moveTo>
                <a:cubicBezTo>
                  <a:pt x="68785" y="505912"/>
                  <a:pt x="77869" y="508192"/>
                  <a:pt x="148492" y="455226"/>
                </a:cubicBezTo>
                <a:cubicBezTo>
                  <a:pt x="155568" y="449919"/>
                  <a:pt x="191775" y="421861"/>
                  <a:pt x="203200" y="416149"/>
                </a:cubicBezTo>
                <a:cubicBezTo>
                  <a:pt x="210568" y="412465"/>
                  <a:pt x="218831" y="410939"/>
                  <a:pt x="226646" y="408334"/>
                </a:cubicBezTo>
                <a:cubicBezTo>
                  <a:pt x="264837" y="370143"/>
                  <a:pt x="233348" y="396689"/>
                  <a:pt x="281354" y="369257"/>
                </a:cubicBezTo>
                <a:cubicBezTo>
                  <a:pt x="289509" y="364597"/>
                  <a:pt x="296399" y="357827"/>
                  <a:pt x="304800" y="353626"/>
                </a:cubicBezTo>
                <a:cubicBezTo>
                  <a:pt x="357985" y="327033"/>
                  <a:pt x="294450" y="370841"/>
                  <a:pt x="359508" y="330180"/>
                </a:cubicBezTo>
                <a:cubicBezTo>
                  <a:pt x="370554" y="323277"/>
                  <a:pt x="379460" y="313197"/>
                  <a:pt x="390769" y="306734"/>
                </a:cubicBezTo>
                <a:cubicBezTo>
                  <a:pt x="397922" y="302647"/>
                  <a:pt x="406501" y="301811"/>
                  <a:pt x="414215" y="298918"/>
                </a:cubicBezTo>
                <a:cubicBezTo>
                  <a:pt x="427351" y="293992"/>
                  <a:pt x="440156" y="288214"/>
                  <a:pt x="453292" y="283288"/>
                </a:cubicBezTo>
                <a:cubicBezTo>
                  <a:pt x="461006" y="280395"/>
                  <a:pt x="469370" y="279156"/>
                  <a:pt x="476738" y="275472"/>
                </a:cubicBezTo>
                <a:cubicBezTo>
                  <a:pt x="485139" y="271271"/>
                  <a:pt x="491601" y="263657"/>
                  <a:pt x="500184" y="259842"/>
                </a:cubicBezTo>
                <a:cubicBezTo>
                  <a:pt x="515240" y="253150"/>
                  <a:pt x="547077" y="244211"/>
                  <a:pt x="547077" y="244211"/>
                </a:cubicBezTo>
                <a:cubicBezTo>
                  <a:pt x="570621" y="228514"/>
                  <a:pt x="574023" y="224846"/>
                  <a:pt x="601784" y="212949"/>
                </a:cubicBezTo>
                <a:cubicBezTo>
                  <a:pt x="609356" y="209704"/>
                  <a:pt x="617415" y="207739"/>
                  <a:pt x="625231" y="205134"/>
                </a:cubicBezTo>
                <a:cubicBezTo>
                  <a:pt x="633046" y="199924"/>
                  <a:pt x="640044" y="193203"/>
                  <a:pt x="648677" y="189503"/>
                </a:cubicBezTo>
                <a:cubicBezTo>
                  <a:pt x="658550" y="185272"/>
                  <a:pt x="669610" y="184639"/>
                  <a:pt x="679938" y="181688"/>
                </a:cubicBezTo>
                <a:cubicBezTo>
                  <a:pt x="733813" y="166295"/>
                  <a:pt x="665643" y="180162"/>
                  <a:pt x="750277" y="166057"/>
                </a:cubicBezTo>
                <a:cubicBezTo>
                  <a:pt x="799774" y="168662"/>
                  <a:pt x="849658" y="167175"/>
                  <a:pt x="898769" y="173872"/>
                </a:cubicBezTo>
                <a:cubicBezTo>
                  <a:pt x="908076" y="175141"/>
                  <a:pt x="914619" y="183978"/>
                  <a:pt x="922215" y="189503"/>
                </a:cubicBezTo>
                <a:cubicBezTo>
                  <a:pt x="943284" y="204826"/>
                  <a:pt x="969107" y="215554"/>
                  <a:pt x="984738" y="236395"/>
                </a:cubicBezTo>
                <a:cubicBezTo>
                  <a:pt x="1001990" y="259398"/>
                  <a:pt x="1009856" y="272958"/>
                  <a:pt x="1031631" y="291103"/>
                </a:cubicBezTo>
                <a:cubicBezTo>
                  <a:pt x="1038847" y="297116"/>
                  <a:pt x="1047262" y="301524"/>
                  <a:pt x="1055077" y="306734"/>
                </a:cubicBezTo>
                <a:cubicBezTo>
                  <a:pt x="1060287" y="314549"/>
                  <a:pt x="1064066" y="323538"/>
                  <a:pt x="1070708" y="330180"/>
                </a:cubicBezTo>
                <a:cubicBezTo>
                  <a:pt x="1077350" y="336822"/>
                  <a:pt x="1086938" y="339798"/>
                  <a:pt x="1094154" y="345811"/>
                </a:cubicBezTo>
                <a:cubicBezTo>
                  <a:pt x="1102645" y="352887"/>
                  <a:pt x="1109785" y="361442"/>
                  <a:pt x="1117600" y="369257"/>
                </a:cubicBezTo>
                <a:cubicBezTo>
                  <a:pt x="1124482" y="389902"/>
                  <a:pt x="1136520" y="432876"/>
                  <a:pt x="1156677" y="439595"/>
                </a:cubicBezTo>
                <a:lnTo>
                  <a:pt x="1180123" y="447411"/>
                </a:lnTo>
                <a:cubicBezTo>
                  <a:pt x="1187938" y="455226"/>
                  <a:pt x="1194373" y="464726"/>
                  <a:pt x="1203569" y="470857"/>
                </a:cubicBezTo>
                <a:cubicBezTo>
                  <a:pt x="1210423" y="475427"/>
                  <a:pt x="1219443" y="475427"/>
                  <a:pt x="1227015" y="478672"/>
                </a:cubicBezTo>
                <a:cubicBezTo>
                  <a:pt x="1237724" y="483261"/>
                  <a:pt x="1248161" y="488523"/>
                  <a:pt x="1258277" y="494303"/>
                </a:cubicBezTo>
                <a:cubicBezTo>
                  <a:pt x="1300698" y="518544"/>
                  <a:pt x="1262182" y="503421"/>
                  <a:pt x="1305169" y="517749"/>
                </a:cubicBezTo>
                <a:cubicBezTo>
                  <a:pt x="1360427" y="554588"/>
                  <a:pt x="1293894" y="506475"/>
                  <a:pt x="1352061" y="564642"/>
                </a:cubicBezTo>
                <a:cubicBezTo>
                  <a:pt x="1403814" y="616395"/>
                  <a:pt x="1364228" y="560485"/>
                  <a:pt x="1406769" y="611534"/>
                </a:cubicBezTo>
                <a:cubicBezTo>
                  <a:pt x="1412782" y="618750"/>
                  <a:pt x="1415758" y="628338"/>
                  <a:pt x="1422400" y="634980"/>
                </a:cubicBezTo>
                <a:cubicBezTo>
                  <a:pt x="1429042" y="641622"/>
                  <a:pt x="1438630" y="644598"/>
                  <a:pt x="1445846" y="650611"/>
                </a:cubicBezTo>
                <a:cubicBezTo>
                  <a:pt x="1454337" y="657687"/>
                  <a:pt x="1460900" y="666864"/>
                  <a:pt x="1469292" y="674057"/>
                </a:cubicBezTo>
                <a:cubicBezTo>
                  <a:pt x="1494829" y="695946"/>
                  <a:pt x="1499263" y="695464"/>
                  <a:pt x="1524000" y="713134"/>
                </a:cubicBezTo>
                <a:cubicBezTo>
                  <a:pt x="1534599" y="720705"/>
                  <a:pt x="1544215" y="729677"/>
                  <a:pt x="1555261" y="736580"/>
                </a:cubicBezTo>
                <a:cubicBezTo>
                  <a:pt x="1580764" y="752519"/>
                  <a:pt x="1611937" y="761983"/>
                  <a:pt x="1641231" y="767842"/>
                </a:cubicBezTo>
                <a:cubicBezTo>
                  <a:pt x="1656770" y="770950"/>
                  <a:pt x="1672683" y="772094"/>
                  <a:pt x="1688123" y="775657"/>
                </a:cubicBezTo>
                <a:cubicBezTo>
                  <a:pt x="1706603" y="779922"/>
                  <a:pt x="1724595" y="786078"/>
                  <a:pt x="1742831" y="791288"/>
                </a:cubicBezTo>
                <a:cubicBezTo>
                  <a:pt x="1883508" y="786078"/>
                  <a:pt x="2024400" y="785021"/>
                  <a:pt x="2164861" y="775657"/>
                </a:cubicBezTo>
                <a:cubicBezTo>
                  <a:pt x="2181301" y="774561"/>
                  <a:pt x="2211754" y="760026"/>
                  <a:pt x="2211754" y="760026"/>
                </a:cubicBezTo>
                <a:cubicBezTo>
                  <a:pt x="2222174" y="752211"/>
                  <a:pt x="2233125" y="745057"/>
                  <a:pt x="2243015" y="736580"/>
                </a:cubicBezTo>
                <a:cubicBezTo>
                  <a:pt x="2251407" y="729387"/>
                  <a:pt x="2257088" y="718992"/>
                  <a:pt x="2266461" y="713134"/>
                </a:cubicBezTo>
                <a:cubicBezTo>
                  <a:pt x="2278358" y="705699"/>
                  <a:pt x="2293590" y="704856"/>
                  <a:pt x="2305538" y="697503"/>
                </a:cubicBezTo>
                <a:cubicBezTo>
                  <a:pt x="2327725" y="683850"/>
                  <a:pt x="2343347" y="658849"/>
                  <a:pt x="2368061" y="650611"/>
                </a:cubicBezTo>
                <a:cubicBezTo>
                  <a:pt x="2375877" y="648006"/>
                  <a:pt x="2384254" y="646701"/>
                  <a:pt x="2391508" y="642795"/>
                </a:cubicBezTo>
                <a:cubicBezTo>
                  <a:pt x="2502286" y="583145"/>
                  <a:pt x="2433908" y="607820"/>
                  <a:pt x="2493108" y="588088"/>
                </a:cubicBezTo>
                <a:cubicBezTo>
                  <a:pt x="2503528" y="580273"/>
                  <a:pt x="2513770" y="572213"/>
                  <a:pt x="2524369" y="564642"/>
                </a:cubicBezTo>
                <a:cubicBezTo>
                  <a:pt x="2532012" y="559182"/>
                  <a:pt x="2540599" y="555024"/>
                  <a:pt x="2547815" y="549011"/>
                </a:cubicBezTo>
                <a:cubicBezTo>
                  <a:pt x="2607986" y="498868"/>
                  <a:pt x="2536498" y="548740"/>
                  <a:pt x="2594708" y="509934"/>
                </a:cubicBezTo>
                <a:cubicBezTo>
                  <a:pt x="2603232" y="484361"/>
                  <a:pt x="2605834" y="470902"/>
                  <a:pt x="2625969" y="447411"/>
                </a:cubicBezTo>
                <a:cubicBezTo>
                  <a:pt x="2632082" y="440279"/>
                  <a:pt x="2641600" y="436990"/>
                  <a:pt x="2649415" y="431780"/>
                </a:cubicBezTo>
                <a:cubicBezTo>
                  <a:pt x="2686808" y="375692"/>
                  <a:pt x="2667393" y="398172"/>
                  <a:pt x="2704123" y="361442"/>
                </a:cubicBezTo>
                <a:cubicBezTo>
                  <a:pt x="2706728" y="351021"/>
                  <a:pt x="2707707" y="340053"/>
                  <a:pt x="2711938" y="330180"/>
                </a:cubicBezTo>
                <a:cubicBezTo>
                  <a:pt x="2715638" y="321547"/>
                  <a:pt x="2723368" y="315135"/>
                  <a:pt x="2727569" y="306734"/>
                </a:cubicBezTo>
                <a:cubicBezTo>
                  <a:pt x="2731253" y="299366"/>
                  <a:pt x="2732779" y="291103"/>
                  <a:pt x="2735384" y="283288"/>
                </a:cubicBezTo>
                <a:cubicBezTo>
                  <a:pt x="2729043" y="232555"/>
                  <a:pt x="2731228" y="229661"/>
                  <a:pt x="2719754" y="189503"/>
                </a:cubicBezTo>
                <a:cubicBezTo>
                  <a:pt x="2717491" y="181582"/>
                  <a:pt x="2716025" y="173210"/>
                  <a:pt x="2711938" y="166057"/>
                </a:cubicBezTo>
                <a:cubicBezTo>
                  <a:pt x="2705475" y="154748"/>
                  <a:pt x="2695962" y="145466"/>
                  <a:pt x="2688492" y="134795"/>
                </a:cubicBezTo>
                <a:cubicBezTo>
                  <a:pt x="2677719" y="119405"/>
                  <a:pt x="2670515" y="101186"/>
                  <a:pt x="2657231" y="87903"/>
                </a:cubicBezTo>
                <a:cubicBezTo>
                  <a:pt x="2637002" y="67675"/>
                  <a:pt x="2614933" y="42541"/>
                  <a:pt x="2586892" y="33195"/>
                </a:cubicBezTo>
                <a:lnTo>
                  <a:pt x="2563446" y="25380"/>
                </a:lnTo>
                <a:cubicBezTo>
                  <a:pt x="2503556" y="-14548"/>
                  <a:pt x="2536217" y="453"/>
                  <a:pt x="2399323" y="17565"/>
                </a:cubicBezTo>
                <a:cubicBezTo>
                  <a:pt x="2382974" y="19609"/>
                  <a:pt x="2352431" y="33195"/>
                  <a:pt x="2352431" y="33195"/>
                </a:cubicBezTo>
                <a:cubicBezTo>
                  <a:pt x="2344615" y="38405"/>
                  <a:pt x="2337385" y="44625"/>
                  <a:pt x="2328984" y="48826"/>
                </a:cubicBezTo>
                <a:cubicBezTo>
                  <a:pt x="2301138" y="62749"/>
                  <a:pt x="2304964" y="46211"/>
                  <a:pt x="2289908" y="80088"/>
                </a:cubicBezTo>
                <a:cubicBezTo>
                  <a:pt x="2283216" y="95144"/>
                  <a:pt x="2274277" y="126980"/>
                  <a:pt x="2274277" y="126980"/>
                </a:cubicBezTo>
                <a:cubicBezTo>
                  <a:pt x="2271672" y="145216"/>
                  <a:pt x="2269856" y="163582"/>
                  <a:pt x="2266461" y="181688"/>
                </a:cubicBezTo>
                <a:cubicBezTo>
                  <a:pt x="2262035" y="205295"/>
                  <a:pt x="2251537" y="228018"/>
                  <a:pt x="2250831" y="252026"/>
                </a:cubicBezTo>
                <a:cubicBezTo>
                  <a:pt x="2249400" y="300694"/>
                  <a:pt x="2240537" y="426824"/>
                  <a:pt x="2274277" y="494303"/>
                </a:cubicBezTo>
                <a:cubicBezTo>
                  <a:pt x="2279487" y="504724"/>
                  <a:pt x="2283136" y="516084"/>
                  <a:pt x="2289908" y="525565"/>
                </a:cubicBezTo>
                <a:cubicBezTo>
                  <a:pt x="2296332" y="534559"/>
                  <a:pt x="2305539" y="541196"/>
                  <a:pt x="2313354" y="549011"/>
                </a:cubicBezTo>
                <a:cubicBezTo>
                  <a:pt x="2320726" y="563756"/>
                  <a:pt x="2342614" y="609532"/>
                  <a:pt x="2352431" y="619349"/>
                </a:cubicBezTo>
                <a:cubicBezTo>
                  <a:pt x="2365715" y="632633"/>
                  <a:pt x="2399323" y="650611"/>
                  <a:pt x="2399323" y="650611"/>
                </a:cubicBezTo>
                <a:cubicBezTo>
                  <a:pt x="2412585" y="690398"/>
                  <a:pt x="2396481" y="662926"/>
                  <a:pt x="2430584" y="681872"/>
                </a:cubicBezTo>
                <a:cubicBezTo>
                  <a:pt x="2447006" y="690995"/>
                  <a:pt x="2459252" y="708578"/>
                  <a:pt x="2477477" y="713134"/>
                </a:cubicBezTo>
                <a:cubicBezTo>
                  <a:pt x="2521625" y="724171"/>
                  <a:pt x="2498206" y="718842"/>
                  <a:pt x="2547815" y="728765"/>
                </a:cubicBezTo>
                <a:cubicBezTo>
                  <a:pt x="2555630" y="733975"/>
                  <a:pt x="2562628" y="740695"/>
                  <a:pt x="2571261" y="744395"/>
                </a:cubicBezTo>
                <a:cubicBezTo>
                  <a:pt x="2582500" y="749212"/>
                  <a:pt x="2632689" y="757798"/>
                  <a:pt x="2641600" y="760026"/>
                </a:cubicBezTo>
                <a:cubicBezTo>
                  <a:pt x="2649592" y="762024"/>
                  <a:pt x="2657678" y="764158"/>
                  <a:pt x="2665046" y="767842"/>
                </a:cubicBezTo>
                <a:cubicBezTo>
                  <a:pt x="2673447" y="772043"/>
                  <a:pt x="2679581" y="780502"/>
                  <a:pt x="2688492" y="783472"/>
                </a:cubicBezTo>
                <a:cubicBezTo>
                  <a:pt x="2703525" y="788483"/>
                  <a:pt x="2719915" y="787850"/>
                  <a:pt x="2735384" y="791288"/>
                </a:cubicBezTo>
                <a:cubicBezTo>
                  <a:pt x="2776370" y="800396"/>
                  <a:pt x="2742290" y="798800"/>
                  <a:pt x="2790092" y="814734"/>
                </a:cubicBezTo>
                <a:cubicBezTo>
                  <a:pt x="2810472" y="821527"/>
                  <a:pt x="2832235" y="823572"/>
                  <a:pt x="2852615" y="830365"/>
                </a:cubicBezTo>
                <a:cubicBezTo>
                  <a:pt x="2860430" y="832970"/>
                  <a:pt x="2868347" y="835287"/>
                  <a:pt x="2876061" y="838180"/>
                </a:cubicBezTo>
                <a:cubicBezTo>
                  <a:pt x="2889197" y="843106"/>
                  <a:pt x="2901829" y="849375"/>
                  <a:pt x="2915138" y="853811"/>
                </a:cubicBezTo>
                <a:cubicBezTo>
                  <a:pt x="2925328" y="857208"/>
                  <a:pt x="2936072" y="858675"/>
                  <a:pt x="2946400" y="861626"/>
                </a:cubicBezTo>
                <a:cubicBezTo>
                  <a:pt x="2993860" y="875186"/>
                  <a:pt x="2943366" y="865338"/>
                  <a:pt x="3008923" y="877257"/>
                </a:cubicBezTo>
                <a:cubicBezTo>
                  <a:pt x="3024514" y="880092"/>
                  <a:pt x="3040375" y="881509"/>
                  <a:pt x="3055815" y="885072"/>
                </a:cubicBezTo>
                <a:cubicBezTo>
                  <a:pt x="3074295" y="889337"/>
                  <a:pt x="3092287" y="895493"/>
                  <a:pt x="3110523" y="900703"/>
                </a:cubicBezTo>
                <a:cubicBezTo>
                  <a:pt x="3131364" y="898098"/>
                  <a:pt x="3152382" y="896645"/>
                  <a:pt x="3173046" y="892888"/>
                </a:cubicBezTo>
                <a:cubicBezTo>
                  <a:pt x="3183670" y="890956"/>
                  <a:pt x="3233342" y="870556"/>
                  <a:pt x="3235569" y="869442"/>
                </a:cubicBezTo>
                <a:cubicBezTo>
                  <a:pt x="3286704" y="843875"/>
                  <a:pt x="3230614" y="864930"/>
                  <a:pt x="3282461" y="830365"/>
                </a:cubicBezTo>
                <a:cubicBezTo>
                  <a:pt x="3289316" y="825795"/>
                  <a:pt x="3298539" y="826233"/>
                  <a:pt x="3305908" y="822549"/>
                </a:cubicBezTo>
                <a:cubicBezTo>
                  <a:pt x="3354508" y="798249"/>
                  <a:pt x="3303866" y="816435"/>
                  <a:pt x="3352800" y="775657"/>
                </a:cubicBezTo>
                <a:cubicBezTo>
                  <a:pt x="3359129" y="770383"/>
                  <a:pt x="3368431" y="770447"/>
                  <a:pt x="3376246" y="767842"/>
                </a:cubicBezTo>
                <a:cubicBezTo>
                  <a:pt x="3384061" y="760026"/>
                  <a:pt x="3390698" y="750819"/>
                  <a:pt x="3399692" y="744395"/>
                </a:cubicBezTo>
                <a:cubicBezTo>
                  <a:pt x="3409172" y="737623"/>
                  <a:pt x="3422004" y="736224"/>
                  <a:pt x="3430954" y="728765"/>
                </a:cubicBezTo>
                <a:cubicBezTo>
                  <a:pt x="3438170" y="722752"/>
                  <a:pt x="3439515" y="711503"/>
                  <a:pt x="3446584" y="705318"/>
                </a:cubicBezTo>
                <a:cubicBezTo>
                  <a:pt x="3460722" y="692947"/>
                  <a:pt x="3493477" y="674057"/>
                  <a:pt x="3493477" y="674057"/>
                </a:cubicBezTo>
                <a:cubicBezTo>
                  <a:pt x="3498687" y="663636"/>
                  <a:pt x="3501649" y="651745"/>
                  <a:pt x="3509108" y="642795"/>
                </a:cubicBezTo>
                <a:cubicBezTo>
                  <a:pt x="3515121" y="635579"/>
                  <a:pt x="3525912" y="633807"/>
                  <a:pt x="3532554" y="627165"/>
                </a:cubicBezTo>
                <a:cubicBezTo>
                  <a:pt x="3539196" y="620523"/>
                  <a:pt x="3542171" y="610934"/>
                  <a:pt x="3548184" y="603718"/>
                </a:cubicBezTo>
                <a:cubicBezTo>
                  <a:pt x="3555260" y="595227"/>
                  <a:pt x="3564845" y="588997"/>
                  <a:pt x="3571631" y="580272"/>
                </a:cubicBezTo>
                <a:cubicBezTo>
                  <a:pt x="3583164" y="565444"/>
                  <a:pt x="3596951" y="551201"/>
                  <a:pt x="3602892" y="533380"/>
                </a:cubicBezTo>
                <a:cubicBezTo>
                  <a:pt x="3605497" y="525565"/>
                  <a:pt x="3606138" y="516789"/>
                  <a:pt x="3610708" y="509934"/>
                </a:cubicBezTo>
                <a:cubicBezTo>
                  <a:pt x="3645276" y="458083"/>
                  <a:pt x="3624216" y="514179"/>
                  <a:pt x="3649784" y="463042"/>
                </a:cubicBezTo>
                <a:cubicBezTo>
                  <a:pt x="3653468" y="455673"/>
                  <a:pt x="3653916" y="446964"/>
                  <a:pt x="3657600" y="439595"/>
                </a:cubicBezTo>
                <a:cubicBezTo>
                  <a:pt x="3661801" y="431194"/>
                  <a:pt x="3668571" y="424304"/>
                  <a:pt x="3673231" y="416149"/>
                </a:cubicBezTo>
                <a:cubicBezTo>
                  <a:pt x="3679011" y="406034"/>
                  <a:pt x="3683081" y="395003"/>
                  <a:pt x="3688861" y="384888"/>
                </a:cubicBezTo>
                <a:cubicBezTo>
                  <a:pt x="3693521" y="376733"/>
                  <a:pt x="3700677" y="370025"/>
                  <a:pt x="3704492" y="361442"/>
                </a:cubicBezTo>
                <a:cubicBezTo>
                  <a:pt x="3711184" y="346386"/>
                  <a:pt x="3710983" y="328258"/>
                  <a:pt x="3720123" y="314549"/>
                </a:cubicBezTo>
                <a:cubicBezTo>
                  <a:pt x="3774189" y="233452"/>
                  <a:pt x="3691897" y="358987"/>
                  <a:pt x="3751384" y="259842"/>
                </a:cubicBezTo>
                <a:cubicBezTo>
                  <a:pt x="3761049" y="243733"/>
                  <a:pt x="3772225" y="228580"/>
                  <a:pt x="3782646" y="212949"/>
                </a:cubicBezTo>
                <a:cubicBezTo>
                  <a:pt x="3787856" y="205134"/>
                  <a:pt x="3789366" y="192473"/>
                  <a:pt x="3798277" y="189503"/>
                </a:cubicBezTo>
                <a:lnTo>
                  <a:pt x="3845169" y="173872"/>
                </a:lnTo>
                <a:cubicBezTo>
                  <a:pt x="3852984" y="171267"/>
                  <a:pt x="3860460" y="167222"/>
                  <a:pt x="3868615" y="166057"/>
                </a:cubicBezTo>
                <a:cubicBezTo>
                  <a:pt x="3939010" y="156001"/>
                  <a:pt x="3905153" y="161271"/>
                  <a:pt x="3970215" y="150426"/>
                </a:cubicBezTo>
                <a:cubicBezTo>
                  <a:pt x="3993661" y="153031"/>
                  <a:pt x="4017668" y="152520"/>
                  <a:pt x="4040554" y="158242"/>
                </a:cubicBezTo>
                <a:cubicBezTo>
                  <a:pt x="4049666" y="160520"/>
                  <a:pt x="4055599" y="169671"/>
                  <a:pt x="4064000" y="173872"/>
                </a:cubicBezTo>
                <a:cubicBezTo>
                  <a:pt x="4071368" y="177556"/>
                  <a:pt x="4079631" y="179083"/>
                  <a:pt x="4087446" y="181688"/>
                </a:cubicBezTo>
                <a:cubicBezTo>
                  <a:pt x="4107087" y="240613"/>
                  <a:pt x="4080594" y="167987"/>
                  <a:pt x="4110892" y="228580"/>
                </a:cubicBezTo>
                <a:cubicBezTo>
                  <a:pt x="4133514" y="273822"/>
                  <a:pt x="4097708" y="231026"/>
                  <a:pt x="4142154" y="275472"/>
                </a:cubicBezTo>
                <a:cubicBezTo>
                  <a:pt x="4170651" y="360967"/>
                  <a:pt x="4125204" y="231475"/>
                  <a:pt x="4165600" y="322365"/>
                </a:cubicBezTo>
                <a:cubicBezTo>
                  <a:pt x="4196201" y="391217"/>
                  <a:pt x="4161883" y="349909"/>
                  <a:pt x="4204677" y="392703"/>
                </a:cubicBezTo>
                <a:lnTo>
                  <a:pt x="4220308" y="439595"/>
                </a:lnTo>
                <a:cubicBezTo>
                  <a:pt x="4222913" y="447411"/>
                  <a:pt x="4222298" y="457217"/>
                  <a:pt x="4228123" y="463042"/>
                </a:cubicBezTo>
                <a:lnTo>
                  <a:pt x="4267200" y="502118"/>
                </a:lnTo>
                <a:cubicBezTo>
                  <a:pt x="4286388" y="578876"/>
                  <a:pt x="4258609" y="484939"/>
                  <a:pt x="4298461" y="564642"/>
                </a:cubicBezTo>
                <a:cubicBezTo>
                  <a:pt x="4313681" y="595082"/>
                  <a:pt x="4298734" y="592472"/>
                  <a:pt x="4314092" y="619349"/>
                </a:cubicBezTo>
                <a:cubicBezTo>
                  <a:pt x="4320554" y="630659"/>
                  <a:pt x="4329723" y="640190"/>
                  <a:pt x="4337538" y="650611"/>
                </a:cubicBezTo>
                <a:cubicBezTo>
                  <a:pt x="4361250" y="721740"/>
                  <a:pt x="4324882" y="609413"/>
                  <a:pt x="4353169" y="713134"/>
                </a:cubicBezTo>
                <a:cubicBezTo>
                  <a:pt x="4357504" y="729030"/>
                  <a:pt x="4363590" y="744395"/>
                  <a:pt x="4368800" y="760026"/>
                </a:cubicBezTo>
                <a:lnTo>
                  <a:pt x="4376615" y="783472"/>
                </a:lnTo>
                <a:cubicBezTo>
                  <a:pt x="4374010" y="924149"/>
                  <a:pt x="4373734" y="1064888"/>
                  <a:pt x="4368800" y="1205503"/>
                </a:cubicBezTo>
                <a:cubicBezTo>
                  <a:pt x="4368511" y="1213736"/>
                  <a:pt x="4362771" y="1220907"/>
                  <a:pt x="4360984" y="1228949"/>
                </a:cubicBezTo>
                <a:cubicBezTo>
                  <a:pt x="4359566" y="1235331"/>
                  <a:pt x="4354150" y="1286093"/>
                  <a:pt x="4345354" y="1299288"/>
                </a:cubicBezTo>
                <a:cubicBezTo>
                  <a:pt x="4339223" y="1308484"/>
                  <a:pt x="4329723" y="1314919"/>
                  <a:pt x="4321908" y="1322734"/>
                </a:cubicBezTo>
                <a:cubicBezTo>
                  <a:pt x="4307119" y="1367100"/>
                  <a:pt x="4312240" y="1368211"/>
                  <a:pt x="4282831" y="1400888"/>
                </a:cubicBezTo>
                <a:cubicBezTo>
                  <a:pt x="4268043" y="1417319"/>
                  <a:pt x="4235938" y="1447780"/>
                  <a:pt x="4235938" y="1447780"/>
                </a:cubicBezTo>
                <a:cubicBezTo>
                  <a:pt x="4233333" y="1455595"/>
                  <a:pt x="4233948" y="1465401"/>
                  <a:pt x="4228123" y="1471226"/>
                </a:cubicBezTo>
                <a:cubicBezTo>
                  <a:pt x="4222298" y="1477051"/>
                  <a:pt x="4212045" y="1475358"/>
                  <a:pt x="4204677" y="1479042"/>
                </a:cubicBezTo>
                <a:cubicBezTo>
                  <a:pt x="4196276" y="1483243"/>
                  <a:pt x="4189046" y="1489462"/>
                  <a:pt x="4181231" y="1494672"/>
                </a:cubicBezTo>
                <a:cubicBezTo>
                  <a:pt x="4173415" y="1505093"/>
                  <a:pt x="4167791" y="1517595"/>
                  <a:pt x="4157784" y="1525934"/>
                </a:cubicBezTo>
                <a:cubicBezTo>
                  <a:pt x="4151455" y="1531208"/>
                  <a:pt x="4141706" y="1530065"/>
                  <a:pt x="4134338" y="1533749"/>
                </a:cubicBezTo>
                <a:cubicBezTo>
                  <a:pt x="4125937" y="1537950"/>
                  <a:pt x="4118108" y="1543367"/>
                  <a:pt x="4110892" y="1549380"/>
                </a:cubicBezTo>
                <a:cubicBezTo>
                  <a:pt x="4071864" y="1581904"/>
                  <a:pt x="4105204" y="1566906"/>
                  <a:pt x="4064000" y="1580642"/>
                </a:cubicBezTo>
                <a:cubicBezTo>
                  <a:pt x="4056185" y="1588457"/>
                  <a:pt x="4049548" y="1597664"/>
                  <a:pt x="4040554" y="1604088"/>
                </a:cubicBezTo>
                <a:cubicBezTo>
                  <a:pt x="4009714" y="1626116"/>
                  <a:pt x="3984387" y="1622809"/>
                  <a:pt x="3946769" y="1635349"/>
                </a:cubicBezTo>
                <a:cubicBezTo>
                  <a:pt x="3938954" y="1637954"/>
                  <a:pt x="3930691" y="1639481"/>
                  <a:pt x="3923323" y="1643165"/>
                </a:cubicBezTo>
                <a:cubicBezTo>
                  <a:pt x="3914922" y="1647366"/>
                  <a:pt x="3908672" y="1655497"/>
                  <a:pt x="3899877" y="1658795"/>
                </a:cubicBezTo>
                <a:cubicBezTo>
                  <a:pt x="3890786" y="1662204"/>
                  <a:pt x="3819596" y="1673392"/>
                  <a:pt x="3813908" y="1674426"/>
                </a:cubicBezTo>
                <a:cubicBezTo>
                  <a:pt x="3731169" y="1689470"/>
                  <a:pt x="3818535" y="1678600"/>
                  <a:pt x="3681046" y="1690057"/>
                </a:cubicBezTo>
                <a:lnTo>
                  <a:pt x="3102708" y="1682242"/>
                </a:lnTo>
                <a:cubicBezTo>
                  <a:pt x="3091970" y="1681967"/>
                  <a:pt x="3081979" y="1676533"/>
                  <a:pt x="3071446" y="1674426"/>
                </a:cubicBezTo>
                <a:cubicBezTo>
                  <a:pt x="2995970" y="1659331"/>
                  <a:pt x="3052346" y="1673795"/>
                  <a:pt x="2969846" y="1658795"/>
                </a:cubicBezTo>
                <a:cubicBezTo>
                  <a:pt x="2959278" y="1656874"/>
                  <a:pt x="2948774" y="1654377"/>
                  <a:pt x="2938584" y="1650980"/>
                </a:cubicBezTo>
                <a:cubicBezTo>
                  <a:pt x="2931068" y="1648475"/>
                  <a:pt x="2889792" y="1630280"/>
                  <a:pt x="2876061" y="1627534"/>
                </a:cubicBezTo>
                <a:cubicBezTo>
                  <a:pt x="2857998" y="1623921"/>
                  <a:pt x="2839590" y="1622323"/>
                  <a:pt x="2821354" y="1619718"/>
                </a:cubicBezTo>
                <a:cubicBezTo>
                  <a:pt x="2777528" y="1605110"/>
                  <a:pt x="2805898" y="1613900"/>
                  <a:pt x="2735384" y="1596272"/>
                </a:cubicBezTo>
                <a:lnTo>
                  <a:pt x="2704123" y="1588457"/>
                </a:lnTo>
                <a:cubicBezTo>
                  <a:pt x="2663320" y="1561255"/>
                  <a:pt x="2698803" y="1580612"/>
                  <a:pt x="2641600" y="1565011"/>
                </a:cubicBezTo>
                <a:cubicBezTo>
                  <a:pt x="2625704" y="1560676"/>
                  <a:pt x="2610692" y="1553376"/>
                  <a:pt x="2594708" y="1549380"/>
                </a:cubicBezTo>
                <a:cubicBezTo>
                  <a:pt x="2584287" y="1546775"/>
                  <a:pt x="2573734" y="1544651"/>
                  <a:pt x="2563446" y="1541565"/>
                </a:cubicBezTo>
                <a:cubicBezTo>
                  <a:pt x="2533624" y="1532619"/>
                  <a:pt x="2511404" y="1525970"/>
                  <a:pt x="2485292" y="1510303"/>
                </a:cubicBezTo>
                <a:cubicBezTo>
                  <a:pt x="2469183" y="1500638"/>
                  <a:pt x="2456222" y="1484983"/>
                  <a:pt x="2438400" y="1479042"/>
                </a:cubicBezTo>
                <a:lnTo>
                  <a:pt x="2391508" y="1463411"/>
                </a:lnTo>
                <a:cubicBezTo>
                  <a:pt x="2386298" y="1455596"/>
                  <a:pt x="2383842" y="1444943"/>
                  <a:pt x="2375877" y="1439965"/>
                </a:cubicBezTo>
                <a:cubicBezTo>
                  <a:pt x="2361905" y="1431233"/>
                  <a:pt x="2328984" y="1424334"/>
                  <a:pt x="2328984" y="1424334"/>
                </a:cubicBezTo>
                <a:cubicBezTo>
                  <a:pt x="2313353" y="1413913"/>
                  <a:pt x="2292513" y="1408703"/>
                  <a:pt x="2282092" y="1393072"/>
                </a:cubicBezTo>
                <a:cubicBezTo>
                  <a:pt x="2266723" y="1370018"/>
                  <a:pt x="2265581" y="1364985"/>
                  <a:pt x="2243015" y="1346180"/>
                </a:cubicBezTo>
                <a:cubicBezTo>
                  <a:pt x="2235799" y="1340167"/>
                  <a:pt x="2227384" y="1335759"/>
                  <a:pt x="2219569" y="1330549"/>
                </a:cubicBezTo>
                <a:cubicBezTo>
                  <a:pt x="2177348" y="1267219"/>
                  <a:pt x="2234654" y="1349855"/>
                  <a:pt x="2180492" y="1283657"/>
                </a:cubicBezTo>
                <a:cubicBezTo>
                  <a:pt x="2112913" y="1201060"/>
                  <a:pt x="2160877" y="1241591"/>
                  <a:pt x="2102338" y="1197688"/>
                </a:cubicBezTo>
                <a:cubicBezTo>
                  <a:pt x="2088011" y="1154704"/>
                  <a:pt x="2103131" y="1193214"/>
                  <a:pt x="2078892" y="1150795"/>
                </a:cubicBezTo>
                <a:cubicBezTo>
                  <a:pt x="2073112" y="1140680"/>
                  <a:pt x="2067850" y="1130242"/>
                  <a:pt x="2063261" y="1119534"/>
                </a:cubicBezTo>
                <a:cubicBezTo>
                  <a:pt x="2060016" y="1111962"/>
                  <a:pt x="2059533" y="1103241"/>
                  <a:pt x="2055446" y="1096088"/>
                </a:cubicBezTo>
                <a:cubicBezTo>
                  <a:pt x="2048984" y="1084778"/>
                  <a:pt x="2039815" y="1075247"/>
                  <a:pt x="2032000" y="1064826"/>
                </a:cubicBezTo>
                <a:cubicBezTo>
                  <a:pt x="2029395" y="1057011"/>
                  <a:pt x="2026352" y="1049328"/>
                  <a:pt x="2024184" y="1041380"/>
                </a:cubicBezTo>
                <a:cubicBezTo>
                  <a:pt x="2018532" y="1020655"/>
                  <a:pt x="2018161" y="998071"/>
                  <a:pt x="2008554" y="978857"/>
                </a:cubicBezTo>
                <a:lnTo>
                  <a:pt x="1992923" y="947595"/>
                </a:lnTo>
                <a:cubicBezTo>
                  <a:pt x="1990318" y="937175"/>
                  <a:pt x="1988059" y="926662"/>
                  <a:pt x="1985108" y="916334"/>
                </a:cubicBezTo>
                <a:cubicBezTo>
                  <a:pt x="1982845" y="908413"/>
                  <a:pt x="1979144" y="900915"/>
                  <a:pt x="1977292" y="892888"/>
                </a:cubicBezTo>
                <a:cubicBezTo>
                  <a:pt x="1971318" y="867001"/>
                  <a:pt x="1965418" y="841034"/>
                  <a:pt x="1961661" y="814734"/>
                </a:cubicBezTo>
                <a:cubicBezTo>
                  <a:pt x="1959056" y="796498"/>
                  <a:pt x="1957459" y="778089"/>
                  <a:pt x="1953846" y="760026"/>
                </a:cubicBezTo>
                <a:cubicBezTo>
                  <a:pt x="1949633" y="738961"/>
                  <a:pt x="1943425" y="718344"/>
                  <a:pt x="1938215" y="697503"/>
                </a:cubicBezTo>
                <a:cubicBezTo>
                  <a:pt x="1940820" y="562036"/>
                  <a:pt x="1941280" y="426511"/>
                  <a:pt x="1946031" y="291103"/>
                </a:cubicBezTo>
                <a:cubicBezTo>
                  <a:pt x="1946497" y="277828"/>
                  <a:pt x="1946806" y="263290"/>
                  <a:pt x="1953846" y="252026"/>
                </a:cubicBezTo>
                <a:cubicBezTo>
                  <a:pt x="1960750" y="240980"/>
                  <a:pt x="1975218" y="237057"/>
                  <a:pt x="1985108" y="228580"/>
                </a:cubicBezTo>
                <a:cubicBezTo>
                  <a:pt x="1993500" y="221387"/>
                  <a:pt x="1999358" y="211265"/>
                  <a:pt x="2008554" y="205134"/>
                </a:cubicBezTo>
                <a:cubicBezTo>
                  <a:pt x="2018856" y="198266"/>
                  <a:pt x="2065436" y="190631"/>
                  <a:pt x="2071077" y="189503"/>
                </a:cubicBezTo>
                <a:cubicBezTo>
                  <a:pt x="2141319" y="142674"/>
                  <a:pt x="2023509" y="216345"/>
                  <a:pt x="2149231" y="166057"/>
                </a:cubicBezTo>
                <a:cubicBezTo>
                  <a:pt x="2159493" y="161952"/>
                  <a:pt x="2163015" y="147979"/>
                  <a:pt x="2172677" y="142611"/>
                </a:cubicBezTo>
                <a:cubicBezTo>
                  <a:pt x="2187080" y="134609"/>
                  <a:pt x="2203413" y="130211"/>
                  <a:pt x="2219569" y="126980"/>
                </a:cubicBezTo>
                <a:cubicBezTo>
                  <a:pt x="2341225" y="102648"/>
                  <a:pt x="2271202" y="112909"/>
                  <a:pt x="2430584" y="103534"/>
                </a:cubicBezTo>
                <a:lnTo>
                  <a:pt x="3532554" y="111349"/>
                </a:lnTo>
                <a:cubicBezTo>
                  <a:pt x="3571714" y="111851"/>
                  <a:pt x="3610692" y="116796"/>
                  <a:pt x="3649784" y="119165"/>
                </a:cubicBezTo>
                <a:lnTo>
                  <a:pt x="3790461" y="126980"/>
                </a:lnTo>
                <a:cubicBezTo>
                  <a:pt x="3813987" y="128723"/>
                  <a:pt x="3837326" y="132448"/>
                  <a:pt x="3860800" y="134795"/>
                </a:cubicBezTo>
                <a:lnTo>
                  <a:pt x="4024923" y="150426"/>
                </a:lnTo>
                <a:cubicBezTo>
                  <a:pt x="4056164" y="153266"/>
                  <a:pt x="4087516" y="154900"/>
                  <a:pt x="4118708" y="158242"/>
                </a:cubicBezTo>
                <a:cubicBezTo>
                  <a:pt x="4160475" y="162717"/>
                  <a:pt x="4202563" y="165634"/>
                  <a:pt x="4243754" y="173872"/>
                </a:cubicBezTo>
                <a:lnTo>
                  <a:pt x="4321908" y="189503"/>
                </a:lnTo>
                <a:cubicBezTo>
                  <a:pt x="4329723" y="194713"/>
                  <a:pt x="4339486" y="197799"/>
                  <a:pt x="4345354" y="205134"/>
                </a:cubicBezTo>
                <a:cubicBezTo>
                  <a:pt x="4350500" y="211567"/>
                  <a:pt x="4349485" y="221212"/>
                  <a:pt x="4353169" y="228580"/>
                </a:cubicBezTo>
                <a:cubicBezTo>
                  <a:pt x="4357370" y="236981"/>
                  <a:pt x="4363590" y="244211"/>
                  <a:pt x="4368800" y="252026"/>
                </a:cubicBezTo>
                <a:cubicBezTo>
                  <a:pt x="4371405" y="262447"/>
                  <a:pt x="4372384" y="273415"/>
                  <a:pt x="4376615" y="283288"/>
                </a:cubicBezTo>
                <a:cubicBezTo>
                  <a:pt x="4380315" y="291921"/>
                  <a:pt x="4389547" y="297737"/>
                  <a:pt x="4392246" y="306734"/>
                </a:cubicBezTo>
                <a:cubicBezTo>
                  <a:pt x="4397539" y="324378"/>
                  <a:pt x="4396448" y="343379"/>
                  <a:pt x="4400061" y="361442"/>
                </a:cubicBezTo>
                <a:cubicBezTo>
                  <a:pt x="4401558" y="368926"/>
                  <a:pt x="4415085" y="427756"/>
                  <a:pt x="4423508" y="447411"/>
                </a:cubicBezTo>
                <a:cubicBezTo>
                  <a:pt x="4428097" y="458119"/>
                  <a:pt x="4430900" y="470434"/>
                  <a:pt x="4439138" y="478672"/>
                </a:cubicBezTo>
                <a:cubicBezTo>
                  <a:pt x="4444963" y="484497"/>
                  <a:pt x="4454769" y="483883"/>
                  <a:pt x="4462584" y="486488"/>
                </a:cubicBezTo>
                <a:cubicBezTo>
                  <a:pt x="4473439" y="562466"/>
                  <a:pt x="4465932" y="523319"/>
                  <a:pt x="4486031" y="603718"/>
                </a:cubicBezTo>
                <a:lnTo>
                  <a:pt x="4493846" y="634980"/>
                </a:lnTo>
                <a:cubicBezTo>
                  <a:pt x="4496451" y="645401"/>
                  <a:pt x="4495216" y="657649"/>
                  <a:pt x="4501661" y="666242"/>
                </a:cubicBezTo>
                <a:lnTo>
                  <a:pt x="4525108" y="697503"/>
                </a:lnTo>
                <a:cubicBezTo>
                  <a:pt x="4528810" y="716013"/>
                  <a:pt x="4543166" y="791021"/>
                  <a:pt x="4548554" y="799103"/>
                </a:cubicBezTo>
                <a:cubicBezTo>
                  <a:pt x="4553764" y="806918"/>
                  <a:pt x="4556369" y="817339"/>
                  <a:pt x="4564184" y="822549"/>
                </a:cubicBezTo>
                <a:cubicBezTo>
                  <a:pt x="4573121" y="828507"/>
                  <a:pt x="4585118" y="827414"/>
                  <a:pt x="4595446" y="830365"/>
                </a:cubicBezTo>
                <a:cubicBezTo>
                  <a:pt x="4673891" y="852778"/>
                  <a:pt x="4552475" y="821577"/>
                  <a:pt x="4650154" y="845995"/>
                </a:cubicBezTo>
                <a:cubicBezTo>
                  <a:pt x="4657969" y="851205"/>
                  <a:pt x="4664603" y="858927"/>
                  <a:pt x="4673600" y="861626"/>
                </a:cubicBezTo>
                <a:cubicBezTo>
                  <a:pt x="4744714" y="882961"/>
                  <a:pt x="4897444" y="856431"/>
                  <a:pt x="4931508" y="853811"/>
                </a:cubicBezTo>
                <a:cubicBezTo>
                  <a:pt x="4939323" y="845996"/>
                  <a:pt x="4945758" y="836496"/>
                  <a:pt x="4954954" y="830365"/>
                </a:cubicBezTo>
                <a:cubicBezTo>
                  <a:pt x="4961809" y="825795"/>
                  <a:pt x="4972575" y="828374"/>
                  <a:pt x="4978400" y="822549"/>
                </a:cubicBezTo>
                <a:cubicBezTo>
                  <a:pt x="4997968" y="802981"/>
                  <a:pt x="4990168" y="788862"/>
                  <a:pt x="5001846" y="767842"/>
                </a:cubicBezTo>
                <a:cubicBezTo>
                  <a:pt x="5010969" y="751420"/>
                  <a:pt x="5033108" y="720949"/>
                  <a:pt x="5033108" y="720949"/>
                </a:cubicBezTo>
                <a:cubicBezTo>
                  <a:pt x="5035713" y="700108"/>
                  <a:pt x="5038604" y="679301"/>
                  <a:pt x="5040923" y="658426"/>
                </a:cubicBezTo>
                <a:cubicBezTo>
                  <a:pt x="5043814" y="632405"/>
                  <a:pt x="5044757" y="606149"/>
                  <a:pt x="5048738" y="580272"/>
                </a:cubicBezTo>
                <a:cubicBezTo>
                  <a:pt x="5049991" y="572130"/>
                  <a:pt x="5054291" y="564747"/>
                  <a:pt x="5056554" y="556826"/>
                </a:cubicBezTo>
                <a:cubicBezTo>
                  <a:pt x="5059505" y="546498"/>
                  <a:pt x="5059565" y="535172"/>
                  <a:pt x="5064369" y="525565"/>
                </a:cubicBezTo>
                <a:cubicBezTo>
                  <a:pt x="5072770" y="508762"/>
                  <a:pt x="5085210" y="494303"/>
                  <a:pt x="5095631" y="478672"/>
                </a:cubicBezTo>
                <a:cubicBezTo>
                  <a:pt x="5100841" y="470857"/>
                  <a:pt x="5103446" y="460436"/>
                  <a:pt x="5111261" y="455226"/>
                </a:cubicBezTo>
                <a:lnTo>
                  <a:pt x="5134708" y="439595"/>
                </a:lnTo>
                <a:cubicBezTo>
                  <a:pt x="5139918" y="429175"/>
                  <a:pt x="5142100" y="416572"/>
                  <a:pt x="5150338" y="408334"/>
                </a:cubicBezTo>
                <a:cubicBezTo>
                  <a:pt x="5156163" y="402509"/>
                  <a:pt x="5166416" y="404202"/>
                  <a:pt x="5173784" y="400518"/>
                </a:cubicBezTo>
                <a:cubicBezTo>
                  <a:pt x="5182185" y="396317"/>
                  <a:pt x="5188648" y="388703"/>
                  <a:pt x="5197231" y="384888"/>
                </a:cubicBezTo>
                <a:cubicBezTo>
                  <a:pt x="5212287" y="378197"/>
                  <a:pt x="5244123" y="369257"/>
                  <a:pt x="5244123" y="369257"/>
                </a:cubicBezTo>
                <a:cubicBezTo>
                  <a:pt x="5288055" y="339968"/>
                  <a:pt x="5276962" y="340344"/>
                  <a:pt x="5361354" y="361442"/>
                </a:cubicBezTo>
                <a:cubicBezTo>
                  <a:pt x="5373991" y="364601"/>
                  <a:pt x="5381306" y="378426"/>
                  <a:pt x="5392615" y="384888"/>
                </a:cubicBezTo>
                <a:cubicBezTo>
                  <a:pt x="5399768" y="388975"/>
                  <a:pt x="5408246" y="390098"/>
                  <a:pt x="5416061" y="392703"/>
                </a:cubicBezTo>
                <a:cubicBezTo>
                  <a:pt x="5423877" y="405729"/>
                  <a:pt x="5429622" y="420247"/>
                  <a:pt x="5439508" y="431780"/>
                </a:cubicBezTo>
                <a:cubicBezTo>
                  <a:pt x="5445621" y="438912"/>
                  <a:pt x="5456941" y="440195"/>
                  <a:pt x="5462954" y="447411"/>
                </a:cubicBezTo>
                <a:cubicBezTo>
                  <a:pt x="5470412" y="456361"/>
                  <a:pt x="5472804" y="468557"/>
                  <a:pt x="5478584" y="478672"/>
                </a:cubicBezTo>
                <a:cubicBezTo>
                  <a:pt x="5483244" y="486827"/>
                  <a:pt x="5490400" y="493535"/>
                  <a:pt x="5494215" y="502118"/>
                </a:cubicBezTo>
                <a:cubicBezTo>
                  <a:pt x="5500907" y="517174"/>
                  <a:pt x="5504636" y="533380"/>
                  <a:pt x="5509846" y="549011"/>
                </a:cubicBezTo>
                <a:lnTo>
                  <a:pt x="5517661" y="572457"/>
                </a:lnTo>
                <a:cubicBezTo>
                  <a:pt x="5512451" y="590693"/>
                  <a:pt x="5511171" y="610547"/>
                  <a:pt x="5502031" y="627165"/>
                </a:cubicBezTo>
                <a:cubicBezTo>
                  <a:pt x="5475081" y="676166"/>
                  <a:pt x="5425228" y="739675"/>
                  <a:pt x="5384800" y="783472"/>
                </a:cubicBezTo>
                <a:cubicBezTo>
                  <a:pt x="5341969" y="829872"/>
                  <a:pt x="5351753" y="821136"/>
                  <a:pt x="5314461" y="845995"/>
                </a:cubicBezTo>
                <a:cubicBezTo>
                  <a:pt x="5299025" y="892308"/>
                  <a:pt x="5317769" y="847722"/>
                  <a:pt x="5275384" y="900703"/>
                </a:cubicBezTo>
                <a:cubicBezTo>
                  <a:pt x="5263649" y="915372"/>
                  <a:pt x="5255394" y="932566"/>
                  <a:pt x="5244123" y="947595"/>
                </a:cubicBezTo>
                <a:lnTo>
                  <a:pt x="5220677" y="978857"/>
                </a:lnTo>
                <a:cubicBezTo>
                  <a:pt x="5196437" y="1051570"/>
                  <a:pt x="5242717" y="917542"/>
                  <a:pt x="5173784" y="1072642"/>
                </a:cubicBezTo>
                <a:cubicBezTo>
                  <a:pt x="5163747" y="1095226"/>
                  <a:pt x="5158153" y="1119534"/>
                  <a:pt x="5150338" y="1142980"/>
                </a:cubicBezTo>
                <a:lnTo>
                  <a:pt x="5142523" y="1166426"/>
                </a:lnTo>
                <a:cubicBezTo>
                  <a:pt x="5158154" y="1213318"/>
                  <a:pt x="5169944" y="1261671"/>
                  <a:pt x="5189415" y="1307103"/>
                </a:cubicBezTo>
                <a:cubicBezTo>
                  <a:pt x="5193769" y="1317262"/>
                  <a:pt x="5202860" y="1325843"/>
                  <a:pt x="5212861" y="1330549"/>
                </a:cubicBezTo>
                <a:cubicBezTo>
                  <a:pt x="5247903" y="1347039"/>
                  <a:pt x="5322277" y="1369626"/>
                  <a:pt x="5322277" y="1369626"/>
                </a:cubicBezTo>
                <a:cubicBezTo>
                  <a:pt x="5397826" y="1359206"/>
                  <a:pt x="5474806" y="1356333"/>
                  <a:pt x="5548923" y="1338365"/>
                </a:cubicBezTo>
                <a:cubicBezTo>
                  <a:pt x="5592970" y="1327687"/>
                  <a:pt x="5571632" y="1306320"/>
                  <a:pt x="5588000" y="1283657"/>
                </a:cubicBezTo>
                <a:cubicBezTo>
                  <a:pt x="5617300" y="1243088"/>
                  <a:pt x="5681784" y="1166426"/>
                  <a:pt x="5681784" y="1166426"/>
                </a:cubicBezTo>
                <a:cubicBezTo>
                  <a:pt x="5703240" y="1102058"/>
                  <a:pt x="5685765" y="1131184"/>
                  <a:pt x="5736492" y="1080457"/>
                </a:cubicBezTo>
                <a:cubicBezTo>
                  <a:pt x="5741302" y="1061218"/>
                  <a:pt x="5752524" y="1037173"/>
                  <a:pt x="5736492" y="1017934"/>
                </a:cubicBezTo>
                <a:cubicBezTo>
                  <a:pt x="5729034" y="1008984"/>
                  <a:pt x="5715651" y="1007513"/>
                  <a:pt x="5705231" y="1002303"/>
                </a:cubicBezTo>
                <a:cubicBezTo>
                  <a:pt x="5707836" y="963226"/>
                  <a:pt x="5698135" y="921286"/>
                  <a:pt x="5713046" y="885072"/>
                </a:cubicBezTo>
                <a:cubicBezTo>
                  <a:pt x="5717608" y="873992"/>
                  <a:pt x="5798858" y="862955"/>
                  <a:pt x="5806831" y="861626"/>
                </a:cubicBezTo>
                <a:cubicBezTo>
                  <a:pt x="6096417" y="868866"/>
                  <a:pt x="6085719" y="772785"/>
                  <a:pt x="6135077" y="908518"/>
                </a:cubicBezTo>
                <a:cubicBezTo>
                  <a:pt x="6140708" y="924002"/>
                  <a:pt x="6145498" y="939780"/>
                  <a:pt x="6150708" y="955411"/>
                </a:cubicBezTo>
                <a:cubicBezTo>
                  <a:pt x="6152471" y="965987"/>
                  <a:pt x="6159979" y="1018728"/>
                  <a:pt x="6166338" y="1033565"/>
                </a:cubicBezTo>
                <a:cubicBezTo>
                  <a:pt x="6170038" y="1042198"/>
                  <a:pt x="6177768" y="1048610"/>
                  <a:pt x="6181969" y="1057011"/>
                </a:cubicBezTo>
                <a:cubicBezTo>
                  <a:pt x="6188243" y="1069559"/>
                  <a:pt x="6193164" y="1082779"/>
                  <a:pt x="6197600" y="1096088"/>
                </a:cubicBezTo>
                <a:cubicBezTo>
                  <a:pt x="6206295" y="1122171"/>
                  <a:pt x="6217193" y="1171433"/>
                  <a:pt x="6228861" y="1197688"/>
                </a:cubicBezTo>
                <a:cubicBezTo>
                  <a:pt x="6232676" y="1206271"/>
                  <a:pt x="6239282" y="1213319"/>
                  <a:pt x="6244492" y="1221134"/>
                </a:cubicBezTo>
                <a:cubicBezTo>
                  <a:pt x="6247097" y="1234160"/>
                  <a:pt x="6249086" y="1247324"/>
                  <a:pt x="6252308" y="1260211"/>
                </a:cubicBezTo>
                <a:cubicBezTo>
                  <a:pt x="6254306" y="1268203"/>
                  <a:pt x="6258507" y="1275579"/>
                  <a:pt x="6260123" y="1283657"/>
                </a:cubicBezTo>
                <a:cubicBezTo>
                  <a:pt x="6263736" y="1301720"/>
                  <a:pt x="6265333" y="1320129"/>
                  <a:pt x="6267938" y="1338365"/>
                </a:cubicBezTo>
                <a:cubicBezTo>
                  <a:pt x="6265333" y="1413914"/>
                  <a:pt x="6266579" y="1489694"/>
                  <a:pt x="6260123" y="1565011"/>
                </a:cubicBezTo>
                <a:cubicBezTo>
                  <a:pt x="6254640" y="1628985"/>
                  <a:pt x="6233150" y="1605470"/>
                  <a:pt x="6197600" y="1658795"/>
                </a:cubicBezTo>
                <a:cubicBezTo>
                  <a:pt x="6173543" y="1694881"/>
                  <a:pt x="6190024" y="1677409"/>
                  <a:pt x="6142892" y="1705688"/>
                </a:cubicBezTo>
                <a:cubicBezTo>
                  <a:pt x="6135077" y="1716108"/>
                  <a:pt x="6128656" y="1727739"/>
                  <a:pt x="6119446" y="1736949"/>
                </a:cubicBezTo>
                <a:cubicBezTo>
                  <a:pt x="6112804" y="1743591"/>
                  <a:pt x="6103216" y="1746567"/>
                  <a:pt x="6096000" y="1752580"/>
                </a:cubicBezTo>
                <a:cubicBezTo>
                  <a:pt x="6087509" y="1759656"/>
                  <a:pt x="6080369" y="1768211"/>
                  <a:pt x="6072554" y="1776026"/>
                </a:cubicBezTo>
                <a:cubicBezTo>
                  <a:pt x="6058330" y="1818693"/>
                  <a:pt x="6076655" y="1785699"/>
                  <a:pt x="6033477" y="1807288"/>
                </a:cubicBezTo>
                <a:cubicBezTo>
                  <a:pt x="6016674" y="1815689"/>
                  <a:pt x="6002215" y="1828129"/>
                  <a:pt x="5986584" y="1838549"/>
                </a:cubicBezTo>
                <a:cubicBezTo>
                  <a:pt x="5978769" y="1843759"/>
                  <a:pt x="5972250" y="1851902"/>
                  <a:pt x="5963138" y="1854180"/>
                </a:cubicBezTo>
                <a:cubicBezTo>
                  <a:pt x="5916503" y="1865838"/>
                  <a:pt x="5942472" y="1860229"/>
                  <a:pt x="5884984" y="1869811"/>
                </a:cubicBezTo>
                <a:cubicBezTo>
                  <a:pt x="5887589" y="1919308"/>
                  <a:pt x="5899810" y="1969235"/>
                  <a:pt x="5892800" y="2018303"/>
                </a:cubicBezTo>
                <a:cubicBezTo>
                  <a:pt x="5891152" y="2029837"/>
                  <a:pt x="5873178" y="2033428"/>
                  <a:pt x="5861538" y="2033934"/>
                </a:cubicBezTo>
                <a:lnTo>
                  <a:pt x="5713046" y="2026118"/>
                </a:lnTo>
                <a:cubicBezTo>
                  <a:pt x="5665445" y="2010252"/>
                  <a:pt x="5667811" y="2024934"/>
                  <a:pt x="5658338" y="1987042"/>
                </a:cubicBezTo>
                <a:cubicBezTo>
                  <a:pt x="5655116" y="1974155"/>
                  <a:pt x="5653128" y="1960991"/>
                  <a:pt x="5650523" y="1947965"/>
                </a:cubicBezTo>
                <a:cubicBezTo>
                  <a:pt x="5653128" y="1903678"/>
                  <a:pt x="5648914" y="1858454"/>
                  <a:pt x="5658338" y="1815103"/>
                </a:cubicBezTo>
                <a:cubicBezTo>
                  <a:pt x="5662329" y="1796746"/>
                  <a:pt x="5679935" y="1784320"/>
                  <a:pt x="5689600" y="1768211"/>
                </a:cubicBezTo>
                <a:cubicBezTo>
                  <a:pt x="5695594" y="1758221"/>
                  <a:pt x="5697772" y="1745899"/>
                  <a:pt x="5705231" y="1736949"/>
                </a:cubicBezTo>
                <a:cubicBezTo>
                  <a:pt x="5711244" y="1729733"/>
                  <a:pt x="5720712" y="1726296"/>
                  <a:pt x="5728677" y="1721318"/>
                </a:cubicBezTo>
                <a:cubicBezTo>
                  <a:pt x="5741558" y="1713267"/>
                  <a:pt x="5753925" y="1704158"/>
                  <a:pt x="5767754" y="1697872"/>
                </a:cubicBezTo>
                <a:cubicBezTo>
                  <a:pt x="5791004" y="1687304"/>
                  <a:pt x="5820718" y="1680724"/>
                  <a:pt x="5845908" y="1674426"/>
                </a:cubicBezTo>
                <a:cubicBezTo>
                  <a:pt x="5934482" y="1677031"/>
                  <a:pt x="6023135" y="1677704"/>
                  <a:pt x="6111631" y="1682242"/>
                </a:cubicBezTo>
                <a:cubicBezTo>
                  <a:pt x="6164576" y="1684957"/>
                  <a:pt x="6136684" y="1690593"/>
                  <a:pt x="6181969" y="1705688"/>
                </a:cubicBezTo>
                <a:cubicBezTo>
                  <a:pt x="6194571" y="1709889"/>
                  <a:pt x="6208159" y="1710281"/>
                  <a:pt x="6221046" y="1713503"/>
                </a:cubicBezTo>
                <a:cubicBezTo>
                  <a:pt x="6266129" y="1724773"/>
                  <a:pt x="6221846" y="1720904"/>
                  <a:pt x="6283569" y="1729134"/>
                </a:cubicBezTo>
                <a:cubicBezTo>
                  <a:pt x="6309521" y="1732594"/>
                  <a:pt x="6335672" y="1734344"/>
                  <a:pt x="6361723" y="1736949"/>
                </a:cubicBezTo>
                <a:cubicBezTo>
                  <a:pt x="6400800" y="1734344"/>
                  <a:pt x="6441219" y="1739616"/>
                  <a:pt x="6478954" y="1729134"/>
                </a:cubicBezTo>
                <a:cubicBezTo>
                  <a:pt x="6491505" y="1725648"/>
                  <a:pt x="6498725" y="1710368"/>
                  <a:pt x="6502400" y="1697872"/>
                </a:cubicBezTo>
                <a:cubicBezTo>
                  <a:pt x="6512068" y="1664999"/>
                  <a:pt x="6512821" y="1630139"/>
                  <a:pt x="6518031" y="1596272"/>
                </a:cubicBezTo>
                <a:cubicBezTo>
                  <a:pt x="6515426" y="1419123"/>
                  <a:pt x="6510215" y="1241994"/>
                  <a:pt x="6510215" y="1064826"/>
                </a:cubicBezTo>
                <a:cubicBezTo>
                  <a:pt x="6510215" y="1002249"/>
                  <a:pt x="6509181" y="939205"/>
                  <a:pt x="6518031" y="877257"/>
                </a:cubicBezTo>
                <a:cubicBezTo>
                  <a:pt x="6522354" y="846997"/>
                  <a:pt x="6553182" y="842588"/>
                  <a:pt x="6572738" y="830365"/>
                </a:cubicBezTo>
                <a:cubicBezTo>
                  <a:pt x="6614546" y="804235"/>
                  <a:pt x="6591253" y="808891"/>
                  <a:pt x="6635261" y="791288"/>
                </a:cubicBezTo>
                <a:cubicBezTo>
                  <a:pt x="6658194" y="782115"/>
                  <a:pt x="6695474" y="770295"/>
                  <a:pt x="6721231" y="767842"/>
                </a:cubicBezTo>
                <a:cubicBezTo>
                  <a:pt x="6762806" y="763882"/>
                  <a:pt x="6804595" y="762631"/>
                  <a:pt x="6846277" y="760026"/>
                </a:cubicBezTo>
                <a:cubicBezTo>
                  <a:pt x="6864513" y="757421"/>
                  <a:pt x="6882689" y="754363"/>
                  <a:pt x="6900984" y="752211"/>
                </a:cubicBezTo>
                <a:cubicBezTo>
                  <a:pt x="6926986" y="749152"/>
                  <a:pt x="6953355" y="748945"/>
                  <a:pt x="6979138" y="744395"/>
                </a:cubicBezTo>
                <a:cubicBezTo>
                  <a:pt x="6997815" y="741099"/>
                  <a:pt x="7014929" y="730116"/>
                  <a:pt x="7033846" y="728765"/>
                </a:cubicBezTo>
                <a:cubicBezTo>
                  <a:pt x="7088415" y="724867"/>
                  <a:pt x="7143261" y="728765"/>
                  <a:pt x="7197969" y="728765"/>
                </a:cubicBezTo>
              </a:path>
            </a:pathLst>
          </a:custGeom>
          <a:noFill/>
          <a:ln w="38100">
            <a:solidFill>
              <a:srgbClr val="007C6F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94078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37"/>
          <p:cNvSpPr txBox="1">
            <a:spLocks noChangeArrowheads="1"/>
          </p:cNvSpPr>
          <p:nvPr/>
        </p:nvSpPr>
        <p:spPr bwMode="auto">
          <a:xfrm>
            <a:off x="1071563" y="879475"/>
            <a:ext cx="683257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800" b="1" dirty="0">
                <a:latin typeface="Calibri" pitchFamily="34" charset="0"/>
              </a:rPr>
              <a:t>When to intervene? A complicated question.</a:t>
            </a:r>
          </a:p>
          <a:p>
            <a:pPr eaLnBrk="1" hangingPunct="1"/>
            <a:r>
              <a:rPr lang="en-GB" sz="2800" b="1" dirty="0">
                <a:latin typeface="Calibri" pitchFamily="34" charset="0"/>
              </a:rPr>
              <a:t>Imagine a digitization project.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00113" y="2636838"/>
            <a:ext cx="7056437" cy="71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914400" y="2673350"/>
            <a:ext cx="0" cy="3317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914400" y="6005513"/>
            <a:ext cx="7042150" cy="71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435350" y="2173288"/>
            <a:ext cx="151073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n-lt"/>
              </a:rPr>
              <a:t>Digital objects</a:t>
            </a:r>
          </a:p>
        </p:txBody>
      </p:sp>
      <p:sp>
        <p:nvSpPr>
          <p:cNvPr id="18" name="TextBox 17"/>
          <p:cNvSpPr txBox="1"/>
          <p:nvPr/>
        </p:nvSpPr>
        <p:spPr>
          <a:xfrm rot="5400000">
            <a:off x="908816" y="4435753"/>
            <a:ext cx="84619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n-lt"/>
              </a:rPr>
              <a:t>Project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74775" y="5553075"/>
            <a:ext cx="65817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400" dirty="0">
                <a:latin typeface="+mn-lt"/>
              </a:rPr>
              <a:t>Infrastructure and technological innovation</a:t>
            </a:r>
          </a:p>
        </p:txBody>
      </p:sp>
      <p:sp>
        <p:nvSpPr>
          <p:cNvPr id="17" name="Oval 16"/>
          <p:cNvSpPr/>
          <p:nvPr/>
        </p:nvSpPr>
        <p:spPr>
          <a:xfrm>
            <a:off x="1441450" y="2468563"/>
            <a:ext cx="288925" cy="309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1842522" y="2484897"/>
            <a:ext cx="287337" cy="309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2273599" y="2477326"/>
            <a:ext cx="287338" cy="311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2661722" y="2499664"/>
            <a:ext cx="287338" cy="309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3046949" y="2482202"/>
            <a:ext cx="290512" cy="327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449424" y="2477326"/>
            <a:ext cx="2549739" cy="5055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7359949" y="2587400"/>
            <a:ext cx="288925" cy="309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4081763" y="2477326"/>
            <a:ext cx="3290516" cy="5177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Isosceles Triangle 25"/>
          <p:cNvSpPr/>
          <p:nvPr/>
        </p:nvSpPr>
        <p:spPr>
          <a:xfrm>
            <a:off x="873918" y="1462427"/>
            <a:ext cx="7108825" cy="1135062"/>
          </a:xfrm>
          <a:prstGeom prst="triangle">
            <a:avLst>
              <a:gd name="adj" fmla="val 99796"/>
            </a:avLst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754063" y="3048000"/>
            <a:ext cx="311150" cy="2874963"/>
            <a:chOff x="769798" y="3015646"/>
            <a:chExt cx="310351" cy="2874949"/>
          </a:xfrm>
        </p:grpSpPr>
        <p:sp>
          <p:nvSpPr>
            <p:cNvPr id="39" name="Oval 38"/>
            <p:cNvSpPr/>
            <p:nvPr/>
          </p:nvSpPr>
          <p:spPr>
            <a:xfrm>
              <a:off x="791966" y="3015646"/>
              <a:ext cx="288183" cy="3095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0" name="Oval 39"/>
            <p:cNvSpPr/>
            <p:nvPr/>
          </p:nvSpPr>
          <p:spPr>
            <a:xfrm>
              <a:off x="772965" y="3537931"/>
              <a:ext cx="288183" cy="3111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1" name="Oval 40"/>
            <p:cNvSpPr/>
            <p:nvPr/>
          </p:nvSpPr>
          <p:spPr>
            <a:xfrm>
              <a:off x="769798" y="4093554"/>
              <a:ext cx="288183" cy="3095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2" name="Oval 41"/>
            <p:cNvSpPr/>
            <p:nvPr/>
          </p:nvSpPr>
          <p:spPr>
            <a:xfrm>
              <a:off x="784048" y="4580913"/>
              <a:ext cx="288183" cy="3095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3" name="Oval 42"/>
            <p:cNvSpPr/>
            <p:nvPr/>
          </p:nvSpPr>
          <p:spPr>
            <a:xfrm>
              <a:off x="772965" y="5085736"/>
              <a:ext cx="288183" cy="3095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4" name="Oval 43"/>
            <p:cNvSpPr/>
            <p:nvPr/>
          </p:nvSpPr>
          <p:spPr>
            <a:xfrm>
              <a:off x="772965" y="5581034"/>
              <a:ext cx="288183" cy="3095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55" name="Group 54"/>
          <p:cNvGrpSpPr>
            <a:grpSpLocks/>
          </p:cNvGrpSpPr>
          <p:nvPr/>
        </p:nvGrpSpPr>
        <p:grpSpPr bwMode="auto">
          <a:xfrm>
            <a:off x="22225" y="3016250"/>
            <a:ext cx="866775" cy="2874963"/>
            <a:chOff x="21650" y="3015646"/>
            <a:chExt cx="867417" cy="2874949"/>
          </a:xfrm>
        </p:grpSpPr>
        <p:sp>
          <p:nvSpPr>
            <p:cNvPr id="45" name="TextBox 44"/>
            <p:cNvSpPr txBox="1"/>
            <p:nvPr/>
          </p:nvSpPr>
          <p:spPr>
            <a:xfrm>
              <a:off x="240887" y="3550631"/>
              <a:ext cx="562391" cy="33813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600" dirty="0">
                  <a:latin typeface="+mn-lt"/>
                </a:rPr>
                <a:t>Pilot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98080" y="3015646"/>
              <a:ext cx="541739" cy="3381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600" dirty="0">
                  <a:latin typeface="+mn-lt"/>
                </a:rPr>
                <a:t>Plan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93227" y="4095141"/>
              <a:ext cx="602109" cy="3381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600" dirty="0">
                  <a:latin typeface="+mn-lt"/>
                </a:rPr>
                <a:t>Fund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1650" y="4580913"/>
              <a:ext cx="867417" cy="3381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600" dirty="0">
                  <a:latin typeface="+mn-lt"/>
                </a:rPr>
                <a:t>Propose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20148" y="5552459"/>
              <a:ext cx="683131" cy="3381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600" dirty="0">
                  <a:latin typeface="+mn-lt"/>
                </a:rPr>
                <a:t>Scope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80518" y="5085736"/>
              <a:ext cx="649769" cy="3381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600" dirty="0">
                  <a:latin typeface="+mn-lt"/>
                </a:rPr>
                <a:t>Invite</a:t>
              </a:r>
            </a:p>
          </p:txBody>
        </p:sp>
      </p:grpSp>
      <p:sp>
        <p:nvSpPr>
          <p:cNvPr id="51" name="Isosceles Triangle 50"/>
          <p:cNvSpPr/>
          <p:nvPr/>
        </p:nvSpPr>
        <p:spPr>
          <a:xfrm rot="5400000" flipH="1" flipV="1">
            <a:off x="-1079499" y="4138612"/>
            <a:ext cx="3338512" cy="931863"/>
          </a:xfrm>
          <a:prstGeom prst="triangle">
            <a:avLst>
              <a:gd name="adj" fmla="val 100000"/>
            </a:avLst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2" name="Oval 51"/>
          <p:cNvSpPr/>
          <p:nvPr/>
        </p:nvSpPr>
        <p:spPr>
          <a:xfrm>
            <a:off x="795338" y="2536825"/>
            <a:ext cx="287337" cy="311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522287" y="1979166"/>
            <a:ext cx="7175799" cy="2788890"/>
            <a:chOff x="547476" y="1970182"/>
            <a:chExt cx="7176044" cy="2789541"/>
          </a:xfrm>
        </p:grpSpPr>
        <p:sp>
          <p:nvSpPr>
            <p:cNvPr id="20" name="TextBox 19"/>
            <p:cNvSpPr txBox="1"/>
            <p:nvPr/>
          </p:nvSpPr>
          <p:spPr>
            <a:xfrm rot="16200000">
              <a:off x="1137453" y="3093171"/>
              <a:ext cx="846520" cy="3385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600" dirty="0">
                  <a:latin typeface="+mn-lt"/>
                </a:rPr>
                <a:t>Capture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 rot="16200000">
              <a:off x="2083102" y="3514858"/>
              <a:ext cx="1367157" cy="3381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600" dirty="0">
                  <a:latin typeface="+mn-lt"/>
                </a:rPr>
                <a:t>Quality assure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 rot="16200000">
              <a:off x="1466840" y="3624790"/>
              <a:ext cx="1931301" cy="3385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600" dirty="0">
                  <a:latin typeface="+mn-lt"/>
                </a:rPr>
                <a:t>Resource description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 rot="16200000">
              <a:off x="1161751" y="3513272"/>
              <a:ext cx="1624285" cy="3385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600" dirty="0">
                  <a:latin typeface="+mn-lt"/>
                </a:rPr>
                <a:t>Image Processing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 rot="16200000">
              <a:off x="3344062" y="3254558"/>
              <a:ext cx="866977" cy="3397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600" dirty="0">
                  <a:latin typeface="+mn-lt"/>
                </a:rPr>
                <a:t>Delivery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 rot="16200000">
              <a:off x="2573486" y="3431087"/>
              <a:ext cx="1200032" cy="3385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600" dirty="0">
                  <a:latin typeface="+mn-lt"/>
                </a:rPr>
                <a:t>Publish data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6889128" y="3496458"/>
              <a:ext cx="1330636" cy="33814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600" dirty="0">
                  <a:latin typeface="+mn-lt"/>
                </a:rPr>
                <a:t>Obsolescence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 rot="16200000">
              <a:off x="4467434" y="3588940"/>
              <a:ext cx="1378272" cy="3381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600" dirty="0">
                  <a:latin typeface="+mn-lt"/>
                </a:rPr>
                <a:t> Release Value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 rot="3435303">
              <a:off x="391831" y="2125827"/>
              <a:ext cx="649439" cy="33814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600" dirty="0">
                  <a:latin typeface="+mn-lt"/>
                </a:rPr>
                <a:t>Begin</a:t>
              </a: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2047875" y="6151563"/>
            <a:ext cx="44418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400" b="1" dirty="0">
                <a:latin typeface="+mn-lt"/>
              </a:rPr>
              <a:t>CONTINUITY ready made</a:t>
            </a:r>
          </a:p>
        </p:txBody>
      </p:sp>
    </p:spTree>
    <p:extLst>
      <p:ext uri="{BB962C8B-B14F-4D97-AF65-F5344CB8AC3E}">
        <p14:creationId xmlns:p14="http://schemas.microsoft.com/office/powerpoint/2010/main" val="216652366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1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3" grpId="0" animBg="1"/>
      <p:bldP spid="34" grpId="0" animBg="1"/>
      <p:bldP spid="26" grpId="0" animBg="1"/>
      <p:bldP spid="51" grpId="0" animBg="1"/>
      <p:bldP spid="52" grpId="0" animBg="1"/>
      <p:bldP spid="5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1628800"/>
            <a:ext cx="4104456" cy="3800323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GB" sz="2200" dirty="0">
                <a:solidFill>
                  <a:schemeClr val="tx1"/>
                </a:solidFill>
              </a:rPr>
              <a:t>Benefit/cost ratio of net economic value to ESDS operational cost</a:t>
            </a:r>
            <a:br>
              <a:rPr lang="en-GB" sz="2200" dirty="0">
                <a:solidFill>
                  <a:schemeClr val="tx1"/>
                </a:solidFill>
              </a:rPr>
            </a:br>
            <a:r>
              <a:rPr lang="en-GB" sz="2200" b="1" dirty="0">
                <a:solidFill>
                  <a:schemeClr val="tx1"/>
                </a:solidFill>
              </a:rPr>
              <a:t>5.4 to 1</a:t>
            </a:r>
            <a:r>
              <a:rPr lang="en-GB" sz="2200" dirty="0">
                <a:solidFill>
                  <a:schemeClr val="tx1"/>
                </a:solidFill>
              </a:rPr>
              <a:t> </a:t>
            </a:r>
            <a:br>
              <a:rPr lang="en-GB" sz="2200" dirty="0">
                <a:solidFill>
                  <a:schemeClr val="tx1"/>
                </a:solidFill>
              </a:rPr>
            </a:br>
            <a:br>
              <a:rPr lang="en-GB" sz="2200" dirty="0">
                <a:solidFill>
                  <a:schemeClr val="tx1"/>
                </a:solidFill>
              </a:rPr>
            </a:br>
            <a:br>
              <a:rPr lang="en-GB" sz="2200" dirty="0"/>
            </a:br>
            <a:br>
              <a:rPr lang="en-GB" sz="2200" dirty="0">
                <a:solidFill>
                  <a:schemeClr val="tx1"/>
                </a:solidFill>
              </a:rPr>
            </a:br>
            <a:r>
              <a:rPr lang="en-GB" sz="2200" dirty="0">
                <a:solidFill>
                  <a:schemeClr val="tx1"/>
                </a:solidFill>
              </a:rPr>
              <a:t>Increase in returns on investment in data and related infrastructure arising from additional use facilitated by ESDS (counter-factual)</a:t>
            </a:r>
            <a:br>
              <a:rPr lang="en-GB" sz="2200" dirty="0">
                <a:solidFill>
                  <a:schemeClr val="tx1"/>
                </a:solidFill>
              </a:rPr>
            </a:br>
            <a:r>
              <a:rPr lang="en-GB" sz="2200" b="1" dirty="0">
                <a:solidFill>
                  <a:schemeClr val="tx1"/>
                </a:solidFill>
              </a:rPr>
              <a:t>up to 10 to 1</a:t>
            </a:r>
            <a:r>
              <a:rPr lang="en-GB" sz="2200" dirty="0">
                <a:solidFill>
                  <a:schemeClr val="accent2"/>
                </a:solidFill>
              </a:rPr>
              <a:t> </a:t>
            </a:r>
            <a:br>
              <a:rPr lang="en-GB" sz="2700" dirty="0">
                <a:solidFill>
                  <a:schemeClr val="accent2"/>
                </a:solidFill>
              </a:rPr>
            </a:br>
            <a:br>
              <a:rPr lang="en-GB" sz="3600" dirty="0">
                <a:solidFill>
                  <a:schemeClr val="accent2"/>
                </a:solidFill>
              </a:rPr>
            </a:br>
            <a:r>
              <a:rPr lang="en-GB" sz="2000" dirty="0"/>
              <a:t>Beagrie (forthcoming)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388810"/>
            <a:ext cx="2605266" cy="14642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052736"/>
            <a:ext cx="2654595" cy="91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862336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467544" y="1268760"/>
            <a:ext cx="62891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800" b="1" dirty="0">
                <a:latin typeface="Calibri" pitchFamily="34" charset="0"/>
              </a:rPr>
              <a:t>Technology: the paradox of obsolescence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851920" y="1988840"/>
            <a:ext cx="5112568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Digital preservation systems are products of their own generation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They are subject to the same processes of obsolescence as the objects they safeguard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They are a contingent solution to an enduring problem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The drivers of this change are outside of our control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000" dirty="0">
              <a:latin typeface="+mj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000" dirty="0">
              <a:latin typeface="+mj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0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 rot="19825459">
            <a:off x="5679086" y="4945825"/>
            <a:ext cx="36141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  <a:latin typeface="+mn-lt"/>
              </a:rPr>
              <a:t>How do we respond </a:t>
            </a:r>
          </a:p>
          <a:p>
            <a:r>
              <a:rPr lang="en-GB" sz="3200" dirty="0">
                <a:solidFill>
                  <a:srgbClr val="FF0000"/>
                </a:solidFill>
                <a:latin typeface="+mn-lt"/>
              </a:rPr>
              <a:t>to change like this?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48"/>
            <a:ext cx="3724235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26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2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Environmental Outcomes</a:t>
            </a:r>
          </a:p>
        </p:txBody>
      </p:sp>
    </p:spTree>
    <p:extLst>
      <p:ext uri="{BB962C8B-B14F-4D97-AF65-F5344CB8AC3E}">
        <p14:creationId xmlns:p14="http://schemas.microsoft.com/office/powerpoint/2010/main" val="226034335"/>
      </p:ext>
    </p:extLst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7"/>
          <p:cNvSpPr txBox="1">
            <a:spLocks noChangeArrowheads="1"/>
          </p:cNvSpPr>
          <p:nvPr/>
        </p:nvSpPr>
        <p:spPr bwMode="auto">
          <a:xfrm>
            <a:off x="4355976" y="1700808"/>
            <a:ext cx="4788024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 b="1" dirty="0"/>
              <a:t>DP and Environmental</a:t>
            </a:r>
          </a:p>
          <a:p>
            <a:pPr eaLnBrk="1" hangingPunct="1"/>
            <a:r>
              <a:rPr lang="en-GB" sz="2400" b="1" dirty="0"/>
              <a:t>Impact</a:t>
            </a:r>
          </a:p>
          <a:p>
            <a:pPr eaLnBrk="1" hangingPunct="1"/>
            <a:endParaRPr lang="en-GB" sz="2400" b="1" dirty="0">
              <a:latin typeface="+mj-lt"/>
            </a:endParaRPr>
          </a:p>
          <a:p>
            <a:pPr eaLnBrk="1" hangingPunct="1"/>
            <a:r>
              <a:rPr lang="en-GB" sz="2400" b="1" dirty="0">
                <a:latin typeface="+mj-lt"/>
              </a:rPr>
              <a:t>(UK HE 2009)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400" b="1" dirty="0">
                <a:latin typeface="+mn-lt"/>
              </a:rPr>
              <a:t>116m GBP Electricity Costs pa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400" b="1" dirty="0">
                <a:latin typeface="+mn-lt"/>
              </a:rPr>
              <a:t>500,000 tonnes CO</a:t>
            </a:r>
            <a:r>
              <a:rPr lang="en-GB" sz="2400" b="1" baseline="-25000" dirty="0">
                <a:latin typeface="+mn-lt"/>
              </a:rPr>
              <a:t>2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GB" sz="2400" b="1" dirty="0">
              <a:latin typeface="+mn-lt"/>
            </a:endParaRPr>
          </a:p>
          <a:p>
            <a:pPr eaLnBrk="1" hangingPunct="1"/>
            <a:r>
              <a:rPr lang="en-GB" sz="2400" b="1" dirty="0">
                <a:latin typeface="+mn-lt"/>
              </a:rPr>
              <a:t>Digital Preservation?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400" b="1" dirty="0">
                <a:latin typeface="+mn-lt"/>
              </a:rPr>
              <a:t>Managed replication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400" b="1" dirty="0">
                <a:latin typeface="+mn-lt"/>
              </a:rPr>
              <a:t>Deduplication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400" b="1" dirty="0">
                <a:latin typeface="+mn-lt"/>
              </a:rPr>
              <a:t>Confident deletion (aka disposal)</a:t>
            </a:r>
          </a:p>
        </p:txBody>
      </p:sp>
    </p:spTree>
    <p:extLst>
      <p:ext uri="{BB962C8B-B14F-4D97-AF65-F5344CB8AC3E}">
        <p14:creationId xmlns:p14="http://schemas.microsoft.com/office/powerpoint/2010/main" val="2727762084"/>
      </p:ext>
    </p:extLst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2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Social Outcomes</a:t>
            </a:r>
          </a:p>
        </p:txBody>
      </p:sp>
    </p:spTree>
    <p:extLst>
      <p:ext uri="{BB962C8B-B14F-4D97-AF65-F5344CB8AC3E}">
        <p14:creationId xmlns:p14="http://schemas.microsoft.com/office/powerpoint/2010/main" val="4169339520"/>
      </p:ext>
    </p:extLst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857250" y="1214438"/>
            <a:ext cx="771525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i="1" dirty="0"/>
              <a:t>What’s the problem?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2800" dirty="0"/>
              <a:t>Digital data (images, documents </a:t>
            </a:r>
            <a:r>
              <a:rPr lang="en-GB" altLang="en-US" sz="2800" dirty="0" err="1"/>
              <a:t>etc</a:t>
            </a:r>
            <a:r>
              <a:rPr lang="en-GB" altLang="en-US" sz="2800" dirty="0"/>
              <a:t>) have value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2800" dirty="0"/>
              <a:t>They create opportunities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/>
              <a:t>...but...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2800" dirty="0"/>
              <a:t>Access depends on software hardware and people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2800" dirty="0"/>
              <a:t>Technology and people change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/>
              <a:t>...therefore...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2800" dirty="0"/>
              <a:t>Constantly emerging barriers to reuse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2800" dirty="0"/>
              <a:t>So, constantly emerging barriers to opportunities</a:t>
            </a:r>
          </a:p>
          <a:p>
            <a:pPr eaLnBrk="1" hangingPunct="1">
              <a:spcBef>
                <a:spcPct val="0"/>
              </a:spcBef>
              <a:buNone/>
            </a:pPr>
            <a:endParaRPr lang="en-GB" altLang="en-US" sz="28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GB" altLang="en-US" sz="2800" dirty="0"/>
              <a:t>My point: </a:t>
            </a:r>
            <a:r>
              <a:rPr lang="en-GB" altLang="en-US" sz="2800" i="1" dirty="0"/>
              <a:t>data loss is not the only problem, perhaps not even the main problem</a:t>
            </a:r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15451555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8"/>
          <p:cNvSpPr txBox="1">
            <a:spLocks noChangeArrowheads="1"/>
          </p:cNvSpPr>
          <p:nvPr/>
        </p:nvSpPr>
        <p:spPr bwMode="auto">
          <a:xfrm>
            <a:off x="50800" y="1268413"/>
            <a:ext cx="74735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/>
              <a:t>We do preservation because we want :</a:t>
            </a:r>
          </a:p>
        </p:txBody>
      </p:sp>
      <p:sp>
        <p:nvSpPr>
          <p:cNvPr id="6" name="TextBox 38"/>
          <p:cNvSpPr txBox="1">
            <a:spLocks noChangeArrowheads="1"/>
          </p:cNvSpPr>
          <p:nvPr/>
        </p:nvSpPr>
        <p:spPr bwMode="auto">
          <a:xfrm>
            <a:off x="156326" y="2222500"/>
            <a:ext cx="511256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i="1" dirty="0"/>
              <a:t>1. Transparency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e.g. Data Protection, Freedom of Information 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i="1" dirty="0"/>
              <a:t>2. Safety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e.g. detection, disaster, recovery, audit 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i="1" dirty="0"/>
              <a:t>3. Knowledge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e.g. scientific value, access to heritage 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i="1" dirty="0"/>
              <a:t>4. Wealth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e.g. efficient business, management of IP 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i="1" dirty="0"/>
              <a:t>5. Health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e.g. research, safe innovation 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i="1" dirty="0"/>
              <a:t>6. Environmental improvement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e.g. evidence-based policy development …</a:t>
            </a:r>
            <a:endParaRPr lang="en-GB" altLang="en-US" sz="2400" dirty="0"/>
          </a:p>
        </p:txBody>
      </p:sp>
      <p:sp>
        <p:nvSpPr>
          <p:cNvPr id="4" name="TextBox 38"/>
          <p:cNvSpPr txBox="1">
            <a:spLocks noChangeArrowheads="1"/>
          </p:cNvSpPr>
          <p:nvPr/>
        </p:nvSpPr>
        <p:spPr bwMode="auto">
          <a:xfrm>
            <a:off x="4860032" y="2222500"/>
            <a:ext cx="4535488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i="1" dirty="0"/>
              <a:t>1. Legal compliance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e.g. Sarbanes-Oxley, Data Protection 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i="1" dirty="0"/>
              <a:t>2. Regulatory compliance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e.g. power generation, aviation ….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i="1" dirty="0"/>
              <a:t>3. Legal protection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e.g. patents, </a:t>
            </a:r>
            <a:r>
              <a:rPr lang="en-GB" altLang="en-US" sz="1800" dirty="0" err="1"/>
              <a:t>mis</a:t>
            </a:r>
            <a:r>
              <a:rPr lang="en-GB" altLang="en-US" sz="1800" dirty="0"/>
              <a:t>-selling, detection 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i="1" dirty="0"/>
              <a:t>4. Unanticipated exploitation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e.g. petro-chemical, pharmaceuticals ….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i="1" dirty="0"/>
              <a:t>5. Business continuity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e.g. product recall, disaster recovery 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i="1" dirty="0"/>
              <a:t>6. Business value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e.g. the right information to the right people at the right time in a format they can use</a:t>
            </a: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1450729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4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463857" y="229233"/>
            <a:ext cx="260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+mj-lt"/>
              </a:rPr>
              <a:t>Why Digital Preservation?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-75582" y="987325"/>
            <a:ext cx="9219582" cy="5887959"/>
            <a:chOff x="-353916" y="832533"/>
            <a:chExt cx="9219582" cy="5887959"/>
          </a:xfrm>
        </p:grpSpPr>
        <p:sp>
          <p:nvSpPr>
            <p:cNvPr id="39" name="TextBox 38"/>
            <p:cNvSpPr txBox="1">
              <a:spLocks noChangeArrowheads="1"/>
            </p:cNvSpPr>
            <p:nvPr/>
          </p:nvSpPr>
          <p:spPr bwMode="auto">
            <a:xfrm>
              <a:off x="1214438" y="832533"/>
              <a:ext cx="7572375" cy="5355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2800" dirty="0">
                  <a:latin typeface="Calibri" pitchFamily="34" charset="0"/>
                </a:rPr>
                <a:t>Digital preservation is not just about ‘data’:</a:t>
              </a:r>
            </a:p>
            <a:p>
              <a:pPr eaLnBrk="1" hangingPunct="1"/>
              <a:r>
                <a:rPr lang="en-GB" sz="2800" dirty="0">
                  <a:latin typeface="Calibri" pitchFamily="34" charset="0"/>
                </a:rPr>
                <a:t>Digital preservation is not just about ‘access’: </a:t>
              </a:r>
            </a:p>
            <a:p>
              <a:pPr eaLnBrk="1" hangingPunct="1"/>
              <a:r>
                <a:rPr lang="en-GB" sz="2800" dirty="0">
                  <a:latin typeface="Calibri" pitchFamily="34" charset="0"/>
                </a:rPr>
                <a:t>Digital preservation is not just about ‘risk’:</a:t>
              </a:r>
            </a:p>
            <a:p>
              <a:pPr eaLnBrk="1" hangingPunct="1"/>
              <a:r>
                <a:rPr lang="en-GB" sz="2800" dirty="0">
                  <a:latin typeface="Calibri" pitchFamily="34" charset="0"/>
                </a:rPr>
                <a:t>It’s about </a:t>
              </a:r>
            </a:p>
            <a:p>
              <a:pPr eaLnBrk="1" hangingPunct="1"/>
              <a:r>
                <a:rPr lang="en-GB" sz="11500" b="1" dirty="0">
                  <a:solidFill>
                    <a:srgbClr val="FF0000"/>
                  </a:solidFill>
                  <a:latin typeface="Calibri" pitchFamily="34" charset="0"/>
                </a:rPr>
                <a:t>people and opportunity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209930" y="917005"/>
              <a:ext cx="3141539" cy="144655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GB" sz="8800" dirty="0"/>
                <a:t>Safer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351469" y="917005"/>
              <a:ext cx="4509690" cy="1446550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800" dirty="0">
                  <a:latin typeface="Times New Roman" pitchFamily="18" charset="0"/>
                  <a:cs typeface="Times New Roman" pitchFamily="18" charset="0"/>
                </a:rPr>
                <a:t>Smarter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14436" y="2363555"/>
              <a:ext cx="7651230" cy="144655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800" b="1" dirty="0">
                  <a:latin typeface="Courier New" pitchFamily="49" charset="0"/>
                  <a:cs typeface="Courier New" pitchFamily="49" charset="0"/>
                </a:rPr>
                <a:t>Healthier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14436" y="3810105"/>
              <a:ext cx="7651230" cy="1446550"/>
            </a:xfrm>
            <a:prstGeom prst="rect">
              <a:avLst/>
            </a:prstGeom>
            <a:solidFill>
              <a:srgbClr val="FFD64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800" b="1" dirty="0">
                  <a:latin typeface="Comic Sans MS" pitchFamily="66" charset="0"/>
                </a:rPr>
                <a:t>Wealthier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14438" y="5256655"/>
              <a:ext cx="4077641" cy="1446550"/>
            </a:xfrm>
            <a:prstGeom prst="rect">
              <a:avLst/>
            </a:prstGeom>
            <a:solidFill>
              <a:srgbClr val="37F82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800" i="1" dirty="0">
                  <a:latin typeface="Times New Roman" pitchFamily="18" charset="0"/>
                  <a:cs typeface="Times New Roman" pitchFamily="18" charset="0"/>
                </a:rPr>
                <a:t>Greener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292079" y="5256655"/>
              <a:ext cx="3569079" cy="144655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GB" sz="8800" b="1" dirty="0">
                  <a:latin typeface="+mn-lt"/>
                  <a:cs typeface="Arial" pitchFamily="34" charset="0"/>
                </a:rPr>
                <a:t>Fairer</a:t>
              </a:r>
              <a:endParaRPr lang="en-GB" sz="8800" dirty="0">
                <a:latin typeface="+mn-lt"/>
                <a:cs typeface="Arial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 rot="5400000">
              <a:off x="-2033358" y="3351451"/>
              <a:ext cx="5780183" cy="923330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latin typeface="Magneto" panose="04030805050802020D02" pitchFamily="82" charset="0"/>
                </a:rPr>
                <a:t>More creative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5400000">
              <a:off x="-2859287" y="3445680"/>
              <a:ext cx="5780183" cy="76944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4400" dirty="0">
                  <a:latin typeface="Stencil" panose="040409050D0802020404" pitchFamily="82" charset="0"/>
                </a:rPr>
                <a:t>More transparent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7007991"/>
      </p:ext>
    </p:extLst>
  </p:cSld>
  <p:clrMapOvr>
    <a:masterClrMapping/>
  </p:clrMapOvr>
  <p:transition advClick="0" advTm="10000"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187624" y="1916832"/>
            <a:ext cx="7572375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/>
              <a:t>It’s not about avoiding data loss: it’s about coming good on the digital promise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/>
              <a:t>It’s not about a digital dark age: it’s about a better digital future.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17594257"/>
      </p:ext>
    </p:extLst>
  </p:cSld>
  <p:clrMapOvr>
    <a:masterClrMapping/>
  </p:clrMapOvr>
  <p:transition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214438" y="857250"/>
            <a:ext cx="7572375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/>
              <a:t>Digital preservation is not just about ‘documents’: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/>
              <a:t>Digital preservation is not just about ‘archives’: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/>
              <a:t>Digital preservation is not just about ‘compliance’: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9600" b="1" dirty="0"/>
              <a:t>it’s about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9600" b="1" dirty="0">
                <a:solidFill>
                  <a:srgbClr val="FF0000"/>
                </a:solidFill>
              </a:rPr>
              <a:t>people and opportunity</a:t>
            </a:r>
          </a:p>
        </p:txBody>
      </p:sp>
      <p:sp>
        <p:nvSpPr>
          <p:cNvPr id="3" name="Explosion 2 2"/>
          <p:cNvSpPr/>
          <p:nvPr/>
        </p:nvSpPr>
        <p:spPr>
          <a:xfrm rot="1885794">
            <a:off x="4096132" y="1201533"/>
            <a:ext cx="4795879" cy="4219335"/>
          </a:xfrm>
          <a:prstGeom prst="irregularSeal2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>
                <a:solidFill>
                  <a:schemeClr val="tx1"/>
                </a:solidFill>
              </a:rPr>
              <a:t>Don’t start with the bits and bytes: start here!</a:t>
            </a:r>
          </a:p>
        </p:txBody>
      </p:sp>
    </p:spTree>
    <p:extLst>
      <p:ext uri="{BB962C8B-B14F-4D97-AF65-F5344CB8AC3E}">
        <p14:creationId xmlns:p14="http://schemas.microsoft.com/office/powerpoint/2010/main" val="1996243684"/>
      </p:ext>
    </p:extLst>
  </p:cSld>
  <p:clrMapOvr>
    <a:masterClrMapping/>
  </p:clrMapOvr>
  <p:transition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p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8ED644-4EA1-4A32-9E35-A7830252C83E}"/>
              </a:ext>
            </a:extLst>
          </p:cNvPr>
          <p:cNvSpPr txBox="1"/>
          <p:nvPr/>
        </p:nvSpPr>
        <p:spPr>
          <a:xfrm>
            <a:off x="395536" y="1628800"/>
            <a:ext cx="3053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+mj-lt"/>
              </a:rPr>
              <a:t>success = certification?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2BE456-8C63-41D8-950E-2A6FA6CC96BA}"/>
              </a:ext>
            </a:extLst>
          </p:cNvPr>
          <p:cNvSpPr txBox="1"/>
          <p:nvPr/>
        </p:nvSpPr>
        <p:spPr>
          <a:xfrm>
            <a:off x="2123728" y="2199456"/>
            <a:ext cx="3053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+mj-lt"/>
              </a:rPr>
              <a:t>success = sustainability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2A99BC-F73F-43A2-8F97-223A59CBB687}"/>
              </a:ext>
            </a:extLst>
          </p:cNvPr>
          <p:cNvSpPr txBox="1"/>
          <p:nvPr/>
        </p:nvSpPr>
        <p:spPr>
          <a:xfrm>
            <a:off x="3347864" y="2734925"/>
            <a:ext cx="3943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+mj-lt"/>
              </a:rPr>
              <a:t>sustainability means advocacy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1AC2BF-0F3E-4353-9344-81EC8648CE2C}"/>
              </a:ext>
            </a:extLst>
          </p:cNvPr>
          <p:cNvSpPr txBox="1"/>
          <p:nvPr/>
        </p:nvSpPr>
        <p:spPr>
          <a:xfrm>
            <a:off x="4788024" y="3270492"/>
            <a:ext cx="4274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+mj-lt"/>
              </a:rPr>
              <a:t>advocacy, a process not an event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7746A4-7BF8-4A6E-8AFC-40672F67DEB9}"/>
              </a:ext>
            </a:extLst>
          </p:cNvPr>
          <p:cNvGrpSpPr/>
          <p:nvPr/>
        </p:nvGrpSpPr>
        <p:grpSpPr>
          <a:xfrm>
            <a:off x="377556" y="1653129"/>
            <a:ext cx="3168352" cy="472453"/>
            <a:chOff x="4644008" y="1387179"/>
            <a:chExt cx="3168352" cy="472453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9CFBCC8-BEFF-4BB0-948B-745309EFB61C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387179"/>
              <a:ext cx="3168352" cy="472453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609079C-C289-4DBA-8234-3DF878DC0D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44008" y="1387179"/>
              <a:ext cx="3096344" cy="42586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E4597F4-9892-4645-842C-283848D11D5D}"/>
              </a:ext>
            </a:extLst>
          </p:cNvPr>
          <p:cNvSpPr txBox="1"/>
          <p:nvPr/>
        </p:nvSpPr>
        <p:spPr>
          <a:xfrm>
            <a:off x="247643" y="4007512"/>
            <a:ext cx="864871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+mj-lt"/>
              </a:rPr>
              <a:t>So … certification most useful when </a:t>
            </a:r>
          </a:p>
          <a:p>
            <a:r>
              <a:rPr lang="en-GB" sz="4400" b="1" dirty="0">
                <a:latin typeface="+mj-lt"/>
              </a:rPr>
              <a:t>it creates a narrative, for advocacy.</a:t>
            </a:r>
          </a:p>
        </p:txBody>
      </p:sp>
    </p:spTree>
    <p:extLst>
      <p:ext uri="{BB962C8B-B14F-4D97-AF65-F5344CB8AC3E}">
        <p14:creationId xmlns:p14="http://schemas.microsoft.com/office/powerpoint/2010/main" val="3521320628"/>
      </p:ext>
    </p:extLst>
  </p:cSld>
  <p:clrMapOvr>
    <a:masterClrMapping/>
  </p:clrMapOvr>
  <p:transition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2ECE0E-0C92-4B45-B79E-3E763F8934A1}"/>
              </a:ext>
            </a:extLst>
          </p:cNvPr>
          <p:cNvSpPr txBox="1"/>
          <p:nvPr/>
        </p:nvSpPr>
        <p:spPr>
          <a:xfrm>
            <a:off x="467544" y="1916832"/>
            <a:ext cx="744203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A foot on the desk is worth two in the door:</a:t>
            </a:r>
          </a:p>
          <a:p>
            <a:r>
              <a:rPr lang="en-US" u="sng" dirty="0">
                <a:latin typeface="+mn-lt"/>
                <a:hlinkClick r:id="rId3"/>
              </a:rPr>
              <a:t>http://www.dpconline.org/blog/a-foot-in-the-door-is-worth-two-on-the-desk</a:t>
            </a:r>
            <a:endParaRPr lang="en-GB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Digital </a:t>
            </a:r>
            <a:r>
              <a:rPr lang="en-GB" sz="2400" dirty="0" err="1">
                <a:latin typeface="+mn-lt"/>
              </a:rPr>
              <a:t>Prerservation</a:t>
            </a:r>
            <a:r>
              <a:rPr lang="en-GB" sz="2400" dirty="0">
                <a:latin typeface="+mn-lt"/>
              </a:rPr>
              <a:t> Business Case Toolkit:</a:t>
            </a:r>
          </a:p>
          <a:p>
            <a:r>
              <a:rPr lang="en-GB" dirty="0">
                <a:latin typeface="+mn-lt"/>
                <a:hlinkClick r:id="rId4"/>
              </a:rPr>
              <a:t>http://wiki.dpconline.org/</a:t>
            </a:r>
            <a:endParaRPr lang="en-GB" dirty="0">
              <a:latin typeface="+mn-lt"/>
            </a:endParaRPr>
          </a:p>
          <a:p>
            <a:endParaRPr lang="en-GB" sz="2400" dirty="0"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C71FEF-1585-4087-8A64-CDEADFE843A2}"/>
              </a:ext>
            </a:extLst>
          </p:cNvPr>
          <p:cNvSpPr/>
          <p:nvPr/>
        </p:nvSpPr>
        <p:spPr>
          <a:xfrm>
            <a:off x="471415" y="129313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b="1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HGMinchoB"/>
                <a:cs typeface="Calibri" panose="020F0502020204030204" pitchFamily="34" charset="0"/>
              </a:rPr>
              <a:t>Some Links …</a:t>
            </a:r>
            <a:endParaRPr lang="en-GB" sz="1800" b="1" dirty="0">
              <a:solidFill>
                <a:srgbClr val="404040"/>
              </a:solidFill>
              <a:effectLst/>
              <a:latin typeface="Calibri" panose="020F0502020204030204" pitchFamily="34" charset="0"/>
              <a:ea typeface="HGMinchoB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435289"/>
      </p:ext>
    </p:extLst>
  </p:cSld>
  <p:clrMapOvr>
    <a:masterClrMapping/>
  </p:clrMapOvr>
  <p:transition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25232"/>
            <a:ext cx="5616624" cy="4300227"/>
          </a:xfrm>
          <a:prstGeom prst="rect">
            <a:avLst/>
          </a:prstGeom>
        </p:spPr>
      </p:pic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467544" y="1268760"/>
            <a:ext cx="75471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800" b="1" dirty="0">
                <a:latin typeface="Calibri" pitchFamily="34" charset="0"/>
              </a:rPr>
              <a:t>resilient, modular, redundant, standards-based …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563326" y="1844824"/>
            <a:ext cx="6473170" cy="3168352"/>
            <a:chOff x="2563326" y="1844824"/>
            <a:chExt cx="6473170" cy="3168352"/>
          </a:xfrm>
        </p:grpSpPr>
        <p:sp>
          <p:nvSpPr>
            <p:cNvPr id="2" name="Oval 1"/>
            <p:cNvSpPr/>
            <p:nvPr/>
          </p:nvSpPr>
          <p:spPr>
            <a:xfrm>
              <a:off x="2563326" y="4725144"/>
              <a:ext cx="1656184" cy="288032"/>
            </a:xfrm>
            <a:prstGeom prst="ellipse">
              <a:avLst/>
            </a:prstGeom>
            <a:noFill/>
            <a:ln w="38100">
              <a:solidFill>
                <a:srgbClr val="007C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93708" y="1844824"/>
              <a:ext cx="2842788" cy="2677656"/>
            </a:xfrm>
            <a:prstGeom prst="rect">
              <a:avLst/>
            </a:prstGeom>
            <a:noFill/>
            <a:ln w="38100">
              <a:solidFill>
                <a:srgbClr val="007C6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+mn-lt"/>
                </a:rPr>
                <a:t>… and by the way, this one component is what the entire IT industry thinks you mean when you talk to them about digital preservation</a:t>
              </a:r>
            </a:p>
          </p:txBody>
        </p:sp>
        <p:cxnSp>
          <p:nvCxnSpPr>
            <p:cNvPr id="5" name="Straight Connector 4"/>
            <p:cNvCxnSpPr>
              <a:cxnSpLocks/>
              <a:stCxn id="2" idx="6"/>
              <a:endCxn id="7" idx="1"/>
            </p:cNvCxnSpPr>
            <p:nvPr/>
          </p:nvCxnSpPr>
          <p:spPr>
            <a:xfrm flipV="1">
              <a:off x="4219510" y="3183652"/>
              <a:ext cx="1974198" cy="1685508"/>
            </a:xfrm>
            <a:prstGeom prst="line">
              <a:avLst/>
            </a:prstGeom>
            <a:ln w="38100">
              <a:solidFill>
                <a:srgbClr val="007C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984246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568" y="3717032"/>
            <a:ext cx="3888432" cy="25897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636912"/>
            <a:ext cx="2642080" cy="3967088"/>
          </a:xfrm>
          <a:prstGeom prst="rect">
            <a:avLst/>
          </a:prstGeom>
        </p:spPr>
      </p:pic>
      <p:sp>
        <p:nvSpPr>
          <p:cNvPr id="30722" name="TextBox 38"/>
          <p:cNvSpPr txBox="1">
            <a:spLocks noChangeArrowheads="1"/>
          </p:cNvSpPr>
          <p:nvPr/>
        </p:nvSpPr>
        <p:spPr bwMode="auto">
          <a:xfrm>
            <a:off x="4031940" y="1292932"/>
            <a:ext cx="475487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800" i="1" dirty="0">
                <a:latin typeface="Calibri" pitchFamily="34" charset="0"/>
              </a:rPr>
              <a:t>DPC as a partner and friend!</a:t>
            </a:r>
          </a:p>
          <a:p>
            <a:pPr eaLnBrk="1" hangingPunct="1"/>
            <a:endParaRPr lang="en-GB" sz="2800" i="1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2932"/>
            <a:ext cx="4031940" cy="26879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31940" y="2208175"/>
            <a:ext cx="37084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GB" sz="1600" dirty="0">
                <a:latin typeface="Calibri" pitchFamily="34" charset="0"/>
              </a:rPr>
              <a:t>Join us: </a:t>
            </a:r>
            <a:r>
              <a:rPr lang="en-GB" sz="1600" dirty="0">
                <a:latin typeface="Calibri" pitchFamily="34" charset="0"/>
                <a:hlinkClick r:id="rId5"/>
              </a:rPr>
              <a:t>http://www.dpconline.org/join-us</a:t>
            </a:r>
            <a:r>
              <a:rPr lang="en-GB" sz="1600" dirty="0"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1964542"/>
      </p:ext>
    </p:extLst>
  </p:cSld>
  <p:clrMapOvr>
    <a:masterClrMapping/>
  </p:clrMapOvr>
  <p:transition spd="med" advTm="35053"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7"/>
          <p:cNvSpPr txBox="1">
            <a:spLocks noChangeArrowheads="1"/>
          </p:cNvSpPr>
          <p:nvPr/>
        </p:nvSpPr>
        <p:spPr bwMode="auto">
          <a:xfrm>
            <a:off x="4572000" y="1556792"/>
            <a:ext cx="4207049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 b="1" dirty="0"/>
              <a:t>Certification, Sustainability and Advocacy</a:t>
            </a:r>
          </a:p>
          <a:p>
            <a:pPr eaLnBrk="1" hangingPunct="1"/>
            <a:endParaRPr lang="en-GB" sz="2400" b="1" dirty="0">
              <a:latin typeface="+mj-lt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400" b="1" dirty="0">
                <a:latin typeface="+mn-lt"/>
              </a:rPr>
              <a:t>The problem of success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400" b="1" dirty="0">
                <a:latin typeface="+mn-lt"/>
              </a:rPr>
              <a:t>The Business Case?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GB" sz="2400" b="1" dirty="0">
                <a:latin typeface="+mn-lt"/>
              </a:rPr>
              <a:t>Environmental 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GB" sz="2400" b="1" dirty="0">
                <a:latin typeface="+mn-lt"/>
              </a:rPr>
              <a:t>Financial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GB" sz="2400" b="1" dirty="0">
                <a:latin typeface="+mn-lt"/>
              </a:rPr>
              <a:t>Social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GB" sz="2400" b="1" dirty="0">
              <a:latin typeface="+mn-lt"/>
            </a:endParaRPr>
          </a:p>
          <a:p>
            <a:pPr eaLnBrk="1" hangingPunct="1"/>
            <a:endParaRPr lang="en-GB" sz="2400" b="1" dirty="0">
              <a:latin typeface="+mj-lt"/>
            </a:endParaRPr>
          </a:p>
          <a:p>
            <a:pPr eaLnBrk="1" hangingPunct="1"/>
            <a:r>
              <a:rPr lang="en-GB" sz="2400" b="1" dirty="0">
                <a:latin typeface="+mj-lt"/>
              </a:rPr>
              <a:t>William Kilbride</a:t>
            </a:r>
          </a:p>
          <a:p>
            <a:pPr eaLnBrk="1" hangingPunct="1"/>
            <a:r>
              <a:rPr lang="en-GB" sz="1600" dirty="0">
                <a:latin typeface="+mj-lt"/>
              </a:rPr>
              <a:t>@</a:t>
            </a:r>
            <a:r>
              <a:rPr lang="en-GB" sz="1600" dirty="0" err="1">
                <a:latin typeface="+mj-lt"/>
              </a:rPr>
              <a:t>williamkilbride</a:t>
            </a:r>
            <a:endParaRPr lang="en-GB" sz="20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8064"/>
            <a:ext cx="4139952" cy="551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9054"/>
      </p:ext>
    </p:extLst>
  </p:cSld>
  <p:clrMapOvr>
    <a:masterClrMapping/>
  </p:clrMapOvr>
  <p:transition advClick="0" advTm="10000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467544" y="1268760"/>
            <a:ext cx="6742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800" b="1" dirty="0">
                <a:latin typeface="Calibri" pitchFamily="34" charset="0"/>
              </a:rPr>
              <a:t>So, in Digital Preservation, standards matter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851920" y="1988840"/>
            <a:ext cx="511256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Operational Standards: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OAIS, PREMIS, METS …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Assessment standards: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2000" dirty="0" err="1">
                <a:latin typeface="+mj-lt"/>
              </a:rPr>
              <a:t>CoreTrustSeal</a:t>
            </a:r>
            <a:r>
              <a:rPr lang="en-GB" sz="2000" dirty="0">
                <a:latin typeface="+mj-lt"/>
              </a:rPr>
              <a:t>, ISO16363, DIN31644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Maturity Modelling: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CARDIO, AIDA, NDSA Levels 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791980"/>
            <a:ext cx="2952328" cy="4428492"/>
          </a:xfrm>
          <a:prstGeom prst="rect">
            <a:avLst/>
          </a:prstGeom>
        </p:spPr>
      </p:pic>
      <p:sp>
        <p:nvSpPr>
          <p:cNvPr id="2" name="Star: 5 Points 1">
            <a:extLst>
              <a:ext uri="{FF2B5EF4-FFF2-40B4-BE49-F238E27FC236}">
                <a16:creationId xmlns:a16="http://schemas.microsoft.com/office/drawing/2014/main" id="{E3D4D5CE-CE05-4693-8669-C5B9DD3CB77C}"/>
              </a:ext>
            </a:extLst>
          </p:cNvPr>
          <p:cNvSpPr/>
          <p:nvPr/>
        </p:nvSpPr>
        <p:spPr>
          <a:xfrm>
            <a:off x="3707904" y="2708920"/>
            <a:ext cx="504056" cy="4320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47280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433" y="1196752"/>
            <a:ext cx="8334672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dirty="0">
                <a:latin typeface="+mj-lt"/>
              </a:rPr>
              <a:t>DRAMBORA</a:t>
            </a:r>
          </a:p>
          <a:p>
            <a:pPr>
              <a:spcBef>
                <a:spcPts val="600"/>
              </a:spcBef>
            </a:pPr>
            <a:r>
              <a:rPr lang="en-GB" i="1" dirty="0">
                <a:latin typeface="+mj-lt"/>
              </a:rPr>
              <a:t>Digital Repository audit based on risk assessment</a:t>
            </a:r>
            <a:endParaRPr lang="en-GB" sz="2000" dirty="0"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en-GB" sz="2000" dirty="0">
                <a:latin typeface="+mj-lt"/>
              </a:rPr>
              <a:t>Core Trust Seal (was Data Seal of Approval)</a:t>
            </a:r>
          </a:p>
          <a:p>
            <a:pPr>
              <a:spcBef>
                <a:spcPts val="600"/>
              </a:spcBef>
            </a:pPr>
            <a:r>
              <a:rPr lang="en-GB" i="1" dirty="0">
                <a:latin typeface="+mj-lt"/>
                <a:cs typeface="Calibri" pitchFamily="34" charset="0"/>
              </a:rPr>
              <a:t>Lightweight self certification methodology</a:t>
            </a:r>
          </a:p>
          <a:p>
            <a:pPr>
              <a:spcBef>
                <a:spcPts val="600"/>
              </a:spcBef>
            </a:pPr>
            <a:r>
              <a:rPr lang="en-GB" sz="2000" dirty="0">
                <a:latin typeface="+mj-lt"/>
              </a:rPr>
              <a:t>Nestor Seal</a:t>
            </a:r>
          </a:p>
          <a:p>
            <a:pPr>
              <a:spcBef>
                <a:spcPts val="600"/>
              </a:spcBef>
            </a:pPr>
            <a:r>
              <a:rPr lang="en-GB" i="1" dirty="0">
                <a:latin typeface="+mj-lt"/>
                <a:cs typeface="Calibri" pitchFamily="34" charset="0"/>
              </a:rPr>
              <a:t>Participation in distributed network for preservation, national basis DIN 31644</a:t>
            </a:r>
          </a:p>
          <a:p>
            <a:pPr>
              <a:spcBef>
                <a:spcPts val="600"/>
              </a:spcBef>
            </a:pPr>
            <a:r>
              <a:rPr lang="en-GB" sz="2000" dirty="0">
                <a:latin typeface="+mj-lt"/>
              </a:rPr>
              <a:t>ASD-STAN LOTAR</a:t>
            </a:r>
            <a:endParaRPr lang="en-GB" sz="2400" dirty="0"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en-GB" i="1" dirty="0">
                <a:latin typeface="+mj-lt"/>
                <a:cs typeface="Calibri" pitchFamily="34" charset="0"/>
              </a:rPr>
              <a:t>Industry specific project to integrate OAIS with STEP to ensure legal verification of CAD / CAM and PDM data</a:t>
            </a:r>
          </a:p>
          <a:p>
            <a:pPr>
              <a:spcBef>
                <a:spcPts val="600"/>
              </a:spcBef>
            </a:pPr>
            <a:r>
              <a:rPr lang="en-GB" sz="2000" dirty="0">
                <a:latin typeface="+mn-lt"/>
              </a:rPr>
              <a:t>Trusted Digital Repository</a:t>
            </a:r>
          </a:p>
          <a:p>
            <a:pPr>
              <a:spcBef>
                <a:spcPts val="600"/>
              </a:spcBef>
            </a:pPr>
            <a:r>
              <a:rPr lang="en-GB" i="1" dirty="0">
                <a:latin typeface="+mn-lt"/>
                <a:cs typeface="Calibri" pitchFamily="34" charset="0"/>
              </a:rPr>
              <a:t>Criteria describing ‘trust’ in preservation</a:t>
            </a:r>
            <a:endParaRPr lang="en-GB" i="1" dirty="0">
              <a:latin typeface="+mj-lt"/>
              <a:cs typeface="Calibri" pitchFamily="34" charset="0"/>
            </a:endParaRPr>
          </a:p>
          <a:p>
            <a:pPr>
              <a:spcBef>
                <a:spcPts val="600"/>
              </a:spcBef>
            </a:pPr>
            <a:r>
              <a:rPr lang="en-GB" sz="2000" dirty="0">
                <a:latin typeface="+mn-lt"/>
              </a:rPr>
              <a:t>TRAC and RAC (ISO 16363)</a:t>
            </a:r>
          </a:p>
          <a:p>
            <a:pPr>
              <a:spcBef>
                <a:spcPts val="600"/>
              </a:spcBef>
            </a:pPr>
            <a:r>
              <a:rPr lang="en-GB" i="1" dirty="0">
                <a:latin typeface="+mn-lt"/>
                <a:cs typeface="Calibri" pitchFamily="34" charset="0"/>
              </a:rPr>
              <a:t>Certification of trustworthy status</a:t>
            </a:r>
          </a:p>
        </p:txBody>
      </p:sp>
      <p:sp>
        <p:nvSpPr>
          <p:cNvPr id="4" name="Rectangle 3"/>
          <p:cNvSpPr/>
          <p:nvPr/>
        </p:nvSpPr>
        <p:spPr>
          <a:xfrm>
            <a:off x="4285762" y="26064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GB" b="1" dirty="0"/>
              <a:t>Certification? A proxy for success…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88BE54-24EB-4979-B694-1705776E7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232" y="4941168"/>
            <a:ext cx="4448768" cy="188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3006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1308767"/>
            <a:ext cx="4716016" cy="2016224"/>
          </a:xfrm>
          <a:prstGeom prst="rect">
            <a:avLst/>
          </a:prstGeom>
          <a:ln>
            <a:solidFill>
              <a:srgbClr val="007C6F"/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0"/>
              </a:spcBef>
              <a:buNone/>
            </a:pPr>
            <a:r>
              <a:rPr lang="en-GB" sz="2000" dirty="0"/>
              <a:t>Core Trust Seal …</a:t>
            </a:r>
          </a:p>
          <a:p>
            <a:pPr marL="0" indent="-457200">
              <a:spcBef>
                <a:spcPts val="0"/>
              </a:spcBef>
              <a:buFont typeface="+mj-lt"/>
              <a:buAutoNum type="arabicPeriod"/>
            </a:pPr>
            <a:r>
              <a:rPr lang="en-GB" sz="2000" dirty="0"/>
              <a:t>16 criteria</a:t>
            </a:r>
          </a:p>
          <a:p>
            <a:pPr marL="0" indent="-457200">
              <a:spcBef>
                <a:spcPts val="0"/>
              </a:spcBef>
              <a:buFont typeface="+mj-lt"/>
              <a:buAutoNum type="arabicPeriod"/>
            </a:pPr>
            <a:r>
              <a:rPr lang="en-GB" sz="2000" dirty="0"/>
              <a:t>Self assessment, peer reviewed</a:t>
            </a:r>
          </a:p>
          <a:p>
            <a:pPr marL="0" indent="-457200">
              <a:spcBef>
                <a:spcPts val="0"/>
              </a:spcBef>
              <a:buFont typeface="+mj-lt"/>
              <a:buAutoNum type="arabicPeriod"/>
            </a:pPr>
            <a:r>
              <a:rPr lang="en-GB" sz="2000" dirty="0"/>
              <a:t>DSA and WDS</a:t>
            </a:r>
          </a:p>
          <a:p>
            <a:pPr marL="0" indent="-457200">
              <a:spcBef>
                <a:spcPts val="0"/>
              </a:spcBef>
              <a:buFont typeface="+mj-lt"/>
              <a:buAutoNum type="arabicPeriod"/>
            </a:pPr>
            <a:r>
              <a:rPr lang="en-GB" sz="2000" dirty="0"/>
              <a:t>Strong community presence</a:t>
            </a:r>
          </a:p>
          <a:p>
            <a:pPr marL="0" indent="-457200">
              <a:spcBef>
                <a:spcPts val="0"/>
              </a:spcBef>
              <a:buFont typeface="+mj-lt"/>
              <a:buAutoNum type="arabicPeriod"/>
            </a:pPr>
            <a:r>
              <a:rPr lang="en-GB" sz="2000" dirty="0"/>
              <a:t>Focus on research data services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3F8C7EE-C9F3-482F-92FE-DD0FCAD53D79}"/>
              </a:ext>
            </a:extLst>
          </p:cNvPr>
          <p:cNvGrpSpPr/>
          <p:nvPr/>
        </p:nvGrpSpPr>
        <p:grpSpPr>
          <a:xfrm>
            <a:off x="2339752" y="1740815"/>
            <a:ext cx="4716016" cy="2568305"/>
            <a:chOff x="2339752" y="1740815"/>
            <a:chExt cx="4716016" cy="2568305"/>
          </a:xfrm>
        </p:grpSpPr>
        <p:sp>
          <p:nvSpPr>
            <p:cNvPr id="3" name="Rectangle 2"/>
            <p:cNvSpPr/>
            <p:nvPr/>
          </p:nvSpPr>
          <p:spPr>
            <a:xfrm>
              <a:off x="2339752" y="2370128"/>
              <a:ext cx="4716016" cy="193899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C6F"/>
              </a:solidFill>
            </a:ln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ts val="0"/>
                </a:spcBef>
              </a:pPr>
              <a:r>
                <a:rPr lang="en-GB" sz="2000" dirty="0">
                  <a:latin typeface="+mn-lt"/>
                </a:rPr>
                <a:t>Nestor Seal</a:t>
              </a:r>
            </a:p>
            <a:p>
              <a:pPr marL="457200" indent="-457200">
                <a:spcBef>
                  <a:spcPts val="0"/>
                </a:spcBef>
                <a:buFont typeface="+mj-lt"/>
                <a:buAutoNum type="arabicPeriod"/>
              </a:pPr>
              <a:r>
                <a:rPr lang="en-GB" sz="2000" dirty="0">
                  <a:latin typeface="+mn-lt"/>
                </a:rPr>
                <a:t>43 criteria</a:t>
              </a:r>
              <a:endParaRPr lang="en-GB" sz="2000" dirty="0">
                <a:latin typeface="+mn-lt"/>
                <a:cs typeface="Calibri" pitchFamily="34" charset="0"/>
              </a:endParaRPr>
            </a:p>
            <a:p>
              <a:pPr marL="457200" indent="-457200">
                <a:spcBef>
                  <a:spcPts val="0"/>
                </a:spcBef>
                <a:buFont typeface="+mj-lt"/>
                <a:buAutoNum type="arabicPeriod"/>
              </a:pPr>
              <a:r>
                <a:rPr lang="en-GB" sz="2000" dirty="0">
                  <a:latin typeface="+mn-lt"/>
                </a:rPr>
                <a:t>Self assessment, peer reviewed</a:t>
              </a:r>
            </a:p>
            <a:p>
              <a:pPr marL="457200" indent="-457200">
                <a:spcBef>
                  <a:spcPts val="0"/>
                </a:spcBef>
                <a:buFont typeface="+mj-lt"/>
                <a:buAutoNum type="arabicPeriod"/>
              </a:pPr>
              <a:r>
                <a:rPr lang="en-GB" sz="2000" dirty="0">
                  <a:latin typeface="+mn-lt"/>
                </a:rPr>
                <a:t>DIN Standard, service from DNB</a:t>
              </a:r>
            </a:p>
            <a:p>
              <a:pPr marL="457200" indent="-457200">
                <a:spcBef>
                  <a:spcPts val="0"/>
                </a:spcBef>
                <a:buFont typeface="+mj-lt"/>
                <a:buAutoNum type="arabicPeriod"/>
              </a:pPr>
              <a:r>
                <a:rPr lang="en-GB" sz="2000" dirty="0">
                  <a:latin typeface="+mn-lt"/>
                  <a:cs typeface="Calibri" pitchFamily="34" charset="0"/>
                </a:rPr>
                <a:t>Open to all</a:t>
              </a:r>
            </a:p>
            <a:p>
              <a:pPr marL="457200" indent="-457200">
                <a:spcBef>
                  <a:spcPts val="0"/>
                </a:spcBef>
                <a:buFont typeface="+mj-lt"/>
                <a:buAutoNum type="arabicPeriod"/>
              </a:pPr>
              <a:r>
                <a:rPr lang="en-GB" sz="2000" dirty="0">
                  <a:latin typeface="+mn-lt"/>
                  <a:cs typeface="Calibri" pitchFamily="34" charset="0"/>
                </a:rPr>
                <a:t>Community of practice (Germanic)</a:t>
              </a:r>
            </a:p>
          </p:txBody>
        </p:sp>
        <p:sp>
          <p:nvSpPr>
            <p:cNvPr id="6" name="Arrow: Bent-Up 5">
              <a:extLst>
                <a:ext uri="{FF2B5EF4-FFF2-40B4-BE49-F238E27FC236}">
                  <a16:creationId xmlns:a16="http://schemas.microsoft.com/office/drawing/2014/main" id="{BF89A483-F0FD-4123-9076-CC1DBBC9F4D3}"/>
                </a:ext>
              </a:extLst>
            </p:cNvPr>
            <p:cNvSpPr/>
            <p:nvPr/>
          </p:nvSpPr>
          <p:spPr>
            <a:xfrm flipV="1">
              <a:off x="4716016" y="1740815"/>
              <a:ext cx="1152128" cy="576064"/>
            </a:xfrm>
            <a:prstGeom prst="bentUpArrow">
              <a:avLst/>
            </a:prstGeom>
            <a:solidFill>
              <a:srgbClr val="007C6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B1D6E93-B6A0-4E8A-B9AD-A504D06DA3BE}"/>
              </a:ext>
            </a:extLst>
          </p:cNvPr>
          <p:cNvGrpSpPr/>
          <p:nvPr/>
        </p:nvGrpSpPr>
        <p:grpSpPr>
          <a:xfrm>
            <a:off x="4788024" y="3182640"/>
            <a:ext cx="4355976" cy="2545392"/>
            <a:chOff x="4788024" y="3182640"/>
            <a:chExt cx="4355976" cy="2545392"/>
          </a:xfrm>
        </p:grpSpPr>
        <p:sp>
          <p:nvSpPr>
            <p:cNvPr id="4" name="Rectangle 3"/>
            <p:cNvSpPr/>
            <p:nvPr/>
          </p:nvSpPr>
          <p:spPr>
            <a:xfrm>
              <a:off x="4788024" y="3789040"/>
              <a:ext cx="4355976" cy="193899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C6F"/>
              </a:solidFill>
            </a:ln>
          </p:spPr>
          <p:txBody>
            <a:bodyPr wrap="square">
              <a:spAutoFit/>
            </a:bodyPr>
            <a:lstStyle/>
            <a:p>
              <a:pPr marL="0" indent="0">
                <a:spcBef>
                  <a:spcPts val="0"/>
                </a:spcBef>
              </a:pPr>
              <a:r>
                <a:rPr lang="en-GB" sz="2000" dirty="0">
                  <a:latin typeface="+mj-lt"/>
                </a:rPr>
                <a:t>ISO 16363</a:t>
              </a:r>
            </a:p>
            <a:p>
              <a:pPr marL="457200" indent="-457200">
                <a:spcBef>
                  <a:spcPts val="0"/>
                </a:spcBef>
                <a:buFont typeface="+mj-lt"/>
                <a:buAutoNum type="arabicPeriod"/>
              </a:pPr>
              <a:r>
                <a:rPr lang="en-GB" sz="2000" dirty="0">
                  <a:latin typeface="+mj-lt"/>
                </a:rPr>
                <a:t>105 Criteria</a:t>
              </a:r>
            </a:p>
            <a:p>
              <a:pPr marL="457200" indent="-457200">
                <a:spcBef>
                  <a:spcPts val="0"/>
                </a:spcBef>
                <a:buFont typeface="+mj-lt"/>
                <a:buAutoNum type="arabicPeriod"/>
              </a:pPr>
              <a:r>
                <a:rPr lang="en-GB" sz="2000" dirty="0">
                  <a:latin typeface="+mj-lt"/>
                </a:rPr>
                <a:t>Externally audit</a:t>
              </a:r>
            </a:p>
            <a:p>
              <a:pPr marL="457200" indent="-457200">
                <a:spcBef>
                  <a:spcPts val="0"/>
                </a:spcBef>
                <a:buFont typeface="+mj-lt"/>
                <a:buAutoNum type="arabicPeriod"/>
              </a:pPr>
              <a:r>
                <a:rPr lang="en-GB" sz="2000" dirty="0">
                  <a:latin typeface="+mj-lt"/>
                </a:rPr>
                <a:t>ISO standard</a:t>
              </a:r>
            </a:p>
            <a:p>
              <a:pPr marL="457200" indent="-457200">
                <a:spcBef>
                  <a:spcPts val="0"/>
                </a:spcBef>
                <a:buFont typeface="+mj-lt"/>
                <a:buAutoNum type="arabicPeriod"/>
              </a:pPr>
              <a:r>
                <a:rPr lang="en-GB" sz="2000" dirty="0">
                  <a:latin typeface="+mj-lt"/>
                </a:rPr>
                <a:t>Open to all</a:t>
              </a:r>
            </a:p>
            <a:p>
              <a:pPr marL="457200" indent="-457200">
                <a:spcBef>
                  <a:spcPts val="0"/>
                </a:spcBef>
                <a:buFont typeface="+mj-lt"/>
                <a:buAutoNum type="arabicPeriod"/>
              </a:pPr>
              <a:r>
                <a:rPr lang="en-GB" sz="2000" dirty="0">
                  <a:latin typeface="+mj-lt"/>
                </a:rPr>
                <a:t>Limited community</a:t>
              </a:r>
            </a:p>
          </p:txBody>
        </p:sp>
        <p:sp>
          <p:nvSpPr>
            <p:cNvPr id="2" name="Arrow: Bent-Up 1">
              <a:extLst>
                <a:ext uri="{FF2B5EF4-FFF2-40B4-BE49-F238E27FC236}">
                  <a16:creationId xmlns:a16="http://schemas.microsoft.com/office/drawing/2014/main" id="{7A87BDAA-B885-4ABD-A8D6-45C1EC2DFD96}"/>
                </a:ext>
              </a:extLst>
            </p:cNvPr>
            <p:cNvSpPr/>
            <p:nvPr/>
          </p:nvSpPr>
          <p:spPr>
            <a:xfrm flipV="1">
              <a:off x="7055768" y="3182640"/>
              <a:ext cx="1152128" cy="576064"/>
            </a:xfrm>
            <a:prstGeom prst="bentUpArrow">
              <a:avLst/>
            </a:prstGeom>
            <a:solidFill>
              <a:srgbClr val="007C6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89165123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7"/>
          <p:cNvSpPr txBox="1">
            <a:spLocks noChangeArrowheads="1"/>
          </p:cNvSpPr>
          <p:nvPr/>
        </p:nvSpPr>
        <p:spPr bwMode="auto">
          <a:xfrm>
            <a:off x="3635896" y="2089248"/>
            <a:ext cx="5400600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 b="1" dirty="0">
                <a:latin typeface="+mj-lt"/>
              </a:rPr>
              <a:t>See also: </a:t>
            </a:r>
          </a:p>
          <a:p>
            <a:pPr eaLnBrk="1" hangingPunct="1"/>
            <a:r>
              <a:rPr lang="en-GB" sz="2400" b="1" dirty="0">
                <a:latin typeface="+mj-lt"/>
              </a:rPr>
              <a:t>Benchmarking and Capability Models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5 step model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Charles Dollar (DPCMM)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AIDA / CARDIO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NDSA Levels of Preservation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Adrian Brown’s Maturity Model (Civil Service)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000" dirty="0" err="1">
                <a:latin typeface="+mj-lt"/>
              </a:rPr>
              <a:t>Preservica</a:t>
            </a:r>
            <a:r>
              <a:rPr lang="en-GB" sz="2000" dirty="0">
                <a:latin typeface="+mj-lt"/>
              </a:rPr>
              <a:t>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3168352" cy="372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01352"/>
      </p:ext>
    </p:extLst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7"/>
          <p:cNvSpPr txBox="1">
            <a:spLocks noChangeArrowheads="1"/>
          </p:cNvSpPr>
          <p:nvPr/>
        </p:nvSpPr>
        <p:spPr bwMode="auto">
          <a:xfrm>
            <a:off x="1331640" y="899676"/>
            <a:ext cx="59218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 b="1" dirty="0">
                <a:latin typeface="+mj-lt"/>
              </a:rPr>
              <a:t>	NDSA Levels of Digital Preservation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A763B0-BF7E-42CD-84B3-C01C7C8B0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340768"/>
            <a:ext cx="5255865" cy="519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32793"/>
      </p:ext>
    </p:extLst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7"/>
          <p:cNvSpPr txBox="1">
            <a:spLocks noChangeArrowheads="1"/>
          </p:cNvSpPr>
          <p:nvPr/>
        </p:nvSpPr>
        <p:spPr bwMode="auto">
          <a:xfrm>
            <a:off x="3707904" y="701230"/>
            <a:ext cx="51297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 b="1" dirty="0">
                <a:latin typeface="+mj-lt"/>
              </a:rPr>
              <a:t>	In Digital Preservation,</a:t>
            </a:r>
          </a:p>
          <a:p>
            <a:pPr eaLnBrk="1" hangingPunct="1"/>
            <a:r>
              <a:rPr lang="en-GB" sz="2400" b="1" dirty="0">
                <a:latin typeface="+mj-lt"/>
              </a:rPr>
              <a:t>this is what success will look like: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FE333D2-608C-49A8-B21E-007880E321E0}"/>
              </a:ext>
            </a:extLst>
          </p:cNvPr>
          <p:cNvGrpSpPr/>
          <p:nvPr/>
        </p:nvGrpSpPr>
        <p:grpSpPr>
          <a:xfrm>
            <a:off x="107504" y="1628800"/>
            <a:ext cx="8928992" cy="4320480"/>
            <a:chOff x="107504" y="1628800"/>
            <a:chExt cx="8928992" cy="4320480"/>
          </a:xfrm>
        </p:grpSpPr>
        <p:grpSp>
          <p:nvGrpSpPr>
            <p:cNvPr id="8" name="Group 7"/>
            <p:cNvGrpSpPr/>
            <p:nvPr/>
          </p:nvGrpSpPr>
          <p:grpSpPr>
            <a:xfrm>
              <a:off x="107504" y="1628800"/>
              <a:ext cx="8928992" cy="4320480"/>
              <a:chOff x="2195736" y="1844824"/>
              <a:chExt cx="5975162" cy="2430199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896" t="34325" r="12208" b="44048"/>
              <a:stretch/>
            </p:blipFill>
            <p:spPr bwMode="auto">
              <a:xfrm>
                <a:off x="2195736" y="1844824"/>
                <a:ext cx="5975162" cy="2430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Rectangle 2"/>
              <p:cNvSpPr/>
              <p:nvPr/>
            </p:nvSpPr>
            <p:spPr>
              <a:xfrm>
                <a:off x="3203848" y="2636912"/>
                <a:ext cx="3617820" cy="5040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1600" dirty="0">
                    <a:solidFill>
                      <a:schemeClr val="tx1"/>
                    </a:solidFill>
                  </a:rPr>
                  <a:t>I’ve not seen one of them since 1997.  What should I do now?</a:t>
                </a:r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5472438" y="3429000"/>
                <a:ext cx="1080120" cy="36004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Migrate</a:t>
                </a: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6631632" y="3429000"/>
                <a:ext cx="1080120" cy="36004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Emulate</a:t>
                </a: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2483768" y="2132856"/>
                <a:ext cx="1368152" cy="216024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1600" dirty="0">
                    <a:solidFill>
                      <a:schemeClr val="tx1"/>
                    </a:solidFill>
                  </a:rPr>
                  <a:t>Oops!</a:t>
                </a:r>
                <a:endParaRPr lang="en-GB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" name="Rounded Rectangle 10"/>
            <p:cNvSpPr/>
            <p:nvPr/>
          </p:nvSpPr>
          <p:spPr>
            <a:xfrm>
              <a:off x="3271804" y="4445195"/>
              <a:ext cx="1614079" cy="64009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Virtualize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08514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9664</TotalTime>
  <Words>1075</Words>
  <Application>Microsoft Office PowerPoint</Application>
  <PresentationFormat>On-screen Show (4:3)</PresentationFormat>
  <Paragraphs>247</Paragraphs>
  <Slides>31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Comic Sans MS</vt:lpstr>
      <vt:lpstr>Courier New</vt:lpstr>
      <vt:lpstr>HGMinchoB</vt:lpstr>
      <vt:lpstr>Magneto</vt:lpstr>
      <vt:lpstr>Stencil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Benefit/cost ratio of net economic value to ESDS operational cost 5.4 to 1     Increase in returns on investment in data and related infrastructure arising from additional use facilitated by ESDS (counter-factual) up to 10 to 1   Beagrie (forthcoming)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William</dc:creator>
  <cp:lastModifiedBy>William</cp:lastModifiedBy>
  <cp:revision>241</cp:revision>
  <dcterms:created xsi:type="dcterms:W3CDTF">2009-04-28T10:37:59Z</dcterms:created>
  <dcterms:modified xsi:type="dcterms:W3CDTF">2018-04-16T10:18:27Z</dcterms:modified>
</cp:coreProperties>
</file>