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87" r:id="rId1"/>
  </p:sldMasterIdLst>
  <p:notesMasterIdLst>
    <p:notesMasterId r:id="rId35"/>
  </p:notesMasterIdLst>
  <p:sldIdLst>
    <p:sldId id="256" r:id="rId2"/>
    <p:sldId id="278" r:id="rId3"/>
    <p:sldId id="279" r:id="rId4"/>
    <p:sldId id="308" r:id="rId5"/>
    <p:sldId id="280" r:id="rId6"/>
    <p:sldId id="317" r:id="rId7"/>
    <p:sldId id="289" r:id="rId8"/>
    <p:sldId id="281" r:id="rId9"/>
    <p:sldId id="304" r:id="rId10"/>
    <p:sldId id="309" r:id="rId11"/>
    <p:sldId id="305" r:id="rId12"/>
    <p:sldId id="310" r:id="rId13"/>
    <p:sldId id="291" r:id="rId14"/>
    <p:sldId id="301" r:id="rId15"/>
    <p:sldId id="311" r:id="rId16"/>
    <p:sldId id="293" r:id="rId17"/>
    <p:sldId id="294" r:id="rId18"/>
    <p:sldId id="292" r:id="rId19"/>
    <p:sldId id="295" r:id="rId20"/>
    <p:sldId id="296" r:id="rId21"/>
    <p:sldId id="297" r:id="rId22"/>
    <p:sldId id="283" r:id="rId23"/>
    <p:sldId id="313" r:id="rId24"/>
    <p:sldId id="284" r:id="rId25"/>
    <p:sldId id="314" r:id="rId26"/>
    <p:sldId id="315" r:id="rId27"/>
    <p:sldId id="316" r:id="rId28"/>
    <p:sldId id="287" r:id="rId29"/>
    <p:sldId id="312" r:id="rId30"/>
    <p:sldId id="290" r:id="rId31"/>
    <p:sldId id="318" r:id="rId32"/>
    <p:sldId id="288" r:id="rId33"/>
    <p:sldId id="269"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6353"/>
    <p:restoredTop sz="72997"/>
  </p:normalViewPr>
  <p:slideViewPr>
    <p:cSldViewPr snapToGrid="0" snapToObjects="1">
      <p:cViewPr>
        <p:scale>
          <a:sx n="69" d="100"/>
          <a:sy n="69" d="100"/>
        </p:scale>
        <p:origin x="536" y="248"/>
      </p:cViewPr>
      <p:guideLst/>
    </p:cSldViewPr>
  </p:slideViewPr>
  <p:notesTextViewPr>
    <p:cViewPr>
      <p:scale>
        <a:sx n="120" d="100"/>
        <a:sy n="12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notesMaster" Target="notesMasters/notesMaster1.xml"/><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9F671D-D587-F142-88C7-B99A40CB1665}" type="datetimeFigureOut">
              <a:rPr lang="en-US" smtClean="0"/>
              <a:t>4/16/18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BB9B83-CF65-9842-B50D-EE2EAF8FFCAF}" type="slidenum">
              <a:rPr lang="en-US" smtClean="0"/>
              <a:t>‹#›</a:t>
            </a:fld>
            <a:endParaRPr lang="en-US"/>
          </a:p>
        </p:txBody>
      </p:sp>
    </p:spTree>
    <p:extLst>
      <p:ext uri="{BB962C8B-B14F-4D97-AF65-F5344CB8AC3E}">
        <p14:creationId xmlns:p14="http://schemas.microsoft.com/office/powerpoint/2010/main" val="5959950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BB9B83-CF65-9842-B50D-EE2EAF8FFCAF}" type="slidenum">
              <a:rPr lang="en-US" smtClean="0"/>
              <a:t>1</a:t>
            </a:fld>
            <a:endParaRPr lang="en-US"/>
          </a:p>
        </p:txBody>
      </p:sp>
    </p:spTree>
    <p:extLst>
      <p:ext uri="{BB962C8B-B14F-4D97-AF65-F5344CB8AC3E}">
        <p14:creationId xmlns:p14="http://schemas.microsoft.com/office/powerpoint/2010/main" val="10252606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baseline="0" dirty="0" smtClean="0"/>
              <a:t>each skill also has a different level of competency attached to depending on the lens, ranging from a basic awareness to a deeper understanding and then having advanced knowledge of or the ability to do it</a:t>
            </a:r>
          </a:p>
          <a:p>
            <a:pPr marL="171450" indent="-171450">
              <a:buFont typeface="Arial" charset="0"/>
              <a:buChar char="•"/>
            </a:pPr>
            <a:r>
              <a:rPr lang="en-US" dirty="0" smtClean="0"/>
              <a:t>S</a:t>
            </a:r>
            <a:r>
              <a:rPr lang="en-GB" dirty="0" smtClean="0"/>
              <a:t>o helps</a:t>
            </a:r>
            <a:r>
              <a:rPr lang="en-GB" baseline="0" dirty="0" smtClean="0"/>
              <a:t> you</a:t>
            </a:r>
            <a:r>
              <a:rPr lang="en-GB" dirty="0" smtClean="0"/>
              <a:t> to know basically how much you need to know for each skill</a:t>
            </a:r>
          </a:p>
          <a:p>
            <a:pPr marL="171450" indent="-171450">
              <a:buFont typeface="Arial" charset="0"/>
              <a:buChar char="•"/>
            </a:pPr>
            <a:r>
              <a:rPr lang="en-GB" baseline="0" dirty="0" smtClean="0"/>
              <a:t>So it looks simple to use, until you look deeper</a:t>
            </a:r>
            <a:endParaRPr lang="en-US" baseline="0" dirty="0" smtClean="0"/>
          </a:p>
          <a:p>
            <a:pPr marL="171450" indent="-171450">
              <a:buFont typeface="Arial" charset="0"/>
              <a:buChar char="•"/>
            </a:pPr>
            <a:endParaRPr lang="en-US" baseline="0" dirty="0" smtClean="0"/>
          </a:p>
        </p:txBody>
      </p:sp>
      <p:sp>
        <p:nvSpPr>
          <p:cNvPr id="4" name="Slide Number Placeholder 3"/>
          <p:cNvSpPr>
            <a:spLocks noGrp="1"/>
          </p:cNvSpPr>
          <p:nvPr>
            <p:ph type="sldNum" sz="quarter" idx="10"/>
          </p:nvPr>
        </p:nvSpPr>
        <p:spPr/>
        <p:txBody>
          <a:bodyPr/>
          <a:lstStyle/>
          <a:p>
            <a:fld id="{1FBB9B83-CF65-9842-B50D-EE2EAF8FFCAF}" type="slidenum">
              <a:rPr lang="en-US" smtClean="0"/>
              <a:t>10</a:t>
            </a:fld>
            <a:endParaRPr lang="en-US"/>
          </a:p>
        </p:txBody>
      </p:sp>
    </p:spTree>
    <p:extLst>
      <p:ext uri="{BB962C8B-B14F-4D97-AF65-F5344CB8AC3E}">
        <p14:creationId xmlns:p14="http://schemas.microsoft.com/office/powerpoint/2010/main" val="19963636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For starters, the Practitioner Lens has 59 skills attached to it – that is still quite a few, but if you start to look careful at them, you might already have a number of them. For other skills, they are more complex than they look, for example:</a:t>
            </a:r>
          </a:p>
          <a:p>
            <a:pPr marL="171450" indent="-171450">
              <a:buFont typeface="Arial" charset="0"/>
              <a:buChar char="•"/>
            </a:pPr>
            <a:r>
              <a:rPr lang="en-GB" b="1" baseline="0" dirty="0" smtClean="0"/>
              <a:t>Is able to select and apply appropriate technological solutions </a:t>
            </a:r>
            <a:r>
              <a:rPr lang="en-GB" baseline="0" dirty="0" smtClean="0"/>
              <a:t>– what does that mean? For starters, you need a certain level of technical ability, you need to know all of the possible technical solutions for digital preservation and be able to apply them or know enough about the solutions/have enough technical ability to learn them – so that’s several skills to develop - from technical skills to understanding the technological solutions – also skills like problem solving and ability to learn</a:t>
            </a:r>
          </a:p>
          <a:p>
            <a:endParaRPr lang="en-GB" baseline="0" dirty="0" smtClean="0"/>
          </a:p>
        </p:txBody>
      </p:sp>
      <p:sp>
        <p:nvSpPr>
          <p:cNvPr id="4" name="Slide Number Placeholder 3"/>
          <p:cNvSpPr>
            <a:spLocks noGrp="1"/>
          </p:cNvSpPr>
          <p:nvPr>
            <p:ph type="sldNum" sz="quarter" idx="10"/>
          </p:nvPr>
        </p:nvSpPr>
        <p:spPr/>
        <p:txBody>
          <a:bodyPr/>
          <a:lstStyle/>
          <a:p>
            <a:fld id="{1FBB9B83-CF65-9842-B50D-EE2EAF8FFCAF}" type="slidenum">
              <a:rPr lang="en-US" smtClean="0"/>
              <a:t>11</a:t>
            </a:fld>
            <a:endParaRPr lang="en-US"/>
          </a:p>
        </p:txBody>
      </p:sp>
    </p:spTree>
    <p:extLst>
      <p:ext uri="{BB962C8B-B14F-4D97-AF65-F5344CB8AC3E}">
        <p14:creationId xmlns:p14="http://schemas.microsoft.com/office/powerpoint/2010/main" val="19104872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GB" sz="1200" b="0" dirty="0" smtClean="0"/>
              <a:t>Or how about this</a:t>
            </a:r>
            <a:r>
              <a:rPr lang="en-GB" sz="1200" b="0" baseline="0" dirty="0" smtClean="0"/>
              <a:t> one?</a:t>
            </a:r>
            <a:endParaRPr lang="en-GB" sz="1200" b="0" dirty="0" smtClean="0"/>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GB" sz="1200" b="1" dirty="0" smtClean="0"/>
              <a:t>Is able to execute analysis of and forensic procedures on digital objects</a:t>
            </a:r>
            <a:r>
              <a:rPr lang="en-GB" baseline="0" dirty="0" smtClean="0"/>
              <a:t>– this skills has a few things going on – you need to understand what digital objects are and how to do analysis on them, so what software programs are available to you use? You also need the technical skills to use them. Then you need to understand what forensic procedures are and how to use the software and hardware for those procedures – as well as the various issues that need to be considered before using forensic procedures.</a:t>
            </a:r>
          </a:p>
          <a:p>
            <a:endParaRPr lang="en-GB" baseline="0" dirty="0" smtClean="0"/>
          </a:p>
          <a:p>
            <a:r>
              <a:rPr lang="en-GB" baseline="0" dirty="0" smtClean="0"/>
              <a:t>Suddenly skills that seems straightforward in DigCurV seem less simple and it seems there is more to learn.</a:t>
            </a:r>
          </a:p>
          <a:p>
            <a:endParaRPr lang="en-GB" baseline="0" dirty="0" smtClean="0"/>
          </a:p>
          <a:p>
            <a:r>
              <a:rPr lang="en-GB" baseline="0" dirty="0" smtClean="0"/>
              <a:t>So how do the two reports stack up? Are they any clearer?</a:t>
            </a:r>
          </a:p>
        </p:txBody>
      </p:sp>
      <p:sp>
        <p:nvSpPr>
          <p:cNvPr id="4" name="Slide Number Placeholder 3"/>
          <p:cNvSpPr>
            <a:spLocks noGrp="1"/>
          </p:cNvSpPr>
          <p:nvPr>
            <p:ph type="sldNum" sz="quarter" idx="10"/>
          </p:nvPr>
        </p:nvSpPr>
        <p:spPr/>
        <p:txBody>
          <a:bodyPr/>
          <a:lstStyle/>
          <a:p>
            <a:fld id="{1FBB9B83-CF65-9842-B50D-EE2EAF8FFCAF}" type="slidenum">
              <a:rPr lang="en-US" smtClean="0"/>
              <a:t>12</a:t>
            </a:fld>
            <a:endParaRPr lang="en-US"/>
          </a:p>
        </p:txBody>
      </p:sp>
    </p:spTree>
    <p:extLst>
      <p:ext uri="{BB962C8B-B14F-4D97-AF65-F5344CB8AC3E}">
        <p14:creationId xmlns:p14="http://schemas.microsoft.com/office/powerpoint/2010/main" val="7084262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a:t>
            </a:r>
            <a:r>
              <a:rPr lang="en-GB" baseline="0" dirty="0" smtClean="0"/>
              <a:t> National Research Council’s Preparing the Workforce for Digital Curation set out 11 skill areas – it was an ambitious skill set and some are more suited to digital preservation than others.</a:t>
            </a:r>
          </a:p>
          <a:p>
            <a:endParaRPr lang="en-GB" dirty="0" smtClean="0"/>
          </a:p>
          <a:p>
            <a:r>
              <a:rPr lang="en-GB" dirty="0" smtClean="0"/>
              <a:t>So let’s look at some of the areas</a:t>
            </a:r>
            <a:r>
              <a:rPr lang="en-GB" baseline="0" dirty="0" smtClean="0"/>
              <a:t> that involve digital preservation – are they straightforward or not?</a:t>
            </a:r>
          </a:p>
          <a:p>
            <a:endParaRPr lang="en-GB" baseline="0" dirty="0" smtClean="0"/>
          </a:p>
          <a:p>
            <a:r>
              <a:rPr lang="en-GB" dirty="0" smtClean="0"/>
              <a:t>Archiving and preservation seems the obvious area</a:t>
            </a:r>
            <a:r>
              <a:rPr lang="en-GB" baseline="0" dirty="0" smtClean="0"/>
              <a:t> where skills lie</a:t>
            </a:r>
            <a:r>
              <a:rPr lang="is-IS" baseline="0" dirty="0" smtClean="0"/>
              <a:t>…..so we can look at that</a:t>
            </a:r>
            <a:endParaRPr lang="en-GB" dirty="0" smtClean="0"/>
          </a:p>
          <a:p>
            <a:endParaRPr lang="en-GB" dirty="0"/>
          </a:p>
        </p:txBody>
      </p:sp>
      <p:sp>
        <p:nvSpPr>
          <p:cNvPr id="4" name="Slide Number Placeholder 3"/>
          <p:cNvSpPr>
            <a:spLocks noGrp="1"/>
          </p:cNvSpPr>
          <p:nvPr>
            <p:ph type="sldNum" sz="quarter" idx="10"/>
          </p:nvPr>
        </p:nvSpPr>
        <p:spPr/>
        <p:txBody>
          <a:bodyPr/>
          <a:lstStyle/>
          <a:p>
            <a:fld id="{1FBB9B83-CF65-9842-B50D-EE2EAF8FFCAF}" type="slidenum">
              <a:rPr lang="en-US" smtClean="0"/>
              <a:t>13</a:t>
            </a:fld>
            <a:endParaRPr lang="en-US"/>
          </a:p>
        </p:txBody>
      </p:sp>
    </p:spTree>
    <p:extLst>
      <p:ext uri="{BB962C8B-B14F-4D97-AF65-F5344CB8AC3E}">
        <p14:creationId xmlns:p14="http://schemas.microsoft.com/office/powerpoint/2010/main" val="3863884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charset="0"/>
              <a:buNone/>
              <a:tabLst/>
              <a:defRPr/>
            </a:pPr>
            <a:r>
              <a:rPr lang="en-US" sz="1200" dirty="0" smtClean="0"/>
              <a:t>The report lists several skills such as:</a:t>
            </a:r>
          </a:p>
          <a:p>
            <a:pPr marL="171450" indent="-171450">
              <a:buFont typeface="Arial" charset="0"/>
              <a:buChar char="•"/>
            </a:pPr>
            <a:r>
              <a:rPr lang="en-US" sz="1200" dirty="0" smtClean="0"/>
              <a:t>Ensuring the integrity and security of digital resources</a:t>
            </a:r>
          </a:p>
          <a:p>
            <a:pPr marL="171450" indent="-171450">
              <a:buFont typeface="Arial" charset="0"/>
              <a:buChar char="•"/>
            </a:pPr>
            <a:r>
              <a:rPr lang="en-US" sz="1200" dirty="0" smtClean="0"/>
              <a:t>Deploying appropriate approaches for long-term preservation: such as media  refreshment, emulation, migration</a:t>
            </a:r>
          </a:p>
          <a:p>
            <a:pPr marL="171450" indent="-171450">
              <a:buFont typeface="Arial" charset="0"/>
              <a:buChar char="•"/>
            </a:pPr>
            <a:r>
              <a:rPr lang="en-US" sz="1200" dirty="0" smtClean="0"/>
              <a:t> Understanding digital preservation concepts &amp; models</a:t>
            </a:r>
          </a:p>
          <a:p>
            <a:pPr marL="171450" indent="-171450">
              <a:buFont typeface="Arial" charset="0"/>
              <a:buChar char="•"/>
            </a:pPr>
            <a:r>
              <a:rPr lang="en-US" sz="1200" dirty="0" smtClean="0"/>
              <a:t> digital forensics for digital collecting purposes –</a:t>
            </a:r>
            <a:r>
              <a:rPr lang="en-US" sz="1200" baseline="0" dirty="0" smtClean="0"/>
              <a:t> BUT THAT’S NOT ALL - ALSO</a:t>
            </a:r>
            <a:endParaRPr lang="en-US" sz="1200" dirty="0" smtClean="0"/>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dirty="0" smtClean="0"/>
              <a:t>Technical areas that includes information technology skills such as those related</a:t>
            </a:r>
            <a:r>
              <a:rPr lang="en-US" sz="1200" baseline="0" dirty="0" smtClean="0"/>
              <a:t> to traditional IT departments:</a:t>
            </a:r>
            <a:r>
              <a:rPr lang="en-US" sz="1200" dirty="0" smtClean="0"/>
              <a:t> managing a local server, a computer cluster, a cloud computing resource, or any combination of these.  But also</a:t>
            </a:r>
            <a:r>
              <a:rPr lang="en-US" sz="1200" baseline="0" dirty="0" smtClean="0"/>
              <a:t> technical skills related to preservation software, digital forensics and more</a:t>
            </a:r>
            <a:endParaRPr lang="en-US" sz="1200" dirty="0" smtClean="0"/>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dirty="0" smtClean="0"/>
              <a:t>They also include a broad understanding of how preservation requirements are addressed for digital resources, which do not enjoy the permanence of physical artifacts and require, instead, sustained attention.</a:t>
            </a:r>
            <a:endParaRPr lang="en-GB" dirty="0"/>
          </a:p>
        </p:txBody>
      </p:sp>
      <p:sp>
        <p:nvSpPr>
          <p:cNvPr id="4" name="Slide Number Placeholder 3"/>
          <p:cNvSpPr>
            <a:spLocks noGrp="1"/>
          </p:cNvSpPr>
          <p:nvPr>
            <p:ph type="sldNum" sz="quarter" idx="10"/>
          </p:nvPr>
        </p:nvSpPr>
        <p:spPr/>
        <p:txBody>
          <a:bodyPr/>
          <a:lstStyle/>
          <a:p>
            <a:fld id="{1FBB9B83-CF65-9842-B50D-EE2EAF8FFCAF}" type="slidenum">
              <a:rPr lang="en-US" smtClean="0"/>
              <a:t>14</a:t>
            </a:fld>
            <a:endParaRPr lang="en-US"/>
          </a:p>
        </p:txBody>
      </p:sp>
    </p:spTree>
    <p:extLst>
      <p:ext uri="{BB962C8B-B14F-4D97-AF65-F5344CB8AC3E}">
        <p14:creationId xmlns:p14="http://schemas.microsoft.com/office/powerpoint/2010/main" val="3267217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And one final</a:t>
            </a:r>
            <a:r>
              <a:rPr lang="en-GB" baseline="0" dirty="0" smtClean="0"/>
              <a:t> thing: archiving and preservation is not the only skill areas in this report linked to digital preservation</a:t>
            </a:r>
          </a:p>
          <a:p>
            <a:endParaRPr lang="en-GB" baseline="0" dirty="0" smtClean="0"/>
          </a:p>
          <a:p>
            <a:r>
              <a:rPr lang="en-GB" baseline="0" dirty="0" smtClean="0"/>
              <a:t>There are theses as well </a:t>
            </a:r>
            <a:r>
              <a:rPr lang="en-GB" b="1" baseline="0" dirty="0" smtClean="0"/>
              <a:t>(CLICK)</a:t>
            </a:r>
          </a:p>
          <a:p>
            <a:endParaRPr lang="en-GB" b="1" baseline="0" dirty="0" smtClean="0"/>
          </a:p>
          <a:p>
            <a:r>
              <a:rPr lang="en-GB" b="1" baseline="0" dirty="0" smtClean="0"/>
              <a:t>So then it means there are more skills to understand than previously thought – and the report needs to be read carefully so each skill can be picked out and understood</a:t>
            </a:r>
            <a:endParaRPr lang="en-GB" baseline="0" dirty="0" smtClean="0"/>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1FBB9B83-CF65-9842-B50D-EE2EAF8FFCAF}" type="slidenum">
              <a:rPr lang="en-US" smtClean="0"/>
              <a:t>15</a:t>
            </a:fld>
            <a:endParaRPr lang="en-US"/>
          </a:p>
        </p:txBody>
      </p:sp>
    </p:spTree>
    <p:extLst>
      <p:ext uri="{BB962C8B-B14F-4D97-AF65-F5344CB8AC3E}">
        <p14:creationId xmlns:p14="http://schemas.microsoft.com/office/powerpoint/2010/main" val="16383663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Lastly,</a:t>
            </a:r>
            <a:r>
              <a:rPr lang="en-GB" baseline="0" dirty="0" smtClean="0"/>
              <a:t> </a:t>
            </a:r>
            <a:r>
              <a:rPr lang="en-GB" dirty="0" smtClean="0"/>
              <a:t>The Open Data</a:t>
            </a:r>
            <a:r>
              <a:rPr lang="en-GB" baseline="0" dirty="0" smtClean="0"/>
              <a:t> Imperative report from the Council on Library and Information Resources looked at a range of skills needed for digital curation and preservation</a:t>
            </a:r>
          </a:p>
          <a:p>
            <a:endParaRPr lang="en-GB" baseline="0" dirty="0" smtClean="0"/>
          </a:p>
          <a:p>
            <a:r>
              <a:rPr lang="en-GB" baseline="0" dirty="0" smtClean="0"/>
              <a:t>It looked at both </a:t>
            </a:r>
            <a:r>
              <a:rPr lang="en-GB" baseline="0" dirty="0" err="1" smtClean="0"/>
              <a:t>DigCurv</a:t>
            </a:r>
            <a:r>
              <a:rPr lang="en-GB" baseline="0" dirty="0" smtClean="0"/>
              <a:t> and Preparing the workforce for Digital Curation report – it tried to simplify skills by creating only 4 skill areas:</a:t>
            </a:r>
          </a:p>
          <a:p>
            <a:pPr marL="228600" indent="-228600">
              <a:buFont typeface="+mj-lt"/>
              <a:buAutoNum type="arabicPeriod"/>
            </a:pPr>
            <a:r>
              <a:rPr lang="en-GB" baseline="0" dirty="0" smtClean="0"/>
              <a:t>Contexts</a:t>
            </a:r>
          </a:p>
          <a:p>
            <a:pPr marL="228600" indent="-228600">
              <a:buFont typeface="+mj-lt"/>
              <a:buAutoNum type="arabicPeriod"/>
            </a:pPr>
            <a:r>
              <a:rPr lang="en-GB" baseline="0" dirty="0" smtClean="0"/>
              <a:t>Management and administration</a:t>
            </a:r>
          </a:p>
          <a:p>
            <a:pPr marL="228600" indent="-228600">
              <a:buFont typeface="+mj-lt"/>
              <a:buAutoNum type="arabicPeriod"/>
            </a:pPr>
            <a:r>
              <a:rPr lang="en-GB" baseline="0" dirty="0" smtClean="0"/>
              <a:t>Functions</a:t>
            </a:r>
          </a:p>
          <a:p>
            <a:pPr marL="228600" indent="-228600">
              <a:buFont typeface="+mj-lt"/>
              <a:buAutoNum type="arabicPeriod"/>
            </a:pPr>
            <a:r>
              <a:rPr lang="en-GB" baseline="0" dirty="0" smtClean="0"/>
              <a:t>Data skills</a:t>
            </a:r>
          </a:p>
          <a:p>
            <a:pPr marL="0" indent="0">
              <a:buFont typeface="+mj-lt"/>
              <a:buNone/>
            </a:pPr>
            <a:endParaRPr lang="en-GB" baseline="0" dirty="0" smtClean="0"/>
          </a:p>
          <a:p>
            <a:pPr marL="0" indent="0">
              <a:buFont typeface="+mj-lt"/>
              <a:buNone/>
            </a:pPr>
            <a:r>
              <a:rPr lang="en-GB" baseline="0" dirty="0" smtClean="0"/>
              <a:t>And when we look at any of the areas does it feel any simpler to understand what skills will help you and your organisation do digital preservation? Let’s see</a:t>
            </a:r>
          </a:p>
        </p:txBody>
      </p:sp>
      <p:sp>
        <p:nvSpPr>
          <p:cNvPr id="4" name="Slide Number Placeholder 3"/>
          <p:cNvSpPr>
            <a:spLocks noGrp="1"/>
          </p:cNvSpPr>
          <p:nvPr>
            <p:ph type="sldNum" sz="quarter" idx="10"/>
          </p:nvPr>
        </p:nvSpPr>
        <p:spPr/>
        <p:txBody>
          <a:bodyPr/>
          <a:lstStyle/>
          <a:p>
            <a:fld id="{1FBB9B83-CF65-9842-B50D-EE2EAF8FFCAF}" type="slidenum">
              <a:rPr lang="en-US" smtClean="0"/>
              <a:t>16</a:t>
            </a:fld>
            <a:endParaRPr lang="en-US"/>
          </a:p>
        </p:txBody>
      </p:sp>
    </p:spTree>
    <p:extLst>
      <p:ext uri="{BB962C8B-B14F-4D97-AF65-F5344CB8AC3E}">
        <p14:creationId xmlns:p14="http://schemas.microsoft.com/office/powerpoint/2010/main" val="12601556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Context</a:t>
            </a:r>
            <a:r>
              <a:rPr lang="en-GB" baseline="0" dirty="0" smtClean="0"/>
              <a:t> is about understanding your organisation and what you are collecting – most people will already have these skills</a:t>
            </a:r>
          </a:p>
          <a:p>
            <a:endParaRPr lang="en-GB" baseline="0" dirty="0" smtClean="0"/>
          </a:p>
          <a:p>
            <a:r>
              <a:rPr lang="en-GB" baseline="0" dirty="0" smtClean="0"/>
              <a:t>But is also about understanding digital preservation – and this is what is key here and probably a key skill – learning the terms, concepts, models etc.</a:t>
            </a:r>
          </a:p>
          <a:p>
            <a:r>
              <a:rPr lang="en-GB" baseline="0" dirty="0" smtClean="0"/>
              <a:t> </a:t>
            </a:r>
          </a:p>
          <a:p>
            <a:endParaRPr lang="en-GB" dirty="0"/>
          </a:p>
        </p:txBody>
      </p:sp>
      <p:sp>
        <p:nvSpPr>
          <p:cNvPr id="4" name="Slide Number Placeholder 3"/>
          <p:cNvSpPr>
            <a:spLocks noGrp="1"/>
          </p:cNvSpPr>
          <p:nvPr>
            <p:ph type="sldNum" sz="quarter" idx="10"/>
          </p:nvPr>
        </p:nvSpPr>
        <p:spPr/>
        <p:txBody>
          <a:bodyPr/>
          <a:lstStyle/>
          <a:p>
            <a:fld id="{1FBB9B83-CF65-9842-B50D-EE2EAF8FFCAF}" type="slidenum">
              <a:rPr lang="en-US" smtClean="0"/>
              <a:t>17</a:t>
            </a:fld>
            <a:endParaRPr lang="en-US"/>
          </a:p>
        </p:txBody>
      </p:sp>
    </p:spTree>
    <p:extLst>
      <p:ext uri="{BB962C8B-B14F-4D97-AF65-F5344CB8AC3E}">
        <p14:creationId xmlns:p14="http://schemas.microsoft.com/office/powerpoint/2010/main" val="9493195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Under the management in administration</a:t>
            </a:r>
            <a:r>
              <a:rPr lang="en-GB" baseline="0" dirty="0" smtClean="0"/>
              <a:t> area there are more skills required – some people in your organisation will already have, but they will also need:</a:t>
            </a:r>
          </a:p>
          <a:p>
            <a:endParaRPr lang="en-GB" baseline="0" dirty="0" smtClean="0"/>
          </a:p>
          <a:p>
            <a:pPr marL="171450" indent="-171450">
              <a:buFontTx/>
              <a:buChar char="-"/>
            </a:pPr>
            <a:r>
              <a:rPr lang="en-GB" baseline="0" dirty="0" smtClean="0"/>
              <a:t>To understand digital preservation standards and auditing tools</a:t>
            </a:r>
          </a:p>
          <a:p>
            <a:pPr marL="171450" indent="-171450">
              <a:buFontTx/>
              <a:buChar char="-"/>
            </a:pPr>
            <a:r>
              <a:rPr lang="en-GB" baseline="0" dirty="0" smtClean="0"/>
              <a:t>Understanding how to write a digital preservation policy and develop strategy</a:t>
            </a:r>
          </a:p>
          <a:p>
            <a:pPr marL="171450" indent="-171450">
              <a:buFontTx/>
              <a:buChar char="-"/>
            </a:pPr>
            <a:r>
              <a:rPr lang="en-GB" baseline="0" dirty="0" smtClean="0"/>
              <a:t>What technical infrastructures are necessary for digital preservation</a:t>
            </a:r>
          </a:p>
        </p:txBody>
      </p:sp>
      <p:sp>
        <p:nvSpPr>
          <p:cNvPr id="4" name="Slide Number Placeholder 3"/>
          <p:cNvSpPr>
            <a:spLocks noGrp="1"/>
          </p:cNvSpPr>
          <p:nvPr>
            <p:ph type="sldNum" sz="quarter" idx="10"/>
          </p:nvPr>
        </p:nvSpPr>
        <p:spPr/>
        <p:txBody>
          <a:bodyPr/>
          <a:lstStyle/>
          <a:p>
            <a:fld id="{1FBB9B83-CF65-9842-B50D-EE2EAF8FFCAF}" type="slidenum">
              <a:rPr lang="en-US" smtClean="0"/>
              <a:t>18</a:t>
            </a:fld>
            <a:endParaRPr lang="en-US"/>
          </a:p>
        </p:txBody>
      </p:sp>
    </p:spTree>
    <p:extLst>
      <p:ext uri="{BB962C8B-B14F-4D97-AF65-F5344CB8AC3E}">
        <p14:creationId xmlns:p14="http://schemas.microsoft.com/office/powerpoint/2010/main" val="11859363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But</a:t>
            </a:r>
            <a:r>
              <a:rPr lang="en-GB" baseline="0" dirty="0" smtClean="0"/>
              <a:t> w</a:t>
            </a:r>
            <a:r>
              <a:rPr lang="en-GB" dirty="0" smtClean="0"/>
              <a:t>hen you get to the functions area – suddenly</a:t>
            </a:r>
            <a:r>
              <a:rPr lang="en-GB" baseline="0" dirty="0" smtClean="0"/>
              <a:t> there are more skills than you realise just by look at this list – these are the functions you need to perform, but not the skills you need</a:t>
            </a:r>
          </a:p>
          <a:p>
            <a:endParaRPr lang="en-GB" baseline="0" dirty="0" smtClean="0"/>
          </a:p>
          <a:p>
            <a:r>
              <a:rPr lang="en-GB" baseline="0" dirty="0" smtClean="0"/>
              <a:t>Each of these functions has a range of skills that the report does not list, but that you need and will have to consider </a:t>
            </a:r>
            <a:endParaRPr lang="en-GB" dirty="0"/>
          </a:p>
        </p:txBody>
      </p:sp>
      <p:sp>
        <p:nvSpPr>
          <p:cNvPr id="4" name="Slide Number Placeholder 3"/>
          <p:cNvSpPr>
            <a:spLocks noGrp="1"/>
          </p:cNvSpPr>
          <p:nvPr>
            <p:ph type="sldNum" sz="quarter" idx="10"/>
          </p:nvPr>
        </p:nvSpPr>
        <p:spPr/>
        <p:txBody>
          <a:bodyPr/>
          <a:lstStyle/>
          <a:p>
            <a:fld id="{1FBB9B83-CF65-9842-B50D-EE2EAF8FFCAF}" type="slidenum">
              <a:rPr lang="en-US" smtClean="0"/>
              <a:t>19</a:t>
            </a:fld>
            <a:endParaRPr lang="en-US"/>
          </a:p>
        </p:txBody>
      </p:sp>
    </p:spTree>
    <p:extLst>
      <p:ext uri="{BB962C8B-B14F-4D97-AF65-F5344CB8AC3E}">
        <p14:creationId xmlns:p14="http://schemas.microsoft.com/office/powerpoint/2010/main" val="1549424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Overview of the talk today:</a:t>
            </a:r>
            <a:r>
              <a:rPr lang="en-US" baseline="0" dirty="0" smtClean="0"/>
              <a:t> </a:t>
            </a:r>
          </a:p>
        </p:txBody>
      </p:sp>
      <p:sp>
        <p:nvSpPr>
          <p:cNvPr id="4" name="Slide Number Placeholder 3"/>
          <p:cNvSpPr>
            <a:spLocks noGrp="1"/>
          </p:cNvSpPr>
          <p:nvPr>
            <p:ph type="sldNum" sz="quarter" idx="10"/>
          </p:nvPr>
        </p:nvSpPr>
        <p:spPr/>
        <p:txBody>
          <a:bodyPr/>
          <a:lstStyle/>
          <a:p>
            <a:fld id="{1FBB9B83-CF65-9842-B50D-EE2EAF8FFCAF}" type="slidenum">
              <a:rPr lang="en-US" smtClean="0"/>
              <a:t>2</a:t>
            </a:fld>
            <a:endParaRPr lang="en-US"/>
          </a:p>
        </p:txBody>
      </p:sp>
    </p:spTree>
    <p:extLst>
      <p:ext uri="{BB962C8B-B14F-4D97-AF65-F5344CB8AC3E}">
        <p14:creationId xmlns:p14="http://schemas.microsoft.com/office/powerpoint/2010/main" val="12550378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And then when you get to data skills – the skills required to understand the digital files in your collections – it seems as though the listen is a lot more complex</a:t>
            </a:r>
          </a:p>
          <a:p>
            <a:endParaRPr lang="en-GB" baseline="0" dirty="0" smtClean="0"/>
          </a:p>
          <a:p>
            <a:r>
              <a:rPr lang="en-GB" baseline="0" dirty="0" smtClean="0"/>
              <a:t>These skills are specifically related to understanding and using the data – as well as describing the data for the ability to identify &amp; search &amp; to prove authenticity (an archival term that means the data (or any digital file) is what is says it is meant to be)</a:t>
            </a:r>
          </a:p>
          <a:p>
            <a:endParaRPr lang="en-GB" baseline="0" dirty="0" smtClean="0"/>
          </a:p>
          <a:p>
            <a:r>
              <a:rPr lang="en-GB" baseline="0" dirty="0" smtClean="0"/>
              <a:t>So this report breaks things down into simple skills areas, but then you are required to use the appendix to clearly understand what skills you and your organisation needs for digital preservation.</a:t>
            </a:r>
          </a:p>
        </p:txBody>
      </p:sp>
      <p:sp>
        <p:nvSpPr>
          <p:cNvPr id="4" name="Slide Number Placeholder 3"/>
          <p:cNvSpPr>
            <a:spLocks noGrp="1"/>
          </p:cNvSpPr>
          <p:nvPr>
            <p:ph type="sldNum" sz="quarter" idx="10"/>
          </p:nvPr>
        </p:nvSpPr>
        <p:spPr/>
        <p:txBody>
          <a:bodyPr/>
          <a:lstStyle/>
          <a:p>
            <a:fld id="{1FBB9B83-CF65-9842-B50D-EE2EAF8FFCAF}" type="slidenum">
              <a:rPr lang="en-US" smtClean="0"/>
              <a:t>20</a:t>
            </a:fld>
            <a:endParaRPr lang="en-US"/>
          </a:p>
        </p:txBody>
      </p:sp>
    </p:spTree>
    <p:extLst>
      <p:ext uri="{BB962C8B-B14F-4D97-AF65-F5344CB8AC3E}">
        <p14:creationId xmlns:p14="http://schemas.microsoft.com/office/powerpoint/2010/main" val="7454202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 what does this mean for us?</a:t>
            </a:r>
            <a:r>
              <a:rPr lang="en-GB" baseline="0" dirty="0" smtClean="0"/>
              <a:t> </a:t>
            </a:r>
            <a:r>
              <a:rPr lang="en-GB" dirty="0" smtClean="0"/>
              <a:t>There</a:t>
            </a:r>
            <a:r>
              <a:rPr lang="en-GB" baseline="0" dirty="0" smtClean="0"/>
              <a:t> are a lot of skills listed in frameworks and reports – more than one person can fulfil, right?</a:t>
            </a:r>
          </a:p>
          <a:p>
            <a:endParaRPr lang="en-GB" baseline="0" dirty="0" smtClean="0"/>
          </a:p>
          <a:p>
            <a:r>
              <a:rPr lang="en-GB" baseline="0" dirty="0" smtClean="0"/>
              <a:t>So what skills do we really need to do digital preservation in our organisations? </a:t>
            </a:r>
          </a:p>
          <a:p>
            <a:r>
              <a:rPr lang="en-GB" baseline="0" dirty="0" smtClean="0"/>
              <a:t>All of them. But here is the catch: you do not need to have them all. You need a range of people that do</a:t>
            </a:r>
            <a:r>
              <a:rPr lang="is-IS" baseline="0" dirty="0" smtClean="0"/>
              <a:t>….</a:t>
            </a:r>
          </a:p>
          <a:p>
            <a:endParaRPr lang="is-I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BUT</a:t>
            </a:r>
            <a:r>
              <a:rPr lang="is-IS" baseline="0" dirty="0" smtClean="0"/>
              <a:t>….</a:t>
            </a:r>
            <a:r>
              <a:rPr lang="en-GB" baseline="0" dirty="0" smtClean="0"/>
              <a:t>What can get us STARTED???</a:t>
            </a:r>
          </a:p>
          <a:p>
            <a:r>
              <a:rPr lang="is-IS" baseline="0" dirty="0" smtClean="0"/>
              <a:t>There are basic knowledge and skills that we should all have to we can work together and share a common digital preservation language – especially because your teams are likely to be spread across diverse departments </a:t>
            </a:r>
            <a:endParaRPr lang="en-GB" dirty="0"/>
          </a:p>
        </p:txBody>
      </p:sp>
      <p:sp>
        <p:nvSpPr>
          <p:cNvPr id="4" name="Slide Number Placeholder 3"/>
          <p:cNvSpPr>
            <a:spLocks noGrp="1"/>
          </p:cNvSpPr>
          <p:nvPr>
            <p:ph type="sldNum" sz="quarter" idx="10"/>
          </p:nvPr>
        </p:nvSpPr>
        <p:spPr/>
        <p:txBody>
          <a:bodyPr/>
          <a:lstStyle/>
          <a:p>
            <a:fld id="{1FBB9B83-CF65-9842-B50D-EE2EAF8FFCAF}" type="slidenum">
              <a:rPr lang="en-US" smtClean="0"/>
              <a:t>21</a:t>
            </a:fld>
            <a:endParaRPr lang="en-US"/>
          </a:p>
        </p:txBody>
      </p:sp>
    </p:spTree>
    <p:extLst>
      <p:ext uri="{BB962C8B-B14F-4D97-AF65-F5344CB8AC3E}">
        <p14:creationId xmlns:p14="http://schemas.microsoft.com/office/powerpoint/2010/main" val="11680265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These are the basic digital preservation skills to start with – even this list seems long – but for most things you will have a good understand of parts of each skills - the rest is about gaining familiarity with digital preservation as it fits in with each skills and then becoming more confident with it</a:t>
            </a:r>
          </a:p>
        </p:txBody>
      </p:sp>
      <p:sp>
        <p:nvSpPr>
          <p:cNvPr id="4" name="Slide Number Placeholder 3"/>
          <p:cNvSpPr>
            <a:spLocks noGrp="1"/>
          </p:cNvSpPr>
          <p:nvPr>
            <p:ph type="sldNum" sz="quarter" idx="10"/>
          </p:nvPr>
        </p:nvSpPr>
        <p:spPr/>
        <p:txBody>
          <a:bodyPr/>
          <a:lstStyle/>
          <a:p>
            <a:fld id="{1FBB9B83-CF65-9842-B50D-EE2EAF8FFCAF}" type="slidenum">
              <a:rPr lang="en-US" smtClean="0"/>
              <a:t>22</a:t>
            </a:fld>
            <a:endParaRPr lang="en-US"/>
          </a:p>
        </p:txBody>
      </p:sp>
    </p:spTree>
    <p:extLst>
      <p:ext uri="{BB962C8B-B14F-4D97-AF65-F5344CB8AC3E}">
        <p14:creationId xmlns:p14="http://schemas.microsoft.com/office/powerpoint/2010/main" val="7752999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You should know your </a:t>
            </a:r>
            <a:r>
              <a:rPr lang="en-US" baseline="0" dirty="0" err="1" smtClean="0"/>
              <a:t>organisations</a:t>
            </a:r>
            <a:r>
              <a:rPr lang="en-US" baseline="0" dirty="0" smtClean="0"/>
              <a:t> well and you should know about the digital objects you are collecting – and hoping to collect in the future</a:t>
            </a:r>
          </a:p>
          <a:p>
            <a:endParaRPr lang="en-US" baseline="0" dirty="0" smtClean="0"/>
          </a:p>
          <a:p>
            <a:r>
              <a:rPr lang="en-US" baseline="0" dirty="0" smtClean="0"/>
              <a:t>Gaining a familiarity with digital preservation is crucial – learning all of the major terms &amp; concepts is important  - as well as the major standards &amp; models – where a lot of the terms come from – it will help make it easier to speak to the community, read literature about digital preservation and understand the tools and why they are being used for digital preservation – these are some terms to learn, but this is just a small sample (Sharon has mentioned a lot today and worth learning more)</a:t>
            </a:r>
          </a:p>
        </p:txBody>
      </p:sp>
      <p:sp>
        <p:nvSpPr>
          <p:cNvPr id="4" name="Slide Number Placeholder 3"/>
          <p:cNvSpPr>
            <a:spLocks noGrp="1"/>
          </p:cNvSpPr>
          <p:nvPr>
            <p:ph type="sldNum" sz="quarter" idx="10"/>
          </p:nvPr>
        </p:nvSpPr>
        <p:spPr/>
        <p:txBody>
          <a:bodyPr/>
          <a:lstStyle/>
          <a:p>
            <a:fld id="{1FBB9B83-CF65-9842-B50D-EE2EAF8FFCAF}" type="slidenum">
              <a:rPr lang="en-US" smtClean="0"/>
              <a:t>23</a:t>
            </a:fld>
            <a:endParaRPr lang="en-US"/>
          </a:p>
        </p:txBody>
      </p:sp>
    </p:spTree>
    <p:extLst>
      <p:ext uri="{BB962C8B-B14F-4D97-AF65-F5344CB8AC3E}">
        <p14:creationId xmlns:p14="http://schemas.microsoft.com/office/powerpoint/2010/main" val="17418229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list is a range of technical skills that will be useful for digital preservation  - expertise in these areas will be beneficial for some of the team members – but for many some basic skill or familiarity will be enough to work with the rest of the team – if you have a passing familiarity with these tools &amp; techniques that is generally enough for much of the team – so long as some are more expert in these things</a:t>
            </a:r>
          </a:p>
          <a:p>
            <a:endParaRPr lang="en-US" dirty="0" smtClean="0"/>
          </a:p>
          <a:p>
            <a:r>
              <a:rPr lang="en-US" dirty="0" smtClean="0"/>
              <a:t>-One key one for the whole team to</a:t>
            </a:r>
            <a:r>
              <a:rPr lang="en-US" baseline="0" dirty="0" smtClean="0"/>
              <a:t> know well and for the </a:t>
            </a:r>
            <a:r>
              <a:rPr lang="en-US" baseline="0" dirty="0" err="1" smtClean="0"/>
              <a:t>organisation</a:t>
            </a:r>
            <a:r>
              <a:rPr lang="en-US" baseline="0" dirty="0" smtClean="0"/>
              <a:t> to be familiar with is</a:t>
            </a:r>
            <a:r>
              <a:rPr lang="en-US" dirty="0" smtClean="0"/>
              <a:t>: understanding how different systems &amp; programs contribute to digital workflows</a:t>
            </a:r>
            <a:r>
              <a:rPr lang="en-US" baseline="0" dirty="0" smtClean="0"/>
              <a:t> &amp; ultimately preservation -- able to make alterations &amp; service changes, make the best choice to balance needs of users &amp; preservation, able to understand &amp; then articulate the value of preservation to users – the how &amp; why are important to know, but often left out in </a:t>
            </a:r>
            <a:r>
              <a:rPr lang="en-US" baseline="0" dirty="0" err="1" smtClean="0"/>
              <a:t>favour</a:t>
            </a:r>
            <a:r>
              <a:rPr lang="en-US" baseline="0" dirty="0" smtClean="0"/>
              <a:t> of just “getting the job done”</a:t>
            </a:r>
          </a:p>
          <a:p>
            <a:endParaRPr lang="en-US" baseline="0" dirty="0" smtClean="0"/>
          </a:p>
          <a:p>
            <a:r>
              <a:rPr lang="en-US" baseline="0" dirty="0" smtClean="0"/>
              <a:t>More important than coming with these skills – is the willingness to learn them – there will always be new technology to tackle, new problems to solve (those skills I mentioned before) - important to support them, encourage them</a:t>
            </a:r>
            <a:endParaRPr lang="en-US" dirty="0"/>
          </a:p>
        </p:txBody>
      </p:sp>
      <p:sp>
        <p:nvSpPr>
          <p:cNvPr id="4" name="Slide Number Placeholder 3"/>
          <p:cNvSpPr>
            <a:spLocks noGrp="1"/>
          </p:cNvSpPr>
          <p:nvPr>
            <p:ph type="sldNum" sz="quarter" idx="10"/>
          </p:nvPr>
        </p:nvSpPr>
        <p:spPr/>
        <p:txBody>
          <a:bodyPr/>
          <a:lstStyle/>
          <a:p>
            <a:fld id="{1FBB9B83-CF65-9842-B50D-EE2EAF8FFCAF}" type="slidenum">
              <a:rPr lang="en-US" smtClean="0"/>
              <a:t>24</a:t>
            </a:fld>
            <a:endParaRPr lang="en-US"/>
          </a:p>
        </p:txBody>
      </p:sp>
    </p:spTree>
    <p:extLst>
      <p:ext uri="{BB962C8B-B14F-4D97-AF65-F5344CB8AC3E}">
        <p14:creationId xmlns:p14="http://schemas.microsoft.com/office/powerpoint/2010/main" val="7223541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You will probably know or people in your team will know a lot about the descriptive metadata in use at your </a:t>
            </a:r>
            <a:r>
              <a:rPr lang="en-US" baseline="0" dirty="0" err="1" smtClean="0"/>
              <a:t>organisation</a:t>
            </a:r>
            <a:r>
              <a:rPr lang="en-US" baseline="0" dirty="0" smtClean="0"/>
              <a:t> - you may also want to be sure you are familiar with standards and schemas like Dublin Core, METS and MODS since they are commonly used for digital collections – the same with mark up languages like XML as many of these standards or schemas are written this way – because it is machine/human readable and you can validate your XML to make sure you have done it correct</a:t>
            </a:r>
          </a:p>
          <a:p>
            <a:endParaRPr lang="en-US" baseline="0" dirty="0" smtClean="0"/>
          </a:p>
          <a:p>
            <a:r>
              <a:rPr lang="en-US" baseline="0" dirty="0" smtClean="0"/>
              <a:t>But you also was to learn about preservation metadata and standards you can use to potentially record it, like PREMIS (library of congress) although there are other standards that can work as well such as PROV-O</a:t>
            </a:r>
          </a:p>
          <a:p>
            <a:endParaRPr lang="en-US" baseline="0" dirty="0" smtClean="0"/>
          </a:p>
          <a:p>
            <a:r>
              <a:rPr lang="en-US" baseline="0" dirty="0" smtClean="0"/>
              <a:t>Linked open data is another area you maybe want to be familiar or have a team member that understands more if you want to eventually exploit the potential of it</a:t>
            </a:r>
          </a:p>
        </p:txBody>
      </p:sp>
      <p:sp>
        <p:nvSpPr>
          <p:cNvPr id="4" name="Slide Number Placeholder 3"/>
          <p:cNvSpPr>
            <a:spLocks noGrp="1"/>
          </p:cNvSpPr>
          <p:nvPr>
            <p:ph type="sldNum" sz="quarter" idx="10"/>
          </p:nvPr>
        </p:nvSpPr>
        <p:spPr/>
        <p:txBody>
          <a:bodyPr/>
          <a:lstStyle/>
          <a:p>
            <a:fld id="{1FBB9B83-CF65-9842-B50D-EE2EAF8FFCAF}" type="slidenum">
              <a:rPr lang="en-US" smtClean="0"/>
              <a:t>25</a:t>
            </a:fld>
            <a:endParaRPr lang="en-US"/>
          </a:p>
        </p:txBody>
      </p:sp>
    </p:spTree>
    <p:extLst>
      <p:ext uri="{BB962C8B-B14F-4D97-AF65-F5344CB8AC3E}">
        <p14:creationId xmlns:p14="http://schemas.microsoft.com/office/powerpoint/2010/main" val="10906164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Many of you will already know your users – but it is important to keep reviewing them, engaging with them and figuring out how they want to use your digital collections so you can provide them access in meaningful ways.</a:t>
            </a:r>
          </a:p>
          <a:p>
            <a:endParaRPr lang="en-US" baseline="0" dirty="0" smtClean="0"/>
          </a:p>
          <a:p>
            <a:r>
              <a:rPr lang="en-US" baseline="0" dirty="0" smtClean="0"/>
              <a:t>Many of you will already know about lot about the legal requirements for your </a:t>
            </a:r>
            <a:r>
              <a:rPr lang="en-US" baseline="0" dirty="0" err="1" smtClean="0"/>
              <a:t>organisations</a:t>
            </a:r>
            <a:r>
              <a:rPr lang="en-US" baseline="0" dirty="0" smtClean="0"/>
              <a:t> and your collections – it is important to understand how these things will impact digital preservation as much as access – especially when considering donor agreements and things of that nature</a:t>
            </a:r>
          </a:p>
          <a:p>
            <a:endParaRPr lang="en-US" baseline="0" dirty="0" smtClean="0"/>
          </a:p>
          <a:p>
            <a:r>
              <a:rPr lang="en-US" baseline="0" dirty="0" smtClean="0"/>
              <a:t>Project management is important to DP – definitely a managerial skill, but everyone engages with certain aspects of it – another important part is preservation planning – being able to monitor your collections &amp; make decisions about future care of digital objects based on that – digital preservation is an ongoing activity – need to match that</a:t>
            </a:r>
          </a:p>
        </p:txBody>
      </p:sp>
      <p:sp>
        <p:nvSpPr>
          <p:cNvPr id="4" name="Slide Number Placeholder 3"/>
          <p:cNvSpPr>
            <a:spLocks noGrp="1"/>
          </p:cNvSpPr>
          <p:nvPr>
            <p:ph type="sldNum" sz="quarter" idx="10"/>
          </p:nvPr>
        </p:nvSpPr>
        <p:spPr/>
        <p:txBody>
          <a:bodyPr/>
          <a:lstStyle/>
          <a:p>
            <a:fld id="{1FBB9B83-CF65-9842-B50D-EE2EAF8FFCAF}" type="slidenum">
              <a:rPr lang="en-US" smtClean="0"/>
              <a:t>26</a:t>
            </a:fld>
            <a:endParaRPr lang="en-US"/>
          </a:p>
        </p:txBody>
      </p:sp>
    </p:spTree>
    <p:extLst>
      <p:ext uri="{BB962C8B-B14F-4D97-AF65-F5344CB8AC3E}">
        <p14:creationId xmlns:p14="http://schemas.microsoft.com/office/powerpoint/2010/main" val="2914249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These are more “soft skills” also known as people skills  - maybe that makes them harder to learn, but just as important</a:t>
            </a:r>
          </a:p>
          <a:p>
            <a:pPr>
              <a:spcBef>
                <a:spcPts val="0"/>
              </a:spcBef>
              <a:spcAft>
                <a:spcPts val="1200"/>
              </a:spcAft>
            </a:pPr>
            <a:r>
              <a:rPr lang="en-GB" sz="3600" dirty="0" smtClean="0">
                <a:ea typeface="Century Gothic" charset="0"/>
                <a:cs typeface="Century Gothic" charset="0"/>
              </a:rPr>
              <a:t>Communication for advocacy</a:t>
            </a:r>
          </a:p>
          <a:p>
            <a:pPr lvl="1">
              <a:spcBef>
                <a:spcPts val="0"/>
              </a:spcBef>
              <a:spcAft>
                <a:spcPts val="1200"/>
              </a:spcAft>
            </a:pPr>
            <a:r>
              <a:rPr lang="en-GB" sz="2800" dirty="0" smtClean="0">
                <a:ea typeface="Century Gothic" charset="0"/>
                <a:cs typeface="Century Gothic" charset="0"/>
              </a:rPr>
              <a:t>Communicate up/down/sideways</a:t>
            </a:r>
          </a:p>
          <a:p>
            <a:pPr lvl="1">
              <a:spcBef>
                <a:spcPts val="0"/>
              </a:spcBef>
              <a:spcAft>
                <a:spcPts val="1200"/>
              </a:spcAft>
            </a:pPr>
            <a:r>
              <a:rPr lang="en-GB" sz="2800" dirty="0" smtClean="0">
                <a:ea typeface="Century Gothic" charset="0"/>
                <a:cs typeface="Century Gothic" charset="0"/>
              </a:rPr>
              <a:t>Internal and external</a:t>
            </a:r>
          </a:p>
          <a:p>
            <a:pPr lvl="1">
              <a:spcBef>
                <a:spcPts val="0"/>
              </a:spcBef>
              <a:spcAft>
                <a:spcPts val="1200"/>
              </a:spcAft>
            </a:pPr>
            <a:r>
              <a:rPr lang="en-GB" sz="2800" dirty="0" smtClean="0">
                <a:ea typeface="Century Gothic" charset="0"/>
                <a:cs typeface="Century Gothic" charset="0"/>
              </a:rPr>
              <a:t>Training</a:t>
            </a:r>
          </a:p>
          <a:p>
            <a:pPr>
              <a:spcBef>
                <a:spcPts val="0"/>
              </a:spcBef>
              <a:spcAft>
                <a:spcPts val="1200"/>
              </a:spcAft>
            </a:pPr>
            <a:r>
              <a:rPr lang="en-GB" sz="3200" dirty="0" smtClean="0">
                <a:ea typeface="Century Gothic" charset="0"/>
                <a:cs typeface="Century Gothic" charset="0"/>
              </a:rPr>
              <a:t>Problem solving – creative solutions</a:t>
            </a:r>
          </a:p>
          <a:p>
            <a:pPr>
              <a:spcBef>
                <a:spcPts val="0"/>
              </a:spcBef>
              <a:spcAft>
                <a:spcPts val="1200"/>
              </a:spcAft>
            </a:pPr>
            <a:r>
              <a:rPr lang="en-GB" sz="3200" dirty="0" smtClean="0">
                <a:ea typeface="Century Gothic" charset="0"/>
                <a:cs typeface="Century Gothic" charset="0"/>
              </a:rPr>
              <a:t>Digital preservation requires ongoing learning and adapting to changing technologies and cultural landscapes</a:t>
            </a:r>
          </a:p>
          <a:p>
            <a:endParaRPr lang="en-US" baseline="0" dirty="0" smtClean="0"/>
          </a:p>
        </p:txBody>
      </p:sp>
      <p:sp>
        <p:nvSpPr>
          <p:cNvPr id="4" name="Slide Number Placeholder 3"/>
          <p:cNvSpPr>
            <a:spLocks noGrp="1"/>
          </p:cNvSpPr>
          <p:nvPr>
            <p:ph type="sldNum" sz="quarter" idx="10"/>
          </p:nvPr>
        </p:nvSpPr>
        <p:spPr/>
        <p:txBody>
          <a:bodyPr/>
          <a:lstStyle/>
          <a:p>
            <a:fld id="{1FBB9B83-CF65-9842-B50D-EE2EAF8FFCAF}" type="slidenum">
              <a:rPr lang="en-US" smtClean="0"/>
              <a:t>27</a:t>
            </a:fld>
            <a:endParaRPr lang="en-US"/>
          </a:p>
        </p:txBody>
      </p:sp>
    </p:spTree>
    <p:extLst>
      <p:ext uri="{BB962C8B-B14F-4D97-AF65-F5344CB8AC3E}">
        <p14:creationId xmlns:p14="http://schemas.microsoft.com/office/powerpoint/2010/main" val="15528512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Every </a:t>
            </a:r>
            <a:r>
              <a:rPr lang="en-US" dirty="0" err="1" smtClean="0"/>
              <a:t>organisation</a:t>
            </a:r>
            <a:r>
              <a:rPr lang="en-US" dirty="0" smtClean="0"/>
              <a:t> is different – they have different digital preservation needs, different</a:t>
            </a:r>
            <a:r>
              <a:rPr lang="en-US" baseline="0" dirty="0" smtClean="0"/>
              <a:t> digital collections and the people and teams that will support digital preservation will look different </a:t>
            </a:r>
          </a:p>
          <a:p>
            <a:pPr marL="171450" indent="-171450">
              <a:buFontTx/>
              <a:buChar char="-"/>
            </a:pPr>
            <a:endParaRPr lang="en-US" dirty="0" smtClean="0"/>
          </a:p>
          <a:p>
            <a:pPr marL="171450" indent="-171450">
              <a:buFontTx/>
              <a:buChar char="-"/>
            </a:pPr>
            <a:r>
              <a:rPr lang="en-US" dirty="0" smtClean="0"/>
              <a:t>Not every role</a:t>
            </a:r>
            <a:r>
              <a:rPr lang="en-US" baseline="0" dirty="0" smtClean="0"/>
              <a:t> needs all of these skills (or could support them) – those skills should ideally be spread across different roles in a team or across different departments – planning for some overlap (succession planning)</a:t>
            </a:r>
          </a:p>
          <a:p>
            <a:pPr marL="171450" indent="-171450">
              <a:buFontTx/>
              <a:buChar char="-"/>
            </a:pPr>
            <a:r>
              <a:rPr lang="en-US" baseline="0" dirty="0" smtClean="0"/>
              <a:t>Those skills (and those in DigCurV) form basis for update job descriptions, design new ones &amp; recruit for those skills – a lot of skills are not exclusive to DP &amp; might already be there, how can we role DP into it?</a:t>
            </a:r>
          </a:p>
          <a:p>
            <a:pPr marL="171450" indent="-171450">
              <a:buFontTx/>
              <a:buChar char="-"/>
            </a:pPr>
            <a:r>
              <a:rPr lang="en-US" baseline="0" dirty="0" smtClean="0"/>
              <a:t>Make sure to create teams that compliment each other with those skills – no one person will fully possess all of these skills</a:t>
            </a:r>
          </a:p>
          <a:p>
            <a:pPr marL="171450" indent="-171450">
              <a:buFontTx/>
              <a:buChar char="-"/>
            </a:pPr>
            <a:endParaRPr lang="en-US" baseline="0" dirty="0" smtClean="0"/>
          </a:p>
          <a:p>
            <a:pPr marL="171450" indent="-171450">
              <a:buFontTx/>
              <a:buChar char="-"/>
            </a:pPr>
            <a:r>
              <a:rPr lang="en-US" baseline="0" dirty="0" smtClean="0"/>
              <a:t>Supporting current staff is important – be sure to help them upskill if you are going to rewrite their positions to give them new responsibilities – send them to training, give them time to complete self-directed training</a:t>
            </a:r>
          </a:p>
          <a:p>
            <a:pPr marL="171450" indent="-171450">
              <a:buFontTx/>
              <a:buChar char="-"/>
            </a:pPr>
            <a:r>
              <a:rPr lang="en-US" baseline="0" dirty="0" smtClean="0"/>
              <a:t>What is important to understand is that due to technology and the amount of theory vs practice, this field is always changing and staff involved in DP will always need to reskill and retrain – management must allow them the time to learn and play with new programs, new technology in order to decide how best to implement them at your </a:t>
            </a:r>
            <a:r>
              <a:rPr lang="en-US" baseline="0" dirty="0" err="1" smtClean="0"/>
              <a:t>organisation</a:t>
            </a:r>
            <a:r>
              <a:rPr lang="en-US" baseline="0" dirty="0" smtClean="0"/>
              <a:t> </a:t>
            </a:r>
          </a:p>
        </p:txBody>
      </p:sp>
      <p:sp>
        <p:nvSpPr>
          <p:cNvPr id="4" name="Slide Number Placeholder 3"/>
          <p:cNvSpPr>
            <a:spLocks noGrp="1"/>
          </p:cNvSpPr>
          <p:nvPr>
            <p:ph type="sldNum" sz="quarter" idx="10"/>
          </p:nvPr>
        </p:nvSpPr>
        <p:spPr/>
        <p:txBody>
          <a:bodyPr/>
          <a:lstStyle/>
          <a:p>
            <a:fld id="{1FBB9B83-CF65-9842-B50D-EE2EAF8FFCAF}" type="slidenum">
              <a:rPr lang="en-US" smtClean="0"/>
              <a:t>28</a:t>
            </a:fld>
            <a:endParaRPr lang="en-US"/>
          </a:p>
        </p:txBody>
      </p:sp>
    </p:spTree>
    <p:extLst>
      <p:ext uri="{BB962C8B-B14F-4D97-AF65-F5344CB8AC3E}">
        <p14:creationId xmlns:p14="http://schemas.microsoft.com/office/powerpoint/2010/main" val="2553570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Resources to start upskilling</a:t>
            </a:r>
          </a:p>
          <a:p>
            <a:pPr marL="171450" indent="-171450">
              <a:buFontTx/>
              <a:buChar char="-"/>
            </a:pPr>
            <a:endParaRPr lang="en-US" baseline="0" dirty="0" smtClean="0"/>
          </a:p>
          <a:p>
            <a:pPr marL="171450" indent="-171450">
              <a:buFontTx/>
              <a:buChar char="-"/>
            </a:pPr>
            <a:r>
              <a:rPr lang="en-US" baseline="0" dirty="0" smtClean="0"/>
              <a:t>DPC - handbook</a:t>
            </a:r>
          </a:p>
          <a:p>
            <a:pPr marL="171450" indent="-171450">
              <a:buFontTx/>
              <a:buChar char="-"/>
            </a:pPr>
            <a:r>
              <a:rPr lang="en-US" baseline="0" dirty="0" smtClean="0"/>
              <a:t>Library carpentry / software carpentry</a:t>
            </a:r>
          </a:p>
          <a:p>
            <a:pPr marL="171450" indent="-171450">
              <a:buFontTx/>
              <a:buChar char="-"/>
            </a:pPr>
            <a:r>
              <a:rPr lang="en-US" baseline="0" dirty="0" smtClean="0"/>
              <a:t>Online free courses - </a:t>
            </a:r>
            <a:r>
              <a:rPr lang="en-US" baseline="0" dirty="0" err="1" smtClean="0"/>
              <a:t>codecademy</a:t>
            </a:r>
            <a:r>
              <a:rPr lang="en-US" baseline="0" dirty="0" smtClean="0"/>
              <a:t>, Khan academy</a:t>
            </a:r>
          </a:p>
          <a:p>
            <a:pPr marL="171450" indent="-171450">
              <a:buFontTx/>
              <a:buChar char="-"/>
            </a:pPr>
            <a:r>
              <a:rPr lang="en-US" baseline="0" dirty="0" err="1" smtClean="0"/>
              <a:t>Lynda.com</a:t>
            </a:r>
            <a:r>
              <a:rPr lang="en-US" baseline="0" dirty="0" smtClean="0"/>
              <a:t> (not free, but some places will provide this free like libraries and universities) </a:t>
            </a:r>
          </a:p>
          <a:p>
            <a:pPr marL="171450" indent="-171450">
              <a:buFontTx/>
              <a:buChar char="-"/>
            </a:pPr>
            <a:r>
              <a:rPr lang="en-US" baseline="0" dirty="0" smtClean="0"/>
              <a:t>DPOC – contact us if you want help with training resources – will be making some training materials available by this June – other resources for training &amp; upskilling are also there</a:t>
            </a:r>
          </a:p>
          <a:p>
            <a:pPr marL="171450" indent="-171450">
              <a:buFontTx/>
              <a:buChar char="-"/>
            </a:pPr>
            <a:endParaRPr lang="en-US" baseline="0" dirty="0" smtClean="0"/>
          </a:p>
        </p:txBody>
      </p:sp>
      <p:sp>
        <p:nvSpPr>
          <p:cNvPr id="4" name="Slide Number Placeholder 3"/>
          <p:cNvSpPr>
            <a:spLocks noGrp="1"/>
          </p:cNvSpPr>
          <p:nvPr>
            <p:ph type="sldNum" sz="quarter" idx="10"/>
          </p:nvPr>
        </p:nvSpPr>
        <p:spPr/>
        <p:txBody>
          <a:bodyPr/>
          <a:lstStyle/>
          <a:p>
            <a:fld id="{1FBB9B83-CF65-9842-B50D-EE2EAF8FFCAF}" type="slidenum">
              <a:rPr lang="en-US" smtClean="0"/>
              <a:t>29</a:t>
            </a:fld>
            <a:endParaRPr lang="en-US"/>
          </a:p>
        </p:txBody>
      </p:sp>
    </p:spTree>
    <p:extLst>
      <p:ext uri="{BB962C8B-B14F-4D97-AF65-F5344CB8AC3E}">
        <p14:creationId xmlns:p14="http://schemas.microsoft.com/office/powerpoint/2010/main" val="365121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2 year project funded by the Polonsky Foundation – address digital preservation challenges at Bod &amp; CUL – 3 Fellows at each</a:t>
            </a:r>
            <a:endParaRPr lang="en-US" dirty="0" smtClean="0"/>
          </a:p>
          <a:p>
            <a:endParaRPr lang="en-US" dirty="0" smtClean="0"/>
          </a:p>
          <a:p>
            <a:r>
              <a:rPr lang="en-US" dirty="0" smtClean="0"/>
              <a:t>idea</a:t>
            </a:r>
            <a:r>
              <a:rPr lang="en-US" baseline="0" dirty="0" smtClean="0"/>
              <a:t> was first discussed with the Polonsky Foundation after they had funded large </a:t>
            </a:r>
            <a:r>
              <a:rPr lang="en-US" baseline="0" dirty="0" err="1" smtClean="0"/>
              <a:t>digitisation</a:t>
            </a:r>
            <a:r>
              <a:rPr lang="en-US" baseline="0" dirty="0" smtClean="0"/>
              <a:t> projects at each library – a worry over the long-term preservation and accessibility of their investment in these digital assets. First stage of project was auditing people, technology, collections and processes – this is where looking at skills really came in</a:t>
            </a:r>
            <a:r>
              <a:rPr lang="is-IS" baseline="0" dirty="0" smtClean="0"/>
              <a:t>…</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1FBB9B83-CF65-9842-B50D-EE2EAF8FFCAF}" type="slidenum">
              <a:rPr lang="en-US" smtClean="0"/>
              <a:t>3</a:t>
            </a:fld>
            <a:endParaRPr lang="en-US"/>
          </a:p>
        </p:txBody>
      </p:sp>
    </p:spTree>
    <p:extLst>
      <p:ext uri="{BB962C8B-B14F-4D97-AF65-F5344CB8AC3E}">
        <p14:creationId xmlns:p14="http://schemas.microsoft.com/office/powerpoint/2010/main" val="14787324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IT staff and IT skills will</a:t>
            </a:r>
            <a:r>
              <a:rPr lang="en-US" baseline="0" dirty="0" smtClean="0"/>
              <a:t> not be enough to address digital preservation – there will be other skills involved – which is why relying solely on one person or your IT department for all of your digital preservation needs does not work</a:t>
            </a:r>
          </a:p>
          <a:p>
            <a:pPr marL="171450" indent="-171450">
              <a:buFontTx/>
              <a:buChar char="-"/>
            </a:pPr>
            <a:endParaRPr lang="en-US" baseline="0" dirty="0" smtClean="0"/>
          </a:p>
          <a:p>
            <a:pPr marL="171450" indent="-171450">
              <a:buFontTx/>
              <a:buChar char="-"/>
            </a:pPr>
            <a:r>
              <a:rPr lang="en-US" baseline="0" dirty="0" smtClean="0"/>
              <a:t>They need to understand the basic concepts of digital preservation as well, so don’t leave them out of training! - for example that it is not only about having backups, which is a common misconception</a:t>
            </a:r>
          </a:p>
        </p:txBody>
      </p:sp>
      <p:sp>
        <p:nvSpPr>
          <p:cNvPr id="4" name="Slide Number Placeholder 3"/>
          <p:cNvSpPr>
            <a:spLocks noGrp="1"/>
          </p:cNvSpPr>
          <p:nvPr>
            <p:ph type="sldNum" sz="quarter" idx="10"/>
          </p:nvPr>
        </p:nvSpPr>
        <p:spPr/>
        <p:txBody>
          <a:bodyPr/>
          <a:lstStyle/>
          <a:p>
            <a:fld id="{1FBB9B83-CF65-9842-B50D-EE2EAF8FFCAF}" type="slidenum">
              <a:rPr lang="en-US" smtClean="0"/>
              <a:t>30</a:t>
            </a:fld>
            <a:endParaRPr lang="en-US"/>
          </a:p>
        </p:txBody>
      </p:sp>
    </p:spTree>
    <p:extLst>
      <p:ext uri="{BB962C8B-B14F-4D97-AF65-F5344CB8AC3E}">
        <p14:creationId xmlns:p14="http://schemas.microsoft.com/office/powerpoint/2010/main" val="10528192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baseline="0" dirty="0" smtClean="0"/>
          </a:p>
        </p:txBody>
      </p:sp>
      <p:sp>
        <p:nvSpPr>
          <p:cNvPr id="4" name="Slide Number Placeholder 3"/>
          <p:cNvSpPr>
            <a:spLocks noGrp="1"/>
          </p:cNvSpPr>
          <p:nvPr>
            <p:ph type="sldNum" sz="quarter" idx="10"/>
          </p:nvPr>
        </p:nvSpPr>
        <p:spPr/>
        <p:txBody>
          <a:bodyPr/>
          <a:lstStyle/>
          <a:p>
            <a:fld id="{1FBB9B83-CF65-9842-B50D-EE2EAF8FFCAF}" type="slidenum">
              <a:rPr lang="en-US" smtClean="0"/>
              <a:t>31</a:t>
            </a:fld>
            <a:endParaRPr lang="en-US"/>
          </a:p>
        </p:txBody>
      </p:sp>
    </p:spTree>
    <p:extLst>
      <p:ext uri="{BB962C8B-B14F-4D97-AF65-F5344CB8AC3E}">
        <p14:creationId xmlns:p14="http://schemas.microsoft.com/office/powerpoint/2010/main" val="14190204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a:t>
            </a:r>
            <a:r>
              <a:rPr lang="en-US" baseline="0" dirty="0" smtClean="0"/>
              <a:t> of us will leave you with a final question - ME: </a:t>
            </a:r>
            <a:r>
              <a:rPr lang="en-US" dirty="0" smtClean="0"/>
              <a:t>Is it really</a:t>
            </a:r>
            <a:r>
              <a:rPr lang="en-US" baseline="0" dirty="0" smtClean="0"/>
              <a:t> just a skills gap we are dealing with or is it also an advocacy and an awareness about digital preservation gap? As more people in a team understand what digital preservation is and how it affects their work and the way they think, the more likely we are to design and maintain services that consider preservation as much as access.</a:t>
            </a:r>
          </a:p>
          <a:p>
            <a:endParaRPr lang="en-US" baseline="0" dirty="0" smtClean="0"/>
          </a:p>
          <a:p>
            <a:r>
              <a:rPr lang="en-US" baseline="0" dirty="0" smtClean="0"/>
              <a:t>Buy-in from management &amp; executive will provide the resource needed for training, the time required to learn and test problems – often we are so focused on getting the job done with such limited resources that we forget that learning/trying is a crucial part of our digital preservation jobs.</a:t>
            </a:r>
            <a:endParaRPr lang="en-US" dirty="0"/>
          </a:p>
        </p:txBody>
      </p:sp>
      <p:sp>
        <p:nvSpPr>
          <p:cNvPr id="4" name="Slide Number Placeholder 3"/>
          <p:cNvSpPr>
            <a:spLocks noGrp="1"/>
          </p:cNvSpPr>
          <p:nvPr>
            <p:ph type="sldNum" sz="quarter" idx="10"/>
          </p:nvPr>
        </p:nvSpPr>
        <p:spPr/>
        <p:txBody>
          <a:bodyPr/>
          <a:lstStyle/>
          <a:p>
            <a:fld id="{1FBB9B83-CF65-9842-B50D-EE2EAF8FFCAF}" type="slidenum">
              <a:rPr lang="en-US" smtClean="0"/>
              <a:t>32</a:t>
            </a:fld>
            <a:endParaRPr lang="en-US"/>
          </a:p>
        </p:txBody>
      </p:sp>
    </p:spTree>
    <p:extLst>
      <p:ext uri="{BB962C8B-B14F-4D97-AF65-F5344CB8AC3E}">
        <p14:creationId xmlns:p14="http://schemas.microsoft.com/office/powerpoint/2010/main" val="723420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What are</a:t>
            </a:r>
            <a:r>
              <a:rPr lang="en-US" baseline="0" dirty="0" smtClean="0"/>
              <a:t> the issues to being able to understand the skills we need?</a:t>
            </a:r>
          </a:p>
          <a:p>
            <a:r>
              <a:rPr lang="en-US" baseline="0" dirty="0" smtClean="0"/>
              <a:t>- This field is new and constantly changing – while there is quite a bit of established theory, there is limited experience of practice at many places</a:t>
            </a:r>
          </a:p>
          <a:p>
            <a:pPr marL="171450" indent="-171450">
              <a:buFontTx/>
              <a:buChar char="-"/>
            </a:pPr>
            <a:r>
              <a:rPr lang="en-US" dirty="0" smtClean="0"/>
              <a:t>There will be new</a:t>
            </a:r>
            <a:r>
              <a:rPr lang="en-US" baseline="0" dirty="0" smtClean="0"/>
              <a:t> skills necessary – new metadata standards, new legal requirements, new technical skills – how do we design training </a:t>
            </a:r>
            <a:r>
              <a:rPr lang="en-US" baseline="0" dirty="0" err="1" smtClean="0"/>
              <a:t>programmes</a:t>
            </a:r>
            <a:r>
              <a:rPr lang="en-US" baseline="0" dirty="0" smtClean="0"/>
              <a:t> to make sure staff have these skills (or budget to see enough staff externally)</a:t>
            </a:r>
          </a:p>
          <a:p>
            <a:pPr marL="171450" indent="-171450">
              <a:buFontTx/>
              <a:buChar char="-"/>
            </a:pPr>
            <a:r>
              <a:rPr lang="en-US" baseline="0" dirty="0" smtClean="0"/>
              <a:t>Well will need updated roles for these new skills – perhaps new roles entirely</a:t>
            </a:r>
          </a:p>
          <a:p>
            <a:pPr marL="171450" indent="-171450">
              <a:buFontTx/>
              <a:buChar char="-"/>
            </a:pPr>
            <a:r>
              <a:rPr lang="en-US" baseline="0" dirty="0" smtClean="0"/>
              <a:t>We need to think about how to structure our teams so that skill compliment each other – overlap where necessary – not every team needs the same skills, we are all different!</a:t>
            </a:r>
          </a:p>
          <a:p>
            <a:r>
              <a:rPr lang="en-GB" baseline="0" dirty="0" smtClean="0"/>
              <a:t>- because skills have not been decided on, because roles are still evolving at many organisations, roles might not be official or recorded and work is often being done ad hoc – so hard to pinpoint what skills are necessary</a:t>
            </a:r>
            <a:endParaRPr lang="en-US" baseline="0" dirty="0" smtClean="0"/>
          </a:p>
          <a:p>
            <a:pPr marL="171450" indent="-171450">
              <a:buFontTx/>
              <a:buChar char="-"/>
            </a:pPr>
            <a:r>
              <a:rPr lang="en-US" baseline="0" dirty="0" smtClean="0"/>
              <a:t>Invest in your team and then you need to retain them – they are a key resource and our greatest asset – how do we keep them and help them grow? How do we give them time to learn and explore and research some of the more complex DP issues?</a:t>
            </a:r>
          </a:p>
        </p:txBody>
      </p:sp>
      <p:sp>
        <p:nvSpPr>
          <p:cNvPr id="4" name="Slide Number Placeholder 3"/>
          <p:cNvSpPr>
            <a:spLocks noGrp="1"/>
          </p:cNvSpPr>
          <p:nvPr>
            <p:ph type="sldNum" sz="quarter" idx="10"/>
          </p:nvPr>
        </p:nvSpPr>
        <p:spPr/>
        <p:txBody>
          <a:bodyPr/>
          <a:lstStyle/>
          <a:p>
            <a:fld id="{1FBB9B83-CF65-9842-B50D-EE2EAF8FFCAF}" type="slidenum">
              <a:rPr lang="en-US" smtClean="0"/>
              <a:t>4</a:t>
            </a:fld>
            <a:endParaRPr lang="en-US"/>
          </a:p>
        </p:txBody>
      </p:sp>
    </p:spTree>
    <p:extLst>
      <p:ext uri="{BB962C8B-B14F-4D97-AF65-F5344CB8AC3E}">
        <p14:creationId xmlns:p14="http://schemas.microsoft.com/office/powerpoint/2010/main" val="5764445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Those of us the work in digital preservation</a:t>
            </a:r>
            <a:r>
              <a:rPr lang="en-US" baseline="0" dirty="0" smtClean="0"/>
              <a:t> and those that have yet to come from diverse backgrounds and therefore bring a strong range of skills – this is a strength of the field, because in diversity we can learn from each other, we can bring a range of subject and area specific skills to digital preservation field that will strengthen it</a:t>
            </a:r>
          </a:p>
          <a:p>
            <a:endParaRPr lang="en-US" baseline="0" dirty="0" smtClean="0"/>
          </a:p>
          <a:p>
            <a:r>
              <a:rPr lang="en-US" baseline="0" dirty="0" smtClean="0"/>
              <a:t>For example I come from:</a:t>
            </a:r>
          </a:p>
          <a:p>
            <a:pPr marL="171450" indent="-171450">
              <a:buFontTx/>
              <a:buChar char="-"/>
            </a:pPr>
            <a:r>
              <a:rPr lang="en-US" baseline="0" dirty="0" smtClean="0"/>
              <a:t>Strong photographic background – in documentary and historical processes</a:t>
            </a:r>
          </a:p>
          <a:p>
            <a:pPr marL="171450" indent="-171450">
              <a:buFontTx/>
              <a:buChar char="-"/>
            </a:pPr>
            <a:r>
              <a:rPr lang="en-US" baseline="0" dirty="0" smtClean="0"/>
              <a:t>I also have a strong collections management background, specializing in photographic collections</a:t>
            </a:r>
          </a:p>
          <a:p>
            <a:pPr marL="171450" indent="-171450">
              <a:buFontTx/>
              <a:buChar char="-"/>
            </a:pPr>
            <a:r>
              <a:rPr lang="en-US" baseline="0" dirty="0" smtClean="0"/>
              <a:t>Most of my early experience came from museums, before I transitioned into libraries – mainly state libraries in Australia where I was a photographer and involved in collection digitization and some cataloguing </a:t>
            </a:r>
          </a:p>
          <a:p>
            <a:pPr marL="171450" indent="-171450">
              <a:buFontTx/>
              <a:buChar char="-"/>
            </a:pPr>
            <a:r>
              <a:rPr lang="en-US" baseline="0" dirty="0" smtClean="0"/>
              <a:t>Also in training and outreach </a:t>
            </a:r>
            <a:r>
              <a:rPr lang="en-US" baseline="0" dirty="0" err="1" smtClean="0"/>
              <a:t>programmes</a:t>
            </a:r>
            <a:r>
              <a:rPr lang="en-US" baseline="0" dirty="0" smtClean="0"/>
              <a:t> – and eventually I found myself more involved with digital preservation and then I ended up working on this project</a:t>
            </a:r>
          </a:p>
          <a:p>
            <a:pPr marL="0" indent="0">
              <a:buFontTx/>
              <a:buNone/>
            </a:pPr>
            <a:endParaRPr lang="en-US" baseline="0" dirty="0" smtClean="0"/>
          </a:p>
          <a:p>
            <a:pPr marL="0" indent="0">
              <a:buFontTx/>
              <a:buNone/>
            </a:pPr>
            <a:r>
              <a:rPr lang="en-US" baseline="0" dirty="0" smtClean="0"/>
              <a:t>You’ll find most of our paths are not straightforward – you’ll find most of us learned along the way about digital preservation – but why is that? And what exactly did we have to learn?</a:t>
            </a:r>
          </a:p>
        </p:txBody>
      </p:sp>
      <p:sp>
        <p:nvSpPr>
          <p:cNvPr id="4" name="Slide Number Placeholder 3"/>
          <p:cNvSpPr>
            <a:spLocks noGrp="1"/>
          </p:cNvSpPr>
          <p:nvPr>
            <p:ph type="sldNum" sz="quarter" idx="10"/>
          </p:nvPr>
        </p:nvSpPr>
        <p:spPr/>
        <p:txBody>
          <a:bodyPr/>
          <a:lstStyle/>
          <a:p>
            <a:fld id="{1FBB9B83-CF65-9842-B50D-EE2EAF8FFCAF}" type="slidenum">
              <a:rPr lang="en-US" smtClean="0"/>
              <a:t>5</a:t>
            </a:fld>
            <a:endParaRPr lang="en-US"/>
          </a:p>
        </p:txBody>
      </p:sp>
    </p:spTree>
    <p:extLst>
      <p:ext uri="{BB962C8B-B14F-4D97-AF65-F5344CB8AC3E}">
        <p14:creationId xmlns:p14="http://schemas.microsoft.com/office/powerpoint/2010/main" val="16695470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 order to start to understand what skills were best to prepare staff</a:t>
            </a:r>
            <a:r>
              <a:rPr lang="en-GB" baseline="0" dirty="0" smtClean="0"/>
              <a:t> for digital preservation – first beware that it isn’t easy and there is no one prescriptive list to follow – there are no 10 skills needed to make it work – BUT</a:t>
            </a:r>
          </a:p>
          <a:p>
            <a:pPr marL="171450" indent="-171450">
              <a:buFontTx/>
              <a:buChar char="-"/>
            </a:pPr>
            <a:r>
              <a:rPr lang="en-GB" baseline="0" dirty="0" smtClean="0"/>
              <a:t>there are lots of new skills to learn – and this can make it overwhelming to know where to begin for your own learning – but it can also make trying to know what skills are necessary for structuring a team also complicated</a:t>
            </a:r>
          </a:p>
          <a:p>
            <a:pPr marL="171450" indent="-171450">
              <a:buFontTx/>
              <a:buChar char="-"/>
            </a:pPr>
            <a:r>
              <a:rPr lang="en-GB" baseline="0" dirty="0" smtClean="0"/>
              <a:t>And I will outline just how complex some of the frameworks and reports can be – especially when you are trying to understand what you need to learn</a:t>
            </a:r>
          </a:p>
          <a:p>
            <a:pPr marL="171450" indent="-171450">
              <a:buFontTx/>
              <a:buChar char="-"/>
            </a:pPr>
            <a:r>
              <a:rPr lang="en-GB" baseline="0" dirty="0" smtClean="0"/>
              <a:t>But what you will see today through this talk is that there are a lot of OLD skills that you need to see through a “digital preservation” lens – so understanding digital preservation and understanding the language of it is where you need to start</a:t>
            </a:r>
          </a:p>
          <a:p>
            <a:pPr marL="171450" indent="-171450">
              <a:buFontTx/>
              <a:buChar char="-"/>
            </a:pPr>
            <a:endParaRPr lang="en-GB" baseline="0" dirty="0" smtClean="0"/>
          </a:p>
          <a:p>
            <a:endParaRPr lang="en-GB" baseline="0" dirty="0" smtClean="0"/>
          </a:p>
        </p:txBody>
      </p:sp>
      <p:sp>
        <p:nvSpPr>
          <p:cNvPr id="4" name="Slide Number Placeholder 3"/>
          <p:cNvSpPr>
            <a:spLocks noGrp="1"/>
          </p:cNvSpPr>
          <p:nvPr>
            <p:ph type="sldNum" sz="quarter" idx="10"/>
          </p:nvPr>
        </p:nvSpPr>
        <p:spPr/>
        <p:txBody>
          <a:bodyPr/>
          <a:lstStyle/>
          <a:p>
            <a:fld id="{1FBB9B83-CF65-9842-B50D-EE2EAF8FFCAF}" type="slidenum">
              <a:rPr lang="en-US" smtClean="0"/>
              <a:t>6</a:t>
            </a:fld>
            <a:endParaRPr lang="en-US"/>
          </a:p>
        </p:txBody>
      </p:sp>
    </p:spTree>
    <p:extLst>
      <p:ext uri="{BB962C8B-B14F-4D97-AF65-F5344CB8AC3E}">
        <p14:creationId xmlns:p14="http://schemas.microsoft.com/office/powerpoint/2010/main" val="18976372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FBB9B83-CF65-9842-B50D-EE2EAF8FFCAF}" type="slidenum">
              <a:rPr lang="en-US" smtClean="0"/>
              <a:t>7</a:t>
            </a:fld>
            <a:endParaRPr lang="en-US"/>
          </a:p>
        </p:txBody>
      </p:sp>
    </p:spTree>
    <p:extLst>
      <p:ext uri="{BB962C8B-B14F-4D97-AF65-F5344CB8AC3E}">
        <p14:creationId xmlns:p14="http://schemas.microsoft.com/office/powerpoint/2010/main" val="8569809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used the</a:t>
            </a:r>
            <a:r>
              <a:rPr lang="en-US" baseline="0" dirty="0" smtClean="0"/>
              <a:t> </a:t>
            </a:r>
            <a:r>
              <a:rPr lang="en-US" dirty="0" smtClean="0"/>
              <a:t>DigCurV Curriculum</a:t>
            </a:r>
            <a:r>
              <a:rPr lang="en-US" baseline="0" dirty="0" smtClean="0"/>
              <a:t> Framework as the basis for our skills audit</a:t>
            </a:r>
          </a:p>
          <a:p>
            <a:pPr eaLnBrk="1" hangingPunct="1">
              <a:spcBef>
                <a:spcPct val="0"/>
              </a:spcBef>
              <a:buFont typeface="Arial" pitchFamily="34" charset="0"/>
              <a:buChar char="•"/>
              <a:defRPr/>
            </a:pPr>
            <a:r>
              <a:rPr lang="en-GB" dirty="0" smtClean="0">
                <a:latin typeface="Arial" charset="0"/>
                <a:ea typeface="ＭＳ Ｐゴシック" pitchFamily="34" charset="-128"/>
                <a:cs typeface="Arial" charset="0"/>
              </a:rPr>
              <a:t>DigCurV - Digital Curator Vocational Education Europe - was an EC-funded lifelong learning initiative.  (until about 2013)</a:t>
            </a:r>
            <a:endParaRPr lang="en-GB" dirty="0" smtClean="0">
              <a:ea typeface="ＭＳ Ｐゴシック" pitchFamily="34" charset="-128"/>
            </a:endParaRPr>
          </a:p>
          <a:p>
            <a:pPr eaLnBrk="1" hangingPunct="1">
              <a:spcBef>
                <a:spcPct val="0"/>
              </a:spcBef>
              <a:buFont typeface="Arial" pitchFamily="34" charset="0"/>
              <a:buChar char="•"/>
              <a:defRPr/>
            </a:pPr>
            <a:r>
              <a:rPr lang="en-GB" dirty="0" smtClean="0">
                <a:latin typeface="Arial" charset="0"/>
                <a:ea typeface="ＭＳ Ｐゴシック" pitchFamily="34" charset="-128"/>
                <a:cs typeface="Arial" charset="0"/>
              </a:rPr>
              <a:t> The aim was to support and extend vocational training for digital curation and preservation staff in libraries, archives and museums</a:t>
            </a:r>
          </a:p>
          <a:p>
            <a:pPr eaLnBrk="1" hangingPunct="1">
              <a:spcBef>
                <a:spcPct val="0"/>
              </a:spcBef>
              <a:buFont typeface="Arial" pitchFamily="34" charset="0"/>
              <a:buChar char="•"/>
              <a:defRPr/>
            </a:pPr>
            <a:r>
              <a:rPr lang="en-GB" dirty="0" smtClean="0">
                <a:latin typeface="Arial" charset="0"/>
                <a:ea typeface="ＭＳ Ｐゴシック" pitchFamily="34" charset="-128"/>
                <a:cs typeface="Arial" charset="0"/>
              </a:rPr>
              <a:t>They</a:t>
            </a:r>
            <a:r>
              <a:rPr lang="en-GB" baseline="0" dirty="0" smtClean="0">
                <a:latin typeface="Arial" charset="0"/>
                <a:ea typeface="ＭＳ Ｐゴシック" pitchFamily="34" charset="-128"/>
                <a:cs typeface="Arial" charset="0"/>
              </a:rPr>
              <a:t> did this by outlining the skills needed for disciplines like digital preservation so that courses could be created to help develop these skills</a:t>
            </a:r>
            <a:endParaRPr lang="en-US" dirty="0" smtClean="0">
              <a:latin typeface="+mn-lt"/>
              <a:ea typeface="+mn-ea"/>
              <a:cs typeface="+mn-cs"/>
            </a:endParaRPr>
          </a:p>
          <a:p>
            <a:pPr marL="171450" indent="-171450">
              <a:buFontTx/>
              <a:buChar char="-"/>
            </a:pPr>
            <a:endParaRPr lang="en-US" baseline="0" dirty="0" smtClean="0"/>
          </a:p>
        </p:txBody>
      </p:sp>
      <p:sp>
        <p:nvSpPr>
          <p:cNvPr id="4" name="Slide Number Placeholder 3"/>
          <p:cNvSpPr>
            <a:spLocks noGrp="1"/>
          </p:cNvSpPr>
          <p:nvPr>
            <p:ph type="sldNum" sz="quarter" idx="10"/>
          </p:nvPr>
        </p:nvSpPr>
        <p:spPr/>
        <p:txBody>
          <a:bodyPr/>
          <a:lstStyle/>
          <a:p>
            <a:fld id="{1FBB9B83-CF65-9842-B50D-EE2EAF8FFCAF}" type="slidenum">
              <a:rPr lang="en-US" smtClean="0"/>
              <a:t>8</a:t>
            </a:fld>
            <a:endParaRPr lang="en-US"/>
          </a:p>
        </p:txBody>
      </p:sp>
    </p:spTree>
    <p:extLst>
      <p:ext uri="{BB962C8B-B14F-4D97-AF65-F5344CB8AC3E}">
        <p14:creationId xmlns:p14="http://schemas.microsoft.com/office/powerpoint/2010/main" val="12883592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DigCurV</a:t>
            </a:r>
          </a:p>
          <a:p>
            <a:pPr marL="171450" indent="-171450">
              <a:buFont typeface="Arial" charset="0"/>
              <a:buChar char="•"/>
            </a:pPr>
            <a:r>
              <a:rPr lang="en-GB" dirty="0" smtClean="0"/>
              <a:t>I</a:t>
            </a:r>
            <a:r>
              <a:rPr lang="en-US" dirty="0" smtClean="0"/>
              <a:t>s made up of 3</a:t>
            </a:r>
            <a:r>
              <a:rPr lang="en-US" baseline="0" dirty="0" smtClean="0"/>
              <a:t> lenses: Executive, Manager, Practitioner – each lenses has skills necessary to fulfil that role – these roles are based on job responsibilities, NOT job title – there are progression pathways through the different lenses (hands-on, project, strategic)</a:t>
            </a:r>
          </a:p>
          <a:p>
            <a:pPr marL="171450" indent="-171450">
              <a:buFont typeface="Arial" charset="0"/>
              <a:buChar char="•"/>
            </a:pPr>
            <a:r>
              <a:rPr lang="en-US" baseline="0" dirty="0" smtClean="0"/>
              <a:t>110 different skills and attributes spread across the different lenses – so not every lens has all 110 skills – but at you can see there are still many skills</a:t>
            </a:r>
          </a:p>
          <a:p>
            <a:pPr marL="171450" indent="-171450">
              <a:buFont typeface="Arial" charset="0"/>
              <a:buChar char="•"/>
            </a:pPr>
            <a:r>
              <a:rPr lang="en-US" baseline="0" dirty="0" smtClean="0"/>
              <a:t>4 major categories: Knowledge/Intellectual Abilities, Personal Qualities, Professional Conduct, Management/Quality Assurance</a:t>
            </a:r>
          </a:p>
          <a:p>
            <a:endParaRPr lang="en-GB" dirty="0"/>
          </a:p>
        </p:txBody>
      </p:sp>
      <p:sp>
        <p:nvSpPr>
          <p:cNvPr id="4" name="Slide Number Placeholder 3"/>
          <p:cNvSpPr>
            <a:spLocks noGrp="1"/>
          </p:cNvSpPr>
          <p:nvPr>
            <p:ph type="sldNum" sz="quarter" idx="10"/>
          </p:nvPr>
        </p:nvSpPr>
        <p:spPr/>
        <p:txBody>
          <a:bodyPr/>
          <a:lstStyle/>
          <a:p>
            <a:fld id="{1FBB9B83-CF65-9842-B50D-EE2EAF8FFCAF}" type="slidenum">
              <a:rPr lang="en-US" smtClean="0"/>
              <a:t>9</a:t>
            </a:fld>
            <a:endParaRPr lang="en-US"/>
          </a:p>
        </p:txBody>
      </p:sp>
    </p:spTree>
    <p:extLst>
      <p:ext uri="{BB962C8B-B14F-4D97-AF65-F5344CB8AC3E}">
        <p14:creationId xmlns:p14="http://schemas.microsoft.com/office/powerpoint/2010/main" val="11283764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AAD347D-5ACD-4C99-B74B-A9C85AD731AF}" type="datetimeFigureOut">
              <a:rPr lang="en-US" smtClean="0"/>
              <a:t>4/16/18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1372178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09A250-FF31-4206-8172-F9D3106AACB1}" type="datetimeFigureOut">
              <a:rPr lang="en-US" smtClean="0"/>
              <a:t>4/16/18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898147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09A250-FF31-4206-8172-F9D3106AACB1}" type="datetimeFigureOut">
              <a:rPr lang="en-US" smtClean="0"/>
              <a:t>4/16/18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287237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09A250-FF31-4206-8172-F9D3106AACB1}" type="datetimeFigureOut">
              <a:rPr lang="en-US" smtClean="0"/>
              <a:t>4/16/18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409664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smtClean="0"/>
              <a:t>4/16/18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195624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96027F-7875-4030-9381-8BD8C4F21935}" type="datetimeFigureOut">
              <a:rPr lang="en-US" smtClean="0"/>
              <a:t>4/16/18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852251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96027F-7875-4030-9381-8BD8C4F21935}" type="datetimeFigureOut">
              <a:rPr lang="en-US" smtClean="0"/>
              <a:t>4/16/18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69270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509A250-FF31-4206-8172-F9D3106AACB1}" type="datetimeFigureOut">
              <a:rPr lang="en-US" smtClean="0"/>
              <a:t>4/16/18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882659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09A250-FF31-4206-8172-F9D3106AACB1}" type="datetimeFigureOut">
              <a:rPr lang="en-US" smtClean="0"/>
              <a:t>4/16/18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633694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4/16/18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2669343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4/16/18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06561339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AD347D-5ACD-4C99-B74B-A9C85AD731AF}" type="datetimeFigureOut">
              <a:rPr lang="en-US" smtClean="0"/>
              <a:t>4/16/18</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1898964223"/>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em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9.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0.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0.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1.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1.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1.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12.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12.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2.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12.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2.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13.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14.jpeg"/></Relationships>
</file>

<file path=ppt/slides/_rels/slide29.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hyperlink" Target="https://www.dpconline.org/handbook" TargetMode="External"/><Relationship Id="rId5" Type="http://schemas.openxmlformats.org/officeDocument/2006/relationships/hyperlink" Target="http://www.codecademy.com/" TargetMode="External"/><Relationship Id="rId6" Type="http://schemas.openxmlformats.org/officeDocument/2006/relationships/hyperlink" Target="http://www.khanacademy.org/" TargetMode="External"/><Relationship Id="rId7" Type="http://schemas.openxmlformats.org/officeDocument/2006/relationships/hyperlink" Target="http://www.lynda.com/" TargetMode="External"/><Relationship Id="rId8" Type="http://schemas.openxmlformats.org/officeDocument/2006/relationships/hyperlink" Target="http://www.dpoc.ac.uk/" TargetMode="External"/><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4.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14.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15.jpeg"/><Relationship Id="rId4" Type="http://schemas.microsoft.com/office/2007/relationships/hdphoto" Target="../media/hdphoto1.wdp"/><Relationship Id="rId1" Type="http://schemas.openxmlformats.org/officeDocument/2006/relationships/slideLayout" Target="../slideLayouts/slideLayout4.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Sarah.mason@bodleian.ox.ac.uk" TargetMode="External"/><Relationship Id="rId3" Type="http://schemas.openxmlformats.org/officeDocument/2006/relationships/hyperlink" Target="http://www.dpoc.ac.uk/"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hyperlink" Target="http://www.digcurv.gla.ac.uk/index.html" TargetMode="External"/><Relationship Id="rId4" Type="http://schemas.openxmlformats.org/officeDocument/2006/relationships/hyperlink" Target="https://www.nap.edu/catalog/18590/preparing-the-workforce-for-digital-curation" TargetMode="External"/><Relationship Id="rId5" Type="http://schemas.openxmlformats.org/officeDocument/2006/relationships/hyperlink" Target="https://www.clir.org/pubs/reports/pub171/" TargetMode="External"/><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7.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8.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4264" b="4029"/>
          <a:stretch/>
        </p:blipFill>
        <p:spPr>
          <a:xfrm>
            <a:off x="0" y="1"/>
            <a:ext cx="12192000" cy="6858000"/>
          </a:xfrm>
          <a:prstGeom prst="rect">
            <a:avLst/>
          </a:prstGeom>
        </p:spPr>
      </p:pic>
      <p:sp>
        <p:nvSpPr>
          <p:cNvPr id="2" name="Title 1"/>
          <p:cNvSpPr>
            <a:spLocks noGrp="1"/>
          </p:cNvSpPr>
          <p:nvPr>
            <p:ph type="ctrTitle"/>
          </p:nvPr>
        </p:nvSpPr>
        <p:spPr>
          <a:xfrm>
            <a:off x="1524000" y="520701"/>
            <a:ext cx="9144000" cy="2387600"/>
          </a:xfrm>
        </p:spPr>
        <p:txBody>
          <a:bodyPr>
            <a:noAutofit/>
          </a:bodyPr>
          <a:lstStyle/>
          <a:p>
            <a:r>
              <a:rPr lang="en-US" sz="8800" cap="small" dirty="0" smtClean="0">
                <a:latin typeface="+mn-lt"/>
                <a:ea typeface="Century Gothic" charset="0"/>
                <a:cs typeface="Century Gothic" charset="0"/>
              </a:rPr>
              <a:t>Skills for digital preservation</a:t>
            </a:r>
            <a:endParaRPr lang="en-US" sz="8800" cap="small" dirty="0">
              <a:latin typeface="+mn-lt"/>
              <a:ea typeface="Century Gothic" charset="0"/>
              <a:cs typeface="Century Gothic" charset="0"/>
            </a:endParaRPr>
          </a:p>
        </p:txBody>
      </p:sp>
      <p:sp>
        <p:nvSpPr>
          <p:cNvPr id="3" name="Subtitle 2"/>
          <p:cNvSpPr>
            <a:spLocks noGrp="1"/>
          </p:cNvSpPr>
          <p:nvPr>
            <p:ph type="subTitle" idx="1"/>
          </p:nvPr>
        </p:nvSpPr>
        <p:spPr>
          <a:xfrm>
            <a:off x="191386" y="2852625"/>
            <a:ext cx="11738344" cy="2747004"/>
          </a:xfrm>
        </p:spPr>
        <p:txBody>
          <a:bodyPr>
            <a:noAutofit/>
          </a:bodyPr>
          <a:lstStyle/>
          <a:p>
            <a:r>
              <a:rPr lang="en-US" sz="2800" dirty="0" smtClean="0">
                <a:ea typeface="Century Gothic" charset="0"/>
                <a:cs typeface="Century Gothic" charset="0"/>
              </a:rPr>
              <a:t>ILIDE Conference 2018</a:t>
            </a:r>
          </a:p>
          <a:p>
            <a:r>
              <a:rPr lang="en-US" sz="2800" dirty="0" smtClean="0">
                <a:ea typeface="Century Gothic" charset="0"/>
                <a:cs typeface="Century Gothic" charset="0"/>
              </a:rPr>
              <a:t>16 April 2018</a:t>
            </a:r>
            <a:endParaRPr lang="en-US" sz="2000" dirty="0" smtClean="0">
              <a:ea typeface="Century Gothic" charset="0"/>
              <a:cs typeface="Century Gothic" charset="0"/>
            </a:endParaRPr>
          </a:p>
          <a:p>
            <a:endParaRPr lang="en-US" sz="2000" dirty="0">
              <a:ea typeface="Century Gothic" charset="0"/>
              <a:cs typeface="Century Gothic" charset="0"/>
            </a:endParaRPr>
          </a:p>
          <a:p>
            <a:endParaRPr lang="en-US" sz="1600" dirty="0" smtClean="0">
              <a:ea typeface="Century Gothic" charset="0"/>
              <a:cs typeface="Century Gothic" charset="0"/>
            </a:endParaRPr>
          </a:p>
          <a:p>
            <a:pPr algn="r"/>
            <a:r>
              <a:rPr lang="en-US" dirty="0">
                <a:ea typeface="Century Gothic" charset="0"/>
                <a:cs typeface="Century Gothic" charset="0"/>
              </a:rPr>
              <a:t>Sarah Mason </a:t>
            </a:r>
            <a:endParaRPr lang="en-US" dirty="0" smtClean="0">
              <a:ea typeface="Century Gothic" charset="0"/>
              <a:cs typeface="Century Gothic" charset="0"/>
            </a:endParaRPr>
          </a:p>
          <a:p>
            <a:pPr algn="r"/>
            <a:r>
              <a:rPr lang="en-US" dirty="0" smtClean="0">
                <a:ea typeface="Century Gothic" charset="0"/>
                <a:cs typeface="Century Gothic" charset="0"/>
              </a:rPr>
              <a:t>Bodleian Libraries</a:t>
            </a:r>
          </a:p>
          <a:p>
            <a:pPr algn="r"/>
            <a:r>
              <a:rPr lang="en-US" dirty="0" smtClean="0">
                <a:ea typeface="Century Gothic" charset="0"/>
                <a:cs typeface="Century Gothic" charset="0"/>
              </a:rPr>
              <a:t>#DP0C</a:t>
            </a:r>
            <a:endParaRPr lang="en-US" dirty="0">
              <a:ea typeface="Century Gothic" charset="0"/>
              <a:cs typeface="Century Gothic" charset="0"/>
            </a:endParaRPr>
          </a:p>
          <a:p>
            <a:pPr algn="r"/>
            <a:endParaRPr lang="en-US" dirty="0" smtClean="0">
              <a:ea typeface="Century Gothic" charset="0"/>
              <a:cs typeface="Century Gothic" charset="0"/>
            </a:endParaRP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a:ext>
            </a:extLst>
          </a:blip>
          <a:srcRect l="14430" r="13087" b="21373"/>
          <a:stretch/>
        </p:blipFill>
        <p:spPr>
          <a:xfrm>
            <a:off x="191385" y="5240225"/>
            <a:ext cx="2156529" cy="1390962"/>
          </a:xfrm>
          <a:prstGeom prst="rect">
            <a:avLst/>
          </a:prstGeom>
        </p:spPr>
      </p:pic>
      <p:sp>
        <p:nvSpPr>
          <p:cNvPr id="7" name="TextBox 6"/>
          <p:cNvSpPr txBox="1"/>
          <p:nvPr/>
        </p:nvSpPr>
        <p:spPr>
          <a:xfrm>
            <a:off x="10170367" y="6642557"/>
            <a:ext cx="1519968" cy="215444"/>
          </a:xfrm>
          <a:prstGeom prst="rect">
            <a:avLst/>
          </a:prstGeom>
          <a:noFill/>
        </p:spPr>
        <p:txBody>
          <a:bodyPr wrap="none" rtlCol="0">
            <a:spAutoFit/>
          </a:bodyPr>
          <a:lstStyle/>
          <a:p>
            <a:r>
              <a:rPr lang="en-GB" sz="800" dirty="0" smtClean="0"/>
              <a:t>Image: CC </a:t>
            </a:r>
            <a:r>
              <a:rPr lang="en-GB" sz="800" dirty="0" err="1" smtClean="0"/>
              <a:t>Dooder</a:t>
            </a:r>
            <a:r>
              <a:rPr lang="en-GB" sz="800" dirty="0" smtClean="0"/>
              <a:t>, </a:t>
            </a:r>
            <a:r>
              <a:rPr lang="en-GB" sz="800" dirty="0" err="1" smtClean="0"/>
              <a:t>Freepik.com</a:t>
            </a:r>
            <a:r>
              <a:rPr lang="en-US" sz="800" dirty="0" smtClean="0"/>
              <a:t> </a:t>
            </a:r>
            <a:endParaRPr lang="en-GB" sz="800" dirty="0"/>
          </a:p>
        </p:txBody>
      </p:sp>
    </p:spTree>
    <p:extLst>
      <p:ext uri="{BB962C8B-B14F-4D97-AF65-F5344CB8AC3E}">
        <p14:creationId xmlns:p14="http://schemas.microsoft.com/office/powerpoint/2010/main" val="21040072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latin typeface="+mn-lt"/>
                <a:ea typeface="Century Gothic" charset="0"/>
                <a:cs typeface="Century Gothic" charset="0"/>
              </a:rPr>
              <a:t>DigCurV Curriculum Framework</a:t>
            </a:r>
            <a:endParaRPr lang="en-GB" sz="4800" b="1" dirty="0">
              <a:latin typeface="+mn-lt"/>
            </a:endParaRPr>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140516" y="1898368"/>
            <a:ext cx="9910968" cy="4149141"/>
          </a:xfrm>
        </p:spPr>
      </p:pic>
    </p:spTree>
    <p:extLst>
      <p:ext uri="{BB962C8B-B14F-4D97-AF65-F5344CB8AC3E}">
        <p14:creationId xmlns:p14="http://schemas.microsoft.com/office/powerpoint/2010/main" val="6159854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latin typeface="+mn-lt"/>
                <a:ea typeface="Century Gothic" charset="0"/>
                <a:cs typeface="Century Gothic" charset="0"/>
              </a:rPr>
              <a:t>DigCurV Curriculum Framework</a:t>
            </a:r>
            <a:endParaRPr lang="en-GB" sz="4800" b="1" dirty="0">
              <a:latin typeface="+mn-lt"/>
            </a:endParaRPr>
          </a:p>
        </p:txBody>
      </p:sp>
      <p:pic>
        <p:nvPicPr>
          <p:cNvPr id="5" name="Content Placeholder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417832" y="1492304"/>
            <a:ext cx="7356335" cy="5116313"/>
          </a:xfrm>
          <a:prstGeom prst="rect">
            <a:avLst/>
          </a:prstGeom>
        </p:spPr>
      </p:pic>
      <p:sp>
        <p:nvSpPr>
          <p:cNvPr id="6" name="TextBox 5"/>
          <p:cNvSpPr txBox="1"/>
          <p:nvPr/>
        </p:nvSpPr>
        <p:spPr>
          <a:xfrm>
            <a:off x="374073" y="2140528"/>
            <a:ext cx="2043759" cy="2308324"/>
          </a:xfrm>
          <a:prstGeom prst="rect">
            <a:avLst/>
          </a:prstGeom>
          <a:noFill/>
          <a:ln>
            <a:solidFill>
              <a:schemeClr val="accent3">
                <a:lumMod val="40000"/>
                <a:lumOff val="60000"/>
              </a:schemeClr>
            </a:solidFill>
          </a:ln>
        </p:spPr>
        <p:txBody>
          <a:bodyPr wrap="square" rtlCol="0">
            <a:spAutoFit/>
          </a:bodyPr>
          <a:lstStyle/>
          <a:p>
            <a:pPr algn="ctr"/>
            <a:r>
              <a:rPr lang="en-GB" sz="2400" b="1" dirty="0" smtClean="0"/>
              <a:t>Is able to select and apply appropriate technological solutions</a:t>
            </a:r>
            <a:endParaRPr lang="en-GB" sz="2400" b="1" dirty="0"/>
          </a:p>
        </p:txBody>
      </p:sp>
      <p:cxnSp>
        <p:nvCxnSpPr>
          <p:cNvPr id="8" name="Straight Arrow Connector 7"/>
          <p:cNvCxnSpPr/>
          <p:nvPr/>
        </p:nvCxnSpPr>
        <p:spPr>
          <a:xfrm flipV="1">
            <a:off x="2417832" y="2140527"/>
            <a:ext cx="1967132" cy="20781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97257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latin typeface="+mn-lt"/>
                <a:ea typeface="Century Gothic" charset="0"/>
                <a:cs typeface="Century Gothic" charset="0"/>
              </a:rPr>
              <a:t>DigCurV Curriculum Framework</a:t>
            </a:r>
            <a:endParaRPr lang="en-GB" sz="4800" b="1" dirty="0">
              <a:latin typeface="+mn-lt"/>
            </a:endParaRPr>
          </a:p>
        </p:txBody>
      </p:sp>
      <p:pic>
        <p:nvPicPr>
          <p:cNvPr id="5" name="Content Placeholder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417832" y="1492304"/>
            <a:ext cx="7356335" cy="5116313"/>
          </a:xfrm>
          <a:prstGeom prst="rect">
            <a:avLst/>
          </a:prstGeom>
        </p:spPr>
      </p:pic>
      <p:cxnSp>
        <p:nvCxnSpPr>
          <p:cNvPr id="8" name="Straight Arrow Connector 7"/>
          <p:cNvCxnSpPr/>
          <p:nvPr/>
        </p:nvCxnSpPr>
        <p:spPr>
          <a:xfrm flipH="1">
            <a:off x="9500460" y="4447309"/>
            <a:ext cx="810465" cy="105987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9902268" y="2522676"/>
            <a:ext cx="2043759" cy="2308324"/>
          </a:xfrm>
          <a:prstGeom prst="rect">
            <a:avLst/>
          </a:prstGeom>
          <a:solidFill>
            <a:schemeClr val="bg1"/>
          </a:solidFill>
          <a:ln>
            <a:solidFill>
              <a:schemeClr val="accent3">
                <a:lumMod val="40000"/>
                <a:lumOff val="60000"/>
              </a:schemeClr>
            </a:solidFill>
          </a:ln>
        </p:spPr>
        <p:txBody>
          <a:bodyPr wrap="square" rtlCol="0">
            <a:spAutoFit/>
          </a:bodyPr>
          <a:lstStyle/>
          <a:p>
            <a:pPr algn="ctr"/>
            <a:r>
              <a:rPr lang="en-GB" sz="2400" b="1" dirty="0" smtClean="0"/>
              <a:t>Is able to execute analysis of and forensic procedures on digital objects</a:t>
            </a:r>
            <a:endParaRPr lang="en-GB" sz="2400" b="1" dirty="0"/>
          </a:p>
        </p:txBody>
      </p:sp>
    </p:spTree>
    <p:extLst>
      <p:ext uri="{BB962C8B-B14F-4D97-AF65-F5344CB8AC3E}">
        <p14:creationId xmlns:p14="http://schemas.microsoft.com/office/powerpoint/2010/main" val="10482932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latin typeface="+mn-lt"/>
              </a:rPr>
              <a:t>Preparing the Workforce for Digital Curation</a:t>
            </a:r>
            <a:endParaRPr lang="en-GB" b="1" dirty="0">
              <a:latin typeface="+mn-lt"/>
            </a:endParaRPr>
          </a:p>
        </p:txBody>
      </p:sp>
      <p:sp>
        <p:nvSpPr>
          <p:cNvPr id="3" name="Content Placeholder 2"/>
          <p:cNvSpPr>
            <a:spLocks noGrp="1"/>
          </p:cNvSpPr>
          <p:nvPr>
            <p:ph sz="half" idx="1"/>
          </p:nvPr>
        </p:nvSpPr>
        <p:spPr>
          <a:xfrm>
            <a:off x="838200" y="1825624"/>
            <a:ext cx="7348870" cy="4681501"/>
          </a:xfrm>
        </p:spPr>
        <p:txBody>
          <a:bodyPr>
            <a:normAutofit fontScale="85000" lnSpcReduction="20000"/>
          </a:bodyPr>
          <a:lstStyle/>
          <a:p>
            <a:pPr marL="0" indent="0">
              <a:buNone/>
            </a:pPr>
            <a:r>
              <a:rPr lang="en-US" sz="3200" b="1" dirty="0" smtClean="0"/>
              <a:t>11 skill areas:</a:t>
            </a:r>
          </a:p>
          <a:p>
            <a:pPr marL="514350" indent="-514350">
              <a:buFont typeface="+mj-lt"/>
              <a:buAutoNum type="arabicPeriod"/>
            </a:pPr>
            <a:r>
              <a:rPr lang="en-US" i="1" dirty="0"/>
              <a:t>General background and </a:t>
            </a:r>
            <a:r>
              <a:rPr lang="en-US" i="1" dirty="0" smtClean="0"/>
              <a:t>abilities</a:t>
            </a:r>
          </a:p>
          <a:p>
            <a:pPr marL="514350" indent="-514350">
              <a:buFont typeface="+mj-lt"/>
              <a:buAutoNum type="arabicPeriod"/>
            </a:pPr>
            <a:r>
              <a:rPr lang="en-US" i="1" dirty="0"/>
              <a:t>Data </a:t>
            </a:r>
            <a:r>
              <a:rPr lang="en-US" i="1" dirty="0" smtClean="0"/>
              <a:t>practices</a:t>
            </a:r>
          </a:p>
          <a:p>
            <a:pPr marL="514350" indent="-514350">
              <a:buFont typeface="+mj-lt"/>
              <a:buAutoNum type="arabicPeriod"/>
            </a:pPr>
            <a:r>
              <a:rPr lang="en-US" i="1" dirty="0"/>
              <a:t>Data collection and </a:t>
            </a:r>
            <a:r>
              <a:rPr lang="en-US" i="1" dirty="0" smtClean="0"/>
              <a:t>management</a:t>
            </a:r>
          </a:p>
          <a:p>
            <a:pPr marL="514350" indent="-514350">
              <a:buFont typeface="+mj-lt"/>
              <a:buAutoNum type="arabicPeriod"/>
            </a:pPr>
            <a:r>
              <a:rPr lang="en-US" i="1" dirty="0"/>
              <a:t>Data </a:t>
            </a:r>
            <a:r>
              <a:rPr lang="en-US" i="1" dirty="0" smtClean="0"/>
              <a:t>analytics</a:t>
            </a:r>
          </a:p>
          <a:p>
            <a:pPr marL="514350" indent="-514350">
              <a:buFont typeface="+mj-lt"/>
              <a:buAutoNum type="arabicPeriod"/>
            </a:pPr>
            <a:r>
              <a:rPr lang="en-US" i="1" dirty="0"/>
              <a:t>Presentation and visualization</a:t>
            </a:r>
            <a:endParaRPr lang="en-US" i="1" dirty="0" smtClean="0"/>
          </a:p>
          <a:p>
            <a:pPr marL="514350" indent="-514350">
              <a:buFont typeface="+mj-lt"/>
              <a:buAutoNum type="arabicPeriod"/>
            </a:pPr>
            <a:r>
              <a:rPr lang="en-US" i="1" dirty="0" smtClean="0"/>
              <a:t>Archiving </a:t>
            </a:r>
            <a:r>
              <a:rPr lang="en-US" i="1" dirty="0"/>
              <a:t>and preservation</a:t>
            </a:r>
            <a:endParaRPr lang="en-US" i="1" dirty="0" smtClean="0"/>
          </a:p>
          <a:p>
            <a:pPr marL="514350" indent="-514350">
              <a:buFont typeface="+mj-lt"/>
              <a:buAutoNum type="arabicPeriod"/>
            </a:pPr>
            <a:r>
              <a:rPr lang="en-US" i="1" dirty="0"/>
              <a:t>Technologies, tools, and </a:t>
            </a:r>
            <a:r>
              <a:rPr lang="en-US" i="1" dirty="0" smtClean="0"/>
              <a:t>infrastructure</a:t>
            </a:r>
          </a:p>
          <a:p>
            <a:pPr marL="514350" indent="-514350">
              <a:buFont typeface="+mj-lt"/>
              <a:buAutoNum type="arabicPeriod"/>
            </a:pPr>
            <a:r>
              <a:rPr lang="en-US" i="1" dirty="0"/>
              <a:t>Policy and </a:t>
            </a:r>
            <a:r>
              <a:rPr lang="en-US" i="1" dirty="0" smtClean="0"/>
              <a:t>planning</a:t>
            </a:r>
          </a:p>
          <a:p>
            <a:pPr marL="514350" indent="-514350">
              <a:buFont typeface="+mj-lt"/>
              <a:buAutoNum type="arabicPeriod"/>
            </a:pPr>
            <a:r>
              <a:rPr lang="en-US" i="1" dirty="0"/>
              <a:t>Values and principles</a:t>
            </a:r>
            <a:endParaRPr lang="en-US" i="1" dirty="0" smtClean="0"/>
          </a:p>
          <a:p>
            <a:pPr marL="514350" indent="-514350">
              <a:buFont typeface="+mj-lt"/>
              <a:buAutoNum type="arabicPeriod"/>
            </a:pPr>
            <a:r>
              <a:rPr lang="en-US" i="1" dirty="0"/>
              <a:t>Services and </a:t>
            </a:r>
            <a:r>
              <a:rPr lang="en-US" i="1" dirty="0" smtClean="0"/>
              <a:t>support</a:t>
            </a:r>
          </a:p>
          <a:p>
            <a:pPr marL="514350" indent="-514350">
              <a:buFont typeface="+mj-lt"/>
              <a:buAutoNum type="arabicPeriod"/>
            </a:pPr>
            <a:r>
              <a:rPr lang="en-US" i="1" dirty="0"/>
              <a:t>Management and administration</a:t>
            </a:r>
            <a:endParaRPr lang="en-GB" dirty="0"/>
          </a:p>
        </p:txBody>
      </p:sp>
      <p:pic>
        <p:nvPicPr>
          <p:cNvPr id="5" name="Content Placeholder 4"/>
          <p:cNvPicPr>
            <a:picLocks noGrp="1" noChangeAspect="1"/>
          </p:cNvPicPr>
          <p:nvPr>
            <p:ph sz="half" idx="2"/>
          </p:nvPr>
        </p:nvPicPr>
        <p:blipFill>
          <a:blip r:embed="rId3"/>
          <a:stretch>
            <a:fillRect/>
          </a:stretch>
        </p:blipFill>
        <p:spPr>
          <a:xfrm>
            <a:off x="7989364" y="1825625"/>
            <a:ext cx="3364436" cy="4351338"/>
          </a:xfrm>
          <a:prstGeom prst="rect">
            <a:avLst/>
          </a:prstGeom>
          <a:ln>
            <a:solidFill>
              <a:schemeClr val="accent3">
                <a:lumMod val="40000"/>
                <a:lumOff val="60000"/>
              </a:schemeClr>
            </a:solidFill>
          </a:ln>
        </p:spPr>
      </p:pic>
    </p:spTree>
    <p:extLst>
      <p:ext uri="{BB962C8B-B14F-4D97-AF65-F5344CB8AC3E}">
        <p14:creationId xmlns:p14="http://schemas.microsoft.com/office/powerpoint/2010/main" val="7399534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mn-lt"/>
              </a:rPr>
              <a:t>Archiving and Preservation</a:t>
            </a:r>
            <a:endParaRPr lang="en-US" b="1" dirty="0">
              <a:latin typeface="+mn-lt"/>
            </a:endParaRPr>
          </a:p>
        </p:txBody>
      </p:sp>
      <p:sp>
        <p:nvSpPr>
          <p:cNvPr id="3" name="Content Placeholder 2"/>
          <p:cNvSpPr>
            <a:spLocks noGrp="1"/>
          </p:cNvSpPr>
          <p:nvPr>
            <p:ph sz="half" idx="1"/>
          </p:nvPr>
        </p:nvSpPr>
        <p:spPr>
          <a:xfrm>
            <a:off x="838200" y="1825624"/>
            <a:ext cx="6966098" cy="4617705"/>
          </a:xfrm>
        </p:spPr>
        <p:txBody>
          <a:bodyPr>
            <a:normAutofit/>
          </a:bodyPr>
          <a:lstStyle/>
          <a:p>
            <a:r>
              <a:rPr lang="en-US" sz="3200" dirty="0"/>
              <a:t>Ensuring the integrity and security of digital </a:t>
            </a:r>
            <a:r>
              <a:rPr lang="en-US" sz="3200" dirty="0" smtClean="0"/>
              <a:t>resources</a:t>
            </a:r>
            <a:endParaRPr lang="en-US" sz="3200" dirty="0"/>
          </a:p>
          <a:p>
            <a:r>
              <a:rPr lang="en-US" sz="3200" dirty="0" smtClean="0"/>
              <a:t>Deploying </a:t>
            </a:r>
            <a:r>
              <a:rPr lang="en-US" sz="3200" dirty="0"/>
              <a:t>appropriate approaches for long-term </a:t>
            </a:r>
            <a:r>
              <a:rPr lang="en-US" sz="3200" dirty="0" smtClean="0"/>
              <a:t>preservation</a:t>
            </a:r>
            <a:r>
              <a:rPr lang="en-US" sz="3200" dirty="0"/>
              <a:t>:</a:t>
            </a:r>
            <a:r>
              <a:rPr lang="en-US" sz="3200" dirty="0" smtClean="0"/>
              <a:t> such as media  refreshment</a:t>
            </a:r>
            <a:r>
              <a:rPr lang="en-US" sz="3200" dirty="0"/>
              <a:t>, emulation, </a:t>
            </a:r>
            <a:r>
              <a:rPr lang="en-US" sz="3200" dirty="0" smtClean="0"/>
              <a:t>migration</a:t>
            </a:r>
            <a:endParaRPr lang="en-US" sz="3200" dirty="0"/>
          </a:p>
          <a:p>
            <a:r>
              <a:rPr lang="en-US" sz="3200" dirty="0" smtClean="0"/>
              <a:t> Understanding digital preservation concepts &amp; models</a:t>
            </a:r>
          </a:p>
          <a:p>
            <a:r>
              <a:rPr lang="en-US" sz="3200" dirty="0" smtClean="0"/>
              <a:t> digital forensics for digital collecting purposes</a:t>
            </a:r>
            <a:endParaRPr lang="en-US" sz="3200" dirty="0"/>
          </a:p>
          <a:p>
            <a:endParaRPr lang="en-GB" dirty="0"/>
          </a:p>
        </p:txBody>
      </p:sp>
      <p:pic>
        <p:nvPicPr>
          <p:cNvPr id="5" name="Content Placeholder 4"/>
          <p:cNvPicPr>
            <a:picLocks noGrp="1" noChangeAspect="1"/>
          </p:cNvPicPr>
          <p:nvPr>
            <p:ph sz="half" idx="2"/>
          </p:nvPr>
        </p:nvPicPr>
        <p:blipFill>
          <a:blip r:embed="rId3"/>
          <a:stretch>
            <a:fillRect/>
          </a:stretch>
        </p:blipFill>
        <p:spPr>
          <a:xfrm>
            <a:off x="7989364" y="1825625"/>
            <a:ext cx="3364436" cy="4351338"/>
          </a:xfrm>
          <a:prstGeom prst="rect">
            <a:avLst/>
          </a:prstGeom>
          <a:ln>
            <a:solidFill>
              <a:schemeClr val="accent3">
                <a:lumMod val="40000"/>
                <a:lumOff val="60000"/>
              </a:schemeClr>
            </a:solidFill>
          </a:ln>
        </p:spPr>
      </p:pic>
    </p:spTree>
    <p:extLst>
      <p:ext uri="{BB962C8B-B14F-4D97-AF65-F5344CB8AC3E}">
        <p14:creationId xmlns:p14="http://schemas.microsoft.com/office/powerpoint/2010/main" val="12113180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latin typeface="+mn-lt"/>
              </a:rPr>
              <a:t>Preparing the Workforce for Digital Curation</a:t>
            </a:r>
            <a:endParaRPr lang="en-GB" b="1" dirty="0">
              <a:latin typeface="+mn-lt"/>
            </a:endParaRPr>
          </a:p>
        </p:txBody>
      </p:sp>
      <p:sp>
        <p:nvSpPr>
          <p:cNvPr id="3" name="Content Placeholder 2"/>
          <p:cNvSpPr>
            <a:spLocks noGrp="1"/>
          </p:cNvSpPr>
          <p:nvPr>
            <p:ph sz="half" idx="1"/>
          </p:nvPr>
        </p:nvSpPr>
        <p:spPr>
          <a:xfrm>
            <a:off x="838200" y="1825624"/>
            <a:ext cx="7348870" cy="4681501"/>
          </a:xfrm>
        </p:spPr>
        <p:txBody>
          <a:bodyPr>
            <a:normAutofit fontScale="85000" lnSpcReduction="20000"/>
          </a:bodyPr>
          <a:lstStyle/>
          <a:p>
            <a:pPr marL="0" indent="0">
              <a:buNone/>
            </a:pPr>
            <a:r>
              <a:rPr lang="en-US" sz="3200" b="1" dirty="0" smtClean="0"/>
              <a:t>11 skill areas:</a:t>
            </a:r>
          </a:p>
          <a:p>
            <a:pPr marL="514350" indent="-514350">
              <a:buFont typeface="+mj-lt"/>
              <a:buAutoNum type="arabicPeriod"/>
            </a:pPr>
            <a:r>
              <a:rPr lang="en-US" i="1" dirty="0"/>
              <a:t>General background and </a:t>
            </a:r>
            <a:r>
              <a:rPr lang="en-US" i="1" dirty="0" smtClean="0"/>
              <a:t>abilities</a:t>
            </a:r>
          </a:p>
          <a:p>
            <a:pPr marL="514350" indent="-514350">
              <a:buFont typeface="+mj-lt"/>
              <a:buAutoNum type="arabicPeriod"/>
            </a:pPr>
            <a:r>
              <a:rPr lang="en-US" i="1" dirty="0"/>
              <a:t>Data </a:t>
            </a:r>
            <a:r>
              <a:rPr lang="en-US" i="1" dirty="0" smtClean="0"/>
              <a:t>practices</a:t>
            </a:r>
          </a:p>
          <a:p>
            <a:pPr marL="514350" indent="-514350">
              <a:buFont typeface="+mj-lt"/>
              <a:buAutoNum type="arabicPeriod"/>
            </a:pPr>
            <a:r>
              <a:rPr lang="en-US" i="1" dirty="0"/>
              <a:t>Data collection and </a:t>
            </a:r>
            <a:r>
              <a:rPr lang="en-US" i="1" dirty="0" smtClean="0"/>
              <a:t>management</a:t>
            </a:r>
          </a:p>
          <a:p>
            <a:pPr marL="514350" indent="-514350">
              <a:buFont typeface="+mj-lt"/>
              <a:buAutoNum type="arabicPeriod"/>
            </a:pPr>
            <a:r>
              <a:rPr lang="en-US" i="1" dirty="0"/>
              <a:t>Data </a:t>
            </a:r>
            <a:r>
              <a:rPr lang="en-US" i="1" dirty="0" smtClean="0"/>
              <a:t>analytics</a:t>
            </a:r>
          </a:p>
          <a:p>
            <a:pPr marL="514350" indent="-514350">
              <a:buFont typeface="+mj-lt"/>
              <a:buAutoNum type="arabicPeriod"/>
            </a:pPr>
            <a:r>
              <a:rPr lang="en-US" i="1" dirty="0"/>
              <a:t>Presentation and visualization</a:t>
            </a:r>
            <a:endParaRPr lang="en-US" i="1" dirty="0" smtClean="0"/>
          </a:p>
          <a:p>
            <a:pPr marL="514350" indent="-514350">
              <a:buFont typeface="+mj-lt"/>
              <a:buAutoNum type="arabicPeriod"/>
            </a:pPr>
            <a:r>
              <a:rPr lang="en-US" i="1" dirty="0" smtClean="0"/>
              <a:t>Archiving </a:t>
            </a:r>
            <a:r>
              <a:rPr lang="en-US" i="1" dirty="0"/>
              <a:t>and preservation</a:t>
            </a:r>
            <a:endParaRPr lang="en-US" i="1" dirty="0" smtClean="0"/>
          </a:p>
          <a:p>
            <a:pPr marL="514350" indent="-514350">
              <a:buFont typeface="+mj-lt"/>
              <a:buAutoNum type="arabicPeriod"/>
            </a:pPr>
            <a:r>
              <a:rPr lang="en-US" i="1" dirty="0"/>
              <a:t>Technologies, tools, and </a:t>
            </a:r>
            <a:r>
              <a:rPr lang="en-US" i="1" dirty="0" smtClean="0"/>
              <a:t>infrastructure</a:t>
            </a:r>
          </a:p>
          <a:p>
            <a:pPr marL="514350" indent="-514350">
              <a:buFont typeface="+mj-lt"/>
              <a:buAutoNum type="arabicPeriod"/>
            </a:pPr>
            <a:r>
              <a:rPr lang="en-US" i="1" dirty="0"/>
              <a:t>Policy and </a:t>
            </a:r>
            <a:r>
              <a:rPr lang="en-US" i="1" dirty="0" smtClean="0"/>
              <a:t>planning</a:t>
            </a:r>
          </a:p>
          <a:p>
            <a:pPr marL="514350" indent="-514350">
              <a:buFont typeface="+mj-lt"/>
              <a:buAutoNum type="arabicPeriod"/>
            </a:pPr>
            <a:r>
              <a:rPr lang="en-US" i="1" dirty="0"/>
              <a:t>Values and principles</a:t>
            </a:r>
            <a:endParaRPr lang="en-US" i="1" dirty="0" smtClean="0"/>
          </a:p>
          <a:p>
            <a:pPr marL="514350" indent="-514350">
              <a:buFont typeface="+mj-lt"/>
              <a:buAutoNum type="arabicPeriod"/>
            </a:pPr>
            <a:r>
              <a:rPr lang="en-US" i="1" dirty="0"/>
              <a:t>Services and </a:t>
            </a:r>
            <a:r>
              <a:rPr lang="en-US" i="1" dirty="0" smtClean="0"/>
              <a:t>support</a:t>
            </a:r>
          </a:p>
          <a:p>
            <a:pPr marL="514350" indent="-514350">
              <a:buFont typeface="+mj-lt"/>
              <a:buAutoNum type="arabicPeriod"/>
            </a:pPr>
            <a:r>
              <a:rPr lang="en-US" i="1" dirty="0"/>
              <a:t>Management and administration</a:t>
            </a:r>
            <a:endParaRPr lang="en-GB" dirty="0"/>
          </a:p>
        </p:txBody>
      </p:sp>
      <p:pic>
        <p:nvPicPr>
          <p:cNvPr id="5" name="Content Placeholder 4"/>
          <p:cNvPicPr>
            <a:picLocks noGrp="1" noChangeAspect="1"/>
          </p:cNvPicPr>
          <p:nvPr>
            <p:ph sz="half" idx="2"/>
          </p:nvPr>
        </p:nvPicPr>
        <p:blipFill>
          <a:blip r:embed="rId3"/>
          <a:stretch>
            <a:fillRect/>
          </a:stretch>
        </p:blipFill>
        <p:spPr>
          <a:xfrm>
            <a:off x="7989364" y="1825625"/>
            <a:ext cx="3364436" cy="4351338"/>
          </a:xfrm>
          <a:prstGeom prst="rect">
            <a:avLst/>
          </a:prstGeom>
          <a:ln>
            <a:solidFill>
              <a:schemeClr val="accent3">
                <a:lumMod val="40000"/>
                <a:lumOff val="60000"/>
              </a:schemeClr>
            </a:solidFill>
          </a:ln>
        </p:spPr>
      </p:pic>
      <p:sp>
        <p:nvSpPr>
          <p:cNvPr id="6" name="Content Placeholder 2"/>
          <p:cNvSpPr txBox="1">
            <a:spLocks/>
          </p:cNvSpPr>
          <p:nvPr/>
        </p:nvSpPr>
        <p:spPr>
          <a:xfrm>
            <a:off x="838200" y="1825624"/>
            <a:ext cx="7348870" cy="4681501"/>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3200" b="1" dirty="0" smtClean="0"/>
              <a:t>11 skill areas:</a:t>
            </a:r>
          </a:p>
          <a:p>
            <a:pPr marL="514350" indent="-514350">
              <a:buFont typeface="+mj-lt"/>
              <a:buAutoNum type="arabicPeriod"/>
            </a:pPr>
            <a:r>
              <a:rPr lang="en-US" b="1" i="1" dirty="0" smtClean="0"/>
              <a:t>General background and abilities</a:t>
            </a:r>
          </a:p>
          <a:p>
            <a:pPr marL="514350" indent="-514350">
              <a:buFont typeface="+mj-lt"/>
              <a:buAutoNum type="arabicPeriod"/>
            </a:pPr>
            <a:r>
              <a:rPr lang="en-US" i="1" dirty="0" smtClean="0"/>
              <a:t>Data practices</a:t>
            </a:r>
          </a:p>
          <a:p>
            <a:pPr marL="514350" indent="-514350">
              <a:buFont typeface="+mj-lt"/>
              <a:buAutoNum type="arabicPeriod"/>
            </a:pPr>
            <a:r>
              <a:rPr lang="en-US" b="1" i="1" dirty="0" smtClean="0"/>
              <a:t>Data collection and management</a:t>
            </a:r>
          </a:p>
          <a:p>
            <a:pPr marL="514350" indent="-514350">
              <a:buFont typeface="+mj-lt"/>
              <a:buAutoNum type="arabicPeriod"/>
            </a:pPr>
            <a:r>
              <a:rPr lang="en-US" i="1" dirty="0" smtClean="0"/>
              <a:t>Data analytics</a:t>
            </a:r>
          </a:p>
          <a:p>
            <a:pPr marL="514350" indent="-514350">
              <a:buFont typeface="+mj-lt"/>
              <a:buAutoNum type="arabicPeriod"/>
            </a:pPr>
            <a:r>
              <a:rPr lang="en-US" i="1" dirty="0" smtClean="0"/>
              <a:t>Presentation and visualization</a:t>
            </a:r>
          </a:p>
          <a:p>
            <a:pPr marL="514350" indent="-514350">
              <a:buFont typeface="+mj-lt"/>
              <a:buAutoNum type="arabicPeriod"/>
            </a:pPr>
            <a:r>
              <a:rPr lang="en-US" b="1" i="1" dirty="0" smtClean="0"/>
              <a:t>Archiving and preservation</a:t>
            </a:r>
          </a:p>
          <a:p>
            <a:pPr marL="514350" indent="-514350">
              <a:buFont typeface="+mj-lt"/>
              <a:buAutoNum type="arabicPeriod"/>
            </a:pPr>
            <a:r>
              <a:rPr lang="en-US" b="1" i="1" dirty="0" smtClean="0"/>
              <a:t>Technologies, tools, and infrastructure</a:t>
            </a:r>
          </a:p>
          <a:p>
            <a:pPr marL="514350" indent="-514350">
              <a:buFont typeface="+mj-lt"/>
              <a:buAutoNum type="arabicPeriod"/>
            </a:pPr>
            <a:r>
              <a:rPr lang="en-US" b="1" i="1" dirty="0" smtClean="0"/>
              <a:t>Policy and planning</a:t>
            </a:r>
          </a:p>
          <a:p>
            <a:pPr marL="514350" indent="-514350">
              <a:buFont typeface="+mj-lt"/>
              <a:buAutoNum type="arabicPeriod"/>
            </a:pPr>
            <a:r>
              <a:rPr lang="en-US" i="1" dirty="0" smtClean="0"/>
              <a:t>Values and principles</a:t>
            </a:r>
          </a:p>
          <a:p>
            <a:pPr marL="514350" indent="-514350">
              <a:buFont typeface="+mj-lt"/>
              <a:buAutoNum type="arabicPeriod"/>
            </a:pPr>
            <a:r>
              <a:rPr lang="en-US" i="1" dirty="0" smtClean="0"/>
              <a:t>Services and support</a:t>
            </a:r>
          </a:p>
          <a:p>
            <a:pPr marL="514350" indent="-514350">
              <a:buFont typeface="+mj-lt"/>
              <a:buAutoNum type="arabicPeriod"/>
            </a:pPr>
            <a:r>
              <a:rPr lang="en-US" b="1" i="1" dirty="0" smtClean="0"/>
              <a:t>Management and administration</a:t>
            </a:r>
            <a:endParaRPr lang="en-GB" b="1" dirty="0"/>
          </a:p>
        </p:txBody>
      </p:sp>
    </p:spTree>
    <p:extLst>
      <p:ext uri="{BB962C8B-B14F-4D97-AF65-F5344CB8AC3E}">
        <p14:creationId xmlns:p14="http://schemas.microsoft.com/office/powerpoint/2010/main" val="1889223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1" end="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xEl>
                                              <p:pRg st="3" end="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
                                            <p:txEl>
                                              <p:pRg st="4" end="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
                                            <p:txEl>
                                              <p:pRg st="5" end="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
                                            <p:txEl>
                                              <p:pRg st="6" end="6"/>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
                                            <p:txEl>
                                              <p:pRg st="7" end="7"/>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
                                            <p:txEl>
                                              <p:pRg st="8" end="8"/>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
                                            <p:txEl>
                                              <p:pRg st="9" end="9"/>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
                                            <p:txEl>
                                              <p:pRg st="10" end="10"/>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latin typeface="+mn-lt"/>
              </a:rPr>
              <a:t>The Open Data Imperative Report</a:t>
            </a:r>
            <a:endParaRPr lang="en-GB" b="1" dirty="0">
              <a:latin typeface="+mn-lt"/>
            </a:endParaRPr>
          </a:p>
        </p:txBody>
      </p:sp>
      <p:sp>
        <p:nvSpPr>
          <p:cNvPr id="3" name="Content Placeholder 2"/>
          <p:cNvSpPr>
            <a:spLocks noGrp="1"/>
          </p:cNvSpPr>
          <p:nvPr>
            <p:ph sz="half" idx="1"/>
          </p:nvPr>
        </p:nvSpPr>
        <p:spPr>
          <a:xfrm>
            <a:off x="838199" y="1825625"/>
            <a:ext cx="6689651" cy="4351338"/>
          </a:xfrm>
        </p:spPr>
        <p:txBody>
          <a:bodyPr>
            <a:normAutofit/>
          </a:bodyPr>
          <a:lstStyle/>
          <a:p>
            <a:pPr marL="0" indent="0">
              <a:buNone/>
            </a:pPr>
            <a:r>
              <a:rPr lang="en-GB" sz="3600" b="1" dirty="0" smtClean="0"/>
              <a:t>4 skill areas:</a:t>
            </a:r>
          </a:p>
          <a:p>
            <a:pPr marL="742950" indent="-742950">
              <a:buFont typeface="+mj-lt"/>
              <a:buAutoNum type="arabicPeriod"/>
            </a:pPr>
            <a:r>
              <a:rPr lang="en-GB" sz="3600" dirty="0" smtClean="0"/>
              <a:t>Contexts</a:t>
            </a:r>
          </a:p>
          <a:p>
            <a:pPr marL="742950" indent="-742950">
              <a:buFont typeface="+mj-lt"/>
              <a:buAutoNum type="arabicPeriod"/>
            </a:pPr>
            <a:r>
              <a:rPr lang="en-GB" sz="3600" dirty="0" smtClean="0"/>
              <a:t>Management &amp; Administration</a:t>
            </a:r>
          </a:p>
          <a:p>
            <a:pPr marL="742950" indent="-742950">
              <a:buFont typeface="+mj-lt"/>
              <a:buAutoNum type="arabicPeriod"/>
            </a:pPr>
            <a:r>
              <a:rPr lang="en-GB" sz="3600" dirty="0" smtClean="0"/>
              <a:t>Functions</a:t>
            </a:r>
          </a:p>
          <a:p>
            <a:pPr marL="742950" indent="-742950">
              <a:buFont typeface="+mj-lt"/>
              <a:buAutoNum type="arabicPeriod"/>
            </a:pPr>
            <a:r>
              <a:rPr lang="en-GB" sz="3600" dirty="0" smtClean="0"/>
              <a:t>Data skills</a:t>
            </a:r>
            <a:endParaRPr lang="en-GB" sz="3600"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776294" y="1489731"/>
            <a:ext cx="3898255" cy="5023125"/>
          </a:xfrm>
        </p:spPr>
      </p:pic>
    </p:spTree>
    <p:extLst>
      <p:ext uri="{BB962C8B-B14F-4D97-AF65-F5344CB8AC3E}">
        <p14:creationId xmlns:p14="http://schemas.microsoft.com/office/powerpoint/2010/main" val="15700063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latin typeface="+mn-lt"/>
              </a:rPr>
              <a:t>Skill area: Contexts</a:t>
            </a:r>
            <a:endParaRPr lang="en-GB" b="1" dirty="0">
              <a:latin typeface="+mn-lt"/>
            </a:endParaRPr>
          </a:p>
        </p:txBody>
      </p:sp>
      <p:sp>
        <p:nvSpPr>
          <p:cNvPr id="3" name="Content Placeholder 2"/>
          <p:cNvSpPr>
            <a:spLocks noGrp="1"/>
          </p:cNvSpPr>
          <p:nvPr>
            <p:ph sz="half" idx="1"/>
          </p:nvPr>
        </p:nvSpPr>
        <p:spPr>
          <a:xfrm>
            <a:off x="838200" y="1825625"/>
            <a:ext cx="5999018" cy="4351338"/>
          </a:xfrm>
        </p:spPr>
        <p:txBody>
          <a:bodyPr>
            <a:normAutofit/>
          </a:bodyPr>
          <a:lstStyle/>
          <a:p>
            <a:r>
              <a:rPr lang="en-GB" sz="3200" dirty="0" smtClean="0"/>
              <a:t>Requirements for a deep </a:t>
            </a:r>
            <a:r>
              <a:rPr lang="en-GB" sz="3200" dirty="0"/>
              <a:t>familiarity with cultural, disciplinary, organizational </a:t>
            </a:r>
            <a:r>
              <a:rPr lang="en-GB" sz="3200" dirty="0" smtClean="0"/>
              <a:t>backgrounds</a:t>
            </a:r>
          </a:p>
        </p:txBody>
      </p:sp>
      <p:pic>
        <p:nvPicPr>
          <p:cNvPr id="5"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6294" y="1489731"/>
            <a:ext cx="3898255" cy="5023125"/>
          </a:xfrm>
          <a:prstGeom prst="rect">
            <a:avLst/>
          </a:prstGeom>
        </p:spPr>
      </p:pic>
    </p:spTree>
    <p:extLst>
      <p:ext uri="{BB962C8B-B14F-4D97-AF65-F5344CB8AC3E}">
        <p14:creationId xmlns:p14="http://schemas.microsoft.com/office/powerpoint/2010/main" val="4401316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latin typeface="+mn-lt"/>
              </a:rPr>
              <a:t>Skill area: Management &amp; Administration</a:t>
            </a:r>
            <a:endParaRPr lang="en-GB" b="1" dirty="0">
              <a:latin typeface="+mn-lt"/>
            </a:endParaRPr>
          </a:p>
        </p:txBody>
      </p:sp>
      <p:sp>
        <p:nvSpPr>
          <p:cNvPr id="3" name="Content Placeholder 2"/>
          <p:cNvSpPr>
            <a:spLocks noGrp="1"/>
          </p:cNvSpPr>
          <p:nvPr>
            <p:ph idx="1"/>
          </p:nvPr>
        </p:nvSpPr>
        <p:spPr>
          <a:xfrm>
            <a:off x="838200" y="1690687"/>
            <a:ext cx="10515600" cy="4816437"/>
          </a:xfrm>
        </p:spPr>
        <p:txBody>
          <a:bodyPr>
            <a:normAutofit/>
          </a:bodyPr>
          <a:lstStyle/>
          <a:p>
            <a:pPr marL="0" indent="0">
              <a:buNone/>
            </a:pPr>
            <a:r>
              <a:rPr lang="en-GB" sz="3200" dirty="0" smtClean="0"/>
              <a:t>Topics include: </a:t>
            </a:r>
          </a:p>
          <a:p>
            <a:r>
              <a:rPr lang="en-GB" sz="3200" dirty="0" smtClean="0"/>
              <a:t>advocacy </a:t>
            </a:r>
            <a:r>
              <a:rPr lang="en-GB" sz="3200" dirty="0"/>
              <a:t>&amp;</a:t>
            </a:r>
            <a:r>
              <a:rPr lang="en-GB" sz="3200" dirty="0" smtClean="0"/>
              <a:t> outreach</a:t>
            </a:r>
          </a:p>
          <a:p>
            <a:r>
              <a:rPr lang="en-GB" sz="3200" dirty="0" smtClean="0"/>
              <a:t>policy development</a:t>
            </a:r>
          </a:p>
          <a:p>
            <a:r>
              <a:rPr lang="en-GB" sz="3200" dirty="0" smtClean="0"/>
              <a:t>standards implementation</a:t>
            </a:r>
          </a:p>
          <a:p>
            <a:r>
              <a:rPr lang="en-GB" sz="3200" dirty="0" smtClean="0"/>
              <a:t>strategies</a:t>
            </a:r>
          </a:p>
          <a:p>
            <a:r>
              <a:rPr lang="en-GB" sz="3200" dirty="0" smtClean="0"/>
              <a:t>auditing</a:t>
            </a:r>
          </a:p>
          <a:p>
            <a:r>
              <a:rPr lang="en-GB" sz="3200" dirty="0" smtClean="0"/>
              <a:t>technical infrastructure</a:t>
            </a:r>
          </a:p>
          <a:p>
            <a:r>
              <a:rPr lang="en-GB" sz="3200" dirty="0" smtClean="0"/>
              <a:t>education </a:t>
            </a:r>
            <a:r>
              <a:rPr lang="en-GB" sz="3200" dirty="0"/>
              <a:t>&amp;</a:t>
            </a:r>
            <a:r>
              <a:rPr lang="en-GB" sz="3200" dirty="0" smtClean="0"/>
              <a:t> training</a:t>
            </a:r>
          </a:p>
        </p:txBody>
      </p:sp>
      <p:pic>
        <p:nvPicPr>
          <p:cNvPr id="5"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6294" y="1489731"/>
            <a:ext cx="3898255" cy="5023125"/>
          </a:xfrm>
          <a:prstGeom prst="rect">
            <a:avLst/>
          </a:prstGeom>
        </p:spPr>
      </p:pic>
    </p:spTree>
    <p:extLst>
      <p:ext uri="{BB962C8B-B14F-4D97-AF65-F5344CB8AC3E}">
        <p14:creationId xmlns:p14="http://schemas.microsoft.com/office/powerpoint/2010/main" val="1791703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latin typeface="+mn-lt"/>
              </a:rPr>
              <a:t>Skill area: Functions</a:t>
            </a:r>
            <a:endParaRPr lang="en-GB" b="1" dirty="0">
              <a:latin typeface="+mn-lt"/>
            </a:endParaRPr>
          </a:p>
        </p:txBody>
      </p:sp>
      <p:sp>
        <p:nvSpPr>
          <p:cNvPr id="3" name="Content Placeholder 2"/>
          <p:cNvSpPr>
            <a:spLocks noGrp="1"/>
          </p:cNvSpPr>
          <p:nvPr>
            <p:ph sz="half" idx="1"/>
          </p:nvPr>
        </p:nvSpPr>
        <p:spPr>
          <a:xfrm>
            <a:off x="446566" y="1825624"/>
            <a:ext cx="7329727" cy="4687231"/>
          </a:xfrm>
        </p:spPr>
        <p:txBody>
          <a:bodyPr numCol="2">
            <a:normAutofit/>
          </a:bodyPr>
          <a:lstStyle/>
          <a:p>
            <a:r>
              <a:rPr lang="en-GB" sz="3200" dirty="0" smtClean="0"/>
              <a:t>Appraisal </a:t>
            </a:r>
          </a:p>
          <a:p>
            <a:r>
              <a:rPr lang="en-GB" sz="3200" dirty="0" smtClean="0"/>
              <a:t>Acquisition or destruction</a:t>
            </a:r>
          </a:p>
          <a:p>
            <a:r>
              <a:rPr lang="en-GB" sz="3200" dirty="0" smtClean="0"/>
              <a:t>Research  </a:t>
            </a:r>
          </a:p>
          <a:p>
            <a:r>
              <a:rPr lang="en-GB" sz="3200" dirty="0" smtClean="0"/>
              <a:t>Forensics  </a:t>
            </a:r>
          </a:p>
          <a:p>
            <a:r>
              <a:rPr lang="en-GB" sz="3200" dirty="0" smtClean="0"/>
              <a:t>Monitoring </a:t>
            </a:r>
          </a:p>
          <a:p>
            <a:pPr>
              <a:tabLst>
                <a:tab pos="2433638" algn="l"/>
                <a:tab pos="2751138" algn="l"/>
              </a:tabLst>
            </a:pPr>
            <a:r>
              <a:rPr lang="en-GB" sz="3200" dirty="0" smtClean="0"/>
              <a:t>Tools &amp; workflows</a:t>
            </a:r>
          </a:p>
          <a:p>
            <a:pPr marL="231775" indent="-231775"/>
            <a:endParaRPr lang="en-GB" sz="3200" dirty="0" smtClean="0"/>
          </a:p>
          <a:p>
            <a:pPr marL="231775" indent="-231775"/>
            <a:r>
              <a:rPr lang="en-GB" sz="3200" dirty="0" smtClean="0"/>
              <a:t>Preservation  planning</a:t>
            </a:r>
          </a:p>
          <a:p>
            <a:pPr marL="231775" indent="-231775"/>
            <a:r>
              <a:rPr lang="en-GB" sz="3200" dirty="0" smtClean="0"/>
              <a:t>Digitization  </a:t>
            </a:r>
          </a:p>
          <a:p>
            <a:pPr marL="231775" indent="-231775"/>
            <a:r>
              <a:rPr lang="en-GB" sz="3200" dirty="0" smtClean="0"/>
              <a:t>Storage management</a:t>
            </a:r>
          </a:p>
          <a:p>
            <a:pPr marL="231775" indent="-231775"/>
            <a:r>
              <a:rPr lang="en-GB" sz="3200" dirty="0" smtClean="0"/>
              <a:t>Records management</a:t>
            </a:r>
          </a:p>
          <a:p>
            <a:pPr marL="231775" indent="-231775"/>
            <a:r>
              <a:rPr lang="en-GB" sz="3200" dirty="0" smtClean="0"/>
              <a:t>Rights management </a:t>
            </a:r>
          </a:p>
        </p:txBody>
      </p:sp>
      <p:pic>
        <p:nvPicPr>
          <p:cNvPr id="5"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6294" y="1489731"/>
            <a:ext cx="3898255" cy="5023125"/>
          </a:xfrm>
          <a:prstGeom prst="rect">
            <a:avLst/>
          </a:prstGeom>
        </p:spPr>
      </p:pic>
    </p:spTree>
    <p:extLst>
      <p:ext uri="{BB962C8B-B14F-4D97-AF65-F5344CB8AC3E}">
        <p14:creationId xmlns:p14="http://schemas.microsoft.com/office/powerpoint/2010/main" val="2998855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9788" y="130176"/>
            <a:ext cx="3932237" cy="1117600"/>
          </a:xfrm>
        </p:spPr>
        <p:txBody>
          <a:bodyPr>
            <a:normAutofit/>
          </a:bodyPr>
          <a:lstStyle/>
          <a:p>
            <a:r>
              <a:rPr lang="en-US" sz="4800" b="1" dirty="0" smtClean="0">
                <a:latin typeface="+mn-lt"/>
                <a:ea typeface="Century Gothic" charset="0"/>
                <a:cs typeface="Century Gothic" charset="0"/>
              </a:rPr>
              <a:t>Overview</a:t>
            </a:r>
            <a:endParaRPr lang="en-US" sz="4800" b="1" dirty="0">
              <a:latin typeface="+mn-lt"/>
              <a:ea typeface="Century Gothic" charset="0"/>
              <a:cs typeface="Century Gothic" charset="0"/>
            </a:endParaRPr>
          </a:p>
        </p:txBody>
      </p:sp>
      <p:pic>
        <p:nvPicPr>
          <p:cNvPr id="7" name="Picture Placeholder 6"/>
          <p:cNvPicPr>
            <a:picLocks noGrp="1" noChangeAspect="1"/>
          </p:cNvPicPr>
          <p:nvPr>
            <p:ph type="pic" idx="1"/>
          </p:nvPr>
        </p:nvPicPr>
        <p:blipFill>
          <a:blip r:embed="rId3" cstate="print">
            <a:extLst>
              <a:ext uri="{28A0092B-C50C-407E-A947-70E740481C1C}">
                <a14:useLocalDpi xmlns:a14="http://schemas.microsoft.com/office/drawing/2010/main"/>
              </a:ext>
            </a:extLst>
          </a:blip>
          <a:srcRect/>
          <a:stretch>
            <a:fillRect/>
          </a:stretch>
        </p:blipFill>
        <p:spPr>
          <a:xfrm>
            <a:off x="4772025" y="784225"/>
            <a:ext cx="7008812" cy="5534221"/>
          </a:xfrm>
        </p:spPr>
      </p:pic>
      <p:sp>
        <p:nvSpPr>
          <p:cNvPr id="6" name="Text Placeholder 5"/>
          <p:cNvSpPr>
            <a:spLocks noGrp="1"/>
          </p:cNvSpPr>
          <p:nvPr>
            <p:ph type="body" sz="half" idx="2"/>
          </p:nvPr>
        </p:nvSpPr>
        <p:spPr>
          <a:xfrm>
            <a:off x="839788" y="1574801"/>
            <a:ext cx="3932237" cy="5070670"/>
          </a:xfrm>
        </p:spPr>
        <p:txBody>
          <a:bodyPr>
            <a:normAutofit fontScale="92500" lnSpcReduction="10000"/>
          </a:bodyPr>
          <a:lstStyle/>
          <a:p>
            <a:pPr marL="457200" marR="0" lvl="0" indent="-457200" defTabSz="914400" eaLnBrk="1" fontAlgn="auto" latinLnBrk="0" hangingPunct="1">
              <a:lnSpc>
                <a:spcPct val="100000"/>
              </a:lnSpc>
              <a:spcBef>
                <a:spcPts val="0"/>
              </a:spcBef>
              <a:spcAft>
                <a:spcPts val="1200"/>
              </a:spcAft>
              <a:buClrTx/>
              <a:buSzTx/>
              <a:buFont typeface="Arial" charset="0"/>
              <a:buChar char="•"/>
              <a:tabLst/>
              <a:defRPr/>
            </a:pPr>
            <a:r>
              <a:rPr lang="en-US" sz="3200" dirty="0" smtClean="0">
                <a:ea typeface="Century Gothic" charset="0"/>
                <a:cs typeface="Century Gothic" charset="0"/>
              </a:rPr>
              <a:t>DPOC project overview</a:t>
            </a:r>
          </a:p>
          <a:p>
            <a:pPr marL="457200" marR="0" lvl="0" indent="-457200" defTabSz="914400" eaLnBrk="1" fontAlgn="auto" latinLnBrk="0" hangingPunct="1">
              <a:lnSpc>
                <a:spcPct val="100000"/>
              </a:lnSpc>
              <a:spcBef>
                <a:spcPts val="0"/>
              </a:spcBef>
              <a:spcAft>
                <a:spcPts val="1200"/>
              </a:spcAft>
              <a:buClrTx/>
              <a:buSzTx/>
              <a:buFont typeface="Arial" charset="0"/>
              <a:buChar char="•"/>
              <a:tabLst/>
              <a:defRPr/>
            </a:pPr>
            <a:r>
              <a:rPr lang="en-US" sz="3200" dirty="0" smtClean="0">
                <a:ea typeface="Century Gothic" charset="0"/>
                <a:cs typeface="Century Gothic" charset="0"/>
              </a:rPr>
              <a:t>Skills for digital preservation</a:t>
            </a:r>
          </a:p>
          <a:p>
            <a:pPr marL="914400" lvl="1" indent="-457200">
              <a:lnSpc>
                <a:spcPct val="100000"/>
              </a:lnSpc>
              <a:spcBef>
                <a:spcPts val="0"/>
              </a:spcBef>
              <a:spcAft>
                <a:spcPts val="1200"/>
              </a:spcAft>
              <a:buFont typeface="Arial" charset="0"/>
              <a:buChar char="•"/>
              <a:defRPr/>
            </a:pPr>
            <a:r>
              <a:rPr lang="en-US" sz="3000" dirty="0" smtClean="0">
                <a:ea typeface="Century Gothic" charset="0"/>
                <a:cs typeface="Century Gothic" charset="0"/>
              </a:rPr>
              <a:t>Background</a:t>
            </a:r>
          </a:p>
          <a:p>
            <a:pPr marL="914400" lvl="1" indent="-457200">
              <a:lnSpc>
                <a:spcPct val="100000"/>
              </a:lnSpc>
              <a:spcBef>
                <a:spcPts val="0"/>
              </a:spcBef>
              <a:spcAft>
                <a:spcPts val="1200"/>
              </a:spcAft>
              <a:buFont typeface="Arial" charset="0"/>
              <a:buChar char="•"/>
              <a:defRPr/>
            </a:pPr>
            <a:r>
              <a:rPr lang="en-US" sz="3000" dirty="0">
                <a:ea typeface="Century Gothic" charset="0"/>
                <a:cs typeface="Century Gothic" charset="0"/>
              </a:rPr>
              <a:t>F</a:t>
            </a:r>
            <a:r>
              <a:rPr lang="en-US" sz="3000" dirty="0" smtClean="0">
                <a:ea typeface="Century Gothic" charset="0"/>
                <a:cs typeface="Century Gothic" charset="0"/>
              </a:rPr>
              <a:t>indings</a:t>
            </a:r>
          </a:p>
          <a:p>
            <a:pPr marL="457200" marR="0" lvl="0" indent="-457200" defTabSz="914400" eaLnBrk="1" fontAlgn="auto" latinLnBrk="0" hangingPunct="1">
              <a:lnSpc>
                <a:spcPct val="100000"/>
              </a:lnSpc>
              <a:spcBef>
                <a:spcPts val="0"/>
              </a:spcBef>
              <a:spcAft>
                <a:spcPts val="1200"/>
              </a:spcAft>
              <a:buClrTx/>
              <a:buSzTx/>
              <a:buFont typeface="Arial" charset="0"/>
              <a:buChar char="•"/>
              <a:tabLst/>
              <a:defRPr/>
            </a:pPr>
            <a:r>
              <a:rPr lang="en-US" sz="3200" dirty="0" smtClean="0">
                <a:ea typeface="Century Gothic" charset="0"/>
                <a:cs typeface="Century Gothic" charset="0"/>
              </a:rPr>
              <a:t>Upskilling for digital preservation</a:t>
            </a:r>
          </a:p>
          <a:p>
            <a:pPr marL="457200" marR="0" lvl="0" indent="-457200" defTabSz="914400" eaLnBrk="1" fontAlgn="auto" latinLnBrk="0" hangingPunct="1">
              <a:lnSpc>
                <a:spcPct val="100000"/>
              </a:lnSpc>
              <a:spcBef>
                <a:spcPts val="0"/>
              </a:spcBef>
              <a:spcAft>
                <a:spcPts val="1200"/>
              </a:spcAft>
              <a:buClrTx/>
              <a:buSzTx/>
              <a:buFont typeface="Arial" charset="0"/>
              <a:buChar char="•"/>
              <a:tabLst/>
              <a:defRPr/>
            </a:pPr>
            <a:r>
              <a:rPr lang="en-US" sz="3200" dirty="0" smtClean="0">
                <a:ea typeface="Century Gothic" charset="0"/>
                <a:cs typeface="Century Gothic" charset="0"/>
              </a:rPr>
              <a:t>Recruiting for these skills</a:t>
            </a:r>
          </a:p>
        </p:txBody>
      </p:sp>
      <p:sp>
        <p:nvSpPr>
          <p:cNvPr id="2" name="TextBox 1"/>
          <p:cNvSpPr txBox="1"/>
          <p:nvPr/>
        </p:nvSpPr>
        <p:spPr>
          <a:xfrm>
            <a:off x="10643987" y="6266514"/>
            <a:ext cx="1136850" cy="215444"/>
          </a:xfrm>
          <a:prstGeom prst="rect">
            <a:avLst/>
          </a:prstGeom>
          <a:noFill/>
        </p:spPr>
        <p:txBody>
          <a:bodyPr wrap="none" rtlCol="0">
            <a:spAutoFit/>
          </a:bodyPr>
          <a:lstStyle/>
          <a:p>
            <a:r>
              <a:rPr lang="en-GB" sz="800" dirty="0" smtClean="0"/>
              <a:t>Image: CC </a:t>
            </a:r>
            <a:r>
              <a:rPr lang="en-GB" sz="800" dirty="0" err="1" smtClean="0"/>
              <a:t>Freepik.com</a:t>
            </a:r>
            <a:endParaRPr lang="en-GB" sz="800" dirty="0"/>
          </a:p>
        </p:txBody>
      </p:sp>
    </p:spTree>
    <p:extLst>
      <p:ext uri="{BB962C8B-B14F-4D97-AF65-F5344CB8AC3E}">
        <p14:creationId xmlns:p14="http://schemas.microsoft.com/office/powerpoint/2010/main" val="4305424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latin typeface="+mn-lt"/>
              </a:rPr>
              <a:t>Skill area: Data skills</a:t>
            </a:r>
            <a:endParaRPr lang="en-GB" b="1" dirty="0">
              <a:latin typeface="+mn-lt"/>
            </a:endParaRPr>
          </a:p>
        </p:txBody>
      </p:sp>
      <p:sp>
        <p:nvSpPr>
          <p:cNvPr id="3" name="Content Placeholder 2"/>
          <p:cNvSpPr>
            <a:spLocks noGrp="1"/>
          </p:cNvSpPr>
          <p:nvPr>
            <p:ph idx="1"/>
          </p:nvPr>
        </p:nvSpPr>
        <p:spPr>
          <a:xfrm>
            <a:off x="838200" y="1690688"/>
            <a:ext cx="10515600" cy="4816437"/>
          </a:xfrm>
        </p:spPr>
        <p:txBody>
          <a:bodyPr>
            <a:normAutofit/>
          </a:bodyPr>
          <a:lstStyle/>
          <a:p>
            <a:r>
              <a:rPr lang="en-GB" sz="3200" dirty="0" smtClean="0"/>
              <a:t>Analytics </a:t>
            </a:r>
          </a:p>
          <a:p>
            <a:r>
              <a:rPr lang="en-GB" sz="3200" dirty="0" smtClean="0"/>
              <a:t>File formats</a:t>
            </a:r>
          </a:p>
          <a:p>
            <a:r>
              <a:rPr lang="en-GB" sz="3200" dirty="0" smtClean="0"/>
              <a:t>Metadata &amp; vocabularies</a:t>
            </a:r>
          </a:p>
          <a:p>
            <a:r>
              <a:rPr lang="en-GB" sz="3200" dirty="0" smtClean="0"/>
              <a:t>Databases </a:t>
            </a:r>
          </a:p>
          <a:p>
            <a:r>
              <a:rPr lang="en-GB" sz="3200" dirty="0" smtClean="0"/>
              <a:t>Provenance &amp; authenticity</a:t>
            </a:r>
          </a:p>
          <a:p>
            <a:r>
              <a:rPr lang="en-GB" sz="3200" dirty="0" smtClean="0"/>
              <a:t>Linkages, </a:t>
            </a:r>
            <a:r>
              <a:rPr lang="en-GB" sz="3200" dirty="0"/>
              <a:t>citation, </a:t>
            </a:r>
            <a:r>
              <a:rPr lang="en-GB" sz="3200" dirty="0" smtClean="0"/>
              <a:t>identifiers </a:t>
            </a:r>
            <a:endParaRPr lang="en-GB" sz="3200" dirty="0"/>
          </a:p>
        </p:txBody>
      </p:sp>
      <p:pic>
        <p:nvPicPr>
          <p:cNvPr id="4"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6294" y="1484000"/>
            <a:ext cx="3898255" cy="5023125"/>
          </a:xfrm>
          <a:prstGeom prst="rect">
            <a:avLst/>
          </a:prstGeom>
        </p:spPr>
      </p:pic>
    </p:spTree>
    <p:extLst>
      <p:ext uri="{BB962C8B-B14F-4D97-AF65-F5344CB8AC3E}">
        <p14:creationId xmlns:p14="http://schemas.microsoft.com/office/powerpoint/2010/main" val="36337093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b="4029"/>
          <a:stretch/>
        </p:blipFill>
        <p:spPr>
          <a:xfrm>
            <a:off x="-2028414" y="1"/>
            <a:ext cx="14220414" cy="6858000"/>
          </a:xfrm>
          <a:prstGeom prst="rect">
            <a:avLst/>
          </a:prstGeom>
        </p:spPr>
      </p:pic>
      <p:sp>
        <p:nvSpPr>
          <p:cNvPr id="5" name="Title 4"/>
          <p:cNvSpPr>
            <a:spLocks noGrp="1"/>
          </p:cNvSpPr>
          <p:nvPr>
            <p:ph type="title"/>
          </p:nvPr>
        </p:nvSpPr>
        <p:spPr>
          <a:xfrm>
            <a:off x="831850" y="531629"/>
            <a:ext cx="10515600" cy="4785438"/>
          </a:xfrm>
        </p:spPr>
        <p:txBody>
          <a:bodyPr>
            <a:normAutofit fontScale="90000"/>
          </a:bodyPr>
          <a:lstStyle/>
          <a:p>
            <a:pPr algn="ctr"/>
            <a:r>
              <a:rPr lang="en-GB" b="1" dirty="0" smtClean="0">
                <a:latin typeface="+mn-lt"/>
              </a:rPr>
              <a:t>So what does this mean for us?</a:t>
            </a:r>
            <a:br>
              <a:rPr lang="en-GB" b="1" dirty="0" smtClean="0">
                <a:latin typeface="+mn-lt"/>
              </a:rPr>
            </a:br>
            <a:r>
              <a:rPr lang="en-GB" b="1" dirty="0">
                <a:latin typeface="+mn-lt"/>
              </a:rPr>
              <a:t/>
            </a:r>
            <a:br>
              <a:rPr lang="en-GB" b="1" dirty="0">
                <a:latin typeface="+mn-lt"/>
              </a:rPr>
            </a:br>
            <a:r>
              <a:rPr lang="en-GB" b="1" dirty="0" smtClean="0">
                <a:latin typeface="+mn-lt"/>
              </a:rPr>
              <a:t>What skills do we need to do digital preservation in our organisations?</a:t>
            </a:r>
            <a:br>
              <a:rPr lang="en-GB" b="1" dirty="0" smtClean="0">
                <a:latin typeface="+mn-lt"/>
              </a:rPr>
            </a:br>
            <a:r>
              <a:rPr lang="en-GB" b="1" dirty="0" smtClean="0">
                <a:latin typeface="+mn-lt"/>
              </a:rPr>
              <a:t/>
            </a:r>
            <a:br>
              <a:rPr lang="en-GB" b="1" dirty="0" smtClean="0">
                <a:latin typeface="+mn-lt"/>
              </a:rPr>
            </a:br>
            <a:endParaRPr lang="en-GB" b="1" dirty="0">
              <a:latin typeface="+mn-lt"/>
            </a:endParaRPr>
          </a:p>
        </p:txBody>
      </p:sp>
      <p:sp>
        <p:nvSpPr>
          <p:cNvPr id="9" name="TextBox 8"/>
          <p:cNvSpPr txBox="1"/>
          <p:nvPr/>
        </p:nvSpPr>
        <p:spPr>
          <a:xfrm>
            <a:off x="10077060" y="6642557"/>
            <a:ext cx="1519968" cy="215444"/>
          </a:xfrm>
          <a:prstGeom prst="rect">
            <a:avLst/>
          </a:prstGeom>
          <a:noFill/>
        </p:spPr>
        <p:txBody>
          <a:bodyPr wrap="none" rtlCol="0">
            <a:spAutoFit/>
          </a:bodyPr>
          <a:lstStyle/>
          <a:p>
            <a:r>
              <a:rPr lang="en-GB" sz="800" dirty="0" smtClean="0"/>
              <a:t>Image: CC </a:t>
            </a:r>
            <a:r>
              <a:rPr lang="en-GB" sz="800" dirty="0" err="1" smtClean="0"/>
              <a:t>Dooder</a:t>
            </a:r>
            <a:r>
              <a:rPr lang="en-GB" sz="800" dirty="0" smtClean="0"/>
              <a:t>, </a:t>
            </a:r>
            <a:r>
              <a:rPr lang="en-GB" sz="800" dirty="0" err="1" smtClean="0"/>
              <a:t>Freepik.com</a:t>
            </a:r>
            <a:r>
              <a:rPr lang="en-US" sz="800" dirty="0" smtClean="0"/>
              <a:t> </a:t>
            </a:r>
            <a:endParaRPr lang="en-GB" sz="800" dirty="0"/>
          </a:p>
        </p:txBody>
      </p:sp>
    </p:spTree>
    <p:extLst>
      <p:ext uri="{BB962C8B-B14F-4D97-AF65-F5344CB8AC3E}">
        <p14:creationId xmlns:p14="http://schemas.microsoft.com/office/powerpoint/2010/main" val="6078645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latin typeface="+mn-lt"/>
                <a:ea typeface="Century Gothic" charset="0"/>
                <a:cs typeface="Century Gothic" charset="0"/>
              </a:rPr>
              <a:t>The basic skills for digital </a:t>
            </a:r>
            <a:r>
              <a:rPr lang="en-US" sz="4800" b="1" dirty="0">
                <a:latin typeface="+mn-lt"/>
                <a:ea typeface="Century Gothic" charset="0"/>
                <a:cs typeface="Century Gothic" charset="0"/>
              </a:rPr>
              <a:t>p</a:t>
            </a:r>
            <a:r>
              <a:rPr lang="en-US" sz="4800" b="1" dirty="0" smtClean="0">
                <a:latin typeface="+mn-lt"/>
                <a:ea typeface="Century Gothic" charset="0"/>
                <a:cs typeface="Century Gothic" charset="0"/>
              </a:rPr>
              <a:t>reservation</a:t>
            </a:r>
            <a:endParaRPr lang="en-US" sz="4800" b="1" dirty="0">
              <a:latin typeface="+mn-lt"/>
              <a:ea typeface="Century Gothic" charset="0"/>
              <a:cs typeface="Century Gothic" charset="0"/>
            </a:endParaRPr>
          </a:p>
        </p:txBody>
      </p:sp>
      <p:sp>
        <p:nvSpPr>
          <p:cNvPr id="3" name="Content Placeholder 2"/>
          <p:cNvSpPr>
            <a:spLocks noGrp="1"/>
          </p:cNvSpPr>
          <p:nvPr>
            <p:ph sz="half" idx="1"/>
          </p:nvPr>
        </p:nvSpPr>
        <p:spPr>
          <a:xfrm>
            <a:off x="838200" y="1825624"/>
            <a:ext cx="10629900" cy="5032376"/>
          </a:xfrm>
        </p:spPr>
        <p:txBody>
          <a:bodyPr>
            <a:normAutofit/>
          </a:bodyPr>
          <a:lstStyle/>
          <a:p>
            <a:pPr>
              <a:spcBef>
                <a:spcPts val="0"/>
              </a:spcBef>
              <a:spcAft>
                <a:spcPts val="1200"/>
              </a:spcAft>
            </a:pPr>
            <a:r>
              <a:rPr lang="en-GB" sz="3200" dirty="0" smtClean="0">
                <a:ea typeface="Century Gothic" charset="0"/>
                <a:cs typeface="Century Gothic" charset="0"/>
              </a:rPr>
              <a:t>Domain &amp; digital preservation background knowledge </a:t>
            </a:r>
          </a:p>
          <a:p>
            <a:pPr>
              <a:spcBef>
                <a:spcPts val="0"/>
              </a:spcBef>
              <a:spcAft>
                <a:spcPts val="1200"/>
              </a:spcAft>
            </a:pPr>
            <a:r>
              <a:rPr lang="en-GB" sz="3200" dirty="0" smtClean="0">
                <a:ea typeface="Century Gothic" charset="0"/>
                <a:cs typeface="Century Gothic" charset="0"/>
              </a:rPr>
              <a:t>Technical skills</a:t>
            </a:r>
          </a:p>
          <a:p>
            <a:pPr>
              <a:spcBef>
                <a:spcPts val="0"/>
              </a:spcBef>
              <a:spcAft>
                <a:spcPts val="1200"/>
              </a:spcAft>
            </a:pPr>
            <a:r>
              <a:rPr lang="en-GB" sz="3200" dirty="0">
                <a:ea typeface="Century Gothic" charset="0"/>
                <a:cs typeface="Century Gothic" charset="0"/>
              </a:rPr>
              <a:t>M</a:t>
            </a:r>
            <a:r>
              <a:rPr lang="en-GB" sz="3200" dirty="0" smtClean="0">
                <a:ea typeface="Century Gothic" charset="0"/>
                <a:cs typeface="Century Gothic" charset="0"/>
              </a:rPr>
              <a:t>etadata standards </a:t>
            </a:r>
          </a:p>
          <a:p>
            <a:pPr>
              <a:spcBef>
                <a:spcPts val="0"/>
              </a:spcBef>
              <a:spcAft>
                <a:spcPts val="1200"/>
              </a:spcAft>
            </a:pPr>
            <a:r>
              <a:rPr lang="en-GB" sz="3200" dirty="0" smtClean="0">
                <a:ea typeface="Century Gothic" charset="0"/>
                <a:cs typeface="Century Gothic" charset="0"/>
              </a:rPr>
              <a:t>Understanding users &amp; their needs</a:t>
            </a:r>
          </a:p>
          <a:p>
            <a:pPr>
              <a:spcBef>
                <a:spcPts val="0"/>
              </a:spcBef>
              <a:spcAft>
                <a:spcPts val="1200"/>
              </a:spcAft>
            </a:pPr>
            <a:r>
              <a:rPr lang="en-GB" sz="3200" dirty="0" smtClean="0">
                <a:ea typeface="Century Gothic" charset="0"/>
                <a:cs typeface="Century Gothic" charset="0"/>
              </a:rPr>
              <a:t>Understanding legal requirements</a:t>
            </a:r>
          </a:p>
          <a:p>
            <a:pPr>
              <a:spcBef>
                <a:spcPts val="0"/>
              </a:spcBef>
              <a:spcAft>
                <a:spcPts val="1200"/>
              </a:spcAft>
            </a:pPr>
            <a:r>
              <a:rPr lang="en-GB" sz="3200" dirty="0">
                <a:ea typeface="Century Gothic" charset="0"/>
                <a:cs typeface="Century Gothic" charset="0"/>
              </a:rPr>
              <a:t>P</a:t>
            </a:r>
            <a:r>
              <a:rPr lang="en-GB" sz="3200" dirty="0" smtClean="0">
                <a:ea typeface="Century Gothic" charset="0"/>
                <a:cs typeface="Century Gothic" charset="0"/>
              </a:rPr>
              <a:t>roject management &amp; preservation planning skills</a:t>
            </a:r>
          </a:p>
          <a:p>
            <a:pPr>
              <a:spcBef>
                <a:spcPts val="0"/>
              </a:spcBef>
              <a:spcAft>
                <a:spcPts val="1200"/>
              </a:spcAft>
            </a:pPr>
            <a:r>
              <a:rPr lang="en-GB" sz="3200" dirty="0">
                <a:ea typeface="Century Gothic" charset="0"/>
                <a:cs typeface="Century Gothic" charset="0"/>
              </a:rPr>
              <a:t>C</a:t>
            </a:r>
            <a:r>
              <a:rPr lang="en-GB" sz="3200" dirty="0" smtClean="0">
                <a:ea typeface="Century Gothic" charset="0"/>
                <a:cs typeface="Century Gothic" charset="0"/>
              </a:rPr>
              <a:t>ommunication skills </a:t>
            </a:r>
          </a:p>
          <a:p>
            <a:pPr>
              <a:spcBef>
                <a:spcPts val="0"/>
              </a:spcBef>
              <a:spcAft>
                <a:spcPts val="1200"/>
              </a:spcAft>
            </a:pPr>
            <a:r>
              <a:rPr lang="en-GB" sz="3200" dirty="0" smtClean="0">
                <a:ea typeface="Century Gothic" charset="0"/>
                <a:cs typeface="Century Gothic" charset="0"/>
              </a:rPr>
              <a:t>Problem solving &amp; willingness to learn and adapt</a:t>
            </a:r>
            <a:endParaRPr lang="en-GB" sz="3200" dirty="0">
              <a:ea typeface="Century Gothic" charset="0"/>
              <a:cs typeface="Century Gothic" charset="0"/>
            </a:endParaRPr>
          </a:p>
        </p:txBody>
      </p:sp>
    </p:spTree>
    <p:extLst>
      <p:ext uri="{BB962C8B-B14F-4D97-AF65-F5344CB8AC3E}">
        <p14:creationId xmlns:p14="http://schemas.microsoft.com/office/powerpoint/2010/main" val="200266685"/>
      </p:ext>
    </p:extLst>
  </p:cSld>
  <p:clrMapOvr>
    <a:masterClrMapping/>
  </p:clrMapOvr>
  <mc:AlternateContent xmlns:mc="http://schemas.openxmlformats.org/markup-compatibility/2006" xmlns:p14="http://schemas.microsoft.com/office/powerpoint/2010/main">
    <mc:Choice Requires="p14">
      <p:transition spd="slow" p14:dur="2000" advTm="3869"/>
    </mc:Choice>
    <mc:Fallback xmlns="">
      <p:transition spd="slow" advTm="3869"/>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spcBef>
                <a:spcPts val="0"/>
              </a:spcBef>
              <a:spcAft>
                <a:spcPts val="1200"/>
              </a:spcAft>
            </a:pPr>
            <a:r>
              <a:rPr lang="en-GB" b="1" dirty="0">
                <a:latin typeface="+mn-lt"/>
                <a:ea typeface="Century Gothic" charset="0"/>
                <a:cs typeface="Century Gothic" charset="0"/>
              </a:rPr>
              <a:t>Domain &amp; digital preservation background knowledge </a:t>
            </a:r>
          </a:p>
        </p:txBody>
      </p:sp>
      <p:sp>
        <p:nvSpPr>
          <p:cNvPr id="3" name="Content Placeholder 2"/>
          <p:cNvSpPr>
            <a:spLocks noGrp="1"/>
          </p:cNvSpPr>
          <p:nvPr>
            <p:ph sz="half" idx="1"/>
          </p:nvPr>
        </p:nvSpPr>
        <p:spPr>
          <a:xfrm>
            <a:off x="838200" y="1825624"/>
            <a:ext cx="10629900" cy="5032376"/>
          </a:xfrm>
        </p:spPr>
        <p:txBody>
          <a:bodyPr>
            <a:normAutofit/>
          </a:bodyPr>
          <a:lstStyle/>
          <a:p>
            <a:pPr>
              <a:spcBef>
                <a:spcPts val="0"/>
              </a:spcBef>
              <a:spcAft>
                <a:spcPts val="1200"/>
              </a:spcAft>
            </a:pPr>
            <a:r>
              <a:rPr lang="en-GB" sz="3200" dirty="0" smtClean="0">
                <a:ea typeface="Century Gothic" charset="0"/>
                <a:cs typeface="Century Gothic" charset="0"/>
              </a:rPr>
              <a:t>Understanding your organisation and what digital objects you collect</a:t>
            </a:r>
          </a:p>
          <a:p>
            <a:pPr>
              <a:spcBef>
                <a:spcPts val="0"/>
              </a:spcBef>
              <a:spcAft>
                <a:spcPts val="1200"/>
              </a:spcAft>
            </a:pPr>
            <a:r>
              <a:rPr lang="en-GB" sz="3200" dirty="0" smtClean="0">
                <a:ea typeface="Century Gothic" charset="0"/>
                <a:cs typeface="Century Gothic" charset="0"/>
              </a:rPr>
              <a:t>Basic terms, concepts, standards and models for digital preservation</a:t>
            </a:r>
          </a:p>
          <a:p>
            <a:pPr lvl="1">
              <a:spcBef>
                <a:spcPts val="0"/>
              </a:spcBef>
              <a:spcAft>
                <a:spcPts val="1200"/>
              </a:spcAft>
            </a:pPr>
            <a:r>
              <a:rPr lang="en-GB" dirty="0" smtClean="0">
                <a:ea typeface="Century Gothic" charset="0"/>
                <a:cs typeface="Century Gothic" charset="0"/>
              </a:rPr>
              <a:t>Fixity – data integrity </a:t>
            </a:r>
          </a:p>
          <a:p>
            <a:pPr lvl="1">
              <a:spcBef>
                <a:spcPts val="0"/>
              </a:spcBef>
              <a:spcAft>
                <a:spcPts val="1200"/>
              </a:spcAft>
            </a:pPr>
            <a:r>
              <a:rPr lang="en-GB" dirty="0" smtClean="0">
                <a:ea typeface="Century Gothic" charset="0"/>
                <a:cs typeface="Century Gothic" charset="0"/>
              </a:rPr>
              <a:t>Authenticity, provenance</a:t>
            </a:r>
          </a:p>
          <a:p>
            <a:pPr lvl="1">
              <a:spcBef>
                <a:spcPts val="0"/>
              </a:spcBef>
              <a:spcAft>
                <a:spcPts val="1200"/>
              </a:spcAft>
            </a:pPr>
            <a:r>
              <a:rPr lang="en-GB" dirty="0" smtClean="0">
                <a:ea typeface="Century Gothic" charset="0"/>
                <a:cs typeface="Century Gothic" charset="0"/>
              </a:rPr>
              <a:t>Digital forensics</a:t>
            </a:r>
          </a:p>
          <a:p>
            <a:pPr lvl="1">
              <a:spcBef>
                <a:spcPts val="0"/>
              </a:spcBef>
              <a:spcAft>
                <a:spcPts val="1200"/>
              </a:spcAft>
            </a:pPr>
            <a:r>
              <a:rPr lang="en-GB" dirty="0" smtClean="0">
                <a:ea typeface="Century Gothic" charset="0"/>
                <a:cs typeface="Century Gothic" charset="0"/>
              </a:rPr>
              <a:t>Maturity modelling</a:t>
            </a:r>
          </a:p>
          <a:p>
            <a:pPr>
              <a:spcBef>
                <a:spcPts val="0"/>
              </a:spcBef>
              <a:spcAft>
                <a:spcPts val="1200"/>
              </a:spcAft>
            </a:pPr>
            <a:r>
              <a:rPr lang="en-GB" sz="3200" dirty="0" smtClean="0">
                <a:ea typeface="Century Gothic" charset="0"/>
                <a:cs typeface="Century Gothic" charset="0"/>
              </a:rPr>
              <a:t>Basic digital preservation tools &amp; systems available</a:t>
            </a:r>
          </a:p>
          <a:p>
            <a:pPr lvl="1">
              <a:spcBef>
                <a:spcPts val="0"/>
              </a:spcBef>
              <a:spcAft>
                <a:spcPts val="1200"/>
              </a:spcAft>
            </a:pPr>
            <a:endParaRPr lang="en-GB" dirty="0" smtClean="0">
              <a:ea typeface="Century Gothic" charset="0"/>
              <a:cs typeface="Century Gothic" charset="0"/>
            </a:endParaRPr>
          </a:p>
          <a:p>
            <a:pPr>
              <a:spcBef>
                <a:spcPts val="0"/>
              </a:spcBef>
              <a:spcAft>
                <a:spcPts val="1200"/>
              </a:spcAft>
            </a:pPr>
            <a:endParaRPr lang="en-GB" dirty="0" smtClean="0">
              <a:ea typeface="Century Gothic" charset="0"/>
              <a:cs typeface="Century Gothic" charset="0"/>
            </a:endParaRPr>
          </a:p>
        </p:txBody>
      </p:sp>
    </p:spTree>
    <p:extLst>
      <p:ext uri="{BB962C8B-B14F-4D97-AF65-F5344CB8AC3E}">
        <p14:creationId xmlns:p14="http://schemas.microsoft.com/office/powerpoint/2010/main" val="580321596"/>
      </p:ext>
    </p:extLst>
  </p:cSld>
  <p:clrMapOvr>
    <a:masterClrMapping/>
  </p:clrMapOvr>
  <mc:AlternateContent xmlns:mc="http://schemas.openxmlformats.org/markup-compatibility/2006" xmlns:p14="http://schemas.microsoft.com/office/powerpoint/2010/main">
    <mc:Choice Requires="p14">
      <p:transition spd="slow" p14:dur="2000" advTm="3869"/>
    </mc:Choice>
    <mc:Fallback xmlns="">
      <p:transition spd="slow" advTm="3869"/>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b="1" dirty="0" smtClean="0">
                <a:latin typeface="+mn-lt"/>
                <a:ea typeface="Century Gothic" charset="0"/>
                <a:cs typeface="Century Gothic" charset="0"/>
              </a:rPr>
              <a:t>Technical skills</a:t>
            </a:r>
            <a:endParaRPr lang="en-US" sz="4800" b="1" dirty="0">
              <a:latin typeface="+mn-lt"/>
              <a:ea typeface="Century Gothic" charset="0"/>
              <a:cs typeface="Century Gothic" charset="0"/>
            </a:endParaRPr>
          </a:p>
        </p:txBody>
      </p:sp>
      <p:sp>
        <p:nvSpPr>
          <p:cNvPr id="3" name="Content Placeholder 2"/>
          <p:cNvSpPr>
            <a:spLocks noGrp="1"/>
          </p:cNvSpPr>
          <p:nvPr>
            <p:ph sz="half" idx="1"/>
          </p:nvPr>
        </p:nvSpPr>
        <p:spPr>
          <a:xfrm>
            <a:off x="6079066" y="769884"/>
            <a:ext cx="5757334" cy="5488978"/>
          </a:xfrm>
        </p:spPr>
        <p:txBody>
          <a:bodyPr>
            <a:noAutofit/>
          </a:bodyPr>
          <a:lstStyle/>
          <a:p>
            <a:r>
              <a:rPr lang="en-US" sz="2400" dirty="0">
                <a:ea typeface="Century Gothic" charset="0"/>
                <a:cs typeface="Century Gothic" charset="0"/>
              </a:rPr>
              <a:t>T</a:t>
            </a:r>
            <a:r>
              <a:rPr lang="en-US" sz="2400" dirty="0" smtClean="0">
                <a:ea typeface="Century Gothic" charset="0"/>
                <a:cs typeface="Century Gothic" charset="0"/>
              </a:rPr>
              <a:t>echnical requirements for digital preservation</a:t>
            </a:r>
          </a:p>
          <a:p>
            <a:r>
              <a:rPr lang="en-US" sz="2400" dirty="0">
                <a:ea typeface="Century Gothic" charset="0"/>
                <a:cs typeface="Century Gothic" charset="0"/>
              </a:rPr>
              <a:t>F</a:t>
            </a:r>
            <a:r>
              <a:rPr lang="en-US" sz="2400" dirty="0" smtClean="0">
                <a:ea typeface="Century Gothic" charset="0"/>
                <a:cs typeface="Century Gothic" charset="0"/>
              </a:rPr>
              <a:t>ile formats, validation &amp; conversion methods, data integrity techniques</a:t>
            </a:r>
          </a:p>
          <a:p>
            <a:r>
              <a:rPr lang="en-US" sz="2400" dirty="0" smtClean="0">
                <a:ea typeface="Century Gothic" charset="0"/>
                <a:cs typeface="Century Gothic" charset="0"/>
              </a:rPr>
              <a:t>Forensic technologies &amp; disk imaging software</a:t>
            </a:r>
          </a:p>
          <a:p>
            <a:r>
              <a:rPr lang="en-US" sz="2400" dirty="0" smtClean="0">
                <a:ea typeface="Century Gothic" charset="0"/>
                <a:cs typeface="Century Gothic" charset="0"/>
              </a:rPr>
              <a:t>Digital preservation &amp; repository management systems</a:t>
            </a:r>
          </a:p>
          <a:p>
            <a:r>
              <a:rPr lang="en-US" sz="2400" dirty="0" smtClean="0">
                <a:ea typeface="Century Gothic" charset="0"/>
                <a:cs typeface="Century Gothic" charset="0"/>
              </a:rPr>
              <a:t>Basic coding in languages like Python</a:t>
            </a:r>
          </a:p>
          <a:p>
            <a:r>
              <a:rPr lang="en-US" sz="2400" dirty="0" smtClean="0">
                <a:ea typeface="Century Gothic" charset="0"/>
                <a:cs typeface="Century Gothic" charset="0"/>
              </a:rPr>
              <a:t>Basic </a:t>
            </a:r>
            <a:r>
              <a:rPr lang="en-US" sz="2400" dirty="0">
                <a:ea typeface="Century Gothic" charset="0"/>
                <a:cs typeface="Century Gothic" charset="0"/>
              </a:rPr>
              <a:t>U</a:t>
            </a:r>
            <a:r>
              <a:rPr lang="en-US" sz="2400" dirty="0" smtClean="0">
                <a:ea typeface="Century Gothic" charset="0"/>
                <a:cs typeface="Century Gothic" charset="0"/>
              </a:rPr>
              <a:t>nix shell scripting</a:t>
            </a:r>
          </a:p>
          <a:p>
            <a:r>
              <a:rPr lang="en-US" sz="2400" dirty="0" smtClean="0">
                <a:ea typeface="Century Gothic" charset="0"/>
                <a:cs typeface="Century Gothic" charset="0"/>
              </a:rPr>
              <a:t>Experience with XML, HTML, databases, XSLT</a:t>
            </a:r>
          </a:p>
          <a:p>
            <a:r>
              <a:rPr lang="en-US" sz="2400" b="1" dirty="0" smtClean="0">
                <a:ea typeface="Century Gothic" charset="0"/>
                <a:cs typeface="Century Gothic" charset="0"/>
              </a:rPr>
              <a:t>Understanding how different systems &amp; programs contribute to digital workflows</a:t>
            </a:r>
          </a:p>
          <a:p>
            <a:endParaRPr lang="en-US" sz="1100" dirty="0" smtClean="0"/>
          </a:p>
          <a:p>
            <a:endParaRPr lang="en-US" sz="1100" dirty="0"/>
          </a:p>
        </p:txBody>
      </p:sp>
      <p:pic>
        <p:nvPicPr>
          <p:cNvPr id="5" name="Content Placeholder 4"/>
          <p:cNvPicPr>
            <a:picLocks noGrp="1" noChangeAspect="1"/>
          </p:cNvPicPr>
          <p:nvPr>
            <p:ph sz="half" idx="2"/>
          </p:nvPr>
        </p:nvPicPr>
        <p:blipFill rotWithShape="1">
          <a:blip r:embed="rId3" cstate="print">
            <a:extLst>
              <a:ext uri="{28A0092B-C50C-407E-A947-70E740481C1C}">
                <a14:useLocalDpi xmlns:a14="http://schemas.microsoft.com/office/drawing/2010/main"/>
              </a:ext>
            </a:extLst>
          </a:blip>
          <a:srcRect r="-429"/>
          <a:stretch/>
        </p:blipFill>
        <p:spPr>
          <a:xfrm>
            <a:off x="355600" y="1690687"/>
            <a:ext cx="5562600" cy="4351338"/>
          </a:xfrm>
        </p:spPr>
      </p:pic>
      <p:sp>
        <p:nvSpPr>
          <p:cNvPr id="4" name="TextBox 3"/>
          <p:cNvSpPr txBox="1"/>
          <p:nvPr/>
        </p:nvSpPr>
        <p:spPr>
          <a:xfrm>
            <a:off x="355600" y="6043418"/>
            <a:ext cx="1526380" cy="215444"/>
          </a:xfrm>
          <a:prstGeom prst="rect">
            <a:avLst/>
          </a:prstGeom>
          <a:noFill/>
        </p:spPr>
        <p:txBody>
          <a:bodyPr wrap="none" rtlCol="0">
            <a:spAutoFit/>
          </a:bodyPr>
          <a:lstStyle/>
          <a:p>
            <a:r>
              <a:rPr lang="en-GB" sz="800" dirty="0" smtClean="0"/>
              <a:t>Image: CC </a:t>
            </a:r>
            <a:r>
              <a:rPr lang="en-GB" sz="800" dirty="0" err="1" smtClean="0"/>
              <a:t>Starline</a:t>
            </a:r>
            <a:r>
              <a:rPr lang="en-GB" sz="800" dirty="0" smtClean="0"/>
              <a:t>, </a:t>
            </a:r>
            <a:r>
              <a:rPr lang="en-GB" sz="800" dirty="0" err="1" smtClean="0"/>
              <a:t>Freepik.com</a:t>
            </a:r>
            <a:r>
              <a:rPr lang="en-US" sz="800" dirty="0" smtClean="0"/>
              <a:t> </a:t>
            </a:r>
            <a:endParaRPr lang="en-GB" sz="800" dirty="0"/>
          </a:p>
        </p:txBody>
      </p:sp>
    </p:spTree>
    <p:extLst>
      <p:ext uri="{BB962C8B-B14F-4D97-AF65-F5344CB8AC3E}">
        <p14:creationId xmlns:p14="http://schemas.microsoft.com/office/powerpoint/2010/main" val="850884510"/>
      </p:ext>
    </p:extLst>
  </p:cSld>
  <p:clrMapOvr>
    <a:masterClrMapping/>
  </p:clrMapOvr>
  <mc:AlternateContent xmlns:mc="http://schemas.openxmlformats.org/markup-compatibility/2006" xmlns:p14="http://schemas.microsoft.com/office/powerpoint/2010/main">
    <mc:Choice Requires="p14">
      <p:transition spd="slow" p14:dur="2000" advTm="3464"/>
    </mc:Choice>
    <mc:Fallback xmlns="">
      <p:transition spd="slow" advTm="3464"/>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spcBef>
                <a:spcPts val="0"/>
              </a:spcBef>
              <a:spcAft>
                <a:spcPts val="1200"/>
              </a:spcAft>
            </a:pPr>
            <a:r>
              <a:rPr lang="en-GB" b="1" dirty="0" smtClean="0">
                <a:latin typeface="+mn-lt"/>
                <a:ea typeface="Century Gothic" charset="0"/>
                <a:cs typeface="Century Gothic" charset="0"/>
              </a:rPr>
              <a:t>Metadata standards</a:t>
            </a:r>
            <a:endParaRPr lang="en-GB" b="1" dirty="0">
              <a:latin typeface="+mn-lt"/>
              <a:ea typeface="Century Gothic" charset="0"/>
              <a:cs typeface="Century Gothic" charset="0"/>
            </a:endParaRPr>
          </a:p>
        </p:txBody>
      </p:sp>
      <p:sp>
        <p:nvSpPr>
          <p:cNvPr id="3" name="Content Placeholder 2"/>
          <p:cNvSpPr>
            <a:spLocks noGrp="1"/>
          </p:cNvSpPr>
          <p:nvPr>
            <p:ph sz="half" idx="1"/>
          </p:nvPr>
        </p:nvSpPr>
        <p:spPr>
          <a:xfrm>
            <a:off x="838200" y="1690688"/>
            <a:ext cx="10629900" cy="5032376"/>
          </a:xfrm>
        </p:spPr>
        <p:txBody>
          <a:bodyPr>
            <a:normAutofit/>
          </a:bodyPr>
          <a:lstStyle/>
          <a:p>
            <a:pPr>
              <a:spcBef>
                <a:spcPts val="0"/>
              </a:spcBef>
              <a:spcAft>
                <a:spcPts val="1200"/>
              </a:spcAft>
            </a:pPr>
            <a:r>
              <a:rPr lang="en-GB" sz="3200" dirty="0" smtClean="0">
                <a:ea typeface="Century Gothic" charset="0"/>
                <a:cs typeface="Century Gothic" charset="0"/>
              </a:rPr>
              <a:t>Your organisation’s descriptive metadata schemas and standards</a:t>
            </a:r>
          </a:p>
          <a:p>
            <a:pPr lvl="1">
              <a:spcBef>
                <a:spcPts val="0"/>
              </a:spcBef>
              <a:spcAft>
                <a:spcPts val="1200"/>
              </a:spcAft>
            </a:pPr>
            <a:r>
              <a:rPr lang="en-GB" sz="2800" dirty="0" smtClean="0">
                <a:ea typeface="Century Gothic" charset="0"/>
                <a:cs typeface="Century Gothic" charset="0"/>
              </a:rPr>
              <a:t>Dublin Core, MODS, METS</a:t>
            </a:r>
          </a:p>
          <a:p>
            <a:pPr>
              <a:spcBef>
                <a:spcPts val="0"/>
              </a:spcBef>
              <a:spcAft>
                <a:spcPts val="1200"/>
              </a:spcAft>
            </a:pPr>
            <a:r>
              <a:rPr lang="en-GB" sz="3200" dirty="0" smtClean="0">
                <a:ea typeface="Century Gothic" charset="0"/>
                <a:cs typeface="Century Gothic" charset="0"/>
              </a:rPr>
              <a:t>Mark up languages such as XML</a:t>
            </a:r>
          </a:p>
          <a:p>
            <a:pPr>
              <a:spcBef>
                <a:spcPts val="0"/>
              </a:spcBef>
              <a:spcAft>
                <a:spcPts val="1200"/>
              </a:spcAft>
            </a:pPr>
            <a:r>
              <a:rPr lang="en-GB" sz="3200" dirty="0" smtClean="0">
                <a:ea typeface="Century Gothic" charset="0"/>
                <a:cs typeface="Century Gothic" charset="0"/>
              </a:rPr>
              <a:t>Preservation metadata</a:t>
            </a:r>
          </a:p>
          <a:p>
            <a:pPr lvl="1">
              <a:spcBef>
                <a:spcPts val="0"/>
              </a:spcBef>
              <a:spcAft>
                <a:spcPts val="1200"/>
              </a:spcAft>
            </a:pPr>
            <a:r>
              <a:rPr lang="en-GB" sz="2800" dirty="0" smtClean="0">
                <a:ea typeface="Century Gothic" charset="0"/>
                <a:cs typeface="Century Gothic" charset="0"/>
              </a:rPr>
              <a:t>PREMIS schema – Preservation Metadata Implementation Strategies</a:t>
            </a:r>
          </a:p>
          <a:p>
            <a:pPr lvl="1">
              <a:spcBef>
                <a:spcPts val="0"/>
              </a:spcBef>
              <a:spcAft>
                <a:spcPts val="1200"/>
              </a:spcAft>
            </a:pPr>
            <a:r>
              <a:rPr lang="en-GB" sz="2800" dirty="0" smtClean="0">
                <a:ea typeface="Century Gothic" charset="0"/>
                <a:cs typeface="Century Gothic" charset="0"/>
              </a:rPr>
              <a:t>PROV-O</a:t>
            </a:r>
          </a:p>
          <a:p>
            <a:pPr>
              <a:spcBef>
                <a:spcPts val="0"/>
              </a:spcBef>
              <a:spcAft>
                <a:spcPts val="1200"/>
              </a:spcAft>
            </a:pPr>
            <a:r>
              <a:rPr lang="en-GB" sz="3200" dirty="0" smtClean="0">
                <a:ea typeface="Century Gothic" charset="0"/>
                <a:cs typeface="Century Gothic" charset="0"/>
              </a:rPr>
              <a:t>Linked open data</a:t>
            </a:r>
            <a:endParaRPr lang="en-GB" dirty="0" smtClean="0">
              <a:ea typeface="Century Gothic" charset="0"/>
              <a:cs typeface="Century Gothic" charset="0"/>
            </a:endParaRPr>
          </a:p>
          <a:p>
            <a:pPr>
              <a:spcBef>
                <a:spcPts val="0"/>
              </a:spcBef>
              <a:spcAft>
                <a:spcPts val="1200"/>
              </a:spcAft>
            </a:pPr>
            <a:endParaRPr lang="en-GB" dirty="0" smtClean="0">
              <a:ea typeface="Century Gothic" charset="0"/>
              <a:cs typeface="Century Gothic" charset="0"/>
            </a:endParaRPr>
          </a:p>
        </p:txBody>
      </p:sp>
    </p:spTree>
    <p:extLst>
      <p:ext uri="{BB962C8B-B14F-4D97-AF65-F5344CB8AC3E}">
        <p14:creationId xmlns:p14="http://schemas.microsoft.com/office/powerpoint/2010/main" val="1801794343"/>
      </p:ext>
    </p:extLst>
  </p:cSld>
  <p:clrMapOvr>
    <a:masterClrMapping/>
  </p:clrMapOvr>
  <mc:AlternateContent xmlns:mc="http://schemas.openxmlformats.org/markup-compatibility/2006" xmlns:p14="http://schemas.microsoft.com/office/powerpoint/2010/main">
    <mc:Choice Requires="p14">
      <p:transition spd="slow" p14:dur="2000" advTm="3869"/>
    </mc:Choice>
    <mc:Fallback xmlns="">
      <p:transition spd="slow" advTm="3869"/>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2079495"/>
          </a:xfrm>
        </p:spPr>
        <p:txBody>
          <a:bodyPr>
            <a:normAutofit fontScale="90000"/>
          </a:bodyPr>
          <a:lstStyle/>
          <a:p>
            <a:pPr>
              <a:spcBef>
                <a:spcPts val="0"/>
              </a:spcBef>
              <a:spcAft>
                <a:spcPts val="1200"/>
              </a:spcAft>
            </a:pPr>
            <a:r>
              <a:rPr lang="en-GB" b="1" dirty="0">
                <a:latin typeface="+mn-lt"/>
                <a:ea typeface="Century Gothic" charset="0"/>
                <a:cs typeface="Century Gothic" charset="0"/>
              </a:rPr>
              <a:t>Understanding users &amp; their needs</a:t>
            </a:r>
            <a:br>
              <a:rPr lang="en-GB" b="1" dirty="0">
                <a:latin typeface="+mn-lt"/>
                <a:ea typeface="Century Gothic" charset="0"/>
                <a:cs typeface="Century Gothic" charset="0"/>
              </a:rPr>
            </a:br>
            <a:r>
              <a:rPr lang="en-GB" b="1" dirty="0">
                <a:latin typeface="+mn-lt"/>
                <a:ea typeface="Century Gothic" charset="0"/>
                <a:cs typeface="Century Gothic" charset="0"/>
              </a:rPr>
              <a:t>Understanding legal requirements</a:t>
            </a:r>
            <a:br>
              <a:rPr lang="en-GB" b="1" dirty="0">
                <a:latin typeface="+mn-lt"/>
                <a:ea typeface="Century Gothic" charset="0"/>
                <a:cs typeface="Century Gothic" charset="0"/>
              </a:rPr>
            </a:br>
            <a:r>
              <a:rPr lang="en-GB" b="1" dirty="0">
                <a:latin typeface="+mn-lt"/>
                <a:ea typeface="Century Gothic" charset="0"/>
                <a:cs typeface="Century Gothic" charset="0"/>
              </a:rPr>
              <a:t>Project management &amp; preservation planning skills</a:t>
            </a:r>
          </a:p>
        </p:txBody>
      </p:sp>
      <p:sp>
        <p:nvSpPr>
          <p:cNvPr id="3" name="Content Placeholder 2"/>
          <p:cNvSpPr>
            <a:spLocks noGrp="1"/>
          </p:cNvSpPr>
          <p:nvPr>
            <p:ph sz="half" idx="1"/>
          </p:nvPr>
        </p:nvSpPr>
        <p:spPr>
          <a:xfrm>
            <a:off x="838200" y="2631233"/>
            <a:ext cx="10629900" cy="3965510"/>
          </a:xfrm>
        </p:spPr>
        <p:txBody>
          <a:bodyPr>
            <a:noAutofit/>
          </a:bodyPr>
          <a:lstStyle/>
          <a:p>
            <a:pPr>
              <a:spcBef>
                <a:spcPts val="0"/>
              </a:spcBef>
              <a:spcAft>
                <a:spcPts val="1200"/>
              </a:spcAft>
            </a:pPr>
            <a:r>
              <a:rPr lang="en-GB" sz="3200" dirty="0" smtClean="0">
                <a:ea typeface="Century Gothic" charset="0"/>
                <a:cs typeface="Century Gothic" charset="0"/>
              </a:rPr>
              <a:t>Make your digital collections useful to users</a:t>
            </a:r>
          </a:p>
          <a:p>
            <a:pPr>
              <a:spcBef>
                <a:spcPts val="0"/>
              </a:spcBef>
              <a:spcAft>
                <a:spcPts val="1200"/>
              </a:spcAft>
            </a:pPr>
            <a:r>
              <a:rPr lang="en-GB" sz="3200" dirty="0" smtClean="0">
                <a:ea typeface="Century Gothic" charset="0"/>
                <a:cs typeface="Century Gothic" charset="0"/>
              </a:rPr>
              <a:t>Give them searching and use abilities in line with their needs and habits</a:t>
            </a:r>
          </a:p>
          <a:p>
            <a:pPr>
              <a:spcBef>
                <a:spcPts val="0"/>
              </a:spcBef>
              <a:spcAft>
                <a:spcPts val="1200"/>
              </a:spcAft>
            </a:pPr>
            <a:r>
              <a:rPr lang="en-GB" sz="3200" dirty="0" smtClean="0">
                <a:ea typeface="Century Gothic" charset="0"/>
                <a:cs typeface="Century Gothic" charset="0"/>
              </a:rPr>
              <a:t>Understanding legal requirements in relation to digital preservation</a:t>
            </a:r>
          </a:p>
          <a:p>
            <a:pPr lvl="1">
              <a:spcBef>
                <a:spcPts val="0"/>
              </a:spcBef>
              <a:spcAft>
                <a:spcPts val="1200"/>
              </a:spcAft>
            </a:pPr>
            <a:r>
              <a:rPr lang="en-GB" sz="2800" dirty="0" smtClean="0">
                <a:ea typeface="Century Gothic" charset="0"/>
                <a:cs typeface="Century Gothic" charset="0"/>
              </a:rPr>
              <a:t>Donor agreements?</a:t>
            </a:r>
          </a:p>
          <a:p>
            <a:pPr>
              <a:spcBef>
                <a:spcPts val="0"/>
              </a:spcBef>
              <a:spcAft>
                <a:spcPts val="1200"/>
              </a:spcAft>
            </a:pPr>
            <a:r>
              <a:rPr lang="en-GB" sz="3200" dirty="0" smtClean="0">
                <a:ea typeface="Century Gothic" charset="0"/>
                <a:cs typeface="Century Gothic" charset="0"/>
              </a:rPr>
              <a:t>Digital preservation requires ongoing planning and monitoring</a:t>
            </a:r>
          </a:p>
        </p:txBody>
      </p:sp>
    </p:spTree>
    <p:extLst>
      <p:ext uri="{BB962C8B-B14F-4D97-AF65-F5344CB8AC3E}">
        <p14:creationId xmlns:p14="http://schemas.microsoft.com/office/powerpoint/2010/main" val="1664773955"/>
      </p:ext>
    </p:extLst>
  </p:cSld>
  <p:clrMapOvr>
    <a:masterClrMapping/>
  </p:clrMapOvr>
  <mc:AlternateContent xmlns:mc="http://schemas.openxmlformats.org/markup-compatibility/2006" xmlns:p14="http://schemas.microsoft.com/office/powerpoint/2010/main">
    <mc:Choice Requires="p14">
      <p:transition spd="slow" p14:dur="2000" advTm="3869"/>
    </mc:Choice>
    <mc:Fallback xmlns="">
      <p:transition spd="slow" advTm="3869"/>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460499"/>
          </a:xfrm>
        </p:spPr>
        <p:txBody>
          <a:bodyPr>
            <a:normAutofit fontScale="90000"/>
          </a:bodyPr>
          <a:lstStyle/>
          <a:p>
            <a:pPr>
              <a:spcBef>
                <a:spcPts val="0"/>
              </a:spcBef>
              <a:spcAft>
                <a:spcPts val="1200"/>
              </a:spcAft>
            </a:pPr>
            <a:r>
              <a:rPr lang="en-GB" b="1" dirty="0">
                <a:latin typeface="+mn-lt"/>
                <a:ea typeface="Century Gothic" charset="0"/>
                <a:cs typeface="Century Gothic" charset="0"/>
              </a:rPr>
              <a:t>Communication skills </a:t>
            </a:r>
            <a:br>
              <a:rPr lang="en-GB" b="1" dirty="0">
                <a:latin typeface="+mn-lt"/>
                <a:ea typeface="Century Gothic" charset="0"/>
                <a:cs typeface="Century Gothic" charset="0"/>
              </a:rPr>
            </a:br>
            <a:r>
              <a:rPr lang="en-GB" b="1" dirty="0">
                <a:latin typeface="+mn-lt"/>
                <a:ea typeface="Century Gothic" charset="0"/>
                <a:cs typeface="Century Gothic" charset="0"/>
              </a:rPr>
              <a:t>Problem solving &amp; willingness to learn and adapt</a:t>
            </a:r>
          </a:p>
        </p:txBody>
      </p:sp>
      <p:sp>
        <p:nvSpPr>
          <p:cNvPr id="3" name="Content Placeholder 2"/>
          <p:cNvSpPr>
            <a:spLocks noGrp="1"/>
          </p:cNvSpPr>
          <p:nvPr>
            <p:ph sz="half" idx="1"/>
          </p:nvPr>
        </p:nvSpPr>
        <p:spPr>
          <a:xfrm>
            <a:off x="838200" y="1996750"/>
            <a:ext cx="10629900" cy="4861249"/>
          </a:xfrm>
        </p:spPr>
        <p:txBody>
          <a:bodyPr>
            <a:normAutofit/>
          </a:bodyPr>
          <a:lstStyle/>
          <a:p>
            <a:pPr>
              <a:spcBef>
                <a:spcPts val="0"/>
              </a:spcBef>
              <a:spcAft>
                <a:spcPts val="1200"/>
              </a:spcAft>
            </a:pPr>
            <a:r>
              <a:rPr lang="en-GB" sz="3600" dirty="0" smtClean="0">
                <a:ea typeface="Century Gothic" charset="0"/>
                <a:cs typeface="Century Gothic" charset="0"/>
              </a:rPr>
              <a:t>“soft skills”</a:t>
            </a:r>
          </a:p>
          <a:p>
            <a:pPr>
              <a:spcBef>
                <a:spcPts val="0"/>
              </a:spcBef>
              <a:spcAft>
                <a:spcPts val="1200"/>
              </a:spcAft>
            </a:pPr>
            <a:r>
              <a:rPr lang="en-GB" sz="3600" dirty="0" smtClean="0">
                <a:ea typeface="Century Gothic" charset="0"/>
                <a:cs typeface="Century Gothic" charset="0"/>
              </a:rPr>
              <a:t>Communication for advocacy</a:t>
            </a:r>
          </a:p>
          <a:p>
            <a:pPr lvl="1">
              <a:spcBef>
                <a:spcPts val="0"/>
              </a:spcBef>
              <a:spcAft>
                <a:spcPts val="1200"/>
              </a:spcAft>
            </a:pPr>
            <a:r>
              <a:rPr lang="en-GB" sz="2800" dirty="0" smtClean="0">
                <a:ea typeface="Century Gothic" charset="0"/>
                <a:cs typeface="Century Gothic" charset="0"/>
              </a:rPr>
              <a:t>Communicate up/down/sideways</a:t>
            </a:r>
          </a:p>
          <a:p>
            <a:pPr lvl="1">
              <a:spcBef>
                <a:spcPts val="0"/>
              </a:spcBef>
              <a:spcAft>
                <a:spcPts val="1200"/>
              </a:spcAft>
            </a:pPr>
            <a:r>
              <a:rPr lang="en-GB" sz="2800" dirty="0" smtClean="0">
                <a:ea typeface="Century Gothic" charset="0"/>
                <a:cs typeface="Century Gothic" charset="0"/>
              </a:rPr>
              <a:t>Internal and external</a:t>
            </a:r>
          </a:p>
          <a:p>
            <a:pPr lvl="1">
              <a:spcBef>
                <a:spcPts val="0"/>
              </a:spcBef>
              <a:spcAft>
                <a:spcPts val="1200"/>
              </a:spcAft>
            </a:pPr>
            <a:r>
              <a:rPr lang="en-GB" sz="2800" dirty="0" smtClean="0">
                <a:ea typeface="Century Gothic" charset="0"/>
                <a:cs typeface="Century Gothic" charset="0"/>
              </a:rPr>
              <a:t>Training</a:t>
            </a:r>
          </a:p>
          <a:p>
            <a:pPr>
              <a:spcBef>
                <a:spcPts val="0"/>
              </a:spcBef>
              <a:spcAft>
                <a:spcPts val="1200"/>
              </a:spcAft>
            </a:pPr>
            <a:r>
              <a:rPr lang="en-GB" sz="3200" dirty="0" smtClean="0">
                <a:ea typeface="Century Gothic" charset="0"/>
                <a:cs typeface="Century Gothic" charset="0"/>
              </a:rPr>
              <a:t>Problem solving – creative solutions</a:t>
            </a:r>
          </a:p>
          <a:p>
            <a:pPr>
              <a:spcBef>
                <a:spcPts val="0"/>
              </a:spcBef>
              <a:spcAft>
                <a:spcPts val="1200"/>
              </a:spcAft>
            </a:pPr>
            <a:r>
              <a:rPr lang="en-GB" sz="3200" dirty="0" smtClean="0">
                <a:ea typeface="Century Gothic" charset="0"/>
                <a:cs typeface="Century Gothic" charset="0"/>
              </a:rPr>
              <a:t>Digital preservation requires ongoing learning and adapting to changing technologies and cultural landscapes</a:t>
            </a:r>
          </a:p>
          <a:p>
            <a:pPr>
              <a:spcBef>
                <a:spcPts val="0"/>
              </a:spcBef>
              <a:spcAft>
                <a:spcPts val="1200"/>
              </a:spcAft>
            </a:pPr>
            <a:endParaRPr lang="en-GB" dirty="0" smtClean="0">
              <a:ea typeface="Century Gothic" charset="0"/>
              <a:cs typeface="Century Gothic" charset="0"/>
            </a:endParaRPr>
          </a:p>
          <a:p>
            <a:pPr>
              <a:spcBef>
                <a:spcPts val="0"/>
              </a:spcBef>
              <a:spcAft>
                <a:spcPts val="1200"/>
              </a:spcAft>
            </a:pPr>
            <a:endParaRPr lang="en-GB" dirty="0" smtClean="0">
              <a:ea typeface="Century Gothic" charset="0"/>
              <a:cs typeface="Century Gothic" charset="0"/>
            </a:endParaRPr>
          </a:p>
        </p:txBody>
      </p:sp>
    </p:spTree>
    <p:extLst>
      <p:ext uri="{BB962C8B-B14F-4D97-AF65-F5344CB8AC3E}">
        <p14:creationId xmlns:p14="http://schemas.microsoft.com/office/powerpoint/2010/main" val="1235786708"/>
      </p:ext>
    </p:extLst>
  </p:cSld>
  <p:clrMapOvr>
    <a:masterClrMapping/>
  </p:clrMapOvr>
  <mc:AlternateContent xmlns:mc="http://schemas.openxmlformats.org/markup-compatibility/2006" xmlns:p14="http://schemas.microsoft.com/office/powerpoint/2010/main">
    <mc:Choice Requires="p14">
      <p:transition spd="slow" p14:dur="2000" advTm="3869"/>
    </mc:Choice>
    <mc:Fallback xmlns="">
      <p:transition spd="slow" advTm="3869"/>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48042" y="1594057"/>
            <a:ext cx="7895915" cy="5263943"/>
          </a:xfrm>
          <a:prstGeom prst="rect">
            <a:avLst/>
          </a:prstGeom>
        </p:spPr>
      </p:pic>
      <p:sp>
        <p:nvSpPr>
          <p:cNvPr id="2" name="Title 1"/>
          <p:cNvSpPr>
            <a:spLocks noGrp="1"/>
          </p:cNvSpPr>
          <p:nvPr>
            <p:ph type="title"/>
          </p:nvPr>
        </p:nvSpPr>
        <p:spPr>
          <a:xfrm>
            <a:off x="838200" y="365125"/>
            <a:ext cx="10515600" cy="2059098"/>
          </a:xfrm>
        </p:spPr>
        <p:txBody>
          <a:bodyPr>
            <a:normAutofit/>
          </a:bodyPr>
          <a:lstStyle/>
          <a:p>
            <a:r>
              <a:rPr lang="en-US" sz="4800" b="1" dirty="0" smtClean="0">
                <a:latin typeface="+mn-lt"/>
                <a:ea typeface="Century Gothic" charset="0"/>
                <a:cs typeface="Century Gothic" charset="0"/>
              </a:rPr>
              <a:t>Recruitment of future staff</a:t>
            </a:r>
            <a:br>
              <a:rPr lang="en-US" sz="4800" b="1" dirty="0" smtClean="0">
                <a:latin typeface="+mn-lt"/>
                <a:ea typeface="Century Gothic" charset="0"/>
                <a:cs typeface="Century Gothic" charset="0"/>
              </a:rPr>
            </a:br>
            <a:r>
              <a:rPr lang="en-US" sz="4800" b="1" dirty="0" smtClean="0">
                <a:latin typeface="+mn-lt"/>
                <a:ea typeface="Century Gothic" charset="0"/>
                <a:cs typeface="Century Gothic" charset="0"/>
              </a:rPr>
              <a:t>Supporting current staff</a:t>
            </a:r>
            <a:endParaRPr lang="en-US" sz="4800" b="1" dirty="0">
              <a:latin typeface="+mn-lt"/>
              <a:ea typeface="Century Gothic" charset="0"/>
              <a:cs typeface="Century Gothic" charset="0"/>
            </a:endParaRPr>
          </a:p>
        </p:txBody>
      </p:sp>
    </p:spTree>
    <p:extLst>
      <p:ext uri="{BB962C8B-B14F-4D97-AF65-F5344CB8AC3E}">
        <p14:creationId xmlns:p14="http://schemas.microsoft.com/office/powerpoint/2010/main" val="863634041"/>
      </p:ext>
    </p:extLst>
  </p:cSld>
  <p:clrMapOvr>
    <a:masterClrMapping/>
  </p:clrMapOvr>
  <mc:AlternateContent xmlns:mc="http://schemas.openxmlformats.org/markup-compatibility/2006" xmlns:p14="http://schemas.microsoft.com/office/powerpoint/2010/main">
    <mc:Choice Requires="p14">
      <p:transition spd="slow" p14:dur="2000" advTm="3531"/>
    </mc:Choice>
    <mc:Fallback xmlns="">
      <p:transition spd="slow" advTm="3531"/>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t="16642"/>
          <a:stretch/>
        </p:blipFill>
        <p:spPr>
          <a:xfrm>
            <a:off x="7965477" y="0"/>
            <a:ext cx="3892176" cy="2162966"/>
          </a:xfrm>
          <a:prstGeom prst="rect">
            <a:avLst/>
          </a:prstGeom>
        </p:spPr>
      </p:pic>
      <p:sp>
        <p:nvSpPr>
          <p:cNvPr id="2" name="Title 1"/>
          <p:cNvSpPr>
            <a:spLocks noGrp="1"/>
          </p:cNvSpPr>
          <p:nvPr>
            <p:ph type="title"/>
          </p:nvPr>
        </p:nvSpPr>
        <p:spPr/>
        <p:txBody>
          <a:bodyPr>
            <a:normAutofit/>
          </a:bodyPr>
          <a:lstStyle/>
          <a:p>
            <a:r>
              <a:rPr lang="en-US" sz="4800" b="1" dirty="0" smtClean="0">
                <a:latin typeface="+mn-lt"/>
                <a:ea typeface="Century Gothic" charset="0"/>
                <a:cs typeface="Century Gothic" charset="0"/>
              </a:rPr>
              <a:t>Upskilling current staff</a:t>
            </a:r>
            <a:endParaRPr lang="en-US" sz="4800" b="1" dirty="0">
              <a:latin typeface="+mn-lt"/>
              <a:ea typeface="Century Gothic" charset="0"/>
              <a:cs typeface="Century Gothic" charset="0"/>
            </a:endParaRPr>
          </a:p>
        </p:txBody>
      </p:sp>
      <p:sp>
        <p:nvSpPr>
          <p:cNvPr id="3" name="Content Placeholder 2"/>
          <p:cNvSpPr>
            <a:spLocks noGrp="1"/>
          </p:cNvSpPr>
          <p:nvPr>
            <p:ph idx="1"/>
          </p:nvPr>
        </p:nvSpPr>
        <p:spPr/>
        <p:txBody>
          <a:bodyPr>
            <a:normAutofit/>
          </a:bodyPr>
          <a:lstStyle/>
          <a:p>
            <a:r>
              <a:rPr lang="en-GB" sz="3200" dirty="0" smtClean="0"/>
              <a:t>Digital Preservation Coalition (DPC) handbook</a:t>
            </a:r>
          </a:p>
          <a:p>
            <a:pPr marL="457200" lvl="1" indent="0">
              <a:buNone/>
            </a:pPr>
            <a:r>
              <a:rPr lang="en-GB" sz="2800" dirty="0">
                <a:hlinkClick r:id="rId4"/>
              </a:rPr>
              <a:t>https://</a:t>
            </a:r>
            <a:r>
              <a:rPr lang="en-GB" sz="2800" dirty="0" smtClean="0">
                <a:hlinkClick r:id="rId4"/>
              </a:rPr>
              <a:t>www.dpconline.org/handbook</a:t>
            </a:r>
            <a:r>
              <a:rPr lang="en-GB" sz="2800" dirty="0" smtClean="0"/>
              <a:t> </a:t>
            </a:r>
          </a:p>
          <a:p>
            <a:pPr marL="457200" lvl="1" indent="0">
              <a:buNone/>
            </a:pPr>
            <a:endParaRPr lang="en-GB" sz="3200" dirty="0"/>
          </a:p>
          <a:p>
            <a:r>
              <a:rPr lang="en-GB" sz="3200" dirty="0" smtClean="0"/>
              <a:t>Library Carpentry/Software Carpentry</a:t>
            </a:r>
          </a:p>
          <a:p>
            <a:pPr marL="457200" lvl="1" indent="0">
              <a:buNone/>
            </a:pPr>
            <a:r>
              <a:rPr lang="en-GB" sz="2800" dirty="0" smtClean="0">
                <a:hlinkClick r:id="rId5"/>
              </a:rPr>
              <a:t>Codecademy.com</a:t>
            </a:r>
            <a:r>
              <a:rPr lang="en-GB" sz="2800" dirty="0" smtClean="0"/>
              <a:t>, </a:t>
            </a:r>
            <a:r>
              <a:rPr lang="en-GB" sz="2800" dirty="0" smtClean="0">
                <a:hlinkClick r:id="rId6"/>
              </a:rPr>
              <a:t>Khanacademy.org</a:t>
            </a:r>
            <a:r>
              <a:rPr lang="en-GB" sz="2800" dirty="0" smtClean="0"/>
              <a:t>, </a:t>
            </a:r>
            <a:r>
              <a:rPr lang="en-GB" sz="2800" dirty="0" smtClean="0">
                <a:hlinkClick r:id="rId7"/>
              </a:rPr>
              <a:t>Lynda.com</a:t>
            </a:r>
            <a:r>
              <a:rPr lang="en-GB" sz="2800" dirty="0" smtClean="0"/>
              <a:t> (paid)</a:t>
            </a:r>
          </a:p>
          <a:p>
            <a:pPr marL="457200" lvl="1" indent="0">
              <a:buNone/>
            </a:pPr>
            <a:endParaRPr lang="en-GB" sz="2800" dirty="0" smtClean="0"/>
          </a:p>
          <a:p>
            <a:r>
              <a:rPr lang="en-GB" sz="3200" dirty="0" smtClean="0"/>
              <a:t>DPOC resources – contact us for training materials</a:t>
            </a:r>
          </a:p>
          <a:p>
            <a:pPr marL="457200" lvl="1" indent="0">
              <a:buNone/>
            </a:pPr>
            <a:r>
              <a:rPr lang="en-GB" sz="2800" dirty="0" smtClean="0">
                <a:hlinkClick r:id="rId8"/>
              </a:rPr>
              <a:t>www.dpoc.ac.uk</a:t>
            </a:r>
            <a:r>
              <a:rPr lang="en-GB" sz="2800" dirty="0" smtClean="0"/>
              <a:t> </a:t>
            </a:r>
            <a:endParaRPr lang="en-GB" sz="2800" dirty="0"/>
          </a:p>
        </p:txBody>
      </p:sp>
    </p:spTree>
    <p:extLst>
      <p:ext uri="{BB962C8B-B14F-4D97-AF65-F5344CB8AC3E}">
        <p14:creationId xmlns:p14="http://schemas.microsoft.com/office/powerpoint/2010/main" val="1096954378"/>
      </p:ext>
    </p:extLst>
  </p:cSld>
  <p:clrMapOvr>
    <a:masterClrMapping/>
  </p:clrMapOvr>
  <mc:AlternateContent xmlns:mc="http://schemas.openxmlformats.org/markup-compatibility/2006" xmlns:p14="http://schemas.microsoft.com/office/powerpoint/2010/main">
    <mc:Choice Requires="p14">
      <p:transition spd="slow" p14:dur="2000" advTm="3531"/>
    </mc:Choice>
    <mc:Fallback xmlns="">
      <p:transition spd="slow" advTm="3531"/>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mn-lt"/>
                <a:ea typeface="Century Gothic" charset="0"/>
                <a:cs typeface="Century Gothic" charset="0"/>
              </a:rPr>
              <a:t>Digital Preservation at Oxford and Cambridge (DPOC) project</a:t>
            </a:r>
            <a:endParaRPr lang="en-US" b="1" dirty="0">
              <a:latin typeface="+mn-lt"/>
              <a:ea typeface="Century Gothic" charset="0"/>
              <a:cs typeface="Century Gothic" charset="0"/>
            </a:endParaRPr>
          </a:p>
        </p:txBody>
      </p:sp>
      <p:sp>
        <p:nvSpPr>
          <p:cNvPr id="3" name="Content Placeholder 2"/>
          <p:cNvSpPr>
            <a:spLocks noGrp="1"/>
          </p:cNvSpPr>
          <p:nvPr>
            <p:ph sz="half" idx="1"/>
          </p:nvPr>
        </p:nvSpPr>
        <p:spPr/>
        <p:txBody>
          <a:bodyPr/>
          <a:lstStyle/>
          <a:p>
            <a:r>
              <a:rPr lang="en-US" dirty="0" smtClean="0">
                <a:ea typeface="Century Gothic" charset="0"/>
                <a:cs typeface="Century Gothic" charset="0"/>
              </a:rPr>
              <a:t>2 year project funding by the Polonsky Foundation</a:t>
            </a:r>
          </a:p>
          <a:p>
            <a:pPr marL="0" indent="0">
              <a:buNone/>
            </a:pPr>
            <a:endParaRPr lang="en-US" dirty="0">
              <a:ea typeface="Century Gothic" charset="0"/>
              <a:cs typeface="Century Gothic" charset="0"/>
            </a:endParaRPr>
          </a:p>
          <a:p>
            <a:pPr marL="0" indent="0">
              <a:buNone/>
            </a:pPr>
            <a:r>
              <a:rPr lang="en-US" dirty="0" smtClean="0">
                <a:ea typeface="Century Gothic" charset="0"/>
                <a:cs typeface="Century Gothic" charset="0"/>
              </a:rPr>
              <a:t>3 Fellows mirrored at each institution</a:t>
            </a:r>
          </a:p>
          <a:p>
            <a:r>
              <a:rPr lang="en-US" dirty="0" smtClean="0">
                <a:ea typeface="Century Gothic" charset="0"/>
                <a:cs typeface="Century Gothic" charset="0"/>
              </a:rPr>
              <a:t>Policy &amp; Planning</a:t>
            </a:r>
          </a:p>
          <a:p>
            <a:r>
              <a:rPr lang="en-US" dirty="0" smtClean="0">
                <a:ea typeface="Century Gothic" charset="0"/>
                <a:cs typeface="Century Gothic" charset="0"/>
              </a:rPr>
              <a:t>Outreach &amp; Training</a:t>
            </a:r>
          </a:p>
          <a:p>
            <a:r>
              <a:rPr lang="en-US" dirty="0" smtClean="0">
                <a:ea typeface="Century Gothic" charset="0"/>
                <a:cs typeface="Century Gothic" charset="0"/>
              </a:rPr>
              <a:t>Technical</a:t>
            </a:r>
            <a:endParaRPr lang="en-US" dirty="0">
              <a:ea typeface="Century Gothic" charset="0"/>
              <a:cs typeface="Century Gothic" charset="0"/>
            </a:endParaRPr>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a:ext>
            </a:extLst>
          </a:blip>
          <a:stretch>
            <a:fillRect/>
          </a:stretch>
        </p:blipFill>
        <p:spPr>
          <a:xfrm>
            <a:off x="5552248" y="2127380"/>
            <a:ext cx="6195252" cy="3484829"/>
          </a:xfrm>
        </p:spPr>
      </p:pic>
    </p:spTree>
    <p:extLst>
      <p:ext uri="{BB962C8B-B14F-4D97-AF65-F5344CB8AC3E}">
        <p14:creationId xmlns:p14="http://schemas.microsoft.com/office/powerpoint/2010/main" val="1893047478"/>
      </p:ext>
    </p:extLst>
  </p:cSld>
  <p:clrMapOvr>
    <a:masterClrMapping/>
  </p:clrMapOvr>
  <mc:AlternateContent xmlns:mc="http://schemas.openxmlformats.org/markup-compatibility/2006" xmlns:p14="http://schemas.microsoft.com/office/powerpoint/2010/main">
    <mc:Choice Requires="p14">
      <p:transition spd="slow" p14:dur="2000" advTm="1430"/>
    </mc:Choice>
    <mc:Fallback xmlns="">
      <p:transition spd="slow" advTm="143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latin typeface="+mn-lt"/>
                <a:ea typeface="Century Gothic" charset="0"/>
                <a:cs typeface="Century Gothic" charset="0"/>
              </a:rPr>
              <a:t>Remember: it is not only about IT</a:t>
            </a:r>
            <a:endParaRPr lang="en-US" sz="4800" b="1" dirty="0">
              <a:latin typeface="+mn-lt"/>
              <a:ea typeface="Century Gothic" charset="0"/>
              <a:cs typeface="Century Gothic"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48042" y="1594057"/>
            <a:ext cx="7895915" cy="5263943"/>
          </a:xfrm>
          <a:prstGeom prst="rect">
            <a:avLst/>
          </a:prstGeom>
        </p:spPr>
      </p:pic>
    </p:spTree>
    <p:extLst>
      <p:ext uri="{BB962C8B-B14F-4D97-AF65-F5344CB8AC3E}">
        <p14:creationId xmlns:p14="http://schemas.microsoft.com/office/powerpoint/2010/main" val="1692673808"/>
      </p:ext>
    </p:extLst>
  </p:cSld>
  <p:clrMapOvr>
    <a:masterClrMapping/>
  </p:clrMapOvr>
  <mc:AlternateContent xmlns:mc="http://schemas.openxmlformats.org/markup-compatibility/2006" xmlns:p14="http://schemas.microsoft.com/office/powerpoint/2010/main">
    <mc:Choice Requires="p14">
      <p:transition spd="slow" p14:dur="2000" advTm="3531"/>
    </mc:Choice>
    <mc:Fallback xmlns="">
      <p:transition spd="slow" advTm="3531"/>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latin typeface="+mn-lt"/>
                <a:ea typeface="Century Gothic" charset="0"/>
                <a:cs typeface="Century Gothic" charset="0"/>
              </a:rPr>
              <a:t>Conclusions</a:t>
            </a:r>
            <a:endParaRPr lang="en-US" sz="4800" b="1" dirty="0">
              <a:latin typeface="+mn-lt"/>
              <a:ea typeface="Century Gothic" charset="0"/>
              <a:cs typeface="Century Gothic" charset="0"/>
            </a:endParaRPr>
          </a:p>
        </p:txBody>
      </p:sp>
      <p:sp>
        <p:nvSpPr>
          <p:cNvPr id="3" name="Content Placeholder 2"/>
          <p:cNvSpPr>
            <a:spLocks noGrp="1"/>
          </p:cNvSpPr>
          <p:nvPr>
            <p:ph idx="1"/>
          </p:nvPr>
        </p:nvSpPr>
        <p:spPr/>
        <p:txBody>
          <a:bodyPr>
            <a:noAutofit/>
          </a:bodyPr>
          <a:lstStyle/>
          <a:p>
            <a:r>
              <a:rPr lang="en-GB" sz="3200" dirty="0" smtClean="0"/>
              <a:t>Reports and frameworks can be useful to help design teams &amp; identify gaps</a:t>
            </a:r>
          </a:p>
          <a:p>
            <a:r>
              <a:rPr lang="en-GB" sz="3200" dirty="0" smtClean="0"/>
              <a:t>You already have skills for digital preservation, you just need to see them through a “digital preservation lens”</a:t>
            </a:r>
          </a:p>
          <a:p>
            <a:r>
              <a:rPr lang="en-GB" sz="3200" dirty="0" smtClean="0"/>
              <a:t>No one person will have all of the skills, you need to work together – and you need a common language for that</a:t>
            </a:r>
          </a:p>
          <a:p>
            <a:r>
              <a:rPr lang="en-GB" sz="3200" dirty="0" smtClean="0"/>
              <a:t>You will need to upskill for digital preservation and you will need to recruit new staff – update your job descriptions to make this easier!</a:t>
            </a:r>
            <a:endParaRPr lang="en-GB" sz="3200" dirty="0"/>
          </a:p>
        </p:txBody>
      </p:sp>
    </p:spTree>
    <p:extLst>
      <p:ext uri="{BB962C8B-B14F-4D97-AF65-F5344CB8AC3E}">
        <p14:creationId xmlns:p14="http://schemas.microsoft.com/office/powerpoint/2010/main" val="1983762875"/>
      </p:ext>
    </p:extLst>
  </p:cSld>
  <p:clrMapOvr>
    <a:masterClrMapping/>
  </p:clrMapOvr>
  <mc:AlternateContent xmlns:mc="http://schemas.openxmlformats.org/markup-compatibility/2006" xmlns:p14="http://schemas.microsoft.com/office/powerpoint/2010/main">
    <mc:Choice Requires="p14">
      <p:transition spd="slow" p14:dur="2000" advTm="3531"/>
    </mc:Choice>
    <mc:Fallback xmlns="">
      <p:transition spd="slow" advTm="3531"/>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rotWithShape="1">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a:ext>
            </a:extLst>
          </a:blip>
          <a:srcRect/>
          <a:stretch/>
        </p:blipFill>
        <p:spPr>
          <a:xfrm>
            <a:off x="0" y="0"/>
            <a:ext cx="12192000" cy="6858000"/>
          </a:xfrm>
        </p:spPr>
      </p:pic>
      <p:sp>
        <p:nvSpPr>
          <p:cNvPr id="2" name="Title 1"/>
          <p:cNvSpPr>
            <a:spLocks noGrp="1"/>
          </p:cNvSpPr>
          <p:nvPr>
            <p:ph type="title"/>
          </p:nvPr>
        </p:nvSpPr>
        <p:spPr>
          <a:xfrm>
            <a:off x="838200" y="229658"/>
            <a:ext cx="10515600" cy="1325563"/>
          </a:xfrm>
        </p:spPr>
        <p:txBody>
          <a:bodyPr>
            <a:noAutofit/>
          </a:bodyPr>
          <a:lstStyle/>
          <a:p>
            <a:r>
              <a:rPr lang="en-US" sz="4800" b="1" dirty="0" smtClean="0">
                <a:latin typeface="+mn-lt"/>
                <a:ea typeface="Century Gothic" charset="0"/>
                <a:cs typeface="Century Gothic" charset="0"/>
              </a:rPr>
              <a:t>Is it just a skills gap or an awareness and advocacy gap?</a:t>
            </a:r>
            <a:endParaRPr lang="en-US" sz="4800" b="1" dirty="0">
              <a:latin typeface="+mn-lt"/>
              <a:ea typeface="Century Gothic" charset="0"/>
              <a:cs typeface="Century Gothic" charset="0"/>
            </a:endParaRPr>
          </a:p>
        </p:txBody>
      </p:sp>
      <p:sp>
        <p:nvSpPr>
          <p:cNvPr id="3" name="TextBox 2"/>
          <p:cNvSpPr txBox="1"/>
          <p:nvPr/>
        </p:nvSpPr>
        <p:spPr>
          <a:xfrm>
            <a:off x="10476466" y="6642556"/>
            <a:ext cx="1715534" cy="215444"/>
          </a:xfrm>
          <a:prstGeom prst="rect">
            <a:avLst/>
          </a:prstGeom>
          <a:noFill/>
        </p:spPr>
        <p:txBody>
          <a:bodyPr wrap="none" rtlCol="0">
            <a:spAutoFit/>
          </a:bodyPr>
          <a:lstStyle/>
          <a:p>
            <a:r>
              <a:rPr lang="en-GB" sz="800" dirty="0" smtClean="0"/>
              <a:t>Image: CC Jannoon028, </a:t>
            </a:r>
            <a:r>
              <a:rPr lang="en-GB" sz="800" dirty="0" err="1" smtClean="0"/>
              <a:t>Freepik.com</a:t>
            </a:r>
            <a:r>
              <a:rPr lang="en-US" sz="800" dirty="0" smtClean="0"/>
              <a:t> </a:t>
            </a:r>
            <a:endParaRPr lang="en-GB" sz="800" dirty="0"/>
          </a:p>
        </p:txBody>
      </p:sp>
    </p:spTree>
    <p:extLst>
      <p:ext uri="{BB962C8B-B14F-4D97-AF65-F5344CB8AC3E}">
        <p14:creationId xmlns:p14="http://schemas.microsoft.com/office/powerpoint/2010/main" val="168652109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2321515"/>
            <a:ext cx="10515600" cy="1325563"/>
          </a:xfrm>
        </p:spPr>
        <p:txBody>
          <a:bodyPr>
            <a:noAutofit/>
          </a:bodyPr>
          <a:lstStyle/>
          <a:p>
            <a:pPr algn="ctr"/>
            <a:r>
              <a:rPr lang="en-US" sz="5400" dirty="0" smtClean="0">
                <a:latin typeface="+mn-lt"/>
                <a:ea typeface="Century Gothic" charset="0"/>
                <a:cs typeface="Century Gothic" charset="0"/>
              </a:rPr>
              <a:t/>
            </a:r>
            <a:br>
              <a:rPr lang="en-US" sz="5400" dirty="0" smtClean="0">
                <a:latin typeface="+mn-lt"/>
                <a:ea typeface="Century Gothic" charset="0"/>
                <a:cs typeface="Century Gothic" charset="0"/>
              </a:rPr>
            </a:br>
            <a:r>
              <a:rPr lang="en-US" sz="5400" dirty="0" smtClean="0">
                <a:latin typeface="+mn-lt"/>
                <a:ea typeface="Century Gothic" charset="0"/>
                <a:cs typeface="Century Gothic" charset="0"/>
              </a:rPr>
              <a:t>Thank you!</a:t>
            </a:r>
            <a:br>
              <a:rPr lang="en-US" sz="5400" dirty="0" smtClean="0">
                <a:latin typeface="+mn-lt"/>
                <a:ea typeface="Century Gothic" charset="0"/>
                <a:cs typeface="Century Gothic" charset="0"/>
              </a:rPr>
            </a:br>
            <a:endParaRPr lang="en-US" sz="5400" dirty="0">
              <a:latin typeface="+mn-lt"/>
              <a:ea typeface="Century Gothic" charset="0"/>
              <a:cs typeface="Century Gothic" charset="0"/>
            </a:endParaRPr>
          </a:p>
        </p:txBody>
      </p:sp>
      <p:sp>
        <p:nvSpPr>
          <p:cNvPr id="8" name="TextBox 7"/>
          <p:cNvSpPr txBox="1"/>
          <p:nvPr/>
        </p:nvSpPr>
        <p:spPr>
          <a:xfrm>
            <a:off x="255181" y="5841855"/>
            <a:ext cx="4261936" cy="830997"/>
          </a:xfrm>
          <a:prstGeom prst="rect">
            <a:avLst/>
          </a:prstGeom>
          <a:noFill/>
        </p:spPr>
        <p:txBody>
          <a:bodyPr wrap="none" rtlCol="0">
            <a:spAutoFit/>
          </a:bodyPr>
          <a:lstStyle/>
          <a:p>
            <a:r>
              <a:rPr lang="en-US" sz="2400" dirty="0" smtClean="0">
                <a:ea typeface="Century Gothic" charset="0"/>
                <a:cs typeface="Century Gothic" charset="0"/>
                <a:hlinkClick r:id="rId2"/>
              </a:rPr>
              <a:t>Sarah.mason@bodleian.ox.ac.uk</a:t>
            </a:r>
            <a:endParaRPr lang="en-US" sz="2400" dirty="0" smtClean="0">
              <a:ea typeface="Century Gothic" charset="0"/>
              <a:cs typeface="Century Gothic" charset="0"/>
            </a:endParaRPr>
          </a:p>
          <a:p>
            <a:r>
              <a:rPr lang="en-US" sz="2400" dirty="0" smtClean="0">
                <a:ea typeface="Century Gothic" charset="0"/>
                <a:cs typeface="Century Gothic" charset="0"/>
                <a:hlinkClick r:id="rId3"/>
              </a:rPr>
              <a:t>www.dpoc.ac.uk</a:t>
            </a:r>
            <a:r>
              <a:rPr lang="en-US" sz="2400" dirty="0" smtClean="0">
                <a:ea typeface="Century Gothic" charset="0"/>
                <a:cs typeface="Century Gothic" charset="0"/>
              </a:rPr>
              <a:t>  </a:t>
            </a:r>
          </a:p>
        </p:txBody>
      </p:sp>
      <p:sp>
        <p:nvSpPr>
          <p:cNvPr id="9" name="TextBox 8"/>
          <p:cNvSpPr txBox="1"/>
          <p:nvPr/>
        </p:nvSpPr>
        <p:spPr>
          <a:xfrm>
            <a:off x="10739690" y="5841856"/>
            <a:ext cx="1228220" cy="830997"/>
          </a:xfrm>
          <a:prstGeom prst="rect">
            <a:avLst/>
          </a:prstGeom>
          <a:noFill/>
        </p:spPr>
        <p:txBody>
          <a:bodyPr wrap="none" rtlCol="0">
            <a:spAutoFit/>
          </a:bodyPr>
          <a:lstStyle/>
          <a:p>
            <a:pPr algn="r"/>
            <a:r>
              <a:rPr lang="en-US" sz="2400" dirty="0" smtClean="0">
                <a:ea typeface="Century Gothic" charset="0"/>
                <a:cs typeface="Century Gothic" charset="0"/>
              </a:rPr>
              <a:t>@BDLSS</a:t>
            </a:r>
          </a:p>
          <a:p>
            <a:pPr algn="r"/>
            <a:r>
              <a:rPr lang="en-US" sz="2400" dirty="0" smtClean="0">
                <a:ea typeface="Century Gothic" charset="0"/>
                <a:cs typeface="Century Gothic" charset="0"/>
              </a:rPr>
              <a:t>#DP0C</a:t>
            </a:r>
            <a:endParaRPr lang="en-US" sz="2400" dirty="0">
              <a:ea typeface="Century Gothic" charset="0"/>
              <a:cs typeface="Century Gothic" charset="0"/>
            </a:endParaRPr>
          </a:p>
        </p:txBody>
      </p:sp>
    </p:spTree>
    <p:extLst>
      <p:ext uri="{BB962C8B-B14F-4D97-AF65-F5344CB8AC3E}">
        <p14:creationId xmlns:p14="http://schemas.microsoft.com/office/powerpoint/2010/main" val="12159944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latin typeface="+mn-lt"/>
                <a:ea typeface="Century Gothic" charset="0"/>
                <a:cs typeface="Century Gothic" charset="0"/>
              </a:rPr>
              <a:t>What are the issues?</a:t>
            </a:r>
            <a:endParaRPr lang="en-US" sz="4800" b="1" dirty="0">
              <a:latin typeface="+mn-lt"/>
              <a:ea typeface="Century Gothic" charset="0"/>
              <a:cs typeface="Century Gothic" charset="0"/>
            </a:endParaRPr>
          </a:p>
        </p:txBody>
      </p:sp>
      <p:sp>
        <p:nvSpPr>
          <p:cNvPr id="3" name="Content Placeholder 2"/>
          <p:cNvSpPr>
            <a:spLocks noGrp="1"/>
          </p:cNvSpPr>
          <p:nvPr>
            <p:ph sz="half" idx="1"/>
          </p:nvPr>
        </p:nvSpPr>
        <p:spPr>
          <a:xfrm>
            <a:off x="838200" y="1690688"/>
            <a:ext cx="10515600" cy="4755376"/>
          </a:xfrm>
        </p:spPr>
        <p:txBody>
          <a:bodyPr>
            <a:noAutofit/>
          </a:bodyPr>
          <a:lstStyle/>
          <a:p>
            <a:r>
              <a:rPr lang="en-GB" sz="3200" dirty="0" smtClean="0">
                <a:ea typeface="Century Gothic" charset="0"/>
                <a:cs typeface="Century Gothic" charset="0"/>
              </a:rPr>
              <a:t>Still a new </a:t>
            </a:r>
            <a:r>
              <a:rPr lang="en-GB" sz="3200" dirty="0">
                <a:ea typeface="Century Gothic" charset="0"/>
                <a:cs typeface="Century Gothic" charset="0"/>
              </a:rPr>
              <a:t>and developing </a:t>
            </a:r>
            <a:r>
              <a:rPr lang="en-GB" sz="3200" dirty="0" smtClean="0">
                <a:ea typeface="Century Gothic" charset="0"/>
                <a:cs typeface="Century Gothic" charset="0"/>
              </a:rPr>
              <a:t>field</a:t>
            </a:r>
          </a:p>
          <a:p>
            <a:pPr lvl="1"/>
            <a:r>
              <a:rPr lang="en-GB" sz="2800" dirty="0" smtClean="0">
                <a:ea typeface="Century Gothic" charset="0"/>
                <a:cs typeface="Century Gothic" charset="0"/>
              </a:rPr>
              <a:t>Constantly changing – especially technology</a:t>
            </a:r>
          </a:p>
          <a:p>
            <a:pPr lvl="1"/>
            <a:r>
              <a:rPr lang="en-GB" sz="2800" dirty="0" smtClean="0">
                <a:ea typeface="Century Gothic" charset="0"/>
                <a:cs typeface="Century Gothic" charset="0"/>
              </a:rPr>
              <a:t>Lots </a:t>
            </a:r>
            <a:r>
              <a:rPr lang="en-GB" sz="2800" dirty="0">
                <a:ea typeface="Century Gothic" charset="0"/>
                <a:cs typeface="Century Gothic" charset="0"/>
              </a:rPr>
              <a:t>of theory but more limited </a:t>
            </a:r>
            <a:r>
              <a:rPr lang="en-GB" sz="2800" dirty="0" smtClean="0">
                <a:ea typeface="Century Gothic" charset="0"/>
                <a:cs typeface="Century Gothic" charset="0"/>
              </a:rPr>
              <a:t>in practice</a:t>
            </a:r>
            <a:endParaRPr lang="en-GB" sz="2800" dirty="0">
              <a:ea typeface="Century Gothic" charset="0"/>
              <a:cs typeface="Century Gothic" charset="0"/>
            </a:endParaRPr>
          </a:p>
          <a:p>
            <a:r>
              <a:rPr lang="en-GB" sz="3200" dirty="0" smtClean="0">
                <a:ea typeface="Century Gothic" charset="0"/>
                <a:cs typeface="Century Gothic" charset="0"/>
              </a:rPr>
              <a:t>What are the necessary skills? There will be new skills</a:t>
            </a:r>
            <a:endParaRPr lang="en-GB" sz="3200" dirty="0">
              <a:ea typeface="Century Gothic" charset="0"/>
              <a:cs typeface="Century Gothic" charset="0"/>
            </a:endParaRPr>
          </a:p>
          <a:p>
            <a:pPr lvl="1"/>
            <a:r>
              <a:rPr lang="en-GB" sz="2800" dirty="0">
                <a:ea typeface="Century Gothic" charset="0"/>
                <a:cs typeface="Century Gothic" charset="0"/>
              </a:rPr>
              <a:t>Training for existing </a:t>
            </a:r>
            <a:r>
              <a:rPr lang="en-GB" sz="2800" dirty="0" smtClean="0">
                <a:ea typeface="Century Gothic" charset="0"/>
                <a:cs typeface="Century Gothic" charset="0"/>
              </a:rPr>
              <a:t>staff</a:t>
            </a:r>
            <a:endParaRPr lang="en-GB" sz="2800" dirty="0">
              <a:ea typeface="Century Gothic" charset="0"/>
              <a:cs typeface="Century Gothic" charset="0"/>
            </a:endParaRPr>
          </a:p>
          <a:p>
            <a:pPr lvl="1"/>
            <a:r>
              <a:rPr lang="en-GB" sz="2800" dirty="0">
                <a:ea typeface="Century Gothic" charset="0"/>
                <a:cs typeface="Century Gothic" charset="0"/>
              </a:rPr>
              <a:t>Job descriptions </a:t>
            </a:r>
            <a:r>
              <a:rPr lang="en-GB" sz="2800" dirty="0" smtClean="0">
                <a:ea typeface="Century Gothic" charset="0"/>
                <a:cs typeface="Century Gothic" charset="0"/>
              </a:rPr>
              <a:t>– rewriting existing &amp; creating new ones</a:t>
            </a:r>
            <a:endParaRPr lang="en-GB" sz="2800" dirty="0">
              <a:ea typeface="Century Gothic" charset="0"/>
              <a:cs typeface="Century Gothic" charset="0"/>
            </a:endParaRPr>
          </a:p>
          <a:p>
            <a:pPr lvl="1"/>
            <a:r>
              <a:rPr lang="en-GB" sz="2800" dirty="0">
                <a:ea typeface="Century Gothic" charset="0"/>
                <a:cs typeface="Century Gothic" charset="0"/>
              </a:rPr>
              <a:t>How </a:t>
            </a:r>
            <a:r>
              <a:rPr lang="en-GB" sz="2800" dirty="0" smtClean="0">
                <a:ea typeface="Century Gothic" charset="0"/>
                <a:cs typeface="Century Gothic" charset="0"/>
              </a:rPr>
              <a:t>do you structure digital preservation teams?</a:t>
            </a:r>
          </a:p>
          <a:p>
            <a:r>
              <a:rPr lang="en-GB" sz="3200" dirty="0" smtClean="0">
                <a:ea typeface="Century Gothic" charset="0"/>
                <a:cs typeface="Century Gothic" charset="0"/>
              </a:rPr>
              <a:t>Staff retention</a:t>
            </a:r>
          </a:p>
          <a:p>
            <a:pPr lvl="1"/>
            <a:r>
              <a:rPr lang="en-GB" sz="2800" dirty="0" smtClean="0">
                <a:ea typeface="Century Gothic" charset="0"/>
                <a:cs typeface="Century Gothic" charset="0"/>
              </a:rPr>
              <a:t>staff </a:t>
            </a:r>
            <a:r>
              <a:rPr lang="en-GB" sz="2800" dirty="0">
                <a:ea typeface="Century Gothic" charset="0"/>
                <a:cs typeface="Century Gothic" charset="0"/>
              </a:rPr>
              <a:t>are both a key resource and </a:t>
            </a:r>
            <a:r>
              <a:rPr lang="en-GB" sz="2800" dirty="0" smtClean="0">
                <a:ea typeface="Century Gothic" charset="0"/>
                <a:cs typeface="Century Gothic" charset="0"/>
              </a:rPr>
              <a:t>asset</a:t>
            </a:r>
          </a:p>
          <a:p>
            <a:pPr lvl="1"/>
            <a:r>
              <a:rPr lang="en-GB" sz="2800" dirty="0" smtClean="0">
                <a:ea typeface="Century Gothic" charset="0"/>
                <a:cs typeface="Century Gothic" charset="0"/>
              </a:rPr>
              <a:t>How do we keep and grow them?</a:t>
            </a:r>
          </a:p>
        </p:txBody>
      </p:sp>
      <p:sp>
        <p:nvSpPr>
          <p:cNvPr id="5" name="TextBox 4"/>
          <p:cNvSpPr txBox="1"/>
          <p:nvPr/>
        </p:nvSpPr>
        <p:spPr>
          <a:xfrm>
            <a:off x="10310214" y="6581001"/>
            <a:ext cx="1733167" cy="215444"/>
          </a:xfrm>
          <a:prstGeom prst="rect">
            <a:avLst/>
          </a:prstGeom>
          <a:noFill/>
        </p:spPr>
        <p:txBody>
          <a:bodyPr wrap="none" rtlCol="0">
            <a:spAutoFit/>
          </a:bodyPr>
          <a:lstStyle/>
          <a:p>
            <a:r>
              <a:rPr lang="en-GB" sz="800" dirty="0" smtClean="0"/>
              <a:t>Source: Digital Preservation Coalition</a:t>
            </a:r>
            <a:endParaRPr lang="en-GB" sz="800" dirty="0"/>
          </a:p>
        </p:txBody>
      </p:sp>
    </p:spTree>
    <p:extLst>
      <p:ext uri="{BB962C8B-B14F-4D97-AF65-F5344CB8AC3E}">
        <p14:creationId xmlns:p14="http://schemas.microsoft.com/office/powerpoint/2010/main" val="4385518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latin typeface="+mn-lt"/>
                <a:ea typeface="Century Gothic" charset="0"/>
                <a:cs typeface="Century Gothic" charset="0"/>
              </a:rPr>
              <a:t>Understanding digital preservation skills</a:t>
            </a:r>
            <a:endParaRPr lang="en-US" sz="4800" b="1" dirty="0">
              <a:latin typeface="+mn-lt"/>
              <a:ea typeface="Century Gothic" charset="0"/>
              <a:cs typeface="Century Gothic" charset="0"/>
            </a:endParaRPr>
          </a:p>
        </p:txBody>
      </p:sp>
      <p:sp>
        <p:nvSpPr>
          <p:cNvPr id="3" name="Content Placeholder 2"/>
          <p:cNvSpPr>
            <a:spLocks noGrp="1"/>
          </p:cNvSpPr>
          <p:nvPr>
            <p:ph sz="half" idx="1"/>
          </p:nvPr>
        </p:nvSpPr>
        <p:spPr>
          <a:xfrm>
            <a:off x="838200" y="1825625"/>
            <a:ext cx="7450667" cy="4752610"/>
          </a:xfrm>
        </p:spPr>
        <p:txBody>
          <a:bodyPr>
            <a:normAutofit lnSpcReduction="10000"/>
          </a:bodyPr>
          <a:lstStyle/>
          <a:p>
            <a:r>
              <a:rPr lang="en-GB" sz="3200" dirty="0" smtClean="0">
                <a:ea typeface="Century Gothic" charset="0"/>
                <a:cs typeface="Century Gothic" charset="0"/>
              </a:rPr>
              <a:t>We come from diverse backgrounds</a:t>
            </a:r>
          </a:p>
          <a:p>
            <a:pPr lvl="1"/>
            <a:r>
              <a:rPr lang="en-GB" sz="2800" dirty="0" smtClean="0">
                <a:ea typeface="Century Gothic" charset="0"/>
                <a:cs typeface="Century Gothic" charset="0"/>
              </a:rPr>
              <a:t>Technical</a:t>
            </a:r>
          </a:p>
          <a:p>
            <a:pPr lvl="1"/>
            <a:r>
              <a:rPr lang="en-GB" sz="2800" dirty="0" smtClean="0">
                <a:ea typeface="Century Gothic" charset="0"/>
                <a:cs typeface="Century Gothic" charset="0"/>
              </a:rPr>
              <a:t>Collections</a:t>
            </a:r>
          </a:p>
          <a:p>
            <a:pPr lvl="1"/>
            <a:r>
              <a:rPr lang="en-GB" sz="2800" dirty="0" smtClean="0">
                <a:ea typeface="Century Gothic" charset="0"/>
                <a:cs typeface="Century Gothic" charset="0"/>
              </a:rPr>
              <a:t>Maths, sciences, arts, film, music etc.</a:t>
            </a:r>
          </a:p>
          <a:p>
            <a:pPr lvl="1"/>
            <a:r>
              <a:rPr lang="en-GB" sz="2800" dirty="0" smtClean="0">
                <a:ea typeface="Century Gothic" charset="0"/>
                <a:cs typeface="Century Gothic" charset="0"/>
              </a:rPr>
              <a:t>Libraries, museums, archives</a:t>
            </a:r>
          </a:p>
          <a:p>
            <a:pPr lvl="1"/>
            <a:endParaRPr lang="en-GB" sz="2800" dirty="0">
              <a:ea typeface="Century Gothic" charset="0"/>
              <a:cs typeface="Century Gothic" charset="0"/>
            </a:endParaRPr>
          </a:p>
          <a:p>
            <a:r>
              <a:rPr lang="en-GB" sz="3200" dirty="0" smtClean="0">
                <a:ea typeface="Century Gothic" charset="0"/>
                <a:cs typeface="Century Gothic" charset="0"/>
              </a:rPr>
              <a:t>Photography &amp; photographic collections background</a:t>
            </a:r>
          </a:p>
          <a:p>
            <a:r>
              <a:rPr lang="en-GB" sz="3200" dirty="0" smtClean="0">
                <a:ea typeface="Century Gothic" charset="0"/>
                <a:cs typeface="Century Gothic" charset="0"/>
              </a:rPr>
              <a:t>Museums &amp; libraries</a:t>
            </a:r>
          </a:p>
          <a:p>
            <a:r>
              <a:rPr lang="en-GB" sz="3200" dirty="0" smtClean="0">
                <a:ea typeface="Century Gothic" charset="0"/>
                <a:cs typeface="Century Gothic" charset="0"/>
              </a:rPr>
              <a:t>Photographer – collection digitization</a:t>
            </a:r>
          </a:p>
          <a:p>
            <a:endParaRPr lang="en-GB" dirty="0" smtClean="0">
              <a:ea typeface="Century Gothic" charset="0"/>
              <a:cs typeface="Century Gothic"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8867" y="1690688"/>
            <a:ext cx="3064933" cy="4597848"/>
          </a:xfrm>
          <a:prstGeom prst="rect">
            <a:avLst/>
          </a:prstGeom>
        </p:spPr>
      </p:pic>
      <p:sp>
        <p:nvSpPr>
          <p:cNvPr id="6" name="TextBox 5"/>
          <p:cNvSpPr txBox="1"/>
          <p:nvPr/>
        </p:nvSpPr>
        <p:spPr>
          <a:xfrm>
            <a:off x="9312219" y="6288536"/>
            <a:ext cx="1018227" cy="215444"/>
          </a:xfrm>
          <a:prstGeom prst="rect">
            <a:avLst/>
          </a:prstGeom>
          <a:noFill/>
        </p:spPr>
        <p:txBody>
          <a:bodyPr wrap="none" rtlCol="0">
            <a:spAutoFit/>
          </a:bodyPr>
          <a:lstStyle/>
          <a:p>
            <a:r>
              <a:rPr lang="en-GB" sz="800" dirty="0" smtClean="0"/>
              <a:t>Image: Ian </a:t>
            </a:r>
            <a:r>
              <a:rPr lang="en-GB" sz="800" dirty="0" err="1" smtClean="0"/>
              <a:t>Wallman</a:t>
            </a:r>
            <a:endParaRPr lang="en-GB" sz="800" dirty="0"/>
          </a:p>
        </p:txBody>
      </p:sp>
    </p:spTree>
    <p:extLst>
      <p:ext uri="{BB962C8B-B14F-4D97-AF65-F5344CB8AC3E}">
        <p14:creationId xmlns:p14="http://schemas.microsoft.com/office/powerpoint/2010/main" val="3095258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mn-lt"/>
                <a:ea typeface="Century Gothic" charset="0"/>
                <a:cs typeface="Century Gothic" charset="0"/>
              </a:rPr>
              <a:t>Understanding digital preservation skills</a:t>
            </a:r>
            <a:endParaRPr lang="en-GB" b="1" dirty="0">
              <a:latin typeface="+mn-lt"/>
            </a:endParaRPr>
          </a:p>
        </p:txBody>
      </p:sp>
      <p:sp>
        <p:nvSpPr>
          <p:cNvPr id="3" name="Content Placeholder 2"/>
          <p:cNvSpPr>
            <a:spLocks noGrp="1"/>
          </p:cNvSpPr>
          <p:nvPr>
            <p:ph sz="half" idx="1"/>
          </p:nvPr>
        </p:nvSpPr>
        <p:spPr/>
        <p:txBody>
          <a:bodyPr/>
          <a:lstStyle/>
          <a:p>
            <a:r>
              <a:rPr lang="en-GB" sz="3200" dirty="0" smtClean="0"/>
              <a:t>Lots of skills are necessary – but they are not all new</a:t>
            </a:r>
          </a:p>
          <a:p>
            <a:r>
              <a:rPr lang="en-GB" sz="3200" dirty="0" smtClean="0"/>
              <a:t>You cannot and </a:t>
            </a:r>
            <a:r>
              <a:rPr lang="en-GB" sz="3200" b="1" dirty="0" smtClean="0"/>
              <a:t>do not </a:t>
            </a:r>
            <a:r>
              <a:rPr lang="en-GB" sz="3200" dirty="0" smtClean="0"/>
              <a:t>need to learn everything – </a:t>
            </a:r>
            <a:r>
              <a:rPr lang="en-GB" sz="3200" i="1" dirty="0" smtClean="0"/>
              <a:t>who can you work with?</a:t>
            </a:r>
          </a:p>
          <a:p>
            <a:r>
              <a:rPr lang="en-GB" sz="3200" dirty="0" smtClean="0"/>
              <a:t>Old skills through a “digital preservation” lens</a:t>
            </a:r>
          </a:p>
          <a:p>
            <a:endParaRPr lang="en-GB" sz="3200" dirty="0" smtClean="0"/>
          </a:p>
          <a:p>
            <a:endParaRPr lang="en-GB"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19800" y="2052751"/>
            <a:ext cx="5845629" cy="3897086"/>
          </a:xfrm>
        </p:spPr>
      </p:pic>
    </p:spTree>
    <p:extLst>
      <p:ext uri="{BB962C8B-B14F-4D97-AF65-F5344CB8AC3E}">
        <p14:creationId xmlns:p14="http://schemas.microsoft.com/office/powerpoint/2010/main" val="4011473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363" y="365125"/>
            <a:ext cx="11313042" cy="1325563"/>
          </a:xfrm>
        </p:spPr>
        <p:txBody>
          <a:bodyPr>
            <a:noAutofit/>
          </a:bodyPr>
          <a:lstStyle/>
          <a:p>
            <a:r>
              <a:rPr lang="en-GB" b="1" dirty="0" smtClean="0">
                <a:latin typeface="+mn-lt"/>
              </a:rPr>
              <a:t>Looking closer at skills for digital preservation</a:t>
            </a:r>
            <a:endParaRPr lang="en-GB" b="1" dirty="0">
              <a:latin typeface="+mn-lt"/>
            </a:endParaRPr>
          </a:p>
        </p:txBody>
      </p:sp>
      <p:sp>
        <p:nvSpPr>
          <p:cNvPr id="3" name="Content Placeholder 2"/>
          <p:cNvSpPr>
            <a:spLocks noGrp="1"/>
          </p:cNvSpPr>
          <p:nvPr>
            <p:ph sz="half" idx="1"/>
          </p:nvPr>
        </p:nvSpPr>
        <p:spPr>
          <a:xfrm>
            <a:off x="838199" y="1690688"/>
            <a:ext cx="10687493" cy="4901497"/>
          </a:xfrm>
        </p:spPr>
        <p:txBody>
          <a:bodyPr>
            <a:normAutofit lnSpcReduction="10000"/>
          </a:bodyPr>
          <a:lstStyle/>
          <a:p>
            <a:r>
              <a:rPr lang="en-GB" sz="3200" dirty="0" smtClean="0"/>
              <a:t>DigCurV curriculum framework</a:t>
            </a:r>
          </a:p>
          <a:p>
            <a:pPr marL="457200" lvl="1" indent="0">
              <a:spcAft>
                <a:spcPts val="1200"/>
              </a:spcAft>
              <a:buNone/>
            </a:pPr>
            <a:r>
              <a:rPr lang="en-GB" sz="3200" dirty="0">
                <a:hlinkClick r:id="rId3"/>
              </a:rPr>
              <a:t>http://</a:t>
            </a:r>
            <a:r>
              <a:rPr lang="en-GB" sz="3200" dirty="0" smtClean="0">
                <a:hlinkClick r:id="rId3"/>
              </a:rPr>
              <a:t>www.digcurv.gla.ac.uk/index.html</a:t>
            </a:r>
            <a:r>
              <a:rPr lang="en-GB" sz="3200" dirty="0" smtClean="0"/>
              <a:t> </a:t>
            </a:r>
          </a:p>
          <a:p>
            <a:r>
              <a:rPr lang="en-GB" sz="3200" i="1" dirty="0"/>
              <a:t>Preparing the Workforce for Digital </a:t>
            </a:r>
            <a:r>
              <a:rPr lang="en-GB" sz="3200" i="1" dirty="0" smtClean="0"/>
              <a:t>Curation </a:t>
            </a:r>
            <a:r>
              <a:rPr lang="en-GB" sz="3200" dirty="0" smtClean="0"/>
              <a:t>report (National Research Council)</a:t>
            </a:r>
          </a:p>
          <a:p>
            <a:pPr marL="457200" lvl="1" indent="0">
              <a:spcAft>
                <a:spcPts val="1200"/>
              </a:spcAft>
              <a:buNone/>
            </a:pPr>
            <a:r>
              <a:rPr lang="en-GB" sz="3200" dirty="0">
                <a:hlinkClick r:id="rId4"/>
              </a:rPr>
              <a:t>https://</a:t>
            </a:r>
            <a:r>
              <a:rPr lang="en-GB" sz="3200" dirty="0" smtClean="0">
                <a:hlinkClick r:id="rId4"/>
              </a:rPr>
              <a:t>www.nap.edu/catalog/18590/preparing-the-workforce-for-digital-curation</a:t>
            </a:r>
            <a:r>
              <a:rPr lang="en-GB" sz="3200" dirty="0" smtClean="0"/>
              <a:t> </a:t>
            </a:r>
          </a:p>
          <a:p>
            <a:r>
              <a:rPr lang="en-GB" sz="3200" i="1" dirty="0"/>
              <a:t>The open data imperative: How the </a:t>
            </a:r>
            <a:r>
              <a:rPr lang="en-GB" sz="3200" i="1" dirty="0" smtClean="0"/>
              <a:t>cultural heritage </a:t>
            </a:r>
            <a:r>
              <a:rPr lang="en-GB" sz="3200" i="1" dirty="0"/>
              <a:t>community can address the federal </a:t>
            </a:r>
            <a:r>
              <a:rPr lang="en-GB" sz="3200" i="1" dirty="0" smtClean="0"/>
              <a:t>mandate report </a:t>
            </a:r>
            <a:r>
              <a:rPr lang="en-GB" sz="3200" dirty="0" smtClean="0"/>
              <a:t>(Council on Library and Information Resources)</a:t>
            </a:r>
          </a:p>
          <a:p>
            <a:pPr marL="457200" lvl="1" indent="0">
              <a:buNone/>
            </a:pPr>
            <a:r>
              <a:rPr lang="en-GB" sz="3200" dirty="0">
                <a:hlinkClick r:id="rId5"/>
              </a:rPr>
              <a:t>https://www.clir.org/pubs/reports/pub171</a:t>
            </a:r>
            <a:r>
              <a:rPr lang="en-GB" sz="3200" dirty="0" smtClean="0">
                <a:hlinkClick r:id="rId5"/>
              </a:rPr>
              <a:t>/</a:t>
            </a:r>
            <a:r>
              <a:rPr lang="en-GB" sz="3200" dirty="0" smtClean="0"/>
              <a:t> </a:t>
            </a:r>
            <a:endParaRPr lang="en-GB" sz="3200" dirty="0"/>
          </a:p>
        </p:txBody>
      </p:sp>
    </p:spTree>
    <p:extLst>
      <p:ext uri="{BB962C8B-B14F-4D97-AF65-F5344CB8AC3E}">
        <p14:creationId xmlns:p14="http://schemas.microsoft.com/office/powerpoint/2010/main" val="13983108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latin typeface="+mn-lt"/>
                <a:ea typeface="Century Gothic" charset="0"/>
                <a:cs typeface="Century Gothic" charset="0"/>
              </a:rPr>
              <a:t>DigCurV Curriculum Framework</a:t>
            </a:r>
            <a:endParaRPr lang="en-US" sz="4800" b="1" dirty="0">
              <a:latin typeface="+mn-lt"/>
              <a:ea typeface="Century Gothic" charset="0"/>
              <a:cs typeface="Century Gothic" charset="0"/>
            </a:endParaRPr>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2224848" y="1355259"/>
            <a:ext cx="7742304" cy="5419613"/>
          </a:xfrm>
        </p:spPr>
      </p:pic>
    </p:spTree>
    <p:extLst>
      <p:ext uri="{BB962C8B-B14F-4D97-AF65-F5344CB8AC3E}">
        <p14:creationId xmlns:p14="http://schemas.microsoft.com/office/powerpoint/2010/main" val="784476139"/>
      </p:ext>
    </p:extLst>
  </p:cSld>
  <p:clrMapOvr>
    <a:masterClrMapping/>
  </p:clrMapOvr>
  <mc:AlternateContent xmlns:mc="http://schemas.openxmlformats.org/markup-compatibility/2006" xmlns:p14="http://schemas.microsoft.com/office/powerpoint/2010/main">
    <mc:Choice Requires="p14">
      <p:transition spd="slow" p14:dur="2000" advTm="4443"/>
    </mc:Choice>
    <mc:Fallback xmlns="">
      <p:transition spd="slow" advTm="4443"/>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latin typeface="+mn-lt"/>
                <a:ea typeface="Century Gothic" charset="0"/>
                <a:cs typeface="Century Gothic" charset="0"/>
              </a:rPr>
              <a:t>DigCurV Curriculum Framework</a:t>
            </a:r>
            <a:endParaRPr lang="en-GB" sz="4800" b="1" dirty="0">
              <a:latin typeface="+mn-lt"/>
            </a:endParaRPr>
          </a:p>
        </p:txBody>
      </p:sp>
      <p:sp>
        <p:nvSpPr>
          <p:cNvPr id="3" name="Content Placeholder 2"/>
          <p:cNvSpPr>
            <a:spLocks noGrp="1"/>
          </p:cNvSpPr>
          <p:nvPr>
            <p:ph sz="half" idx="1"/>
          </p:nvPr>
        </p:nvSpPr>
        <p:spPr>
          <a:xfrm>
            <a:off x="838200" y="1825625"/>
            <a:ext cx="5181600" cy="4866120"/>
          </a:xfrm>
        </p:spPr>
        <p:txBody>
          <a:bodyPr>
            <a:normAutofit/>
          </a:bodyPr>
          <a:lstStyle/>
          <a:p>
            <a:r>
              <a:rPr lang="en-GB" sz="3200" dirty="0" smtClean="0"/>
              <a:t>3 lenses: Executive, Manager, Practitioner</a:t>
            </a:r>
          </a:p>
          <a:p>
            <a:r>
              <a:rPr lang="en-GB" sz="3200" dirty="0" smtClean="0"/>
              <a:t>110 different skills</a:t>
            </a:r>
          </a:p>
          <a:p>
            <a:r>
              <a:rPr lang="en-GB" sz="3200" dirty="0" smtClean="0"/>
              <a:t>4 skill categories:</a:t>
            </a:r>
          </a:p>
          <a:p>
            <a:pPr lvl="1"/>
            <a:r>
              <a:rPr lang="en-GB" sz="2800" dirty="0" smtClean="0"/>
              <a:t>Knowledge and Intellectual abilities (KIA)</a:t>
            </a:r>
          </a:p>
          <a:p>
            <a:pPr lvl="1"/>
            <a:r>
              <a:rPr lang="en-GB" sz="2800" dirty="0" smtClean="0"/>
              <a:t>Personal Qualities (PQ)</a:t>
            </a:r>
          </a:p>
          <a:p>
            <a:pPr lvl="1"/>
            <a:r>
              <a:rPr lang="en-GB" sz="2800" dirty="0" smtClean="0"/>
              <a:t>Professional Conduct (PC)</a:t>
            </a:r>
          </a:p>
          <a:p>
            <a:pPr lvl="1"/>
            <a:r>
              <a:rPr lang="en-GB" sz="2800" dirty="0" smtClean="0"/>
              <a:t>Management and Quality Assurance (MQA)</a:t>
            </a:r>
            <a:endParaRPr lang="en-GB" sz="2800" dirty="0"/>
          </a:p>
        </p:txBody>
      </p:sp>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729543" y="1825625"/>
            <a:ext cx="6123021" cy="4267560"/>
          </a:xfrm>
        </p:spPr>
      </p:pic>
    </p:spTree>
    <p:extLst>
      <p:ext uri="{BB962C8B-B14F-4D97-AF65-F5344CB8AC3E}">
        <p14:creationId xmlns:p14="http://schemas.microsoft.com/office/powerpoint/2010/main" val="70035648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6400</TotalTime>
  <Words>4301</Words>
  <Application>Microsoft Macintosh PowerPoint</Application>
  <PresentationFormat>Widescreen</PresentationFormat>
  <Paragraphs>399</Paragraphs>
  <Slides>33</Slides>
  <Notes>32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Calibri</vt:lpstr>
      <vt:lpstr>Calibri Light</vt:lpstr>
      <vt:lpstr>Century Gothic</vt:lpstr>
      <vt:lpstr>ＭＳ Ｐゴシック</vt:lpstr>
      <vt:lpstr>Arial</vt:lpstr>
      <vt:lpstr>Office Theme</vt:lpstr>
      <vt:lpstr>Skills for digital preservation</vt:lpstr>
      <vt:lpstr>Overview</vt:lpstr>
      <vt:lpstr>Digital Preservation at Oxford and Cambridge (DPOC) project</vt:lpstr>
      <vt:lpstr>What are the issues?</vt:lpstr>
      <vt:lpstr>Understanding digital preservation skills</vt:lpstr>
      <vt:lpstr>Understanding digital preservation skills</vt:lpstr>
      <vt:lpstr>Looking closer at skills for digital preservation</vt:lpstr>
      <vt:lpstr>DigCurV Curriculum Framework</vt:lpstr>
      <vt:lpstr>DigCurV Curriculum Framework</vt:lpstr>
      <vt:lpstr>DigCurV Curriculum Framework</vt:lpstr>
      <vt:lpstr>DigCurV Curriculum Framework</vt:lpstr>
      <vt:lpstr>DigCurV Curriculum Framework</vt:lpstr>
      <vt:lpstr>Preparing the Workforce for Digital Curation</vt:lpstr>
      <vt:lpstr>Archiving and Preservation</vt:lpstr>
      <vt:lpstr>Preparing the Workforce for Digital Curation</vt:lpstr>
      <vt:lpstr>The Open Data Imperative Report</vt:lpstr>
      <vt:lpstr>Skill area: Contexts</vt:lpstr>
      <vt:lpstr>Skill area: Management &amp; Administration</vt:lpstr>
      <vt:lpstr>Skill area: Functions</vt:lpstr>
      <vt:lpstr>Skill area: Data skills</vt:lpstr>
      <vt:lpstr>So what does this mean for us?  What skills do we need to do digital preservation in our organisations?  </vt:lpstr>
      <vt:lpstr>The basic skills for digital preservation</vt:lpstr>
      <vt:lpstr>Domain &amp; digital preservation background knowledge </vt:lpstr>
      <vt:lpstr>Technical skills</vt:lpstr>
      <vt:lpstr>Metadata standards</vt:lpstr>
      <vt:lpstr>Understanding users &amp; their needs Understanding legal requirements Project management &amp; preservation planning skills</vt:lpstr>
      <vt:lpstr>Communication skills  Problem solving &amp; willingness to learn and adapt</vt:lpstr>
      <vt:lpstr>Recruitment of future staff Supporting current staff</vt:lpstr>
      <vt:lpstr>Upskilling current staff</vt:lpstr>
      <vt:lpstr>Remember: it is not only about IT</vt:lpstr>
      <vt:lpstr>Conclusions</vt:lpstr>
      <vt:lpstr>Is it just a skills gap or an awareness and advocacy gap?</vt:lpstr>
      <vt:lpstr> Thank you! </vt:lpstr>
    </vt:vector>
  </TitlesOfParts>
  <Company/>
  <LinksUpToDate>false</LinksUpToDate>
  <SharedDoc>false</SharedDoc>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Skills for Digital Preservation</dc:title>
  <dc:creator>Microsoft Office User</dc:creator>
  <cp:lastModifiedBy>Sarah Mason</cp:lastModifiedBy>
  <cp:revision>105</cp:revision>
  <dcterms:created xsi:type="dcterms:W3CDTF">2017-09-09T10:14:20Z</dcterms:created>
  <dcterms:modified xsi:type="dcterms:W3CDTF">2018-04-16T12:09:35Z</dcterms:modified>
</cp:coreProperties>
</file>