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57" r:id="rId6"/>
    <p:sldId id="321" r:id="rId7"/>
    <p:sldId id="340" r:id="rId8"/>
    <p:sldId id="324" r:id="rId9"/>
    <p:sldId id="322" r:id="rId10"/>
    <p:sldId id="323" r:id="rId11"/>
    <p:sldId id="325" r:id="rId12"/>
    <p:sldId id="338" r:id="rId13"/>
    <p:sldId id="326" r:id="rId14"/>
    <p:sldId id="327" r:id="rId15"/>
    <p:sldId id="329" r:id="rId16"/>
    <p:sldId id="330" r:id="rId17"/>
    <p:sldId id="331" r:id="rId18"/>
    <p:sldId id="332" r:id="rId19"/>
    <p:sldId id="335" r:id="rId20"/>
    <p:sldId id="336" r:id="rId21"/>
    <p:sldId id="281" r:id="rId22"/>
    <p:sldId id="337" r:id="rId23"/>
    <p:sldId id="272" r:id="rId24"/>
    <p:sldId id="333" r:id="rId25"/>
    <p:sldId id="334" r:id="rId26"/>
    <p:sldId id="299" r:id="rId27"/>
    <p:sldId id="316" r:id="rId28"/>
    <p:sldId id="298" r:id="rId29"/>
    <p:sldId id="302" r:id="rId30"/>
    <p:sldId id="33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FFF"/>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80"/>
    <p:restoredTop sz="94517"/>
  </p:normalViewPr>
  <p:slideViewPr>
    <p:cSldViewPr snapToGrid="0" snapToObjects="1">
      <p:cViewPr varScale="1">
        <p:scale>
          <a:sx n="50" d="100"/>
          <a:sy n="50"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81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789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4833937" y="2303858"/>
            <a:ext cx="14716127" cy="4643439"/>
          </a:xfrm>
          <a:prstGeom prst="rect">
            <a:avLst/>
          </a:prstGeom>
        </p:spPr>
        <p:txBody>
          <a:bodyPr anchor="b"/>
          <a:lstStyle/>
          <a:p>
            <a:r>
              <a:t>Title Text</a:t>
            </a:r>
          </a:p>
        </p:txBody>
      </p:sp>
      <p:sp>
        <p:nvSpPr>
          <p:cNvPr id="12" name="Body Level One…"/>
          <p:cNvSpPr>
            <a:spLocks noGrp="1"/>
          </p:cNvSpPr>
          <p:nvPr>
            <p:ph type="body" sz="quarter" idx="1"/>
          </p:nvPr>
        </p:nvSpPr>
        <p:spPr>
          <a:xfrm>
            <a:off x="4833937" y="7072311"/>
            <a:ext cx="14716127" cy="1589486"/>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a:spLocks noGrp="1"/>
          </p:cNvSpPr>
          <p:nvPr>
            <p:ph type="body" sz="quarter" idx="1"/>
          </p:nvPr>
        </p:nvSpPr>
        <p:spPr>
          <a:xfrm>
            <a:off x="4833937" y="8947546"/>
            <a:ext cx="14716127" cy="660799"/>
          </a:xfrm>
          <a:prstGeom prst="rect">
            <a:avLst/>
          </a:prstGeom>
        </p:spPr>
        <p:txBody>
          <a:bodyPr anchor="t"/>
          <a:lstStyle>
            <a:lvl1pPr marL="0" indent="0" algn="ctr">
              <a:spcBef>
                <a:spcPts val="0"/>
              </a:spcBef>
              <a:buSzTx/>
              <a:buNone/>
              <a:defRPr sz="3200" i="1"/>
            </a:lvl1pPr>
            <a:lvl2pPr marL="818815" indent="-374315" algn="ctr">
              <a:spcBef>
                <a:spcPts val="0"/>
              </a:spcBef>
              <a:defRPr sz="3200" i="1"/>
            </a:lvl2pPr>
            <a:lvl3pPr marL="1263315" indent="-374315" algn="ctr">
              <a:spcBef>
                <a:spcPts val="0"/>
              </a:spcBef>
              <a:defRPr sz="3200" i="1"/>
            </a:lvl3pPr>
            <a:lvl4pPr marL="1707815" indent="-374315" algn="ctr">
              <a:spcBef>
                <a:spcPts val="0"/>
              </a:spcBef>
              <a:defRPr sz="3200" i="1"/>
            </a:lvl4pPr>
            <a:lvl5pPr marL="2152315" indent="-374315"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a:spLocks noGrp="1"/>
          </p:cNvSpPr>
          <p:nvPr>
            <p:ph type="body" sz="quarter" idx="13"/>
          </p:nvPr>
        </p:nvSpPr>
        <p:spPr>
          <a:xfrm>
            <a:off x="4833937" y="6000353"/>
            <a:ext cx="14716128" cy="965202"/>
          </a:xfrm>
          <a:prstGeom prst="rect">
            <a:avLst/>
          </a:prstGeom>
        </p:spPr>
        <p:txBody>
          <a:bodyPr/>
          <a:lstStyle/>
          <a:p>
            <a:pPr marL="0" indent="0" algn="ctr">
              <a:spcBef>
                <a:spcPts val="0"/>
              </a:spcBef>
              <a:buSzTx/>
              <a:buNone/>
              <a:defRPr sz="5200"/>
            </a:pPr>
            <a:endParaRP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3534" y="0"/>
            <a:ext cx="18288003" cy="137160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25069" y="928687"/>
            <a:ext cx="13722212" cy="8304611"/>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4833937" y="9447609"/>
            <a:ext cx="14716127" cy="2000252"/>
          </a:xfrm>
          <a:prstGeom prst="rect">
            <a:avLst/>
          </a:prstGeom>
        </p:spPr>
        <p:txBody>
          <a:bodyPr/>
          <a:lstStyle/>
          <a:p>
            <a:r>
              <a:t>Title Text</a:t>
            </a:r>
          </a:p>
        </p:txBody>
      </p:sp>
      <p:sp>
        <p:nvSpPr>
          <p:cNvPr id="22" name="Body Level One…"/>
          <p:cNvSpPr>
            <a:spLocks noGrp="1"/>
          </p:cNvSpPr>
          <p:nvPr>
            <p:ph type="body" sz="quarter" idx="1"/>
          </p:nvPr>
        </p:nvSpPr>
        <p:spPr>
          <a:xfrm>
            <a:off x="4833937" y="11519296"/>
            <a:ext cx="14716127" cy="1589487"/>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4833937" y="4536280"/>
            <a:ext cx="14716127" cy="4643439"/>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8481"/>
            <a:ext cx="7489363" cy="11555016"/>
          </a:xfrm>
          <a:prstGeom prst="rect">
            <a:avLst/>
          </a:prstGeom>
        </p:spPr>
        <p:txBody>
          <a:bodyPr lIns="91439" tIns="45719" rIns="91439" bIns="45719" anchor="t">
            <a:noAutofit/>
          </a:bodyPr>
          <a:lstStyle/>
          <a:p>
            <a:endParaRPr/>
          </a:p>
        </p:txBody>
      </p:sp>
      <p:sp>
        <p:nvSpPr>
          <p:cNvPr id="39" name="Title Text"/>
          <p:cNvSpPr>
            <a:spLocks noGrp="1"/>
          </p:cNvSpPr>
          <p:nvPr>
            <p:ph type="title"/>
          </p:nvPr>
        </p:nvSpPr>
        <p:spPr>
          <a:xfrm>
            <a:off x="4387453" y="892967"/>
            <a:ext cx="7500939" cy="5607846"/>
          </a:xfrm>
          <a:prstGeom prst="rect">
            <a:avLst/>
          </a:prstGeom>
        </p:spPr>
        <p:txBody>
          <a:bodyPr anchor="b"/>
          <a:lstStyle>
            <a:lvl1pPr>
              <a:defRPr sz="8400"/>
            </a:lvl1pPr>
          </a:lstStyle>
          <a:p>
            <a:r>
              <a:t>Title Text</a:t>
            </a:r>
          </a:p>
        </p:txBody>
      </p:sp>
      <p:sp>
        <p:nvSpPr>
          <p:cNvPr id="40" name="Body Level One…"/>
          <p:cNvSpPr>
            <a:spLocks noGrp="1"/>
          </p:cNvSpPr>
          <p:nvPr>
            <p:ph type="body" sz="quarter" idx="1"/>
          </p:nvPr>
        </p:nvSpPr>
        <p:spPr>
          <a:xfrm>
            <a:off x="4387453" y="6697264"/>
            <a:ext cx="7500939" cy="578644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xfrm>
            <a:off x="4387453" y="3643312"/>
            <a:ext cx="15609094" cy="8840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9" cy="8840393"/>
          </a:xfrm>
          <a:prstGeom prst="rect">
            <a:avLst/>
          </a:prstGeom>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quarter" idx="1"/>
          </p:nvPr>
        </p:nvSpPr>
        <p:spPr>
          <a:xfrm>
            <a:off x="4387453" y="3643312"/>
            <a:ext cx="7500939" cy="8840393"/>
          </a:xfrm>
          <a:prstGeom prst="rect">
            <a:avLst/>
          </a:prstGeom>
        </p:spPr>
        <p:txBody>
          <a:bodyPr/>
          <a:lstStyle>
            <a:lvl1pPr marL="465363" indent="-465363">
              <a:spcBef>
                <a:spcPts val="4500"/>
              </a:spcBef>
              <a:defRPr sz="3800"/>
            </a:lvl1pPr>
            <a:lvl2pPr marL="808263" indent="-465363">
              <a:spcBef>
                <a:spcPts val="4500"/>
              </a:spcBef>
              <a:defRPr sz="3800"/>
            </a:lvl2pPr>
            <a:lvl3pPr marL="1354364" indent="-465364">
              <a:spcBef>
                <a:spcPts val="4500"/>
              </a:spcBef>
              <a:defRPr sz="3800"/>
            </a:lvl3pPr>
            <a:lvl4pPr marL="1798864" indent="-465364">
              <a:spcBef>
                <a:spcPts val="4500"/>
              </a:spcBef>
              <a:defRPr sz="3800"/>
            </a:lvl4pPr>
            <a:lvl5pPr marL="22433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4387453" y="1785936"/>
            <a:ext cx="15609094" cy="101441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513467" y="6983014"/>
            <a:ext cx="7500941" cy="548283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513467" y="892967"/>
            <a:ext cx="7500941" cy="548283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892967"/>
            <a:ext cx="7500939" cy="11572877"/>
          </a:xfrm>
          <a:prstGeom prst="rect">
            <a:avLst/>
          </a:prstGeom>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xmlns="" val="1"/>
            </a:ext>
          </a:extLst>
        </p:spPr>
        <p:txBody>
          <a:bodyPr lIns="71436" tIns="71436" rIns="71436" bIns="71436" anchor="ctr">
            <a:normAutofit/>
          </a:bodyPr>
          <a:lstStyle/>
          <a:p>
            <a:r>
              <a:t>Title Text</a:t>
            </a:r>
          </a:p>
        </p:txBody>
      </p:sp>
      <p:sp>
        <p:nvSpPr>
          <p:cNvPr id="3" name="Body Level One…"/>
          <p:cNvSpPr>
            <a:spLocks noGrp="1"/>
          </p:cNvSpPr>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xmlns="" val="1"/>
            </a:ext>
          </a:extLst>
        </p:spPr>
        <p:txBody>
          <a:bodyPr lIns="71436" tIns="71436" rIns="71436" bIns="7143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11935814" y="13019484"/>
            <a:ext cx="494513" cy="511175"/>
          </a:xfrm>
          <a:prstGeom prst="rect">
            <a:avLst/>
          </a:prstGeom>
          <a:ln w="12700">
            <a:miter lim="400000"/>
          </a:ln>
        </p:spPr>
        <p:txBody>
          <a:bodyPr wrap="none" lIns="71436" tIns="71436" rIns="71436" bIns="71436">
            <a:spAutoFit/>
          </a:bodyPr>
          <a:lstStyle>
            <a:lvl1pPr>
              <a:defRPr sz="2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7486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1pPr>
      <a:lvl2pPr marL="1193130"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2pPr>
      <a:lvl3pPr marL="16376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3pPr>
      <a:lvl4pPr marL="20821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4pPr>
      <a:lvl5pPr marL="25266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5pPr>
      <a:lvl6pPr marL="29711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6pPr>
      <a:lvl7pPr marL="34156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7pPr>
      <a:lvl8pPr marL="38601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8pPr>
      <a:lvl9pPr marL="4304631" marR="0" indent="-748631" algn="l" defTabSz="821530" rtl="0" latinLnBrk="0">
        <a:lnSpc>
          <a:spcPct val="100000"/>
        </a:lnSpc>
        <a:spcBef>
          <a:spcPts val="5900"/>
        </a:spcBef>
        <a:spcAft>
          <a:spcPts val="0"/>
        </a:spcAft>
        <a:buClrTx/>
        <a:buSzPct val="75000"/>
        <a:buFontTx/>
        <a:buChar char="•"/>
        <a:tabLst/>
        <a:defRPr sz="64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495" y="-13488"/>
            <a:ext cx="18273010" cy="13704759"/>
          </a:xfrm>
          <a:prstGeom prst="rect">
            <a:avLst/>
          </a:prstGeom>
        </p:spPr>
      </p:pic>
      <p:sp>
        <p:nvSpPr>
          <p:cNvPr id="128" name="Research Data Management"/>
          <p:cNvSpPr>
            <a:spLocks noGrp="1"/>
          </p:cNvSpPr>
          <p:nvPr>
            <p:ph type="ctrTitle"/>
          </p:nvPr>
        </p:nvSpPr>
        <p:spPr>
          <a:xfrm>
            <a:off x="3055495" y="0"/>
            <a:ext cx="18273010" cy="4643439"/>
          </a:xfrm>
          <a:prstGeom prst="rect">
            <a:avLst/>
          </a:prstGeom>
        </p:spPr>
        <p:txBody>
          <a:bodyPr>
            <a:normAutofit/>
          </a:bodyPr>
          <a:lstStyle/>
          <a:p>
            <a:r>
              <a:rPr lang="en-US" dirty="0"/>
              <a:t>The surprising history of data curation</a:t>
            </a:r>
            <a:endParaRPr dirty="0"/>
          </a:p>
        </p:txBody>
      </p:sp>
      <p:sp>
        <p:nvSpPr>
          <p:cNvPr id="129" name="Current Processes"/>
          <p:cNvSpPr>
            <a:spLocks noGrp="1"/>
          </p:cNvSpPr>
          <p:nvPr>
            <p:ph type="subTitle" sz="quarter" idx="1"/>
          </p:nvPr>
        </p:nvSpPr>
        <p:spPr>
          <a:xfrm>
            <a:off x="4833937" y="4656927"/>
            <a:ext cx="14716128" cy="2386482"/>
          </a:xfrm>
          <a:prstGeom prst="rect">
            <a:avLst/>
          </a:prstGeom>
        </p:spPr>
        <p:txBody>
          <a:bodyPr>
            <a:noAutofit/>
          </a:bodyPr>
          <a:lstStyle/>
          <a:p>
            <a:r>
              <a:rPr lang="en-US" dirty="0"/>
              <a:t>David Minor</a:t>
            </a:r>
            <a:br>
              <a:rPr lang="en-US" dirty="0"/>
            </a:br>
            <a:r>
              <a:rPr lang="en-US" dirty="0"/>
              <a:t>Director, Research Data Curation Program</a:t>
            </a:r>
            <a:br>
              <a:rPr lang="en-US" dirty="0"/>
            </a:br>
            <a:r>
              <a:rPr lang="en-US" dirty="0"/>
              <a:t>UC San Diego Library</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3FDFA3-04D4-4740-9149-B36D81F02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1799288"/>
            <a:ext cx="19456486" cy="10893387"/>
          </a:xfrm>
          <a:prstGeom prst="rect">
            <a:avLst/>
          </a:prstGeom>
          <a:effectLst>
            <a:softEdge rad="50800"/>
          </a:effectLst>
        </p:spPr>
      </p:pic>
      <p:sp>
        <p:nvSpPr>
          <p:cNvPr id="12" name="TextBox 11">
            <a:extLst>
              <a:ext uri="{FF2B5EF4-FFF2-40B4-BE49-F238E27FC236}">
                <a16:creationId xmlns:a16="http://schemas.microsoft.com/office/drawing/2014/main" id="{91AD9A95-3129-004E-8240-FED829712CF7}"/>
              </a:ext>
            </a:extLst>
          </p:cNvPr>
          <p:cNvSpPr txBox="1"/>
          <p:nvPr/>
        </p:nvSpPr>
        <p:spPr>
          <a:xfrm>
            <a:off x="343285" y="721892"/>
            <a:ext cx="22379521" cy="1067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6" tIns="71436" rIns="71436" bIns="71436" numCol="1" spcCol="38100" rtlCol="0" anchor="ctr">
            <a:spAutoFit/>
          </a:bodyPr>
          <a:lstStyle/>
          <a:p>
            <a:r>
              <a:rPr lang="en-US" sz="6000" dirty="0">
                <a:solidFill>
                  <a:srgbClr val="FFFFFF"/>
                </a:solidFill>
              </a:rPr>
              <a:t>Countries that participated in the International Geophysical Year:</a:t>
            </a:r>
          </a:p>
        </p:txBody>
      </p:sp>
      <p:sp>
        <p:nvSpPr>
          <p:cNvPr id="13" name="TextBox 12">
            <a:extLst>
              <a:ext uri="{FF2B5EF4-FFF2-40B4-BE49-F238E27FC236}">
                <a16:creationId xmlns:a16="http://schemas.microsoft.com/office/drawing/2014/main" id="{23B16EFD-CD30-2344-B1C1-3C2FEA9A610E}"/>
              </a:ext>
            </a:extLst>
          </p:cNvPr>
          <p:cNvSpPr txBox="1"/>
          <p:nvPr/>
        </p:nvSpPr>
        <p:spPr>
          <a:xfrm>
            <a:off x="11069711" y="12873211"/>
            <a:ext cx="12569143" cy="513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6" tIns="71436" rIns="71436" bIns="71436" numCol="1" spcCol="38100" rtlCol="0" anchor="ctr">
            <a:spAutoFit/>
          </a:bodyPr>
          <a:lstStyle/>
          <a:p>
            <a:r>
              <a:rPr lang="en-US" sz="2400" i="1" dirty="0">
                <a:solidFill>
                  <a:srgbClr val="FFFFFF"/>
                </a:solidFill>
              </a:rPr>
              <a:t>Source: https://</a:t>
            </a:r>
            <a:r>
              <a:rPr lang="en-US" sz="2400" i="1" dirty="0" err="1">
                <a:solidFill>
                  <a:srgbClr val="FFFFFF"/>
                </a:solidFill>
              </a:rPr>
              <a:t>en.wikipedia.org</a:t>
            </a:r>
            <a:r>
              <a:rPr lang="en-US" sz="2400" i="1" dirty="0">
                <a:solidFill>
                  <a:srgbClr val="FFFFFF"/>
                </a:solidFill>
              </a:rPr>
              <a:t>/wiki/</a:t>
            </a:r>
            <a:r>
              <a:rPr lang="en-US" sz="2400" i="1" dirty="0" err="1">
                <a:solidFill>
                  <a:srgbClr val="FFFFFF"/>
                </a:solidFill>
              </a:rPr>
              <a:t>International_Geophysical_Year#World_Data_Centers</a:t>
            </a:r>
            <a:endParaRPr kumimoji="0" lang="en-US" sz="2400" b="0" i="1"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15568687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A3CAB-28BE-C74B-A7C6-604A15572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600" y="2571750"/>
            <a:ext cx="15240000" cy="8572500"/>
          </a:xfrm>
          <a:prstGeom prst="rect">
            <a:avLst/>
          </a:prstGeom>
        </p:spPr>
      </p:pic>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endParaRPr lang="en-US" dirty="0"/>
          </a:p>
          <a:p>
            <a:r>
              <a:rPr lang="en-US" dirty="0"/>
              <a:t>What happened next?</a:t>
            </a:r>
          </a:p>
          <a:p>
            <a:r>
              <a:rPr lang="en-US" dirty="0"/>
              <a:t>   </a:t>
            </a:r>
            <a:r>
              <a:rPr lang="en-US" dirty="0">
                <a:solidFill>
                  <a:srgbClr val="FFC000"/>
                </a:solidFill>
              </a:rPr>
              <a:t>Social science services</a:t>
            </a:r>
            <a:endParaRPr dirty="0">
              <a:solidFill>
                <a:srgbClr val="FFC000"/>
              </a:solidFill>
            </a:endParaRPr>
          </a:p>
        </p:txBody>
      </p:sp>
    </p:spTree>
    <p:extLst>
      <p:ext uri="{BB962C8B-B14F-4D97-AF65-F5344CB8AC3E}">
        <p14:creationId xmlns:p14="http://schemas.microsoft.com/office/powerpoint/2010/main" val="40117185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1651000"/>
            <a:ext cx="22603572" cy="10696428"/>
          </a:xfrm>
          <a:prstGeom prst="rect">
            <a:avLst/>
          </a:prstGeom>
        </p:spPr>
        <p:txBody>
          <a:bodyPr anchor="t">
            <a:normAutofit/>
          </a:bodyPr>
          <a:lstStyle>
            <a:lvl1pPr marL="0" indent="0">
              <a:buSzTx/>
              <a:buNone/>
              <a:defRPr sz="9600"/>
            </a:lvl1pPr>
          </a:lstStyle>
          <a:p>
            <a:r>
              <a:rPr lang="en-US" dirty="0"/>
              <a:t>The United States</a:t>
            </a:r>
            <a:endParaRPr dirty="0"/>
          </a:p>
        </p:txBody>
      </p:sp>
      <p:pic>
        <p:nvPicPr>
          <p:cNvPr id="3" name="Picture 2">
            <a:extLst>
              <a:ext uri="{FF2B5EF4-FFF2-40B4-BE49-F238E27FC236}">
                <a16:creationId xmlns:a16="http://schemas.microsoft.com/office/drawing/2014/main" id="{0036D34F-0433-E64E-919B-41A766E5C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812" y="3937000"/>
            <a:ext cx="12515335" cy="7848600"/>
          </a:xfrm>
          <a:prstGeom prst="rect">
            <a:avLst/>
          </a:prstGeom>
        </p:spPr>
      </p:pic>
    </p:spTree>
    <p:extLst>
      <p:ext uri="{BB962C8B-B14F-4D97-AF65-F5344CB8AC3E}">
        <p14:creationId xmlns:p14="http://schemas.microsoft.com/office/powerpoint/2010/main" val="38306294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dirty="0"/>
              <a:t>Roper Center</a:t>
            </a:r>
            <a:endParaRPr dirty="0"/>
          </a:p>
        </p:txBody>
      </p:sp>
      <p:pic>
        <p:nvPicPr>
          <p:cNvPr id="3" name="Picture 2">
            <a:extLst>
              <a:ext uri="{FF2B5EF4-FFF2-40B4-BE49-F238E27FC236}">
                <a16:creationId xmlns:a16="http://schemas.microsoft.com/office/drawing/2014/main" id="{D8E44252-5BBA-5249-AAA7-D80170CED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688" y="784942"/>
            <a:ext cx="11778641" cy="7406022"/>
          </a:xfrm>
          <a:prstGeom prst="rect">
            <a:avLst/>
          </a:prstGeom>
        </p:spPr>
      </p:pic>
      <p:sp>
        <p:nvSpPr>
          <p:cNvPr id="4" name="TextBox 3">
            <a:extLst>
              <a:ext uri="{FF2B5EF4-FFF2-40B4-BE49-F238E27FC236}">
                <a16:creationId xmlns:a16="http://schemas.microsoft.com/office/drawing/2014/main" id="{B2BCD56A-AEAC-3841-A523-D6DA4CE3D6C3}"/>
              </a:ext>
            </a:extLst>
          </p:cNvPr>
          <p:cNvSpPr txBox="1"/>
          <p:nvPr/>
        </p:nvSpPr>
        <p:spPr>
          <a:xfrm>
            <a:off x="540913" y="8931645"/>
            <a:ext cx="23272124" cy="3529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r>
              <a:rPr lang="en-US" sz="4400" dirty="0">
                <a:solidFill>
                  <a:srgbClr val="FFFFFF"/>
                </a:solidFill>
              </a:rPr>
              <a:t>… a center which would collect, index, publicize in academic journals, and make available to scholars the polling data available from commercial and academic polling units in the U.S. and abroad. [Roper] hoped that such a center would allow for </a:t>
            </a:r>
            <a:r>
              <a:rPr lang="en-US" sz="4400" dirty="0">
                <a:solidFill>
                  <a:srgbClr val="FFC000"/>
                </a:solidFill>
              </a:rPr>
              <a:t>new ways of conducting research, such as compiling data from multiple surveys</a:t>
            </a:r>
            <a:r>
              <a:rPr lang="en-US" sz="4400" dirty="0">
                <a:solidFill>
                  <a:srgbClr val="FFFFFF"/>
                </a:solidFill>
              </a:rPr>
              <a:t>, and would be a treasure trove for future historians and current academic investigators alike.</a:t>
            </a:r>
          </a:p>
        </p:txBody>
      </p:sp>
      <p:sp>
        <p:nvSpPr>
          <p:cNvPr id="5" name="TextBox 4">
            <a:extLst>
              <a:ext uri="{FF2B5EF4-FFF2-40B4-BE49-F238E27FC236}">
                <a16:creationId xmlns:a16="http://schemas.microsoft.com/office/drawing/2014/main" id="{51B06E16-49DE-9E40-9A61-8107FDAA2AEE}"/>
              </a:ext>
            </a:extLst>
          </p:cNvPr>
          <p:cNvSpPr txBox="1"/>
          <p:nvPr/>
        </p:nvSpPr>
        <p:spPr>
          <a:xfrm>
            <a:off x="2215166" y="2318544"/>
            <a:ext cx="4572000" cy="913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FFFF"/>
                </a:solidFill>
                <a:effectLst/>
                <a:uFillTx/>
                <a:latin typeface="Helvetica Light"/>
                <a:ea typeface="Helvetica Light"/>
                <a:cs typeface="Helvetica Light"/>
                <a:sym typeface="Helvetica Light"/>
              </a:rPr>
              <a:t>Founded 1947</a:t>
            </a:r>
          </a:p>
        </p:txBody>
      </p:sp>
    </p:spTree>
    <p:extLst>
      <p:ext uri="{BB962C8B-B14F-4D97-AF65-F5344CB8AC3E}">
        <p14:creationId xmlns:p14="http://schemas.microsoft.com/office/powerpoint/2010/main" val="20489311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dirty="0"/>
              <a:t>ICPSR</a:t>
            </a:r>
            <a:br>
              <a:rPr lang="en-US" dirty="0"/>
            </a:br>
            <a:r>
              <a:rPr lang="en-US" sz="4000" dirty="0"/>
              <a:t>Inter-university Consortium for </a:t>
            </a:r>
            <a:br>
              <a:rPr lang="en-US" sz="4000" dirty="0"/>
            </a:br>
            <a:r>
              <a:rPr lang="en-US" sz="4000" dirty="0"/>
              <a:t>Political and Social Research</a:t>
            </a:r>
            <a:endParaRPr sz="2400" dirty="0"/>
          </a:p>
        </p:txBody>
      </p:sp>
      <p:sp>
        <p:nvSpPr>
          <p:cNvPr id="4" name="TextBox 3">
            <a:extLst>
              <a:ext uri="{FF2B5EF4-FFF2-40B4-BE49-F238E27FC236}">
                <a16:creationId xmlns:a16="http://schemas.microsoft.com/office/drawing/2014/main" id="{B2BCD56A-AEAC-3841-A523-D6DA4CE3D6C3}"/>
              </a:ext>
            </a:extLst>
          </p:cNvPr>
          <p:cNvSpPr txBox="1"/>
          <p:nvPr/>
        </p:nvSpPr>
        <p:spPr>
          <a:xfrm>
            <a:off x="540913" y="9470255"/>
            <a:ext cx="23272124" cy="2452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dirty="0">
                <a:solidFill>
                  <a:srgbClr val="FFFFFF"/>
                </a:solidFill>
              </a:rPr>
              <a:t>Over 8,000 discrete studies/surveys with more than 65,000 datasets. Since the beginning has had a major focus on </a:t>
            </a:r>
            <a:r>
              <a:rPr lang="en-US" dirty="0">
                <a:solidFill>
                  <a:srgbClr val="FFC000"/>
                </a:solidFill>
              </a:rPr>
              <a:t>training in quantitative methods to facilitate effective data use</a:t>
            </a:r>
            <a:r>
              <a:rPr lang="en-US" dirty="0">
                <a:solidFill>
                  <a:srgbClr val="FFFFFF"/>
                </a:solidFill>
              </a:rPr>
              <a:t>.</a:t>
            </a:r>
            <a:endParaRPr lang="en-US" sz="4400" dirty="0">
              <a:solidFill>
                <a:srgbClr val="FFFFFF"/>
              </a:solidFill>
            </a:endParaRPr>
          </a:p>
        </p:txBody>
      </p:sp>
      <p:sp>
        <p:nvSpPr>
          <p:cNvPr id="5" name="TextBox 4">
            <a:extLst>
              <a:ext uri="{FF2B5EF4-FFF2-40B4-BE49-F238E27FC236}">
                <a16:creationId xmlns:a16="http://schemas.microsoft.com/office/drawing/2014/main" id="{51B06E16-49DE-9E40-9A61-8107FDAA2AEE}"/>
              </a:ext>
            </a:extLst>
          </p:cNvPr>
          <p:cNvSpPr txBox="1"/>
          <p:nvPr/>
        </p:nvSpPr>
        <p:spPr>
          <a:xfrm>
            <a:off x="993575" y="4121587"/>
            <a:ext cx="4572000" cy="913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FFFF"/>
                </a:solidFill>
                <a:effectLst/>
                <a:uFillTx/>
                <a:latin typeface="Helvetica Light"/>
                <a:ea typeface="Helvetica Light"/>
                <a:cs typeface="Helvetica Light"/>
                <a:sym typeface="Helvetica Light"/>
              </a:rPr>
              <a:t>Founded 1962</a:t>
            </a:r>
          </a:p>
        </p:txBody>
      </p:sp>
      <p:pic>
        <p:nvPicPr>
          <p:cNvPr id="6" name="Picture 5">
            <a:extLst>
              <a:ext uri="{FF2B5EF4-FFF2-40B4-BE49-F238E27FC236}">
                <a16:creationId xmlns:a16="http://schemas.microsoft.com/office/drawing/2014/main" id="{E484714D-35AA-944B-B9B4-F6F3615AB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820" y="1581855"/>
            <a:ext cx="14599254" cy="5079464"/>
          </a:xfrm>
          <a:prstGeom prst="rect">
            <a:avLst/>
          </a:prstGeom>
        </p:spPr>
      </p:pic>
    </p:spTree>
    <p:extLst>
      <p:ext uri="{BB962C8B-B14F-4D97-AF65-F5344CB8AC3E}">
        <p14:creationId xmlns:p14="http://schemas.microsoft.com/office/powerpoint/2010/main" val="304098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1549400"/>
            <a:ext cx="22603572" cy="10798028"/>
          </a:xfrm>
          <a:prstGeom prst="rect">
            <a:avLst/>
          </a:prstGeom>
        </p:spPr>
        <p:txBody>
          <a:bodyPr anchor="t">
            <a:normAutofit/>
          </a:bodyPr>
          <a:lstStyle>
            <a:lvl1pPr marL="0" indent="0">
              <a:buSzTx/>
              <a:buNone/>
              <a:defRPr sz="9600"/>
            </a:lvl1pPr>
          </a:lstStyle>
          <a:p>
            <a:r>
              <a:rPr lang="en-US" dirty="0"/>
              <a:t>Europe</a:t>
            </a:r>
            <a:endParaRPr dirty="0"/>
          </a:p>
        </p:txBody>
      </p:sp>
      <p:pic>
        <p:nvPicPr>
          <p:cNvPr id="3" name="Picture 2">
            <a:extLst>
              <a:ext uri="{FF2B5EF4-FFF2-40B4-BE49-F238E27FC236}">
                <a16:creationId xmlns:a16="http://schemas.microsoft.com/office/drawing/2014/main" id="{A5C7726E-F3D3-4D49-B443-DE4C652AA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9" y="3538464"/>
            <a:ext cx="12700001" cy="7778750"/>
          </a:xfrm>
          <a:prstGeom prst="rect">
            <a:avLst/>
          </a:prstGeom>
        </p:spPr>
      </p:pic>
    </p:spTree>
    <p:extLst>
      <p:ext uri="{BB962C8B-B14F-4D97-AF65-F5344CB8AC3E}">
        <p14:creationId xmlns:p14="http://schemas.microsoft.com/office/powerpoint/2010/main" val="40668624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8000" dirty="0"/>
              <a:t>Central Archive for </a:t>
            </a:r>
            <a:br>
              <a:rPr lang="en-US" sz="8000" dirty="0"/>
            </a:br>
            <a:r>
              <a:rPr lang="en-US" sz="8000" dirty="0"/>
              <a:t>Empirical Social Research</a:t>
            </a:r>
            <a:endParaRPr sz="8000" dirty="0"/>
          </a:p>
        </p:txBody>
      </p:sp>
      <p:sp>
        <p:nvSpPr>
          <p:cNvPr id="4" name="TextBox 3">
            <a:extLst>
              <a:ext uri="{FF2B5EF4-FFF2-40B4-BE49-F238E27FC236}">
                <a16:creationId xmlns:a16="http://schemas.microsoft.com/office/drawing/2014/main" id="{B2BCD56A-AEAC-3841-A523-D6DA4CE3D6C3}"/>
              </a:ext>
            </a:extLst>
          </p:cNvPr>
          <p:cNvSpPr txBox="1"/>
          <p:nvPr/>
        </p:nvSpPr>
        <p:spPr>
          <a:xfrm>
            <a:off x="993575" y="5924789"/>
            <a:ext cx="9981126" cy="2175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sz="4400" dirty="0">
                <a:solidFill>
                  <a:srgbClr val="FFFFFF"/>
                </a:solidFill>
              </a:rPr>
              <a:t>Was later incorporated into what we now know as GESIS – Leibniz Institute for the Social Sciences.</a:t>
            </a:r>
          </a:p>
        </p:txBody>
      </p:sp>
      <p:sp>
        <p:nvSpPr>
          <p:cNvPr id="5" name="TextBox 4">
            <a:extLst>
              <a:ext uri="{FF2B5EF4-FFF2-40B4-BE49-F238E27FC236}">
                <a16:creationId xmlns:a16="http://schemas.microsoft.com/office/drawing/2014/main" id="{51B06E16-49DE-9E40-9A61-8107FDAA2AEE}"/>
              </a:ext>
            </a:extLst>
          </p:cNvPr>
          <p:cNvSpPr txBox="1"/>
          <p:nvPr/>
        </p:nvSpPr>
        <p:spPr>
          <a:xfrm>
            <a:off x="993575" y="3380847"/>
            <a:ext cx="8369366" cy="1683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l" defTabSz="82153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FFFF"/>
                </a:solidFill>
                <a:effectLst/>
                <a:uFillTx/>
                <a:latin typeface="Helvetica Light"/>
                <a:ea typeface="Helvetica Light"/>
                <a:cs typeface="Helvetica Light"/>
                <a:sym typeface="Helvetica Light"/>
              </a:rPr>
              <a:t>Founded 1960 at the University of Cologne</a:t>
            </a:r>
          </a:p>
        </p:txBody>
      </p:sp>
      <p:pic>
        <p:nvPicPr>
          <p:cNvPr id="7" name="Picture 6">
            <a:extLst>
              <a:ext uri="{FF2B5EF4-FFF2-40B4-BE49-F238E27FC236}">
                <a16:creationId xmlns:a16="http://schemas.microsoft.com/office/drawing/2014/main" id="{5B2F5316-DD47-634C-9BD4-F938AB614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0313" y="3784574"/>
            <a:ext cx="11086808" cy="4716933"/>
          </a:xfrm>
          <a:prstGeom prst="rect">
            <a:avLst/>
          </a:prstGeom>
        </p:spPr>
      </p:pic>
      <p:sp>
        <p:nvSpPr>
          <p:cNvPr id="8" name="TextBox 7">
            <a:extLst>
              <a:ext uri="{FF2B5EF4-FFF2-40B4-BE49-F238E27FC236}">
                <a16:creationId xmlns:a16="http://schemas.microsoft.com/office/drawing/2014/main" id="{923D42FB-E72A-784A-9F1E-0D21835C75B2}"/>
              </a:ext>
            </a:extLst>
          </p:cNvPr>
          <p:cNvSpPr txBox="1"/>
          <p:nvPr/>
        </p:nvSpPr>
        <p:spPr>
          <a:xfrm>
            <a:off x="506921" y="10171835"/>
            <a:ext cx="22881113" cy="2175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sz="4400" dirty="0">
                <a:solidFill>
                  <a:srgbClr val="FFFFFF"/>
                </a:solidFill>
              </a:rPr>
              <a:t>European social science data archive … which uses machine readable data for quantitative research either of a specific aspect or regarding </a:t>
            </a:r>
            <a:r>
              <a:rPr lang="en-US" sz="4400" dirty="0" err="1">
                <a:solidFill>
                  <a:srgbClr val="FFC000"/>
                </a:solidFill>
              </a:rPr>
              <a:t>crosscultural</a:t>
            </a:r>
            <a:r>
              <a:rPr lang="en-US" sz="4400" dirty="0">
                <a:solidFill>
                  <a:srgbClr val="FFC000"/>
                </a:solidFill>
              </a:rPr>
              <a:t> or cross-national research</a:t>
            </a:r>
            <a:r>
              <a:rPr lang="en-US" sz="4400" dirty="0">
                <a:solidFill>
                  <a:srgbClr val="FFFFFF"/>
                </a:solidFill>
              </a:rPr>
              <a:t>.           </a:t>
            </a:r>
            <a:r>
              <a:rPr lang="en-US" sz="1800" i="1" dirty="0">
                <a:solidFill>
                  <a:srgbClr val="FFFFFF"/>
                </a:solidFill>
              </a:rPr>
              <a:t> Source: Historical Social Research / </a:t>
            </a:r>
            <a:r>
              <a:rPr lang="en-US" sz="1800" i="1" dirty="0" err="1">
                <a:solidFill>
                  <a:srgbClr val="FFFFFF"/>
                </a:solidFill>
              </a:rPr>
              <a:t>Historische</a:t>
            </a:r>
            <a:r>
              <a:rPr lang="en-US" sz="1800" i="1" dirty="0">
                <a:solidFill>
                  <a:srgbClr val="FFFFFF"/>
                </a:solidFill>
              </a:rPr>
              <a:t> </a:t>
            </a:r>
            <a:r>
              <a:rPr lang="en-US" sz="1800" i="1" dirty="0" err="1">
                <a:solidFill>
                  <a:srgbClr val="FFFFFF"/>
                </a:solidFill>
              </a:rPr>
              <a:t>Sozialforschung</a:t>
            </a:r>
            <a:r>
              <a:rPr lang="en-US" sz="1800" i="1" dirty="0">
                <a:solidFill>
                  <a:srgbClr val="FFFFFF"/>
                </a:solidFill>
              </a:rPr>
              <a:t>, Vol. 16, No. 3 (59) (1991), pp. 152-158</a:t>
            </a:r>
            <a:endParaRPr kumimoji="0" lang="en-US" sz="1800" b="0" i="1"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2408374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8000" dirty="0"/>
              <a:t>Steinmetz Archive</a:t>
            </a:r>
            <a:endParaRPr sz="8000" dirty="0"/>
          </a:p>
        </p:txBody>
      </p:sp>
      <p:sp>
        <p:nvSpPr>
          <p:cNvPr id="4" name="TextBox 3">
            <a:extLst>
              <a:ext uri="{FF2B5EF4-FFF2-40B4-BE49-F238E27FC236}">
                <a16:creationId xmlns:a16="http://schemas.microsoft.com/office/drawing/2014/main" id="{B2BCD56A-AEAC-3841-A523-D6DA4CE3D6C3}"/>
              </a:ext>
            </a:extLst>
          </p:cNvPr>
          <p:cNvSpPr txBox="1"/>
          <p:nvPr/>
        </p:nvSpPr>
        <p:spPr>
          <a:xfrm>
            <a:off x="540913" y="9690905"/>
            <a:ext cx="23272124" cy="260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sz="3200" dirty="0">
                <a:solidFill>
                  <a:srgbClr val="FFFFFF"/>
                </a:solidFill>
              </a:rPr>
              <a:t>The Steinmetz Archive is a data-archive which collects the basic data of (predominantly Dutch) social science research. By basic data we mean the (anonymous) raw data from quantitative empirical research or statistical administrations, as recorded in machine-readable form (on magnetic  tapes, disks, punched cards, or other media). </a:t>
            </a:r>
            <a:r>
              <a:rPr lang="en-US" sz="3200" dirty="0">
                <a:solidFill>
                  <a:srgbClr val="FFC000"/>
                </a:solidFill>
              </a:rPr>
              <a:t>The purpose of archiving these data is to make them accessible for further use. By accumulating a large number of datasets over the years, a unique source of data for social science research has been generated. </a:t>
            </a:r>
          </a:p>
        </p:txBody>
      </p:sp>
      <p:sp>
        <p:nvSpPr>
          <p:cNvPr id="5" name="TextBox 4">
            <a:extLst>
              <a:ext uri="{FF2B5EF4-FFF2-40B4-BE49-F238E27FC236}">
                <a16:creationId xmlns:a16="http://schemas.microsoft.com/office/drawing/2014/main" id="{51B06E16-49DE-9E40-9A61-8107FDAA2AEE}"/>
              </a:ext>
            </a:extLst>
          </p:cNvPr>
          <p:cNvSpPr txBox="1"/>
          <p:nvPr/>
        </p:nvSpPr>
        <p:spPr>
          <a:xfrm>
            <a:off x="993575" y="3765567"/>
            <a:ext cx="5072374" cy="913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l" defTabSz="82153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FFFF"/>
                </a:solidFill>
                <a:effectLst/>
                <a:uFillTx/>
                <a:latin typeface="Helvetica Light"/>
                <a:ea typeface="Helvetica Light"/>
                <a:cs typeface="Helvetica Light"/>
                <a:sym typeface="Helvetica Light"/>
              </a:rPr>
              <a:t>Founded 1964</a:t>
            </a:r>
          </a:p>
        </p:txBody>
      </p:sp>
      <p:pic>
        <p:nvPicPr>
          <p:cNvPr id="3" name="Picture 2">
            <a:extLst>
              <a:ext uri="{FF2B5EF4-FFF2-40B4-BE49-F238E27FC236}">
                <a16:creationId xmlns:a16="http://schemas.microsoft.com/office/drawing/2014/main" id="{D9349FCC-BAAB-1644-8EDD-DAFF4B981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463" y="2425879"/>
            <a:ext cx="12855888" cy="5181020"/>
          </a:xfrm>
          <a:prstGeom prst="rect">
            <a:avLst/>
          </a:prstGeom>
        </p:spPr>
      </p:pic>
      <p:sp>
        <p:nvSpPr>
          <p:cNvPr id="6" name="TextBox 5">
            <a:extLst>
              <a:ext uri="{FF2B5EF4-FFF2-40B4-BE49-F238E27FC236}">
                <a16:creationId xmlns:a16="http://schemas.microsoft.com/office/drawing/2014/main" id="{FFFAB294-1791-7F43-AFEB-3166FFF558EF}"/>
              </a:ext>
            </a:extLst>
          </p:cNvPr>
          <p:cNvSpPr txBox="1"/>
          <p:nvPr/>
        </p:nvSpPr>
        <p:spPr>
          <a:xfrm>
            <a:off x="993574" y="6090777"/>
            <a:ext cx="7944363" cy="1683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dirty="0">
                <a:solidFill>
                  <a:srgbClr val="FFFFFF"/>
                </a:solidFill>
              </a:rPr>
              <a:t>Now DANS (Data Archiving and Networked Services)</a:t>
            </a:r>
            <a:endParaRPr kumimoji="0" lang="en-US" sz="50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32007213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8000" dirty="0"/>
              <a:t>Social Science Research Council Data Bank</a:t>
            </a:r>
            <a:endParaRPr sz="8000" dirty="0"/>
          </a:p>
        </p:txBody>
      </p:sp>
      <p:sp>
        <p:nvSpPr>
          <p:cNvPr id="4" name="TextBox 3">
            <a:extLst>
              <a:ext uri="{FF2B5EF4-FFF2-40B4-BE49-F238E27FC236}">
                <a16:creationId xmlns:a16="http://schemas.microsoft.com/office/drawing/2014/main" id="{B2BCD56A-AEAC-3841-A523-D6DA4CE3D6C3}"/>
              </a:ext>
            </a:extLst>
          </p:cNvPr>
          <p:cNvSpPr txBox="1"/>
          <p:nvPr/>
        </p:nvSpPr>
        <p:spPr>
          <a:xfrm>
            <a:off x="540913" y="9552407"/>
            <a:ext cx="23272124" cy="288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sz="3200" dirty="0">
                <a:solidFill>
                  <a:srgbClr val="FFFFFF"/>
                </a:solidFill>
              </a:rPr>
              <a:t>… the </a:t>
            </a:r>
            <a:r>
              <a:rPr lang="en-US" sz="3200" dirty="0" err="1">
                <a:solidFill>
                  <a:srgbClr val="FFFFFF"/>
                </a:solidFill>
              </a:rPr>
              <a:t>centre</a:t>
            </a:r>
            <a:r>
              <a:rPr lang="en-US" sz="3200" dirty="0">
                <a:solidFill>
                  <a:srgbClr val="FFFFFF"/>
                </a:solidFill>
              </a:rPr>
              <a:t> for storing data derived from social surveys … in order that the data can be analyzed by others besides the original sponsors. The secondary analysis will often involved more than one survey deposited in the Bank. </a:t>
            </a:r>
            <a:r>
              <a:rPr lang="en-US" sz="3200" dirty="0">
                <a:solidFill>
                  <a:srgbClr val="FFC000"/>
                </a:solidFill>
              </a:rPr>
              <a:t>The bringing together of data from surveys which would otherwise be scattered, or indeed destroyed after primary analysis, will therefore have a “multiplier effect” in increasing the information to be obtained by secondary analysis</a:t>
            </a:r>
            <a:r>
              <a:rPr lang="en-US" sz="3200" dirty="0">
                <a:solidFill>
                  <a:srgbClr val="FFFFFF"/>
                </a:solidFill>
              </a:rPr>
              <a:t>.</a:t>
            </a:r>
            <a:br>
              <a:rPr lang="en-US" sz="3200" dirty="0">
                <a:solidFill>
                  <a:srgbClr val="FFFFFF"/>
                </a:solidFill>
              </a:rPr>
            </a:br>
            <a:endParaRPr lang="en-US" sz="3200" dirty="0">
              <a:solidFill>
                <a:srgbClr val="FFFFFF"/>
              </a:solidFill>
            </a:endParaRPr>
          </a:p>
          <a:p>
            <a:pPr algn="l"/>
            <a:r>
              <a:rPr lang="en-US" sz="1800" i="1" dirty="0">
                <a:solidFill>
                  <a:srgbClr val="FFFFFF"/>
                </a:solidFill>
              </a:rPr>
              <a:t>SOCIAL SCIENCE RESEARCH COUNCIL DATA BANK University of Essex </a:t>
            </a:r>
            <a:r>
              <a:rPr lang="en-US" sz="1800" i="1" dirty="0" err="1">
                <a:solidFill>
                  <a:srgbClr val="FFFFFF"/>
                </a:solidFill>
              </a:rPr>
              <a:t>Wivenhoe</a:t>
            </a:r>
            <a:r>
              <a:rPr lang="en-US" sz="1800" i="1" dirty="0">
                <a:solidFill>
                  <a:srgbClr val="FFFFFF"/>
                </a:solidFill>
              </a:rPr>
              <a:t> Park Colchester (Essex). Director : Professor A.M. Potter . https://</a:t>
            </a:r>
            <a:r>
              <a:rPr lang="en-US" sz="1800" i="1" dirty="0" err="1">
                <a:solidFill>
                  <a:srgbClr val="FFFFFF"/>
                </a:solidFill>
              </a:rPr>
              <a:t>doi.org</a:t>
            </a:r>
            <a:r>
              <a:rPr lang="en-US" sz="1800" i="1" dirty="0">
                <a:solidFill>
                  <a:srgbClr val="FFFFFF"/>
                </a:solidFill>
              </a:rPr>
              <a:t>/10.1177/053901846700600606</a:t>
            </a:r>
          </a:p>
        </p:txBody>
      </p:sp>
      <p:sp>
        <p:nvSpPr>
          <p:cNvPr id="5" name="TextBox 4">
            <a:extLst>
              <a:ext uri="{FF2B5EF4-FFF2-40B4-BE49-F238E27FC236}">
                <a16:creationId xmlns:a16="http://schemas.microsoft.com/office/drawing/2014/main" id="{51B06E16-49DE-9E40-9A61-8107FDAA2AEE}"/>
              </a:ext>
            </a:extLst>
          </p:cNvPr>
          <p:cNvSpPr txBox="1"/>
          <p:nvPr/>
        </p:nvSpPr>
        <p:spPr>
          <a:xfrm>
            <a:off x="993575" y="3380847"/>
            <a:ext cx="6579202" cy="1683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l" defTabSz="82153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FFFFFF"/>
                </a:solidFill>
                <a:effectLst/>
                <a:uFillTx/>
                <a:latin typeface="Helvetica Light"/>
                <a:ea typeface="Helvetica Light"/>
                <a:cs typeface="Helvetica Light"/>
                <a:sym typeface="Helvetica Light"/>
              </a:rPr>
              <a:t>Founded 1967 at the University of Essex</a:t>
            </a:r>
          </a:p>
        </p:txBody>
      </p:sp>
      <p:sp>
        <p:nvSpPr>
          <p:cNvPr id="6" name="TextBox 5">
            <a:extLst>
              <a:ext uri="{FF2B5EF4-FFF2-40B4-BE49-F238E27FC236}">
                <a16:creationId xmlns:a16="http://schemas.microsoft.com/office/drawing/2014/main" id="{FFFAB294-1791-7F43-AFEB-3166FFF558EF}"/>
              </a:ext>
            </a:extLst>
          </p:cNvPr>
          <p:cNvSpPr txBox="1"/>
          <p:nvPr/>
        </p:nvSpPr>
        <p:spPr>
          <a:xfrm>
            <a:off x="993574" y="6475497"/>
            <a:ext cx="7944363" cy="9137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algn="l"/>
            <a:r>
              <a:rPr lang="en-US" dirty="0">
                <a:solidFill>
                  <a:srgbClr val="FFFFFF"/>
                </a:solidFill>
              </a:rPr>
              <a:t>Now UK Data Archive</a:t>
            </a:r>
            <a:endParaRPr kumimoji="0" lang="en-US" sz="5000" b="0" i="0" u="none" strike="noStrike" cap="none" spc="0" normalizeH="0" baseline="0" dirty="0">
              <a:ln>
                <a:noFill/>
              </a:ln>
              <a:solidFill>
                <a:srgbClr val="FFFFFF"/>
              </a:solidFill>
              <a:effectLst/>
              <a:uFillTx/>
              <a:sym typeface="Helvetica Light"/>
            </a:endParaRPr>
          </a:p>
        </p:txBody>
      </p:sp>
      <p:pic>
        <p:nvPicPr>
          <p:cNvPr id="7" name="Picture 6">
            <a:extLst>
              <a:ext uri="{FF2B5EF4-FFF2-40B4-BE49-F238E27FC236}">
                <a16:creationId xmlns:a16="http://schemas.microsoft.com/office/drawing/2014/main" id="{A8792084-E759-EC41-A536-D822E2004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75" y="2614351"/>
            <a:ext cx="14217860" cy="5653886"/>
          </a:xfrm>
          <a:prstGeom prst="rect">
            <a:avLst/>
          </a:prstGeom>
        </p:spPr>
      </p:pic>
    </p:spTree>
    <p:extLst>
      <p:ext uri="{BB962C8B-B14F-4D97-AF65-F5344CB8AC3E}">
        <p14:creationId xmlns:p14="http://schemas.microsoft.com/office/powerpoint/2010/main" val="40749702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ormAutofit/>
          </a:bodyPr>
          <a:lstStyle>
            <a:lvl1pPr marL="0" indent="0">
              <a:buSzTx/>
              <a:buNone/>
              <a:defRPr sz="9600"/>
            </a:lvl1pPr>
          </a:lstStyle>
          <a:p>
            <a:r>
              <a:rPr lang="en-US" dirty="0"/>
              <a:t>Organizations</a:t>
            </a:r>
            <a:endParaRPr dirty="0"/>
          </a:p>
        </p:txBody>
      </p:sp>
      <p:pic>
        <p:nvPicPr>
          <p:cNvPr id="3" name="Picture 2">
            <a:extLst>
              <a:ext uri="{FF2B5EF4-FFF2-40B4-BE49-F238E27FC236}">
                <a16:creationId xmlns:a16="http://schemas.microsoft.com/office/drawing/2014/main" id="{EFA13BD1-619C-8C4E-B07E-58825FC29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3010322"/>
            <a:ext cx="11430000" cy="6997700"/>
          </a:xfrm>
          <a:prstGeom prst="rect">
            <a:avLst/>
          </a:prstGeom>
        </p:spPr>
      </p:pic>
    </p:spTree>
    <p:extLst>
      <p:ext uri="{BB962C8B-B14F-4D97-AF65-F5344CB8AC3E}">
        <p14:creationId xmlns:p14="http://schemas.microsoft.com/office/powerpoint/2010/main" val="61253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5E6B5-1C43-DD4A-A941-9CC470696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678865" y="3867150"/>
            <a:ext cx="15240000" cy="8572500"/>
          </a:xfrm>
          <a:prstGeom prst="rect">
            <a:avLst/>
          </a:prstGeom>
        </p:spPr>
      </p:pic>
      <p:sp>
        <p:nvSpPr>
          <p:cNvPr id="134" name="Terms and definitions"/>
          <p:cNvSpPr>
            <a:spLocks noGrp="1"/>
          </p:cNvSpPr>
          <p:nvPr>
            <p:ph type="title"/>
          </p:nvPr>
        </p:nvSpPr>
        <p:spPr>
          <a:xfrm>
            <a:off x="889001" y="1208880"/>
            <a:ext cx="14716128" cy="4643439"/>
          </a:xfrm>
          <a:prstGeom prst="rect">
            <a:avLst/>
          </a:prstGeom>
        </p:spPr>
        <p:txBody>
          <a:bodyPr anchor="t"/>
          <a:lstStyle/>
          <a:p>
            <a:r>
              <a:rPr dirty="0"/>
              <a:t>Terms and definitions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8000" dirty="0"/>
              <a:t>Digital Curation Centre</a:t>
            </a:r>
            <a:endParaRPr sz="8000" dirty="0"/>
          </a:p>
        </p:txBody>
      </p:sp>
      <p:sp>
        <p:nvSpPr>
          <p:cNvPr id="5" name="TextBox 4">
            <a:extLst>
              <a:ext uri="{FF2B5EF4-FFF2-40B4-BE49-F238E27FC236}">
                <a16:creationId xmlns:a16="http://schemas.microsoft.com/office/drawing/2014/main" id="{51B06E16-49DE-9E40-9A61-8107FDAA2AEE}"/>
              </a:ext>
            </a:extLst>
          </p:cNvPr>
          <p:cNvSpPr txBox="1"/>
          <p:nvPr/>
        </p:nvSpPr>
        <p:spPr>
          <a:xfrm>
            <a:off x="993575" y="3380847"/>
            <a:ext cx="8549670" cy="16831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l" defTabSz="821530" rtl="0" fontAlgn="auto" latinLnBrk="0" hangingPunct="0">
              <a:lnSpc>
                <a:spcPct val="100000"/>
              </a:lnSpc>
              <a:spcBef>
                <a:spcPts val="0"/>
              </a:spcBef>
              <a:spcAft>
                <a:spcPts val="0"/>
              </a:spcAft>
              <a:buClrTx/>
              <a:buSzTx/>
              <a:buFontTx/>
              <a:buNone/>
              <a:tabLst/>
            </a:pPr>
            <a:r>
              <a:rPr kumimoji="0" lang="en-US" sz="5000" i="0" u="none" strike="noStrike" cap="none" spc="0" normalizeH="0" baseline="0" dirty="0">
                <a:ln>
                  <a:noFill/>
                </a:ln>
                <a:solidFill>
                  <a:srgbClr val="FFFFFF"/>
                </a:solidFill>
                <a:effectLst/>
                <a:uFillTx/>
                <a:latin typeface="Helvetica Light"/>
                <a:ea typeface="Helvetica Light"/>
                <a:cs typeface="Helvetica Light"/>
                <a:sym typeface="Helvetica Light"/>
              </a:rPr>
              <a:t>Launched 2004, based on a recommendation from JISC</a:t>
            </a:r>
          </a:p>
        </p:txBody>
      </p:sp>
      <p:pic>
        <p:nvPicPr>
          <p:cNvPr id="3" name="Picture 2">
            <a:extLst>
              <a:ext uri="{FF2B5EF4-FFF2-40B4-BE49-F238E27FC236}">
                <a16:creationId xmlns:a16="http://schemas.microsoft.com/office/drawing/2014/main" id="{432AF983-8118-7D4D-9920-DA53E6F12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6520" y="3380847"/>
            <a:ext cx="11305750" cy="6919366"/>
          </a:xfrm>
          <a:prstGeom prst="rect">
            <a:avLst/>
          </a:prstGeom>
        </p:spPr>
      </p:pic>
    </p:spTree>
    <p:extLst>
      <p:ext uri="{BB962C8B-B14F-4D97-AF65-F5344CB8AC3E}">
        <p14:creationId xmlns:p14="http://schemas.microsoft.com/office/powerpoint/2010/main" val="30430897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DataNet</a:t>
            </a:r>
            <a:endParaRPr lang="en-US" dirty="0"/>
          </a:p>
        </p:txBody>
      </p:sp>
      <p:sp>
        <p:nvSpPr>
          <p:cNvPr id="3" name="Text Placeholder 2"/>
          <p:cNvSpPr>
            <a:spLocks noGrp="1"/>
          </p:cNvSpPr>
          <p:nvPr>
            <p:ph type="body" idx="1"/>
          </p:nvPr>
        </p:nvSpPr>
        <p:spPr>
          <a:xfrm>
            <a:off x="1439056" y="3643312"/>
            <a:ext cx="18557491" cy="8840393"/>
          </a:xfrm>
        </p:spPr>
        <p:txBody>
          <a:bodyPr>
            <a:normAutofit lnSpcReduction="10000"/>
          </a:bodyPr>
          <a:lstStyle/>
          <a:p>
            <a:r>
              <a:rPr lang="en-US" dirty="0"/>
              <a:t>NSF’s Office of </a:t>
            </a:r>
            <a:r>
              <a:rPr lang="en-US" dirty="0" err="1"/>
              <a:t>Cyberinsfratucture</a:t>
            </a:r>
            <a:endParaRPr lang="en-US" dirty="0"/>
          </a:p>
          <a:p>
            <a:r>
              <a:rPr lang="en-US" dirty="0">
                <a:solidFill>
                  <a:schemeClr val="tx2">
                    <a:lumMod val="20000"/>
                    <a:lumOff val="80000"/>
                  </a:schemeClr>
                </a:solidFill>
              </a:rPr>
              <a:t>First proposed in 2008</a:t>
            </a:r>
          </a:p>
          <a:p>
            <a:r>
              <a:rPr lang="en-US" dirty="0">
                <a:solidFill>
                  <a:schemeClr val="tx2">
                    <a:lumMod val="20000"/>
                    <a:lumOff val="80000"/>
                  </a:schemeClr>
                </a:solidFill>
              </a:rPr>
              <a:t>Five total projects funded</a:t>
            </a:r>
          </a:p>
          <a:p>
            <a:r>
              <a:rPr lang="en-US" dirty="0">
                <a:solidFill>
                  <a:schemeClr val="tx2">
                    <a:lumMod val="20000"/>
                    <a:lumOff val="80000"/>
                  </a:schemeClr>
                </a:solidFill>
              </a:rPr>
              <a:t>Most notable is </a:t>
            </a:r>
            <a:r>
              <a:rPr lang="en-US" dirty="0" err="1">
                <a:solidFill>
                  <a:schemeClr val="tx2">
                    <a:lumMod val="20000"/>
                    <a:lumOff val="80000"/>
                  </a:schemeClr>
                </a:solidFill>
              </a:rPr>
              <a:t>DataONE</a:t>
            </a:r>
            <a:endParaRPr lang="en-US" dirty="0">
              <a:solidFill>
                <a:schemeClr val="tx2">
                  <a:lumMod val="20000"/>
                  <a:lumOff val="80000"/>
                </a:schemeClr>
              </a:solidFill>
            </a:endParaRPr>
          </a:p>
          <a:p>
            <a:r>
              <a:rPr lang="en-US" dirty="0">
                <a:solidFill>
                  <a:schemeClr val="tx2">
                    <a:lumMod val="20000"/>
                    <a:lumOff val="80000"/>
                  </a:schemeClr>
                </a:solidFill>
              </a:rPr>
              <a:t>Others: Data Conservancy, SEAD, </a:t>
            </a:r>
            <a:r>
              <a:rPr lang="en-US" dirty="0" err="1">
                <a:solidFill>
                  <a:schemeClr val="tx2">
                    <a:lumMod val="20000"/>
                    <a:lumOff val="80000"/>
                  </a:schemeClr>
                </a:solidFill>
              </a:rPr>
              <a:t>DataNet</a:t>
            </a:r>
            <a:r>
              <a:rPr lang="en-US" dirty="0">
                <a:solidFill>
                  <a:schemeClr val="tx2">
                    <a:lumMod val="20000"/>
                    <a:lumOff val="80000"/>
                  </a:schemeClr>
                </a:solidFill>
              </a:rPr>
              <a:t> Federation Consortium, Terra </a:t>
            </a:r>
            <a:r>
              <a:rPr lang="en-US" dirty="0" err="1">
                <a:solidFill>
                  <a:schemeClr val="tx2">
                    <a:lumMod val="20000"/>
                    <a:lumOff val="80000"/>
                  </a:schemeClr>
                </a:solidFill>
              </a:rPr>
              <a:t>Populus</a:t>
            </a:r>
            <a:endParaRPr lang="en-US" dirty="0">
              <a:solidFill>
                <a:schemeClr val="tx2">
                  <a:lumMod val="20000"/>
                  <a:lumOff val="8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8411" y="4697212"/>
            <a:ext cx="7620201" cy="4222659"/>
          </a:xfrm>
          <a:prstGeom prst="rect">
            <a:avLst/>
          </a:prstGeom>
        </p:spPr>
      </p:pic>
      <p:sp>
        <p:nvSpPr>
          <p:cNvPr id="5" name="TextBox 4"/>
          <p:cNvSpPr txBox="1"/>
          <p:nvPr/>
        </p:nvSpPr>
        <p:spPr>
          <a:xfrm>
            <a:off x="16804672" y="8974657"/>
            <a:ext cx="5807677" cy="3904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6" tIns="71436" rIns="71436" bIns="71436" numCol="1" spcCol="38100" rtlCol="0" anchor="ctr">
            <a:spAutoFit/>
          </a:bodyPr>
          <a:lstStyle/>
          <a:p>
            <a:r>
              <a:rPr lang="en-US" sz="1600" i="1" dirty="0">
                <a:solidFill>
                  <a:schemeClr val="tx2">
                    <a:lumMod val="20000"/>
                    <a:lumOff val="80000"/>
                  </a:schemeClr>
                </a:solidFill>
              </a:rPr>
              <a:t>https://</a:t>
            </a:r>
            <a:r>
              <a:rPr lang="en-US" sz="1600" i="1" dirty="0" err="1">
                <a:solidFill>
                  <a:schemeClr val="tx2">
                    <a:lumMod val="20000"/>
                    <a:lumOff val="80000"/>
                  </a:schemeClr>
                </a:solidFill>
              </a:rPr>
              <a:t>www.nsf.gov</a:t>
            </a:r>
            <a:r>
              <a:rPr lang="en-US" sz="1600" i="1" dirty="0">
                <a:solidFill>
                  <a:schemeClr val="tx2">
                    <a:lumMod val="20000"/>
                    <a:lumOff val="80000"/>
                  </a:schemeClr>
                </a:solidFill>
              </a:rPr>
              <a:t>/funding/</a:t>
            </a:r>
            <a:r>
              <a:rPr lang="en-US" sz="1600" i="1" dirty="0" err="1">
                <a:solidFill>
                  <a:schemeClr val="tx2">
                    <a:lumMod val="20000"/>
                    <a:lumOff val="80000"/>
                  </a:schemeClr>
                </a:solidFill>
              </a:rPr>
              <a:t>pgm_summ.jsp?pims_id</a:t>
            </a:r>
            <a:r>
              <a:rPr lang="en-US" sz="1600" i="1" dirty="0">
                <a:solidFill>
                  <a:schemeClr val="tx2">
                    <a:lumMod val="20000"/>
                    <a:lumOff val="80000"/>
                  </a:schemeClr>
                </a:solidFill>
              </a:rPr>
              <a:t>=503141</a:t>
            </a:r>
            <a:endParaRPr kumimoji="0" lang="en-US" sz="1600" b="0" i="1" u="none" strike="noStrike" cap="none" spc="0" normalizeH="0" baseline="0" dirty="0">
              <a:ln>
                <a:noFill/>
              </a:ln>
              <a:solidFill>
                <a:schemeClr val="tx2">
                  <a:lumMod val="20000"/>
                  <a:lumOff val="80000"/>
                </a:schemeClr>
              </a:solidFill>
              <a:effectLst/>
              <a:uFillTx/>
              <a:sym typeface="Helvetica Light"/>
            </a:endParaRPr>
          </a:p>
        </p:txBody>
      </p:sp>
    </p:spTree>
    <p:extLst>
      <p:ext uri="{BB962C8B-B14F-4D97-AF65-F5344CB8AC3E}">
        <p14:creationId xmlns:p14="http://schemas.microsoft.com/office/powerpoint/2010/main" val="10246500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EC0F025-FE0C-1D45-9717-27A8604F7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3334" y="5735659"/>
            <a:ext cx="7440034" cy="1824239"/>
          </a:xfrm>
          <a:prstGeom prst="rect">
            <a:avLst/>
          </a:prstGeom>
        </p:spPr>
      </p:pic>
      <p:pic>
        <p:nvPicPr>
          <p:cNvPr id="19" name="Picture 18">
            <a:extLst>
              <a:ext uri="{FF2B5EF4-FFF2-40B4-BE49-F238E27FC236}">
                <a16:creationId xmlns:a16="http://schemas.microsoft.com/office/drawing/2014/main" id="{8B0313C1-234D-3B4E-8857-E0AE565B9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387" y="7379594"/>
            <a:ext cx="4533668" cy="2521398"/>
          </a:xfrm>
          <a:prstGeom prst="rect">
            <a:avLst/>
          </a:prstGeom>
        </p:spPr>
      </p:pic>
      <p:pic>
        <p:nvPicPr>
          <p:cNvPr id="21" name="Picture 20">
            <a:extLst>
              <a:ext uri="{FF2B5EF4-FFF2-40B4-BE49-F238E27FC236}">
                <a16:creationId xmlns:a16="http://schemas.microsoft.com/office/drawing/2014/main" id="{CFE0840D-BAA9-4546-86A4-343101671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770" y="2985841"/>
            <a:ext cx="5626100" cy="1536700"/>
          </a:xfrm>
          <a:prstGeom prst="rect">
            <a:avLst/>
          </a:prstGeom>
        </p:spPr>
      </p:pic>
    </p:spTree>
    <p:extLst>
      <p:ext uri="{BB962C8B-B14F-4D97-AF65-F5344CB8AC3E}">
        <p14:creationId xmlns:p14="http://schemas.microsoft.com/office/powerpoint/2010/main" val="6852817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389F79-E783-8F4A-A9C6-1BCA2B942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2501900"/>
            <a:ext cx="15240000" cy="9525000"/>
          </a:xfrm>
          <a:prstGeom prst="rect">
            <a:avLst/>
          </a:prstGeom>
        </p:spPr>
      </p:pic>
      <p:sp>
        <p:nvSpPr>
          <p:cNvPr id="196" name="Processes"/>
          <p:cNvSpPr>
            <a:spLocks noGrp="1"/>
          </p:cNvSpPr>
          <p:nvPr>
            <p:ph type="title"/>
          </p:nvPr>
        </p:nvSpPr>
        <p:spPr>
          <a:xfrm>
            <a:off x="2047872" y="2620961"/>
            <a:ext cx="14716128" cy="4643439"/>
          </a:xfrm>
          <a:prstGeom prst="rect">
            <a:avLst/>
          </a:prstGeom>
        </p:spPr>
        <p:txBody>
          <a:bodyPr/>
          <a:lstStyle/>
          <a:p>
            <a:pPr algn="l"/>
            <a:r>
              <a:rPr lang="en-US" dirty="0"/>
              <a:t>Commonalities</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fontScale="92500"/>
          </a:bodyPr>
          <a:lstStyle>
            <a:lvl1pPr marL="0" indent="0">
              <a:buSzTx/>
              <a:buNone/>
              <a:defRPr sz="9600"/>
            </a:lvl1pPr>
          </a:lstStyle>
          <a:p>
            <a:pPr marL="1143000" indent="-1143000">
              <a:buFont typeface="Arial" panose="020B0604020202020204" pitchFamily="34" charset="0"/>
              <a:buChar char="•"/>
            </a:pPr>
            <a:r>
              <a:rPr lang="en-US" dirty="0"/>
              <a:t>Bringing together data from many places</a:t>
            </a:r>
          </a:p>
          <a:p>
            <a:pPr marL="1143000" indent="-1143000">
              <a:buFont typeface="Arial" panose="020B0604020202020204" pitchFamily="34" charset="0"/>
              <a:buChar char="•"/>
            </a:pPr>
            <a:r>
              <a:rPr lang="en-US" dirty="0"/>
              <a:t>Bringing together data of many formats</a:t>
            </a:r>
          </a:p>
          <a:p>
            <a:pPr marL="1143000" indent="-1143000">
              <a:buFont typeface="Arial" panose="020B0604020202020204" pitchFamily="34" charset="0"/>
              <a:buChar char="•"/>
            </a:pPr>
            <a:r>
              <a:rPr lang="en-US" dirty="0"/>
              <a:t>Protecting data</a:t>
            </a:r>
          </a:p>
          <a:p>
            <a:pPr marL="1143000" indent="-1143000">
              <a:buFont typeface="Arial" panose="020B0604020202020204" pitchFamily="34" charset="0"/>
              <a:buChar char="•"/>
            </a:pPr>
            <a:r>
              <a:rPr lang="en-US" dirty="0"/>
              <a:t>Allowing research across datasets</a:t>
            </a:r>
          </a:p>
          <a:p>
            <a:pPr marL="1143000" indent="-1143000">
              <a:buFont typeface="Arial" panose="020B0604020202020204" pitchFamily="34" charset="0"/>
              <a:buChar char="•"/>
            </a:pPr>
            <a:r>
              <a:rPr lang="en-US" dirty="0"/>
              <a:t>Creating new knowledge looking at data</a:t>
            </a:r>
            <a:endParaRPr dirty="0"/>
          </a:p>
        </p:txBody>
      </p:sp>
    </p:spTree>
    <p:extLst>
      <p:ext uri="{BB962C8B-B14F-4D97-AF65-F5344CB8AC3E}">
        <p14:creationId xmlns:p14="http://schemas.microsoft.com/office/powerpoint/2010/main" val="20707648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lstStyle>
            <a:lvl1pPr marL="0" indent="0">
              <a:buSzTx/>
              <a:buNone/>
              <a:defRPr sz="9600"/>
            </a:lvl1pPr>
          </a:lstStyle>
          <a:p>
            <a:r>
              <a:rPr dirty="0"/>
              <a:t>Working with</a:t>
            </a:r>
            <a:r>
              <a:rPr lang="en-US" dirty="0"/>
              <a:t> </a:t>
            </a:r>
            <a:r>
              <a:rPr dirty="0">
                <a:solidFill>
                  <a:srgbClr val="FFFF00"/>
                </a:solidFill>
              </a:rPr>
              <a:t>research outputs</a:t>
            </a:r>
            <a:r>
              <a:rPr lang="en-US" dirty="0">
                <a:solidFill>
                  <a:srgbClr val="FFFF00"/>
                </a:solidFill>
              </a:rPr>
              <a:t> </a:t>
            </a:r>
            <a:r>
              <a:rPr dirty="0"/>
              <a:t>to ensure they are</a:t>
            </a:r>
            <a:r>
              <a:rPr lang="en-US" dirty="0"/>
              <a:t> </a:t>
            </a:r>
            <a:r>
              <a:rPr lang="en-US" dirty="0">
                <a:solidFill>
                  <a:srgbClr val="FFFF00"/>
                </a:solidFill>
              </a:rPr>
              <a:t>findable</a:t>
            </a:r>
            <a:r>
              <a:rPr lang="en-US" dirty="0"/>
              <a:t>,</a:t>
            </a:r>
            <a:r>
              <a:rPr dirty="0"/>
              <a:t> </a:t>
            </a:r>
            <a:r>
              <a:rPr dirty="0">
                <a:solidFill>
                  <a:srgbClr val="FFFF00"/>
                </a:solidFill>
              </a:rPr>
              <a:t>understandable </a:t>
            </a:r>
            <a:r>
              <a:rPr dirty="0"/>
              <a:t>and</a:t>
            </a:r>
            <a:r>
              <a:rPr dirty="0">
                <a:solidFill>
                  <a:srgbClr val="FFFF00"/>
                </a:solidFill>
              </a:rPr>
              <a:t> usable</a:t>
            </a:r>
            <a:r>
              <a:rPr lang="en-US" dirty="0">
                <a:solidFill>
                  <a:srgbClr val="FFFF00"/>
                </a:solidFill>
              </a:rPr>
              <a:t> - </a:t>
            </a:r>
            <a:r>
              <a:rPr dirty="0">
                <a:solidFill>
                  <a:srgbClr val="FFFF00"/>
                </a:solidFill>
              </a:rPr>
              <a:t>now</a:t>
            </a:r>
            <a:r>
              <a:rPr dirty="0"/>
              <a:t> and in the </a:t>
            </a:r>
            <a:r>
              <a:rPr dirty="0">
                <a:solidFill>
                  <a:srgbClr val="FFFF00"/>
                </a:solidFill>
              </a:rPr>
              <a:t>future</a:t>
            </a:r>
            <a:r>
              <a:rPr dirty="0"/>
              <a:t>.</a:t>
            </a:r>
          </a:p>
        </p:txBody>
      </p:sp>
    </p:spTree>
    <p:extLst>
      <p:ext uri="{BB962C8B-B14F-4D97-AF65-F5344CB8AC3E}">
        <p14:creationId xmlns:p14="http://schemas.microsoft.com/office/powerpoint/2010/main" val="44217713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 name="Processes"/>
          <p:cNvSpPr>
            <a:spLocks noGrp="1"/>
          </p:cNvSpPr>
          <p:nvPr>
            <p:ph type="title"/>
          </p:nvPr>
        </p:nvSpPr>
        <p:spPr>
          <a:xfrm>
            <a:off x="947737" y="2809080"/>
            <a:ext cx="14716128" cy="4643439"/>
          </a:xfrm>
          <a:prstGeom prst="rect">
            <a:avLst/>
          </a:prstGeom>
        </p:spPr>
        <p:txBody>
          <a:bodyPr/>
          <a:lstStyle/>
          <a:p>
            <a:pPr algn="l"/>
            <a:r>
              <a:rPr lang="en-US" dirty="0"/>
              <a:t>What’s next?</a:t>
            </a:r>
            <a:endParaRPr dirty="0"/>
          </a:p>
        </p:txBody>
      </p:sp>
      <p:pic>
        <p:nvPicPr>
          <p:cNvPr id="3" name="Picture 2">
            <a:extLst>
              <a:ext uri="{FF2B5EF4-FFF2-40B4-BE49-F238E27FC236}">
                <a16:creationId xmlns:a16="http://schemas.microsoft.com/office/drawing/2014/main" id="{A8DBB25B-CA9C-5B45-9A4B-7D6FEA540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296650" y="1009650"/>
            <a:ext cx="13087350" cy="9239028"/>
          </a:xfrm>
          <a:prstGeom prst="rect">
            <a:avLst/>
          </a:prstGeom>
        </p:spPr>
      </p:pic>
    </p:spTree>
    <p:extLst>
      <p:ext uri="{BB962C8B-B14F-4D97-AF65-F5344CB8AC3E}">
        <p14:creationId xmlns:p14="http://schemas.microsoft.com/office/powerpoint/2010/main" val="3150730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E821B-34AE-7F46-967E-1D7D79866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037" y="405179"/>
            <a:ext cx="16381926" cy="12165989"/>
          </a:xfrm>
          <a:prstGeom prst="rect">
            <a:avLst/>
          </a:prstGeom>
        </p:spPr>
      </p:pic>
      <p:sp>
        <p:nvSpPr>
          <p:cNvPr id="8" name="TextBox 7">
            <a:extLst>
              <a:ext uri="{FF2B5EF4-FFF2-40B4-BE49-F238E27FC236}">
                <a16:creationId xmlns:a16="http://schemas.microsoft.com/office/drawing/2014/main" id="{387B83DF-388D-6045-87FD-43EAD9D9846C}"/>
              </a:ext>
            </a:extLst>
          </p:cNvPr>
          <p:cNvSpPr txBox="1"/>
          <p:nvPr/>
        </p:nvSpPr>
        <p:spPr>
          <a:xfrm>
            <a:off x="4001037" y="12680029"/>
            <a:ext cx="16381926" cy="513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r>
              <a:rPr lang="en-US" sz="2400" dirty="0">
                <a:solidFill>
                  <a:srgbClr val="FFFFFF"/>
                </a:solidFill>
              </a:rPr>
              <a:t>https://</a:t>
            </a:r>
            <a:r>
              <a:rPr lang="en-US" sz="2400" dirty="0" err="1">
                <a:solidFill>
                  <a:srgbClr val="FFFFFF"/>
                </a:solidFill>
              </a:rPr>
              <a:t>www.microsoft.com</a:t>
            </a:r>
            <a:r>
              <a:rPr lang="en-US" sz="2400" dirty="0">
                <a:solidFill>
                  <a:srgbClr val="FFFFFF"/>
                </a:solidFill>
              </a:rPr>
              <a:t>/</a:t>
            </a:r>
            <a:r>
              <a:rPr lang="en-US" sz="2400" dirty="0" err="1">
                <a:solidFill>
                  <a:srgbClr val="FFFFFF"/>
                </a:solidFill>
              </a:rPr>
              <a:t>en</a:t>
            </a:r>
            <a:r>
              <a:rPr lang="en-US" sz="2400" dirty="0">
                <a:solidFill>
                  <a:srgbClr val="FFFFFF"/>
                </a:solidFill>
              </a:rPr>
              <a:t>-us/research/publication/fourth-paradigm-data-intensive-scientific-discovery</a:t>
            </a:r>
            <a:endParaRPr kumimoji="0" lang="en-US" sz="24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1035603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75765" y="1785936"/>
            <a:ext cx="21759520" cy="10144127"/>
          </a:xfrm>
        </p:spPr>
        <p:txBody>
          <a:bodyPr anchor="t">
            <a:normAutofit lnSpcReduction="10000"/>
          </a:bodyPr>
          <a:lstStyle/>
          <a:p>
            <a:pPr marL="0" indent="0">
              <a:buNone/>
            </a:pPr>
            <a:r>
              <a:rPr lang="en-US" sz="7200" dirty="0"/>
              <a:t>Our challenge:</a:t>
            </a:r>
          </a:p>
          <a:p>
            <a:pPr marL="0" indent="0">
              <a:buNone/>
            </a:pPr>
            <a:r>
              <a:rPr lang="en-US" sz="7200" dirty="0"/>
              <a:t>How do we get back to the polar year philosophy?</a:t>
            </a:r>
          </a:p>
          <a:p>
            <a:r>
              <a:rPr lang="en-US" sz="7200" i="1" dirty="0"/>
              <a:t>Share data across infrastructures</a:t>
            </a:r>
          </a:p>
          <a:p>
            <a:r>
              <a:rPr lang="en-US" sz="7200" i="1" dirty="0"/>
              <a:t>Create new knowledge from data aggregation</a:t>
            </a:r>
          </a:p>
          <a:p>
            <a:r>
              <a:rPr lang="en-US" sz="7200" i="1" dirty="0"/>
              <a:t>Protect data from negative forces</a:t>
            </a:r>
          </a:p>
          <a:p>
            <a:r>
              <a:rPr lang="en-US" sz="7200" i="1" dirty="0"/>
              <a:t>Use data to make the world better</a:t>
            </a:r>
          </a:p>
        </p:txBody>
      </p:sp>
    </p:spTree>
    <p:extLst>
      <p:ext uri="{BB962C8B-B14F-4D97-AF65-F5344CB8AC3E}">
        <p14:creationId xmlns:p14="http://schemas.microsoft.com/office/powerpoint/2010/main" val="6195573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hird generation (today)"/>
          <p:cNvSpPr>
            <a:spLocks noGrp="1"/>
          </p:cNvSpPr>
          <p:nvPr>
            <p:ph type="title"/>
          </p:nvPr>
        </p:nvSpPr>
        <p:spPr>
          <a:xfrm>
            <a:off x="642550" y="357186"/>
            <a:ext cx="22192735" cy="3036097"/>
          </a:xfrm>
          <a:prstGeom prst="rect">
            <a:avLst/>
          </a:prstGeom>
        </p:spPr>
        <p:txBody>
          <a:bodyPr>
            <a:normAutofit/>
          </a:bodyPr>
          <a:lstStyle>
            <a:lvl1pPr algn="l"/>
          </a:lstStyle>
          <a:p>
            <a:r>
              <a:rPr lang="en-US" dirty="0"/>
              <a:t>Thank you!</a:t>
            </a:r>
          </a:p>
        </p:txBody>
      </p:sp>
      <p:sp>
        <p:nvSpPr>
          <p:cNvPr id="4" name="Text Placeholder 1"/>
          <p:cNvSpPr>
            <a:spLocks noGrp="1"/>
          </p:cNvSpPr>
          <p:nvPr>
            <p:ph type="body" idx="1"/>
          </p:nvPr>
        </p:nvSpPr>
        <p:spPr>
          <a:xfrm>
            <a:off x="4387453" y="1785936"/>
            <a:ext cx="15609094" cy="10144127"/>
          </a:xfrm>
        </p:spPr>
        <p:txBody>
          <a:bodyPr>
            <a:normAutofit/>
          </a:bodyPr>
          <a:lstStyle/>
          <a:p>
            <a:pPr marL="0" indent="0">
              <a:buNone/>
            </a:pPr>
            <a:r>
              <a:rPr lang="en-US" sz="7200" dirty="0"/>
              <a:t>David Minor</a:t>
            </a:r>
          </a:p>
          <a:p>
            <a:pPr marL="0" indent="0">
              <a:buNone/>
            </a:pPr>
            <a:r>
              <a:rPr lang="en-US" sz="7200" dirty="0" err="1"/>
              <a:t>dminor@ucsd.edu</a:t>
            </a:r>
            <a:endParaRPr lang="en-US" sz="7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5916" y="3013473"/>
            <a:ext cx="7620000" cy="9296400"/>
          </a:xfrm>
          <a:prstGeom prst="rect">
            <a:avLst/>
          </a:prstGeom>
        </p:spPr>
      </p:pic>
    </p:spTree>
    <p:extLst>
      <p:ext uri="{BB962C8B-B14F-4D97-AF65-F5344CB8AC3E}">
        <p14:creationId xmlns:p14="http://schemas.microsoft.com/office/powerpoint/2010/main" val="886136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search data management…"/>
          <p:cNvSpPr>
            <a:spLocks noGrp="1"/>
          </p:cNvSpPr>
          <p:nvPr>
            <p:ph type="body" idx="1"/>
          </p:nvPr>
        </p:nvSpPr>
        <p:spPr>
          <a:xfrm>
            <a:off x="1872853" y="1785937"/>
            <a:ext cx="15609094" cy="10144126"/>
          </a:xfrm>
          <a:prstGeom prst="rect">
            <a:avLst/>
          </a:prstGeom>
        </p:spPr>
        <p:txBody>
          <a:bodyPr/>
          <a:lstStyle/>
          <a:p>
            <a:pPr marL="0" indent="0">
              <a:buNone/>
            </a:pPr>
            <a:r>
              <a:rPr sz="7200" dirty="0"/>
              <a:t>Research data management</a:t>
            </a:r>
            <a:br>
              <a:rPr sz="7200" dirty="0"/>
            </a:br>
            <a:endParaRPr sz="7200" dirty="0"/>
          </a:p>
          <a:p>
            <a:pPr marL="0" indent="0">
              <a:buNone/>
            </a:pPr>
            <a:r>
              <a:rPr lang="en-US" sz="7200" dirty="0"/>
              <a:t>Digital</a:t>
            </a:r>
            <a:r>
              <a:rPr sz="7200" dirty="0"/>
              <a:t> </a:t>
            </a:r>
            <a:r>
              <a:rPr lang="en-US" sz="7200" dirty="0"/>
              <a:t>curation</a:t>
            </a:r>
          </a:p>
          <a:p>
            <a:pPr marL="0" indent="0">
              <a:buNone/>
            </a:pPr>
            <a:br>
              <a:rPr lang="en-US" sz="7200" dirty="0"/>
            </a:br>
            <a:r>
              <a:rPr lang="en-US" sz="7200" dirty="0"/>
              <a:t>Data</a:t>
            </a:r>
            <a:r>
              <a:rPr sz="7200" dirty="0"/>
              <a:t> curation</a:t>
            </a:r>
            <a:br>
              <a:rPr sz="7200" dirty="0"/>
            </a:br>
            <a:endParaRPr sz="7200" dirty="0"/>
          </a:p>
          <a:p>
            <a:pPr marL="0" indent="0">
              <a:buNone/>
            </a:pPr>
            <a:r>
              <a:rPr sz="7200" dirty="0"/>
              <a:t>eScience</a:t>
            </a:r>
            <a:endParaRPr dirty="0"/>
          </a:p>
        </p:txBody>
      </p:sp>
      <p:pic>
        <p:nvPicPr>
          <p:cNvPr id="137" name="dog_sanity4.jpg" descr="dog_sanity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5546" y="1123950"/>
            <a:ext cx="7620003" cy="11455400"/>
          </a:xfrm>
          <a:prstGeom prst="rect">
            <a:avLst/>
          </a:prstGeom>
          <a:ln w="12700" cap="flat">
            <a:noFill/>
            <a:miter lim="400000"/>
          </a:ln>
          <a:effectLst/>
        </p:spPr>
      </p:pic>
      <p:grpSp>
        <p:nvGrpSpPr>
          <p:cNvPr id="140" name="Just pick one."/>
          <p:cNvGrpSpPr/>
          <p:nvPr/>
        </p:nvGrpSpPr>
        <p:grpSpPr>
          <a:xfrm>
            <a:off x="10731745" y="6610662"/>
            <a:ext cx="7226471" cy="4353410"/>
            <a:chOff x="-1" y="-103668"/>
            <a:chExt cx="7226469" cy="4353408"/>
          </a:xfrm>
        </p:grpSpPr>
        <p:sp>
          <p:nvSpPr>
            <p:cNvPr id="138" name="Shape"/>
            <p:cNvSpPr/>
            <p:nvPr/>
          </p:nvSpPr>
          <p:spPr>
            <a:xfrm>
              <a:off x="-1" y="-103668"/>
              <a:ext cx="7226469" cy="43534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74" y="8896"/>
                  </a:lnTo>
                  <a:cubicBezTo>
                    <a:pt x="8159" y="8121"/>
                    <a:pt x="7578" y="7637"/>
                    <a:pt x="6934" y="7637"/>
                  </a:cubicBezTo>
                  <a:lnTo>
                    <a:pt x="2282" y="7637"/>
                  </a:lnTo>
                  <a:cubicBezTo>
                    <a:pt x="1022" y="7637"/>
                    <a:pt x="0" y="9482"/>
                    <a:pt x="0" y="11756"/>
                  </a:cubicBezTo>
                  <a:lnTo>
                    <a:pt x="0" y="17483"/>
                  </a:lnTo>
                  <a:cubicBezTo>
                    <a:pt x="0" y="19757"/>
                    <a:pt x="1022" y="21600"/>
                    <a:pt x="2282" y="21600"/>
                  </a:cubicBezTo>
                  <a:lnTo>
                    <a:pt x="6934" y="21600"/>
                  </a:lnTo>
                  <a:cubicBezTo>
                    <a:pt x="8194" y="21600"/>
                    <a:pt x="9215" y="19757"/>
                    <a:pt x="9215" y="17483"/>
                  </a:cubicBezTo>
                  <a:lnTo>
                    <a:pt x="9215" y="11756"/>
                  </a:lnTo>
                  <a:cubicBezTo>
                    <a:pt x="9215" y="11661"/>
                    <a:pt x="9210" y="11568"/>
                    <a:pt x="9207" y="11474"/>
                  </a:cubicBezTo>
                  <a:lnTo>
                    <a:pt x="21600" y="0"/>
                  </a:lnTo>
                  <a:close/>
                </a:path>
              </a:pathLst>
            </a:custGeom>
            <a:gradFill flip="none" rotWithShape="1">
              <a:gsLst>
                <a:gs pos="0">
                  <a:srgbClr val="A6AAA8"/>
                </a:gs>
                <a:gs pos="100000">
                  <a:srgbClr val="53585F"/>
                </a:gs>
              </a:gsLst>
              <a:lin ang="5400000" scaled="0"/>
            </a:gradFill>
            <a:ln w="12700" cap="flat">
              <a:noFill/>
              <a:miter lim="400000"/>
            </a:ln>
            <a:effectLst/>
          </p:spPr>
          <p:txBody>
            <a:bodyPr wrap="square" lIns="71436" tIns="71436" rIns="71436" bIns="71436" numCol="1" anchor="ctr">
              <a:noAutofit/>
            </a:bodyPr>
            <a:lstStyle/>
            <a:p>
              <a:pPr>
                <a:defRPr sz="3600">
                  <a:solidFill>
                    <a:srgbClr val="FFFFFF"/>
                  </a:solidFill>
                </a:defRPr>
              </a:pPr>
              <a:endParaRPr/>
            </a:p>
          </p:txBody>
        </p:sp>
        <p:sp>
          <p:nvSpPr>
            <p:cNvPr id="139" name="Just pick one."/>
            <p:cNvSpPr/>
            <p:nvPr/>
          </p:nvSpPr>
          <p:spPr>
            <a:xfrm>
              <a:off x="134469" y="2143191"/>
              <a:ext cx="2863230" cy="16215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1436" tIns="71436" rIns="71436" bIns="71436" numCol="1" anchor="ctr">
              <a:spAutoFit/>
            </a:bodyPr>
            <a:lstStyle>
              <a:lvl1pPr>
                <a:defRPr sz="3600">
                  <a:solidFill>
                    <a:srgbClr val="FFFFFF"/>
                  </a:solidFill>
                </a:defRPr>
              </a:lvl1pPr>
            </a:lstStyle>
            <a:p>
              <a:r>
                <a:rPr sz="4800" dirty="0"/>
                <a:t>Just pick </a:t>
              </a:r>
              <a:br>
                <a:rPr lang="en-US" sz="4800" dirty="0"/>
              </a:br>
              <a:r>
                <a:rPr sz="4800" dirty="0"/>
                <a:t>one.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3" presetClass="emph" presetSubtype="2" fill="hold" nodeType="withEffect">
                                  <p:stCondLst>
                                    <p:cond delay="500"/>
                                  </p:stCondLst>
                                  <p:childTnLst>
                                    <p:animClr clrSpc="rgb" dir="cw">
                                      <p:cBhvr override="childStyle">
                                        <p:cTn id="8" dur="2000" fill="hold"/>
                                        <p:tgtEl>
                                          <p:spTgt spid="136">
                                            <p:txEl>
                                              <p:pRg st="2" end="2"/>
                                            </p:txEl>
                                          </p:spTgt>
                                        </p:tgtEl>
                                        <p:attrNameLst>
                                          <p:attrName>style.color</p:attrName>
                                        </p:attrNameLst>
                                      </p:cBhvr>
                                      <p:to>
                                        <a:srgbClr val="FFFC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75765" y="1785936"/>
            <a:ext cx="21759520" cy="10144127"/>
          </a:xfrm>
        </p:spPr>
        <p:txBody>
          <a:bodyPr anchor="t">
            <a:normAutofit fontScale="85000" lnSpcReduction="20000"/>
          </a:bodyPr>
          <a:lstStyle/>
          <a:p>
            <a:pPr marL="0" indent="0">
              <a:buNone/>
            </a:pPr>
            <a:r>
              <a:rPr lang="en-US" sz="7200" dirty="0"/>
              <a:t>Images:</a:t>
            </a:r>
          </a:p>
          <a:p>
            <a:pPr marL="0" indent="0">
              <a:buNone/>
            </a:pPr>
            <a:r>
              <a:rPr lang="en-US" sz="7200" i="1" dirty="0"/>
              <a:t>All dog pictures are copyright Elke </a:t>
            </a:r>
            <a:r>
              <a:rPr lang="en-US" sz="7200" i="1" dirty="0" err="1"/>
              <a:t>Vogelsang</a:t>
            </a:r>
            <a:r>
              <a:rPr lang="en-US" sz="7200" i="1" dirty="0"/>
              <a:t>, who retains all rights.</a:t>
            </a:r>
          </a:p>
          <a:p>
            <a:pPr marL="0" indent="0">
              <a:buNone/>
            </a:pPr>
            <a:endParaRPr lang="en-US" sz="7200" i="1" dirty="0"/>
          </a:p>
          <a:p>
            <a:pPr marL="0" indent="0">
              <a:buNone/>
            </a:pPr>
            <a:r>
              <a:rPr lang="en-US" sz="7200" i="1" dirty="0"/>
              <a:t>All cat pictures are from the Black Metal Cats twitter account.</a:t>
            </a:r>
          </a:p>
          <a:p>
            <a:pPr marL="0" indent="0">
              <a:buNone/>
            </a:pPr>
            <a:endParaRPr lang="en-US" sz="7200" i="1" dirty="0"/>
          </a:p>
          <a:p>
            <a:pPr marL="0" indent="0">
              <a:buNone/>
            </a:pPr>
            <a:r>
              <a:rPr lang="en-US" sz="7200" i="1" dirty="0"/>
              <a:t>All pictures are used without explicit requests. I hope that’s OK.</a:t>
            </a:r>
          </a:p>
        </p:txBody>
      </p:sp>
    </p:spTree>
    <p:extLst>
      <p:ext uri="{BB962C8B-B14F-4D97-AF65-F5344CB8AC3E}">
        <p14:creationId xmlns:p14="http://schemas.microsoft.com/office/powerpoint/2010/main" val="7996022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lstStyle>
            <a:lvl1pPr marL="0" indent="0">
              <a:buSzTx/>
              <a:buNone/>
              <a:defRPr sz="9600"/>
            </a:lvl1pPr>
          </a:lstStyle>
          <a:p>
            <a:r>
              <a:rPr dirty="0"/>
              <a:t>Working with</a:t>
            </a:r>
            <a:r>
              <a:rPr lang="en-US" dirty="0"/>
              <a:t> </a:t>
            </a:r>
            <a:r>
              <a:rPr dirty="0">
                <a:solidFill>
                  <a:srgbClr val="FFFF00"/>
                </a:solidFill>
              </a:rPr>
              <a:t>research outputs</a:t>
            </a:r>
            <a:r>
              <a:rPr lang="en-US" dirty="0">
                <a:solidFill>
                  <a:srgbClr val="FFFF00"/>
                </a:solidFill>
              </a:rPr>
              <a:t> </a:t>
            </a:r>
            <a:r>
              <a:rPr dirty="0"/>
              <a:t>to ensure they are</a:t>
            </a:r>
            <a:r>
              <a:rPr lang="en-US" dirty="0"/>
              <a:t> </a:t>
            </a:r>
            <a:r>
              <a:rPr lang="en-US" dirty="0">
                <a:solidFill>
                  <a:srgbClr val="FFFF00"/>
                </a:solidFill>
              </a:rPr>
              <a:t>findable</a:t>
            </a:r>
            <a:r>
              <a:rPr lang="en-US" dirty="0"/>
              <a:t>,</a:t>
            </a:r>
            <a:r>
              <a:rPr dirty="0"/>
              <a:t> </a:t>
            </a:r>
            <a:r>
              <a:rPr dirty="0">
                <a:solidFill>
                  <a:srgbClr val="FFFF00"/>
                </a:solidFill>
              </a:rPr>
              <a:t>understandable </a:t>
            </a:r>
            <a:r>
              <a:rPr dirty="0"/>
              <a:t>and</a:t>
            </a:r>
            <a:r>
              <a:rPr dirty="0">
                <a:solidFill>
                  <a:srgbClr val="FFFF00"/>
                </a:solidFill>
              </a:rPr>
              <a:t> usable</a:t>
            </a:r>
            <a:r>
              <a:rPr lang="en-US" dirty="0">
                <a:solidFill>
                  <a:srgbClr val="FFFF00"/>
                </a:solidFill>
              </a:rPr>
              <a:t> - </a:t>
            </a:r>
            <a:r>
              <a:rPr dirty="0">
                <a:solidFill>
                  <a:srgbClr val="FFFF00"/>
                </a:solidFill>
              </a:rPr>
              <a:t>now</a:t>
            </a:r>
            <a:r>
              <a:rPr dirty="0"/>
              <a:t> and in the </a:t>
            </a:r>
            <a:r>
              <a:rPr dirty="0">
                <a:solidFill>
                  <a:srgbClr val="FFFF00"/>
                </a:solidFill>
              </a:rPr>
              <a:t>future</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0696" y="2466225"/>
            <a:ext cx="7683500" cy="10236200"/>
          </a:xfrm>
          <a:prstGeom prst="rect">
            <a:avLst/>
          </a:prstGeom>
          <a:effectLst>
            <a:softEdge rad="431800"/>
          </a:effectLst>
        </p:spPr>
      </p:pic>
      <p:sp>
        <p:nvSpPr>
          <p:cNvPr id="131" name="Quick outline for today"/>
          <p:cNvSpPr>
            <a:spLocks noGrp="1"/>
          </p:cNvSpPr>
          <p:nvPr>
            <p:ph type="title"/>
          </p:nvPr>
        </p:nvSpPr>
        <p:spPr>
          <a:xfrm>
            <a:off x="1016050" y="948176"/>
            <a:ext cx="20421550" cy="3036097"/>
          </a:xfrm>
          <a:prstGeom prst="rect">
            <a:avLst/>
          </a:prstGeom>
        </p:spPr>
        <p:txBody>
          <a:bodyPr>
            <a:noAutofit/>
          </a:bodyPr>
          <a:lstStyle>
            <a:lvl1pPr algn="l"/>
          </a:lstStyle>
          <a:p>
            <a:r>
              <a:rPr lang="en-US" sz="12100" dirty="0"/>
              <a:t>Most people think data curation is a new field.</a:t>
            </a:r>
            <a:endParaRPr sz="12100" dirty="0"/>
          </a:p>
        </p:txBody>
      </p:sp>
      <p:sp>
        <p:nvSpPr>
          <p:cNvPr id="5" name="Oval Callout 4">
            <a:extLst>
              <a:ext uri="{FF2B5EF4-FFF2-40B4-BE49-F238E27FC236}">
                <a16:creationId xmlns:a16="http://schemas.microsoft.com/office/drawing/2014/main" id="{68110BC6-FC95-E441-8C33-41480003F1FC}"/>
              </a:ext>
            </a:extLst>
          </p:cNvPr>
          <p:cNvSpPr/>
          <p:nvPr/>
        </p:nvSpPr>
        <p:spPr>
          <a:xfrm>
            <a:off x="5613400" y="6955441"/>
            <a:ext cx="6121400" cy="3255359"/>
          </a:xfrm>
          <a:prstGeom prst="wedgeEllipseCallout">
            <a:avLst>
              <a:gd name="adj1" fmla="val 125226"/>
              <a:gd name="adj2" fmla="val -44194"/>
            </a:avLst>
          </a:prstGeom>
          <a:gradFill>
            <a:gsLst>
              <a:gs pos="0">
                <a:srgbClr val="A6AAA8"/>
              </a:gs>
              <a:gs pos="100000">
                <a:srgbClr val="53585F"/>
              </a:gs>
            </a:gsLst>
            <a:lin ang="54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noAutofit/>
          </a:bodyPr>
          <a:lstStyle/>
          <a:p>
            <a:pPr marL="0" marR="0" indent="0" algn="ctr" defTabSz="82153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rgbClr val="000000"/>
                </a:solidFill>
                <a:effectLst/>
                <a:uFillTx/>
                <a:latin typeface="+mn-lt"/>
                <a:sym typeface="Helvetica Light"/>
              </a:rPr>
              <a:t>Wrong!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4128B6-98C9-5240-A9CF-41B06B271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20599" y="3656499"/>
            <a:ext cx="11753849" cy="9405451"/>
          </a:xfrm>
          <a:prstGeom prst="rect">
            <a:avLst/>
          </a:prstGeom>
          <a:effectLst>
            <a:softEdge rad="368300"/>
          </a:effectLst>
        </p:spPr>
      </p:pic>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12100" dirty="0"/>
              <a:t>Data curation has a long and </a:t>
            </a:r>
            <a:br>
              <a:rPr lang="en-US" sz="12100" dirty="0"/>
            </a:br>
            <a:r>
              <a:rPr lang="en-US" sz="12100" dirty="0"/>
              <a:t>rich history.</a:t>
            </a:r>
          </a:p>
        </p:txBody>
      </p:sp>
    </p:spTree>
    <p:extLst>
      <p:ext uri="{BB962C8B-B14F-4D97-AF65-F5344CB8AC3E}">
        <p14:creationId xmlns:p14="http://schemas.microsoft.com/office/powerpoint/2010/main" val="14156044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E2990-71E4-5F42-AEF7-9A3040388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143000"/>
            <a:ext cx="20320000" cy="11430000"/>
          </a:xfrm>
          <a:prstGeom prst="rect">
            <a:avLst/>
          </a:prstGeom>
        </p:spPr>
      </p:pic>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16600" dirty="0"/>
              <a:t>The starter:</a:t>
            </a:r>
          </a:p>
        </p:txBody>
      </p:sp>
      <p:sp>
        <p:nvSpPr>
          <p:cNvPr id="4" name="TextBox 3">
            <a:extLst>
              <a:ext uri="{FF2B5EF4-FFF2-40B4-BE49-F238E27FC236}">
                <a16:creationId xmlns:a16="http://schemas.microsoft.com/office/drawing/2014/main" id="{CC5CE1F4-3DE1-0E47-99AC-B0348E908F9B}"/>
              </a:ext>
            </a:extLst>
          </p:cNvPr>
          <p:cNvSpPr txBox="1"/>
          <p:nvPr/>
        </p:nvSpPr>
        <p:spPr>
          <a:xfrm>
            <a:off x="1401034" y="3550350"/>
            <a:ext cx="13822692" cy="5917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6" tIns="71436" rIns="71436" bIns="71436" numCol="1" spcCol="38100" rtlCol="0" anchor="ctr">
            <a:spAutoFit/>
          </a:bodyPr>
          <a:lstStyle/>
          <a:p>
            <a:pPr lvl="0" algn="l" hangingPunct="1">
              <a:spcBef>
                <a:spcPts val="5900"/>
              </a:spcBef>
              <a:buSzPct val="75000"/>
            </a:pPr>
            <a:r>
              <a:rPr lang="en-US" sz="13800" dirty="0">
                <a:solidFill>
                  <a:srgbClr val="FFFFFF"/>
                </a:solidFill>
              </a:rPr>
              <a:t>The International </a:t>
            </a:r>
            <a:br>
              <a:rPr lang="en-US" sz="13800" dirty="0">
                <a:solidFill>
                  <a:srgbClr val="FFFFFF"/>
                </a:solidFill>
              </a:rPr>
            </a:br>
            <a:r>
              <a:rPr lang="en-US" sz="13800" dirty="0">
                <a:solidFill>
                  <a:srgbClr val="FFFFFF"/>
                </a:solidFill>
              </a:rPr>
              <a:t>Polar Years</a:t>
            </a:r>
          </a:p>
          <a:p>
            <a:pPr marR="0" algn="ctr" defTabSz="821530" rtl="0" fontAlgn="auto" latinLnBrk="0" hangingPunct="0">
              <a:lnSpc>
                <a:spcPct val="100000"/>
              </a:lnSpc>
              <a:spcBef>
                <a:spcPts val="0"/>
              </a:spcBef>
              <a:spcAft>
                <a:spcPts val="0"/>
              </a:spcAft>
              <a:buClrTx/>
              <a:buSzTx/>
              <a:tabLst/>
            </a:pPr>
            <a:endParaRPr kumimoji="0" lang="en-US" sz="48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13225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ormAutofit/>
          </a:bodyPr>
          <a:lstStyle>
            <a:lvl1pPr marL="0" indent="0">
              <a:buSzTx/>
              <a:buNone/>
              <a:defRPr sz="9600"/>
            </a:lvl1pPr>
          </a:lstStyle>
          <a:p>
            <a:r>
              <a:rPr lang="en-US" dirty="0"/>
              <a:t>International Polar Years</a:t>
            </a:r>
          </a:p>
          <a:p>
            <a:pPr marL="742950" indent="-742950">
              <a:buFont typeface="+mj-lt"/>
              <a:buAutoNum type="arabicPeriod"/>
            </a:pPr>
            <a:r>
              <a:rPr lang="en-US" sz="7200" dirty="0"/>
              <a:t>The First International Polar Year (1882-1883)</a:t>
            </a:r>
          </a:p>
          <a:p>
            <a:pPr marL="742950" indent="-742950">
              <a:buFont typeface="+mj-lt"/>
              <a:buAutoNum type="arabicPeriod"/>
            </a:pPr>
            <a:r>
              <a:rPr lang="en-US" sz="7200" dirty="0"/>
              <a:t>The Second International Polar Year (1932-1933)</a:t>
            </a:r>
          </a:p>
          <a:p>
            <a:pPr marL="742950" indent="-742950">
              <a:buFont typeface="+mj-lt"/>
              <a:buAutoNum type="arabicPeriod"/>
            </a:pPr>
            <a:r>
              <a:rPr lang="en-US" sz="7200" dirty="0"/>
              <a:t>International Geophysical Year (1957-58) </a:t>
            </a:r>
            <a:br>
              <a:rPr lang="en-US" sz="7200" dirty="0"/>
            </a:br>
            <a:r>
              <a:rPr lang="en-US" sz="7200" dirty="0"/>
              <a:t>     (Also referred to as the Third IPY)</a:t>
            </a:r>
          </a:p>
          <a:p>
            <a:pPr marL="742950" indent="-742950">
              <a:buFont typeface="+mj-lt"/>
              <a:buAutoNum type="arabicPeriod"/>
            </a:pPr>
            <a:r>
              <a:rPr lang="en-US" sz="7200" dirty="0"/>
              <a:t>The Fourth International Polar Year (2007-2008)</a:t>
            </a:r>
          </a:p>
          <a:p>
            <a:endParaRPr dirty="0"/>
          </a:p>
        </p:txBody>
      </p:sp>
    </p:spTree>
    <p:extLst>
      <p:ext uri="{BB962C8B-B14F-4D97-AF65-F5344CB8AC3E}">
        <p14:creationId xmlns:p14="http://schemas.microsoft.com/office/powerpoint/2010/main" val="24262939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143">
                                            <p:txEl>
                                              <p:pRg st="3" end="3"/>
                                            </p:txEl>
                                          </p:spTgt>
                                        </p:tgtEl>
                                        <p:attrNameLst>
                                          <p:attrName>style.color</p:attrName>
                                        </p:attrNameLst>
                                      </p:cBhvr>
                                      <p:to>
                                        <a:srgbClr val="FFFC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orking with research outputs to ensure they are understandable and usable now and in the future."/>
          <p:cNvSpPr>
            <a:spLocks noGrp="1"/>
          </p:cNvSpPr>
          <p:nvPr>
            <p:ph type="body" idx="1"/>
          </p:nvPr>
        </p:nvSpPr>
        <p:spPr>
          <a:xfrm>
            <a:off x="993575" y="670916"/>
            <a:ext cx="22603572" cy="11676512"/>
          </a:xfrm>
          <a:prstGeom prst="rect">
            <a:avLst/>
          </a:prstGeom>
        </p:spPr>
        <p:txBody>
          <a:bodyPr anchor="t">
            <a:normAutofit/>
          </a:bodyPr>
          <a:lstStyle>
            <a:lvl1pPr marL="0" indent="0">
              <a:buSzTx/>
              <a:buNone/>
              <a:defRPr sz="9600"/>
            </a:lvl1pPr>
          </a:lstStyle>
          <a:p>
            <a:r>
              <a:rPr lang="en-US" sz="8800" dirty="0"/>
              <a:t>International Geophysical Year – 1957-58</a:t>
            </a:r>
          </a:p>
          <a:p>
            <a:r>
              <a:rPr lang="en-US" sz="7200" dirty="0"/>
              <a:t>Established </a:t>
            </a:r>
            <a:r>
              <a:rPr lang="en-US" sz="8000" b="1" dirty="0">
                <a:solidFill>
                  <a:srgbClr val="FFC000"/>
                </a:solidFill>
              </a:rPr>
              <a:t>World Data Center system</a:t>
            </a:r>
          </a:p>
          <a:p>
            <a:pPr marL="571500" indent="-571500">
              <a:buFont typeface="Arial" panose="020B0604020202020204" pitchFamily="34" charset="0"/>
              <a:buChar char="•"/>
            </a:pPr>
            <a:r>
              <a:rPr lang="en-US" sz="5400" dirty="0"/>
              <a:t>The United States hosted World Data Center "A" and the Soviet Union hosted World Data Center "B." World Data Center "C" was subdivided among countries in Western Europe, Australia, and Japan</a:t>
            </a:r>
          </a:p>
          <a:p>
            <a:pPr marL="571500" indent="-571500">
              <a:buFont typeface="Arial" panose="020B0604020202020204" pitchFamily="34" charset="0"/>
              <a:buChar char="•"/>
            </a:pPr>
            <a:r>
              <a:rPr lang="en-US" sz="4800" dirty="0"/>
              <a:t>Each World Data Center was equipped to handle many different data formats, including computer punch cards and tape—the original computer media. In addition, each host country agreed to abide by the organizing committee’s resolution that there should be </a:t>
            </a:r>
            <a:r>
              <a:rPr lang="en-US" sz="4800" b="1" dirty="0">
                <a:solidFill>
                  <a:srgbClr val="FFC000"/>
                </a:solidFill>
              </a:rPr>
              <a:t>a free and open exchange of data among nations</a:t>
            </a:r>
            <a:r>
              <a:rPr lang="en-US" sz="4800" dirty="0">
                <a:solidFill>
                  <a:srgbClr val="FFC000"/>
                </a:solidFill>
              </a:rPr>
              <a:t>.</a:t>
            </a:r>
          </a:p>
          <a:p>
            <a:endParaRPr dirty="0"/>
          </a:p>
        </p:txBody>
      </p:sp>
    </p:spTree>
    <p:extLst>
      <p:ext uri="{BB962C8B-B14F-4D97-AF65-F5344CB8AC3E}">
        <p14:creationId xmlns:p14="http://schemas.microsoft.com/office/powerpoint/2010/main" val="1544352678"/>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21783</TotalTime>
  <Words>837</Words>
  <Application>Microsoft Macintosh PowerPoint</Application>
  <PresentationFormat>Custom</PresentationFormat>
  <Paragraphs>83</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Helvetica</vt:lpstr>
      <vt:lpstr>Helvetica Light</vt:lpstr>
      <vt:lpstr>Helvetica Neue</vt:lpstr>
      <vt:lpstr>Black</vt:lpstr>
      <vt:lpstr>The surprising history of data curation</vt:lpstr>
      <vt:lpstr>Terms and definitions</vt:lpstr>
      <vt:lpstr>PowerPoint Presentation</vt:lpstr>
      <vt:lpstr>PowerPoint Presentation</vt:lpstr>
      <vt:lpstr>Most people think data curation is a new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DataNet</vt:lpstr>
      <vt:lpstr>PowerPoint Presentation</vt:lpstr>
      <vt:lpstr>Commonalities</vt:lpstr>
      <vt:lpstr>PowerPoint Presentation</vt:lpstr>
      <vt:lpstr>PowerPoint Presentation</vt:lpstr>
      <vt:lpstr>What’s next?</vt:lpstr>
      <vt:lpstr>PowerPoint Presentation</vt:lpstr>
      <vt:lpstr>PowerPoint Presentation</vt:lpstr>
      <vt:lpstr>Thank you!</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dc:title>
  <cp:lastModifiedBy>Minor, David</cp:lastModifiedBy>
  <cp:revision>166</cp:revision>
  <dcterms:modified xsi:type="dcterms:W3CDTF">2018-04-17T07:15:02Z</dcterms:modified>
</cp:coreProperties>
</file>