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 id="2147483672" r:id="rId2"/>
    <p:sldMasterId id="2147483733" r:id="rId3"/>
    <p:sldMasterId id="2147483724" r:id="rId4"/>
  </p:sldMasterIdLst>
  <p:notesMasterIdLst>
    <p:notesMasterId r:id="rId29"/>
  </p:notesMasterIdLst>
  <p:handoutMasterIdLst>
    <p:handoutMasterId r:id="rId30"/>
  </p:handoutMasterIdLst>
  <p:sldIdLst>
    <p:sldId id="256" r:id="rId5"/>
    <p:sldId id="300" r:id="rId6"/>
    <p:sldId id="288" r:id="rId7"/>
    <p:sldId id="302" r:id="rId8"/>
    <p:sldId id="303" r:id="rId9"/>
    <p:sldId id="304" r:id="rId10"/>
    <p:sldId id="283" r:id="rId11"/>
    <p:sldId id="284" r:id="rId12"/>
    <p:sldId id="285" r:id="rId13"/>
    <p:sldId id="291" r:id="rId14"/>
    <p:sldId id="292" r:id="rId15"/>
    <p:sldId id="286" r:id="rId16"/>
    <p:sldId id="287" r:id="rId17"/>
    <p:sldId id="289" r:id="rId18"/>
    <p:sldId id="290" r:id="rId19"/>
    <p:sldId id="296" r:id="rId20"/>
    <p:sldId id="297" r:id="rId21"/>
    <p:sldId id="293" r:id="rId22"/>
    <p:sldId id="275" r:id="rId23"/>
    <p:sldId id="276" r:id="rId24"/>
    <p:sldId id="294" r:id="rId25"/>
    <p:sldId id="298" r:id="rId26"/>
    <p:sldId id="305" r:id="rId27"/>
    <p:sldId id="306" r:id="rId28"/>
  </p:sldIdLst>
  <p:sldSz cx="9144000" cy="6858000" type="screen4x3"/>
  <p:notesSz cx="6858000" cy="9144000"/>
  <p:defaultText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63F"/>
    <a:srgbClr val="EB3E3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91" autoAdjust="0"/>
    <p:restoredTop sz="94684"/>
  </p:normalViewPr>
  <p:slideViewPr>
    <p:cSldViewPr snapToGrid="0" snapToObjects="1">
      <p:cViewPr varScale="1">
        <p:scale>
          <a:sx n="73" d="100"/>
          <a:sy n="73" d="100"/>
        </p:scale>
        <p:origin x="121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fi-FI" sz="1500" baseline="0" dirty="0" err="1"/>
              <a:t>Openness</a:t>
            </a:r>
            <a:r>
              <a:rPr lang="fi-FI" sz="1500" baseline="0" dirty="0"/>
              <a:t> of </a:t>
            </a:r>
            <a:r>
              <a:rPr lang="fi-FI" sz="1500" baseline="0" dirty="0" err="1"/>
              <a:t>humanist</a:t>
            </a:r>
            <a:r>
              <a:rPr lang="fi-FI" sz="1500" baseline="0" dirty="0"/>
              <a:t> </a:t>
            </a:r>
            <a:r>
              <a:rPr lang="fi-FI" sz="1500" baseline="0" dirty="0" err="1"/>
              <a:t>research</a:t>
            </a:r>
            <a:r>
              <a:rPr lang="fi-FI" sz="1500" baseline="0" dirty="0"/>
              <a:t> 2016</a:t>
            </a:r>
          </a:p>
        </c:rich>
      </c:tx>
      <c:layout>
        <c:manualLayout>
          <c:xMode val="edge"/>
          <c:yMode val="edge"/>
          <c:x val="0.14955614588186883"/>
          <c:y val="1.9505396675920578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sk-SK"/>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dLbl>
              <c:idx val="0"/>
              <c:layout>
                <c:manualLayout>
                  <c:x val="2.5000000000000001E-2"/>
                  <c:y val="-5.0925925925925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008-4922-A3BC-ECC69F91FD43}"/>
                </c:ext>
              </c:extLst>
            </c:dLbl>
            <c:dLbl>
              <c:idx val="1"/>
              <c:layout>
                <c:manualLayout>
                  <c:x val="3.6111111111111108E-2"/>
                  <c:y val="-6.018518518518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008-4922-A3BC-ECC69F91FD4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k-S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Sheet1!$H$7:$H$8</c:f>
              <c:strCache>
                <c:ptCount val="2"/>
                <c:pt idx="0">
                  <c:v>Finland</c:v>
                </c:pt>
                <c:pt idx="1">
                  <c:v>Sweden</c:v>
                </c:pt>
              </c:strCache>
            </c:strRef>
          </c:cat>
          <c:val>
            <c:numRef>
              <c:f>Sheet1!$K$7:$K$8</c:f>
              <c:numCache>
                <c:formatCode>0.00%</c:formatCode>
                <c:ptCount val="2"/>
                <c:pt idx="0">
                  <c:v>0.40212940212940212</c:v>
                </c:pt>
                <c:pt idx="1">
                  <c:v>0.33700895933838731</c:v>
                </c:pt>
              </c:numCache>
            </c:numRef>
          </c:val>
          <c:extLst>
            <c:ext xmlns:c16="http://schemas.microsoft.com/office/drawing/2014/chart" uri="{C3380CC4-5D6E-409C-BE32-E72D297353CC}">
              <c16:uniqueId val="{00000002-3008-4922-A3BC-ECC69F91FD43}"/>
            </c:ext>
          </c:extLst>
        </c:ser>
        <c:dLbls>
          <c:showLegendKey val="0"/>
          <c:showVal val="0"/>
          <c:showCatName val="0"/>
          <c:showSerName val="0"/>
          <c:showPercent val="0"/>
          <c:showBubbleSize val="0"/>
        </c:dLbls>
        <c:gapWidth val="150"/>
        <c:shape val="box"/>
        <c:axId val="554318872"/>
        <c:axId val="554324448"/>
        <c:axId val="0"/>
      </c:bar3DChart>
      <c:catAx>
        <c:axId val="5543188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k-SK"/>
          </a:p>
        </c:txPr>
        <c:crossAx val="554324448"/>
        <c:crosses val="autoZero"/>
        <c:auto val="1"/>
        <c:lblAlgn val="ctr"/>
        <c:lblOffset val="100"/>
        <c:noMultiLvlLbl val="0"/>
      </c:catAx>
      <c:valAx>
        <c:axId val="554324448"/>
        <c:scaling>
          <c:orientation val="minMax"/>
          <c:max val="0.60000000000000009"/>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k-SK"/>
          </a:p>
        </c:txPr>
        <c:crossAx val="554318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0" i="0" u="none" strike="noStrike" kern="1200" spc="0" baseline="0">
                <a:solidFill>
                  <a:schemeClr val="tx1">
                    <a:lumMod val="65000"/>
                    <a:lumOff val="35000"/>
                  </a:schemeClr>
                </a:solidFill>
                <a:latin typeface="+mn-lt"/>
                <a:ea typeface="+mn-ea"/>
                <a:cs typeface="+mn-cs"/>
              </a:defRPr>
            </a:pPr>
            <a:r>
              <a:rPr lang="fi-FI" sz="1500" baseline="0"/>
              <a:t>Openness of humanist research 2017</a:t>
            </a:r>
          </a:p>
        </c:rich>
      </c:tx>
      <c:overlay val="0"/>
      <c:spPr>
        <a:noFill/>
        <a:ln>
          <a:noFill/>
        </a:ln>
        <a:effectLst/>
      </c:spPr>
      <c:txPr>
        <a:bodyPr rot="0" spcFirstLastPara="1" vertOverflow="ellipsis" vert="horz" wrap="square" anchor="ctr" anchorCtr="1"/>
        <a:lstStyle/>
        <a:p>
          <a:pPr>
            <a:defRPr sz="1500" b="0" i="0" u="none" strike="noStrike" kern="1200" spc="0" baseline="0">
              <a:solidFill>
                <a:schemeClr val="tx1">
                  <a:lumMod val="65000"/>
                  <a:lumOff val="35000"/>
                </a:schemeClr>
              </a:solidFill>
              <a:latin typeface="+mn-lt"/>
              <a:ea typeface="+mn-ea"/>
              <a:cs typeface="+mn-cs"/>
            </a:defRPr>
          </a:pPr>
          <a:endParaRPr lang="sk-SK"/>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dLbl>
              <c:idx val="0"/>
              <c:layout>
                <c:manualLayout>
                  <c:x val="0.05"/>
                  <c:y val="-6.94444444444444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5ED-4F9E-B413-68A0FA4526DB}"/>
                </c:ext>
              </c:extLst>
            </c:dLbl>
            <c:dLbl>
              <c:idx val="1"/>
              <c:layout>
                <c:manualLayout>
                  <c:x val="3.3333333333333333E-2"/>
                  <c:y val="-6.94444444444444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5ED-4F9E-B413-68A0FA4526D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k-S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Sheet1!$H$11:$H$12</c:f>
              <c:strCache>
                <c:ptCount val="2"/>
                <c:pt idx="0">
                  <c:v>Finland</c:v>
                </c:pt>
                <c:pt idx="1">
                  <c:v>Sweden</c:v>
                </c:pt>
              </c:strCache>
            </c:strRef>
          </c:cat>
          <c:val>
            <c:numRef>
              <c:f>Sheet1!$K$11:$K$12</c:f>
              <c:numCache>
                <c:formatCode>0.00%</c:formatCode>
                <c:ptCount val="2"/>
                <c:pt idx="0">
                  <c:v>0.49560632688927941</c:v>
                </c:pt>
                <c:pt idx="1">
                  <c:v>0.31007241606319946</c:v>
                </c:pt>
              </c:numCache>
            </c:numRef>
          </c:val>
          <c:extLst>
            <c:ext xmlns:c16="http://schemas.microsoft.com/office/drawing/2014/chart" uri="{C3380CC4-5D6E-409C-BE32-E72D297353CC}">
              <c16:uniqueId val="{00000002-95ED-4F9E-B413-68A0FA4526DB}"/>
            </c:ext>
          </c:extLst>
        </c:ser>
        <c:dLbls>
          <c:showLegendKey val="0"/>
          <c:showVal val="0"/>
          <c:showCatName val="0"/>
          <c:showSerName val="0"/>
          <c:showPercent val="0"/>
          <c:showBubbleSize val="0"/>
        </c:dLbls>
        <c:gapWidth val="150"/>
        <c:shape val="box"/>
        <c:axId val="552384816"/>
        <c:axId val="552389080"/>
        <c:axId val="0"/>
      </c:bar3DChart>
      <c:catAx>
        <c:axId val="5523848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k-SK"/>
          </a:p>
        </c:txPr>
        <c:crossAx val="552389080"/>
        <c:crosses val="autoZero"/>
        <c:auto val="1"/>
        <c:lblAlgn val="ctr"/>
        <c:lblOffset val="100"/>
        <c:noMultiLvlLbl val="0"/>
      </c:catAx>
      <c:valAx>
        <c:axId val="552389080"/>
        <c:scaling>
          <c:orientation val="minMax"/>
          <c:max val="0.60000000000000009"/>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k-SK"/>
          </a:p>
        </c:txPr>
        <c:crossAx val="552384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Book Antiqua" panose="02040602050305030304" pitchFamily="18" charset="0"/>
                <a:ea typeface="+mn-ea"/>
                <a:cs typeface="+mn-cs"/>
              </a:defRPr>
            </a:pPr>
            <a:r>
              <a:rPr lang="fi-FI" sz="2400" baseline="0" dirty="0" err="1">
                <a:latin typeface="Book Antiqua" panose="02040602050305030304" pitchFamily="18" charset="0"/>
              </a:rPr>
              <a:t>Openness</a:t>
            </a:r>
            <a:r>
              <a:rPr lang="fi-FI" sz="2400" baseline="0" dirty="0">
                <a:latin typeface="Book Antiqua" panose="02040602050305030304" pitchFamily="18" charset="0"/>
              </a:rPr>
              <a:t> of </a:t>
            </a:r>
            <a:r>
              <a:rPr lang="fi-FI" sz="2400" baseline="0" dirty="0" err="1">
                <a:latin typeface="Book Antiqua" panose="02040602050305030304" pitchFamily="18" charset="0"/>
              </a:rPr>
              <a:t>peer</a:t>
            </a:r>
            <a:r>
              <a:rPr lang="fi-FI" sz="2400" baseline="0" dirty="0">
                <a:latin typeface="Book Antiqua" panose="02040602050305030304" pitchFamily="18" charset="0"/>
              </a:rPr>
              <a:t> </a:t>
            </a:r>
            <a:r>
              <a:rPr lang="fi-FI" sz="2400" baseline="0" dirty="0" err="1">
                <a:latin typeface="Book Antiqua" panose="02040602050305030304" pitchFamily="18" charset="0"/>
              </a:rPr>
              <a:t>reviewed</a:t>
            </a:r>
            <a:r>
              <a:rPr lang="fi-FI" sz="2400" baseline="0" dirty="0">
                <a:latin typeface="Book Antiqua" panose="02040602050305030304" pitchFamily="18" charset="0"/>
              </a:rPr>
              <a:t> </a:t>
            </a:r>
            <a:r>
              <a:rPr lang="fi-FI" sz="2400" baseline="0" dirty="0" err="1">
                <a:latin typeface="Book Antiqua" panose="02040602050305030304" pitchFamily="18" charset="0"/>
              </a:rPr>
              <a:t>articles</a:t>
            </a:r>
            <a:r>
              <a:rPr lang="fi-FI" sz="2400" baseline="0" dirty="0">
                <a:latin typeface="Book Antiqua" panose="02040602050305030304" pitchFamily="18" charset="0"/>
              </a:rPr>
              <a:t> 2016</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Book Antiqua" panose="02040602050305030304" pitchFamily="18" charset="0"/>
              <a:ea typeface="+mn-ea"/>
              <a:cs typeface="+mn-cs"/>
            </a:defRPr>
          </a:pPr>
          <a:endParaRPr lang="sk-SK"/>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Pt>
            <c:idx val="0"/>
            <c:invertIfNegative val="0"/>
            <c:bubble3D val="0"/>
            <c:spPr>
              <a:solidFill>
                <a:srgbClr val="0070C0"/>
              </a:solidFill>
              <a:ln>
                <a:noFill/>
              </a:ln>
              <a:effectLst/>
              <a:sp3d/>
            </c:spPr>
            <c:extLst>
              <c:ext xmlns:c16="http://schemas.microsoft.com/office/drawing/2014/chart" uri="{C3380CC4-5D6E-409C-BE32-E72D297353CC}">
                <c16:uniqueId val="{00000001-81AD-40C6-A4F5-2ACA8D7D315A}"/>
              </c:ext>
            </c:extLst>
          </c:dPt>
          <c:dPt>
            <c:idx val="1"/>
            <c:invertIfNegative val="0"/>
            <c:bubble3D val="0"/>
            <c:spPr>
              <a:solidFill>
                <a:srgbClr val="FFFF00"/>
              </a:solidFill>
              <a:ln>
                <a:noFill/>
              </a:ln>
              <a:effectLst/>
              <a:sp3d/>
            </c:spPr>
            <c:extLst>
              <c:ext xmlns:c16="http://schemas.microsoft.com/office/drawing/2014/chart" uri="{C3380CC4-5D6E-409C-BE32-E72D297353CC}">
                <c16:uniqueId val="{00000002-81AD-40C6-A4F5-2ACA8D7D315A}"/>
              </c:ext>
            </c:extLst>
          </c:dPt>
          <c:dPt>
            <c:idx val="2"/>
            <c:invertIfNegative val="0"/>
            <c:bubble3D val="0"/>
            <c:spPr>
              <a:solidFill>
                <a:srgbClr val="0070C0"/>
              </a:solidFill>
              <a:ln>
                <a:noFill/>
              </a:ln>
              <a:effectLst/>
              <a:sp3d/>
            </c:spPr>
            <c:extLst>
              <c:ext xmlns:c16="http://schemas.microsoft.com/office/drawing/2014/chart" uri="{C3380CC4-5D6E-409C-BE32-E72D297353CC}">
                <c16:uniqueId val="{00000003-81AD-40C6-A4F5-2ACA8D7D315A}"/>
              </c:ext>
            </c:extLst>
          </c:dPt>
          <c:dPt>
            <c:idx val="3"/>
            <c:invertIfNegative val="0"/>
            <c:bubble3D val="0"/>
            <c:spPr>
              <a:solidFill>
                <a:srgbClr val="FFFF00"/>
              </a:solidFill>
              <a:ln>
                <a:noFill/>
              </a:ln>
              <a:effectLst/>
              <a:sp3d/>
            </c:spPr>
            <c:extLst>
              <c:ext xmlns:c16="http://schemas.microsoft.com/office/drawing/2014/chart" uri="{C3380CC4-5D6E-409C-BE32-E72D297353CC}">
                <c16:uniqueId val="{00000004-81AD-40C6-A4F5-2ACA8D7D315A}"/>
              </c:ext>
            </c:extLst>
          </c:dPt>
          <c:dPt>
            <c:idx val="4"/>
            <c:invertIfNegative val="0"/>
            <c:bubble3D val="0"/>
            <c:spPr>
              <a:solidFill>
                <a:srgbClr val="FFFF00"/>
              </a:solidFill>
              <a:ln>
                <a:noFill/>
              </a:ln>
              <a:effectLst/>
              <a:sp3d/>
            </c:spPr>
            <c:extLst>
              <c:ext xmlns:c16="http://schemas.microsoft.com/office/drawing/2014/chart" uri="{C3380CC4-5D6E-409C-BE32-E72D297353CC}">
                <c16:uniqueId val="{00000005-81AD-40C6-A4F5-2ACA8D7D315A}"/>
              </c:ext>
            </c:extLst>
          </c:dPt>
          <c:dPt>
            <c:idx val="5"/>
            <c:invertIfNegative val="0"/>
            <c:bubble3D val="0"/>
            <c:spPr>
              <a:solidFill>
                <a:srgbClr val="FFFF00"/>
              </a:solidFill>
              <a:ln>
                <a:noFill/>
              </a:ln>
              <a:effectLst/>
              <a:sp3d/>
            </c:spPr>
            <c:extLst>
              <c:ext xmlns:c16="http://schemas.microsoft.com/office/drawing/2014/chart" uri="{C3380CC4-5D6E-409C-BE32-E72D297353CC}">
                <c16:uniqueId val="{00000006-81AD-40C6-A4F5-2ACA8D7D315A}"/>
              </c:ext>
            </c:extLst>
          </c:dPt>
          <c:dPt>
            <c:idx val="6"/>
            <c:invertIfNegative val="0"/>
            <c:bubble3D val="0"/>
            <c:spPr>
              <a:solidFill>
                <a:srgbClr val="0070C0"/>
              </a:solidFill>
              <a:ln>
                <a:noFill/>
              </a:ln>
              <a:effectLst/>
              <a:sp3d/>
            </c:spPr>
            <c:extLst>
              <c:ext xmlns:c16="http://schemas.microsoft.com/office/drawing/2014/chart" uri="{C3380CC4-5D6E-409C-BE32-E72D297353CC}">
                <c16:uniqueId val="{00000007-81AD-40C6-A4F5-2ACA8D7D315A}"/>
              </c:ext>
            </c:extLst>
          </c:dPt>
          <c:dPt>
            <c:idx val="7"/>
            <c:invertIfNegative val="0"/>
            <c:bubble3D val="0"/>
            <c:spPr>
              <a:solidFill>
                <a:srgbClr val="0070C0"/>
              </a:solidFill>
              <a:ln>
                <a:noFill/>
              </a:ln>
              <a:effectLst/>
              <a:sp3d/>
            </c:spPr>
            <c:extLst>
              <c:ext xmlns:c16="http://schemas.microsoft.com/office/drawing/2014/chart" uri="{C3380CC4-5D6E-409C-BE32-E72D297353CC}">
                <c16:uniqueId val="{00000008-81AD-40C6-A4F5-2ACA8D7D315A}"/>
              </c:ext>
            </c:extLst>
          </c:dPt>
          <c:dPt>
            <c:idx val="8"/>
            <c:invertIfNegative val="0"/>
            <c:bubble3D val="0"/>
            <c:spPr>
              <a:solidFill>
                <a:srgbClr val="0070C0"/>
              </a:solidFill>
              <a:ln>
                <a:noFill/>
              </a:ln>
              <a:effectLst/>
              <a:sp3d/>
            </c:spPr>
            <c:extLst>
              <c:ext xmlns:c16="http://schemas.microsoft.com/office/drawing/2014/chart" uri="{C3380CC4-5D6E-409C-BE32-E72D297353CC}">
                <c16:uniqueId val="{00000009-81AD-40C6-A4F5-2ACA8D7D315A}"/>
              </c:ext>
            </c:extLst>
          </c:dPt>
          <c:dPt>
            <c:idx val="9"/>
            <c:invertIfNegative val="0"/>
            <c:bubble3D val="0"/>
            <c:spPr>
              <a:solidFill>
                <a:srgbClr val="FFFF00"/>
              </a:solidFill>
              <a:ln>
                <a:noFill/>
              </a:ln>
              <a:effectLst/>
              <a:sp3d/>
            </c:spPr>
            <c:extLst>
              <c:ext xmlns:c16="http://schemas.microsoft.com/office/drawing/2014/chart" uri="{C3380CC4-5D6E-409C-BE32-E72D297353CC}">
                <c16:uniqueId val="{0000000A-81AD-40C6-A4F5-2ACA8D7D315A}"/>
              </c:ext>
            </c:extLst>
          </c:dPt>
          <c:dLbls>
            <c:dLbl>
              <c:idx val="0"/>
              <c:layout>
                <c:manualLayout>
                  <c:x val="6.1728395061728392E-3"/>
                  <c:y val="-2.55424862923432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1AD-40C6-A4F5-2ACA8D7D315A}"/>
                </c:ext>
              </c:extLst>
            </c:dLbl>
            <c:dLbl>
              <c:idx val="1"/>
              <c:layout>
                <c:manualLayout>
                  <c:x val="6.1728395061728114E-3"/>
                  <c:y val="-2.786485239417276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1AD-40C6-A4F5-2ACA8D7D315A}"/>
                </c:ext>
              </c:extLst>
            </c:dLbl>
            <c:dLbl>
              <c:idx val="2"/>
              <c:layout>
                <c:manualLayout>
                  <c:x val="7.7160493827159926E-3"/>
                  <c:y val="-2.78648523941722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1AD-40C6-A4F5-2ACA8D7D315A}"/>
                </c:ext>
              </c:extLst>
            </c:dLbl>
            <c:dLbl>
              <c:idx val="3"/>
              <c:layout>
                <c:manualLayout>
                  <c:x val="6.1728395061728392E-3"/>
                  <c:y val="-2.78648523941722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1AD-40C6-A4F5-2ACA8D7D315A}"/>
                </c:ext>
              </c:extLst>
            </c:dLbl>
            <c:dLbl>
              <c:idx val="4"/>
              <c:layout>
                <c:manualLayout>
                  <c:x val="3.0864197530864196E-3"/>
                  <c:y val="-1.0216994516937316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1AD-40C6-A4F5-2ACA8D7D315A}"/>
                </c:ext>
              </c:extLst>
            </c:dLbl>
            <c:dLbl>
              <c:idx val="5"/>
              <c:layout>
                <c:manualLayout>
                  <c:x val="6.1728395061727264E-3"/>
                  <c:y val="-2.78648523941722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1AD-40C6-A4F5-2ACA8D7D315A}"/>
                </c:ext>
              </c:extLst>
            </c:dLbl>
            <c:dLbl>
              <c:idx val="6"/>
              <c:layout>
                <c:manualLayout>
                  <c:x val="9.2592592592592587E-3"/>
                  <c:y val="-5.57297047883455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1AD-40C6-A4F5-2ACA8D7D315A}"/>
                </c:ext>
              </c:extLst>
            </c:dLbl>
            <c:dLbl>
              <c:idx val="7"/>
              <c:layout>
                <c:manualLayout>
                  <c:x val="6.1728395061728392E-3"/>
                  <c:y val="-5.57297047883445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1AD-40C6-A4F5-2ACA8D7D315A}"/>
                </c:ext>
              </c:extLst>
            </c:dLbl>
            <c:dLbl>
              <c:idx val="8"/>
              <c:layout>
                <c:manualLayout>
                  <c:x val="6.1728395061728392E-3"/>
                  <c:y val="-1.39324261970861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1AD-40C6-A4F5-2ACA8D7D315A}"/>
                </c:ext>
              </c:extLst>
            </c:dLbl>
            <c:dLbl>
              <c:idx val="9"/>
              <c:layout>
                <c:manualLayout>
                  <c:x val="7.716049382716049E-3"/>
                  <c:y val="-8.359455718251777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1AD-40C6-A4F5-2ACA8D7D315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k-S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Sheet1!$R$11:$R$20</c:f>
              <c:strCache>
                <c:ptCount val="10"/>
                <c:pt idx="0">
                  <c:v>Jyväskylä FIN</c:v>
                </c:pt>
                <c:pt idx="1">
                  <c:v>Umeå SWE</c:v>
                </c:pt>
                <c:pt idx="2">
                  <c:v>Turku FIN</c:v>
                </c:pt>
                <c:pt idx="3">
                  <c:v>Lund SWE</c:v>
                </c:pt>
                <c:pt idx="4">
                  <c:v>Stockholm SWE</c:v>
                </c:pt>
                <c:pt idx="5">
                  <c:v>Uppsala SWE</c:v>
                </c:pt>
                <c:pt idx="6">
                  <c:v>Helsinki FIN</c:v>
                </c:pt>
                <c:pt idx="7">
                  <c:v>Tampere FIN</c:v>
                </c:pt>
                <c:pt idx="8">
                  <c:v>Oulu FIN</c:v>
                </c:pt>
                <c:pt idx="9">
                  <c:v>Göteborg SWE</c:v>
                </c:pt>
              </c:strCache>
            </c:strRef>
          </c:cat>
          <c:val>
            <c:numRef>
              <c:f>Sheet1!$S$11:$S$20</c:f>
              <c:numCache>
                <c:formatCode>0%</c:formatCode>
                <c:ptCount val="10"/>
                <c:pt idx="0">
                  <c:v>0.67</c:v>
                </c:pt>
                <c:pt idx="1">
                  <c:v>0.48</c:v>
                </c:pt>
                <c:pt idx="2">
                  <c:v>0.46</c:v>
                </c:pt>
                <c:pt idx="3">
                  <c:v>0.4</c:v>
                </c:pt>
                <c:pt idx="4">
                  <c:v>0.38</c:v>
                </c:pt>
                <c:pt idx="5">
                  <c:v>0.36</c:v>
                </c:pt>
                <c:pt idx="6">
                  <c:v>0.35</c:v>
                </c:pt>
                <c:pt idx="7">
                  <c:v>0.33</c:v>
                </c:pt>
                <c:pt idx="8">
                  <c:v>0.32</c:v>
                </c:pt>
                <c:pt idx="9">
                  <c:v>0.12</c:v>
                </c:pt>
              </c:numCache>
            </c:numRef>
          </c:val>
          <c:extLst>
            <c:ext xmlns:c16="http://schemas.microsoft.com/office/drawing/2014/chart" uri="{C3380CC4-5D6E-409C-BE32-E72D297353CC}">
              <c16:uniqueId val="{00000000-81AD-40C6-A4F5-2ACA8D7D315A}"/>
            </c:ext>
          </c:extLst>
        </c:ser>
        <c:dLbls>
          <c:showLegendKey val="0"/>
          <c:showVal val="0"/>
          <c:showCatName val="0"/>
          <c:showSerName val="0"/>
          <c:showPercent val="0"/>
          <c:showBubbleSize val="0"/>
        </c:dLbls>
        <c:gapWidth val="150"/>
        <c:shape val="box"/>
        <c:axId val="484058120"/>
        <c:axId val="484049920"/>
        <c:axId val="0"/>
      </c:bar3DChart>
      <c:catAx>
        <c:axId val="4840581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Book Antiqua" panose="02040602050305030304" pitchFamily="18" charset="0"/>
                <a:ea typeface="+mn-ea"/>
                <a:cs typeface="+mn-cs"/>
              </a:defRPr>
            </a:pPr>
            <a:endParaRPr lang="sk-SK"/>
          </a:p>
        </c:txPr>
        <c:crossAx val="484049920"/>
        <c:crosses val="autoZero"/>
        <c:auto val="1"/>
        <c:lblAlgn val="ctr"/>
        <c:lblOffset val="100"/>
        <c:noMultiLvlLbl val="0"/>
      </c:catAx>
      <c:valAx>
        <c:axId val="484049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k-SK"/>
          </a:p>
        </c:txPr>
        <c:crossAx val="484058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Book Antiqua" panose="02040602050305030304" pitchFamily="18" charset="0"/>
                <a:ea typeface="+mn-ea"/>
                <a:cs typeface="+mn-cs"/>
              </a:defRPr>
            </a:pPr>
            <a:r>
              <a:rPr lang="en-US" sz="2400" baseline="0" dirty="0">
                <a:latin typeface="Book Antiqua" panose="02040602050305030304" pitchFamily="18" charset="0"/>
              </a:rPr>
              <a:t>Openness of peer reviewed articles 2017</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Book Antiqua" panose="02040602050305030304" pitchFamily="18" charset="0"/>
              <a:ea typeface="+mn-ea"/>
              <a:cs typeface="+mn-cs"/>
            </a:defRPr>
          </a:pPr>
          <a:endParaRPr lang="sk-SK"/>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Pt>
            <c:idx val="0"/>
            <c:invertIfNegative val="0"/>
            <c:bubble3D val="0"/>
            <c:spPr>
              <a:solidFill>
                <a:srgbClr val="0070C0"/>
              </a:solidFill>
              <a:ln>
                <a:noFill/>
              </a:ln>
              <a:effectLst/>
              <a:sp3d/>
            </c:spPr>
            <c:extLst>
              <c:ext xmlns:c16="http://schemas.microsoft.com/office/drawing/2014/chart" uri="{C3380CC4-5D6E-409C-BE32-E72D297353CC}">
                <c16:uniqueId val="{0000000A-2522-4536-9ABD-2AD38FCDB8FB}"/>
              </c:ext>
            </c:extLst>
          </c:dPt>
          <c:dPt>
            <c:idx val="1"/>
            <c:invertIfNegative val="0"/>
            <c:bubble3D val="0"/>
            <c:spPr>
              <a:solidFill>
                <a:srgbClr val="0070C0"/>
              </a:solidFill>
              <a:ln>
                <a:noFill/>
              </a:ln>
              <a:effectLst/>
              <a:sp3d/>
            </c:spPr>
            <c:extLst>
              <c:ext xmlns:c16="http://schemas.microsoft.com/office/drawing/2014/chart" uri="{C3380CC4-5D6E-409C-BE32-E72D297353CC}">
                <c16:uniqueId val="{0000000B-2522-4536-9ABD-2AD38FCDB8FB}"/>
              </c:ext>
            </c:extLst>
          </c:dPt>
          <c:dPt>
            <c:idx val="2"/>
            <c:invertIfNegative val="0"/>
            <c:bubble3D val="0"/>
            <c:spPr>
              <a:solidFill>
                <a:srgbClr val="0070C0"/>
              </a:solidFill>
              <a:ln>
                <a:noFill/>
              </a:ln>
              <a:effectLst/>
              <a:sp3d/>
            </c:spPr>
            <c:extLst>
              <c:ext xmlns:c16="http://schemas.microsoft.com/office/drawing/2014/chart" uri="{C3380CC4-5D6E-409C-BE32-E72D297353CC}">
                <c16:uniqueId val="{0000000C-2522-4536-9ABD-2AD38FCDB8FB}"/>
              </c:ext>
            </c:extLst>
          </c:dPt>
          <c:dPt>
            <c:idx val="3"/>
            <c:invertIfNegative val="0"/>
            <c:bubble3D val="0"/>
            <c:spPr>
              <a:solidFill>
                <a:srgbClr val="0070C0"/>
              </a:solidFill>
              <a:ln>
                <a:noFill/>
              </a:ln>
              <a:effectLst/>
              <a:sp3d/>
            </c:spPr>
            <c:extLst>
              <c:ext xmlns:c16="http://schemas.microsoft.com/office/drawing/2014/chart" uri="{C3380CC4-5D6E-409C-BE32-E72D297353CC}">
                <c16:uniqueId val="{0000000D-2522-4536-9ABD-2AD38FCDB8FB}"/>
              </c:ext>
            </c:extLst>
          </c:dPt>
          <c:dPt>
            <c:idx val="4"/>
            <c:invertIfNegative val="0"/>
            <c:bubble3D val="0"/>
            <c:spPr>
              <a:solidFill>
                <a:srgbClr val="FFFF00"/>
              </a:solidFill>
              <a:ln>
                <a:noFill/>
              </a:ln>
              <a:effectLst/>
              <a:sp3d/>
            </c:spPr>
            <c:extLst>
              <c:ext xmlns:c16="http://schemas.microsoft.com/office/drawing/2014/chart" uri="{C3380CC4-5D6E-409C-BE32-E72D297353CC}">
                <c16:uniqueId val="{00000001-81A1-4715-A077-778B37456C7C}"/>
              </c:ext>
            </c:extLst>
          </c:dPt>
          <c:dPt>
            <c:idx val="5"/>
            <c:invertIfNegative val="0"/>
            <c:bubble3D val="0"/>
            <c:spPr>
              <a:solidFill>
                <a:srgbClr val="0070C0"/>
              </a:solidFill>
              <a:ln>
                <a:noFill/>
              </a:ln>
              <a:effectLst/>
              <a:sp3d/>
            </c:spPr>
            <c:extLst>
              <c:ext xmlns:c16="http://schemas.microsoft.com/office/drawing/2014/chart" uri="{C3380CC4-5D6E-409C-BE32-E72D297353CC}">
                <c16:uniqueId val="{0000000E-2522-4536-9ABD-2AD38FCDB8FB}"/>
              </c:ext>
            </c:extLst>
          </c:dPt>
          <c:dPt>
            <c:idx val="6"/>
            <c:invertIfNegative val="0"/>
            <c:bubble3D val="0"/>
            <c:spPr>
              <a:solidFill>
                <a:srgbClr val="FFFF00"/>
              </a:solidFill>
              <a:ln>
                <a:noFill/>
              </a:ln>
              <a:effectLst/>
              <a:sp3d/>
            </c:spPr>
            <c:extLst>
              <c:ext xmlns:c16="http://schemas.microsoft.com/office/drawing/2014/chart" uri="{C3380CC4-5D6E-409C-BE32-E72D297353CC}">
                <c16:uniqueId val="{00000002-81A1-4715-A077-778B37456C7C}"/>
              </c:ext>
            </c:extLst>
          </c:dPt>
          <c:dPt>
            <c:idx val="7"/>
            <c:invertIfNegative val="0"/>
            <c:bubble3D val="0"/>
            <c:spPr>
              <a:solidFill>
                <a:srgbClr val="FFFF00"/>
              </a:solidFill>
              <a:ln>
                <a:noFill/>
              </a:ln>
              <a:effectLst/>
              <a:sp3d/>
            </c:spPr>
            <c:extLst>
              <c:ext xmlns:c16="http://schemas.microsoft.com/office/drawing/2014/chart" uri="{C3380CC4-5D6E-409C-BE32-E72D297353CC}">
                <c16:uniqueId val="{00000003-81A1-4715-A077-778B37456C7C}"/>
              </c:ext>
            </c:extLst>
          </c:dPt>
          <c:dPt>
            <c:idx val="8"/>
            <c:invertIfNegative val="0"/>
            <c:bubble3D val="0"/>
            <c:spPr>
              <a:solidFill>
                <a:srgbClr val="FFFF00"/>
              </a:solidFill>
              <a:ln>
                <a:noFill/>
              </a:ln>
              <a:effectLst/>
              <a:sp3d/>
            </c:spPr>
            <c:extLst>
              <c:ext xmlns:c16="http://schemas.microsoft.com/office/drawing/2014/chart" uri="{C3380CC4-5D6E-409C-BE32-E72D297353CC}">
                <c16:uniqueId val="{00000004-81A1-4715-A077-778B37456C7C}"/>
              </c:ext>
            </c:extLst>
          </c:dPt>
          <c:dPt>
            <c:idx val="9"/>
            <c:invertIfNegative val="0"/>
            <c:bubble3D val="0"/>
            <c:spPr>
              <a:solidFill>
                <a:srgbClr val="FFFF00"/>
              </a:solidFill>
              <a:ln>
                <a:noFill/>
              </a:ln>
              <a:effectLst/>
              <a:sp3d/>
            </c:spPr>
            <c:extLst>
              <c:ext xmlns:c16="http://schemas.microsoft.com/office/drawing/2014/chart" uri="{C3380CC4-5D6E-409C-BE32-E72D297353CC}">
                <c16:uniqueId val="{00000005-81A1-4715-A077-778B37456C7C}"/>
              </c:ext>
            </c:extLst>
          </c:dPt>
          <c:dLbls>
            <c:dLbl>
              <c:idx val="0"/>
              <c:layout>
                <c:manualLayout>
                  <c:x val="9.2592592592592587E-3"/>
                  <c:y val="-7.8604463371867404E-3"/>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k-SK"/>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522-4536-9ABD-2AD38FCDB8FB}"/>
                </c:ext>
              </c:extLst>
            </c:dLbl>
            <c:dLbl>
              <c:idx val="1"/>
              <c:layout>
                <c:manualLayout>
                  <c:x val="9.2592592592592587E-3"/>
                  <c:y val="-1.0480595116248987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k-SK"/>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522-4536-9ABD-2AD38FCDB8FB}"/>
                </c:ext>
              </c:extLst>
            </c:dLbl>
            <c:dLbl>
              <c:idx val="2"/>
              <c:layout>
                <c:manualLayout>
                  <c:x val="6.1728395061728392E-3"/>
                  <c:y val="-1.5720892674373432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k-SK"/>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522-4536-9ABD-2AD38FCDB8FB}"/>
                </c:ext>
              </c:extLst>
            </c:dLbl>
            <c:dLbl>
              <c:idx val="3"/>
              <c:layout>
                <c:manualLayout>
                  <c:x val="1.0802469135802413E-2"/>
                  <c:y val="-1.5720892674373481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k-SK"/>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522-4536-9ABD-2AD38FCDB8FB}"/>
                </c:ext>
              </c:extLst>
            </c:dLbl>
            <c:dLbl>
              <c:idx val="4"/>
              <c:layout>
                <c:manualLayout>
                  <c:x val="9.2592592592592587E-3"/>
                  <c:y val="-1.0480595116248987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k-SK"/>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1A1-4715-A077-778B37456C7C}"/>
                </c:ext>
              </c:extLst>
            </c:dLbl>
            <c:dLbl>
              <c:idx val="5"/>
              <c:layout>
                <c:manualLayout>
                  <c:x val="4.6296296296295166E-3"/>
                  <c:y val="-7.8604463371867404E-3"/>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k-SK"/>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522-4536-9ABD-2AD38FCDB8FB}"/>
                </c:ext>
              </c:extLst>
            </c:dLbl>
            <c:dLbl>
              <c:idx val="6"/>
              <c:layout>
                <c:manualLayout>
                  <c:x val="6.1728395061728392E-3"/>
                  <c:y val="-1.8341041453435725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k-SK"/>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1A1-4715-A077-778B37456C7C}"/>
                </c:ext>
              </c:extLst>
            </c:dLbl>
            <c:dLbl>
              <c:idx val="7"/>
              <c:layout>
                <c:manualLayout>
                  <c:x val="-1.5432098765432098E-3"/>
                  <c:y val="-7.8604463371867404E-3"/>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k-SK"/>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1A1-4715-A077-778B37456C7C}"/>
                </c:ext>
              </c:extLst>
            </c:dLbl>
            <c:dLbl>
              <c:idx val="8"/>
              <c:layout>
                <c:manualLayout>
                  <c:x val="6.1728395061728392E-3"/>
                  <c:y val="-1.0480595116248987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k-SK"/>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1A1-4715-A077-778B37456C7C}"/>
                </c:ext>
              </c:extLst>
            </c:dLbl>
            <c:dLbl>
              <c:idx val="9"/>
              <c:layout>
                <c:manualLayout>
                  <c:x val="3.0864197530863064E-3"/>
                  <c:y val="-1.5720892674373481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k-SK"/>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1A1-4715-A077-778B37456C7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k-S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Sheet1!$T$11:$T$20</c:f>
              <c:strCache>
                <c:ptCount val="10"/>
                <c:pt idx="0">
                  <c:v>Jyväskylä FIN</c:v>
                </c:pt>
                <c:pt idx="1">
                  <c:v>Turku FIN</c:v>
                </c:pt>
                <c:pt idx="2">
                  <c:v>Tampere FIN</c:v>
                </c:pt>
                <c:pt idx="3">
                  <c:v>Oulu FIN</c:v>
                </c:pt>
                <c:pt idx="4">
                  <c:v>Umeå SWE</c:v>
                </c:pt>
                <c:pt idx="5">
                  <c:v>Helsinki FIN</c:v>
                </c:pt>
                <c:pt idx="6">
                  <c:v>Lund SWE</c:v>
                </c:pt>
                <c:pt idx="7">
                  <c:v>Uppsala SWE</c:v>
                </c:pt>
                <c:pt idx="8">
                  <c:v>Stockholm SWE</c:v>
                </c:pt>
                <c:pt idx="9">
                  <c:v>Göteborg SWE</c:v>
                </c:pt>
              </c:strCache>
            </c:strRef>
          </c:cat>
          <c:val>
            <c:numRef>
              <c:f>Sheet1!$U$11:$U$20</c:f>
              <c:numCache>
                <c:formatCode>0%</c:formatCode>
                <c:ptCount val="10"/>
                <c:pt idx="0">
                  <c:v>0.77</c:v>
                </c:pt>
                <c:pt idx="1">
                  <c:v>0.6</c:v>
                </c:pt>
                <c:pt idx="2">
                  <c:v>0.5</c:v>
                </c:pt>
                <c:pt idx="3">
                  <c:v>0.46</c:v>
                </c:pt>
                <c:pt idx="4">
                  <c:v>0.45</c:v>
                </c:pt>
                <c:pt idx="5">
                  <c:v>0.39</c:v>
                </c:pt>
                <c:pt idx="6">
                  <c:v>0.38</c:v>
                </c:pt>
                <c:pt idx="7">
                  <c:v>0.37</c:v>
                </c:pt>
                <c:pt idx="8">
                  <c:v>0.26</c:v>
                </c:pt>
                <c:pt idx="9">
                  <c:v>0.13</c:v>
                </c:pt>
              </c:numCache>
            </c:numRef>
          </c:val>
          <c:extLst>
            <c:ext xmlns:c16="http://schemas.microsoft.com/office/drawing/2014/chart" uri="{C3380CC4-5D6E-409C-BE32-E72D297353CC}">
              <c16:uniqueId val="{00000000-81A1-4715-A077-778B37456C7C}"/>
            </c:ext>
          </c:extLst>
        </c:ser>
        <c:dLbls>
          <c:showLegendKey val="0"/>
          <c:showVal val="0"/>
          <c:showCatName val="0"/>
          <c:showSerName val="0"/>
          <c:showPercent val="0"/>
          <c:showBubbleSize val="0"/>
        </c:dLbls>
        <c:gapWidth val="150"/>
        <c:shape val="box"/>
        <c:axId val="522086712"/>
        <c:axId val="522084744"/>
        <c:axId val="0"/>
      </c:bar3DChart>
      <c:catAx>
        <c:axId val="5220867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Book Antiqua" panose="02040602050305030304" pitchFamily="18" charset="0"/>
                <a:ea typeface="+mn-ea"/>
                <a:cs typeface="+mn-cs"/>
              </a:defRPr>
            </a:pPr>
            <a:endParaRPr lang="sk-SK"/>
          </a:p>
        </c:txPr>
        <c:crossAx val="522084744"/>
        <c:crosses val="autoZero"/>
        <c:auto val="1"/>
        <c:lblAlgn val="ctr"/>
        <c:lblOffset val="100"/>
        <c:noMultiLvlLbl val="0"/>
      </c:catAx>
      <c:valAx>
        <c:axId val="5220847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k-SK"/>
          </a:p>
        </c:txPr>
        <c:crossAx val="522086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Book Antiqua" panose="02040602050305030304" pitchFamily="18" charset="0"/>
                <a:ea typeface="+mn-ea"/>
                <a:cs typeface="+mn-cs"/>
              </a:defRPr>
            </a:pPr>
            <a:r>
              <a:rPr lang="fi-FI" sz="2400" baseline="0" dirty="0" err="1">
                <a:latin typeface="Book Antiqua" panose="02040602050305030304" pitchFamily="18" charset="0"/>
              </a:rPr>
              <a:t>University</a:t>
            </a:r>
            <a:r>
              <a:rPr lang="fi-FI" sz="2400" baseline="0" dirty="0">
                <a:latin typeface="Book Antiqua" panose="02040602050305030304" pitchFamily="18" charset="0"/>
              </a:rPr>
              <a:t> </a:t>
            </a:r>
            <a:r>
              <a:rPr lang="fi-FI" sz="2400" baseline="0" dirty="0" err="1">
                <a:latin typeface="Book Antiqua" panose="02040602050305030304" pitchFamily="18" charset="0"/>
              </a:rPr>
              <a:t>level</a:t>
            </a:r>
            <a:r>
              <a:rPr lang="fi-FI" sz="2400" baseline="0" dirty="0">
                <a:latin typeface="Book Antiqua" panose="02040602050305030304" pitchFamily="18" charset="0"/>
              </a:rPr>
              <a:t> </a:t>
            </a:r>
            <a:r>
              <a:rPr lang="fi-FI" sz="2400" baseline="0" dirty="0" err="1">
                <a:latin typeface="Book Antiqua" panose="02040602050305030304" pitchFamily="18" charset="0"/>
              </a:rPr>
              <a:t>openness</a:t>
            </a:r>
            <a:r>
              <a:rPr lang="fi-FI" sz="2400" baseline="0" dirty="0">
                <a:latin typeface="Book Antiqua" panose="02040602050305030304" pitchFamily="18" charset="0"/>
              </a:rPr>
              <a:t>, </a:t>
            </a:r>
            <a:r>
              <a:rPr lang="fi-FI" sz="2400" baseline="0" dirty="0" err="1">
                <a:latin typeface="Book Antiqua" panose="02040602050305030304" pitchFamily="18" charset="0"/>
              </a:rPr>
              <a:t>peer</a:t>
            </a:r>
            <a:r>
              <a:rPr lang="fi-FI" sz="2400" baseline="0" dirty="0">
                <a:latin typeface="Book Antiqua" panose="02040602050305030304" pitchFamily="18" charset="0"/>
              </a:rPr>
              <a:t> </a:t>
            </a:r>
            <a:r>
              <a:rPr lang="fi-FI" sz="2400" baseline="0" dirty="0" err="1">
                <a:latin typeface="Book Antiqua" panose="02040602050305030304" pitchFamily="18" charset="0"/>
              </a:rPr>
              <a:t>reviewed</a:t>
            </a:r>
            <a:r>
              <a:rPr lang="fi-FI" sz="2400" baseline="0" dirty="0">
                <a:latin typeface="Book Antiqua" panose="02040602050305030304" pitchFamily="18" charset="0"/>
              </a:rPr>
              <a:t> </a:t>
            </a:r>
            <a:r>
              <a:rPr lang="fi-FI" sz="2400" baseline="0" dirty="0" err="1">
                <a:latin typeface="Book Antiqua" panose="02040602050305030304" pitchFamily="18" charset="0"/>
              </a:rPr>
              <a:t>articles</a:t>
            </a:r>
            <a:r>
              <a:rPr lang="fi-FI" sz="2400" baseline="0" dirty="0">
                <a:latin typeface="Book Antiqua" panose="02040602050305030304" pitchFamily="18" charset="0"/>
              </a:rPr>
              <a:t> 2016–2017</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Book Antiqua" panose="02040602050305030304" pitchFamily="18" charset="0"/>
              <a:ea typeface="+mn-ea"/>
              <a:cs typeface="+mn-cs"/>
            </a:defRPr>
          </a:pPr>
          <a:endParaRPr lang="sk-SK"/>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Sheet1!$M$16</c:f>
              <c:strCache>
                <c:ptCount val="1"/>
                <c:pt idx="0">
                  <c:v>2016</c:v>
                </c:pt>
              </c:strCache>
            </c:strRef>
          </c:tx>
          <c:spPr>
            <a:solidFill>
              <a:srgbClr val="7030A0"/>
            </a:solidFill>
            <a:ln>
              <a:noFill/>
            </a:ln>
            <a:effectLst/>
            <a:sp3d/>
          </c:spPr>
          <c:invertIfNegative val="0"/>
          <c:cat>
            <c:strRef>
              <c:f>Sheet1!$L$17:$L$26</c:f>
              <c:strCache>
                <c:ptCount val="10"/>
                <c:pt idx="0">
                  <c:v>Jyväskylä FIN</c:v>
                </c:pt>
                <c:pt idx="1">
                  <c:v>Turku FIN</c:v>
                </c:pt>
                <c:pt idx="2">
                  <c:v>Umeå SWE</c:v>
                </c:pt>
                <c:pt idx="3">
                  <c:v>Lund SWE</c:v>
                </c:pt>
                <c:pt idx="4">
                  <c:v>Stockholm SWE</c:v>
                </c:pt>
                <c:pt idx="5">
                  <c:v>Uppsala SWE</c:v>
                </c:pt>
                <c:pt idx="6">
                  <c:v>Tampere FIN</c:v>
                </c:pt>
                <c:pt idx="7">
                  <c:v>Oulu FIN</c:v>
                </c:pt>
                <c:pt idx="8">
                  <c:v>Helsinki FIN</c:v>
                </c:pt>
                <c:pt idx="9">
                  <c:v>Göteborg SWE</c:v>
                </c:pt>
              </c:strCache>
            </c:strRef>
          </c:cat>
          <c:val>
            <c:numRef>
              <c:f>Sheet1!$M$17:$M$26</c:f>
              <c:numCache>
                <c:formatCode>0%</c:formatCode>
                <c:ptCount val="10"/>
                <c:pt idx="0">
                  <c:v>0.67</c:v>
                </c:pt>
                <c:pt idx="1">
                  <c:v>0.46</c:v>
                </c:pt>
                <c:pt idx="2">
                  <c:v>0.48</c:v>
                </c:pt>
                <c:pt idx="3">
                  <c:v>0.4</c:v>
                </c:pt>
                <c:pt idx="4">
                  <c:v>0.38</c:v>
                </c:pt>
                <c:pt idx="5">
                  <c:v>0.36</c:v>
                </c:pt>
                <c:pt idx="6">
                  <c:v>0.33</c:v>
                </c:pt>
                <c:pt idx="7">
                  <c:v>0.32</c:v>
                </c:pt>
                <c:pt idx="8">
                  <c:v>0.35</c:v>
                </c:pt>
                <c:pt idx="9">
                  <c:v>0.12</c:v>
                </c:pt>
              </c:numCache>
            </c:numRef>
          </c:val>
          <c:extLst>
            <c:ext xmlns:c16="http://schemas.microsoft.com/office/drawing/2014/chart" uri="{C3380CC4-5D6E-409C-BE32-E72D297353CC}">
              <c16:uniqueId val="{00000000-484C-40DE-8666-26B9498F1450}"/>
            </c:ext>
          </c:extLst>
        </c:ser>
        <c:ser>
          <c:idx val="1"/>
          <c:order val="1"/>
          <c:tx>
            <c:strRef>
              <c:f>Sheet1!$N$16</c:f>
              <c:strCache>
                <c:ptCount val="1"/>
                <c:pt idx="0">
                  <c:v>2017</c:v>
                </c:pt>
              </c:strCache>
            </c:strRef>
          </c:tx>
          <c:spPr>
            <a:solidFill>
              <a:srgbClr val="00B050"/>
            </a:solidFill>
            <a:ln>
              <a:noFill/>
            </a:ln>
            <a:effectLst/>
            <a:sp3d/>
          </c:spPr>
          <c:invertIfNegative val="0"/>
          <c:cat>
            <c:strRef>
              <c:f>Sheet1!$L$17:$L$26</c:f>
              <c:strCache>
                <c:ptCount val="10"/>
                <c:pt idx="0">
                  <c:v>Jyväskylä FIN</c:v>
                </c:pt>
                <c:pt idx="1">
                  <c:v>Turku FIN</c:v>
                </c:pt>
                <c:pt idx="2">
                  <c:v>Umeå SWE</c:v>
                </c:pt>
                <c:pt idx="3">
                  <c:v>Lund SWE</c:v>
                </c:pt>
                <c:pt idx="4">
                  <c:v>Stockholm SWE</c:v>
                </c:pt>
                <c:pt idx="5">
                  <c:v>Uppsala SWE</c:v>
                </c:pt>
                <c:pt idx="6">
                  <c:v>Tampere FIN</c:v>
                </c:pt>
                <c:pt idx="7">
                  <c:v>Oulu FIN</c:v>
                </c:pt>
                <c:pt idx="8">
                  <c:v>Helsinki FIN</c:v>
                </c:pt>
                <c:pt idx="9">
                  <c:v>Göteborg SWE</c:v>
                </c:pt>
              </c:strCache>
            </c:strRef>
          </c:cat>
          <c:val>
            <c:numRef>
              <c:f>Sheet1!$N$17:$N$26</c:f>
              <c:numCache>
                <c:formatCode>0%</c:formatCode>
                <c:ptCount val="10"/>
                <c:pt idx="0">
                  <c:v>0.77</c:v>
                </c:pt>
                <c:pt idx="1">
                  <c:v>0.6</c:v>
                </c:pt>
                <c:pt idx="2">
                  <c:v>0.45</c:v>
                </c:pt>
                <c:pt idx="3">
                  <c:v>0.38</c:v>
                </c:pt>
                <c:pt idx="4">
                  <c:v>0.26</c:v>
                </c:pt>
                <c:pt idx="5">
                  <c:v>0.37</c:v>
                </c:pt>
                <c:pt idx="6">
                  <c:v>0.5</c:v>
                </c:pt>
                <c:pt idx="7">
                  <c:v>0.46</c:v>
                </c:pt>
                <c:pt idx="8">
                  <c:v>0.39</c:v>
                </c:pt>
                <c:pt idx="9">
                  <c:v>0.13</c:v>
                </c:pt>
              </c:numCache>
            </c:numRef>
          </c:val>
          <c:extLst>
            <c:ext xmlns:c16="http://schemas.microsoft.com/office/drawing/2014/chart" uri="{C3380CC4-5D6E-409C-BE32-E72D297353CC}">
              <c16:uniqueId val="{00000001-484C-40DE-8666-26B9498F1450}"/>
            </c:ext>
          </c:extLst>
        </c:ser>
        <c:dLbls>
          <c:showLegendKey val="0"/>
          <c:showVal val="0"/>
          <c:showCatName val="0"/>
          <c:showSerName val="0"/>
          <c:showPercent val="0"/>
          <c:showBubbleSize val="0"/>
        </c:dLbls>
        <c:gapWidth val="150"/>
        <c:shape val="box"/>
        <c:axId val="591920104"/>
        <c:axId val="591913544"/>
        <c:axId val="0"/>
      </c:bar3DChart>
      <c:catAx>
        <c:axId val="5919201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Book Antiqua" panose="02040602050305030304" pitchFamily="18" charset="0"/>
                <a:ea typeface="+mn-ea"/>
                <a:cs typeface="+mn-cs"/>
              </a:defRPr>
            </a:pPr>
            <a:endParaRPr lang="sk-SK"/>
          </a:p>
        </c:txPr>
        <c:crossAx val="591913544"/>
        <c:crosses val="autoZero"/>
        <c:auto val="1"/>
        <c:lblAlgn val="ctr"/>
        <c:lblOffset val="100"/>
        <c:noMultiLvlLbl val="0"/>
      </c:catAx>
      <c:valAx>
        <c:axId val="5919135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k-SK"/>
          </a:p>
        </c:txPr>
        <c:crossAx val="591920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k-SK"/>
        </a:p>
      </c:txPr>
    </c:legend>
    <c:plotVisOnly val="1"/>
    <c:dispBlanksAs val="gap"/>
    <c:showDLblsOverMax val="0"/>
  </c:chart>
  <c:spPr>
    <a:noFill/>
    <a:ln>
      <a:noFill/>
    </a:ln>
    <a:effectLst/>
  </c:spPr>
  <c:txPr>
    <a:bodyPr/>
    <a:lstStyle/>
    <a:p>
      <a:pPr>
        <a:defRPr/>
      </a:pPr>
      <a:endParaRPr lang="sk-S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84DB44-8318-4D4B-A31D-C4D63F772ACF}" type="datetimeFigureOut">
              <a:rPr lang="fi-FI" smtClean="0"/>
              <a:pPr/>
              <a:t>17.4.2018</a:t>
            </a:fld>
            <a:endParaRPr lang="fi-FI"/>
          </a:p>
        </p:txBody>
      </p:sp>
      <p:sp>
        <p:nvSpPr>
          <p:cNvPr id="4" name="Alatunnisteen paikkamerk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C1F986-3D21-744C-B29A-EF5715DA12CB}" type="slidenum">
              <a:rPr lang="fi-FI" smtClean="0"/>
              <a:pPr/>
              <a:t>‹#›</a:t>
            </a:fld>
            <a:endParaRPr lang="fi-FI"/>
          </a:p>
        </p:txBody>
      </p:sp>
    </p:spTree>
    <p:extLst>
      <p:ext uri="{BB962C8B-B14F-4D97-AF65-F5344CB8AC3E}">
        <p14:creationId xmlns:p14="http://schemas.microsoft.com/office/powerpoint/2010/main" val="16878860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C4C18A-DE29-3744-A6F5-E9453D76A132}" type="datetimeFigureOut">
              <a:rPr lang="fi-FI" smtClean="0"/>
              <a:pPr/>
              <a:t>17.4.2018</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48225D-FEDE-FA47-A1F1-95B654695E92}" type="slidenum">
              <a:rPr lang="fi-FI" smtClean="0"/>
              <a:pPr/>
              <a:t>‹#›</a:t>
            </a:fld>
            <a:endParaRPr lang="fi-FI"/>
          </a:p>
        </p:txBody>
      </p:sp>
    </p:spTree>
    <p:extLst>
      <p:ext uri="{BB962C8B-B14F-4D97-AF65-F5344CB8AC3E}">
        <p14:creationId xmlns:p14="http://schemas.microsoft.com/office/powerpoint/2010/main" val="1976766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708375" y="2403286"/>
            <a:ext cx="5727252" cy="1906777"/>
          </a:xfrm>
          <a:effectLst/>
        </p:spPr>
        <p:txBody>
          <a:bodyPr anchor="b">
            <a:noAutofit/>
          </a:bodyPr>
          <a:lstStyle>
            <a:lvl1pPr algn="ctr">
              <a:defRPr sz="4000" b="1">
                <a:solidFill>
                  <a:schemeClr val="bg1"/>
                </a:solidFill>
                <a:latin typeface="Helvetica" pitchFamily="34" charset="0"/>
                <a:cs typeface="Helvetica" pitchFamily="34" charset="0"/>
              </a:defRPr>
            </a:lvl1pPr>
          </a:lstStyle>
          <a:p>
            <a:r>
              <a:rPr lang="en-US"/>
              <a:t>Click to edit Master title style</a:t>
            </a:r>
            <a:endParaRPr lang="fi-FI" dirty="0"/>
          </a:p>
        </p:txBody>
      </p:sp>
      <p:sp>
        <p:nvSpPr>
          <p:cNvPr id="3" name="Alaotsikko 2"/>
          <p:cNvSpPr>
            <a:spLocks noGrp="1"/>
          </p:cNvSpPr>
          <p:nvPr>
            <p:ph type="subTitle" idx="1"/>
          </p:nvPr>
        </p:nvSpPr>
        <p:spPr>
          <a:xfrm>
            <a:off x="1708374" y="4539932"/>
            <a:ext cx="5727252" cy="875930"/>
          </a:xfrm>
          <a:effectLst/>
        </p:spPr>
        <p:txBody>
          <a:bodyPr>
            <a:normAutofit/>
          </a:bodyPr>
          <a:lstStyle>
            <a:lvl1pPr marL="0" indent="0" algn="ctr">
              <a:buNone/>
              <a:defRPr sz="2000" b="1">
                <a:solidFill>
                  <a:srgbClr val="C7C9C8"/>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7360" y="1045883"/>
            <a:ext cx="2047442" cy="1332265"/>
          </a:xfrm>
          <a:prstGeom prst="rect">
            <a:avLst/>
          </a:prstGeom>
        </p:spPr>
      </p:pic>
      <p:sp>
        <p:nvSpPr>
          <p:cNvPr id="13" name="Suorakulmio 12"/>
          <p:cNvSpPr/>
          <p:nvPr userDrawn="1"/>
        </p:nvSpPr>
        <p:spPr>
          <a:xfrm>
            <a:off x="0" y="6693646"/>
            <a:ext cx="9144000" cy="17048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5" name="Alatunnisteen paikkamerkki 4"/>
          <p:cNvSpPr>
            <a:spLocks noGrp="1"/>
          </p:cNvSpPr>
          <p:nvPr>
            <p:ph type="ftr" sz="quarter" idx="3"/>
          </p:nvPr>
        </p:nvSpPr>
        <p:spPr>
          <a:xfrm>
            <a:off x="5343907" y="6424451"/>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endParaRPr lang="fi-FI" b="1" dirty="0"/>
          </a:p>
        </p:txBody>
      </p:sp>
      <p:sp>
        <p:nvSpPr>
          <p:cNvPr id="16" name="Dian numeron paikkamerkki 5"/>
          <p:cNvSpPr>
            <a:spLocks noGrp="1"/>
          </p:cNvSpPr>
          <p:nvPr>
            <p:ph type="sldNum" sz="quarter" idx="4"/>
          </p:nvPr>
        </p:nvSpPr>
        <p:spPr>
          <a:xfrm>
            <a:off x="8564975" y="6424451"/>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7" name="Suora yhdysviiva 16"/>
          <p:cNvCxnSpPr/>
          <p:nvPr userDrawn="1"/>
        </p:nvCxnSpPr>
        <p:spPr>
          <a:xfrm>
            <a:off x="8503899" y="6424451"/>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uora yhdysviiva 17"/>
          <p:cNvCxnSpPr/>
          <p:nvPr userDrawn="1"/>
        </p:nvCxnSpPr>
        <p:spPr>
          <a:xfrm>
            <a:off x="7552916" y="6424451"/>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Päivämäärän paikkamerkki 3"/>
          <p:cNvSpPr>
            <a:spLocks noGrp="1"/>
          </p:cNvSpPr>
          <p:nvPr>
            <p:ph type="dt" sz="half" idx="10"/>
          </p:nvPr>
        </p:nvSpPr>
        <p:spPr>
          <a:xfrm>
            <a:off x="7617453" y="6424380"/>
            <a:ext cx="831227" cy="180989"/>
          </a:xfrm>
          <a:prstGeom prst="rect">
            <a:avLst/>
          </a:prstGeom>
        </p:spPr>
        <p:txBody>
          <a:bodyPr/>
          <a:lstStyle>
            <a:lvl1pPr algn="ctr">
              <a:defRPr sz="900">
                <a:solidFill>
                  <a:schemeClr val="bg1"/>
                </a:solidFill>
                <a:latin typeface="Helvetica" pitchFamily="34" charset="0"/>
              </a:defRPr>
            </a:lvl1pPr>
          </a:lstStyle>
          <a:p>
            <a:r>
              <a:rPr lang="fi-FI"/>
              <a:t>17.4.2018</a:t>
            </a:r>
            <a:endParaRPr lang="fi-FI" dirty="0"/>
          </a:p>
        </p:txBody>
      </p:sp>
    </p:spTree>
    <p:extLst>
      <p:ext uri="{BB962C8B-B14F-4D97-AF65-F5344CB8AC3E}">
        <p14:creationId xmlns:p14="http://schemas.microsoft.com/office/powerpoint/2010/main" val="3820111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Otsikko ja sisältö">
    <p:spTree>
      <p:nvGrpSpPr>
        <p:cNvPr id="1" name=""/>
        <p:cNvGrpSpPr/>
        <p:nvPr/>
      </p:nvGrpSpPr>
      <p:grpSpPr>
        <a:xfrm>
          <a:off x="0" y="0"/>
          <a:ext cx="0" cy="0"/>
          <a:chOff x="0" y="0"/>
          <a:chExt cx="0" cy="0"/>
        </a:xfrm>
      </p:grpSpPr>
      <p:pic>
        <p:nvPicPr>
          <p:cNvPr id="18" name="Kuva 17" descr="_DSC6921.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828807" y="0"/>
            <a:ext cx="5315193" cy="6560858"/>
          </a:xfrm>
          <a:prstGeom prst="rect">
            <a:avLst/>
          </a:prstGeom>
        </p:spPr>
      </p:pic>
      <p:sp>
        <p:nvSpPr>
          <p:cNvPr id="7" name="Suorakulmio 6"/>
          <p:cNvSpPr/>
          <p:nvPr userDrawn="1"/>
        </p:nvSpPr>
        <p:spPr>
          <a:xfrm>
            <a:off x="0" y="0"/>
            <a:ext cx="6375120" cy="6864136"/>
          </a:xfrm>
          <a:custGeom>
            <a:avLst/>
            <a:gdLst>
              <a:gd name="connsiteX0" fmla="*/ 0 w 6553200"/>
              <a:gd name="connsiteY0" fmla="*/ 0 h 6858000"/>
              <a:gd name="connsiteX1" fmla="*/ 6553200 w 6553200"/>
              <a:gd name="connsiteY1" fmla="*/ 0 h 6858000"/>
              <a:gd name="connsiteX2" fmla="*/ 6553200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737066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914992 w 6553200"/>
              <a:gd name="connsiteY2" fmla="*/ 6839594 h 6858000"/>
              <a:gd name="connsiteX3" fmla="*/ 0 w 6553200"/>
              <a:gd name="connsiteY3" fmla="*/ 6858000 h 6858000"/>
              <a:gd name="connsiteX4" fmla="*/ 0 w 6553200"/>
              <a:gd name="connsiteY4" fmla="*/ 0 h 6858000"/>
              <a:gd name="connsiteX0" fmla="*/ 0 w 6553200"/>
              <a:gd name="connsiteY0" fmla="*/ 0 h 6864136"/>
              <a:gd name="connsiteX1" fmla="*/ 6553200 w 6553200"/>
              <a:gd name="connsiteY1" fmla="*/ 0 h 6864136"/>
              <a:gd name="connsiteX2" fmla="*/ 3921127 w 6553200"/>
              <a:gd name="connsiteY2" fmla="*/ 6864136 h 6864136"/>
              <a:gd name="connsiteX3" fmla="*/ 0 w 6553200"/>
              <a:gd name="connsiteY3" fmla="*/ 6858000 h 6864136"/>
              <a:gd name="connsiteX4" fmla="*/ 0 w 6553200"/>
              <a:gd name="connsiteY4" fmla="*/ 0 h 686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864136">
                <a:moveTo>
                  <a:pt x="0" y="0"/>
                </a:moveTo>
                <a:lnTo>
                  <a:pt x="6553200" y="0"/>
                </a:lnTo>
                <a:lnTo>
                  <a:pt x="3921127" y="6864136"/>
                </a:lnTo>
                <a:lnTo>
                  <a:pt x="0" y="6858000"/>
                </a:lnTo>
                <a:lnTo>
                  <a:pt x="0"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2"/>
              </a:solidFill>
              <a:latin typeface="Helvetica" pitchFamily="34" charset="0"/>
            </a:endParaRPr>
          </a:p>
        </p:txBody>
      </p:sp>
      <p:sp>
        <p:nvSpPr>
          <p:cNvPr id="8" name="Suorakulmio 7"/>
          <p:cNvSpPr/>
          <p:nvPr userDrawn="1"/>
        </p:nvSpPr>
        <p:spPr>
          <a:xfrm>
            <a:off x="-1" y="6540486"/>
            <a:ext cx="9144000" cy="3236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5" name="Alatunnisteen paikkamerkki 4"/>
          <p:cNvSpPr>
            <a:spLocks noGrp="1"/>
          </p:cNvSpPr>
          <p:nvPr>
            <p:ph type="ftr" sz="quarter" idx="11"/>
          </p:nvPr>
        </p:nvSpPr>
        <p:spPr>
          <a:xfrm>
            <a:off x="5343906"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endParaRPr lang="fi-FI" b="1" dirty="0"/>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tsikko 1"/>
          <p:cNvSpPr>
            <a:spLocks noGrp="1"/>
          </p:cNvSpPr>
          <p:nvPr>
            <p:ph type="title"/>
          </p:nvPr>
        </p:nvSpPr>
        <p:spPr>
          <a:xfrm>
            <a:off x="457201" y="1516842"/>
            <a:ext cx="4741260" cy="1589105"/>
          </a:xfrm>
        </p:spPr>
        <p:txBody>
          <a:bodyPr>
            <a:normAutofit/>
          </a:bodyPr>
          <a:lstStyle>
            <a:lvl1pPr algn="l">
              <a:defRPr sz="3600" b="1">
                <a:solidFill>
                  <a:schemeClr val="tx2"/>
                </a:solidFill>
                <a:latin typeface="Helvetica" pitchFamily="34" charset="0"/>
                <a:cs typeface="Helvetica" pitchFamily="34" charset="0"/>
              </a:defRPr>
            </a:lvl1pPr>
          </a:lstStyle>
          <a:p>
            <a:r>
              <a:rPr lang="fi-FI" dirty="0"/>
              <a:t>Muokkaa perustyylejä naps.</a:t>
            </a:r>
          </a:p>
        </p:txBody>
      </p:sp>
      <p:sp>
        <p:nvSpPr>
          <p:cNvPr id="13" name="Sisällön paikkamerkki 2"/>
          <p:cNvSpPr>
            <a:spLocks noGrp="1"/>
          </p:cNvSpPr>
          <p:nvPr>
            <p:ph idx="1"/>
          </p:nvPr>
        </p:nvSpPr>
        <p:spPr>
          <a:xfrm>
            <a:off x="457200" y="3382046"/>
            <a:ext cx="3620636" cy="2923411"/>
          </a:xfrm>
        </p:spPr>
        <p:txBody>
          <a:bodyPr>
            <a:normAutofit/>
          </a:bodyPr>
          <a:lstStyle>
            <a:lvl1pPr marL="0" indent="0">
              <a:lnSpc>
                <a:spcPct val="100000"/>
              </a:lnSpc>
              <a:buNone/>
              <a:defRPr sz="1800">
                <a:solidFill>
                  <a:schemeClr val="tx2"/>
                </a:solidFill>
                <a:latin typeface="Helvetica"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 napsauttamalla</a:t>
            </a:r>
          </a:p>
        </p:txBody>
      </p:sp>
      <p:sp>
        <p:nvSpPr>
          <p:cNvPr id="16"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r>
              <a:rPr lang="fi-FI"/>
              <a:t>17.4.2018</a:t>
            </a:r>
            <a:endParaRPr lang="fi-FI" dirty="0"/>
          </a:p>
        </p:txBody>
      </p:sp>
      <p:grpSp>
        <p:nvGrpSpPr>
          <p:cNvPr id="24" name="Group 23"/>
          <p:cNvGrpSpPr/>
          <p:nvPr userDrawn="1"/>
        </p:nvGrpSpPr>
        <p:grpSpPr>
          <a:xfrm>
            <a:off x="457201" y="0"/>
            <a:ext cx="763388" cy="1028096"/>
            <a:chOff x="457200" y="0"/>
            <a:chExt cx="763388" cy="1028096"/>
          </a:xfrm>
        </p:grpSpPr>
        <p:sp>
          <p:nvSpPr>
            <p:cNvPr id="25"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6" name="Kuva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3817184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Otsikko ja sisältö">
    <p:spTree>
      <p:nvGrpSpPr>
        <p:cNvPr id="1" name=""/>
        <p:cNvGrpSpPr/>
        <p:nvPr/>
      </p:nvGrpSpPr>
      <p:grpSpPr>
        <a:xfrm>
          <a:off x="0" y="0"/>
          <a:ext cx="0" cy="0"/>
          <a:chOff x="0" y="0"/>
          <a:chExt cx="0" cy="0"/>
        </a:xfrm>
      </p:grpSpPr>
      <p:pic>
        <p:nvPicPr>
          <p:cNvPr id="9" name="Kuva 8" descr="_DSC7698.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878613" y="0"/>
            <a:ext cx="5265388" cy="6540486"/>
          </a:xfrm>
          <a:prstGeom prst="rect">
            <a:avLst/>
          </a:prstGeom>
        </p:spPr>
      </p:pic>
      <p:sp>
        <p:nvSpPr>
          <p:cNvPr id="7" name="Suorakulmio 6"/>
          <p:cNvSpPr/>
          <p:nvPr userDrawn="1"/>
        </p:nvSpPr>
        <p:spPr>
          <a:xfrm>
            <a:off x="0" y="0"/>
            <a:ext cx="6375120" cy="6864136"/>
          </a:xfrm>
          <a:custGeom>
            <a:avLst/>
            <a:gdLst>
              <a:gd name="connsiteX0" fmla="*/ 0 w 6553200"/>
              <a:gd name="connsiteY0" fmla="*/ 0 h 6858000"/>
              <a:gd name="connsiteX1" fmla="*/ 6553200 w 6553200"/>
              <a:gd name="connsiteY1" fmla="*/ 0 h 6858000"/>
              <a:gd name="connsiteX2" fmla="*/ 6553200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737066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914992 w 6553200"/>
              <a:gd name="connsiteY2" fmla="*/ 6839594 h 6858000"/>
              <a:gd name="connsiteX3" fmla="*/ 0 w 6553200"/>
              <a:gd name="connsiteY3" fmla="*/ 6858000 h 6858000"/>
              <a:gd name="connsiteX4" fmla="*/ 0 w 6553200"/>
              <a:gd name="connsiteY4" fmla="*/ 0 h 6858000"/>
              <a:gd name="connsiteX0" fmla="*/ 0 w 6553200"/>
              <a:gd name="connsiteY0" fmla="*/ 0 h 6864136"/>
              <a:gd name="connsiteX1" fmla="*/ 6553200 w 6553200"/>
              <a:gd name="connsiteY1" fmla="*/ 0 h 6864136"/>
              <a:gd name="connsiteX2" fmla="*/ 3921127 w 6553200"/>
              <a:gd name="connsiteY2" fmla="*/ 6864136 h 6864136"/>
              <a:gd name="connsiteX3" fmla="*/ 0 w 6553200"/>
              <a:gd name="connsiteY3" fmla="*/ 6858000 h 6864136"/>
              <a:gd name="connsiteX4" fmla="*/ 0 w 6553200"/>
              <a:gd name="connsiteY4" fmla="*/ 0 h 686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864136">
                <a:moveTo>
                  <a:pt x="0" y="0"/>
                </a:moveTo>
                <a:lnTo>
                  <a:pt x="6553200" y="0"/>
                </a:lnTo>
                <a:lnTo>
                  <a:pt x="3921127" y="6864136"/>
                </a:lnTo>
                <a:lnTo>
                  <a:pt x="0" y="6858000"/>
                </a:lnTo>
                <a:lnTo>
                  <a:pt x="0"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2"/>
              </a:solidFill>
              <a:latin typeface="Helvetica" pitchFamily="34" charset="0"/>
            </a:endParaRPr>
          </a:p>
        </p:txBody>
      </p:sp>
      <p:sp>
        <p:nvSpPr>
          <p:cNvPr id="8" name="Suorakulmio 7"/>
          <p:cNvSpPr/>
          <p:nvPr userDrawn="1"/>
        </p:nvSpPr>
        <p:spPr>
          <a:xfrm>
            <a:off x="1"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5" name="Alatunnisteen paikkamerkki 4"/>
          <p:cNvSpPr>
            <a:spLocks noGrp="1"/>
          </p:cNvSpPr>
          <p:nvPr>
            <p:ph type="ftr" sz="quarter" idx="11"/>
          </p:nvPr>
        </p:nvSpPr>
        <p:spPr>
          <a:xfrm>
            <a:off x="5343906"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Otsikko 1"/>
          <p:cNvSpPr>
            <a:spLocks noGrp="1"/>
          </p:cNvSpPr>
          <p:nvPr>
            <p:ph type="title"/>
          </p:nvPr>
        </p:nvSpPr>
        <p:spPr>
          <a:xfrm>
            <a:off x="457201" y="1516842"/>
            <a:ext cx="4741260" cy="1589105"/>
          </a:xfrm>
        </p:spPr>
        <p:txBody>
          <a:bodyPr>
            <a:normAutofit/>
          </a:bodyPr>
          <a:lstStyle>
            <a:lvl1pPr algn="l">
              <a:defRPr sz="3600" b="1">
                <a:solidFill>
                  <a:schemeClr val="tx2"/>
                </a:solidFill>
                <a:latin typeface="Helvetica" pitchFamily="34" charset="0"/>
                <a:cs typeface="Helvetica" pitchFamily="34" charset="0"/>
              </a:defRPr>
            </a:lvl1pPr>
          </a:lstStyle>
          <a:p>
            <a:r>
              <a:rPr lang="fi-FI" dirty="0"/>
              <a:t>Muokkaa perustyylejä naps.</a:t>
            </a:r>
          </a:p>
        </p:txBody>
      </p:sp>
      <p:sp>
        <p:nvSpPr>
          <p:cNvPr id="16" name="Sisällön paikkamerkki 2"/>
          <p:cNvSpPr>
            <a:spLocks noGrp="1"/>
          </p:cNvSpPr>
          <p:nvPr>
            <p:ph idx="1"/>
          </p:nvPr>
        </p:nvSpPr>
        <p:spPr>
          <a:xfrm>
            <a:off x="457200" y="3382046"/>
            <a:ext cx="3620636" cy="2923411"/>
          </a:xfrm>
        </p:spPr>
        <p:txBody>
          <a:bodyPr>
            <a:normAutofit/>
          </a:bodyPr>
          <a:lstStyle>
            <a:lvl1pPr marL="0" indent="0">
              <a:lnSpc>
                <a:spcPct val="100000"/>
              </a:lnSpc>
              <a:buNone/>
              <a:defRPr sz="1800">
                <a:solidFill>
                  <a:schemeClr val="tx2"/>
                </a:solidFill>
                <a:latin typeface="Helvetica"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 napsauttamalla</a:t>
            </a:r>
          </a:p>
        </p:txBody>
      </p:sp>
      <p:sp>
        <p:nvSpPr>
          <p:cNvPr id="17"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r>
              <a:rPr lang="fi-FI"/>
              <a:t>17.4.2018</a:t>
            </a:r>
            <a:endParaRPr lang="fi-FI" dirty="0"/>
          </a:p>
        </p:txBody>
      </p:sp>
      <p:grpSp>
        <p:nvGrpSpPr>
          <p:cNvPr id="18" name="Group 17"/>
          <p:cNvGrpSpPr/>
          <p:nvPr userDrawn="1"/>
        </p:nvGrpSpPr>
        <p:grpSpPr>
          <a:xfrm>
            <a:off x="457201" y="0"/>
            <a:ext cx="763388" cy="1028096"/>
            <a:chOff x="457200" y="0"/>
            <a:chExt cx="763388" cy="1028096"/>
          </a:xfrm>
        </p:grpSpPr>
        <p:sp>
          <p:nvSpPr>
            <p:cNvPr id="22"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3" name="Kuva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3740363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Otsikko ja sisältö">
    <p:spTree>
      <p:nvGrpSpPr>
        <p:cNvPr id="1" name=""/>
        <p:cNvGrpSpPr/>
        <p:nvPr/>
      </p:nvGrpSpPr>
      <p:grpSpPr>
        <a:xfrm>
          <a:off x="0" y="0"/>
          <a:ext cx="0" cy="0"/>
          <a:chOff x="0" y="0"/>
          <a:chExt cx="0" cy="0"/>
        </a:xfrm>
      </p:grpSpPr>
      <p:pic>
        <p:nvPicPr>
          <p:cNvPr id="10" name="Kuva 9" descr="DSC_0688_1.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816355" y="0"/>
            <a:ext cx="5327645" cy="6540486"/>
          </a:xfrm>
          <a:prstGeom prst="rect">
            <a:avLst/>
          </a:prstGeom>
        </p:spPr>
      </p:pic>
      <p:sp>
        <p:nvSpPr>
          <p:cNvPr id="7" name="Suorakulmio 6"/>
          <p:cNvSpPr/>
          <p:nvPr userDrawn="1"/>
        </p:nvSpPr>
        <p:spPr>
          <a:xfrm>
            <a:off x="0" y="0"/>
            <a:ext cx="6375120" cy="6864136"/>
          </a:xfrm>
          <a:custGeom>
            <a:avLst/>
            <a:gdLst>
              <a:gd name="connsiteX0" fmla="*/ 0 w 6553200"/>
              <a:gd name="connsiteY0" fmla="*/ 0 h 6858000"/>
              <a:gd name="connsiteX1" fmla="*/ 6553200 w 6553200"/>
              <a:gd name="connsiteY1" fmla="*/ 0 h 6858000"/>
              <a:gd name="connsiteX2" fmla="*/ 6553200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737066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914992 w 6553200"/>
              <a:gd name="connsiteY2" fmla="*/ 6839594 h 6858000"/>
              <a:gd name="connsiteX3" fmla="*/ 0 w 6553200"/>
              <a:gd name="connsiteY3" fmla="*/ 6858000 h 6858000"/>
              <a:gd name="connsiteX4" fmla="*/ 0 w 6553200"/>
              <a:gd name="connsiteY4" fmla="*/ 0 h 6858000"/>
              <a:gd name="connsiteX0" fmla="*/ 0 w 6553200"/>
              <a:gd name="connsiteY0" fmla="*/ 0 h 6864136"/>
              <a:gd name="connsiteX1" fmla="*/ 6553200 w 6553200"/>
              <a:gd name="connsiteY1" fmla="*/ 0 h 6864136"/>
              <a:gd name="connsiteX2" fmla="*/ 3921127 w 6553200"/>
              <a:gd name="connsiteY2" fmla="*/ 6864136 h 6864136"/>
              <a:gd name="connsiteX3" fmla="*/ 0 w 6553200"/>
              <a:gd name="connsiteY3" fmla="*/ 6858000 h 6864136"/>
              <a:gd name="connsiteX4" fmla="*/ 0 w 6553200"/>
              <a:gd name="connsiteY4" fmla="*/ 0 h 686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864136">
                <a:moveTo>
                  <a:pt x="0" y="0"/>
                </a:moveTo>
                <a:lnTo>
                  <a:pt x="6553200" y="0"/>
                </a:lnTo>
                <a:lnTo>
                  <a:pt x="3921127" y="6864136"/>
                </a:lnTo>
                <a:lnTo>
                  <a:pt x="0" y="6858000"/>
                </a:lnTo>
                <a:lnTo>
                  <a:pt x="0"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2"/>
              </a:solidFill>
              <a:latin typeface="Helvetica" pitchFamily="34" charset="0"/>
            </a:endParaRPr>
          </a:p>
        </p:txBody>
      </p:sp>
      <p:sp>
        <p:nvSpPr>
          <p:cNvPr id="2" name="Otsikko 1"/>
          <p:cNvSpPr>
            <a:spLocks noGrp="1"/>
          </p:cNvSpPr>
          <p:nvPr>
            <p:ph type="title"/>
          </p:nvPr>
        </p:nvSpPr>
        <p:spPr>
          <a:xfrm>
            <a:off x="457201" y="1516842"/>
            <a:ext cx="4741260" cy="1589105"/>
          </a:xfrm>
        </p:spPr>
        <p:txBody>
          <a:bodyPr/>
          <a:lstStyle>
            <a:lvl1pPr algn="l">
              <a:defRPr b="1" i="0">
                <a:solidFill>
                  <a:schemeClr val="tx2"/>
                </a:solidFill>
                <a:latin typeface="Helvetica" pitchFamily="34" charset="0"/>
                <a:cs typeface="Helvetica" pitchFamily="34" charset="0"/>
              </a:defRPr>
            </a:lvl1pPr>
          </a:lstStyle>
          <a:p>
            <a:r>
              <a:rPr lang="fi-FI" dirty="0"/>
              <a:t>Muokkaa perustyylejä naps.</a:t>
            </a:r>
          </a:p>
        </p:txBody>
      </p:sp>
      <p:sp>
        <p:nvSpPr>
          <p:cNvPr id="3" name="Sisällön paikkamerkki 2"/>
          <p:cNvSpPr>
            <a:spLocks noGrp="1"/>
          </p:cNvSpPr>
          <p:nvPr>
            <p:ph idx="1"/>
          </p:nvPr>
        </p:nvSpPr>
        <p:spPr>
          <a:xfrm>
            <a:off x="457200" y="3382046"/>
            <a:ext cx="3620636" cy="2923411"/>
          </a:xfrm>
        </p:spPr>
        <p:txBody>
          <a:bodyPr>
            <a:normAutofit/>
          </a:bodyPr>
          <a:lstStyle>
            <a:lvl1pPr marL="0" indent="0">
              <a:lnSpc>
                <a:spcPct val="100000"/>
              </a:lnSpc>
              <a:buNone/>
              <a:defRPr sz="1800">
                <a:solidFill>
                  <a:schemeClr val="tx2"/>
                </a:solidFill>
                <a:latin typeface="Helvetica"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 napsauttamalla</a:t>
            </a:r>
          </a:p>
        </p:txBody>
      </p:sp>
      <p:sp>
        <p:nvSpPr>
          <p:cNvPr id="8" name="Suorakulmio 7"/>
          <p:cNvSpPr/>
          <p:nvPr userDrawn="1"/>
        </p:nvSpPr>
        <p:spPr>
          <a:xfrm>
            <a:off x="-1" y="6540486"/>
            <a:ext cx="9144000" cy="3236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r>
              <a:rPr lang="fi-FI"/>
              <a:t>17.4.2018</a:t>
            </a:r>
            <a:endParaRPr lang="fi-FI" dirty="0"/>
          </a:p>
        </p:txBody>
      </p:sp>
      <p:sp>
        <p:nvSpPr>
          <p:cNvPr id="5" name="Alatunnisteen paikkamerkki 4"/>
          <p:cNvSpPr>
            <a:spLocks noGrp="1"/>
          </p:cNvSpPr>
          <p:nvPr>
            <p:ph type="ftr" sz="quarter" idx="11"/>
          </p:nvPr>
        </p:nvSpPr>
        <p:spPr>
          <a:xfrm>
            <a:off x="5343906"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endParaRPr lang="fi-FI" b="1" dirty="0"/>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9" name="Group 18"/>
          <p:cNvGrpSpPr/>
          <p:nvPr userDrawn="1"/>
        </p:nvGrpSpPr>
        <p:grpSpPr>
          <a:xfrm>
            <a:off x="457201" y="0"/>
            <a:ext cx="763388" cy="1028096"/>
            <a:chOff x="457200" y="0"/>
            <a:chExt cx="763388" cy="1028096"/>
          </a:xfrm>
        </p:grpSpPr>
        <p:sp>
          <p:nvSpPr>
            <p:cNvPr id="20"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1" name="Kuva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505199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Otsikko ja sisältö">
    <p:spTree>
      <p:nvGrpSpPr>
        <p:cNvPr id="1" name=""/>
        <p:cNvGrpSpPr/>
        <p:nvPr/>
      </p:nvGrpSpPr>
      <p:grpSpPr>
        <a:xfrm>
          <a:off x="0" y="0"/>
          <a:ext cx="0" cy="0"/>
          <a:chOff x="0" y="0"/>
          <a:chExt cx="0" cy="0"/>
        </a:xfrm>
      </p:grpSpPr>
      <p:sp>
        <p:nvSpPr>
          <p:cNvPr id="11" name="Kuvan paikkamerkki 10"/>
          <p:cNvSpPr>
            <a:spLocks noGrp="1"/>
          </p:cNvSpPr>
          <p:nvPr>
            <p:ph type="pic" sz="quarter" idx="13"/>
          </p:nvPr>
        </p:nvSpPr>
        <p:spPr>
          <a:xfrm>
            <a:off x="3945499" y="0"/>
            <a:ext cx="5198502" cy="6540500"/>
          </a:xfrm>
          <a:custGeom>
            <a:avLst/>
            <a:gdLst>
              <a:gd name="connsiteX0" fmla="*/ 0 w 5198502"/>
              <a:gd name="connsiteY0" fmla="*/ 0 h 6540500"/>
              <a:gd name="connsiteX1" fmla="*/ 5198502 w 5198502"/>
              <a:gd name="connsiteY1" fmla="*/ 0 h 6540500"/>
              <a:gd name="connsiteX2" fmla="*/ 5198502 w 5198502"/>
              <a:gd name="connsiteY2" fmla="*/ 6540500 h 6540500"/>
              <a:gd name="connsiteX3" fmla="*/ 0 w 5198502"/>
              <a:gd name="connsiteY3" fmla="*/ 6540500 h 6540500"/>
              <a:gd name="connsiteX4" fmla="*/ 0 w 5198502"/>
              <a:gd name="connsiteY4" fmla="*/ 0 h 6540500"/>
              <a:gd name="connsiteX0" fmla="*/ 2422782 w 5198502"/>
              <a:gd name="connsiteY0" fmla="*/ 18496 h 6540500"/>
              <a:gd name="connsiteX1" fmla="*/ 5198502 w 5198502"/>
              <a:gd name="connsiteY1" fmla="*/ 0 h 6540500"/>
              <a:gd name="connsiteX2" fmla="*/ 5198502 w 5198502"/>
              <a:gd name="connsiteY2" fmla="*/ 6540500 h 6540500"/>
              <a:gd name="connsiteX3" fmla="*/ 0 w 5198502"/>
              <a:gd name="connsiteY3" fmla="*/ 6540500 h 6540500"/>
              <a:gd name="connsiteX4" fmla="*/ 2422782 w 5198502"/>
              <a:gd name="connsiteY4" fmla="*/ 18496 h 6540500"/>
              <a:gd name="connsiteX0" fmla="*/ 2694035 w 5198502"/>
              <a:gd name="connsiteY0" fmla="*/ 0 h 6583656"/>
              <a:gd name="connsiteX1" fmla="*/ 5198502 w 5198502"/>
              <a:gd name="connsiteY1" fmla="*/ 43156 h 6583656"/>
              <a:gd name="connsiteX2" fmla="*/ 5198502 w 5198502"/>
              <a:gd name="connsiteY2" fmla="*/ 6583656 h 6583656"/>
              <a:gd name="connsiteX3" fmla="*/ 0 w 5198502"/>
              <a:gd name="connsiteY3" fmla="*/ 6583656 h 6583656"/>
              <a:gd name="connsiteX4" fmla="*/ 2694035 w 5198502"/>
              <a:gd name="connsiteY4" fmla="*/ 0 h 6583656"/>
              <a:gd name="connsiteX0" fmla="*/ 2435112 w 5198502"/>
              <a:gd name="connsiteY0" fmla="*/ 36991 h 6540500"/>
              <a:gd name="connsiteX1" fmla="*/ 5198502 w 5198502"/>
              <a:gd name="connsiteY1" fmla="*/ 0 h 6540500"/>
              <a:gd name="connsiteX2" fmla="*/ 5198502 w 5198502"/>
              <a:gd name="connsiteY2" fmla="*/ 6540500 h 6540500"/>
              <a:gd name="connsiteX3" fmla="*/ 0 w 5198502"/>
              <a:gd name="connsiteY3" fmla="*/ 6540500 h 6540500"/>
              <a:gd name="connsiteX4" fmla="*/ 2435112 w 5198502"/>
              <a:gd name="connsiteY4" fmla="*/ 36991 h 6540500"/>
              <a:gd name="connsiteX0" fmla="*/ 2428947 w 5198502"/>
              <a:gd name="connsiteY0" fmla="*/ 6165 h 6540500"/>
              <a:gd name="connsiteX1" fmla="*/ 5198502 w 5198502"/>
              <a:gd name="connsiteY1" fmla="*/ 0 h 6540500"/>
              <a:gd name="connsiteX2" fmla="*/ 5198502 w 5198502"/>
              <a:gd name="connsiteY2" fmla="*/ 6540500 h 6540500"/>
              <a:gd name="connsiteX3" fmla="*/ 0 w 5198502"/>
              <a:gd name="connsiteY3" fmla="*/ 6540500 h 6540500"/>
              <a:gd name="connsiteX4" fmla="*/ 2428947 w 5198502"/>
              <a:gd name="connsiteY4" fmla="*/ 6165 h 654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8502" h="6540500">
                <a:moveTo>
                  <a:pt x="2428947" y="6165"/>
                </a:moveTo>
                <a:lnTo>
                  <a:pt x="5198502" y="0"/>
                </a:lnTo>
                <a:lnTo>
                  <a:pt x="5198502" y="6540500"/>
                </a:lnTo>
                <a:lnTo>
                  <a:pt x="0" y="6540500"/>
                </a:lnTo>
                <a:lnTo>
                  <a:pt x="2428947" y="6165"/>
                </a:lnTo>
                <a:close/>
              </a:path>
            </a:pathLst>
          </a:custGeom>
          <a:solidFill>
            <a:schemeClr val="accent5"/>
          </a:solidFill>
        </p:spPr>
        <p:txBody>
          <a:bodyPr anchor="ctr"/>
          <a:lstStyle>
            <a:lvl1pPr marL="0" indent="0" algn="ctr">
              <a:buNone/>
              <a:defRPr>
                <a:solidFill>
                  <a:schemeClr val="tx2"/>
                </a:solidFill>
                <a:latin typeface="Helvetica" pitchFamily="34" charset="0"/>
              </a:defRPr>
            </a:lvl1pPr>
          </a:lstStyle>
          <a:p>
            <a:endParaRPr lang="fi-FI" dirty="0"/>
          </a:p>
        </p:txBody>
      </p:sp>
      <p:sp>
        <p:nvSpPr>
          <p:cNvPr id="7" name="Suorakulmio 6"/>
          <p:cNvSpPr/>
          <p:nvPr userDrawn="1"/>
        </p:nvSpPr>
        <p:spPr>
          <a:xfrm>
            <a:off x="0" y="0"/>
            <a:ext cx="6375120" cy="6864136"/>
          </a:xfrm>
          <a:custGeom>
            <a:avLst/>
            <a:gdLst>
              <a:gd name="connsiteX0" fmla="*/ 0 w 6553200"/>
              <a:gd name="connsiteY0" fmla="*/ 0 h 6858000"/>
              <a:gd name="connsiteX1" fmla="*/ 6553200 w 6553200"/>
              <a:gd name="connsiteY1" fmla="*/ 0 h 6858000"/>
              <a:gd name="connsiteX2" fmla="*/ 6553200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737066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914992 w 6553200"/>
              <a:gd name="connsiteY2" fmla="*/ 6839594 h 6858000"/>
              <a:gd name="connsiteX3" fmla="*/ 0 w 6553200"/>
              <a:gd name="connsiteY3" fmla="*/ 6858000 h 6858000"/>
              <a:gd name="connsiteX4" fmla="*/ 0 w 6553200"/>
              <a:gd name="connsiteY4" fmla="*/ 0 h 6858000"/>
              <a:gd name="connsiteX0" fmla="*/ 0 w 6553200"/>
              <a:gd name="connsiteY0" fmla="*/ 0 h 6864136"/>
              <a:gd name="connsiteX1" fmla="*/ 6553200 w 6553200"/>
              <a:gd name="connsiteY1" fmla="*/ 0 h 6864136"/>
              <a:gd name="connsiteX2" fmla="*/ 3921127 w 6553200"/>
              <a:gd name="connsiteY2" fmla="*/ 6864136 h 6864136"/>
              <a:gd name="connsiteX3" fmla="*/ 0 w 6553200"/>
              <a:gd name="connsiteY3" fmla="*/ 6858000 h 6864136"/>
              <a:gd name="connsiteX4" fmla="*/ 0 w 6553200"/>
              <a:gd name="connsiteY4" fmla="*/ 0 h 686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864136">
                <a:moveTo>
                  <a:pt x="0" y="0"/>
                </a:moveTo>
                <a:lnTo>
                  <a:pt x="6553200" y="0"/>
                </a:lnTo>
                <a:lnTo>
                  <a:pt x="3921127" y="6864136"/>
                </a:lnTo>
                <a:lnTo>
                  <a:pt x="0" y="6858000"/>
                </a:lnTo>
                <a:lnTo>
                  <a:pt x="0"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2"/>
              </a:solidFill>
              <a:latin typeface="Helvetica" pitchFamily="34" charset="0"/>
            </a:endParaRPr>
          </a:p>
        </p:txBody>
      </p:sp>
      <p:sp>
        <p:nvSpPr>
          <p:cNvPr id="2" name="Otsikko 1"/>
          <p:cNvSpPr>
            <a:spLocks noGrp="1"/>
          </p:cNvSpPr>
          <p:nvPr>
            <p:ph type="title"/>
          </p:nvPr>
        </p:nvSpPr>
        <p:spPr>
          <a:xfrm>
            <a:off x="457201" y="1516842"/>
            <a:ext cx="4741260" cy="1589105"/>
          </a:xfrm>
        </p:spPr>
        <p:txBody>
          <a:bodyPr/>
          <a:lstStyle>
            <a:lvl1pPr algn="l">
              <a:defRPr b="1" i="0">
                <a:solidFill>
                  <a:schemeClr val="tx2"/>
                </a:solidFill>
                <a:latin typeface="Helvetica" pitchFamily="34" charset="0"/>
                <a:cs typeface="Helvetica" pitchFamily="34" charset="0"/>
              </a:defRPr>
            </a:lvl1pPr>
          </a:lstStyle>
          <a:p>
            <a:r>
              <a:rPr lang="fi-FI" dirty="0"/>
              <a:t>Muokkaa perustyylejä naps.</a:t>
            </a:r>
          </a:p>
        </p:txBody>
      </p:sp>
      <p:sp>
        <p:nvSpPr>
          <p:cNvPr id="3" name="Sisällön paikkamerkki 2"/>
          <p:cNvSpPr>
            <a:spLocks noGrp="1"/>
          </p:cNvSpPr>
          <p:nvPr>
            <p:ph idx="1"/>
          </p:nvPr>
        </p:nvSpPr>
        <p:spPr>
          <a:xfrm>
            <a:off x="457200" y="3382046"/>
            <a:ext cx="3620636" cy="2923411"/>
          </a:xfrm>
        </p:spPr>
        <p:txBody>
          <a:bodyPr>
            <a:normAutofit/>
          </a:bodyPr>
          <a:lstStyle>
            <a:lvl1pPr marL="0" indent="0">
              <a:lnSpc>
                <a:spcPct val="100000"/>
              </a:lnSpc>
              <a:buNone/>
              <a:defRPr sz="1800">
                <a:solidFill>
                  <a:schemeClr val="tx2"/>
                </a:solidFill>
                <a:latin typeface="Helvetica"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 napsauttamalla</a:t>
            </a:r>
          </a:p>
        </p:txBody>
      </p:sp>
      <p:sp>
        <p:nvSpPr>
          <p:cNvPr id="8" name="Suorakulmio 7"/>
          <p:cNvSpPr/>
          <p:nvPr userDrawn="1"/>
        </p:nvSpPr>
        <p:spPr>
          <a:xfrm>
            <a:off x="-1" y="6540486"/>
            <a:ext cx="9144000" cy="3236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r>
              <a:rPr lang="fi-FI"/>
              <a:t>17.4.2018</a:t>
            </a:r>
            <a:endParaRPr lang="fi-FI" dirty="0"/>
          </a:p>
        </p:txBody>
      </p:sp>
      <p:sp>
        <p:nvSpPr>
          <p:cNvPr id="5" name="Alatunnisteen paikkamerkki 4"/>
          <p:cNvSpPr>
            <a:spLocks noGrp="1"/>
          </p:cNvSpPr>
          <p:nvPr>
            <p:ph type="ftr" sz="quarter" idx="11"/>
          </p:nvPr>
        </p:nvSpPr>
        <p:spPr>
          <a:xfrm>
            <a:off x="5343906"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endParaRPr lang="fi-FI" b="1" dirty="0"/>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9" name="Group 18"/>
          <p:cNvGrpSpPr/>
          <p:nvPr userDrawn="1"/>
        </p:nvGrpSpPr>
        <p:grpSpPr>
          <a:xfrm>
            <a:off x="457201" y="0"/>
            <a:ext cx="763388" cy="1028096"/>
            <a:chOff x="457200" y="0"/>
            <a:chExt cx="763388" cy="1028096"/>
          </a:xfrm>
        </p:grpSpPr>
        <p:sp>
          <p:nvSpPr>
            <p:cNvPr id="20"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1" name="Kuva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2390906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Osan ylätunniste">
    <p:spTree>
      <p:nvGrpSpPr>
        <p:cNvPr id="1" name=""/>
        <p:cNvGrpSpPr/>
        <p:nvPr/>
      </p:nvGrpSpPr>
      <p:grpSpPr>
        <a:xfrm>
          <a:off x="0" y="0"/>
          <a:ext cx="0" cy="0"/>
          <a:chOff x="0" y="0"/>
          <a:chExt cx="0" cy="0"/>
        </a:xfrm>
      </p:grpSpPr>
      <p:sp>
        <p:nvSpPr>
          <p:cNvPr id="13" name="Suorakulmio 12"/>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pic>
        <p:nvPicPr>
          <p:cNvPr id="4" name="Kuva 3" descr="DSC_0599.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3473450"/>
          </a:xfrm>
          <a:prstGeom prst="rect">
            <a:avLst/>
          </a:prstGeom>
        </p:spPr>
      </p:pic>
      <p:sp>
        <p:nvSpPr>
          <p:cNvPr id="11" name="Suorakulmio 10"/>
          <p:cNvSpPr/>
          <p:nvPr userDrawn="1"/>
        </p:nvSpPr>
        <p:spPr>
          <a:xfrm>
            <a:off x="425824" y="2719294"/>
            <a:ext cx="4347882" cy="209923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2" name="Otsikko 1"/>
          <p:cNvSpPr>
            <a:spLocks noGrp="1"/>
          </p:cNvSpPr>
          <p:nvPr>
            <p:ph type="title"/>
          </p:nvPr>
        </p:nvSpPr>
        <p:spPr>
          <a:xfrm>
            <a:off x="821764" y="3227296"/>
            <a:ext cx="3541059" cy="1763058"/>
          </a:xfrm>
        </p:spPr>
        <p:txBody>
          <a:bodyPr anchor="t">
            <a:normAutofit/>
          </a:bodyPr>
          <a:lstStyle>
            <a:lvl1pPr algn="l">
              <a:defRPr sz="3600" b="1" cap="none">
                <a:latin typeface="Helvetica" pitchFamily="34" charset="0"/>
              </a:defRPr>
            </a:lvl1pPr>
          </a:lstStyle>
          <a:p>
            <a:r>
              <a:rPr lang="fi-FI" dirty="0"/>
              <a:t>Muokkaa perustyylejä naps.</a:t>
            </a:r>
          </a:p>
        </p:txBody>
      </p:sp>
      <p:sp>
        <p:nvSpPr>
          <p:cNvPr id="3" name="Tekstin paikkamerkki 2"/>
          <p:cNvSpPr>
            <a:spLocks noGrp="1"/>
          </p:cNvSpPr>
          <p:nvPr>
            <p:ph type="body" idx="1"/>
          </p:nvPr>
        </p:nvSpPr>
        <p:spPr>
          <a:xfrm>
            <a:off x="821764" y="5162831"/>
            <a:ext cx="3541059" cy="1142345"/>
          </a:xfrm>
        </p:spPr>
        <p:txBody>
          <a:bodyPr anchor="t"/>
          <a:lstStyle>
            <a:lvl1pPr marL="0" indent="0">
              <a:buNone/>
              <a:defRPr sz="2000">
                <a:solidFill>
                  <a:schemeClr val="tx2"/>
                </a:solidFill>
                <a:latin typeface="Helvetic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a:t>Muokkaa tekstin perustyylejä napsauttamalla</a:t>
            </a:r>
          </a:p>
        </p:txBody>
      </p:sp>
      <p:sp>
        <p:nvSpPr>
          <p:cNvPr id="7" name="Päivämäärän paikkamerkki 3"/>
          <p:cNvSpPr>
            <a:spLocks noGrp="1"/>
          </p:cNvSpPr>
          <p:nvPr>
            <p:ph type="dt" sz="half" idx="2"/>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r>
              <a:rPr lang="fi-FI"/>
              <a:t>17.4.2018</a:t>
            </a:r>
            <a:endParaRPr lang="fi-FI" dirty="0"/>
          </a:p>
        </p:txBody>
      </p:sp>
      <p:sp>
        <p:nvSpPr>
          <p:cNvPr id="8"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9"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sp>
        <p:nvSpPr>
          <p:cNvPr id="12" name="Sisällön paikkamerkki 2"/>
          <p:cNvSpPr>
            <a:spLocks noGrp="1"/>
          </p:cNvSpPr>
          <p:nvPr>
            <p:ph sz="half" idx="11"/>
          </p:nvPr>
        </p:nvSpPr>
        <p:spPr>
          <a:xfrm>
            <a:off x="4908176" y="3937000"/>
            <a:ext cx="3904130" cy="2368176"/>
          </a:xfrm>
        </p:spPr>
        <p:txBody>
          <a:bodyPr>
            <a:normAutofit/>
          </a:bodyPr>
          <a:lstStyle>
            <a:lvl1pPr marL="0" indent="0">
              <a:buNone/>
              <a:defRPr sz="1400">
                <a:latin typeface="Helvetica"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vl6pPr>
              <a:defRPr sz="1800"/>
            </a:lvl6pPr>
            <a:lvl7pPr>
              <a:defRPr sz="1800"/>
            </a:lvl7pPr>
            <a:lvl8pPr>
              <a:defRPr sz="1800"/>
            </a:lvl8pPr>
            <a:lvl9pPr>
              <a:defRPr sz="1800"/>
            </a:lvl9pPr>
          </a:lstStyle>
          <a:p>
            <a:pPr lvl="0"/>
            <a:r>
              <a:rPr lang="fi-FI" dirty="0"/>
              <a:t>Muokkaa tekstin perustyylejä napsauttamalla</a:t>
            </a:r>
          </a:p>
        </p:txBody>
      </p:sp>
      <p:cxnSp>
        <p:nvCxnSpPr>
          <p:cNvPr id="16" name="Suora yhdysviiva 15"/>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uora yhdysviiva 16"/>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21" name="Group 20"/>
          <p:cNvGrpSpPr/>
          <p:nvPr userDrawn="1"/>
        </p:nvGrpSpPr>
        <p:grpSpPr>
          <a:xfrm>
            <a:off x="457201" y="0"/>
            <a:ext cx="763388" cy="1028096"/>
            <a:chOff x="457200" y="0"/>
            <a:chExt cx="763388" cy="1028096"/>
          </a:xfrm>
        </p:grpSpPr>
        <p:sp>
          <p:nvSpPr>
            <p:cNvPr id="22"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3" name="Kuva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3340500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Osan ylätunniste">
    <p:spTree>
      <p:nvGrpSpPr>
        <p:cNvPr id="1" name=""/>
        <p:cNvGrpSpPr/>
        <p:nvPr/>
      </p:nvGrpSpPr>
      <p:grpSpPr>
        <a:xfrm>
          <a:off x="0" y="0"/>
          <a:ext cx="0" cy="0"/>
          <a:chOff x="0" y="0"/>
          <a:chExt cx="0" cy="0"/>
        </a:xfrm>
      </p:grpSpPr>
      <p:sp>
        <p:nvSpPr>
          <p:cNvPr id="13" name="Suorakulmio 12"/>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pic>
        <p:nvPicPr>
          <p:cNvPr id="5" name="Kuva 4" descr="_DSC8463.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3473824"/>
          </a:xfrm>
          <a:prstGeom prst="rect">
            <a:avLst/>
          </a:prstGeom>
        </p:spPr>
      </p:pic>
      <p:sp>
        <p:nvSpPr>
          <p:cNvPr id="11" name="Suorakulmio 10"/>
          <p:cNvSpPr/>
          <p:nvPr userDrawn="1"/>
        </p:nvSpPr>
        <p:spPr>
          <a:xfrm>
            <a:off x="425824" y="2719294"/>
            <a:ext cx="4347882" cy="209923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2" name="Otsikko 1"/>
          <p:cNvSpPr>
            <a:spLocks noGrp="1"/>
          </p:cNvSpPr>
          <p:nvPr>
            <p:ph type="title"/>
          </p:nvPr>
        </p:nvSpPr>
        <p:spPr>
          <a:xfrm>
            <a:off x="821764" y="3227296"/>
            <a:ext cx="3541059" cy="1763058"/>
          </a:xfrm>
        </p:spPr>
        <p:txBody>
          <a:bodyPr anchor="t">
            <a:normAutofit/>
          </a:bodyPr>
          <a:lstStyle>
            <a:lvl1pPr algn="l">
              <a:defRPr sz="3600" b="1" cap="none">
                <a:latin typeface="Helvetica" pitchFamily="34" charset="0"/>
              </a:defRPr>
            </a:lvl1pPr>
          </a:lstStyle>
          <a:p>
            <a:r>
              <a:rPr lang="fi-FI" dirty="0"/>
              <a:t>Muokkaa perustyylejä naps.</a:t>
            </a:r>
          </a:p>
        </p:txBody>
      </p:sp>
      <p:sp>
        <p:nvSpPr>
          <p:cNvPr id="3" name="Tekstin paikkamerkki 2"/>
          <p:cNvSpPr>
            <a:spLocks noGrp="1"/>
          </p:cNvSpPr>
          <p:nvPr>
            <p:ph type="body" idx="1"/>
          </p:nvPr>
        </p:nvSpPr>
        <p:spPr>
          <a:xfrm>
            <a:off x="821764" y="5162831"/>
            <a:ext cx="3541059" cy="1142345"/>
          </a:xfrm>
        </p:spPr>
        <p:txBody>
          <a:bodyPr anchor="t"/>
          <a:lstStyle>
            <a:lvl1pPr marL="0" indent="0">
              <a:buNone/>
              <a:defRPr sz="2000">
                <a:solidFill>
                  <a:schemeClr val="tx2"/>
                </a:solidFill>
                <a:latin typeface="Helvetic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a:t>Muokkaa tekstin perustyylejä napsauttamalla</a:t>
            </a:r>
          </a:p>
        </p:txBody>
      </p:sp>
      <p:sp>
        <p:nvSpPr>
          <p:cNvPr id="8"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9"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sp>
        <p:nvSpPr>
          <p:cNvPr id="12" name="Sisällön paikkamerkki 2"/>
          <p:cNvSpPr>
            <a:spLocks noGrp="1"/>
          </p:cNvSpPr>
          <p:nvPr>
            <p:ph sz="half" idx="11"/>
          </p:nvPr>
        </p:nvSpPr>
        <p:spPr>
          <a:xfrm>
            <a:off x="4908176" y="3937000"/>
            <a:ext cx="3904130" cy="2368176"/>
          </a:xfrm>
        </p:spPr>
        <p:txBody>
          <a:bodyPr>
            <a:normAutofit/>
          </a:bodyPr>
          <a:lstStyle>
            <a:lvl1pPr marL="0" indent="0">
              <a:buNone/>
              <a:defRPr sz="1400">
                <a:latin typeface="Helvetica"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vl6pPr>
              <a:defRPr sz="1800"/>
            </a:lvl6pPr>
            <a:lvl7pPr>
              <a:defRPr sz="1800"/>
            </a:lvl7pPr>
            <a:lvl8pPr>
              <a:defRPr sz="1800"/>
            </a:lvl8pPr>
            <a:lvl9pPr>
              <a:defRPr sz="1800"/>
            </a:lvl9pPr>
          </a:lstStyle>
          <a:p>
            <a:pPr lvl="0"/>
            <a:r>
              <a:rPr lang="fi-FI" dirty="0"/>
              <a:t>Muokkaa tekstin perustyylejä napsauttamalla</a:t>
            </a:r>
          </a:p>
        </p:txBody>
      </p:sp>
      <p:cxnSp>
        <p:nvCxnSpPr>
          <p:cNvPr id="16" name="Suora yhdysviiva 15"/>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uora yhdysviiva 16"/>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r>
              <a:rPr lang="fi-FI"/>
              <a:t>17.4.2018</a:t>
            </a:r>
            <a:endParaRPr lang="fi-FI" dirty="0"/>
          </a:p>
        </p:txBody>
      </p:sp>
      <p:grpSp>
        <p:nvGrpSpPr>
          <p:cNvPr id="22" name="Group 21"/>
          <p:cNvGrpSpPr/>
          <p:nvPr userDrawn="1"/>
        </p:nvGrpSpPr>
        <p:grpSpPr>
          <a:xfrm>
            <a:off x="457201" y="0"/>
            <a:ext cx="763388" cy="1028096"/>
            <a:chOff x="457200" y="0"/>
            <a:chExt cx="763388" cy="1028096"/>
          </a:xfrm>
        </p:grpSpPr>
        <p:sp>
          <p:nvSpPr>
            <p:cNvPr id="23"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4" name="Kuva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345617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Osan ylätunniste">
    <p:spTree>
      <p:nvGrpSpPr>
        <p:cNvPr id="1" name=""/>
        <p:cNvGrpSpPr/>
        <p:nvPr/>
      </p:nvGrpSpPr>
      <p:grpSpPr>
        <a:xfrm>
          <a:off x="0" y="0"/>
          <a:ext cx="0" cy="0"/>
          <a:chOff x="0" y="0"/>
          <a:chExt cx="0" cy="0"/>
        </a:xfrm>
      </p:grpSpPr>
      <p:sp>
        <p:nvSpPr>
          <p:cNvPr id="6" name="Kuvan paikkamerkki 5"/>
          <p:cNvSpPr>
            <a:spLocks noGrp="1"/>
          </p:cNvSpPr>
          <p:nvPr>
            <p:ph type="pic" sz="quarter" idx="12"/>
          </p:nvPr>
        </p:nvSpPr>
        <p:spPr>
          <a:xfrm>
            <a:off x="0" y="0"/>
            <a:ext cx="9144000" cy="3473450"/>
          </a:xfrm>
          <a:custGeom>
            <a:avLst/>
            <a:gdLst>
              <a:gd name="connsiteX0" fmla="*/ 0 w 9144000"/>
              <a:gd name="connsiteY0" fmla="*/ 0 h 3473450"/>
              <a:gd name="connsiteX1" fmla="*/ 9144000 w 9144000"/>
              <a:gd name="connsiteY1" fmla="*/ 0 h 3473450"/>
              <a:gd name="connsiteX2" fmla="*/ 9144000 w 9144000"/>
              <a:gd name="connsiteY2" fmla="*/ 3473450 h 3473450"/>
              <a:gd name="connsiteX3" fmla="*/ 0 w 9144000"/>
              <a:gd name="connsiteY3" fmla="*/ 3473450 h 3473450"/>
              <a:gd name="connsiteX4" fmla="*/ 0 w 9144000"/>
              <a:gd name="connsiteY4" fmla="*/ 0 h 3473450"/>
              <a:gd name="connsiteX0" fmla="*/ 0 w 9144000"/>
              <a:gd name="connsiteY0" fmla="*/ 0 h 3473450"/>
              <a:gd name="connsiteX1" fmla="*/ 419209 w 9144000"/>
              <a:gd name="connsiteY1" fmla="*/ 6165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394184 w 9144000"/>
              <a:gd name="connsiteY1" fmla="*/ 12421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419208 w 9144000"/>
              <a:gd name="connsiteY1" fmla="*/ 6165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419208 w 9144000"/>
              <a:gd name="connsiteY1" fmla="*/ 6165 h 3473450"/>
              <a:gd name="connsiteX2" fmla="*/ 444180 w 9144000"/>
              <a:gd name="connsiteY2" fmla="*/ 1144825 h 3473450"/>
              <a:gd name="connsiteX3" fmla="*/ 9144000 w 9144000"/>
              <a:gd name="connsiteY3" fmla="*/ 0 h 3473450"/>
              <a:gd name="connsiteX4" fmla="*/ 9144000 w 9144000"/>
              <a:gd name="connsiteY4" fmla="*/ 3473450 h 3473450"/>
              <a:gd name="connsiteX5" fmla="*/ 0 w 9144000"/>
              <a:gd name="connsiteY5" fmla="*/ 3473450 h 3473450"/>
              <a:gd name="connsiteX6" fmla="*/ 0 w 9144000"/>
              <a:gd name="connsiteY6" fmla="*/ 0 h 3473450"/>
              <a:gd name="connsiteX0" fmla="*/ 0 w 9144000"/>
              <a:gd name="connsiteY0" fmla="*/ 0 h 3473450"/>
              <a:gd name="connsiteX1" fmla="*/ 419208 w 9144000"/>
              <a:gd name="connsiteY1" fmla="*/ 6165 h 3473450"/>
              <a:gd name="connsiteX2" fmla="*/ 444180 w 9144000"/>
              <a:gd name="connsiteY2" fmla="*/ 1144825 h 3473450"/>
              <a:gd name="connsiteX3" fmla="*/ 1388843 w 9144000"/>
              <a:gd name="connsiteY3" fmla="*/ 6256 h 3473450"/>
              <a:gd name="connsiteX4" fmla="*/ 9144000 w 9144000"/>
              <a:gd name="connsiteY4" fmla="*/ 0 h 3473450"/>
              <a:gd name="connsiteX5" fmla="*/ 9144000 w 9144000"/>
              <a:gd name="connsiteY5" fmla="*/ 3473450 h 3473450"/>
              <a:gd name="connsiteX6" fmla="*/ 0 w 9144000"/>
              <a:gd name="connsiteY6" fmla="*/ 3473450 h 3473450"/>
              <a:gd name="connsiteX7" fmla="*/ 0 w 9144000"/>
              <a:gd name="connsiteY7"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37507 w 9144000"/>
              <a:gd name="connsiteY1" fmla="*/ 104986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0459 w 9144000"/>
              <a:gd name="connsiteY3" fmla="*/ 1263011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28218 w 9144000"/>
              <a:gd name="connsiteY7" fmla="*/ 3473378 h 3473450"/>
              <a:gd name="connsiteX8" fmla="*/ 0 w 9144000"/>
              <a:gd name="connsiteY8" fmla="*/ 3473450 h 3473450"/>
              <a:gd name="connsiteX9" fmla="*/ 0 w 9144000"/>
              <a:gd name="connsiteY9"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625856 w 9144000"/>
              <a:gd name="connsiteY7" fmla="*/ 3473378 h 3473450"/>
              <a:gd name="connsiteX8" fmla="*/ 428218 w 9144000"/>
              <a:gd name="connsiteY8" fmla="*/ 3473378 h 3473450"/>
              <a:gd name="connsiteX9" fmla="*/ 0 w 9144000"/>
              <a:gd name="connsiteY9" fmla="*/ 3473450 h 3473450"/>
              <a:gd name="connsiteX10" fmla="*/ 0 w 9144000"/>
              <a:gd name="connsiteY10"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625856 w 9144000"/>
              <a:gd name="connsiteY8" fmla="*/ 3473378 h 3473450"/>
              <a:gd name="connsiteX9" fmla="*/ 428218 w 9144000"/>
              <a:gd name="connsiteY9" fmla="*/ 3473378 h 3473450"/>
              <a:gd name="connsiteX10" fmla="*/ 0 w 9144000"/>
              <a:gd name="connsiteY10" fmla="*/ 3473450 h 3473450"/>
              <a:gd name="connsiteX11" fmla="*/ 0 w 9144000"/>
              <a:gd name="connsiteY11"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589614 w 9144000"/>
              <a:gd name="connsiteY8" fmla="*/ 3469718 h 3473450"/>
              <a:gd name="connsiteX9" fmla="*/ 625856 w 9144000"/>
              <a:gd name="connsiteY9" fmla="*/ 3473378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625856 w 9144000"/>
              <a:gd name="connsiteY9" fmla="*/ 3473378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248884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512187 w 9144000"/>
              <a:gd name="connsiteY3" fmla="*/ 114222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7689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4112 h 3477562"/>
              <a:gd name="connsiteX1" fmla="*/ 460678 w 9144000"/>
              <a:gd name="connsiteY1" fmla="*/ 11801 h 3477562"/>
              <a:gd name="connsiteX2" fmla="*/ 463690 w 9144000"/>
              <a:gd name="connsiteY2" fmla="*/ 1088257 h 3477562"/>
              <a:gd name="connsiteX3" fmla="*/ 1284105 w 9144000"/>
              <a:gd name="connsiteY3" fmla="*/ 1089321 h 3477562"/>
              <a:gd name="connsiteX4" fmla="*/ 1290354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9296 h 3482746"/>
              <a:gd name="connsiteX1" fmla="*/ 460678 w 9144000"/>
              <a:gd name="connsiteY1" fmla="*/ 16985 h 3482746"/>
              <a:gd name="connsiteX2" fmla="*/ 463690 w 9144000"/>
              <a:gd name="connsiteY2" fmla="*/ 1093441 h 3482746"/>
              <a:gd name="connsiteX3" fmla="*/ 1284105 w 9144000"/>
              <a:gd name="connsiteY3" fmla="*/ 1094505 h 3482746"/>
              <a:gd name="connsiteX4" fmla="*/ 1414763 w 9144000"/>
              <a:gd name="connsiteY4" fmla="*/ 0 h 3482746"/>
              <a:gd name="connsiteX5" fmla="*/ 9144000 w 9144000"/>
              <a:gd name="connsiteY5" fmla="*/ 9296 h 3482746"/>
              <a:gd name="connsiteX6" fmla="*/ 9144000 w 9144000"/>
              <a:gd name="connsiteY6" fmla="*/ 3482746 h 3482746"/>
              <a:gd name="connsiteX7" fmla="*/ 4776273 w 9144000"/>
              <a:gd name="connsiteY7" fmla="*/ 3482674 h 3482746"/>
              <a:gd name="connsiteX8" fmla="*/ 4776273 w 9144000"/>
              <a:gd name="connsiteY8" fmla="*/ 2732366 h 3482746"/>
              <a:gd name="connsiteX9" fmla="*/ 424558 w 9144000"/>
              <a:gd name="connsiteY9" fmla="*/ 2728706 h 3482746"/>
              <a:gd name="connsiteX10" fmla="*/ 428218 w 9144000"/>
              <a:gd name="connsiteY10" fmla="*/ 3482674 h 3482746"/>
              <a:gd name="connsiteX11" fmla="*/ 0 w 9144000"/>
              <a:gd name="connsiteY11" fmla="*/ 3482746 h 3482746"/>
              <a:gd name="connsiteX12" fmla="*/ 0 w 9144000"/>
              <a:gd name="connsiteY12" fmla="*/ 9296 h 3482746"/>
              <a:gd name="connsiteX0" fmla="*/ 0 w 9144000"/>
              <a:gd name="connsiteY0" fmla="*/ 4112 h 3477562"/>
              <a:gd name="connsiteX1" fmla="*/ 460678 w 9144000"/>
              <a:gd name="connsiteY1" fmla="*/ 11801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5862 w 9144000"/>
              <a:gd name="connsiteY1" fmla="*/ 1434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90 w 9144000"/>
              <a:gd name="connsiteY2" fmla="*/ 1088257 h 3477562"/>
              <a:gd name="connsiteX3" fmla="*/ 1272123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72123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25266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021449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753918 w 9144000"/>
              <a:gd name="connsiteY2" fmla="*/ 1432687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75727 w 9144000"/>
              <a:gd name="connsiteY2" fmla="*/ 1499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75727 w 9144000"/>
              <a:gd name="connsiteY2" fmla="*/ 1499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626918 w 9144000"/>
              <a:gd name="connsiteY2" fmla="*/ 1517354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57584 w 9144000"/>
              <a:gd name="connsiteY2" fmla="*/ 1523402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79 w 9144000"/>
              <a:gd name="connsiteY2" fmla="*/ 1033544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584583 w 9144000"/>
              <a:gd name="connsiteY2" fmla="*/ 1172639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31 w 9144000"/>
              <a:gd name="connsiteY2" fmla="*/ 1027496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31 w 9144000"/>
              <a:gd name="connsiteY2" fmla="*/ 1027496 h 3477562"/>
              <a:gd name="connsiteX3" fmla="*/ 1217523 w 9144000"/>
              <a:gd name="connsiteY3" fmla="*/ 102856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22255 h 3495705"/>
              <a:gd name="connsiteX1" fmla="*/ 460678 w 9144000"/>
              <a:gd name="connsiteY1" fmla="*/ 24760 h 3495705"/>
              <a:gd name="connsiteX2" fmla="*/ 463631 w 9144000"/>
              <a:gd name="connsiteY2" fmla="*/ 1045639 h 3495705"/>
              <a:gd name="connsiteX3" fmla="*/ 1217523 w 9144000"/>
              <a:gd name="connsiteY3" fmla="*/ 1046704 h 3495705"/>
              <a:gd name="connsiteX4" fmla="*/ 1207416 w 9144000"/>
              <a:gd name="connsiteY4" fmla="*/ 0 h 3495705"/>
              <a:gd name="connsiteX5" fmla="*/ 9144000 w 9144000"/>
              <a:gd name="connsiteY5" fmla="*/ 22255 h 3495705"/>
              <a:gd name="connsiteX6" fmla="*/ 9144000 w 9144000"/>
              <a:gd name="connsiteY6" fmla="*/ 3495705 h 3495705"/>
              <a:gd name="connsiteX7" fmla="*/ 4776273 w 9144000"/>
              <a:gd name="connsiteY7" fmla="*/ 3495633 h 3495705"/>
              <a:gd name="connsiteX8" fmla="*/ 4776273 w 9144000"/>
              <a:gd name="connsiteY8" fmla="*/ 2745325 h 3495705"/>
              <a:gd name="connsiteX9" fmla="*/ 424558 w 9144000"/>
              <a:gd name="connsiteY9" fmla="*/ 2741665 h 3495705"/>
              <a:gd name="connsiteX10" fmla="*/ 428218 w 9144000"/>
              <a:gd name="connsiteY10" fmla="*/ 3495633 h 3495705"/>
              <a:gd name="connsiteX11" fmla="*/ 0 w 9144000"/>
              <a:gd name="connsiteY11" fmla="*/ 3495705 h 3495705"/>
              <a:gd name="connsiteX12" fmla="*/ 0 w 9144000"/>
              <a:gd name="connsiteY12" fmla="*/ 22255 h 3495705"/>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189273 w 9144000"/>
              <a:gd name="connsiteY4" fmla="*/ 7450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07416 w 9144000"/>
              <a:gd name="connsiteY4" fmla="*/ 7983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189273 w 9144000"/>
              <a:gd name="connsiteY4" fmla="*/ 80554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473450">
                <a:moveTo>
                  <a:pt x="0" y="0"/>
                </a:moveTo>
                <a:lnTo>
                  <a:pt x="460678" y="2505"/>
                </a:lnTo>
                <a:cubicBezTo>
                  <a:pt x="467258" y="181367"/>
                  <a:pt x="460712" y="888442"/>
                  <a:pt x="463631" y="1023384"/>
                </a:cubicBezTo>
                <a:lnTo>
                  <a:pt x="1217523" y="1024449"/>
                </a:lnTo>
                <a:cubicBezTo>
                  <a:pt x="1217622" y="1021952"/>
                  <a:pt x="1212357" y="439565"/>
                  <a:pt x="1213464" y="1935"/>
                </a:cubicBezTo>
                <a:lnTo>
                  <a:pt x="9144000" y="0"/>
                </a:lnTo>
                <a:lnTo>
                  <a:pt x="9144000" y="3473450"/>
                </a:lnTo>
                <a:lnTo>
                  <a:pt x="4776273" y="3473378"/>
                </a:lnTo>
                <a:lnTo>
                  <a:pt x="4776273" y="2723070"/>
                </a:lnTo>
                <a:lnTo>
                  <a:pt x="424558" y="2719410"/>
                </a:lnTo>
                <a:lnTo>
                  <a:pt x="428218" y="3473378"/>
                </a:lnTo>
                <a:lnTo>
                  <a:pt x="0" y="3473450"/>
                </a:lnTo>
                <a:lnTo>
                  <a:pt x="0" y="0"/>
                </a:lnTo>
                <a:close/>
              </a:path>
            </a:pathLst>
          </a:custGeom>
          <a:solidFill>
            <a:srgbClr val="EEEFEE"/>
          </a:solidFill>
        </p:spPr>
        <p:txBody>
          <a:bodyPr anchor="ctr"/>
          <a:lstStyle>
            <a:lvl1pPr marL="0" indent="0" algn="ctr">
              <a:buNone/>
              <a:defRPr>
                <a:latin typeface="Helvetica" pitchFamily="34" charset="0"/>
              </a:defRPr>
            </a:lvl1pPr>
          </a:lstStyle>
          <a:p>
            <a:endParaRPr lang="fi-FI"/>
          </a:p>
        </p:txBody>
      </p:sp>
      <p:sp>
        <p:nvSpPr>
          <p:cNvPr id="13" name="Suorakulmio 12"/>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ysClr val="windowText" lastClr="000000"/>
              </a:solidFill>
              <a:latin typeface="Helvetica" pitchFamily="34" charset="0"/>
            </a:endParaRPr>
          </a:p>
        </p:txBody>
      </p:sp>
      <p:sp>
        <p:nvSpPr>
          <p:cNvPr id="11" name="Suorakulmio 10"/>
          <p:cNvSpPr/>
          <p:nvPr userDrawn="1"/>
        </p:nvSpPr>
        <p:spPr>
          <a:xfrm>
            <a:off x="425824" y="2719294"/>
            <a:ext cx="4347882" cy="209923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2" name="Otsikko 1"/>
          <p:cNvSpPr>
            <a:spLocks noGrp="1"/>
          </p:cNvSpPr>
          <p:nvPr>
            <p:ph type="title"/>
          </p:nvPr>
        </p:nvSpPr>
        <p:spPr>
          <a:xfrm>
            <a:off x="821764" y="3227296"/>
            <a:ext cx="3541059" cy="1763058"/>
          </a:xfrm>
        </p:spPr>
        <p:txBody>
          <a:bodyPr anchor="t">
            <a:normAutofit/>
          </a:bodyPr>
          <a:lstStyle>
            <a:lvl1pPr algn="l">
              <a:defRPr sz="3600" b="1" cap="none">
                <a:latin typeface="Helvetica" pitchFamily="34" charset="0"/>
              </a:defRPr>
            </a:lvl1pPr>
          </a:lstStyle>
          <a:p>
            <a:r>
              <a:rPr lang="fi-FI" dirty="0"/>
              <a:t>Muokkaa perustyylejä naps.</a:t>
            </a:r>
          </a:p>
        </p:txBody>
      </p:sp>
      <p:sp>
        <p:nvSpPr>
          <p:cNvPr id="3" name="Tekstin paikkamerkki 2"/>
          <p:cNvSpPr>
            <a:spLocks noGrp="1"/>
          </p:cNvSpPr>
          <p:nvPr>
            <p:ph type="body" idx="1"/>
          </p:nvPr>
        </p:nvSpPr>
        <p:spPr>
          <a:xfrm>
            <a:off x="821764" y="5162831"/>
            <a:ext cx="3541059" cy="1142345"/>
          </a:xfrm>
        </p:spPr>
        <p:txBody>
          <a:bodyPr anchor="t"/>
          <a:lstStyle>
            <a:lvl1pPr marL="0" indent="0">
              <a:buNone/>
              <a:defRPr sz="2000">
                <a:solidFill>
                  <a:schemeClr val="tx2"/>
                </a:solidFill>
                <a:latin typeface="Helvetic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a:t>Muokkaa tekstin perustyylejä napsauttamalla</a:t>
            </a:r>
          </a:p>
        </p:txBody>
      </p:sp>
      <p:sp>
        <p:nvSpPr>
          <p:cNvPr id="8"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9"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sp>
        <p:nvSpPr>
          <p:cNvPr id="12" name="Sisällön paikkamerkki 2"/>
          <p:cNvSpPr>
            <a:spLocks noGrp="1"/>
          </p:cNvSpPr>
          <p:nvPr>
            <p:ph sz="half" idx="11"/>
          </p:nvPr>
        </p:nvSpPr>
        <p:spPr>
          <a:xfrm>
            <a:off x="4908176" y="3937000"/>
            <a:ext cx="3904130" cy="2368176"/>
          </a:xfrm>
        </p:spPr>
        <p:txBody>
          <a:bodyPr>
            <a:normAutofit/>
          </a:bodyPr>
          <a:lstStyle>
            <a:lvl1pPr marL="0" indent="0">
              <a:buNone/>
              <a:defRPr sz="1400">
                <a:latin typeface="Helvetica"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vl6pPr>
              <a:defRPr sz="1800"/>
            </a:lvl6pPr>
            <a:lvl7pPr>
              <a:defRPr sz="1800"/>
            </a:lvl7pPr>
            <a:lvl8pPr>
              <a:defRPr sz="1800"/>
            </a:lvl8pPr>
            <a:lvl9pPr>
              <a:defRPr sz="1800"/>
            </a:lvl9pPr>
          </a:lstStyle>
          <a:p>
            <a:pPr lvl="0"/>
            <a:r>
              <a:rPr lang="fi-FI" dirty="0"/>
              <a:t>Muokkaa tekstin perustyylejä napsauttamalla</a:t>
            </a:r>
          </a:p>
        </p:txBody>
      </p:sp>
      <p:cxnSp>
        <p:nvCxnSpPr>
          <p:cNvPr id="16" name="Suora yhdysviiva 15"/>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uora yhdysviiva 16"/>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r>
              <a:rPr lang="fi-FI"/>
              <a:t>17.4.2018</a:t>
            </a:r>
            <a:endParaRPr lang="fi-FI" dirty="0"/>
          </a:p>
        </p:txBody>
      </p:sp>
      <p:grpSp>
        <p:nvGrpSpPr>
          <p:cNvPr id="22" name="Group 21"/>
          <p:cNvGrpSpPr/>
          <p:nvPr userDrawn="1"/>
        </p:nvGrpSpPr>
        <p:grpSpPr>
          <a:xfrm>
            <a:off x="457201" y="0"/>
            <a:ext cx="763388" cy="1028096"/>
            <a:chOff x="457200" y="0"/>
            <a:chExt cx="763388" cy="1028096"/>
          </a:xfrm>
        </p:grpSpPr>
        <p:sp>
          <p:nvSpPr>
            <p:cNvPr id="23"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4" name="Kuva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4162793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Osan ylätunniste">
    <p:spTree>
      <p:nvGrpSpPr>
        <p:cNvPr id="1" name=""/>
        <p:cNvGrpSpPr/>
        <p:nvPr/>
      </p:nvGrpSpPr>
      <p:grpSpPr>
        <a:xfrm>
          <a:off x="0" y="0"/>
          <a:ext cx="0" cy="0"/>
          <a:chOff x="0" y="0"/>
          <a:chExt cx="0" cy="0"/>
        </a:xfrm>
      </p:grpSpPr>
      <p:sp>
        <p:nvSpPr>
          <p:cNvPr id="7" name="Suorakulmio 6"/>
          <p:cNvSpPr/>
          <p:nvPr userDrawn="1"/>
        </p:nvSpPr>
        <p:spPr>
          <a:xfrm>
            <a:off x="0" y="3877234"/>
            <a:ext cx="9144000" cy="2980766"/>
          </a:xfrm>
          <a:prstGeom prst="rect">
            <a:avLst/>
          </a:prstGeom>
          <a:solidFill>
            <a:srgbClr val="F15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2" name="Otsikko 1"/>
          <p:cNvSpPr>
            <a:spLocks noGrp="1"/>
          </p:cNvSpPr>
          <p:nvPr>
            <p:ph type="title"/>
          </p:nvPr>
        </p:nvSpPr>
        <p:spPr>
          <a:xfrm>
            <a:off x="722313" y="4085663"/>
            <a:ext cx="7772400" cy="1043773"/>
          </a:xfrm>
        </p:spPr>
        <p:txBody>
          <a:bodyPr anchor="t">
            <a:normAutofit/>
          </a:bodyPr>
          <a:lstStyle>
            <a:lvl1pPr algn="l">
              <a:defRPr sz="3600" b="1" cap="none">
                <a:solidFill>
                  <a:schemeClr val="bg1"/>
                </a:solidFill>
                <a:latin typeface="Helvetica" pitchFamily="34" charset="0"/>
              </a:defRPr>
            </a:lvl1pPr>
          </a:lstStyle>
          <a:p>
            <a:r>
              <a:rPr lang="fi-FI" dirty="0"/>
              <a:t>Muokkaa perustyylejä naps.</a:t>
            </a:r>
          </a:p>
        </p:txBody>
      </p:sp>
      <p:sp>
        <p:nvSpPr>
          <p:cNvPr id="8" name="Suorakulmio 7"/>
          <p:cNvSpPr/>
          <p:nvPr userDrawn="1"/>
        </p:nvSpPr>
        <p:spPr>
          <a:xfrm>
            <a:off x="0" y="3764582"/>
            <a:ext cx="9144000" cy="1126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10"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rgbClr val="002957"/>
                </a:solidFill>
              </a:rPr>
              <a:t>JYU. </a:t>
            </a:r>
            <a:r>
              <a:rPr lang="fi-FI" b="1"/>
              <a:t>Since 1863.</a:t>
            </a:r>
            <a:endParaRPr lang="fi-FI" b="1" dirty="0"/>
          </a:p>
        </p:txBody>
      </p:sp>
      <p:sp>
        <p:nvSpPr>
          <p:cNvPr id="11"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2" name="Suora yhdysviiva 11"/>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6" name="Kuva 15" descr="DSC_1474.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3764582"/>
          </a:xfrm>
          <a:prstGeom prst="rect">
            <a:avLst/>
          </a:prstGeom>
        </p:spPr>
      </p:pic>
      <p:sp>
        <p:nvSpPr>
          <p:cNvPr id="18" name="Tekstin paikkamerkki 2"/>
          <p:cNvSpPr>
            <a:spLocks noGrp="1"/>
          </p:cNvSpPr>
          <p:nvPr>
            <p:ph idx="10" hasCustomPrompt="1"/>
          </p:nvPr>
        </p:nvSpPr>
        <p:spPr>
          <a:xfrm>
            <a:off x="722312" y="5314392"/>
            <a:ext cx="7842663" cy="1177718"/>
          </a:xfrm>
          <a:prstGeom prst="rect">
            <a:avLst/>
          </a:prstGeom>
        </p:spPr>
        <p:txBody>
          <a:bodyPr vert="horz" lIns="91440" tIns="45720" rIns="91440" bIns="45720" rtlCol="0">
            <a:noAutofit/>
          </a:bodyPr>
          <a:lstStyle>
            <a:lvl1pPr>
              <a:buClr>
                <a:schemeClr val="bg1"/>
              </a:buClr>
              <a:defRPr sz="2000" b="1">
                <a:solidFill>
                  <a:schemeClr val="bg1"/>
                </a:solidFill>
                <a:latin typeface="Helvetica" pitchFamily="34" charset="0"/>
              </a:defRPr>
            </a:lvl1pPr>
            <a:lvl2pPr>
              <a:defRPr sz="1800" b="1">
                <a:solidFill>
                  <a:schemeClr val="bg1"/>
                </a:solidFill>
              </a:defRPr>
            </a:lvl2pPr>
            <a:lvl3pPr>
              <a:defRPr sz="1600" b="1">
                <a:solidFill>
                  <a:schemeClr val="bg1"/>
                </a:solidFill>
              </a:defRPr>
            </a:lvl3pPr>
            <a:lvl4pPr>
              <a:defRPr sz="1400" b="1">
                <a:solidFill>
                  <a:schemeClr val="bg1"/>
                </a:solidFill>
              </a:defRPr>
            </a:lvl4pPr>
            <a:lvl5pPr>
              <a:defRPr sz="1400" b="1">
                <a:solidFill>
                  <a:schemeClr val="bg1"/>
                </a:solidFill>
              </a:defRPr>
            </a:lvl5pPr>
          </a:lstStyle>
          <a:p>
            <a:pPr lvl="0"/>
            <a:r>
              <a:rPr lang="fi-FI" dirty="0"/>
              <a:t>Muokkaa tekstin perustyylejä napsauttamalla</a:t>
            </a:r>
          </a:p>
        </p:txBody>
      </p:sp>
      <p:grpSp>
        <p:nvGrpSpPr>
          <p:cNvPr id="3" name="Group 2"/>
          <p:cNvGrpSpPr/>
          <p:nvPr userDrawn="1"/>
        </p:nvGrpSpPr>
        <p:grpSpPr>
          <a:xfrm>
            <a:off x="457201" y="0"/>
            <a:ext cx="763388" cy="1028096"/>
            <a:chOff x="457201" y="0"/>
            <a:chExt cx="763388" cy="1028096"/>
          </a:xfrm>
        </p:grpSpPr>
        <p:sp>
          <p:nvSpPr>
            <p:cNvPr id="19" name="Suorakulmio 18"/>
            <p:cNvSpPr/>
            <p:nvPr userDrawn="1"/>
          </p:nvSpPr>
          <p:spPr>
            <a:xfrm>
              <a:off x="457201" y="0"/>
              <a:ext cx="763388" cy="10280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0" name="Kuva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7118" y="165903"/>
              <a:ext cx="323551" cy="736410"/>
            </a:xfrm>
            <a:prstGeom prst="rect">
              <a:avLst/>
            </a:prstGeom>
          </p:spPr>
        </p:pic>
      </p:grpSp>
      <p:sp>
        <p:nvSpPr>
          <p:cNvPr id="15" name="Päivämäärän paikkamerkki 3"/>
          <p:cNvSpPr>
            <a:spLocks noGrp="1"/>
          </p:cNvSpPr>
          <p:nvPr userDrawn="1">
            <p:ph type="dt" sz="half" idx="11"/>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r>
              <a:rPr lang="fi-FI"/>
              <a:t>17.4.2018</a:t>
            </a:r>
            <a:endParaRPr lang="fi-FI" dirty="0"/>
          </a:p>
        </p:txBody>
      </p:sp>
    </p:spTree>
    <p:extLst>
      <p:ext uri="{BB962C8B-B14F-4D97-AF65-F5344CB8AC3E}">
        <p14:creationId xmlns:p14="http://schemas.microsoft.com/office/powerpoint/2010/main" val="129805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Osan ylätunniste">
    <p:spTree>
      <p:nvGrpSpPr>
        <p:cNvPr id="1" name=""/>
        <p:cNvGrpSpPr/>
        <p:nvPr/>
      </p:nvGrpSpPr>
      <p:grpSpPr>
        <a:xfrm>
          <a:off x="0" y="0"/>
          <a:ext cx="0" cy="0"/>
          <a:chOff x="0" y="0"/>
          <a:chExt cx="0" cy="0"/>
        </a:xfrm>
      </p:grpSpPr>
      <p:pic>
        <p:nvPicPr>
          <p:cNvPr id="4" name="Kuva 3" descr="DSC_0180.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3764582"/>
          </a:xfrm>
          <a:prstGeom prst="rect">
            <a:avLst/>
          </a:prstGeom>
        </p:spPr>
      </p:pic>
      <p:sp>
        <p:nvSpPr>
          <p:cNvPr id="7" name="Suorakulmio 6"/>
          <p:cNvSpPr/>
          <p:nvPr userDrawn="1"/>
        </p:nvSpPr>
        <p:spPr>
          <a:xfrm>
            <a:off x="0" y="3877234"/>
            <a:ext cx="9144000" cy="2980766"/>
          </a:xfrm>
          <a:prstGeom prst="rect">
            <a:avLst/>
          </a:prstGeom>
          <a:solidFill>
            <a:srgbClr val="0029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8" name="Suorakulmio 7"/>
          <p:cNvSpPr/>
          <p:nvPr userDrawn="1"/>
        </p:nvSpPr>
        <p:spPr>
          <a:xfrm>
            <a:off x="0" y="3764582"/>
            <a:ext cx="9144000" cy="1126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10"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endParaRPr lang="fi-FI" b="1" dirty="0"/>
          </a:p>
        </p:txBody>
      </p:sp>
      <p:sp>
        <p:nvSpPr>
          <p:cNvPr id="11"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2" name="Suora yhdysviiva 11"/>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tsikko 1"/>
          <p:cNvSpPr>
            <a:spLocks noGrp="1"/>
          </p:cNvSpPr>
          <p:nvPr>
            <p:ph type="title"/>
          </p:nvPr>
        </p:nvSpPr>
        <p:spPr>
          <a:xfrm>
            <a:off x="722313" y="4085663"/>
            <a:ext cx="7772400" cy="1043773"/>
          </a:xfrm>
        </p:spPr>
        <p:txBody>
          <a:bodyPr anchor="t">
            <a:normAutofit/>
          </a:bodyPr>
          <a:lstStyle>
            <a:lvl1pPr algn="l">
              <a:defRPr sz="3600" b="1" cap="none">
                <a:solidFill>
                  <a:schemeClr val="bg1"/>
                </a:solidFill>
                <a:latin typeface="Helvetica" pitchFamily="34" charset="0"/>
              </a:defRPr>
            </a:lvl1pPr>
          </a:lstStyle>
          <a:p>
            <a:r>
              <a:rPr lang="fi-FI" dirty="0"/>
              <a:t>Muokkaa perustyylejä naps.</a:t>
            </a:r>
          </a:p>
        </p:txBody>
      </p:sp>
      <p:sp>
        <p:nvSpPr>
          <p:cNvPr id="19" name="Tekstin paikkamerkki 2"/>
          <p:cNvSpPr>
            <a:spLocks noGrp="1"/>
          </p:cNvSpPr>
          <p:nvPr>
            <p:ph idx="10" hasCustomPrompt="1"/>
          </p:nvPr>
        </p:nvSpPr>
        <p:spPr>
          <a:xfrm>
            <a:off x="722312" y="5314392"/>
            <a:ext cx="7842663" cy="1177718"/>
          </a:xfrm>
          <a:prstGeom prst="rect">
            <a:avLst/>
          </a:prstGeom>
        </p:spPr>
        <p:txBody>
          <a:bodyPr vert="horz" lIns="91440" tIns="45720" rIns="91440" bIns="45720" rtlCol="0">
            <a:noAutofit/>
          </a:bodyPr>
          <a:lstStyle>
            <a:lvl1pPr marL="342900" indent="-342900" algn="l">
              <a:buClr>
                <a:schemeClr val="bg1"/>
              </a:buClr>
              <a:buFont typeface="Arial"/>
              <a:buChar char="•"/>
              <a:defRPr sz="2000" b="1">
                <a:solidFill>
                  <a:schemeClr val="bg1"/>
                </a:solidFill>
                <a:latin typeface="Helvetica" pitchFamily="34" charset="0"/>
              </a:defRPr>
            </a:lvl1pPr>
            <a:lvl2pPr>
              <a:defRPr sz="1800" b="1">
                <a:solidFill>
                  <a:schemeClr val="bg1"/>
                </a:solidFill>
              </a:defRPr>
            </a:lvl2pPr>
            <a:lvl3pPr>
              <a:defRPr sz="1600" b="1">
                <a:solidFill>
                  <a:schemeClr val="bg1"/>
                </a:solidFill>
              </a:defRPr>
            </a:lvl3pPr>
            <a:lvl4pPr>
              <a:defRPr sz="1400" b="1">
                <a:solidFill>
                  <a:schemeClr val="bg1"/>
                </a:solidFill>
              </a:defRPr>
            </a:lvl4pPr>
            <a:lvl5pPr>
              <a:defRPr sz="1400" b="1">
                <a:solidFill>
                  <a:schemeClr val="bg1"/>
                </a:solidFill>
              </a:defRPr>
            </a:lvl5pPr>
          </a:lstStyle>
          <a:p>
            <a:pPr lvl="0"/>
            <a:r>
              <a:rPr lang="fi-FI" dirty="0"/>
              <a:t>Muokkaa tekstin perustyylejä napsauttamalla</a:t>
            </a:r>
          </a:p>
        </p:txBody>
      </p:sp>
      <p:sp>
        <p:nvSpPr>
          <p:cNvPr id="15" name="Päivämäärän paikkamerkki 3"/>
          <p:cNvSpPr>
            <a:spLocks noGrp="1"/>
          </p:cNvSpPr>
          <p:nvPr>
            <p:ph type="dt" sz="half" idx="11"/>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r>
              <a:rPr lang="fi-FI"/>
              <a:t>17.4.2018</a:t>
            </a:r>
            <a:endParaRPr lang="fi-FI" dirty="0"/>
          </a:p>
        </p:txBody>
      </p:sp>
      <p:grpSp>
        <p:nvGrpSpPr>
          <p:cNvPr id="24" name="Group 23"/>
          <p:cNvGrpSpPr/>
          <p:nvPr userDrawn="1"/>
        </p:nvGrpSpPr>
        <p:grpSpPr>
          <a:xfrm>
            <a:off x="457201" y="0"/>
            <a:ext cx="763388" cy="1028096"/>
            <a:chOff x="457200" y="0"/>
            <a:chExt cx="763388" cy="1028096"/>
          </a:xfrm>
        </p:grpSpPr>
        <p:sp>
          <p:nvSpPr>
            <p:cNvPr id="25"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6" name="Kuva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473162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Otsikko ja sisältö">
    <p:spTree>
      <p:nvGrpSpPr>
        <p:cNvPr id="1" name=""/>
        <p:cNvGrpSpPr/>
        <p:nvPr/>
      </p:nvGrpSpPr>
      <p:grpSpPr>
        <a:xfrm>
          <a:off x="0" y="0"/>
          <a:ext cx="0" cy="0"/>
          <a:chOff x="0" y="0"/>
          <a:chExt cx="0" cy="0"/>
        </a:xfrm>
      </p:grpSpPr>
      <p:sp>
        <p:nvSpPr>
          <p:cNvPr id="10"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5"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Otsikon paikkamerkki 1"/>
          <p:cNvSpPr>
            <a:spLocks noGrp="1"/>
          </p:cNvSpPr>
          <p:nvPr>
            <p:ph type="title"/>
          </p:nvPr>
        </p:nvSpPr>
        <p:spPr>
          <a:xfrm>
            <a:off x="457200" y="637578"/>
            <a:ext cx="7368419" cy="1019912"/>
          </a:xfrm>
          <a:prstGeom prst="rect">
            <a:avLst/>
          </a:prstGeom>
        </p:spPr>
        <p:txBody>
          <a:bodyPr vert="horz" lIns="91440" tIns="45720" rIns="91440" bIns="45720" rtlCol="0" anchor="ctr">
            <a:normAutofit/>
          </a:bodyPr>
          <a:lstStyle>
            <a:lvl1pPr>
              <a:defRPr>
                <a:latin typeface="Helvetica" pitchFamily="34" charset="0"/>
              </a:defRPr>
            </a:lvl1pPr>
          </a:lstStyle>
          <a:p>
            <a:r>
              <a:rPr lang="fi-FI" dirty="0"/>
              <a:t>Muokkaa perustyylejä naps.</a:t>
            </a:r>
          </a:p>
        </p:txBody>
      </p:sp>
      <p:sp>
        <p:nvSpPr>
          <p:cNvPr id="13" name="Tekstin paikkamerkki 2"/>
          <p:cNvSpPr>
            <a:spLocks noGrp="1"/>
          </p:cNvSpPr>
          <p:nvPr>
            <p:ph idx="1"/>
          </p:nvPr>
        </p:nvSpPr>
        <p:spPr>
          <a:xfrm>
            <a:off x="457200" y="1844699"/>
            <a:ext cx="8229600" cy="4557156"/>
          </a:xfrm>
          <a:prstGeom prst="rect">
            <a:avLst/>
          </a:prstGeom>
        </p:spPr>
        <p:txBody>
          <a:bodyPr vert="horz" lIns="91440" tIns="45720" rIns="91440" bIns="45720" rtlCol="0">
            <a:normAutofit/>
          </a:bodyPr>
          <a:lstStyle>
            <a:lvl1pPr>
              <a:defRPr>
                <a:latin typeface="Helvetica" pitchFamily="34" charset="0"/>
              </a:defRPr>
            </a:lvl1pPr>
            <a:lvl2pPr>
              <a:defRPr>
                <a:latin typeface="Helvetica" pitchFamily="34" charset="0"/>
              </a:defRPr>
            </a:lvl2pPr>
            <a:lvl3pPr>
              <a:defRPr>
                <a:latin typeface="Helvetica" pitchFamily="34" charset="0"/>
              </a:defRPr>
            </a:lvl3pPr>
            <a:lvl4pPr>
              <a:defRPr>
                <a:latin typeface="Helvetica" pitchFamily="34" charset="0"/>
              </a:defRPr>
            </a:lvl4pPr>
            <a:lvl5pPr>
              <a:defRPr>
                <a:latin typeface="Helvetica" pitchFamily="34"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r>
              <a:rPr lang="fi-FI"/>
              <a:t>17.4.2018</a:t>
            </a:r>
            <a:endParaRPr lang="fi-FI" dirty="0"/>
          </a:p>
        </p:txBody>
      </p:sp>
    </p:spTree>
    <p:extLst>
      <p:ext uri="{BB962C8B-B14F-4D97-AF65-F5344CB8AC3E}">
        <p14:creationId xmlns:p14="http://schemas.microsoft.com/office/powerpoint/2010/main" val="1518678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Otsikkodia">
    <p:bg>
      <p:bgPr>
        <a:solidFill>
          <a:schemeClr val="accent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708375" y="2403286"/>
            <a:ext cx="5727252" cy="1906777"/>
          </a:xfrm>
          <a:effectLst/>
        </p:spPr>
        <p:txBody>
          <a:bodyPr anchor="b">
            <a:noAutofit/>
          </a:bodyPr>
          <a:lstStyle>
            <a:lvl1pPr algn="ctr">
              <a:defRPr sz="4000" b="1">
                <a:solidFill>
                  <a:schemeClr val="bg1"/>
                </a:solidFill>
                <a:latin typeface="Helvetica" pitchFamily="34" charset="0"/>
                <a:cs typeface="Helvetica" pitchFamily="34" charset="0"/>
              </a:defRPr>
            </a:lvl1pPr>
          </a:lstStyle>
          <a:p>
            <a:r>
              <a:rPr lang="en-US"/>
              <a:t>Click to edit Master title style</a:t>
            </a:r>
            <a:endParaRPr lang="fi-FI" dirty="0"/>
          </a:p>
        </p:txBody>
      </p:sp>
      <p:sp>
        <p:nvSpPr>
          <p:cNvPr id="3" name="Alaotsikko 2"/>
          <p:cNvSpPr>
            <a:spLocks noGrp="1"/>
          </p:cNvSpPr>
          <p:nvPr>
            <p:ph type="subTitle" idx="1"/>
          </p:nvPr>
        </p:nvSpPr>
        <p:spPr>
          <a:xfrm>
            <a:off x="1708374" y="4539932"/>
            <a:ext cx="5727252" cy="875930"/>
          </a:xfrm>
          <a:effectLst/>
        </p:spPr>
        <p:txBody>
          <a:bodyPr>
            <a:normAutofit/>
          </a:bodyPr>
          <a:lstStyle>
            <a:lvl1pPr marL="0" indent="0" algn="ctr">
              <a:buNone/>
              <a:defRPr sz="2000" b="1">
                <a:solidFill>
                  <a:schemeClr val="accent5"/>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7360" y="1045883"/>
            <a:ext cx="2047442" cy="1332265"/>
          </a:xfrm>
          <a:prstGeom prst="rect">
            <a:avLst/>
          </a:prstGeom>
        </p:spPr>
      </p:pic>
      <p:sp>
        <p:nvSpPr>
          <p:cNvPr id="13" name="Suorakulmio 12"/>
          <p:cNvSpPr/>
          <p:nvPr userDrawn="1"/>
        </p:nvSpPr>
        <p:spPr>
          <a:xfrm>
            <a:off x="0" y="6693646"/>
            <a:ext cx="9144000" cy="17048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5" name="Alatunnisteen paikkamerkki 4"/>
          <p:cNvSpPr>
            <a:spLocks noGrp="1"/>
          </p:cNvSpPr>
          <p:nvPr>
            <p:ph type="ftr" sz="quarter" idx="3"/>
          </p:nvPr>
        </p:nvSpPr>
        <p:spPr>
          <a:xfrm>
            <a:off x="5343907" y="6424451"/>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tx2"/>
                </a:solidFill>
              </a:rPr>
              <a:t>JYU. </a:t>
            </a:r>
            <a:r>
              <a:rPr lang="fi-FI" b="1" dirty="0" err="1"/>
              <a:t>Since</a:t>
            </a:r>
            <a:r>
              <a:rPr lang="fi-FI" b="1" dirty="0"/>
              <a:t> 1863.</a:t>
            </a:r>
          </a:p>
        </p:txBody>
      </p:sp>
      <p:sp>
        <p:nvSpPr>
          <p:cNvPr id="16" name="Dian numeron paikkamerkki 5"/>
          <p:cNvSpPr>
            <a:spLocks noGrp="1"/>
          </p:cNvSpPr>
          <p:nvPr>
            <p:ph type="sldNum" sz="quarter" idx="4"/>
          </p:nvPr>
        </p:nvSpPr>
        <p:spPr>
          <a:xfrm>
            <a:off x="8564975" y="6424451"/>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7" name="Suora yhdysviiva 16"/>
          <p:cNvCxnSpPr/>
          <p:nvPr userDrawn="1"/>
        </p:nvCxnSpPr>
        <p:spPr>
          <a:xfrm>
            <a:off x="8503899" y="6424451"/>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uora yhdysviiva 17"/>
          <p:cNvCxnSpPr/>
          <p:nvPr userDrawn="1"/>
        </p:nvCxnSpPr>
        <p:spPr>
          <a:xfrm>
            <a:off x="7552916" y="6424451"/>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Päivämäärän paikkamerkki 3"/>
          <p:cNvSpPr>
            <a:spLocks noGrp="1"/>
          </p:cNvSpPr>
          <p:nvPr>
            <p:ph type="dt" sz="half" idx="10"/>
          </p:nvPr>
        </p:nvSpPr>
        <p:spPr>
          <a:xfrm>
            <a:off x="7617453" y="6424380"/>
            <a:ext cx="831227" cy="180989"/>
          </a:xfrm>
          <a:prstGeom prst="rect">
            <a:avLst/>
          </a:prstGeom>
        </p:spPr>
        <p:txBody>
          <a:bodyPr/>
          <a:lstStyle>
            <a:lvl1pPr algn="ctr">
              <a:defRPr sz="900">
                <a:solidFill>
                  <a:schemeClr val="bg1"/>
                </a:solidFill>
                <a:latin typeface="Helvetica" pitchFamily="34" charset="0"/>
              </a:defRPr>
            </a:lvl1pPr>
          </a:lstStyle>
          <a:p>
            <a:r>
              <a:rPr lang="fi-FI"/>
              <a:t>17.4.2018</a:t>
            </a:r>
            <a:endParaRPr lang="fi-FI" dirty="0"/>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15"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6"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2" name="Otsikko 1"/>
          <p:cNvSpPr>
            <a:spLocks noGrp="1"/>
          </p:cNvSpPr>
          <p:nvPr>
            <p:ph type="title"/>
          </p:nvPr>
        </p:nvSpPr>
        <p:spPr/>
        <p:txBody>
          <a:bodyPr/>
          <a:lstStyle>
            <a:lvl1pPr>
              <a:defRPr>
                <a:latin typeface="Helvetica" pitchFamily="34" charset="0"/>
              </a:defRPr>
            </a:lvl1pPr>
          </a:lstStyle>
          <a:p>
            <a:r>
              <a:rPr lang="fi-FI" dirty="0"/>
              <a:t>Muokkaa perustyylejä naps.</a:t>
            </a:r>
          </a:p>
        </p:txBody>
      </p:sp>
      <p:sp>
        <p:nvSpPr>
          <p:cNvPr id="3" name="Sisällön paikkamerkki 2"/>
          <p:cNvSpPr>
            <a:spLocks noGrp="1"/>
          </p:cNvSpPr>
          <p:nvPr>
            <p:ph sz="half" idx="1"/>
          </p:nvPr>
        </p:nvSpPr>
        <p:spPr>
          <a:xfrm>
            <a:off x="457200" y="1844698"/>
            <a:ext cx="4038600" cy="4557157"/>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1800"/>
            </a:lvl6pPr>
            <a:lvl7pPr>
              <a:defRPr sz="1800"/>
            </a:lvl7pPr>
            <a:lvl8pPr>
              <a:defRPr sz="1800"/>
            </a:lvl8pPr>
            <a:lvl9pPr>
              <a:defRPr sz="18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4648200" y="1844698"/>
            <a:ext cx="4038600" cy="4557157"/>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2" name="Suora yhdysviiva 11"/>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r>
              <a:rPr lang="fi-FI"/>
              <a:t>17.4.2018</a:t>
            </a:r>
            <a:endParaRPr lang="fi-FI" dirty="0"/>
          </a:p>
        </p:txBody>
      </p:sp>
    </p:spTree>
    <p:extLst>
      <p:ext uri="{BB962C8B-B14F-4D97-AF65-F5344CB8AC3E}">
        <p14:creationId xmlns:p14="http://schemas.microsoft.com/office/powerpoint/2010/main" val="31263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17"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8"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2" name="Otsikko 1"/>
          <p:cNvSpPr>
            <a:spLocks noGrp="1"/>
          </p:cNvSpPr>
          <p:nvPr>
            <p:ph type="title"/>
          </p:nvPr>
        </p:nvSpPr>
        <p:spPr/>
        <p:txBody>
          <a:bodyPr/>
          <a:lstStyle>
            <a:lvl1pPr>
              <a:defRPr>
                <a:latin typeface="Helvetica" pitchFamily="34" charset="0"/>
              </a:defRPr>
            </a:lvl1pPr>
          </a:lstStyle>
          <a:p>
            <a:r>
              <a:rPr lang="fi-FI" dirty="0"/>
              <a:t>Muokkaa perustyylejä naps.</a:t>
            </a:r>
          </a:p>
        </p:txBody>
      </p:sp>
      <p:sp>
        <p:nvSpPr>
          <p:cNvPr id="3" name="Tekstin paikkamerkki 2"/>
          <p:cNvSpPr>
            <a:spLocks noGrp="1"/>
          </p:cNvSpPr>
          <p:nvPr>
            <p:ph type="body" idx="1"/>
          </p:nvPr>
        </p:nvSpPr>
        <p:spPr>
          <a:xfrm>
            <a:off x="457200" y="1844698"/>
            <a:ext cx="4040188" cy="852391"/>
          </a:xfrm>
        </p:spPr>
        <p:txBody>
          <a:bodyPr anchor="b">
            <a:normAutofit/>
          </a:bodyPr>
          <a:lstStyle>
            <a:lvl1pPr marL="0" indent="0">
              <a:buNone/>
              <a:defRPr sz="2000" b="1">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4" name="Sisällön paikkamerkki 3"/>
          <p:cNvSpPr>
            <a:spLocks noGrp="1"/>
          </p:cNvSpPr>
          <p:nvPr>
            <p:ph sz="half" idx="2"/>
          </p:nvPr>
        </p:nvSpPr>
        <p:spPr>
          <a:xfrm>
            <a:off x="457200" y="2697089"/>
            <a:ext cx="4040188" cy="3704765"/>
          </a:xfrm>
        </p:spPr>
        <p:txBody>
          <a:bodyPr>
            <a:normAutofit/>
          </a:bodyPr>
          <a:lstStyle>
            <a:lvl1pPr>
              <a:defRPr sz="2000">
                <a:latin typeface="Helvetica" pitchFamily="34" charset="0"/>
              </a:defRPr>
            </a:lvl1pPr>
            <a:lvl2pPr>
              <a:defRPr sz="1800">
                <a:latin typeface="Helvetica" pitchFamily="34" charset="0"/>
              </a:defRPr>
            </a:lvl2pPr>
            <a:lvl3pPr>
              <a:defRPr sz="1600">
                <a:latin typeface="Helvetica" pitchFamily="34" charset="0"/>
              </a:defRPr>
            </a:lvl3pPr>
            <a:lvl4pPr>
              <a:defRPr sz="1400">
                <a:latin typeface="Helvetica" pitchFamily="34" charset="0"/>
              </a:defRPr>
            </a:lvl4pPr>
            <a:lvl5pPr>
              <a:defRPr sz="1400">
                <a:latin typeface="Helvetica" pitchFamily="34" charset="0"/>
              </a:defRPr>
            </a:lvl5pPr>
            <a:lvl6pPr>
              <a:defRPr sz="1600"/>
            </a:lvl6pPr>
            <a:lvl7pPr>
              <a:defRPr sz="1600"/>
            </a:lvl7pPr>
            <a:lvl8pPr>
              <a:defRPr sz="1600"/>
            </a:lvl8pPr>
            <a:lvl9pPr>
              <a:defRPr sz="16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kstin paikkamerkki 4"/>
          <p:cNvSpPr>
            <a:spLocks noGrp="1"/>
          </p:cNvSpPr>
          <p:nvPr>
            <p:ph type="body" sz="quarter" idx="3"/>
          </p:nvPr>
        </p:nvSpPr>
        <p:spPr>
          <a:xfrm>
            <a:off x="4645025" y="1844698"/>
            <a:ext cx="4041775" cy="852391"/>
          </a:xfrm>
        </p:spPr>
        <p:txBody>
          <a:bodyPr anchor="b">
            <a:normAutofit/>
          </a:bodyPr>
          <a:lstStyle>
            <a:lvl1pPr marL="0" indent="0">
              <a:buNone/>
              <a:defRPr sz="2000" b="1">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6" name="Sisällön paikkamerkki 5"/>
          <p:cNvSpPr>
            <a:spLocks noGrp="1"/>
          </p:cNvSpPr>
          <p:nvPr>
            <p:ph sz="quarter" idx="4"/>
          </p:nvPr>
        </p:nvSpPr>
        <p:spPr>
          <a:xfrm>
            <a:off x="4645025" y="2697089"/>
            <a:ext cx="4041775" cy="3704765"/>
          </a:xfrm>
        </p:spPr>
        <p:txBody>
          <a:bodyPr>
            <a:normAutofit/>
          </a:bodyPr>
          <a:lstStyle>
            <a:lvl1pPr>
              <a:defRPr sz="2000">
                <a:latin typeface="Helvetica" pitchFamily="34" charset="0"/>
              </a:defRPr>
            </a:lvl1pPr>
            <a:lvl2pPr>
              <a:defRPr sz="1800">
                <a:latin typeface="Helvetica" pitchFamily="34" charset="0"/>
              </a:defRPr>
            </a:lvl2pPr>
            <a:lvl3pPr>
              <a:defRPr sz="1600">
                <a:latin typeface="Helvetica" pitchFamily="34" charset="0"/>
              </a:defRPr>
            </a:lvl3pPr>
            <a:lvl4pPr>
              <a:defRPr sz="1400">
                <a:latin typeface="Helvetica" pitchFamily="34" charset="0"/>
              </a:defRPr>
            </a:lvl4pPr>
            <a:lvl5pPr>
              <a:defRPr sz="1400">
                <a:latin typeface="Helvetica" pitchFamily="34" charset="0"/>
              </a:defRPr>
            </a:lvl5pPr>
            <a:lvl6pPr>
              <a:defRPr sz="1600"/>
            </a:lvl6pPr>
            <a:lvl7pPr>
              <a:defRPr sz="1600"/>
            </a:lvl7pPr>
            <a:lvl8pPr>
              <a:defRPr sz="1600"/>
            </a:lvl8pPr>
            <a:lvl9pPr>
              <a:defRPr sz="16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r>
              <a:rPr lang="fi-FI"/>
              <a:t>17.4.2018</a:t>
            </a:r>
            <a:endParaRPr lang="fi-FI" dirty="0"/>
          </a:p>
        </p:txBody>
      </p:sp>
    </p:spTree>
    <p:extLst>
      <p:ext uri="{BB962C8B-B14F-4D97-AF65-F5344CB8AC3E}">
        <p14:creationId xmlns:p14="http://schemas.microsoft.com/office/powerpoint/2010/main" val="837577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13"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4"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2" name="Otsikko 1"/>
          <p:cNvSpPr>
            <a:spLocks noGrp="1"/>
          </p:cNvSpPr>
          <p:nvPr>
            <p:ph type="title"/>
          </p:nvPr>
        </p:nvSpPr>
        <p:spPr/>
        <p:txBody>
          <a:bodyPr/>
          <a:lstStyle>
            <a:lvl1pPr>
              <a:defRPr>
                <a:latin typeface="Helvetica" pitchFamily="34" charset="0"/>
              </a:defRPr>
            </a:lvl1pPr>
          </a:lstStyle>
          <a:p>
            <a:r>
              <a:rPr lang="fi-FI"/>
              <a:t>Muokkaa perustyylejä naps.</a:t>
            </a:r>
          </a:p>
        </p:txBody>
      </p:sp>
      <p:sp>
        <p:nvSpPr>
          <p:cNvPr id="8"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0" name="Suora yhdysviiva 9"/>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uora yhdysviiva 10"/>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r>
              <a:rPr lang="fi-FI"/>
              <a:t>17.4.2018</a:t>
            </a:r>
            <a:endParaRPr lang="fi-FI" dirty="0"/>
          </a:p>
        </p:txBody>
      </p:sp>
    </p:spTree>
    <p:extLst>
      <p:ext uri="{BB962C8B-B14F-4D97-AF65-F5344CB8AC3E}">
        <p14:creationId xmlns:p14="http://schemas.microsoft.com/office/powerpoint/2010/main" val="31561484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12"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3"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7"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9" name="Suora yhdysviiva 8"/>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uora yhdysviiva 9"/>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r>
              <a:rPr lang="fi-FI"/>
              <a:t>17.4.2018</a:t>
            </a:r>
            <a:endParaRPr lang="fi-FI" dirty="0"/>
          </a:p>
        </p:txBody>
      </p:sp>
    </p:spTree>
    <p:extLst>
      <p:ext uri="{BB962C8B-B14F-4D97-AF65-F5344CB8AC3E}">
        <p14:creationId xmlns:p14="http://schemas.microsoft.com/office/powerpoint/2010/main" val="28327332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15"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6"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2" name="Otsikko 1"/>
          <p:cNvSpPr>
            <a:spLocks noGrp="1"/>
          </p:cNvSpPr>
          <p:nvPr>
            <p:ph type="title"/>
          </p:nvPr>
        </p:nvSpPr>
        <p:spPr>
          <a:xfrm>
            <a:off x="457200" y="1341344"/>
            <a:ext cx="3008313" cy="1162050"/>
          </a:xfrm>
        </p:spPr>
        <p:txBody>
          <a:bodyPr anchor="b">
            <a:normAutofit/>
          </a:bodyPr>
          <a:lstStyle>
            <a:lvl1pPr algn="l">
              <a:defRPr sz="2400" b="1">
                <a:latin typeface="Helvetica" pitchFamily="34" charset="0"/>
              </a:defRPr>
            </a:lvl1pPr>
          </a:lstStyle>
          <a:p>
            <a:r>
              <a:rPr lang="fi-FI" dirty="0"/>
              <a:t>Muokkaa perustyylejä naps.</a:t>
            </a:r>
          </a:p>
        </p:txBody>
      </p:sp>
      <p:sp>
        <p:nvSpPr>
          <p:cNvPr id="3" name="Sisällön paikkamerkki 2"/>
          <p:cNvSpPr>
            <a:spLocks noGrp="1"/>
          </p:cNvSpPr>
          <p:nvPr>
            <p:ph idx="1"/>
          </p:nvPr>
        </p:nvSpPr>
        <p:spPr>
          <a:xfrm>
            <a:off x="3575050" y="1341344"/>
            <a:ext cx="5111750" cy="5001185"/>
          </a:xfrm>
        </p:spPr>
        <p:txBody>
          <a:bodyPr>
            <a:normAutofit/>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2000"/>
            </a:lvl6pPr>
            <a:lvl7pPr>
              <a:defRPr sz="2000"/>
            </a:lvl7pPr>
            <a:lvl8pPr>
              <a:defRPr sz="2000"/>
            </a:lvl8pPr>
            <a:lvl9pPr>
              <a:defRPr sz="20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3"/>
          <p:cNvSpPr>
            <a:spLocks noGrp="1"/>
          </p:cNvSpPr>
          <p:nvPr>
            <p:ph type="body" sz="half" idx="2"/>
          </p:nvPr>
        </p:nvSpPr>
        <p:spPr>
          <a:xfrm>
            <a:off x="457200" y="2503394"/>
            <a:ext cx="3008313" cy="3839135"/>
          </a:xfrm>
        </p:spPr>
        <p:txBody>
          <a:bodyPr/>
          <a:lstStyle>
            <a:lvl1pPr marL="0" indent="0">
              <a:buNone/>
              <a:defRPr sz="1400">
                <a:latin typeface="Helvetic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a:t>Muokkaa tekstin perustyylejä napsauttamalla</a:t>
            </a:r>
          </a:p>
        </p:txBody>
      </p:sp>
      <p:sp>
        <p:nvSpPr>
          <p:cNvPr id="1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2" name="Suora yhdysviiva 11"/>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r>
              <a:rPr lang="fi-FI"/>
              <a:t>17.4.2018</a:t>
            </a:r>
            <a:endParaRPr lang="fi-FI" dirty="0"/>
          </a:p>
        </p:txBody>
      </p:sp>
    </p:spTree>
    <p:extLst>
      <p:ext uri="{BB962C8B-B14F-4D97-AF65-F5344CB8AC3E}">
        <p14:creationId xmlns:p14="http://schemas.microsoft.com/office/powerpoint/2010/main" val="24070544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11"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5"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2" name="Otsikko 1"/>
          <p:cNvSpPr>
            <a:spLocks noGrp="1"/>
          </p:cNvSpPr>
          <p:nvPr>
            <p:ph type="title"/>
          </p:nvPr>
        </p:nvSpPr>
        <p:spPr>
          <a:xfrm>
            <a:off x="1792288" y="4800600"/>
            <a:ext cx="5486400" cy="566738"/>
          </a:xfrm>
        </p:spPr>
        <p:txBody>
          <a:bodyPr anchor="b">
            <a:normAutofit/>
          </a:bodyPr>
          <a:lstStyle>
            <a:lvl1pPr algn="l">
              <a:defRPr sz="2400" b="1">
                <a:latin typeface="Helvetica" pitchFamily="34" charset="0"/>
              </a:defRPr>
            </a:lvl1pPr>
          </a:lstStyle>
          <a:p>
            <a:r>
              <a:rPr lang="fi-FI" dirty="0"/>
              <a:t>Muokkaa perustyylejä naps.</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atin typeface="Helvetic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atin typeface="Helvetic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cxnSp>
        <p:nvCxnSpPr>
          <p:cNvPr id="9" name="Suora yhdysviiva 8"/>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uora yhdysviiva 9"/>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r>
              <a:rPr lang="fi-FI"/>
              <a:t>17.4.2018</a:t>
            </a:r>
            <a:endParaRPr lang="fi-FI" dirty="0"/>
          </a:p>
        </p:txBody>
      </p:sp>
    </p:spTree>
    <p:extLst>
      <p:ext uri="{BB962C8B-B14F-4D97-AF65-F5344CB8AC3E}">
        <p14:creationId xmlns:p14="http://schemas.microsoft.com/office/powerpoint/2010/main" val="3907522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16"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7"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2" name="Otsikko 1"/>
          <p:cNvSpPr>
            <a:spLocks noGrp="1"/>
          </p:cNvSpPr>
          <p:nvPr>
            <p:ph type="title"/>
          </p:nvPr>
        </p:nvSpPr>
        <p:spPr/>
        <p:txBody>
          <a:bodyPr/>
          <a:lstStyle>
            <a:lvl1pPr>
              <a:defRPr>
                <a:latin typeface="Helvetica" pitchFamily="34" charset="0"/>
              </a:defRPr>
            </a:lvl1pPr>
          </a:lstStyle>
          <a:p>
            <a:r>
              <a:rPr lang="fi-FI"/>
              <a:t>Muokkaa perustyylejä naps.</a:t>
            </a:r>
          </a:p>
        </p:txBody>
      </p:sp>
      <p:sp>
        <p:nvSpPr>
          <p:cNvPr id="3" name="Pystysuoran tekstin paikkamerkki 2"/>
          <p:cNvSpPr>
            <a:spLocks noGrp="1"/>
          </p:cNvSpPr>
          <p:nvPr>
            <p:ph type="body" orient="vert" idx="1"/>
          </p:nvPr>
        </p:nvSpPr>
        <p:spPr/>
        <p:txBody>
          <a:bodyPr vert="eaVert"/>
          <a:lstStyle>
            <a:lvl1pPr>
              <a:defRPr>
                <a:latin typeface="Helvetica" pitchFamily="34" charset="0"/>
              </a:defRPr>
            </a:lvl1pPr>
            <a:lvl2pPr>
              <a:defRPr>
                <a:latin typeface="Helvetica" pitchFamily="34" charset="0"/>
              </a:defRPr>
            </a:lvl2pPr>
            <a:lvl3pPr>
              <a:defRPr>
                <a:latin typeface="Helvetica" pitchFamily="34" charset="0"/>
              </a:defRPr>
            </a:lvl3pPr>
            <a:lvl4pPr>
              <a:defRPr>
                <a:latin typeface="Helvetica" pitchFamily="34" charset="0"/>
              </a:defRPr>
            </a:lvl4pPr>
            <a:lvl5pPr>
              <a:defRPr>
                <a:latin typeface="Helvetica"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3" name="Suora yhdysviiva 12"/>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uora yhdysviiva 13"/>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r>
              <a:rPr lang="fi-FI"/>
              <a:t>17.4.2018</a:t>
            </a:r>
            <a:endParaRPr lang="fi-FI" dirty="0"/>
          </a:p>
        </p:txBody>
      </p:sp>
    </p:spTree>
    <p:extLst>
      <p:ext uri="{BB962C8B-B14F-4D97-AF65-F5344CB8AC3E}">
        <p14:creationId xmlns:p14="http://schemas.microsoft.com/office/powerpoint/2010/main" val="18562681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14"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8"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2" name="Pystysuuntainen otsikko 1"/>
          <p:cNvSpPr>
            <a:spLocks noGrp="1"/>
          </p:cNvSpPr>
          <p:nvPr>
            <p:ph type="title" orient="vert"/>
          </p:nvPr>
        </p:nvSpPr>
        <p:spPr>
          <a:xfrm>
            <a:off x="5753100" y="274638"/>
            <a:ext cx="2057400" cy="5851525"/>
          </a:xfrm>
        </p:spPr>
        <p:txBody>
          <a:bodyPr vert="eaVert"/>
          <a:lstStyle>
            <a:lvl1pPr>
              <a:defRPr>
                <a:latin typeface="Helvetica" pitchFamily="34" charset="0"/>
              </a:defRPr>
            </a:lvl1pPr>
          </a:lstStyle>
          <a:p>
            <a:r>
              <a:rPr lang="fi-FI" dirty="0"/>
              <a:t>Muokkaa perustyylejä naps.</a:t>
            </a:r>
          </a:p>
        </p:txBody>
      </p:sp>
      <p:sp>
        <p:nvSpPr>
          <p:cNvPr id="3" name="Pystysuoran tekstin paikkamerkki 2"/>
          <p:cNvSpPr>
            <a:spLocks noGrp="1"/>
          </p:cNvSpPr>
          <p:nvPr>
            <p:ph type="body" orient="vert" idx="1"/>
          </p:nvPr>
        </p:nvSpPr>
        <p:spPr>
          <a:xfrm>
            <a:off x="457200" y="274638"/>
            <a:ext cx="5143500" cy="5851525"/>
          </a:xfrm>
        </p:spPr>
        <p:txBody>
          <a:bodyPr vert="eaVert"/>
          <a:lstStyle>
            <a:lvl1pPr>
              <a:defRPr>
                <a:latin typeface="Helvetica" pitchFamily="34" charset="0"/>
              </a:defRPr>
            </a:lvl1pPr>
            <a:lvl2pPr>
              <a:defRPr>
                <a:latin typeface="Helvetica" pitchFamily="34" charset="0"/>
              </a:defRPr>
            </a:lvl2pPr>
            <a:lvl3pPr>
              <a:defRPr>
                <a:latin typeface="Helvetica" pitchFamily="34" charset="0"/>
              </a:defRPr>
            </a:lvl3pPr>
            <a:lvl4pPr>
              <a:defRPr>
                <a:latin typeface="Helvetica" pitchFamily="34" charset="0"/>
              </a:defRPr>
            </a:lvl4pPr>
            <a:lvl5pPr>
              <a:defRPr>
                <a:latin typeface="Helvetica" pitchFamily="34"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3" name="Suora yhdysviiva 12"/>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Suorakulmio 14"/>
          <p:cNvSpPr/>
          <p:nvPr userDrawn="1"/>
        </p:nvSpPr>
        <p:spPr>
          <a:xfrm rot="5400000">
            <a:off x="8248258" y="142284"/>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16" name="Kuva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448116" y="288127"/>
            <a:ext cx="323551" cy="736410"/>
          </a:xfrm>
          <a:prstGeom prst="rect">
            <a:avLst/>
          </a:prstGeom>
        </p:spPr>
      </p:pic>
      <p:sp>
        <p:nvSpPr>
          <p:cNvPr id="17" name="Päivämäärän paikkamerkki 3"/>
          <p:cNvSpPr>
            <a:spLocks noGrp="1"/>
          </p:cNvSpPr>
          <p:nvPr userDrawn="1">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r>
              <a:rPr lang="fi-FI"/>
              <a:t>17.4.2018</a:t>
            </a:r>
            <a:endParaRPr lang="fi-FI" dirty="0"/>
          </a:p>
        </p:txBody>
      </p:sp>
    </p:spTree>
    <p:extLst>
      <p:ext uri="{BB962C8B-B14F-4D97-AF65-F5344CB8AC3E}">
        <p14:creationId xmlns:p14="http://schemas.microsoft.com/office/powerpoint/2010/main" val="22655457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Kuvadia 1">
    <p:spTree>
      <p:nvGrpSpPr>
        <p:cNvPr id="1" name=""/>
        <p:cNvGrpSpPr/>
        <p:nvPr/>
      </p:nvGrpSpPr>
      <p:grpSpPr>
        <a:xfrm>
          <a:off x="0" y="0"/>
          <a:ext cx="0" cy="0"/>
          <a:chOff x="0" y="0"/>
          <a:chExt cx="0" cy="0"/>
        </a:xfrm>
      </p:grpSpPr>
      <p:pic>
        <p:nvPicPr>
          <p:cNvPr id="5" name="Kuva 4" descr="DSC_9509.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858000"/>
          </a:xfrm>
          <a:prstGeom prst="rect">
            <a:avLst/>
          </a:prstGeom>
        </p:spPr>
      </p:pic>
      <p:sp>
        <p:nvSpPr>
          <p:cNvPr id="7" name="Alatunnisteen paikkamerkki 4"/>
          <p:cNvSpPr>
            <a:spLocks noGrp="1"/>
          </p:cNvSpPr>
          <p:nvPr>
            <p:ph type="ftr" sz="quarter" idx="11"/>
          </p:nvPr>
        </p:nvSpPr>
        <p:spPr>
          <a:xfrm>
            <a:off x="5343906" y="6520805"/>
            <a:ext cx="2147658" cy="180989"/>
          </a:xfrm>
        </p:spPr>
        <p:txBody>
          <a:bodyPr/>
          <a:lstStyle>
            <a:lvl1pPr algn="r">
              <a:defRPr sz="900">
                <a:solidFill>
                  <a:schemeClr val="bg1"/>
                </a:solidFill>
                <a:latin typeface="Helvetica"/>
                <a:cs typeface="Helvetica"/>
              </a:defRPr>
            </a:lvl1pPr>
          </a:lstStyle>
          <a:p>
            <a:r>
              <a:rPr lang="fi-FI" b="1" dirty="0">
                <a:solidFill>
                  <a:schemeClr val="accent1"/>
                </a:solidFill>
              </a:rPr>
              <a:t>JYU. </a:t>
            </a:r>
            <a:r>
              <a:rPr lang="fi-FI" b="1" dirty="0" err="1"/>
              <a:t>Since</a:t>
            </a:r>
            <a:r>
              <a:rPr lang="fi-FI" b="1" dirty="0"/>
              <a:t> 1863.</a:t>
            </a:r>
          </a:p>
        </p:txBody>
      </p:sp>
      <p:sp>
        <p:nvSpPr>
          <p:cNvPr id="8" name="Dian numeron paikkamerkki 5"/>
          <p:cNvSpPr>
            <a:spLocks noGrp="1"/>
          </p:cNvSpPr>
          <p:nvPr>
            <p:ph type="sldNum" sz="quarter" idx="12"/>
          </p:nvPr>
        </p:nvSpPr>
        <p:spPr>
          <a:xfrm>
            <a:off x="8564975" y="6520805"/>
            <a:ext cx="454016" cy="180989"/>
          </a:xfrm>
        </p:spPr>
        <p:txBody>
          <a:bodyPr/>
          <a:lstStyle>
            <a:lvl1pPr algn="l">
              <a:defRPr sz="900">
                <a:solidFill>
                  <a:schemeClr val="bg1"/>
                </a:solidFill>
              </a:defRPr>
            </a:lvl1pPr>
          </a:lstStyle>
          <a:p>
            <a:fld id="{0FE3988A-0109-0B40-965D-9E0ED41EFEE4}" type="slidenum">
              <a:rPr lang="fi-FI" smtClean="0"/>
              <a:pPr/>
              <a:t>‹#›</a:t>
            </a:fld>
            <a:endParaRPr lang="fi-FI" dirty="0"/>
          </a:p>
        </p:txBody>
      </p:sp>
      <p:cxnSp>
        <p:nvCxnSpPr>
          <p:cNvPr id="9" name="Suora yhdysviiva 8"/>
          <p:cNvCxnSpPr/>
          <p:nvPr userDrawn="1"/>
        </p:nvCxnSpPr>
        <p:spPr>
          <a:xfrm>
            <a:off x="8503899" y="652080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uora yhdysviiva 9"/>
          <p:cNvCxnSpPr/>
          <p:nvPr userDrawn="1"/>
        </p:nvCxnSpPr>
        <p:spPr>
          <a:xfrm>
            <a:off x="7552916" y="652080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 name="Kuva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199" y="5613406"/>
            <a:ext cx="2456183" cy="1088388"/>
          </a:xfrm>
          <a:prstGeom prst="rect">
            <a:avLst/>
          </a:prstGeom>
          <a:effectLst>
            <a:outerShdw blurRad="50800" dir="2700000" algn="tl" rotWithShape="0">
              <a:prstClr val="black"/>
            </a:outerShdw>
          </a:effectLst>
        </p:spPr>
      </p:pic>
      <p:sp>
        <p:nvSpPr>
          <p:cNvPr id="12" name="Päivämäärän paikkamerkki 3"/>
          <p:cNvSpPr>
            <a:spLocks noGrp="1"/>
          </p:cNvSpPr>
          <p:nvPr>
            <p:ph type="dt" sz="half" idx="10"/>
          </p:nvPr>
        </p:nvSpPr>
        <p:spPr>
          <a:xfrm>
            <a:off x="7617453" y="6520805"/>
            <a:ext cx="831227" cy="180989"/>
          </a:xfrm>
        </p:spPr>
        <p:txBody>
          <a:bodyPr/>
          <a:lstStyle>
            <a:lvl1pPr algn="ctr">
              <a:defRPr sz="900">
                <a:solidFill>
                  <a:schemeClr val="bg1"/>
                </a:solidFill>
              </a:defRPr>
            </a:lvl1pPr>
          </a:lstStyle>
          <a:p>
            <a:r>
              <a:rPr lang="fi-FI"/>
              <a:t>17.4.2018</a:t>
            </a:r>
            <a:endParaRPr lang="fi-FI" dirty="0"/>
          </a:p>
        </p:txBody>
      </p:sp>
    </p:spTree>
    <p:extLst>
      <p:ext uri="{BB962C8B-B14F-4D97-AF65-F5344CB8AC3E}">
        <p14:creationId xmlns:p14="http://schemas.microsoft.com/office/powerpoint/2010/main" val="34270752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Kuvadia 2">
    <p:spTree>
      <p:nvGrpSpPr>
        <p:cNvPr id="1" name=""/>
        <p:cNvGrpSpPr/>
        <p:nvPr/>
      </p:nvGrpSpPr>
      <p:grpSpPr>
        <a:xfrm>
          <a:off x="0" y="0"/>
          <a:ext cx="0" cy="0"/>
          <a:chOff x="0" y="0"/>
          <a:chExt cx="0" cy="0"/>
        </a:xfrm>
      </p:grpSpPr>
      <p:pic>
        <p:nvPicPr>
          <p:cNvPr id="2" name="Kuva 1" descr="DSC_1474.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7" name="Alatunnisteen paikkamerkki 4"/>
          <p:cNvSpPr>
            <a:spLocks noGrp="1"/>
          </p:cNvSpPr>
          <p:nvPr>
            <p:ph type="ftr" sz="quarter" idx="11"/>
          </p:nvPr>
        </p:nvSpPr>
        <p:spPr>
          <a:xfrm>
            <a:off x="5343906" y="6520805"/>
            <a:ext cx="2147658" cy="180989"/>
          </a:xfrm>
        </p:spPr>
        <p:txBody>
          <a:bodyPr/>
          <a:lstStyle>
            <a:lvl1pPr algn="r">
              <a:defRPr sz="900">
                <a:solidFill>
                  <a:schemeClr val="bg1"/>
                </a:solidFill>
                <a:latin typeface="Helvetica"/>
                <a:cs typeface="Helvetica"/>
              </a:defRPr>
            </a:lvl1pPr>
          </a:lstStyle>
          <a:p>
            <a:r>
              <a:rPr lang="fi-FI" b="1" dirty="0">
                <a:solidFill>
                  <a:srgbClr val="F1563F"/>
                </a:solidFill>
              </a:rPr>
              <a:t>JYU. </a:t>
            </a:r>
            <a:r>
              <a:rPr lang="fi-FI" b="1" dirty="0" err="1"/>
              <a:t>Since</a:t>
            </a:r>
            <a:r>
              <a:rPr lang="fi-FI" b="1" dirty="0"/>
              <a:t> 1863.</a:t>
            </a:r>
          </a:p>
        </p:txBody>
      </p:sp>
      <p:sp>
        <p:nvSpPr>
          <p:cNvPr id="8" name="Dian numeron paikkamerkki 5"/>
          <p:cNvSpPr>
            <a:spLocks noGrp="1"/>
          </p:cNvSpPr>
          <p:nvPr>
            <p:ph type="sldNum" sz="quarter" idx="12"/>
          </p:nvPr>
        </p:nvSpPr>
        <p:spPr>
          <a:xfrm>
            <a:off x="8564975" y="6520805"/>
            <a:ext cx="454016" cy="180989"/>
          </a:xfrm>
        </p:spPr>
        <p:txBody>
          <a:bodyPr/>
          <a:lstStyle>
            <a:lvl1pPr algn="l">
              <a:defRPr sz="900">
                <a:solidFill>
                  <a:schemeClr val="bg1"/>
                </a:solidFill>
              </a:defRPr>
            </a:lvl1pPr>
          </a:lstStyle>
          <a:p>
            <a:fld id="{0FE3988A-0109-0B40-965D-9E0ED41EFEE4}" type="slidenum">
              <a:rPr lang="fi-FI" smtClean="0"/>
              <a:pPr/>
              <a:t>‹#›</a:t>
            </a:fld>
            <a:endParaRPr lang="fi-FI" dirty="0"/>
          </a:p>
        </p:txBody>
      </p:sp>
      <p:cxnSp>
        <p:nvCxnSpPr>
          <p:cNvPr id="9" name="Suora yhdysviiva 8"/>
          <p:cNvCxnSpPr/>
          <p:nvPr userDrawn="1"/>
        </p:nvCxnSpPr>
        <p:spPr>
          <a:xfrm>
            <a:off x="8503899" y="652080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uora yhdysviiva 9"/>
          <p:cNvCxnSpPr/>
          <p:nvPr userDrawn="1"/>
        </p:nvCxnSpPr>
        <p:spPr>
          <a:xfrm>
            <a:off x="7552916" y="652080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Päivämäärän paikkamerkki 3"/>
          <p:cNvSpPr>
            <a:spLocks noGrp="1"/>
          </p:cNvSpPr>
          <p:nvPr>
            <p:ph type="dt" sz="half" idx="10"/>
          </p:nvPr>
        </p:nvSpPr>
        <p:spPr>
          <a:xfrm>
            <a:off x="7617453" y="6520805"/>
            <a:ext cx="831227" cy="180989"/>
          </a:xfrm>
        </p:spPr>
        <p:txBody>
          <a:bodyPr/>
          <a:lstStyle>
            <a:lvl1pPr algn="ctr">
              <a:defRPr sz="900">
                <a:solidFill>
                  <a:schemeClr val="bg1"/>
                </a:solidFill>
              </a:defRPr>
            </a:lvl1pPr>
          </a:lstStyle>
          <a:p>
            <a:r>
              <a:rPr lang="fi-FI"/>
              <a:t>17.4.2018</a:t>
            </a:r>
            <a:endParaRPr lang="fi-FI" dirty="0"/>
          </a:p>
        </p:txBody>
      </p:sp>
      <p:pic>
        <p:nvPicPr>
          <p:cNvPr id="13" name="Kuva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199" y="5613406"/>
            <a:ext cx="2456183" cy="1088388"/>
          </a:xfrm>
          <a:prstGeom prst="rect">
            <a:avLst/>
          </a:prstGeom>
          <a:effectLst>
            <a:outerShdw blurRad="50800" dir="2700000" algn="tl" rotWithShape="0">
              <a:prstClr val="black"/>
            </a:outerShdw>
          </a:effectLst>
        </p:spPr>
      </p:pic>
    </p:spTree>
    <p:extLst>
      <p:ext uri="{BB962C8B-B14F-4D97-AF65-F5344CB8AC3E}">
        <p14:creationId xmlns:p14="http://schemas.microsoft.com/office/powerpoint/2010/main" val="278815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Väliotsikkodia 1">
    <p:spTree>
      <p:nvGrpSpPr>
        <p:cNvPr id="1" name=""/>
        <p:cNvGrpSpPr/>
        <p:nvPr/>
      </p:nvGrpSpPr>
      <p:grpSpPr>
        <a:xfrm>
          <a:off x="0" y="0"/>
          <a:ext cx="0" cy="0"/>
          <a:chOff x="0" y="0"/>
          <a:chExt cx="0" cy="0"/>
        </a:xfrm>
      </p:grpSpPr>
      <p:pic>
        <p:nvPicPr>
          <p:cNvPr id="7" name="Kuva 6" descr="_DSC6921.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2" name="Otsikko 1"/>
          <p:cNvSpPr>
            <a:spLocks noGrp="1"/>
          </p:cNvSpPr>
          <p:nvPr>
            <p:ph type="ctrTitle"/>
          </p:nvPr>
        </p:nvSpPr>
        <p:spPr>
          <a:xfrm>
            <a:off x="457200" y="2728181"/>
            <a:ext cx="4411494" cy="1906777"/>
          </a:xfrm>
          <a:effectLst>
            <a:outerShdw blurRad="76200" dist="38100" dir="2700000" algn="tl" rotWithShape="0">
              <a:schemeClr val="tx2">
                <a:alpha val="60000"/>
              </a:schemeClr>
            </a:outerShdw>
          </a:effectLst>
        </p:spPr>
        <p:txBody>
          <a:bodyPr anchor="b">
            <a:noAutofit/>
          </a:bodyPr>
          <a:lstStyle>
            <a:lvl1pPr algn="l">
              <a:defRPr sz="4000">
                <a:solidFill>
                  <a:schemeClr val="bg1"/>
                </a:solidFill>
                <a:latin typeface="Helvetica" pitchFamily="34" charset="0"/>
              </a:defRPr>
            </a:lvl1pPr>
          </a:lstStyle>
          <a:p>
            <a:r>
              <a:rPr lang="en-US"/>
              <a:t>Click to edit Master title style</a:t>
            </a:r>
            <a:endParaRPr lang="fi-FI" dirty="0"/>
          </a:p>
        </p:txBody>
      </p:sp>
      <p:sp>
        <p:nvSpPr>
          <p:cNvPr id="3" name="Alaotsikko 2"/>
          <p:cNvSpPr>
            <a:spLocks noGrp="1"/>
          </p:cNvSpPr>
          <p:nvPr>
            <p:ph type="subTitle" idx="1"/>
          </p:nvPr>
        </p:nvSpPr>
        <p:spPr>
          <a:xfrm>
            <a:off x="457200" y="4745298"/>
            <a:ext cx="4411494" cy="1106530"/>
          </a:xfrm>
          <a:effectLst>
            <a:outerShdw blurRad="76200" dist="38100" dir="2700000" algn="tl" rotWithShape="0">
              <a:schemeClr val="tx2">
                <a:alpha val="60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18"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endParaRPr lang="fi-FI" b="1" dirty="0"/>
          </a:p>
        </p:txBody>
      </p:sp>
      <p:sp>
        <p:nvSpPr>
          <p:cNvPr id="19"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20" name="Suora yhdysviiva 19"/>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Suora yhdysviiva 20"/>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4" name="Group 3"/>
          <p:cNvGrpSpPr/>
          <p:nvPr userDrawn="1"/>
        </p:nvGrpSpPr>
        <p:grpSpPr>
          <a:xfrm>
            <a:off x="457200" y="0"/>
            <a:ext cx="763388" cy="1028096"/>
            <a:chOff x="457200" y="0"/>
            <a:chExt cx="763388" cy="1028096"/>
          </a:xfrm>
        </p:grpSpPr>
        <p:sp>
          <p:nvSpPr>
            <p:cNvPr id="16"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2" name="Kuva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
        <p:nvSpPr>
          <p:cNvPr id="14" name="Päivämäärän paikkamerkki 3"/>
          <p:cNvSpPr>
            <a:spLocks noGrp="1"/>
          </p:cNvSpPr>
          <p:nvPr userDrawn="1">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r>
              <a:rPr lang="fi-FI"/>
              <a:t>17.4.2018</a:t>
            </a:r>
            <a:endParaRPr lang="fi-FI" dirty="0"/>
          </a:p>
        </p:txBody>
      </p:sp>
    </p:spTree>
    <p:extLst>
      <p:ext uri="{BB962C8B-B14F-4D97-AF65-F5344CB8AC3E}">
        <p14:creationId xmlns:p14="http://schemas.microsoft.com/office/powerpoint/2010/main" val="2667207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Kuvadia 3">
    <p:spTree>
      <p:nvGrpSpPr>
        <p:cNvPr id="1" name=""/>
        <p:cNvGrpSpPr/>
        <p:nvPr/>
      </p:nvGrpSpPr>
      <p:grpSpPr>
        <a:xfrm>
          <a:off x="0" y="0"/>
          <a:ext cx="0" cy="0"/>
          <a:chOff x="0" y="0"/>
          <a:chExt cx="0" cy="0"/>
        </a:xfrm>
      </p:grpSpPr>
      <p:pic>
        <p:nvPicPr>
          <p:cNvPr id="3" name="Kuva 2" descr="DSC_0676.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7" name="Alatunnisteen paikkamerkki 4"/>
          <p:cNvSpPr>
            <a:spLocks noGrp="1"/>
          </p:cNvSpPr>
          <p:nvPr>
            <p:ph type="ftr" sz="quarter" idx="11"/>
          </p:nvPr>
        </p:nvSpPr>
        <p:spPr>
          <a:xfrm>
            <a:off x="5343906" y="6520805"/>
            <a:ext cx="2147658" cy="180989"/>
          </a:xfrm>
        </p:spPr>
        <p:txBody>
          <a:bodyPr/>
          <a:lstStyle>
            <a:lvl1pPr algn="r">
              <a:defRPr sz="900">
                <a:solidFill>
                  <a:schemeClr val="bg1"/>
                </a:solidFill>
                <a:latin typeface="Helvetica"/>
                <a:cs typeface="Helvetica"/>
              </a:defRPr>
            </a:lvl1pPr>
          </a:lstStyle>
          <a:p>
            <a:r>
              <a:rPr lang="fi-FI" b="1" dirty="0">
                <a:solidFill>
                  <a:srgbClr val="F1563F"/>
                </a:solidFill>
              </a:rPr>
              <a:t>JYU. </a:t>
            </a:r>
            <a:r>
              <a:rPr lang="fi-FI" b="1" dirty="0" err="1"/>
              <a:t>Since</a:t>
            </a:r>
            <a:r>
              <a:rPr lang="fi-FI" b="1" dirty="0"/>
              <a:t> 1863.</a:t>
            </a:r>
          </a:p>
        </p:txBody>
      </p:sp>
      <p:sp>
        <p:nvSpPr>
          <p:cNvPr id="8" name="Dian numeron paikkamerkki 5"/>
          <p:cNvSpPr>
            <a:spLocks noGrp="1"/>
          </p:cNvSpPr>
          <p:nvPr>
            <p:ph type="sldNum" sz="quarter" idx="12"/>
          </p:nvPr>
        </p:nvSpPr>
        <p:spPr>
          <a:xfrm>
            <a:off x="8564975" y="6520805"/>
            <a:ext cx="454016" cy="180989"/>
          </a:xfrm>
        </p:spPr>
        <p:txBody>
          <a:bodyPr/>
          <a:lstStyle>
            <a:lvl1pPr algn="l">
              <a:defRPr sz="900">
                <a:solidFill>
                  <a:schemeClr val="bg1"/>
                </a:solidFill>
              </a:defRPr>
            </a:lvl1pPr>
          </a:lstStyle>
          <a:p>
            <a:fld id="{0FE3988A-0109-0B40-965D-9E0ED41EFEE4}" type="slidenum">
              <a:rPr lang="fi-FI" smtClean="0"/>
              <a:pPr/>
              <a:t>‹#›</a:t>
            </a:fld>
            <a:endParaRPr lang="fi-FI" dirty="0"/>
          </a:p>
        </p:txBody>
      </p:sp>
      <p:cxnSp>
        <p:nvCxnSpPr>
          <p:cNvPr id="9" name="Suora yhdysviiva 8"/>
          <p:cNvCxnSpPr/>
          <p:nvPr userDrawn="1"/>
        </p:nvCxnSpPr>
        <p:spPr>
          <a:xfrm>
            <a:off x="8503899" y="652080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uora yhdysviiva 9"/>
          <p:cNvCxnSpPr/>
          <p:nvPr userDrawn="1"/>
        </p:nvCxnSpPr>
        <p:spPr>
          <a:xfrm>
            <a:off x="7552916" y="652080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Päivämäärän paikkamerkki 3"/>
          <p:cNvSpPr>
            <a:spLocks noGrp="1"/>
          </p:cNvSpPr>
          <p:nvPr>
            <p:ph type="dt" sz="half" idx="10"/>
          </p:nvPr>
        </p:nvSpPr>
        <p:spPr>
          <a:xfrm>
            <a:off x="7617453" y="6520805"/>
            <a:ext cx="831227" cy="180989"/>
          </a:xfrm>
        </p:spPr>
        <p:txBody>
          <a:bodyPr/>
          <a:lstStyle>
            <a:lvl1pPr algn="ctr">
              <a:defRPr sz="900">
                <a:solidFill>
                  <a:schemeClr val="bg1"/>
                </a:solidFill>
              </a:defRPr>
            </a:lvl1pPr>
          </a:lstStyle>
          <a:p>
            <a:r>
              <a:rPr lang="fi-FI"/>
              <a:t>17.4.2018</a:t>
            </a:r>
            <a:endParaRPr lang="fi-FI" dirty="0"/>
          </a:p>
        </p:txBody>
      </p:sp>
      <p:pic>
        <p:nvPicPr>
          <p:cNvPr id="13" name="Kuva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199" y="5613406"/>
            <a:ext cx="2456183" cy="1088388"/>
          </a:xfrm>
          <a:prstGeom prst="rect">
            <a:avLst/>
          </a:prstGeom>
          <a:effectLst>
            <a:outerShdw blurRad="50800" dir="2700000" algn="tl" rotWithShape="0">
              <a:prstClr val="black"/>
            </a:outerShdw>
          </a:effectLst>
        </p:spPr>
      </p:pic>
    </p:spTree>
    <p:extLst>
      <p:ext uri="{BB962C8B-B14F-4D97-AF65-F5344CB8AC3E}">
        <p14:creationId xmlns:p14="http://schemas.microsoft.com/office/powerpoint/2010/main" val="33426915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Kuvadia 4">
    <p:spTree>
      <p:nvGrpSpPr>
        <p:cNvPr id="1" name=""/>
        <p:cNvGrpSpPr/>
        <p:nvPr/>
      </p:nvGrpSpPr>
      <p:grpSpPr>
        <a:xfrm>
          <a:off x="0" y="0"/>
          <a:ext cx="0" cy="0"/>
          <a:chOff x="0" y="0"/>
          <a:chExt cx="0" cy="0"/>
        </a:xfrm>
      </p:grpSpPr>
      <p:pic>
        <p:nvPicPr>
          <p:cNvPr id="4" name="Kuva 3" descr="DSC_1080.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Päivämäärän paikkamerkki 3"/>
          <p:cNvSpPr>
            <a:spLocks noGrp="1"/>
          </p:cNvSpPr>
          <p:nvPr>
            <p:ph type="dt" sz="half" idx="10"/>
          </p:nvPr>
        </p:nvSpPr>
        <p:spPr>
          <a:xfrm>
            <a:off x="7617453" y="6520805"/>
            <a:ext cx="831227" cy="180989"/>
          </a:xfrm>
        </p:spPr>
        <p:txBody>
          <a:bodyPr/>
          <a:lstStyle>
            <a:lvl1pPr algn="ctr">
              <a:defRPr sz="900">
                <a:solidFill>
                  <a:schemeClr val="bg1"/>
                </a:solidFill>
              </a:defRPr>
            </a:lvl1pPr>
          </a:lstStyle>
          <a:p>
            <a:r>
              <a:rPr lang="fi-FI"/>
              <a:t>17.4.2018</a:t>
            </a:r>
            <a:endParaRPr lang="fi-FI" dirty="0"/>
          </a:p>
        </p:txBody>
      </p:sp>
      <p:sp>
        <p:nvSpPr>
          <p:cNvPr id="7" name="Alatunnisteen paikkamerkki 4"/>
          <p:cNvSpPr>
            <a:spLocks noGrp="1"/>
          </p:cNvSpPr>
          <p:nvPr>
            <p:ph type="ftr" sz="quarter" idx="11"/>
          </p:nvPr>
        </p:nvSpPr>
        <p:spPr>
          <a:xfrm>
            <a:off x="5343906" y="6520805"/>
            <a:ext cx="2147658" cy="180989"/>
          </a:xfrm>
        </p:spPr>
        <p:txBody>
          <a:bodyPr/>
          <a:lstStyle>
            <a:lvl1pPr algn="r">
              <a:defRPr sz="900">
                <a:solidFill>
                  <a:schemeClr val="bg1"/>
                </a:solidFill>
                <a:latin typeface="Helvetica"/>
                <a:cs typeface="Helvetica"/>
              </a:defRPr>
            </a:lvl1pPr>
          </a:lstStyle>
          <a:p>
            <a:r>
              <a:rPr lang="fi-FI" b="1" dirty="0">
                <a:solidFill>
                  <a:srgbClr val="F1563F"/>
                </a:solidFill>
              </a:rPr>
              <a:t>JYU. </a:t>
            </a:r>
            <a:r>
              <a:rPr lang="fi-FI" b="1" dirty="0" err="1"/>
              <a:t>Since</a:t>
            </a:r>
            <a:r>
              <a:rPr lang="fi-FI" b="1" dirty="0"/>
              <a:t> 1863.</a:t>
            </a:r>
          </a:p>
        </p:txBody>
      </p:sp>
      <p:sp>
        <p:nvSpPr>
          <p:cNvPr id="8" name="Dian numeron paikkamerkki 5"/>
          <p:cNvSpPr>
            <a:spLocks noGrp="1"/>
          </p:cNvSpPr>
          <p:nvPr>
            <p:ph type="sldNum" sz="quarter" idx="12"/>
          </p:nvPr>
        </p:nvSpPr>
        <p:spPr>
          <a:xfrm>
            <a:off x="8564975" y="6520805"/>
            <a:ext cx="454016" cy="180989"/>
          </a:xfrm>
        </p:spPr>
        <p:txBody>
          <a:bodyPr/>
          <a:lstStyle>
            <a:lvl1pPr algn="l">
              <a:defRPr sz="900">
                <a:solidFill>
                  <a:schemeClr val="bg1"/>
                </a:solidFill>
              </a:defRPr>
            </a:lvl1pPr>
          </a:lstStyle>
          <a:p>
            <a:fld id="{0FE3988A-0109-0B40-965D-9E0ED41EFEE4}" type="slidenum">
              <a:rPr lang="fi-FI" smtClean="0"/>
              <a:pPr/>
              <a:t>‹#›</a:t>
            </a:fld>
            <a:endParaRPr lang="fi-FI" dirty="0"/>
          </a:p>
        </p:txBody>
      </p:sp>
      <p:cxnSp>
        <p:nvCxnSpPr>
          <p:cNvPr id="9" name="Suora yhdysviiva 8"/>
          <p:cNvCxnSpPr/>
          <p:nvPr userDrawn="1"/>
        </p:nvCxnSpPr>
        <p:spPr>
          <a:xfrm>
            <a:off x="8503899" y="652080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uora yhdysviiva 9"/>
          <p:cNvCxnSpPr/>
          <p:nvPr userDrawn="1"/>
        </p:nvCxnSpPr>
        <p:spPr>
          <a:xfrm>
            <a:off x="7552916" y="652080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 name="Kuva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199" y="5613406"/>
            <a:ext cx="2456183" cy="1088388"/>
          </a:xfrm>
          <a:prstGeom prst="rect">
            <a:avLst/>
          </a:prstGeom>
          <a:effectLst>
            <a:outerShdw blurRad="50800" dir="2700000" algn="tl" rotWithShape="0">
              <a:prstClr val="black"/>
            </a:outerShdw>
          </a:effectLst>
        </p:spPr>
      </p:pic>
    </p:spTree>
    <p:extLst>
      <p:ext uri="{BB962C8B-B14F-4D97-AF65-F5344CB8AC3E}">
        <p14:creationId xmlns:p14="http://schemas.microsoft.com/office/powerpoint/2010/main" val="2121414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 2">
    <p:spTree>
      <p:nvGrpSpPr>
        <p:cNvPr id="1" name=""/>
        <p:cNvGrpSpPr/>
        <p:nvPr/>
      </p:nvGrpSpPr>
      <p:grpSpPr>
        <a:xfrm>
          <a:off x="0" y="0"/>
          <a:ext cx="0" cy="0"/>
          <a:chOff x="0" y="0"/>
          <a:chExt cx="0" cy="0"/>
        </a:xfrm>
      </p:grpSpPr>
      <p:pic>
        <p:nvPicPr>
          <p:cNvPr id="5" name="Kuva 4" descr="_DSC8395.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14" name="Suorakulmio 13"/>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7"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endParaRPr lang="fi-FI" b="1" dirty="0"/>
          </a:p>
        </p:txBody>
      </p:sp>
      <p:sp>
        <p:nvSpPr>
          <p:cNvPr id="18"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9" name="Suora yhdysviiva 18"/>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uora yhdysviiva 19"/>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4" name="Otsikko 1"/>
          <p:cNvSpPr>
            <a:spLocks noGrp="1"/>
          </p:cNvSpPr>
          <p:nvPr>
            <p:ph type="ctrTitle"/>
          </p:nvPr>
        </p:nvSpPr>
        <p:spPr>
          <a:xfrm>
            <a:off x="457200" y="2829275"/>
            <a:ext cx="5444766" cy="1906777"/>
          </a:xfrm>
          <a:effectLst>
            <a:outerShdw blurRad="76200" dist="38100" dir="2700000" algn="tl" rotWithShape="0">
              <a:schemeClr val="tx1">
                <a:alpha val="73000"/>
              </a:schemeClr>
            </a:outerShdw>
          </a:effectLst>
        </p:spPr>
        <p:txBody>
          <a:bodyPr anchor="b">
            <a:noAutofit/>
          </a:bodyPr>
          <a:lstStyle>
            <a:lvl1pPr algn="l">
              <a:defRPr sz="4000">
                <a:solidFill>
                  <a:schemeClr val="bg1"/>
                </a:solidFill>
                <a:latin typeface="Helvetica" pitchFamily="34" charset="0"/>
              </a:defRPr>
            </a:lvl1pPr>
          </a:lstStyle>
          <a:p>
            <a:r>
              <a:rPr lang="en-US"/>
              <a:t>Click to edit Master title style</a:t>
            </a:r>
            <a:endParaRPr lang="fi-FI" dirty="0"/>
          </a:p>
        </p:txBody>
      </p:sp>
      <p:sp>
        <p:nvSpPr>
          <p:cNvPr id="25" name="Alaotsikko 2"/>
          <p:cNvSpPr>
            <a:spLocks noGrp="1"/>
          </p:cNvSpPr>
          <p:nvPr>
            <p:ph type="subTitle" idx="1"/>
          </p:nvPr>
        </p:nvSpPr>
        <p:spPr>
          <a:xfrm>
            <a:off x="457200" y="4846392"/>
            <a:ext cx="5444766" cy="1106530"/>
          </a:xfrm>
          <a:effectLst>
            <a:outerShdw blurRad="76200" dist="38100" dir="2700000" algn="tl" rotWithShape="0">
              <a:schemeClr val="tx1">
                <a:alpha val="73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15"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r>
              <a:rPr lang="fi-FI"/>
              <a:t>17.4.2018</a:t>
            </a:r>
            <a:endParaRPr lang="fi-FI" dirty="0"/>
          </a:p>
        </p:txBody>
      </p:sp>
      <p:grpSp>
        <p:nvGrpSpPr>
          <p:cNvPr id="16" name="Group 15"/>
          <p:cNvGrpSpPr/>
          <p:nvPr userDrawn="1"/>
        </p:nvGrpSpPr>
        <p:grpSpPr>
          <a:xfrm>
            <a:off x="457200" y="0"/>
            <a:ext cx="763388" cy="1028096"/>
            <a:chOff x="457200" y="0"/>
            <a:chExt cx="763388" cy="1028096"/>
          </a:xfrm>
        </p:grpSpPr>
        <p:sp>
          <p:nvSpPr>
            <p:cNvPr id="21"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2" name="Kuva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4291046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Väliotsikkodia 3">
    <p:spTree>
      <p:nvGrpSpPr>
        <p:cNvPr id="1" name=""/>
        <p:cNvGrpSpPr/>
        <p:nvPr/>
      </p:nvGrpSpPr>
      <p:grpSpPr>
        <a:xfrm>
          <a:off x="0" y="0"/>
          <a:ext cx="0" cy="0"/>
          <a:chOff x="0" y="0"/>
          <a:chExt cx="0" cy="0"/>
        </a:xfrm>
      </p:grpSpPr>
      <p:pic>
        <p:nvPicPr>
          <p:cNvPr id="4" name="Kuva 3" descr="_DSC7698.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2" name="Otsikko 1"/>
          <p:cNvSpPr>
            <a:spLocks noGrp="1"/>
          </p:cNvSpPr>
          <p:nvPr>
            <p:ph type="ctrTitle"/>
          </p:nvPr>
        </p:nvSpPr>
        <p:spPr>
          <a:xfrm>
            <a:off x="457200" y="2829275"/>
            <a:ext cx="5444766" cy="1906777"/>
          </a:xfrm>
          <a:effectLst>
            <a:outerShdw blurRad="76200" dist="38100" dir="2700000" algn="tl" rotWithShape="0">
              <a:schemeClr val="tx1">
                <a:alpha val="73000"/>
              </a:schemeClr>
            </a:outerShdw>
          </a:effectLst>
        </p:spPr>
        <p:txBody>
          <a:bodyPr anchor="b">
            <a:noAutofit/>
          </a:bodyPr>
          <a:lstStyle>
            <a:lvl1pPr algn="l">
              <a:defRPr sz="4000">
                <a:solidFill>
                  <a:schemeClr val="bg1"/>
                </a:solidFill>
                <a:latin typeface="Helvetica" pitchFamily="34" charset="0"/>
              </a:defRPr>
            </a:lvl1pPr>
          </a:lstStyle>
          <a:p>
            <a:r>
              <a:rPr lang="en-US"/>
              <a:t>Click to edit Master title style</a:t>
            </a:r>
            <a:endParaRPr lang="fi-FI" dirty="0"/>
          </a:p>
        </p:txBody>
      </p:sp>
      <p:sp>
        <p:nvSpPr>
          <p:cNvPr id="3" name="Alaotsikko 2"/>
          <p:cNvSpPr>
            <a:spLocks noGrp="1"/>
          </p:cNvSpPr>
          <p:nvPr>
            <p:ph type="subTitle" idx="1"/>
          </p:nvPr>
        </p:nvSpPr>
        <p:spPr>
          <a:xfrm>
            <a:off x="457200" y="4846392"/>
            <a:ext cx="5444766" cy="1106530"/>
          </a:xfrm>
          <a:effectLst>
            <a:outerShdw blurRad="76200" dist="38100" dir="2700000" algn="tl" rotWithShape="0">
              <a:schemeClr val="tx1">
                <a:alpha val="73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14" name="Suorakulmio 13"/>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7"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18"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9" name="Suora yhdysviiva 18"/>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uora yhdysviiva 19"/>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r>
              <a:rPr lang="fi-FI"/>
              <a:t>17.4.2018</a:t>
            </a:r>
            <a:endParaRPr lang="fi-FI" dirty="0"/>
          </a:p>
        </p:txBody>
      </p:sp>
      <p:grpSp>
        <p:nvGrpSpPr>
          <p:cNvPr id="16" name="Group 15"/>
          <p:cNvGrpSpPr/>
          <p:nvPr userDrawn="1"/>
        </p:nvGrpSpPr>
        <p:grpSpPr>
          <a:xfrm>
            <a:off x="457200" y="0"/>
            <a:ext cx="763388" cy="1028096"/>
            <a:chOff x="457200" y="0"/>
            <a:chExt cx="763388" cy="1028096"/>
          </a:xfrm>
        </p:grpSpPr>
        <p:sp>
          <p:nvSpPr>
            <p:cNvPr id="22"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4" name="Kuva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1250975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 4">
    <p:spTree>
      <p:nvGrpSpPr>
        <p:cNvPr id="1" name=""/>
        <p:cNvGrpSpPr/>
        <p:nvPr/>
      </p:nvGrpSpPr>
      <p:grpSpPr>
        <a:xfrm>
          <a:off x="0" y="0"/>
          <a:ext cx="0" cy="0"/>
          <a:chOff x="0" y="0"/>
          <a:chExt cx="0" cy="0"/>
        </a:xfrm>
      </p:grpSpPr>
      <p:pic>
        <p:nvPicPr>
          <p:cNvPr id="5" name="Kuva 4" descr="DSC_0674.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17" name="Suorakulmio 16"/>
          <p:cNvSpPr/>
          <p:nvPr userDrawn="1"/>
        </p:nvSpPr>
        <p:spPr>
          <a:xfrm>
            <a:off x="0" y="6540486"/>
            <a:ext cx="9144000" cy="323650"/>
          </a:xfrm>
          <a:prstGeom prst="rect">
            <a:avLst/>
          </a:prstGeom>
          <a:solidFill>
            <a:srgbClr val="0029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9"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endParaRPr lang="fi-FI" b="1" dirty="0"/>
          </a:p>
        </p:txBody>
      </p:sp>
      <p:sp>
        <p:nvSpPr>
          <p:cNvPr id="2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21" name="Suora yhdysviiva 20"/>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uora yhdysviiva 21"/>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3" name="Otsikko 1"/>
          <p:cNvSpPr>
            <a:spLocks noGrp="1"/>
          </p:cNvSpPr>
          <p:nvPr>
            <p:ph type="ctrTitle"/>
          </p:nvPr>
        </p:nvSpPr>
        <p:spPr>
          <a:xfrm>
            <a:off x="457200" y="2829275"/>
            <a:ext cx="5444766" cy="1906777"/>
          </a:xfrm>
          <a:effectLst>
            <a:outerShdw blurRad="76200" dist="38100" dir="2700000" algn="tl" rotWithShape="0">
              <a:schemeClr val="tx1">
                <a:alpha val="73000"/>
              </a:schemeClr>
            </a:outerShdw>
          </a:effectLst>
        </p:spPr>
        <p:txBody>
          <a:bodyPr anchor="b">
            <a:noAutofit/>
          </a:bodyPr>
          <a:lstStyle>
            <a:lvl1pPr algn="l">
              <a:defRPr sz="4000">
                <a:solidFill>
                  <a:schemeClr val="bg1"/>
                </a:solidFill>
                <a:latin typeface="Helvetica" pitchFamily="34" charset="0"/>
              </a:defRPr>
            </a:lvl1pPr>
          </a:lstStyle>
          <a:p>
            <a:r>
              <a:rPr lang="en-US"/>
              <a:t>Click to edit Master title style</a:t>
            </a:r>
            <a:endParaRPr lang="fi-FI" dirty="0"/>
          </a:p>
        </p:txBody>
      </p:sp>
      <p:sp>
        <p:nvSpPr>
          <p:cNvPr id="24" name="Alaotsikko 2"/>
          <p:cNvSpPr>
            <a:spLocks noGrp="1"/>
          </p:cNvSpPr>
          <p:nvPr>
            <p:ph type="subTitle" idx="1"/>
          </p:nvPr>
        </p:nvSpPr>
        <p:spPr>
          <a:xfrm>
            <a:off x="457200" y="4846392"/>
            <a:ext cx="5444766" cy="1106530"/>
          </a:xfrm>
          <a:effectLst>
            <a:outerShdw blurRad="76200" dist="38100" dir="2700000" algn="tl" rotWithShape="0">
              <a:schemeClr val="tx1">
                <a:alpha val="73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r>
              <a:rPr lang="fi-FI"/>
              <a:t>17.4.2018</a:t>
            </a:r>
            <a:endParaRPr lang="fi-FI" dirty="0"/>
          </a:p>
        </p:txBody>
      </p:sp>
      <p:grpSp>
        <p:nvGrpSpPr>
          <p:cNvPr id="16" name="Group 15"/>
          <p:cNvGrpSpPr/>
          <p:nvPr userDrawn="1"/>
        </p:nvGrpSpPr>
        <p:grpSpPr>
          <a:xfrm>
            <a:off x="457200" y="0"/>
            <a:ext cx="763388" cy="1028096"/>
            <a:chOff x="457200" y="0"/>
            <a:chExt cx="763388" cy="1028096"/>
          </a:xfrm>
        </p:grpSpPr>
        <p:sp>
          <p:nvSpPr>
            <p:cNvPr id="18"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6" name="Kuva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3876015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Väliotsikkodia 5">
    <p:spTree>
      <p:nvGrpSpPr>
        <p:cNvPr id="1" name=""/>
        <p:cNvGrpSpPr/>
        <p:nvPr/>
      </p:nvGrpSpPr>
      <p:grpSpPr>
        <a:xfrm>
          <a:off x="0" y="0"/>
          <a:ext cx="0" cy="0"/>
          <a:chOff x="0" y="0"/>
          <a:chExt cx="0" cy="0"/>
        </a:xfrm>
      </p:grpSpPr>
      <p:pic>
        <p:nvPicPr>
          <p:cNvPr id="4" name="Kuva 3" descr="DSC_9770.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2" name="Otsikko 1"/>
          <p:cNvSpPr>
            <a:spLocks noGrp="1"/>
          </p:cNvSpPr>
          <p:nvPr>
            <p:ph type="ctrTitle"/>
          </p:nvPr>
        </p:nvSpPr>
        <p:spPr>
          <a:xfrm>
            <a:off x="3191307" y="2830749"/>
            <a:ext cx="5444766" cy="1906777"/>
          </a:xfrm>
          <a:effectLst>
            <a:outerShdw blurRad="76200" dist="38100" dir="2700000" algn="tl" rotWithShape="0">
              <a:schemeClr val="tx2">
                <a:alpha val="73000"/>
              </a:schemeClr>
            </a:outerShdw>
          </a:effectLst>
        </p:spPr>
        <p:txBody>
          <a:bodyPr anchor="b">
            <a:noAutofit/>
          </a:bodyPr>
          <a:lstStyle>
            <a:lvl1pPr algn="r">
              <a:defRPr sz="4000">
                <a:solidFill>
                  <a:schemeClr val="bg1"/>
                </a:solidFill>
                <a:latin typeface="Helvetica" pitchFamily="34" charset="0"/>
              </a:defRPr>
            </a:lvl1pPr>
          </a:lstStyle>
          <a:p>
            <a:r>
              <a:rPr lang="en-US"/>
              <a:t>Click to edit Master title style</a:t>
            </a:r>
            <a:endParaRPr lang="fi-FI" dirty="0"/>
          </a:p>
        </p:txBody>
      </p:sp>
      <p:sp>
        <p:nvSpPr>
          <p:cNvPr id="3" name="Alaotsikko 2"/>
          <p:cNvSpPr>
            <a:spLocks noGrp="1"/>
          </p:cNvSpPr>
          <p:nvPr>
            <p:ph type="subTitle" idx="1"/>
          </p:nvPr>
        </p:nvSpPr>
        <p:spPr>
          <a:xfrm>
            <a:off x="3191307" y="4847866"/>
            <a:ext cx="5444766" cy="1106530"/>
          </a:xfrm>
          <a:effectLst>
            <a:outerShdw blurRad="76200" dist="38100" dir="2700000" algn="tl" rotWithShape="0">
              <a:schemeClr val="tx2">
                <a:alpha val="73000"/>
              </a:schemeClr>
            </a:outerShdw>
          </a:effectLst>
        </p:spPr>
        <p:txBody>
          <a:bodyPr>
            <a:normAutofit/>
          </a:bodyPr>
          <a:lstStyle>
            <a:lvl1pPr marL="0" indent="0" algn="r">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17" name="Suorakulmio 16"/>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9"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2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21" name="Suora yhdysviiva 20"/>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uora yhdysviiva 21"/>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r>
              <a:rPr lang="fi-FI"/>
              <a:t>17.4.2018</a:t>
            </a:r>
            <a:endParaRPr lang="fi-FI" dirty="0"/>
          </a:p>
        </p:txBody>
      </p:sp>
      <p:grpSp>
        <p:nvGrpSpPr>
          <p:cNvPr id="26" name="Group 25"/>
          <p:cNvGrpSpPr/>
          <p:nvPr userDrawn="1"/>
        </p:nvGrpSpPr>
        <p:grpSpPr>
          <a:xfrm>
            <a:off x="7872685" y="0"/>
            <a:ext cx="763388" cy="1028096"/>
            <a:chOff x="457200" y="0"/>
            <a:chExt cx="763388" cy="1028096"/>
          </a:xfrm>
        </p:grpSpPr>
        <p:sp>
          <p:nvSpPr>
            <p:cNvPr id="27"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8" name="Kuva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670305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Väliotsikkodia 6">
    <p:spTree>
      <p:nvGrpSpPr>
        <p:cNvPr id="1" name=""/>
        <p:cNvGrpSpPr/>
        <p:nvPr/>
      </p:nvGrpSpPr>
      <p:grpSpPr>
        <a:xfrm>
          <a:off x="0" y="0"/>
          <a:ext cx="0" cy="0"/>
          <a:chOff x="0" y="0"/>
          <a:chExt cx="0" cy="0"/>
        </a:xfrm>
      </p:grpSpPr>
      <p:pic>
        <p:nvPicPr>
          <p:cNvPr id="4" name="Kuva 3" descr="Kopio tiedostosta DSC_1299.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2" name="Otsikko 1"/>
          <p:cNvSpPr>
            <a:spLocks noGrp="1"/>
          </p:cNvSpPr>
          <p:nvPr>
            <p:ph type="ctrTitle"/>
          </p:nvPr>
        </p:nvSpPr>
        <p:spPr>
          <a:xfrm>
            <a:off x="457200" y="2210237"/>
            <a:ext cx="4504685" cy="1906777"/>
          </a:xfrm>
          <a:effectLst>
            <a:outerShdw blurRad="76200" dist="38100" dir="2700000" algn="tl" rotWithShape="0">
              <a:schemeClr val="tx2">
                <a:alpha val="73000"/>
              </a:schemeClr>
            </a:outerShdw>
          </a:effectLst>
        </p:spPr>
        <p:txBody>
          <a:bodyPr anchor="b">
            <a:noAutofit/>
          </a:bodyPr>
          <a:lstStyle>
            <a:lvl1pPr algn="l">
              <a:defRPr sz="4000">
                <a:solidFill>
                  <a:schemeClr val="bg1"/>
                </a:solidFill>
                <a:latin typeface="Helvetica" pitchFamily="34" charset="0"/>
              </a:defRPr>
            </a:lvl1pPr>
          </a:lstStyle>
          <a:p>
            <a:r>
              <a:rPr lang="en-US"/>
              <a:t>Click to edit Master title style</a:t>
            </a:r>
            <a:endParaRPr lang="fi-FI" dirty="0"/>
          </a:p>
        </p:txBody>
      </p:sp>
      <p:sp>
        <p:nvSpPr>
          <p:cNvPr id="3" name="Alaotsikko 2"/>
          <p:cNvSpPr>
            <a:spLocks noGrp="1"/>
          </p:cNvSpPr>
          <p:nvPr>
            <p:ph type="subTitle" idx="1"/>
          </p:nvPr>
        </p:nvSpPr>
        <p:spPr>
          <a:xfrm>
            <a:off x="457200" y="4227354"/>
            <a:ext cx="4504685" cy="1106530"/>
          </a:xfrm>
          <a:effectLst>
            <a:outerShdw blurRad="76200" dist="38100" dir="2700000" algn="tl" rotWithShape="0">
              <a:schemeClr val="tx2">
                <a:alpha val="73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cxnSp>
        <p:nvCxnSpPr>
          <p:cNvPr id="12" name="Suora yhdysviiva 11"/>
          <p:cNvCxnSpPr/>
          <p:nvPr userDrawn="1"/>
        </p:nvCxnSpPr>
        <p:spPr>
          <a:xfrm>
            <a:off x="8503899" y="652080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7552916" y="652080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Suorakulmio 16"/>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9"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2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21" name="Suora yhdysviiva 20"/>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uora yhdysviiva 21"/>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r>
              <a:rPr lang="fi-FI"/>
              <a:t>17.4.2018</a:t>
            </a:r>
            <a:endParaRPr lang="fi-FI" dirty="0"/>
          </a:p>
        </p:txBody>
      </p:sp>
      <p:grpSp>
        <p:nvGrpSpPr>
          <p:cNvPr id="18" name="Group 17"/>
          <p:cNvGrpSpPr/>
          <p:nvPr userDrawn="1"/>
        </p:nvGrpSpPr>
        <p:grpSpPr>
          <a:xfrm>
            <a:off x="457200" y="0"/>
            <a:ext cx="763388" cy="1028096"/>
            <a:chOff x="457200" y="0"/>
            <a:chExt cx="763388" cy="1028096"/>
          </a:xfrm>
        </p:grpSpPr>
        <p:sp>
          <p:nvSpPr>
            <p:cNvPr id="25"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6" name="Kuva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2263519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 7">
    <p:spTree>
      <p:nvGrpSpPr>
        <p:cNvPr id="1" name=""/>
        <p:cNvGrpSpPr/>
        <p:nvPr/>
      </p:nvGrpSpPr>
      <p:grpSpPr>
        <a:xfrm>
          <a:off x="0" y="0"/>
          <a:ext cx="0" cy="0"/>
          <a:chOff x="0" y="0"/>
          <a:chExt cx="0" cy="0"/>
        </a:xfrm>
      </p:grpSpPr>
      <p:pic>
        <p:nvPicPr>
          <p:cNvPr id="5" name="Kuva 4" descr="DSC_0244.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17" name="Suorakulmio 16"/>
          <p:cNvSpPr/>
          <p:nvPr userDrawn="1"/>
        </p:nvSpPr>
        <p:spPr>
          <a:xfrm>
            <a:off x="0" y="6540486"/>
            <a:ext cx="9144000" cy="323650"/>
          </a:xfrm>
          <a:prstGeom prst="rect">
            <a:avLst/>
          </a:prstGeom>
          <a:solidFill>
            <a:srgbClr val="0029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9"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endParaRPr lang="fi-FI" b="1" dirty="0"/>
          </a:p>
        </p:txBody>
      </p:sp>
      <p:sp>
        <p:nvSpPr>
          <p:cNvPr id="2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21" name="Suora yhdysviiva 20"/>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uora yhdysviiva 21"/>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3" name="Otsikko 1"/>
          <p:cNvSpPr>
            <a:spLocks noGrp="1"/>
          </p:cNvSpPr>
          <p:nvPr>
            <p:ph type="ctrTitle"/>
          </p:nvPr>
        </p:nvSpPr>
        <p:spPr>
          <a:xfrm>
            <a:off x="457200" y="2075769"/>
            <a:ext cx="4886706" cy="1906777"/>
          </a:xfrm>
          <a:effectLst>
            <a:outerShdw blurRad="76200" dist="38100" dir="2700000" algn="tl" rotWithShape="0">
              <a:schemeClr val="tx2">
                <a:alpha val="73000"/>
              </a:schemeClr>
            </a:outerShdw>
          </a:effectLst>
        </p:spPr>
        <p:txBody>
          <a:bodyPr anchor="b">
            <a:noAutofit/>
          </a:bodyPr>
          <a:lstStyle>
            <a:lvl1pPr algn="l">
              <a:defRPr sz="4000">
                <a:solidFill>
                  <a:schemeClr val="bg1"/>
                </a:solidFill>
                <a:latin typeface="Helvetica" pitchFamily="34" charset="0"/>
              </a:defRPr>
            </a:lvl1pPr>
          </a:lstStyle>
          <a:p>
            <a:r>
              <a:rPr lang="en-US"/>
              <a:t>Click to edit Master title style</a:t>
            </a:r>
            <a:endParaRPr lang="fi-FI" dirty="0"/>
          </a:p>
        </p:txBody>
      </p:sp>
      <p:sp>
        <p:nvSpPr>
          <p:cNvPr id="24" name="Alaotsikko 2"/>
          <p:cNvSpPr>
            <a:spLocks noGrp="1"/>
          </p:cNvSpPr>
          <p:nvPr>
            <p:ph type="subTitle" idx="1"/>
          </p:nvPr>
        </p:nvSpPr>
        <p:spPr>
          <a:xfrm>
            <a:off x="457200" y="4092886"/>
            <a:ext cx="4886706" cy="1106530"/>
          </a:xfrm>
          <a:effectLst>
            <a:outerShdw blurRad="76200" dist="38100" dir="2700000" algn="tl" rotWithShape="0">
              <a:schemeClr val="tx2">
                <a:alpha val="73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r>
              <a:rPr lang="fi-FI"/>
              <a:t>17.4.2018</a:t>
            </a:r>
            <a:endParaRPr lang="fi-FI" dirty="0"/>
          </a:p>
        </p:txBody>
      </p:sp>
      <p:grpSp>
        <p:nvGrpSpPr>
          <p:cNvPr id="16" name="Group 15"/>
          <p:cNvGrpSpPr/>
          <p:nvPr userDrawn="1"/>
        </p:nvGrpSpPr>
        <p:grpSpPr>
          <a:xfrm>
            <a:off x="457200" y="0"/>
            <a:ext cx="763388" cy="1028096"/>
            <a:chOff x="457200" y="0"/>
            <a:chExt cx="763388" cy="1028096"/>
          </a:xfrm>
        </p:grpSpPr>
        <p:sp>
          <p:nvSpPr>
            <p:cNvPr id="18"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6" name="Kuva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1185807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theme" Target="../theme/theme2.xml"/><Relationship Id="rId3" Type="http://schemas.openxmlformats.org/officeDocument/2006/relationships/slideLayout" Target="../slideLayouts/slideLayout12.xml"/><Relationship Id="rId21" Type="http://schemas.openxmlformats.org/officeDocument/2006/relationships/image" Target="../media/image11.png"/><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image" Target="../media/image10.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image" Target="../media/image3.png"/><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3.xml"/><Relationship Id="rId1" Type="http://schemas.openxmlformats.org/officeDocument/2006/relationships/slideLayout" Target="../slideLayouts/slideLayout27.xml"/><Relationship Id="rId4" Type="http://schemas.openxmlformats.org/officeDocument/2006/relationships/image" Target="../media/image1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theme" Target="../theme/theme4.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dirty="0"/>
              <a:t>Muokkaa perustyylejä naps.</a:t>
            </a:r>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FFFFFF"/>
                </a:solidFill>
                <a:latin typeface="Helvetica"/>
                <a:cs typeface="Helvetica"/>
              </a:defRPr>
            </a:lvl1pPr>
          </a:lstStyle>
          <a:p>
            <a:r>
              <a:rPr lang="fi-FI"/>
              <a:t>17.4.2018</a:t>
            </a:r>
            <a:endParaRPr lang="fi-FI" dirty="0"/>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Helvetica"/>
                <a:cs typeface="Helvetica"/>
              </a:defRPr>
            </a:lvl1pPr>
          </a:lstStyle>
          <a:p>
            <a:r>
              <a:rPr lang="fi-FI" b="1" dirty="0">
                <a:solidFill>
                  <a:schemeClr val="accent1"/>
                </a:solidFill>
              </a:rPr>
              <a:t>JYU.</a:t>
            </a:r>
            <a:r>
              <a:rPr lang="fi-FI" b="1" dirty="0"/>
              <a:t> </a:t>
            </a:r>
            <a:r>
              <a:rPr lang="fi-FI" b="1" dirty="0" err="1"/>
              <a:t>Since</a:t>
            </a:r>
            <a:r>
              <a:rPr lang="fi-FI" b="1" dirty="0"/>
              <a:t> 1863.</a:t>
            </a:r>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FFFFF"/>
                </a:solidFill>
                <a:latin typeface="Helvetica"/>
                <a:cs typeface="Helvetica"/>
              </a:defRPr>
            </a:lvl1pPr>
          </a:lstStyle>
          <a:p>
            <a:fld id="{BC065B45-614E-E14D-B4BE-ACD22F608246}" type="slidenum">
              <a:rPr lang="fi-FI" smtClean="0"/>
              <a:pPr/>
              <a:t>‹#›</a:t>
            </a:fld>
            <a:endParaRPr lang="fi-FI" dirty="0"/>
          </a:p>
        </p:txBody>
      </p:sp>
    </p:spTree>
    <p:extLst>
      <p:ext uri="{BB962C8B-B14F-4D97-AF65-F5344CB8AC3E}">
        <p14:creationId xmlns:p14="http://schemas.microsoft.com/office/powerpoint/2010/main" val="10624504"/>
      </p:ext>
    </p:extLst>
  </p:cSld>
  <p:clrMap bg1="lt1" tx1="dk1" bg2="lt2" tx2="dk2" accent1="accent1" accent2="accent2" accent3="accent3" accent4="accent4" accent5="accent5" accent6="accent6" hlink="hlink" folHlink="folHlink"/>
  <p:sldLayoutIdLst>
    <p:sldLayoutId id="2147483748" r:id="rId1"/>
    <p:sldLayoutId id="2147483753" r:id="rId2"/>
    <p:sldLayoutId id="2147483689" r:id="rId3"/>
    <p:sldLayoutId id="2147483701" r:id="rId4"/>
    <p:sldLayoutId id="2147483702" r:id="rId5"/>
    <p:sldLayoutId id="2147483703" r:id="rId6"/>
    <p:sldLayoutId id="2147483704" r:id="rId7"/>
    <p:sldLayoutId id="2147483706" r:id="rId8"/>
    <p:sldLayoutId id="2147483705" r:id="rId9"/>
  </p:sldLayoutIdLst>
  <p:hf hdr="0"/>
  <p:txStyles>
    <p:titleStyle>
      <a:lvl1pPr algn="ctr" defTabSz="457200" rtl="0" eaLnBrk="1" latinLnBrk="0" hangingPunct="1">
        <a:lnSpc>
          <a:spcPct val="100000"/>
        </a:lnSpc>
        <a:spcBef>
          <a:spcPct val="0"/>
        </a:spcBef>
        <a:buNone/>
        <a:defRPr sz="4000" b="1" kern="1200">
          <a:solidFill>
            <a:schemeClr val="bg1"/>
          </a:solidFill>
          <a:latin typeface="Helvetica"/>
          <a:ea typeface="+mj-ea"/>
          <a:cs typeface="Helvetica"/>
        </a:defRPr>
      </a:lvl1pPr>
    </p:titleStyle>
    <p:bodyStyle>
      <a:lvl1pPr marL="342900" indent="-342900" algn="l" defTabSz="457200" rtl="0" eaLnBrk="1" latinLnBrk="0" hangingPunct="1">
        <a:lnSpc>
          <a:spcPct val="100000"/>
        </a:lnSpc>
        <a:spcBef>
          <a:spcPts val="768"/>
        </a:spcBef>
        <a:buFont typeface="Arial"/>
        <a:buChar char="•"/>
        <a:defRPr sz="3200" kern="1200">
          <a:solidFill>
            <a:srgbClr val="FFFFFF"/>
          </a:solidFill>
          <a:latin typeface="Helvetica"/>
          <a:ea typeface="+mn-ea"/>
          <a:cs typeface="Helvetica"/>
        </a:defRPr>
      </a:lvl1pPr>
      <a:lvl2pPr marL="742950" indent="-285750" algn="l" defTabSz="457200" rtl="0" eaLnBrk="1" latinLnBrk="0" hangingPunct="1">
        <a:lnSpc>
          <a:spcPct val="100000"/>
        </a:lnSpc>
        <a:spcBef>
          <a:spcPts val="768"/>
        </a:spcBef>
        <a:buFont typeface="Arial"/>
        <a:buChar char="–"/>
        <a:defRPr sz="2800" kern="1200">
          <a:solidFill>
            <a:srgbClr val="FFFFFF"/>
          </a:solidFill>
          <a:latin typeface="Helvetica"/>
          <a:ea typeface="+mn-ea"/>
          <a:cs typeface="Helvetica"/>
        </a:defRPr>
      </a:lvl2pPr>
      <a:lvl3pPr marL="1143000" indent="-228600" algn="l" defTabSz="457200" rtl="0" eaLnBrk="1" latinLnBrk="0" hangingPunct="1">
        <a:lnSpc>
          <a:spcPct val="100000"/>
        </a:lnSpc>
        <a:spcBef>
          <a:spcPts val="768"/>
        </a:spcBef>
        <a:buFont typeface="Arial"/>
        <a:buChar char="•"/>
        <a:defRPr sz="2400" kern="1200">
          <a:solidFill>
            <a:srgbClr val="FFFFFF"/>
          </a:solidFill>
          <a:latin typeface="Helvetica"/>
          <a:ea typeface="+mn-ea"/>
          <a:cs typeface="Helvetica"/>
        </a:defRPr>
      </a:lvl3pPr>
      <a:lvl4pPr marL="1600200" indent="-228600" algn="l" defTabSz="457200" rtl="0" eaLnBrk="1" latinLnBrk="0" hangingPunct="1">
        <a:lnSpc>
          <a:spcPct val="100000"/>
        </a:lnSpc>
        <a:spcBef>
          <a:spcPts val="768"/>
        </a:spcBef>
        <a:buFont typeface="Arial"/>
        <a:buChar char="–"/>
        <a:defRPr sz="2000" kern="1200">
          <a:solidFill>
            <a:srgbClr val="FFFFFF"/>
          </a:solidFill>
          <a:latin typeface="Helvetica"/>
          <a:ea typeface="+mn-ea"/>
          <a:cs typeface="Helvetica"/>
        </a:defRPr>
      </a:lvl4pPr>
      <a:lvl5pPr marL="2057400" indent="-228600" algn="l" defTabSz="457200" rtl="0" eaLnBrk="1" latinLnBrk="0" hangingPunct="1">
        <a:lnSpc>
          <a:spcPct val="100000"/>
        </a:lnSpc>
        <a:spcBef>
          <a:spcPts val="768"/>
        </a:spcBef>
        <a:buFont typeface="Arial"/>
        <a:buChar char="»"/>
        <a:defRPr sz="2000" kern="1200">
          <a:solidFill>
            <a:srgbClr val="FFFFF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637578"/>
            <a:ext cx="7356324" cy="1019912"/>
          </a:xfrm>
          <a:prstGeom prst="rect">
            <a:avLst/>
          </a:prstGeom>
        </p:spPr>
        <p:txBody>
          <a:bodyPr vert="horz" lIns="91440" tIns="45720" rIns="91440" bIns="45720" rtlCol="0" anchor="ctr">
            <a:normAutofit/>
          </a:bodyPr>
          <a:lstStyle/>
          <a:p>
            <a:r>
              <a:rPr lang="fi-FI" dirty="0"/>
              <a:t>Muokkaa perustyylejä naps.</a:t>
            </a:r>
          </a:p>
        </p:txBody>
      </p:sp>
      <p:sp>
        <p:nvSpPr>
          <p:cNvPr id="3" name="Tekstin paikkamerkki 2"/>
          <p:cNvSpPr>
            <a:spLocks noGrp="1"/>
          </p:cNvSpPr>
          <p:nvPr>
            <p:ph type="body" idx="1"/>
          </p:nvPr>
        </p:nvSpPr>
        <p:spPr>
          <a:xfrm>
            <a:off x="457200" y="1844699"/>
            <a:ext cx="8229600" cy="4557156"/>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Päivämäärän paikkamerkki 3"/>
          <p:cNvSpPr>
            <a:spLocks noGrp="1"/>
          </p:cNvSpPr>
          <p:nvPr>
            <p:ph type="dt" sz="half" idx="2"/>
          </p:nvPr>
        </p:nvSpPr>
        <p:spPr>
          <a:xfrm>
            <a:off x="7617453" y="6592625"/>
            <a:ext cx="831227" cy="180989"/>
          </a:xfrm>
          <a:prstGeom prst="rect">
            <a:avLst/>
          </a:prstGeom>
        </p:spPr>
        <p:txBody>
          <a:bodyPr/>
          <a:lstStyle>
            <a:lvl1pPr algn="ctr">
              <a:defRPr sz="900">
                <a:solidFill>
                  <a:schemeClr val="bg1"/>
                </a:solidFill>
                <a:latin typeface="Helvetica"/>
                <a:cs typeface="Helvetica"/>
              </a:defRPr>
            </a:lvl1pPr>
          </a:lstStyle>
          <a:p>
            <a:r>
              <a:rPr lang="fi-FI"/>
              <a:t>17.4.2018</a:t>
            </a:r>
            <a:endParaRPr lang="fi-FI" dirty="0"/>
          </a:p>
        </p:txBody>
      </p:sp>
      <p:sp>
        <p:nvSpPr>
          <p:cNvPr id="9" name="Alatunnisteen paikkamerkki 4"/>
          <p:cNvSpPr>
            <a:spLocks noGrp="1"/>
          </p:cNvSpPr>
          <p:nvPr>
            <p:ph type="ftr" sz="quarter" idx="3"/>
          </p:nvPr>
        </p:nvSpPr>
        <p:spPr>
          <a:xfrm>
            <a:off x="5343907" y="6592625"/>
            <a:ext cx="2147658" cy="180989"/>
          </a:xfrm>
          <a:prstGeom prst="rect">
            <a:avLst/>
          </a:prstGeom>
        </p:spPr>
        <p:txBody>
          <a:bodyPr/>
          <a:lstStyle>
            <a:lvl1pPr algn="r">
              <a:defRPr sz="900" b="0">
                <a:solidFill>
                  <a:schemeClr val="bg1"/>
                </a:solidFill>
                <a:latin typeface="Helvetica"/>
                <a:cs typeface="Helvetica"/>
              </a:defRPr>
            </a:lvl1pPr>
          </a:lstStyle>
          <a:p>
            <a:r>
              <a:rPr lang="fi-FI" b="1" dirty="0">
                <a:solidFill>
                  <a:schemeClr val="accent1"/>
                </a:solidFill>
              </a:rPr>
              <a:t>JYU.</a:t>
            </a:r>
            <a:r>
              <a:rPr lang="fi-FI" b="1" dirty="0"/>
              <a:t> </a:t>
            </a:r>
            <a:r>
              <a:rPr lang="fi-FI" b="1" dirty="0" err="1"/>
              <a:t>Since</a:t>
            </a:r>
            <a:r>
              <a:rPr lang="fi-FI" b="1" dirty="0"/>
              <a:t> 1863.</a:t>
            </a:r>
          </a:p>
        </p:txBody>
      </p:sp>
      <p:sp>
        <p:nvSpPr>
          <p:cNvPr id="1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a:cs typeface="Helvetica"/>
              </a:defRPr>
            </a:lvl1pPr>
          </a:lstStyle>
          <a:p>
            <a:fld id="{0FE3988A-0109-0B40-965D-9E0ED41EFEE4}" type="slidenum">
              <a:rPr lang="fi-FI" smtClean="0"/>
              <a:pPr/>
              <a:t>‹#›</a:t>
            </a:fld>
            <a:endParaRPr lang="fi-FI" dirty="0"/>
          </a:p>
        </p:txBody>
      </p:sp>
      <p:cxnSp>
        <p:nvCxnSpPr>
          <p:cNvPr id="11" name="Suora yhdysviiva 10"/>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Suora yhdysviiva 11"/>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6" name="Group 15"/>
          <p:cNvGrpSpPr/>
          <p:nvPr userDrawn="1"/>
        </p:nvGrpSpPr>
        <p:grpSpPr>
          <a:xfrm>
            <a:off x="7923412" y="0"/>
            <a:ext cx="763388" cy="1028096"/>
            <a:chOff x="457200" y="0"/>
            <a:chExt cx="763388" cy="1028096"/>
          </a:xfrm>
        </p:grpSpPr>
        <p:sp>
          <p:nvSpPr>
            <p:cNvPr id="17"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18" name="Kuva 21"/>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2586980288"/>
      </p:ext>
    </p:extLst>
  </p:cSld>
  <p:clrMap bg1="lt1" tx1="dk1" bg2="lt2" tx2="dk2" accent1="accent1" accent2="accent2" accent3="accent3" accent4="accent4" accent5="accent5" accent6="accent6" hlink="hlink" folHlink="folHlink"/>
  <p:sldLayoutIdLst>
    <p:sldLayoutId id="2147483684" r:id="rId1"/>
    <p:sldLayoutId id="2147483686" r:id="rId2"/>
    <p:sldLayoutId id="2147483687" r:id="rId3"/>
    <p:sldLayoutId id="2147483750" r:id="rId4"/>
    <p:sldLayoutId id="2147483752" r:id="rId5"/>
    <p:sldLayoutId id="2147483719" r:id="rId6"/>
    <p:sldLayoutId id="2147483717" r:id="rId7"/>
    <p:sldLayoutId id="2147483651" r:id="rId8"/>
    <p:sldLayoutId id="2147483722" r:id="rId9"/>
    <p:sldLayoutId id="2147483718" r:id="rId10"/>
    <p:sldLayoutId id="2147483676" r:id="rId11"/>
    <p:sldLayoutId id="2147483677" r:id="rId12"/>
    <p:sldLayoutId id="2147483678" r:id="rId13"/>
    <p:sldLayoutId id="2147483679" r:id="rId14"/>
    <p:sldLayoutId id="2147483680" r:id="rId15"/>
    <p:sldLayoutId id="2147483681" r:id="rId16"/>
    <p:sldLayoutId id="2147483682" r:id="rId17"/>
  </p:sldLayoutIdLst>
  <p:hf hdr="0"/>
  <p:txStyles>
    <p:titleStyle>
      <a:lvl1pPr algn="l" defTabSz="457200" rtl="0" eaLnBrk="1" latinLnBrk="0" hangingPunct="1">
        <a:lnSpc>
          <a:spcPct val="100000"/>
        </a:lnSpc>
        <a:spcBef>
          <a:spcPct val="0"/>
        </a:spcBef>
        <a:buNone/>
        <a:defRPr sz="3600" b="1" i="0" kern="1200">
          <a:solidFill>
            <a:schemeClr val="tx2"/>
          </a:solidFill>
          <a:latin typeface="Helvetica"/>
          <a:ea typeface="+mj-ea"/>
          <a:cs typeface="Helvetica"/>
        </a:defRPr>
      </a:lvl1pPr>
    </p:titleStyle>
    <p:bodyStyle>
      <a:lvl1pPr marL="342900" indent="-342900" algn="l" defTabSz="457200" rtl="0" eaLnBrk="1" latinLnBrk="0" hangingPunct="1">
        <a:lnSpc>
          <a:spcPct val="100000"/>
        </a:lnSpc>
        <a:spcBef>
          <a:spcPts val="768"/>
        </a:spcBef>
        <a:buClr>
          <a:schemeClr val="accent1"/>
        </a:buClr>
        <a:buFont typeface="Arial"/>
        <a:buChar char="•"/>
        <a:defRPr sz="3200" kern="1200">
          <a:solidFill>
            <a:schemeClr val="tx2"/>
          </a:solidFill>
          <a:latin typeface="Helvetica"/>
          <a:ea typeface="+mn-ea"/>
          <a:cs typeface="Helvetica"/>
        </a:defRPr>
      </a:lvl1pPr>
      <a:lvl2pPr marL="742950" indent="-285750" algn="l" defTabSz="457200" rtl="0" eaLnBrk="1" latinLnBrk="0" hangingPunct="1">
        <a:lnSpc>
          <a:spcPct val="100000"/>
        </a:lnSpc>
        <a:spcBef>
          <a:spcPts val="768"/>
        </a:spcBef>
        <a:buClr>
          <a:schemeClr val="accent1"/>
        </a:buClr>
        <a:buFontTx/>
        <a:buBlip>
          <a:blip r:embed="rId20"/>
        </a:buBlip>
        <a:defRPr sz="2800" kern="1200">
          <a:solidFill>
            <a:schemeClr val="tx2"/>
          </a:solidFill>
          <a:latin typeface="Helvetica"/>
          <a:ea typeface="+mn-ea"/>
          <a:cs typeface="Helvetica"/>
        </a:defRPr>
      </a:lvl2pPr>
      <a:lvl3pPr marL="1144800" indent="-228600" algn="l" defTabSz="457200" rtl="0" eaLnBrk="1" latinLnBrk="0" hangingPunct="1">
        <a:lnSpc>
          <a:spcPct val="100000"/>
        </a:lnSpc>
        <a:spcBef>
          <a:spcPts val="768"/>
        </a:spcBef>
        <a:buClr>
          <a:schemeClr val="accent1"/>
        </a:buClr>
        <a:buSzPct val="80000"/>
        <a:buFontTx/>
        <a:buBlip>
          <a:blip r:embed="rId21"/>
        </a:buBlip>
        <a:defRPr sz="2400" kern="1200">
          <a:solidFill>
            <a:schemeClr val="tx2"/>
          </a:solidFill>
          <a:latin typeface="Helvetica"/>
          <a:ea typeface="+mn-ea"/>
          <a:cs typeface="Helvetica"/>
        </a:defRPr>
      </a:lvl3pPr>
      <a:lvl4pPr marL="1600200" indent="-228600" algn="l" defTabSz="457200" rtl="0" eaLnBrk="1" latinLnBrk="0" hangingPunct="1">
        <a:lnSpc>
          <a:spcPct val="100000"/>
        </a:lnSpc>
        <a:spcBef>
          <a:spcPts val="768"/>
        </a:spcBef>
        <a:buClr>
          <a:schemeClr val="accent1"/>
        </a:buClr>
        <a:buFont typeface="Arial"/>
        <a:buChar char="–"/>
        <a:defRPr sz="2000" kern="1200">
          <a:solidFill>
            <a:schemeClr val="tx2"/>
          </a:solidFill>
          <a:latin typeface="Helvetica"/>
          <a:ea typeface="+mn-ea"/>
          <a:cs typeface="Helvetica"/>
        </a:defRPr>
      </a:lvl4pPr>
      <a:lvl5pPr marL="2057400" indent="-228600" algn="l" defTabSz="457200" rtl="0" eaLnBrk="1" latinLnBrk="0" hangingPunct="1">
        <a:lnSpc>
          <a:spcPct val="100000"/>
        </a:lnSpc>
        <a:spcBef>
          <a:spcPts val="768"/>
        </a:spcBef>
        <a:buClr>
          <a:schemeClr val="accent1"/>
        </a:buClr>
        <a:buFont typeface="Arial"/>
        <a:buChar char="»"/>
        <a:defRPr sz="2000" kern="1200">
          <a:solidFill>
            <a:schemeClr val="tx2"/>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dirty="0"/>
              <a:t>Muokkaa perustyylejä naps.</a:t>
            </a:r>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Helvetica"/>
                <a:cs typeface="Helvetica"/>
              </a:defRPr>
            </a:lvl1pPr>
          </a:lstStyle>
          <a:p>
            <a:r>
              <a:rPr lang="fi-FI"/>
              <a:t>17.4.2018</a:t>
            </a:r>
            <a:endParaRPr lang="fi-FI" dirty="0"/>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Helvetica"/>
                <a:cs typeface="Helvetica"/>
              </a:defRPr>
            </a:lvl1pPr>
          </a:lstStyle>
          <a:p>
            <a:r>
              <a:rPr lang="en-US"/>
              <a:t>JYU. Since 1863.</a:t>
            </a:r>
            <a:endParaRPr lang="fi-FI" dirty="0"/>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Helvetica"/>
                <a:cs typeface="Helvetica"/>
              </a:defRPr>
            </a:lvl1pPr>
          </a:lstStyle>
          <a:p>
            <a:fld id="{D0733F34-F495-8241-B2FA-79989A321230}" type="slidenum">
              <a:rPr lang="fi-FI" smtClean="0"/>
              <a:pPr/>
              <a:t>‹#›</a:t>
            </a:fld>
            <a:endParaRPr lang="fi-FI" dirty="0"/>
          </a:p>
        </p:txBody>
      </p:sp>
    </p:spTree>
    <p:extLst>
      <p:ext uri="{BB962C8B-B14F-4D97-AF65-F5344CB8AC3E}">
        <p14:creationId xmlns:p14="http://schemas.microsoft.com/office/powerpoint/2010/main" val="1880339826"/>
      </p:ext>
    </p:extLst>
  </p:cSld>
  <p:clrMap bg1="lt1" tx1="dk1" bg2="lt2" tx2="dk2" accent1="accent1" accent2="accent2" accent3="accent3" accent4="accent4" accent5="accent5" accent6="accent6" hlink="hlink" folHlink="folHlink"/>
  <p:sldLayoutIdLst>
    <p:sldLayoutId id="2147483744" r:id="rId1"/>
  </p:sldLayoutIdLst>
  <p:hf hdr="0"/>
  <p:txStyles>
    <p:titleStyle>
      <a:lvl1pPr algn="ctr" defTabSz="457200" rtl="0" eaLnBrk="1" latinLnBrk="0" hangingPunct="1">
        <a:lnSpc>
          <a:spcPct val="100000"/>
        </a:lnSpc>
        <a:spcBef>
          <a:spcPct val="0"/>
        </a:spcBef>
        <a:buNone/>
        <a:defRPr sz="3600" b="1" kern="1200">
          <a:solidFill>
            <a:schemeClr val="tx2"/>
          </a:solidFill>
          <a:latin typeface="Helvetica"/>
          <a:ea typeface="+mj-ea"/>
          <a:cs typeface="Helvetica"/>
        </a:defRPr>
      </a:lvl1pPr>
    </p:titleStyle>
    <p:bodyStyle>
      <a:lvl1pPr marL="342900" indent="-342900" algn="l" defTabSz="457200" rtl="0" eaLnBrk="1" latinLnBrk="0" hangingPunct="1">
        <a:lnSpc>
          <a:spcPct val="100000"/>
        </a:lnSpc>
        <a:spcBef>
          <a:spcPct val="20000"/>
        </a:spcBef>
        <a:buClr>
          <a:schemeClr val="accent1"/>
        </a:buClr>
        <a:buFont typeface="Arial"/>
        <a:buChar char="•"/>
        <a:defRPr sz="3200" kern="1200">
          <a:solidFill>
            <a:schemeClr val="tx2"/>
          </a:solidFill>
          <a:latin typeface="Helvetica"/>
          <a:ea typeface="+mn-ea"/>
          <a:cs typeface="Helvetica"/>
        </a:defRPr>
      </a:lvl1pPr>
      <a:lvl2pPr marL="742950" indent="-285750" algn="l" defTabSz="457200" rtl="0" eaLnBrk="1" latinLnBrk="0" hangingPunct="1">
        <a:lnSpc>
          <a:spcPct val="100000"/>
        </a:lnSpc>
        <a:spcBef>
          <a:spcPct val="20000"/>
        </a:spcBef>
        <a:buClr>
          <a:schemeClr val="accent1"/>
        </a:buClr>
        <a:buSzPct val="100000"/>
        <a:buFontTx/>
        <a:buBlip>
          <a:blip r:embed="rId3"/>
        </a:buBlip>
        <a:defRPr sz="2800" kern="1200">
          <a:solidFill>
            <a:schemeClr val="tx2"/>
          </a:solidFill>
          <a:latin typeface="Helvetica"/>
          <a:ea typeface="+mn-ea"/>
          <a:cs typeface="Helvetica"/>
        </a:defRPr>
      </a:lvl2pPr>
      <a:lvl3pPr marL="1143000" indent="-228600" algn="l" defTabSz="457200" rtl="0" eaLnBrk="1" latinLnBrk="0" hangingPunct="1">
        <a:lnSpc>
          <a:spcPct val="100000"/>
        </a:lnSpc>
        <a:spcBef>
          <a:spcPct val="20000"/>
        </a:spcBef>
        <a:buClr>
          <a:schemeClr val="accent1"/>
        </a:buClr>
        <a:buSzPct val="100000"/>
        <a:buFontTx/>
        <a:buBlip>
          <a:blip r:embed="rId4"/>
        </a:buBlip>
        <a:defRPr sz="2400" kern="1200">
          <a:solidFill>
            <a:schemeClr val="tx2"/>
          </a:solidFill>
          <a:latin typeface="Helvetica"/>
          <a:ea typeface="+mn-ea"/>
          <a:cs typeface="Helvetica"/>
        </a:defRPr>
      </a:lvl3pPr>
      <a:lvl4pPr marL="1600200" indent="-228600" algn="l" defTabSz="457200" rtl="0" eaLnBrk="1" latinLnBrk="0" hangingPunct="1">
        <a:lnSpc>
          <a:spcPct val="100000"/>
        </a:lnSpc>
        <a:spcBef>
          <a:spcPct val="20000"/>
        </a:spcBef>
        <a:buClr>
          <a:schemeClr val="accent1"/>
        </a:buClr>
        <a:buFont typeface="Arial"/>
        <a:buChar char="–"/>
        <a:defRPr sz="2000" kern="1200">
          <a:solidFill>
            <a:schemeClr val="tx2"/>
          </a:solidFill>
          <a:latin typeface="Helvetica"/>
          <a:ea typeface="+mn-ea"/>
          <a:cs typeface="Helvetica"/>
        </a:defRPr>
      </a:lvl4pPr>
      <a:lvl5pPr marL="2057400" indent="-228600" algn="l" defTabSz="457200" rtl="0" eaLnBrk="1" latinLnBrk="0" hangingPunct="1">
        <a:lnSpc>
          <a:spcPct val="100000"/>
        </a:lnSpc>
        <a:spcBef>
          <a:spcPct val="20000"/>
        </a:spcBef>
        <a:buClr>
          <a:schemeClr val="accent1"/>
        </a:buClr>
        <a:buFont typeface="Arial"/>
        <a:buChar char="»"/>
        <a:defRPr sz="2000" kern="1200">
          <a:solidFill>
            <a:schemeClr val="tx2"/>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dirty="0"/>
              <a:t>Muokkaa perustyylejä naps.</a:t>
            </a:r>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Helvetica" pitchFamily="34" charset="0"/>
                <a:cs typeface="Helvetica" pitchFamily="34" charset="0"/>
              </a:defRPr>
            </a:lvl1pPr>
          </a:lstStyle>
          <a:p>
            <a:r>
              <a:rPr lang="fi-FI"/>
              <a:t>17.4.2018</a:t>
            </a:r>
            <a:endParaRPr lang="fi-FI" dirty="0"/>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Helvetica" pitchFamily="34" charset="0"/>
                <a:cs typeface="Helvetica" pitchFamily="34" charset="0"/>
              </a:defRPr>
            </a:lvl1pPr>
          </a:lstStyle>
          <a:p>
            <a:r>
              <a:rPr lang="en-US"/>
              <a:t>JYU. Since 1863.</a:t>
            </a:r>
            <a:endParaRPr lang="fi-FI" dirty="0"/>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Helvetica" pitchFamily="34" charset="0"/>
                <a:cs typeface="Helvetica" pitchFamily="34" charset="0"/>
              </a:defRPr>
            </a:lvl1pPr>
          </a:lstStyle>
          <a:p>
            <a:fld id="{48E4C842-9D56-0E4E-9344-4F6611C27506}" type="slidenum">
              <a:rPr lang="fi-FI" smtClean="0"/>
              <a:pPr/>
              <a:t>‹#›</a:t>
            </a:fld>
            <a:endParaRPr lang="fi-FI" dirty="0"/>
          </a:p>
        </p:txBody>
      </p:sp>
    </p:spTree>
    <p:extLst>
      <p:ext uri="{BB962C8B-B14F-4D97-AF65-F5344CB8AC3E}">
        <p14:creationId xmlns:p14="http://schemas.microsoft.com/office/powerpoint/2010/main" val="543240562"/>
      </p:ext>
    </p:extLst>
  </p:cSld>
  <p:clrMap bg1="lt1" tx1="dk1" bg2="lt2" tx2="dk2" accent1="accent1" accent2="accent2" accent3="accent3" accent4="accent4" accent5="accent5" accent6="accent6" hlink="hlink" folHlink="folHlink"/>
  <p:sldLayoutIdLst>
    <p:sldLayoutId id="2147483731" r:id="rId1"/>
    <p:sldLayoutId id="2147483745" r:id="rId2"/>
    <p:sldLayoutId id="2147483746" r:id="rId3"/>
    <p:sldLayoutId id="2147483747" r:id="rId4"/>
  </p:sldLayoutIdLst>
  <p:hf hdr="0"/>
  <p:txStyles>
    <p:titleStyle>
      <a:lvl1pPr algn="ctr" defTabSz="457200" rtl="0" eaLnBrk="1" latinLnBrk="0" hangingPunct="1">
        <a:lnSpc>
          <a:spcPct val="80000"/>
        </a:lnSpc>
        <a:spcBef>
          <a:spcPct val="0"/>
        </a:spcBef>
        <a:buNone/>
        <a:defRPr sz="3600" b="1" kern="1200">
          <a:solidFill>
            <a:schemeClr val="bg1"/>
          </a:solidFill>
          <a:latin typeface="Helvetica" pitchFamily="34" charset="0"/>
          <a:ea typeface="+mj-ea"/>
          <a:cs typeface="Helvetica" pitchFamily="34" charset="0"/>
        </a:defRPr>
      </a:lvl1pPr>
    </p:titleStyle>
    <p:bodyStyle>
      <a:lvl1pPr marL="342900" indent="-342900" algn="l" defTabSz="457200" rtl="0" eaLnBrk="1" latinLnBrk="0" hangingPunct="1">
        <a:lnSpc>
          <a:spcPct val="90000"/>
        </a:lnSpc>
        <a:spcBef>
          <a:spcPct val="20000"/>
        </a:spcBef>
        <a:buFont typeface="Arial"/>
        <a:buChar char="•"/>
        <a:defRPr sz="3200" kern="1200">
          <a:solidFill>
            <a:srgbClr val="FFFFFF"/>
          </a:solidFill>
          <a:latin typeface="Helvetica" pitchFamily="34" charset="0"/>
          <a:ea typeface="+mn-ea"/>
          <a:cs typeface="Helvetica" pitchFamily="34" charset="0"/>
        </a:defRPr>
      </a:lvl1pPr>
      <a:lvl2pPr marL="742950" indent="-285750" algn="l" defTabSz="457200" rtl="0" eaLnBrk="1" latinLnBrk="0" hangingPunct="1">
        <a:lnSpc>
          <a:spcPct val="90000"/>
        </a:lnSpc>
        <a:spcBef>
          <a:spcPct val="20000"/>
        </a:spcBef>
        <a:buFont typeface="Arial"/>
        <a:buChar char="–"/>
        <a:defRPr sz="2800" kern="1200">
          <a:solidFill>
            <a:srgbClr val="FFFFFF"/>
          </a:solidFill>
          <a:latin typeface="Helvetica" pitchFamily="34" charset="0"/>
          <a:ea typeface="+mn-ea"/>
          <a:cs typeface="Helvetica" pitchFamily="34" charset="0"/>
        </a:defRPr>
      </a:lvl2pPr>
      <a:lvl3pPr marL="1143000" indent="-228600" algn="l" defTabSz="457200" rtl="0" eaLnBrk="1" latinLnBrk="0" hangingPunct="1">
        <a:lnSpc>
          <a:spcPct val="90000"/>
        </a:lnSpc>
        <a:spcBef>
          <a:spcPct val="20000"/>
        </a:spcBef>
        <a:buFont typeface="Arial"/>
        <a:buChar char="•"/>
        <a:defRPr sz="2400" kern="1200">
          <a:solidFill>
            <a:srgbClr val="FFFFFF"/>
          </a:solidFill>
          <a:latin typeface="Helvetica" pitchFamily="34" charset="0"/>
          <a:ea typeface="+mn-ea"/>
          <a:cs typeface="Helvetica" pitchFamily="34" charset="0"/>
        </a:defRPr>
      </a:lvl3pPr>
      <a:lvl4pPr marL="1600200" indent="-228600" algn="l" defTabSz="457200" rtl="0" eaLnBrk="1" latinLnBrk="0" hangingPunct="1">
        <a:lnSpc>
          <a:spcPct val="90000"/>
        </a:lnSpc>
        <a:spcBef>
          <a:spcPct val="20000"/>
        </a:spcBef>
        <a:buFont typeface="Arial"/>
        <a:buChar char="–"/>
        <a:defRPr sz="2000" kern="1200">
          <a:solidFill>
            <a:srgbClr val="FFFFFF"/>
          </a:solidFill>
          <a:latin typeface="Helvetica" pitchFamily="34" charset="0"/>
          <a:ea typeface="+mn-ea"/>
          <a:cs typeface="Helvetica" pitchFamily="34" charset="0"/>
        </a:defRPr>
      </a:lvl4pPr>
      <a:lvl5pPr marL="2057400" indent="-228600" algn="l" defTabSz="457200" rtl="0" eaLnBrk="1" latinLnBrk="0" hangingPunct="1">
        <a:lnSpc>
          <a:spcPct val="90000"/>
        </a:lnSpc>
        <a:spcBef>
          <a:spcPct val="20000"/>
        </a:spcBef>
        <a:buFont typeface="Arial"/>
        <a:buChar char="»"/>
        <a:defRPr sz="2000" kern="1200">
          <a:solidFill>
            <a:srgbClr val="FFFFFF"/>
          </a:solidFill>
          <a:latin typeface="Helvetica" pitchFamily="34" charset="0"/>
          <a:ea typeface="+mn-ea"/>
          <a:cs typeface="Helvetica"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hyperlink" Target="http://tutka.jyu.fi/tutka/" TargetMode="Externa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hyperlink" Target="http://tutka.jyu.fi/tutka/" TargetMode="Externa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hyperlink" Target="https://www.um.edu.mt/library/oar/bitstream/handle/123456789/25970/Pedro%20Principe%201.pdf?sequence=1&amp;isAllowed=y" TargetMode="External"/><Relationship Id="rId2" Type="http://schemas.openxmlformats.org/officeDocument/2006/relationships/hyperlink" Target="https://www.narcis.nl/" TargetMode="Externa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hyperlink" Target="mailto:pekka.olsbo@jyu.fi"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http://swepub.kb.se/" TargetMode="External"/><Relationship Id="rId2" Type="http://schemas.openxmlformats.org/officeDocument/2006/relationships/hyperlink" Target="http://www.juuli.fi/" TargetMode="Externa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hyperlink" Target="https://wiki.eduuni.fi/display/cscsuorat/Julkaisutiedonkeruun+tutkijaohjeistukset?preview=/39984924/39985624/Publication%20data%20collection%20instructions%20for%20researchers%202016.pdf" TargetMode="Externa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hyperlink" Target="https://publikationer.vr.se/en/product/proposal-for-national-guidelines-for-open-access-to-scientific-information/?_ga=2.126304909.1068093121.1523619252-1559403000.1514876157" TargetMode="Externa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Open Access in the humanities research in Finland and Sweden</a:t>
            </a:r>
          </a:p>
        </p:txBody>
      </p:sp>
      <p:sp>
        <p:nvSpPr>
          <p:cNvPr id="3" name="Subtitle 2"/>
          <p:cNvSpPr>
            <a:spLocks noGrp="1"/>
          </p:cNvSpPr>
          <p:nvPr>
            <p:ph type="subTitle" idx="1"/>
          </p:nvPr>
        </p:nvSpPr>
        <p:spPr>
          <a:xfrm>
            <a:off x="1708374" y="4539931"/>
            <a:ext cx="5727252" cy="1778807"/>
          </a:xfrm>
        </p:spPr>
        <p:txBody>
          <a:bodyPr>
            <a:normAutofit fontScale="77500" lnSpcReduction="20000"/>
          </a:bodyPr>
          <a:lstStyle/>
          <a:p>
            <a:r>
              <a:rPr lang="en-US" dirty="0"/>
              <a:t>Pekka Olsbo</a:t>
            </a:r>
          </a:p>
          <a:p>
            <a:r>
              <a:rPr lang="en-US" dirty="0"/>
              <a:t>Head of Open Science Services</a:t>
            </a:r>
          </a:p>
          <a:p>
            <a:r>
              <a:rPr lang="en-US" dirty="0"/>
              <a:t>Open Science Centre</a:t>
            </a:r>
          </a:p>
          <a:p>
            <a:r>
              <a:rPr lang="en-US" dirty="0"/>
              <a:t>University of </a:t>
            </a:r>
            <a:r>
              <a:rPr lang="en-US" dirty="0" err="1"/>
              <a:t>Jyväskylä</a:t>
            </a:r>
            <a:endParaRPr lang="en-US" dirty="0"/>
          </a:p>
          <a:p>
            <a:endParaRPr lang="en-US" dirty="0"/>
          </a:p>
          <a:p>
            <a:r>
              <a:rPr lang="en-US" dirty="0"/>
              <a:t>ILIDE 2018</a:t>
            </a:r>
          </a:p>
        </p:txBody>
      </p:sp>
      <p:sp>
        <p:nvSpPr>
          <p:cNvPr id="4" name="Footer Placeholder 3"/>
          <p:cNvSpPr>
            <a:spLocks noGrp="1"/>
          </p:cNvSpPr>
          <p:nvPr>
            <p:ph type="ftr" sz="quarter" idx="3"/>
          </p:nvPr>
        </p:nvSpPr>
        <p:spPr/>
        <p:txBody>
          <a:bodyPr/>
          <a:lstStyle/>
          <a:p>
            <a:r>
              <a:rPr lang="fi-FI" b="1">
                <a:solidFill>
                  <a:schemeClr val="accent1"/>
                </a:solidFill>
              </a:rPr>
              <a:t>JYU.</a:t>
            </a:r>
            <a:r>
              <a:rPr lang="fi-FI" b="1"/>
              <a:t> Since 1863.</a:t>
            </a:r>
            <a:endParaRPr lang="fi-FI" b="1" dirty="0"/>
          </a:p>
        </p:txBody>
      </p:sp>
      <p:sp>
        <p:nvSpPr>
          <p:cNvPr id="5" name="Slide Number Placeholder 4"/>
          <p:cNvSpPr>
            <a:spLocks noGrp="1"/>
          </p:cNvSpPr>
          <p:nvPr>
            <p:ph type="sldNum" sz="quarter" idx="4"/>
          </p:nvPr>
        </p:nvSpPr>
        <p:spPr/>
        <p:txBody>
          <a:bodyPr/>
          <a:lstStyle/>
          <a:p>
            <a:fld id="{0FE3988A-0109-0B40-965D-9E0ED41EFEE4}" type="slidenum">
              <a:rPr lang="fi-FI" smtClean="0"/>
              <a:pPr/>
              <a:t>1</a:t>
            </a:fld>
            <a:endParaRPr lang="fi-FI" dirty="0"/>
          </a:p>
        </p:txBody>
      </p:sp>
      <p:sp>
        <p:nvSpPr>
          <p:cNvPr id="6" name="Date Placeholder 5"/>
          <p:cNvSpPr>
            <a:spLocks noGrp="1"/>
          </p:cNvSpPr>
          <p:nvPr>
            <p:ph type="dt" sz="half" idx="10"/>
          </p:nvPr>
        </p:nvSpPr>
        <p:spPr/>
        <p:txBody>
          <a:bodyPr/>
          <a:lstStyle/>
          <a:p>
            <a:r>
              <a:rPr lang="fi-FI"/>
              <a:t>17.4.2018</a:t>
            </a:r>
            <a:endParaRPr lang="fi-FI" dirty="0"/>
          </a:p>
        </p:txBody>
      </p:sp>
    </p:spTree>
    <p:extLst>
      <p:ext uri="{BB962C8B-B14F-4D97-AF65-F5344CB8AC3E}">
        <p14:creationId xmlns:p14="http://schemas.microsoft.com/office/powerpoint/2010/main" val="1739951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fi-FI" b="1">
                <a:solidFill>
                  <a:schemeClr val="accent1"/>
                </a:solidFill>
              </a:rPr>
              <a:t>JYU.</a:t>
            </a:r>
            <a:r>
              <a:rPr lang="fi-FI" b="1"/>
              <a:t> Since 1863.</a:t>
            </a:r>
            <a:endParaRPr lang="fi-FI" b="1" dirty="0"/>
          </a:p>
        </p:txBody>
      </p:sp>
      <p:sp>
        <p:nvSpPr>
          <p:cNvPr id="3" name="Slide Number Placeholder 2"/>
          <p:cNvSpPr>
            <a:spLocks noGrp="1"/>
          </p:cNvSpPr>
          <p:nvPr>
            <p:ph type="sldNum" sz="quarter" idx="4"/>
          </p:nvPr>
        </p:nvSpPr>
        <p:spPr/>
        <p:txBody>
          <a:bodyPr/>
          <a:lstStyle/>
          <a:p>
            <a:fld id="{0FE3988A-0109-0B40-965D-9E0ED41EFEE4}" type="slidenum">
              <a:rPr lang="fi-FI" smtClean="0"/>
              <a:pPr/>
              <a:t>10</a:t>
            </a:fld>
            <a:endParaRPr lang="fi-FI" dirty="0"/>
          </a:p>
        </p:txBody>
      </p:sp>
      <p:sp>
        <p:nvSpPr>
          <p:cNvPr id="4" name="Title 3"/>
          <p:cNvSpPr>
            <a:spLocks noGrp="1"/>
          </p:cNvSpPr>
          <p:nvPr>
            <p:ph type="title"/>
          </p:nvPr>
        </p:nvSpPr>
        <p:spPr/>
        <p:txBody>
          <a:bodyPr>
            <a:normAutofit fontScale="90000"/>
          </a:bodyPr>
          <a:lstStyle/>
          <a:p>
            <a:r>
              <a:rPr lang="en-US" dirty="0"/>
              <a:t>Results: Open Access in humanities in Finland and Sweden 2016–2017</a:t>
            </a:r>
          </a:p>
        </p:txBody>
      </p:sp>
      <p:sp>
        <p:nvSpPr>
          <p:cNvPr id="5" name="Content Placeholder 4"/>
          <p:cNvSpPr>
            <a:spLocks noGrp="1"/>
          </p:cNvSpPr>
          <p:nvPr>
            <p:ph idx="10"/>
          </p:nvPr>
        </p:nvSpPr>
        <p:spPr/>
        <p:txBody>
          <a:bodyPr/>
          <a:lstStyle/>
          <a:p>
            <a:endParaRPr lang="en-US"/>
          </a:p>
        </p:txBody>
      </p:sp>
      <p:sp>
        <p:nvSpPr>
          <p:cNvPr id="6" name="Date Placeholder 5"/>
          <p:cNvSpPr>
            <a:spLocks noGrp="1"/>
          </p:cNvSpPr>
          <p:nvPr>
            <p:ph type="dt" sz="half" idx="11"/>
          </p:nvPr>
        </p:nvSpPr>
        <p:spPr/>
        <p:txBody>
          <a:bodyPr/>
          <a:lstStyle/>
          <a:p>
            <a:r>
              <a:rPr lang="fi-FI"/>
              <a:t>17.4.2018</a:t>
            </a:r>
            <a:endParaRPr lang="fi-FI" dirty="0"/>
          </a:p>
        </p:txBody>
      </p:sp>
    </p:spTree>
    <p:extLst>
      <p:ext uri="{BB962C8B-B14F-4D97-AF65-F5344CB8AC3E}">
        <p14:creationId xmlns:p14="http://schemas.microsoft.com/office/powerpoint/2010/main" val="441771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11</a:t>
            </a:fld>
            <a:endParaRPr lang="fi-FI" dirty="0"/>
          </a:p>
        </p:txBody>
      </p:sp>
      <p:sp>
        <p:nvSpPr>
          <p:cNvPr id="4" name="Title 3"/>
          <p:cNvSpPr>
            <a:spLocks noGrp="1"/>
          </p:cNvSpPr>
          <p:nvPr>
            <p:ph type="title"/>
          </p:nvPr>
        </p:nvSpPr>
        <p:spPr/>
        <p:txBody>
          <a:bodyPr>
            <a:normAutofit fontScale="90000"/>
          </a:bodyPr>
          <a:lstStyle/>
          <a:p>
            <a:r>
              <a:rPr lang="en-US" dirty="0"/>
              <a:t>Total share of OA: peer reviewed articles in scientific journals</a:t>
            </a:r>
          </a:p>
        </p:txBody>
      </p:sp>
      <p:sp>
        <p:nvSpPr>
          <p:cNvPr id="5" name="Content Placeholder 4"/>
          <p:cNvSpPr>
            <a:spLocks noGrp="1"/>
          </p:cNvSpPr>
          <p:nvPr>
            <p:ph idx="1"/>
          </p:nvPr>
        </p:nvSpPr>
        <p:spPr/>
        <p:txBody>
          <a:bodyPr/>
          <a:lstStyle/>
          <a:p>
            <a:r>
              <a:rPr lang="en-US" dirty="0"/>
              <a:t>2016:		articles		OA		OA %</a:t>
            </a:r>
          </a:p>
          <a:p>
            <a:pPr marL="0" indent="0">
              <a:buNone/>
            </a:pPr>
            <a:r>
              <a:rPr lang="en-US" dirty="0"/>
              <a:t>Finland		1221			491		40,21 %</a:t>
            </a:r>
          </a:p>
          <a:p>
            <a:pPr marL="0" indent="0">
              <a:buNone/>
            </a:pPr>
            <a:r>
              <a:rPr lang="en-US" dirty="0"/>
              <a:t>Sweden	1451			489		33,70 %</a:t>
            </a:r>
            <a:br>
              <a:rPr lang="en-US" dirty="0"/>
            </a:br>
            <a:endParaRPr lang="en-US" dirty="0"/>
          </a:p>
          <a:p>
            <a:pPr>
              <a:buFont typeface="Arial" panose="020B0604020202020204" pitchFamily="34" charset="0"/>
              <a:buChar char="•"/>
            </a:pPr>
            <a:r>
              <a:rPr lang="en-US" dirty="0"/>
              <a:t>2017		articles		OA		OA %</a:t>
            </a:r>
          </a:p>
          <a:p>
            <a:pPr marL="0" indent="0">
              <a:buNone/>
            </a:pPr>
            <a:r>
              <a:rPr lang="en-US" dirty="0"/>
              <a:t>Finland		1138			564		49,56 %</a:t>
            </a:r>
          </a:p>
          <a:p>
            <a:pPr marL="0" indent="0">
              <a:buNone/>
            </a:pPr>
            <a:r>
              <a:rPr lang="en-US" dirty="0"/>
              <a:t>Sweden	1519			471		31,01 %</a:t>
            </a:r>
          </a:p>
          <a:p>
            <a:pPr>
              <a:buFont typeface="Arial" panose="020B0604020202020204" pitchFamily="34" charset="0"/>
              <a:buChar char="•"/>
            </a:pPr>
            <a:endParaRPr lang="en-US" dirty="0"/>
          </a:p>
          <a:p>
            <a:pPr>
              <a:buFont typeface="Arial" panose="020B0604020202020204" pitchFamily="34" charset="0"/>
              <a:buChar char="•"/>
            </a:pPr>
            <a:endParaRPr lang="en-US" dirty="0"/>
          </a:p>
          <a:p>
            <a:endParaRPr lang="en-US" dirty="0"/>
          </a:p>
        </p:txBody>
      </p:sp>
      <p:sp>
        <p:nvSpPr>
          <p:cNvPr id="6" name="Date Placeholder 5"/>
          <p:cNvSpPr>
            <a:spLocks noGrp="1"/>
          </p:cNvSpPr>
          <p:nvPr>
            <p:ph type="dt" sz="half" idx="10"/>
          </p:nvPr>
        </p:nvSpPr>
        <p:spPr/>
        <p:txBody>
          <a:bodyPr/>
          <a:lstStyle/>
          <a:p>
            <a:r>
              <a:rPr lang="fi-FI"/>
              <a:t>17.4.2018</a:t>
            </a:r>
            <a:endParaRPr lang="fi-FI" dirty="0"/>
          </a:p>
        </p:txBody>
      </p:sp>
    </p:spTree>
    <p:extLst>
      <p:ext uri="{BB962C8B-B14F-4D97-AF65-F5344CB8AC3E}">
        <p14:creationId xmlns:p14="http://schemas.microsoft.com/office/powerpoint/2010/main" val="1408662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12</a:t>
            </a:fld>
            <a:endParaRPr lang="fi-FI" dirty="0"/>
          </a:p>
        </p:txBody>
      </p:sp>
      <p:sp>
        <p:nvSpPr>
          <p:cNvPr id="4" name="Title 3"/>
          <p:cNvSpPr>
            <a:spLocks noGrp="1"/>
          </p:cNvSpPr>
          <p:nvPr>
            <p:ph type="title"/>
          </p:nvPr>
        </p:nvSpPr>
        <p:spPr/>
        <p:txBody>
          <a:bodyPr>
            <a:noAutofit/>
          </a:bodyPr>
          <a:lstStyle/>
          <a:p>
            <a:r>
              <a:rPr lang="en-US" sz="3200" dirty="0"/>
              <a:t>Total share of OA: peer reviewed articles in scientific journals</a:t>
            </a:r>
          </a:p>
        </p:txBody>
      </p:sp>
      <p:sp>
        <p:nvSpPr>
          <p:cNvPr id="6" name="Date Placeholder 5"/>
          <p:cNvSpPr>
            <a:spLocks noGrp="1"/>
          </p:cNvSpPr>
          <p:nvPr>
            <p:ph type="dt" sz="half" idx="10"/>
          </p:nvPr>
        </p:nvSpPr>
        <p:spPr/>
        <p:txBody>
          <a:bodyPr/>
          <a:lstStyle/>
          <a:p>
            <a:r>
              <a:rPr lang="fi-FI"/>
              <a:t>17.4.2018</a:t>
            </a:r>
            <a:endParaRPr lang="fi-FI"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32891620"/>
              </p:ext>
            </p:extLst>
          </p:nvPr>
        </p:nvGraphicFramePr>
        <p:xfrm>
          <a:off x="299258" y="1844675"/>
          <a:ext cx="4131425" cy="45577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1927746487"/>
              </p:ext>
            </p:extLst>
          </p:nvPr>
        </p:nvGraphicFramePr>
        <p:xfrm>
          <a:off x="4510928" y="1844676"/>
          <a:ext cx="4150934" cy="44355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5326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13</a:t>
            </a:fld>
            <a:endParaRPr lang="fi-FI" dirty="0"/>
          </a:p>
        </p:txBody>
      </p:sp>
      <p:sp>
        <p:nvSpPr>
          <p:cNvPr id="4" name="Title 3"/>
          <p:cNvSpPr>
            <a:spLocks noGrp="1"/>
          </p:cNvSpPr>
          <p:nvPr>
            <p:ph type="title"/>
          </p:nvPr>
        </p:nvSpPr>
        <p:spPr/>
        <p:txBody>
          <a:bodyPr>
            <a:normAutofit fontScale="90000"/>
          </a:bodyPr>
          <a:lstStyle/>
          <a:p>
            <a:r>
              <a:rPr lang="en-US" dirty="0"/>
              <a:t>5 major universities in FIN and SWE</a:t>
            </a:r>
          </a:p>
        </p:txBody>
      </p:sp>
      <p:sp>
        <p:nvSpPr>
          <p:cNvPr id="6" name="Date Placeholder 5"/>
          <p:cNvSpPr>
            <a:spLocks noGrp="1"/>
          </p:cNvSpPr>
          <p:nvPr>
            <p:ph type="dt" sz="half" idx="10"/>
          </p:nvPr>
        </p:nvSpPr>
        <p:spPr/>
        <p:txBody>
          <a:bodyPr/>
          <a:lstStyle/>
          <a:p>
            <a:r>
              <a:rPr lang="fi-FI"/>
              <a:t>17.4.2018</a:t>
            </a:r>
            <a:endParaRPr lang="fi-FI"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969977321"/>
              </p:ext>
            </p:extLst>
          </p:nvPr>
        </p:nvGraphicFramePr>
        <p:xfrm>
          <a:off x="457200" y="1571210"/>
          <a:ext cx="8430426" cy="47783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22089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14</a:t>
            </a:fld>
            <a:endParaRPr lang="fi-FI" dirty="0"/>
          </a:p>
        </p:txBody>
      </p:sp>
      <p:sp>
        <p:nvSpPr>
          <p:cNvPr id="4" name="Title 3"/>
          <p:cNvSpPr>
            <a:spLocks noGrp="1"/>
          </p:cNvSpPr>
          <p:nvPr>
            <p:ph type="title"/>
          </p:nvPr>
        </p:nvSpPr>
        <p:spPr/>
        <p:txBody>
          <a:bodyPr>
            <a:normAutofit fontScale="90000"/>
          </a:bodyPr>
          <a:lstStyle/>
          <a:p>
            <a:r>
              <a:rPr lang="en-US" dirty="0"/>
              <a:t>5 major universities in FIN and SWE</a:t>
            </a:r>
          </a:p>
        </p:txBody>
      </p:sp>
      <p:sp>
        <p:nvSpPr>
          <p:cNvPr id="6" name="Date Placeholder 5"/>
          <p:cNvSpPr>
            <a:spLocks noGrp="1"/>
          </p:cNvSpPr>
          <p:nvPr>
            <p:ph type="dt" sz="half" idx="10"/>
          </p:nvPr>
        </p:nvSpPr>
        <p:spPr/>
        <p:txBody>
          <a:bodyPr/>
          <a:lstStyle/>
          <a:p>
            <a:r>
              <a:rPr lang="fi-FI"/>
              <a:t>17.4.2018</a:t>
            </a:r>
            <a:endParaRPr lang="fi-FI"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786325233"/>
              </p:ext>
            </p:extLst>
          </p:nvPr>
        </p:nvGraphicFramePr>
        <p:xfrm>
          <a:off x="457200" y="1555335"/>
          <a:ext cx="8344968" cy="48470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2028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15</a:t>
            </a:fld>
            <a:endParaRPr lang="fi-FI" dirty="0"/>
          </a:p>
        </p:txBody>
      </p:sp>
      <p:sp>
        <p:nvSpPr>
          <p:cNvPr id="4" name="Title 3"/>
          <p:cNvSpPr>
            <a:spLocks noGrp="1"/>
          </p:cNvSpPr>
          <p:nvPr>
            <p:ph type="title"/>
          </p:nvPr>
        </p:nvSpPr>
        <p:spPr>
          <a:xfrm>
            <a:off x="457200" y="235925"/>
            <a:ext cx="7368419" cy="1019912"/>
          </a:xfrm>
        </p:spPr>
        <p:txBody>
          <a:bodyPr>
            <a:normAutofit fontScale="90000"/>
          </a:bodyPr>
          <a:lstStyle/>
          <a:p>
            <a:r>
              <a:rPr lang="en-US" dirty="0"/>
              <a:t>5 major universities in FIN and SWE</a:t>
            </a:r>
          </a:p>
        </p:txBody>
      </p:sp>
      <p:sp>
        <p:nvSpPr>
          <p:cNvPr id="6" name="Date Placeholder 5"/>
          <p:cNvSpPr>
            <a:spLocks noGrp="1"/>
          </p:cNvSpPr>
          <p:nvPr>
            <p:ph type="dt" sz="half" idx="10"/>
          </p:nvPr>
        </p:nvSpPr>
        <p:spPr/>
        <p:txBody>
          <a:bodyPr/>
          <a:lstStyle/>
          <a:p>
            <a:r>
              <a:rPr lang="fi-FI"/>
              <a:t>17.4.2018</a:t>
            </a:r>
            <a:endParaRPr lang="fi-FI"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13308639"/>
              </p:ext>
            </p:extLst>
          </p:nvPr>
        </p:nvGraphicFramePr>
        <p:xfrm>
          <a:off x="457200" y="1170775"/>
          <a:ext cx="8229600" cy="52316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56404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16</a:t>
            </a:fld>
            <a:endParaRPr lang="fi-FI" dirty="0"/>
          </a:p>
        </p:txBody>
      </p:sp>
      <p:sp>
        <p:nvSpPr>
          <p:cNvPr id="4" name="Title 3"/>
          <p:cNvSpPr>
            <a:spLocks noGrp="1"/>
          </p:cNvSpPr>
          <p:nvPr>
            <p:ph type="title"/>
          </p:nvPr>
        </p:nvSpPr>
        <p:spPr/>
        <p:txBody>
          <a:bodyPr>
            <a:normAutofit fontScale="90000"/>
          </a:bodyPr>
          <a:lstStyle/>
          <a:p>
            <a:r>
              <a:rPr lang="en-US" dirty="0"/>
              <a:t>Total share of OA: monographs (humanities)</a:t>
            </a:r>
          </a:p>
        </p:txBody>
      </p:sp>
      <p:sp>
        <p:nvSpPr>
          <p:cNvPr id="5" name="Content Placeholder 4"/>
          <p:cNvSpPr>
            <a:spLocks noGrp="1"/>
          </p:cNvSpPr>
          <p:nvPr>
            <p:ph idx="1"/>
          </p:nvPr>
        </p:nvSpPr>
        <p:spPr/>
        <p:txBody>
          <a:bodyPr/>
          <a:lstStyle/>
          <a:p>
            <a:r>
              <a:rPr lang="en-US" dirty="0"/>
              <a:t>2016:		books		OA		OA %</a:t>
            </a:r>
          </a:p>
          <a:p>
            <a:pPr marL="0" indent="0">
              <a:buNone/>
            </a:pPr>
            <a:r>
              <a:rPr lang="en-US" dirty="0"/>
              <a:t>Finland		333			74			22 %</a:t>
            </a:r>
          </a:p>
          <a:p>
            <a:pPr marL="0" indent="0">
              <a:buNone/>
            </a:pPr>
            <a:r>
              <a:rPr lang="en-US" dirty="0"/>
              <a:t>Sweden	309			56			18 %</a:t>
            </a:r>
            <a:br>
              <a:rPr lang="en-US" dirty="0"/>
            </a:br>
            <a:endParaRPr lang="en-US" dirty="0"/>
          </a:p>
          <a:p>
            <a:pPr>
              <a:buFont typeface="Arial" panose="020B0604020202020204" pitchFamily="34" charset="0"/>
              <a:buChar char="•"/>
            </a:pPr>
            <a:r>
              <a:rPr lang="en-US" dirty="0"/>
              <a:t>2017		books		OA		OA %</a:t>
            </a:r>
          </a:p>
          <a:p>
            <a:pPr marL="0" indent="0">
              <a:buNone/>
            </a:pPr>
            <a:r>
              <a:rPr lang="en-US" dirty="0"/>
              <a:t>Finland		351			73			21 %</a:t>
            </a:r>
          </a:p>
          <a:p>
            <a:pPr marL="0" indent="0">
              <a:buNone/>
            </a:pPr>
            <a:r>
              <a:rPr lang="en-US" dirty="0"/>
              <a:t>Sweden	300			58			19 %</a:t>
            </a:r>
          </a:p>
          <a:p>
            <a:pPr>
              <a:buFont typeface="Arial" panose="020B0604020202020204" pitchFamily="34" charset="0"/>
              <a:buChar char="•"/>
            </a:pPr>
            <a:endParaRPr lang="en-US" dirty="0"/>
          </a:p>
          <a:p>
            <a:pPr>
              <a:buFont typeface="Arial" panose="020B0604020202020204" pitchFamily="34" charset="0"/>
              <a:buChar char="•"/>
            </a:pPr>
            <a:endParaRPr lang="en-US" dirty="0"/>
          </a:p>
          <a:p>
            <a:endParaRPr lang="en-US" dirty="0"/>
          </a:p>
        </p:txBody>
      </p:sp>
      <p:sp>
        <p:nvSpPr>
          <p:cNvPr id="6" name="Date Placeholder 5"/>
          <p:cNvSpPr>
            <a:spLocks noGrp="1"/>
          </p:cNvSpPr>
          <p:nvPr>
            <p:ph type="dt" sz="half" idx="10"/>
          </p:nvPr>
        </p:nvSpPr>
        <p:spPr/>
        <p:txBody>
          <a:bodyPr/>
          <a:lstStyle/>
          <a:p>
            <a:r>
              <a:rPr lang="fi-FI"/>
              <a:t>17.4.2018</a:t>
            </a:r>
            <a:endParaRPr lang="fi-FI" dirty="0"/>
          </a:p>
        </p:txBody>
      </p:sp>
    </p:spTree>
    <p:extLst>
      <p:ext uri="{BB962C8B-B14F-4D97-AF65-F5344CB8AC3E}">
        <p14:creationId xmlns:p14="http://schemas.microsoft.com/office/powerpoint/2010/main" val="2119028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17</a:t>
            </a:fld>
            <a:endParaRPr lang="fi-FI" dirty="0"/>
          </a:p>
        </p:txBody>
      </p:sp>
      <p:sp>
        <p:nvSpPr>
          <p:cNvPr id="4" name="Title 3"/>
          <p:cNvSpPr>
            <a:spLocks noGrp="1"/>
          </p:cNvSpPr>
          <p:nvPr>
            <p:ph type="title"/>
          </p:nvPr>
        </p:nvSpPr>
        <p:spPr/>
        <p:txBody>
          <a:bodyPr>
            <a:normAutofit fontScale="90000"/>
          </a:bodyPr>
          <a:lstStyle/>
          <a:p>
            <a:r>
              <a:rPr lang="en-US" dirty="0"/>
              <a:t>Total share of OA: all publications (humanities)</a:t>
            </a:r>
          </a:p>
        </p:txBody>
      </p:sp>
      <p:sp>
        <p:nvSpPr>
          <p:cNvPr id="5" name="Content Placeholder 4"/>
          <p:cNvSpPr>
            <a:spLocks noGrp="1"/>
          </p:cNvSpPr>
          <p:nvPr>
            <p:ph idx="1"/>
          </p:nvPr>
        </p:nvSpPr>
        <p:spPr/>
        <p:txBody>
          <a:bodyPr/>
          <a:lstStyle/>
          <a:p>
            <a:r>
              <a:rPr lang="en-US" dirty="0"/>
              <a:t>2016:		publ.			OA		OA %</a:t>
            </a:r>
          </a:p>
          <a:p>
            <a:pPr marL="0" indent="0">
              <a:buNone/>
            </a:pPr>
            <a:r>
              <a:rPr lang="en-US" dirty="0"/>
              <a:t>Finland		6360			1820		29 %</a:t>
            </a:r>
          </a:p>
          <a:p>
            <a:pPr marL="0" indent="0">
              <a:buNone/>
            </a:pPr>
            <a:r>
              <a:rPr lang="en-US" dirty="0"/>
              <a:t>Sweden	7750			1975		25 %</a:t>
            </a:r>
            <a:br>
              <a:rPr lang="en-US" dirty="0"/>
            </a:br>
            <a:endParaRPr lang="en-US" dirty="0"/>
          </a:p>
          <a:p>
            <a:pPr>
              <a:buFont typeface="Arial" panose="020B0604020202020204" pitchFamily="34" charset="0"/>
              <a:buChar char="•"/>
            </a:pPr>
            <a:r>
              <a:rPr lang="en-US" dirty="0"/>
              <a:t>2017		publ.			OA		OA %</a:t>
            </a:r>
          </a:p>
          <a:p>
            <a:pPr marL="0" indent="0">
              <a:buNone/>
            </a:pPr>
            <a:r>
              <a:rPr lang="en-US" dirty="0"/>
              <a:t>Finland		6186			2007		32 %</a:t>
            </a:r>
          </a:p>
          <a:p>
            <a:pPr marL="0" indent="0">
              <a:buNone/>
            </a:pPr>
            <a:r>
              <a:rPr lang="en-US" dirty="0"/>
              <a:t>Sweden	7403			1843		25 %</a:t>
            </a:r>
          </a:p>
          <a:p>
            <a:pPr>
              <a:buFont typeface="Arial" panose="020B0604020202020204" pitchFamily="34" charset="0"/>
              <a:buChar char="•"/>
            </a:pPr>
            <a:endParaRPr lang="en-US" dirty="0"/>
          </a:p>
          <a:p>
            <a:pPr>
              <a:buFont typeface="Arial" panose="020B0604020202020204" pitchFamily="34" charset="0"/>
              <a:buChar char="•"/>
            </a:pPr>
            <a:endParaRPr lang="en-US" dirty="0"/>
          </a:p>
          <a:p>
            <a:endParaRPr lang="en-US" dirty="0"/>
          </a:p>
        </p:txBody>
      </p:sp>
      <p:sp>
        <p:nvSpPr>
          <p:cNvPr id="6" name="Date Placeholder 5"/>
          <p:cNvSpPr>
            <a:spLocks noGrp="1"/>
          </p:cNvSpPr>
          <p:nvPr>
            <p:ph type="dt" sz="half" idx="10"/>
          </p:nvPr>
        </p:nvSpPr>
        <p:spPr/>
        <p:txBody>
          <a:bodyPr/>
          <a:lstStyle/>
          <a:p>
            <a:r>
              <a:rPr lang="fi-FI"/>
              <a:t>17.4.2018</a:t>
            </a:r>
            <a:endParaRPr lang="fi-FI" dirty="0"/>
          </a:p>
        </p:txBody>
      </p:sp>
    </p:spTree>
    <p:extLst>
      <p:ext uri="{BB962C8B-B14F-4D97-AF65-F5344CB8AC3E}">
        <p14:creationId xmlns:p14="http://schemas.microsoft.com/office/powerpoint/2010/main" val="2635391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a:t>
            </a:r>
            <a:r>
              <a:rPr lang="fi-FI" b="1"/>
              <a:t> 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18</a:t>
            </a:fld>
            <a:endParaRPr lang="fi-FI" dirty="0"/>
          </a:p>
        </p:txBody>
      </p:sp>
      <p:sp>
        <p:nvSpPr>
          <p:cNvPr id="4" name="Title 3"/>
          <p:cNvSpPr>
            <a:spLocks noGrp="1"/>
          </p:cNvSpPr>
          <p:nvPr>
            <p:ph type="title"/>
          </p:nvPr>
        </p:nvSpPr>
        <p:spPr/>
        <p:txBody>
          <a:bodyPr/>
          <a:lstStyle/>
          <a:p>
            <a:r>
              <a:rPr lang="en-US" dirty="0"/>
              <a:t>Conclusions</a:t>
            </a:r>
          </a:p>
        </p:txBody>
      </p:sp>
      <p:sp>
        <p:nvSpPr>
          <p:cNvPr id="5" name="Content Placeholder 4"/>
          <p:cNvSpPr>
            <a:spLocks noGrp="1"/>
          </p:cNvSpPr>
          <p:nvPr>
            <p:ph idx="1"/>
          </p:nvPr>
        </p:nvSpPr>
        <p:spPr/>
        <p:txBody>
          <a:bodyPr>
            <a:normAutofit/>
          </a:bodyPr>
          <a:lstStyle/>
          <a:p>
            <a:r>
              <a:rPr lang="en-US" sz="3200" dirty="0"/>
              <a:t>Can we make any?</a:t>
            </a:r>
          </a:p>
        </p:txBody>
      </p:sp>
      <p:sp>
        <p:nvSpPr>
          <p:cNvPr id="6" name="Date Placeholder 5"/>
          <p:cNvSpPr>
            <a:spLocks noGrp="1"/>
          </p:cNvSpPr>
          <p:nvPr>
            <p:ph type="dt" sz="half" idx="10"/>
          </p:nvPr>
        </p:nvSpPr>
        <p:spPr/>
        <p:txBody>
          <a:bodyPr/>
          <a:lstStyle/>
          <a:p>
            <a:r>
              <a:rPr lang="fi-FI"/>
              <a:t>17.4.2018</a:t>
            </a:r>
            <a:endParaRPr lang="fi-FI" dirty="0"/>
          </a:p>
        </p:txBody>
      </p:sp>
    </p:spTree>
    <p:extLst>
      <p:ext uri="{BB962C8B-B14F-4D97-AF65-F5344CB8AC3E}">
        <p14:creationId xmlns:p14="http://schemas.microsoft.com/office/powerpoint/2010/main" val="832276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19</a:t>
            </a:fld>
            <a:endParaRPr lang="fi-FI" dirty="0"/>
          </a:p>
        </p:txBody>
      </p:sp>
      <p:sp>
        <p:nvSpPr>
          <p:cNvPr id="4" name="Title 3"/>
          <p:cNvSpPr>
            <a:spLocks noGrp="1"/>
          </p:cNvSpPr>
          <p:nvPr>
            <p:ph type="title"/>
          </p:nvPr>
        </p:nvSpPr>
        <p:spPr/>
        <p:txBody>
          <a:bodyPr/>
          <a:lstStyle/>
          <a:p>
            <a:r>
              <a:rPr lang="en-US" dirty="0"/>
              <a:t>What did we see?</a:t>
            </a:r>
          </a:p>
        </p:txBody>
      </p:sp>
      <p:sp>
        <p:nvSpPr>
          <p:cNvPr id="5" name="Content Placeholder 4"/>
          <p:cNvSpPr>
            <a:spLocks noGrp="1"/>
          </p:cNvSpPr>
          <p:nvPr>
            <p:ph idx="1"/>
          </p:nvPr>
        </p:nvSpPr>
        <p:spPr/>
        <p:txBody>
          <a:bodyPr/>
          <a:lstStyle/>
          <a:p>
            <a:r>
              <a:rPr lang="en-US" dirty="0"/>
              <a:t>All universities in Finland have improved their OA numbers in humanities</a:t>
            </a:r>
          </a:p>
          <a:p>
            <a:r>
              <a:rPr lang="en-US" dirty="0"/>
              <a:t>Growth of humanities OA very fast in Finland 2016–2017</a:t>
            </a:r>
          </a:p>
          <a:p>
            <a:r>
              <a:rPr lang="en-US" dirty="0"/>
              <a:t>Almost all universities in Sweden have gone down in OA</a:t>
            </a:r>
          </a:p>
          <a:p>
            <a:endParaRPr lang="en-US" dirty="0"/>
          </a:p>
          <a:p>
            <a:pPr marL="0" indent="0">
              <a:buNone/>
            </a:pPr>
            <a:r>
              <a:rPr lang="en-US" dirty="0"/>
              <a:t>But are these facts?</a:t>
            </a:r>
          </a:p>
        </p:txBody>
      </p:sp>
      <p:sp>
        <p:nvSpPr>
          <p:cNvPr id="6" name="Date Placeholder 5"/>
          <p:cNvSpPr>
            <a:spLocks noGrp="1"/>
          </p:cNvSpPr>
          <p:nvPr>
            <p:ph type="dt" sz="half" idx="10"/>
          </p:nvPr>
        </p:nvSpPr>
        <p:spPr/>
        <p:txBody>
          <a:bodyPr/>
          <a:lstStyle/>
          <a:p>
            <a:r>
              <a:rPr lang="fi-FI"/>
              <a:t>17.4.2018</a:t>
            </a:r>
            <a:endParaRPr lang="fi-FI" dirty="0"/>
          </a:p>
        </p:txBody>
      </p:sp>
    </p:spTree>
    <p:extLst>
      <p:ext uri="{BB962C8B-B14F-4D97-AF65-F5344CB8AC3E}">
        <p14:creationId xmlns:p14="http://schemas.microsoft.com/office/powerpoint/2010/main" val="1064619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2</a:t>
            </a:fld>
            <a:endParaRPr lang="fi-FI" dirty="0"/>
          </a:p>
        </p:txBody>
      </p:sp>
      <p:sp>
        <p:nvSpPr>
          <p:cNvPr id="4" name="Title 3"/>
          <p:cNvSpPr>
            <a:spLocks noGrp="1"/>
          </p:cNvSpPr>
          <p:nvPr>
            <p:ph type="title"/>
          </p:nvPr>
        </p:nvSpPr>
        <p:spPr/>
        <p:txBody>
          <a:bodyPr/>
          <a:lstStyle/>
          <a:p>
            <a:r>
              <a:rPr lang="en-US" dirty="0"/>
              <a:t>Goals of the presentation</a:t>
            </a:r>
          </a:p>
        </p:txBody>
      </p:sp>
      <p:sp>
        <p:nvSpPr>
          <p:cNvPr id="5" name="Content Placeholder 4"/>
          <p:cNvSpPr>
            <a:spLocks noGrp="1"/>
          </p:cNvSpPr>
          <p:nvPr>
            <p:ph idx="1"/>
          </p:nvPr>
        </p:nvSpPr>
        <p:spPr/>
        <p:txBody>
          <a:bodyPr>
            <a:normAutofit/>
          </a:bodyPr>
          <a:lstStyle/>
          <a:p>
            <a:pPr marL="514350" indent="-514350">
              <a:buFont typeface="+mj-lt"/>
              <a:buAutoNum type="arabicPeriod"/>
            </a:pPr>
            <a:r>
              <a:rPr lang="en-US" dirty="0"/>
              <a:t>What is the current OA situation of the humanist research in Finland and Sweden?</a:t>
            </a:r>
          </a:p>
          <a:p>
            <a:pPr marL="514350" indent="-514350">
              <a:buFont typeface="+mj-lt"/>
              <a:buAutoNum type="arabicPeriod"/>
            </a:pPr>
            <a:r>
              <a:rPr lang="en-US" dirty="0"/>
              <a:t>How should we understand the information that national research portals tell us about Open Access?</a:t>
            </a:r>
          </a:p>
          <a:p>
            <a:pPr marL="0" indent="0">
              <a:buNone/>
            </a:pPr>
            <a:r>
              <a:rPr lang="en-US" sz="2800" dirty="0"/>
              <a:t>Note: analysis presented here is based on the metadata given by the public interfaces of the national research portals.</a:t>
            </a:r>
          </a:p>
        </p:txBody>
      </p:sp>
      <p:sp>
        <p:nvSpPr>
          <p:cNvPr id="6" name="Date Placeholder 5"/>
          <p:cNvSpPr>
            <a:spLocks noGrp="1"/>
          </p:cNvSpPr>
          <p:nvPr>
            <p:ph type="dt" sz="half" idx="10"/>
          </p:nvPr>
        </p:nvSpPr>
        <p:spPr/>
        <p:txBody>
          <a:bodyPr/>
          <a:lstStyle/>
          <a:p>
            <a:r>
              <a:rPr lang="fi-FI"/>
              <a:t>17.4.2018</a:t>
            </a:r>
            <a:endParaRPr lang="fi-FI" dirty="0"/>
          </a:p>
        </p:txBody>
      </p:sp>
    </p:spTree>
    <p:extLst>
      <p:ext uri="{BB962C8B-B14F-4D97-AF65-F5344CB8AC3E}">
        <p14:creationId xmlns:p14="http://schemas.microsoft.com/office/powerpoint/2010/main" val="2339369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Title 2"/>
          <p:cNvSpPr>
            <a:spLocks noGrp="1"/>
          </p:cNvSpPr>
          <p:nvPr>
            <p:ph type="title"/>
          </p:nvPr>
        </p:nvSpPr>
        <p:spPr/>
        <p:txBody>
          <a:bodyPr/>
          <a:lstStyle/>
          <a:p>
            <a:r>
              <a:rPr lang="en-US" dirty="0"/>
              <a:t>Why did we see what we saw?</a:t>
            </a:r>
          </a:p>
        </p:txBody>
      </p:sp>
      <p:sp>
        <p:nvSpPr>
          <p:cNvPr id="4" name="Content Placeholder 3"/>
          <p:cNvSpPr>
            <a:spLocks noGrp="1"/>
          </p:cNvSpPr>
          <p:nvPr>
            <p:ph sz="half" idx="1"/>
          </p:nvPr>
        </p:nvSpPr>
        <p:spPr/>
        <p:txBody>
          <a:bodyPr>
            <a:normAutofit fontScale="92500" lnSpcReduction="20000"/>
          </a:bodyPr>
          <a:lstStyle/>
          <a:p>
            <a:r>
              <a:rPr lang="en-US" sz="3600" dirty="0"/>
              <a:t>Finland</a:t>
            </a:r>
          </a:p>
          <a:p>
            <a:pPr>
              <a:buFont typeface="Wingdings" panose="05000000000000000000" pitchFamily="2" charset="2"/>
              <a:buChar char="§"/>
            </a:pPr>
            <a:r>
              <a:rPr lang="en-US" sz="2600" dirty="0"/>
              <a:t>Positive development is a fact</a:t>
            </a:r>
          </a:p>
          <a:p>
            <a:pPr>
              <a:buFont typeface="Wingdings" panose="05000000000000000000" pitchFamily="2" charset="2"/>
              <a:buChar char="§"/>
            </a:pPr>
            <a:r>
              <a:rPr lang="en-US" sz="2600" dirty="0"/>
              <a:t>Growth in OA is based on improved cataloging processes (“</a:t>
            </a:r>
            <a:r>
              <a:rPr lang="en-US" sz="2600" dirty="0" err="1"/>
              <a:t>Jyväskylä</a:t>
            </a:r>
            <a:r>
              <a:rPr lang="en-US" sz="2600" dirty="0"/>
              <a:t> model”) and due to that, better quality of metadata</a:t>
            </a:r>
          </a:p>
          <a:p>
            <a:pPr>
              <a:buFont typeface="Wingdings" panose="05000000000000000000" pitchFamily="2" charset="2"/>
              <a:buChar char="§"/>
            </a:pPr>
            <a:r>
              <a:rPr lang="en-US" sz="2600" dirty="0"/>
              <a:t>“Other OA” (hybrid) is growing fast</a:t>
            </a:r>
          </a:p>
          <a:p>
            <a:pPr>
              <a:buFont typeface="Wingdings" panose="05000000000000000000" pitchFamily="2" charset="2"/>
              <a:buChar char="§"/>
            </a:pPr>
            <a:r>
              <a:rPr lang="en-US" sz="2600" dirty="0"/>
              <a:t>Embargoed publications are regarded as open in </a:t>
            </a:r>
            <a:r>
              <a:rPr lang="en-US" sz="2600" dirty="0" err="1"/>
              <a:t>Juuli</a:t>
            </a:r>
            <a:r>
              <a:rPr lang="en-US" sz="2600" dirty="0"/>
              <a:t>-portal</a:t>
            </a:r>
          </a:p>
        </p:txBody>
      </p:sp>
      <p:sp>
        <p:nvSpPr>
          <p:cNvPr id="5" name="Content Placeholder 4"/>
          <p:cNvSpPr>
            <a:spLocks noGrp="1"/>
          </p:cNvSpPr>
          <p:nvPr>
            <p:ph sz="half" idx="2"/>
          </p:nvPr>
        </p:nvSpPr>
        <p:spPr/>
        <p:txBody>
          <a:bodyPr/>
          <a:lstStyle/>
          <a:p>
            <a:r>
              <a:rPr lang="en-US" sz="3600" dirty="0"/>
              <a:t>Sweden</a:t>
            </a:r>
          </a:p>
          <a:p>
            <a:pPr>
              <a:buFont typeface="Wingdings" panose="05000000000000000000" pitchFamily="2" charset="2"/>
              <a:buChar char="§"/>
            </a:pPr>
            <a:r>
              <a:rPr lang="en-US" sz="2600" dirty="0"/>
              <a:t>Negative development is not necessarily a fact</a:t>
            </a:r>
          </a:p>
          <a:p>
            <a:pPr>
              <a:buFont typeface="Wingdings" panose="05000000000000000000" pitchFamily="2" charset="2"/>
              <a:buChar char="§"/>
            </a:pPr>
            <a:r>
              <a:rPr lang="en-US" sz="2600" dirty="0"/>
              <a:t>Is the quality of metadata good enough?</a:t>
            </a:r>
          </a:p>
          <a:p>
            <a:pPr>
              <a:buFont typeface="Wingdings" panose="05000000000000000000" pitchFamily="2" charset="2"/>
              <a:buChar char="§"/>
            </a:pPr>
            <a:r>
              <a:rPr lang="en-US" sz="2600" dirty="0"/>
              <a:t>Embargoed publications are not regarded as open in </a:t>
            </a:r>
            <a:r>
              <a:rPr lang="en-US" sz="2600" dirty="0" err="1"/>
              <a:t>Swepub</a:t>
            </a:r>
            <a:endParaRPr lang="en-US" sz="2600" dirty="0"/>
          </a:p>
        </p:txBody>
      </p:sp>
      <p:sp>
        <p:nvSpPr>
          <p:cNvPr id="6" name="Slide Number Placeholder 5"/>
          <p:cNvSpPr>
            <a:spLocks noGrp="1"/>
          </p:cNvSpPr>
          <p:nvPr>
            <p:ph type="sldNum" sz="quarter" idx="4"/>
          </p:nvPr>
        </p:nvSpPr>
        <p:spPr/>
        <p:txBody>
          <a:bodyPr/>
          <a:lstStyle/>
          <a:p>
            <a:fld id="{0FE3988A-0109-0B40-965D-9E0ED41EFEE4}" type="slidenum">
              <a:rPr lang="fi-FI" smtClean="0"/>
              <a:pPr/>
              <a:t>20</a:t>
            </a:fld>
            <a:endParaRPr lang="fi-FI" dirty="0"/>
          </a:p>
        </p:txBody>
      </p:sp>
      <p:sp>
        <p:nvSpPr>
          <p:cNvPr id="7" name="Date Placeholder 6"/>
          <p:cNvSpPr>
            <a:spLocks noGrp="1"/>
          </p:cNvSpPr>
          <p:nvPr>
            <p:ph type="dt" sz="half" idx="10"/>
          </p:nvPr>
        </p:nvSpPr>
        <p:spPr/>
        <p:txBody>
          <a:bodyPr/>
          <a:lstStyle/>
          <a:p>
            <a:r>
              <a:rPr lang="fi-FI"/>
              <a:t>17.4.2018</a:t>
            </a:r>
            <a:endParaRPr lang="fi-FI" dirty="0"/>
          </a:p>
        </p:txBody>
      </p:sp>
    </p:spTree>
    <p:extLst>
      <p:ext uri="{BB962C8B-B14F-4D97-AF65-F5344CB8AC3E}">
        <p14:creationId xmlns:p14="http://schemas.microsoft.com/office/powerpoint/2010/main" val="231551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21</a:t>
            </a:fld>
            <a:endParaRPr lang="fi-FI" dirty="0"/>
          </a:p>
        </p:txBody>
      </p:sp>
      <p:sp>
        <p:nvSpPr>
          <p:cNvPr id="4" name="Title 3"/>
          <p:cNvSpPr>
            <a:spLocks noGrp="1"/>
          </p:cNvSpPr>
          <p:nvPr>
            <p:ph type="title"/>
          </p:nvPr>
        </p:nvSpPr>
        <p:spPr/>
        <p:txBody>
          <a:bodyPr>
            <a:normAutofit fontScale="90000"/>
          </a:bodyPr>
          <a:lstStyle/>
          <a:p>
            <a:r>
              <a:rPr lang="en-US" dirty="0"/>
              <a:t>The effect of embargo – case University of </a:t>
            </a:r>
            <a:r>
              <a:rPr lang="en-US" dirty="0" err="1"/>
              <a:t>Jyväskylä</a:t>
            </a:r>
            <a:endParaRPr lang="en-US" dirty="0"/>
          </a:p>
        </p:txBody>
      </p:sp>
      <p:sp>
        <p:nvSpPr>
          <p:cNvPr id="5" name="Content Placeholder 4"/>
          <p:cNvSpPr>
            <a:spLocks noGrp="1"/>
          </p:cNvSpPr>
          <p:nvPr>
            <p:ph idx="1"/>
          </p:nvPr>
        </p:nvSpPr>
        <p:spPr/>
        <p:txBody>
          <a:bodyPr>
            <a:normAutofit/>
          </a:bodyPr>
          <a:lstStyle/>
          <a:p>
            <a:r>
              <a:rPr lang="en-US" dirty="0"/>
              <a:t>2017: 120 peer reviewed journal articles in humanities, 92 open access (77 %), out of those, 33 still under embargo (17.4.2018). Immediate OA 49 %</a:t>
            </a:r>
          </a:p>
          <a:p>
            <a:r>
              <a:rPr lang="en-US" dirty="0"/>
              <a:t>2016: 136 peer reviewed journal articles in humanities, 91 open access (67 %), out of those, 4 still under embargo (17.4.2018). Immediate OA 64 %</a:t>
            </a:r>
          </a:p>
          <a:p>
            <a:pPr marL="0" indent="0">
              <a:buNone/>
            </a:pPr>
            <a:r>
              <a:rPr lang="en-US" sz="2000" dirty="0">
                <a:hlinkClick r:id="rId2"/>
              </a:rPr>
              <a:t>http://tutka.jyu.fi/tutka/</a:t>
            </a:r>
            <a:r>
              <a:rPr lang="en-US" sz="2000" dirty="0"/>
              <a:t> </a:t>
            </a:r>
          </a:p>
          <a:p>
            <a:endParaRPr lang="en-US" dirty="0"/>
          </a:p>
        </p:txBody>
      </p:sp>
      <p:sp>
        <p:nvSpPr>
          <p:cNvPr id="6" name="Date Placeholder 5"/>
          <p:cNvSpPr>
            <a:spLocks noGrp="1"/>
          </p:cNvSpPr>
          <p:nvPr>
            <p:ph type="dt" sz="half" idx="10"/>
          </p:nvPr>
        </p:nvSpPr>
        <p:spPr/>
        <p:txBody>
          <a:bodyPr/>
          <a:lstStyle/>
          <a:p>
            <a:r>
              <a:rPr lang="fi-FI"/>
              <a:t>17.4.2018</a:t>
            </a:r>
            <a:endParaRPr lang="fi-FI" dirty="0"/>
          </a:p>
        </p:txBody>
      </p:sp>
    </p:spTree>
    <p:extLst>
      <p:ext uri="{BB962C8B-B14F-4D97-AF65-F5344CB8AC3E}">
        <p14:creationId xmlns:p14="http://schemas.microsoft.com/office/powerpoint/2010/main" val="403873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22</a:t>
            </a:fld>
            <a:endParaRPr lang="fi-FI" dirty="0"/>
          </a:p>
        </p:txBody>
      </p:sp>
      <p:sp>
        <p:nvSpPr>
          <p:cNvPr id="4" name="Title 3"/>
          <p:cNvSpPr>
            <a:spLocks noGrp="1"/>
          </p:cNvSpPr>
          <p:nvPr>
            <p:ph type="title"/>
          </p:nvPr>
        </p:nvSpPr>
        <p:spPr/>
        <p:txBody>
          <a:bodyPr>
            <a:normAutofit fontScale="90000"/>
          </a:bodyPr>
          <a:lstStyle/>
          <a:p>
            <a:r>
              <a:rPr lang="en-US" dirty="0"/>
              <a:t>The effect of embargo – case University of </a:t>
            </a:r>
            <a:r>
              <a:rPr lang="en-US" dirty="0" err="1"/>
              <a:t>Jyväskylä</a:t>
            </a:r>
            <a:endParaRPr lang="en-US" dirty="0"/>
          </a:p>
        </p:txBody>
      </p:sp>
      <p:sp>
        <p:nvSpPr>
          <p:cNvPr id="5" name="Content Placeholder 4"/>
          <p:cNvSpPr>
            <a:spLocks noGrp="1"/>
          </p:cNvSpPr>
          <p:nvPr>
            <p:ph idx="1"/>
          </p:nvPr>
        </p:nvSpPr>
        <p:spPr/>
        <p:txBody>
          <a:bodyPr>
            <a:normAutofit/>
          </a:bodyPr>
          <a:lstStyle/>
          <a:p>
            <a:r>
              <a:rPr lang="en-US" dirty="0"/>
              <a:t>2017 all publications from the humanities research:</a:t>
            </a:r>
          </a:p>
          <a:p>
            <a:pPr marL="0" indent="0">
              <a:buNone/>
            </a:pPr>
            <a:r>
              <a:rPr lang="en-US" dirty="0"/>
              <a:t>712 publications</a:t>
            </a:r>
          </a:p>
          <a:p>
            <a:pPr marL="0" indent="0">
              <a:buNone/>
            </a:pPr>
            <a:r>
              <a:rPr lang="en-US" dirty="0"/>
              <a:t>432 open access</a:t>
            </a:r>
          </a:p>
          <a:p>
            <a:pPr marL="0" indent="0">
              <a:buNone/>
            </a:pPr>
            <a:r>
              <a:rPr lang="en-US" dirty="0"/>
              <a:t>OA= 61 %</a:t>
            </a:r>
          </a:p>
          <a:p>
            <a:pPr marL="0" indent="0">
              <a:buNone/>
            </a:pPr>
            <a:r>
              <a:rPr lang="en-US" dirty="0"/>
              <a:t>Embargoed (17.4.2018) 70 publications</a:t>
            </a:r>
          </a:p>
          <a:p>
            <a:pPr marL="0" indent="0">
              <a:buNone/>
            </a:pPr>
            <a:r>
              <a:rPr lang="en-US" dirty="0"/>
              <a:t>Immediate OA 51 %</a:t>
            </a:r>
          </a:p>
          <a:p>
            <a:pPr marL="0" indent="0">
              <a:buNone/>
            </a:pPr>
            <a:r>
              <a:rPr lang="en-US" sz="2000" dirty="0">
                <a:hlinkClick r:id="rId2"/>
              </a:rPr>
              <a:t>http://tutka.jyu.fi/tutka/</a:t>
            </a:r>
            <a:r>
              <a:rPr lang="en-US" sz="2000" dirty="0"/>
              <a:t> </a:t>
            </a:r>
          </a:p>
          <a:p>
            <a:pPr marL="0" indent="0">
              <a:buNone/>
            </a:pPr>
            <a:endParaRPr lang="en-US" dirty="0"/>
          </a:p>
        </p:txBody>
      </p:sp>
      <p:sp>
        <p:nvSpPr>
          <p:cNvPr id="6" name="Date Placeholder 5"/>
          <p:cNvSpPr>
            <a:spLocks noGrp="1"/>
          </p:cNvSpPr>
          <p:nvPr>
            <p:ph type="dt" sz="half" idx="10"/>
          </p:nvPr>
        </p:nvSpPr>
        <p:spPr/>
        <p:txBody>
          <a:bodyPr/>
          <a:lstStyle/>
          <a:p>
            <a:r>
              <a:rPr lang="fi-FI"/>
              <a:t>17.4.2018</a:t>
            </a:r>
            <a:endParaRPr lang="fi-FI" dirty="0"/>
          </a:p>
        </p:txBody>
      </p:sp>
    </p:spTree>
    <p:extLst>
      <p:ext uri="{BB962C8B-B14F-4D97-AF65-F5344CB8AC3E}">
        <p14:creationId xmlns:p14="http://schemas.microsoft.com/office/powerpoint/2010/main" val="1003095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23</a:t>
            </a:fld>
            <a:endParaRPr lang="fi-FI" dirty="0"/>
          </a:p>
        </p:txBody>
      </p:sp>
      <p:sp>
        <p:nvSpPr>
          <p:cNvPr id="4" name="Title 3"/>
          <p:cNvSpPr>
            <a:spLocks noGrp="1"/>
          </p:cNvSpPr>
          <p:nvPr>
            <p:ph type="title"/>
          </p:nvPr>
        </p:nvSpPr>
        <p:spPr>
          <a:xfrm>
            <a:off x="457200" y="159892"/>
            <a:ext cx="7368419" cy="1019912"/>
          </a:xfrm>
        </p:spPr>
        <p:txBody>
          <a:bodyPr/>
          <a:lstStyle/>
          <a:p>
            <a:r>
              <a:rPr lang="en-US" dirty="0"/>
              <a:t>What should we learn?</a:t>
            </a:r>
          </a:p>
        </p:txBody>
      </p:sp>
      <p:sp>
        <p:nvSpPr>
          <p:cNvPr id="5" name="Content Placeholder 4"/>
          <p:cNvSpPr>
            <a:spLocks noGrp="1"/>
          </p:cNvSpPr>
          <p:nvPr>
            <p:ph idx="1"/>
          </p:nvPr>
        </p:nvSpPr>
        <p:spPr>
          <a:xfrm>
            <a:off x="457200" y="1365770"/>
            <a:ext cx="8561791" cy="5407844"/>
          </a:xfrm>
        </p:spPr>
        <p:txBody>
          <a:bodyPr>
            <a:noAutofit/>
          </a:bodyPr>
          <a:lstStyle/>
          <a:p>
            <a:r>
              <a:rPr lang="en-US" sz="2200" dirty="0"/>
              <a:t>After natural sciences, humanities research is the second in openness in Finland, in Sweden much lower</a:t>
            </a:r>
          </a:p>
          <a:p>
            <a:r>
              <a:rPr lang="en-US" sz="2200" dirty="0"/>
              <a:t>We need to know the number of embargoed publications</a:t>
            </a:r>
          </a:p>
          <a:p>
            <a:r>
              <a:rPr lang="en-US" sz="2200" dirty="0"/>
              <a:t>We should be able to trust the metadata</a:t>
            </a:r>
          </a:p>
          <a:p>
            <a:r>
              <a:rPr lang="en-US" sz="2200" dirty="0"/>
              <a:t>Interfaces of national research portals need to be developed from open access point of view, like: </a:t>
            </a:r>
            <a:r>
              <a:rPr lang="en-US" sz="2200" dirty="0">
                <a:hlinkClick r:id="rId2"/>
              </a:rPr>
              <a:t>https://www.narcis.nl</a:t>
            </a:r>
            <a:r>
              <a:rPr lang="en-US" sz="2200" dirty="0"/>
              <a:t> </a:t>
            </a:r>
          </a:p>
          <a:p>
            <a:r>
              <a:rPr lang="fi-FI" sz="2200" dirty="0"/>
              <a:t>EU </a:t>
            </a:r>
            <a:r>
              <a:rPr lang="fi-FI" sz="2200" dirty="0" err="1"/>
              <a:t>monitoring</a:t>
            </a:r>
            <a:r>
              <a:rPr lang="fi-FI" sz="2200" dirty="0"/>
              <a:t>: OA </a:t>
            </a:r>
            <a:r>
              <a:rPr lang="fi-FI" sz="2200" dirty="0" err="1"/>
              <a:t>policy</a:t>
            </a:r>
            <a:r>
              <a:rPr lang="fi-FI" sz="2200" dirty="0"/>
              <a:t> </a:t>
            </a:r>
            <a:r>
              <a:rPr lang="fi-FI" sz="2200" dirty="0" err="1"/>
              <a:t>requirements</a:t>
            </a:r>
            <a:r>
              <a:rPr lang="fi-FI" sz="2200" dirty="0"/>
              <a:t>. </a:t>
            </a:r>
          </a:p>
          <a:p>
            <a:pPr lvl="1">
              <a:buFont typeface="Wingdings" pitchFamily="2" charset="2"/>
              <a:buChar char="v"/>
            </a:pPr>
            <a:r>
              <a:rPr lang="fi-FI" sz="2200" dirty="0" err="1"/>
              <a:t>total</a:t>
            </a:r>
            <a:r>
              <a:rPr lang="fi-FI" sz="2200" dirty="0"/>
              <a:t> </a:t>
            </a:r>
            <a:r>
              <a:rPr lang="fi-FI" sz="2200" dirty="0" err="1"/>
              <a:t>number</a:t>
            </a:r>
            <a:r>
              <a:rPr lang="fi-FI" sz="2200" dirty="0"/>
              <a:t> of </a:t>
            </a:r>
            <a:r>
              <a:rPr lang="fi-FI" sz="2200" dirty="0" err="1"/>
              <a:t>research</a:t>
            </a:r>
            <a:r>
              <a:rPr lang="fi-FI" sz="2200" dirty="0"/>
              <a:t> </a:t>
            </a:r>
            <a:r>
              <a:rPr lang="fi-FI" sz="2200" dirty="0" err="1"/>
              <a:t>outputs</a:t>
            </a:r>
            <a:r>
              <a:rPr lang="fi-FI" sz="2200" dirty="0"/>
              <a:t> </a:t>
            </a:r>
            <a:r>
              <a:rPr lang="fi-FI" sz="2200" dirty="0" err="1"/>
              <a:t>subject</a:t>
            </a:r>
            <a:r>
              <a:rPr lang="fi-FI" sz="2200" dirty="0"/>
              <a:t> to </a:t>
            </a:r>
            <a:r>
              <a:rPr lang="fi-FI" sz="2200" dirty="0" err="1"/>
              <a:t>the</a:t>
            </a:r>
            <a:r>
              <a:rPr lang="fi-FI" sz="2200" dirty="0"/>
              <a:t> </a:t>
            </a:r>
            <a:r>
              <a:rPr lang="fi-FI" sz="2200" dirty="0" err="1"/>
              <a:t>policy</a:t>
            </a:r>
            <a:r>
              <a:rPr lang="fi-FI" sz="2200" dirty="0"/>
              <a:t>, </a:t>
            </a:r>
          </a:p>
          <a:p>
            <a:pPr lvl="1">
              <a:buFont typeface="Wingdings" pitchFamily="2" charset="2"/>
              <a:buChar char="v"/>
            </a:pPr>
            <a:r>
              <a:rPr lang="fi-FI" sz="2200" dirty="0" err="1"/>
              <a:t>total</a:t>
            </a:r>
            <a:r>
              <a:rPr lang="fi-FI" sz="2200" dirty="0"/>
              <a:t> </a:t>
            </a:r>
            <a:r>
              <a:rPr lang="fi-FI" sz="2200" dirty="0" err="1"/>
              <a:t>number</a:t>
            </a:r>
            <a:r>
              <a:rPr lang="fi-FI" sz="2200" dirty="0"/>
              <a:t> of </a:t>
            </a:r>
            <a:r>
              <a:rPr lang="fi-FI" sz="2200" dirty="0" err="1"/>
              <a:t>full-text</a:t>
            </a:r>
            <a:r>
              <a:rPr lang="fi-FI" sz="2200" dirty="0"/>
              <a:t> OA </a:t>
            </a:r>
            <a:r>
              <a:rPr lang="fi-FI" sz="2200" dirty="0" err="1"/>
              <a:t>research</a:t>
            </a:r>
            <a:r>
              <a:rPr lang="fi-FI" sz="2200" dirty="0"/>
              <a:t> </a:t>
            </a:r>
            <a:r>
              <a:rPr lang="fi-FI" sz="2200" dirty="0" err="1"/>
              <a:t>outputs</a:t>
            </a:r>
            <a:r>
              <a:rPr lang="fi-FI" sz="2200" dirty="0"/>
              <a:t> in </a:t>
            </a:r>
            <a:r>
              <a:rPr lang="fi-FI" sz="2200" dirty="0" err="1"/>
              <a:t>the</a:t>
            </a:r>
            <a:r>
              <a:rPr lang="fi-FI" sz="2200" dirty="0"/>
              <a:t> </a:t>
            </a:r>
            <a:r>
              <a:rPr lang="fi-FI" sz="2200" dirty="0" err="1"/>
              <a:t>repository</a:t>
            </a:r>
            <a:r>
              <a:rPr lang="fi-FI" sz="2200" dirty="0"/>
              <a:t>, </a:t>
            </a:r>
          </a:p>
          <a:p>
            <a:pPr lvl="1">
              <a:buFont typeface="Wingdings" pitchFamily="2" charset="2"/>
              <a:buChar char="v"/>
            </a:pPr>
            <a:r>
              <a:rPr lang="fi-FI" sz="2200" dirty="0" err="1"/>
              <a:t>the</a:t>
            </a:r>
            <a:r>
              <a:rPr lang="fi-FI" sz="2200" dirty="0"/>
              <a:t> </a:t>
            </a:r>
            <a:r>
              <a:rPr lang="fi-FI" sz="2200" dirty="0" err="1"/>
              <a:t>number</a:t>
            </a:r>
            <a:r>
              <a:rPr lang="fi-FI" sz="2200" dirty="0"/>
              <a:t> of </a:t>
            </a:r>
            <a:r>
              <a:rPr lang="fi-FI" sz="2200" dirty="0" err="1"/>
              <a:t>embargoed</a:t>
            </a:r>
            <a:r>
              <a:rPr lang="fi-FI" sz="2200" dirty="0"/>
              <a:t> </a:t>
            </a:r>
            <a:r>
              <a:rPr lang="fi-FI" sz="2200" dirty="0" err="1"/>
              <a:t>full-text</a:t>
            </a:r>
            <a:r>
              <a:rPr lang="fi-FI" sz="2200" dirty="0"/>
              <a:t> </a:t>
            </a:r>
            <a:r>
              <a:rPr lang="fi-FI" sz="2200" dirty="0" err="1"/>
              <a:t>items</a:t>
            </a:r>
            <a:r>
              <a:rPr lang="fi-FI" sz="2200" dirty="0"/>
              <a:t> </a:t>
            </a:r>
            <a:r>
              <a:rPr lang="fi-FI" sz="2200" dirty="0" err="1"/>
              <a:t>that</a:t>
            </a:r>
            <a:r>
              <a:rPr lang="fi-FI" sz="2200" dirty="0"/>
              <a:t> </a:t>
            </a:r>
            <a:r>
              <a:rPr lang="fi-FI" sz="2200" dirty="0" err="1"/>
              <a:t>will</a:t>
            </a:r>
            <a:r>
              <a:rPr lang="fi-FI" sz="2200" dirty="0"/>
              <a:t> </a:t>
            </a:r>
            <a:r>
              <a:rPr lang="fi-FI" sz="2200" dirty="0" err="1"/>
              <a:t>become</a:t>
            </a:r>
            <a:r>
              <a:rPr lang="fi-FI" sz="2200" dirty="0"/>
              <a:t> OA at a </a:t>
            </a:r>
            <a:r>
              <a:rPr lang="fi-FI" sz="2200" dirty="0" err="1"/>
              <a:t>later</a:t>
            </a:r>
            <a:r>
              <a:rPr lang="fi-FI" sz="2200" dirty="0"/>
              <a:t> </a:t>
            </a:r>
            <a:r>
              <a:rPr lang="fi-FI" sz="2200" dirty="0" err="1"/>
              <a:t>date</a:t>
            </a:r>
            <a:r>
              <a:rPr lang="fi-FI" sz="2200" dirty="0"/>
              <a:t>. (</a:t>
            </a:r>
            <a:r>
              <a:rPr lang="fi-FI" sz="2200" dirty="0">
                <a:hlinkClick r:id="rId3"/>
              </a:rPr>
              <a:t>Principe 2018</a:t>
            </a:r>
            <a:r>
              <a:rPr lang="fi-FI" sz="2200" dirty="0"/>
              <a:t>)</a:t>
            </a:r>
          </a:p>
          <a:p>
            <a:pPr lvl="1">
              <a:buFont typeface="Wingdings" pitchFamily="2" charset="2"/>
              <a:buChar char="Ø"/>
            </a:pPr>
            <a:r>
              <a:rPr lang="fi-FI" sz="2200" dirty="0"/>
              <a:t>	</a:t>
            </a:r>
            <a:r>
              <a:rPr lang="fi-FI" sz="2200" dirty="0" err="1"/>
              <a:t>Guideline</a:t>
            </a:r>
            <a:r>
              <a:rPr lang="fi-FI" sz="2200" dirty="0"/>
              <a:t> for </a:t>
            </a:r>
            <a:r>
              <a:rPr lang="fi-FI" sz="2200" dirty="0" err="1"/>
              <a:t>the</a:t>
            </a:r>
            <a:r>
              <a:rPr lang="fi-FI" sz="2200" dirty="0"/>
              <a:t>  </a:t>
            </a:r>
            <a:r>
              <a:rPr lang="fi-FI" sz="2200" dirty="0" err="1"/>
              <a:t>development</a:t>
            </a:r>
            <a:r>
              <a:rPr lang="fi-FI" sz="2200" dirty="0"/>
              <a:t> of </a:t>
            </a:r>
            <a:r>
              <a:rPr lang="fi-FI" sz="2200" dirty="0" err="1"/>
              <a:t>national</a:t>
            </a:r>
            <a:r>
              <a:rPr lang="fi-FI" sz="2200" dirty="0"/>
              <a:t> </a:t>
            </a:r>
            <a:r>
              <a:rPr lang="fi-FI" sz="2200" dirty="0" err="1"/>
              <a:t>research</a:t>
            </a:r>
            <a:r>
              <a:rPr lang="fi-FI" sz="2200" dirty="0"/>
              <a:t> </a:t>
            </a:r>
            <a:r>
              <a:rPr lang="fi-FI" sz="2200" dirty="0" err="1"/>
              <a:t>portals</a:t>
            </a:r>
            <a:r>
              <a:rPr lang="fi-FI" sz="2200" dirty="0"/>
              <a:t>? </a:t>
            </a:r>
          </a:p>
        </p:txBody>
      </p:sp>
      <p:sp>
        <p:nvSpPr>
          <p:cNvPr id="6" name="Date Placeholder 5"/>
          <p:cNvSpPr>
            <a:spLocks noGrp="1"/>
          </p:cNvSpPr>
          <p:nvPr>
            <p:ph type="dt" sz="half" idx="10"/>
          </p:nvPr>
        </p:nvSpPr>
        <p:spPr/>
        <p:txBody>
          <a:bodyPr/>
          <a:lstStyle/>
          <a:p>
            <a:r>
              <a:rPr lang="fi-FI"/>
              <a:t>17.4.2018</a:t>
            </a:r>
            <a:endParaRPr lang="fi-FI" dirty="0"/>
          </a:p>
        </p:txBody>
      </p:sp>
    </p:spTree>
    <p:extLst>
      <p:ext uri="{BB962C8B-B14F-4D97-AF65-F5344CB8AC3E}">
        <p14:creationId xmlns:p14="http://schemas.microsoft.com/office/powerpoint/2010/main" val="3031357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Gabriola" panose="04040605051002020D02" pitchFamily="82" charset="0"/>
              </a:rPr>
              <a:t>Thank You!</a:t>
            </a:r>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3"/>
          </p:nvPr>
        </p:nvSpPr>
        <p:spPr/>
        <p:txBody>
          <a:bodyPr/>
          <a:lstStyle/>
          <a:p>
            <a:r>
              <a:rPr lang="fi-FI" b="1">
                <a:solidFill>
                  <a:schemeClr val="accent1"/>
                </a:solidFill>
              </a:rPr>
              <a:t>JYU. </a:t>
            </a:r>
            <a:r>
              <a:rPr lang="fi-FI" b="1"/>
              <a:t>Since 1863.</a:t>
            </a:r>
            <a:endParaRPr lang="fi-FI" b="1" dirty="0"/>
          </a:p>
        </p:txBody>
      </p:sp>
      <p:sp>
        <p:nvSpPr>
          <p:cNvPr id="5" name="Slide Number Placeholder 4"/>
          <p:cNvSpPr>
            <a:spLocks noGrp="1"/>
          </p:cNvSpPr>
          <p:nvPr>
            <p:ph type="sldNum" sz="quarter" idx="4"/>
          </p:nvPr>
        </p:nvSpPr>
        <p:spPr/>
        <p:txBody>
          <a:bodyPr/>
          <a:lstStyle/>
          <a:p>
            <a:fld id="{0FE3988A-0109-0B40-965D-9E0ED41EFEE4}" type="slidenum">
              <a:rPr lang="fi-FI" smtClean="0"/>
              <a:pPr/>
              <a:t>24</a:t>
            </a:fld>
            <a:endParaRPr lang="fi-FI" dirty="0"/>
          </a:p>
        </p:txBody>
      </p:sp>
      <p:sp>
        <p:nvSpPr>
          <p:cNvPr id="6" name="Content Placeholder 5"/>
          <p:cNvSpPr>
            <a:spLocks noGrp="1"/>
          </p:cNvSpPr>
          <p:nvPr>
            <p:ph sz="half" idx="11"/>
          </p:nvPr>
        </p:nvSpPr>
        <p:spPr/>
        <p:txBody>
          <a:bodyPr>
            <a:normAutofit/>
          </a:bodyPr>
          <a:lstStyle/>
          <a:p>
            <a:r>
              <a:rPr lang="en-US" sz="1800" dirty="0"/>
              <a:t>Contacts:</a:t>
            </a:r>
          </a:p>
          <a:p>
            <a:r>
              <a:rPr lang="en-US" sz="1800" dirty="0"/>
              <a:t>Pekka Olsbo</a:t>
            </a:r>
          </a:p>
          <a:p>
            <a:r>
              <a:rPr lang="en-US" sz="1800" dirty="0"/>
              <a:t>Head of Publishing</a:t>
            </a:r>
          </a:p>
          <a:p>
            <a:r>
              <a:rPr lang="en-US" sz="1800" dirty="0">
                <a:hlinkClick r:id="rId2"/>
              </a:rPr>
              <a:t>pekka.olsbo@jyu.fi</a:t>
            </a:r>
            <a:endParaRPr lang="en-US" sz="1800" dirty="0"/>
          </a:p>
          <a:p>
            <a:r>
              <a:rPr lang="en-US" sz="1800" dirty="0"/>
              <a:t>+350 50 581 8355</a:t>
            </a:r>
          </a:p>
        </p:txBody>
      </p:sp>
      <p:sp>
        <p:nvSpPr>
          <p:cNvPr id="7" name="Date Placeholder 6"/>
          <p:cNvSpPr>
            <a:spLocks noGrp="1"/>
          </p:cNvSpPr>
          <p:nvPr>
            <p:ph type="dt" sz="half" idx="10"/>
          </p:nvPr>
        </p:nvSpPr>
        <p:spPr/>
        <p:txBody>
          <a:bodyPr/>
          <a:lstStyle/>
          <a:p>
            <a:r>
              <a:rPr lang="fi-FI"/>
              <a:t>17.4.2018</a:t>
            </a:r>
            <a:endParaRPr lang="fi-FI" dirty="0"/>
          </a:p>
        </p:txBody>
      </p:sp>
    </p:spTree>
    <p:extLst>
      <p:ext uri="{BB962C8B-B14F-4D97-AF65-F5344CB8AC3E}">
        <p14:creationId xmlns:p14="http://schemas.microsoft.com/office/powerpoint/2010/main" val="2566992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3</a:t>
            </a:fld>
            <a:endParaRPr lang="fi-FI" dirty="0"/>
          </a:p>
        </p:txBody>
      </p:sp>
      <p:sp>
        <p:nvSpPr>
          <p:cNvPr id="4" name="Title 3"/>
          <p:cNvSpPr>
            <a:spLocks noGrp="1"/>
          </p:cNvSpPr>
          <p:nvPr>
            <p:ph type="title"/>
          </p:nvPr>
        </p:nvSpPr>
        <p:spPr/>
        <p:txBody>
          <a:bodyPr/>
          <a:lstStyle/>
          <a:p>
            <a:r>
              <a:rPr lang="en-US" dirty="0"/>
              <a:t>Data sources</a:t>
            </a:r>
          </a:p>
        </p:txBody>
      </p:sp>
      <p:sp>
        <p:nvSpPr>
          <p:cNvPr id="5" name="Content Placeholder 4"/>
          <p:cNvSpPr>
            <a:spLocks noGrp="1"/>
          </p:cNvSpPr>
          <p:nvPr>
            <p:ph idx="1"/>
          </p:nvPr>
        </p:nvSpPr>
        <p:spPr/>
        <p:txBody>
          <a:bodyPr/>
          <a:lstStyle/>
          <a:p>
            <a:r>
              <a:rPr lang="en-US" dirty="0"/>
              <a:t>Finland, Research Publications Portal </a:t>
            </a:r>
            <a:r>
              <a:rPr lang="en-US" dirty="0" err="1"/>
              <a:t>Juuli</a:t>
            </a:r>
            <a:r>
              <a:rPr lang="en-US" dirty="0"/>
              <a:t>: </a:t>
            </a:r>
            <a:r>
              <a:rPr lang="en-US" dirty="0">
                <a:hlinkClick r:id="rId2"/>
              </a:rPr>
              <a:t>http://www.juuli.fi/</a:t>
            </a:r>
            <a:endParaRPr lang="en-US" dirty="0"/>
          </a:p>
          <a:p>
            <a:r>
              <a:rPr lang="en-US" dirty="0"/>
              <a:t>Sweden, </a:t>
            </a:r>
            <a:r>
              <a:rPr lang="en-US" dirty="0" err="1"/>
              <a:t>Swepub</a:t>
            </a:r>
            <a:r>
              <a:rPr lang="en-US" dirty="0"/>
              <a:t>, Academic publications at Swedish universities : </a:t>
            </a:r>
            <a:r>
              <a:rPr lang="en-US" dirty="0">
                <a:hlinkClick r:id="rId3"/>
              </a:rPr>
              <a:t>http://swepub.kb.se/</a:t>
            </a:r>
            <a:r>
              <a:rPr lang="en-US" dirty="0"/>
              <a:t>  </a:t>
            </a:r>
          </a:p>
        </p:txBody>
      </p:sp>
      <p:sp>
        <p:nvSpPr>
          <p:cNvPr id="6" name="Date Placeholder 5"/>
          <p:cNvSpPr>
            <a:spLocks noGrp="1"/>
          </p:cNvSpPr>
          <p:nvPr>
            <p:ph type="dt" sz="half" idx="10"/>
          </p:nvPr>
        </p:nvSpPr>
        <p:spPr/>
        <p:txBody>
          <a:bodyPr/>
          <a:lstStyle/>
          <a:p>
            <a:r>
              <a:rPr lang="fi-FI"/>
              <a:t>17.4.2018</a:t>
            </a:r>
            <a:endParaRPr lang="fi-FI" dirty="0"/>
          </a:p>
        </p:txBody>
      </p:sp>
    </p:spTree>
    <p:extLst>
      <p:ext uri="{BB962C8B-B14F-4D97-AF65-F5344CB8AC3E}">
        <p14:creationId xmlns:p14="http://schemas.microsoft.com/office/powerpoint/2010/main" val="1671219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Title 2"/>
          <p:cNvSpPr>
            <a:spLocks noGrp="1"/>
          </p:cNvSpPr>
          <p:nvPr>
            <p:ph type="title"/>
          </p:nvPr>
        </p:nvSpPr>
        <p:spPr>
          <a:xfrm>
            <a:off x="264920" y="127622"/>
            <a:ext cx="7548604" cy="1019912"/>
          </a:xfrm>
        </p:spPr>
        <p:txBody>
          <a:bodyPr>
            <a:normAutofit/>
          </a:bodyPr>
          <a:lstStyle/>
          <a:p>
            <a:r>
              <a:rPr lang="en-US" sz="2800" dirty="0" err="1"/>
              <a:t>Juuli</a:t>
            </a:r>
            <a:r>
              <a:rPr lang="en-US" sz="2800" dirty="0"/>
              <a:t> Finnish Research Publications Portal</a:t>
            </a:r>
          </a:p>
        </p:txBody>
      </p:sp>
      <p:sp>
        <p:nvSpPr>
          <p:cNvPr id="4" name="Slide Number Placeholder 3"/>
          <p:cNvSpPr>
            <a:spLocks noGrp="1"/>
          </p:cNvSpPr>
          <p:nvPr>
            <p:ph type="sldNum" sz="quarter" idx="4"/>
          </p:nvPr>
        </p:nvSpPr>
        <p:spPr/>
        <p:txBody>
          <a:bodyPr/>
          <a:lstStyle/>
          <a:p>
            <a:fld id="{0FE3988A-0109-0B40-965D-9E0ED41EFEE4}" type="slidenum">
              <a:rPr lang="fi-FI" smtClean="0"/>
              <a:pPr/>
              <a:t>4</a:t>
            </a:fld>
            <a:endParaRPr lang="fi-FI" dirty="0"/>
          </a:p>
        </p:txBody>
      </p:sp>
      <p:sp>
        <p:nvSpPr>
          <p:cNvPr id="5" name="Date Placeholder 4"/>
          <p:cNvSpPr>
            <a:spLocks noGrp="1"/>
          </p:cNvSpPr>
          <p:nvPr>
            <p:ph type="dt" sz="half" idx="10"/>
          </p:nvPr>
        </p:nvSpPr>
        <p:spPr/>
        <p:txBody>
          <a:bodyPr/>
          <a:lstStyle/>
          <a:p>
            <a:r>
              <a:rPr lang="fi-FI"/>
              <a:t>17.4.2018</a:t>
            </a:r>
            <a:endParaRPr lang="fi-FI"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2044" y="1093202"/>
            <a:ext cx="6151480" cy="5499423"/>
          </a:xfrm>
          <a:prstGeom prst="rect">
            <a:avLst/>
          </a:prstGeom>
        </p:spPr>
      </p:pic>
      <p:sp>
        <p:nvSpPr>
          <p:cNvPr id="8" name="Oval 7"/>
          <p:cNvSpPr/>
          <p:nvPr/>
        </p:nvSpPr>
        <p:spPr>
          <a:xfrm>
            <a:off x="6161518" y="2563738"/>
            <a:ext cx="1455935" cy="1230595"/>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922236" y="2367185"/>
            <a:ext cx="1982624" cy="1529697"/>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6161518" y="2204815"/>
            <a:ext cx="1538243" cy="1589518"/>
          </a:xfrm>
          <a:prstGeom prst="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5992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Title 2"/>
          <p:cNvSpPr>
            <a:spLocks noGrp="1"/>
          </p:cNvSpPr>
          <p:nvPr>
            <p:ph type="title"/>
          </p:nvPr>
        </p:nvSpPr>
        <p:spPr>
          <a:xfrm>
            <a:off x="534112" y="127622"/>
            <a:ext cx="7356324" cy="1019912"/>
          </a:xfrm>
        </p:spPr>
        <p:txBody>
          <a:bodyPr/>
          <a:lstStyle/>
          <a:p>
            <a:r>
              <a:rPr lang="en-US" dirty="0"/>
              <a:t>OA in </a:t>
            </a:r>
            <a:r>
              <a:rPr lang="en-US" dirty="0" err="1"/>
              <a:t>Juuli</a:t>
            </a:r>
            <a:endParaRPr lang="en-US" dirty="0"/>
          </a:p>
        </p:txBody>
      </p:sp>
      <p:sp>
        <p:nvSpPr>
          <p:cNvPr id="4" name="Slide Number Placeholder 3"/>
          <p:cNvSpPr>
            <a:spLocks noGrp="1"/>
          </p:cNvSpPr>
          <p:nvPr>
            <p:ph type="sldNum" sz="quarter" idx="4"/>
          </p:nvPr>
        </p:nvSpPr>
        <p:spPr/>
        <p:txBody>
          <a:bodyPr/>
          <a:lstStyle/>
          <a:p>
            <a:fld id="{0FE3988A-0109-0B40-965D-9E0ED41EFEE4}" type="slidenum">
              <a:rPr lang="fi-FI" smtClean="0"/>
              <a:pPr/>
              <a:t>5</a:t>
            </a:fld>
            <a:endParaRPr lang="fi-FI" dirty="0"/>
          </a:p>
        </p:txBody>
      </p:sp>
      <p:sp>
        <p:nvSpPr>
          <p:cNvPr id="5" name="Date Placeholder 4"/>
          <p:cNvSpPr>
            <a:spLocks noGrp="1"/>
          </p:cNvSpPr>
          <p:nvPr>
            <p:ph type="dt" sz="half" idx="10"/>
          </p:nvPr>
        </p:nvSpPr>
        <p:spPr/>
        <p:txBody>
          <a:bodyPr/>
          <a:lstStyle/>
          <a:p>
            <a:r>
              <a:rPr lang="fi-FI"/>
              <a:t>17.4.2018</a:t>
            </a:r>
            <a:endParaRPr lang="fi-FI"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66" b="16106"/>
          <a:stretch/>
        </p:blipFill>
        <p:spPr>
          <a:xfrm>
            <a:off x="502170" y="940037"/>
            <a:ext cx="7388376" cy="5546221"/>
          </a:xfrm>
          <a:prstGeom prst="rect">
            <a:avLst/>
          </a:prstGeom>
        </p:spPr>
      </p:pic>
      <p:sp>
        <p:nvSpPr>
          <p:cNvPr id="7" name="Rectangle 6"/>
          <p:cNvSpPr/>
          <p:nvPr/>
        </p:nvSpPr>
        <p:spPr>
          <a:xfrm>
            <a:off x="5999148" y="2999574"/>
            <a:ext cx="1891288" cy="1110953"/>
          </a:xfrm>
          <a:prstGeom prst="rect">
            <a:avLst/>
          </a:prstGeom>
          <a:noFill/>
          <a:ln w="57150">
            <a:solidFill>
              <a:srgbClr val="EB3E3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rot="19985395">
            <a:off x="4683095" y="2187723"/>
            <a:ext cx="1316053" cy="369332"/>
          </a:xfrm>
          <a:prstGeom prst="rect">
            <a:avLst/>
          </a:prstGeom>
          <a:noFill/>
          <a:ln w="28575">
            <a:solidFill>
              <a:srgbClr val="00B050"/>
            </a:solidFill>
          </a:ln>
        </p:spPr>
        <p:txBody>
          <a:bodyPr wrap="square" rtlCol="0">
            <a:spAutoFit/>
          </a:bodyPr>
          <a:lstStyle/>
          <a:p>
            <a:r>
              <a:rPr lang="en-US" dirty="0"/>
              <a:t>Overlap!</a:t>
            </a:r>
          </a:p>
        </p:txBody>
      </p:sp>
      <p:cxnSp>
        <p:nvCxnSpPr>
          <p:cNvPr id="11" name="Straight Arrow Connector 10"/>
          <p:cNvCxnSpPr>
            <a:stCxn id="8" idx="2"/>
          </p:cNvCxnSpPr>
          <p:nvPr/>
        </p:nvCxnSpPr>
        <p:spPr>
          <a:xfrm>
            <a:off x="5424700" y="2537059"/>
            <a:ext cx="1916137" cy="11034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3215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Title 2"/>
          <p:cNvSpPr>
            <a:spLocks noGrp="1"/>
          </p:cNvSpPr>
          <p:nvPr>
            <p:ph type="title"/>
          </p:nvPr>
        </p:nvSpPr>
        <p:spPr>
          <a:xfrm>
            <a:off x="457200" y="227379"/>
            <a:ext cx="7356324" cy="1019912"/>
          </a:xfrm>
        </p:spPr>
        <p:txBody>
          <a:bodyPr>
            <a:normAutofit fontScale="90000"/>
          </a:bodyPr>
          <a:lstStyle/>
          <a:p>
            <a:r>
              <a:rPr lang="en-US" dirty="0" err="1"/>
              <a:t>Swepub</a:t>
            </a:r>
            <a:r>
              <a:rPr lang="en-US" dirty="0"/>
              <a:t>, Academic publications at Swedish universities</a:t>
            </a:r>
          </a:p>
        </p:txBody>
      </p:sp>
      <p:sp>
        <p:nvSpPr>
          <p:cNvPr id="4" name="Slide Number Placeholder 3"/>
          <p:cNvSpPr>
            <a:spLocks noGrp="1"/>
          </p:cNvSpPr>
          <p:nvPr>
            <p:ph type="sldNum" sz="quarter" idx="4"/>
          </p:nvPr>
        </p:nvSpPr>
        <p:spPr/>
        <p:txBody>
          <a:bodyPr/>
          <a:lstStyle/>
          <a:p>
            <a:fld id="{0FE3988A-0109-0B40-965D-9E0ED41EFEE4}" type="slidenum">
              <a:rPr lang="fi-FI" smtClean="0"/>
              <a:pPr/>
              <a:t>6</a:t>
            </a:fld>
            <a:endParaRPr lang="fi-FI" dirty="0"/>
          </a:p>
        </p:txBody>
      </p:sp>
      <p:sp>
        <p:nvSpPr>
          <p:cNvPr id="5" name="Date Placeholder 4"/>
          <p:cNvSpPr>
            <a:spLocks noGrp="1"/>
          </p:cNvSpPr>
          <p:nvPr>
            <p:ph type="dt" sz="half" idx="10"/>
          </p:nvPr>
        </p:nvSpPr>
        <p:spPr/>
        <p:txBody>
          <a:bodyPr/>
          <a:lstStyle/>
          <a:p>
            <a:r>
              <a:rPr lang="fi-FI"/>
              <a:t>17.4.2018</a:t>
            </a:r>
            <a:endParaRPr lang="fi-FI"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10914"/>
          <a:stretch/>
        </p:blipFill>
        <p:spPr>
          <a:xfrm>
            <a:off x="672329" y="1290449"/>
            <a:ext cx="7231783" cy="5259017"/>
          </a:xfrm>
          <a:prstGeom prst="rect">
            <a:avLst/>
          </a:prstGeom>
        </p:spPr>
      </p:pic>
      <p:sp>
        <p:nvSpPr>
          <p:cNvPr id="7" name="Rounded Rectangle 6"/>
          <p:cNvSpPr/>
          <p:nvPr/>
        </p:nvSpPr>
        <p:spPr>
          <a:xfrm>
            <a:off x="912976" y="3009654"/>
            <a:ext cx="1298960" cy="647946"/>
          </a:xfrm>
          <a:prstGeom prst="roundRect">
            <a:avLst/>
          </a:prstGeom>
          <a:noFill/>
          <a:ln w="57150">
            <a:solidFill>
              <a:srgbClr val="F1563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9710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of Open Access</a:t>
            </a:r>
          </a:p>
        </p:txBody>
      </p:sp>
      <p:sp>
        <p:nvSpPr>
          <p:cNvPr id="3" name="Footer Placeholder 2"/>
          <p:cNvSpPr>
            <a:spLocks noGrp="1"/>
          </p:cNvSpPr>
          <p:nvPr>
            <p:ph type="ftr" sz="quarter" idx="3"/>
          </p:nvPr>
        </p:nvSpPr>
        <p:spPr/>
        <p:txBody>
          <a:bodyPr/>
          <a:lstStyle/>
          <a:p>
            <a:r>
              <a:rPr lang="fi-FI" b="1">
                <a:solidFill>
                  <a:srgbClr val="002957"/>
                </a:solidFill>
              </a:rPr>
              <a:t>JYU. </a:t>
            </a:r>
            <a:r>
              <a:rPr lang="fi-FI" b="1"/>
              <a:t>Since 1863.</a:t>
            </a:r>
            <a:endParaRPr lang="fi-FI" b="1" dirty="0"/>
          </a:p>
        </p:txBody>
      </p:sp>
      <p:sp>
        <p:nvSpPr>
          <p:cNvPr id="4" name="Slide Number Placeholder 3"/>
          <p:cNvSpPr>
            <a:spLocks noGrp="1"/>
          </p:cNvSpPr>
          <p:nvPr>
            <p:ph type="sldNum" sz="quarter" idx="4"/>
          </p:nvPr>
        </p:nvSpPr>
        <p:spPr/>
        <p:txBody>
          <a:bodyPr/>
          <a:lstStyle/>
          <a:p>
            <a:fld id="{0FE3988A-0109-0B40-965D-9E0ED41EFEE4}" type="slidenum">
              <a:rPr lang="fi-FI" smtClean="0"/>
              <a:pPr/>
              <a:t>7</a:t>
            </a:fld>
            <a:endParaRPr lang="fi-FI" dirty="0"/>
          </a:p>
        </p:txBody>
      </p:sp>
      <p:sp>
        <p:nvSpPr>
          <p:cNvPr id="5" name="Content Placeholder 4"/>
          <p:cNvSpPr>
            <a:spLocks noGrp="1"/>
          </p:cNvSpPr>
          <p:nvPr>
            <p:ph idx="10"/>
          </p:nvPr>
        </p:nvSpPr>
        <p:spPr/>
        <p:txBody>
          <a:bodyPr/>
          <a:lstStyle/>
          <a:p>
            <a:endParaRPr lang="en-US" dirty="0"/>
          </a:p>
        </p:txBody>
      </p:sp>
      <p:sp>
        <p:nvSpPr>
          <p:cNvPr id="6" name="Date Placeholder 5"/>
          <p:cNvSpPr>
            <a:spLocks noGrp="1"/>
          </p:cNvSpPr>
          <p:nvPr>
            <p:ph type="dt" sz="half" idx="11"/>
          </p:nvPr>
        </p:nvSpPr>
        <p:spPr/>
        <p:txBody>
          <a:bodyPr/>
          <a:lstStyle/>
          <a:p>
            <a:r>
              <a:rPr lang="fi-FI"/>
              <a:t>17.4.2018</a:t>
            </a:r>
            <a:endParaRPr lang="fi-FI" dirty="0"/>
          </a:p>
        </p:txBody>
      </p:sp>
    </p:spTree>
    <p:extLst>
      <p:ext uri="{BB962C8B-B14F-4D97-AF65-F5344CB8AC3E}">
        <p14:creationId xmlns:p14="http://schemas.microsoft.com/office/powerpoint/2010/main" val="103568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Title 2"/>
          <p:cNvSpPr>
            <a:spLocks noGrp="1"/>
          </p:cNvSpPr>
          <p:nvPr>
            <p:ph type="title"/>
          </p:nvPr>
        </p:nvSpPr>
        <p:spPr>
          <a:xfrm>
            <a:off x="457200" y="312838"/>
            <a:ext cx="7368419" cy="1019912"/>
          </a:xfrm>
        </p:spPr>
        <p:txBody>
          <a:bodyPr/>
          <a:lstStyle/>
          <a:p>
            <a:r>
              <a:rPr lang="en-US" dirty="0"/>
              <a:t>Definition of Open Access</a:t>
            </a:r>
          </a:p>
        </p:txBody>
      </p:sp>
      <p:sp>
        <p:nvSpPr>
          <p:cNvPr id="4" name="Content Placeholder 3"/>
          <p:cNvSpPr>
            <a:spLocks noGrp="1"/>
          </p:cNvSpPr>
          <p:nvPr>
            <p:ph idx="1"/>
          </p:nvPr>
        </p:nvSpPr>
        <p:spPr>
          <a:xfrm>
            <a:off x="460375" y="1238746"/>
            <a:ext cx="8229600" cy="4744365"/>
          </a:xfrm>
        </p:spPr>
        <p:txBody>
          <a:bodyPr>
            <a:noAutofit/>
          </a:bodyPr>
          <a:lstStyle/>
          <a:p>
            <a:pPr marL="0" indent="0">
              <a:buNone/>
            </a:pPr>
            <a:r>
              <a:rPr lang="en-US" sz="2800" dirty="0"/>
              <a:t>Finland, Definition by the Ministry of Education and Culture</a:t>
            </a:r>
          </a:p>
          <a:p>
            <a:pPr marL="180000" indent="-180000"/>
            <a:r>
              <a:rPr lang="en-US" sz="1800" dirty="0"/>
              <a:t>publication is available 1) immediately in the publisher’s service and/or 2) </a:t>
            </a:r>
            <a:r>
              <a:rPr lang="en-US" sz="1800" b="1" i="1" dirty="0"/>
              <a:t>stored</a:t>
            </a:r>
            <a:r>
              <a:rPr lang="en-US" sz="1800" dirty="0"/>
              <a:t> in the </a:t>
            </a:r>
            <a:r>
              <a:rPr lang="en-US" sz="1800" dirty="0" err="1"/>
              <a:t>organisation’s</a:t>
            </a:r>
            <a:r>
              <a:rPr lang="en-US" sz="1800" dirty="0"/>
              <a:t> publication archive or an archive in the field of science either immediately or after the embargo specified by the publisher. </a:t>
            </a:r>
          </a:p>
          <a:p>
            <a:pPr marL="180000" indent="-180000"/>
            <a:r>
              <a:rPr lang="en-US" sz="1800" dirty="0"/>
              <a:t>The publication can be read, printed out and copied on the Internet free of charge and in an accessible way. </a:t>
            </a:r>
          </a:p>
          <a:p>
            <a:pPr marL="180000" indent="-180000"/>
            <a:r>
              <a:rPr lang="en-US" sz="1800" dirty="0"/>
              <a:t>The publication is publicly available in a service offered by the publisher or the research </a:t>
            </a:r>
            <a:r>
              <a:rPr lang="en-US" sz="1800" dirty="0" err="1"/>
              <a:t>organisation</a:t>
            </a:r>
            <a:r>
              <a:rPr lang="en-US" sz="1800" dirty="0"/>
              <a:t> which enables harvesting the publication’s metadata and indexing its content.</a:t>
            </a:r>
          </a:p>
          <a:p>
            <a:pPr marL="180000" indent="-180000"/>
            <a:r>
              <a:rPr lang="en-US" sz="1800" dirty="0"/>
              <a:t>The publicly available version of the publication is either the final self-archived version of the publication or the final version published in the publisher’s service, depending on the publication contract or the publisher’s policy. If the publication is refereed, the </a:t>
            </a:r>
            <a:r>
              <a:rPr lang="en-US" sz="1800" b="1" dirty="0"/>
              <a:t>open access version must also be refereed</a:t>
            </a:r>
            <a:r>
              <a:rPr lang="en-US" sz="1800" dirty="0"/>
              <a:t>. </a:t>
            </a:r>
          </a:p>
          <a:p>
            <a:pPr marL="0" indent="0">
              <a:buNone/>
            </a:pPr>
            <a:r>
              <a:rPr lang="fi-FI" sz="1200" dirty="0" err="1">
                <a:hlinkClick r:id="rId2"/>
              </a:rPr>
              <a:t>Publication</a:t>
            </a:r>
            <a:r>
              <a:rPr lang="fi-FI" sz="1200" dirty="0">
                <a:hlinkClick r:id="rId2"/>
              </a:rPr>
              <a:t> data </a:t>
            </a:r>
            <a:r>
              <a:rPr lang="fi-FI" sz="1200" dirty="0" err="1">
                <a:hlinkClick r:id="rId2"/>
              </a:rPr>
              <a:t>collection</a:t>
            </a:r>
            <a:r>
              <a:rPr lang="fi-FI" sz="1200" dirty="0">
                <a:hlinkClick r:id="rId2"/>
              </a:rPr>
              <a:t> </a:t>
            </a:r>
            <a:r>
              <a:rPr lang="fi-FI" sz="1200" dirty="0" err="1">
                <a:hlinkClick r:id="rId2"/>
              </a:rPr>
              <a:t>instructions</a:t>
            </a:r>
            <a:r>
              <a:rPr lang="fi-FI" sz="1200" dirty="0">
                <a:hlinkClick r:id="rId2"/>
              </a:rPr>
              <a:t> for </a:t>
            </a:r>
            <a:r>
              <a:rPr lang="fi-FI" sz="1200" dirty="0" err="1">
                <a:hlinkClick r:id="rId2"/>
              </a:rPr>
              <a:t>researchers</a:t>
            </a:r>
            <a:r>
              <a:rPr lang="fi-FI" sz="1200" dirty="0">
                <a:hlinkClick r:id="rId2"/>
              </a:rPr>
              <a:t> 2016 </a:t>
            </a:r>
            <a:endParaRPr lang="fi-FI" sz="1200" dirty="0"/>
          </a:p>
          <a:p>
            <a:pPr marL="0" indent="0">
              <a:buNone/>
            </a:pPr>
            <a:endParaRPr lang="en-US" sz="1800" dirty="0"/>
          </a:p>
        </p:txBody>
      </p:sp>
      <p:sp>
        <p:nvSpPr>
          <p:cNvPr id="7" name="Date Placeholder 6"/>
          <p:cNvSpPr>
            <a:spLocks noGrp="1"/>
          </p:cNvSpPr>
          <p:nvPr>
            <p:ph type="dt" sz="half" idx="10"/>
          </p:nvPr>
        </p:nvSpPr>
        <p:spPr/>
        <p:txBody>
          <a:bodyPr/>
          <a:lstStyle/>
          <a:p>
            <a:r>
              <a:rPr lang="fi-FI"/>
              <a:t>17.4.2018</a:t>
            </a:r>
            <a:endParaRPr lang="fi-FI" dirty="0"/>
          </a:p>
        </p:txBody>
      </p:sp>
      <p:sp>
        <p:nvSpPr>
          <p:cNvPr id="6" name="Slide Number Placeholder 5"/>
          <p:cNvSpPr>
            <a:spLocks noGrp="1"/>
          </p:cNvSpPr>
          <p:nvPr>
            <p:ph type="sldNum" sz="quarter" idx="4294967295"/>
          </p:nvPr>
        </p:nvSpPr>
        <p:spPr>
          <a:xfrm>
            <a:off x="8689975" y="6592888"/>
            <a:ext cx="454025" cy="180975"/>
          </a:xfrm>
        </p:spPr>
        <p:txBody>
          <a:bodyPr/>
          <a:lstStyle/>
          <a:p>
            <a:fld id="{0FE3988A-0109-0B40-965D-9E0ED41EFEE4}" type="slidenum">
              <a:rPr lang="fi-FI" smtClean="0"/>
              <a:pPr/>
              <a:t>8</a:t>
            </a:fld>
            <a:endParaRPr lang="fi-FI" dirty="0"/>
          </a:p>
        </p:txBody>
      </p:sp>
    </p:spTree>
    <p:extLst>
      <p:ext uri="{BB962C8B-B14F-4D97-AF65-F5344CB8AC3E}">
        <p14:creationId xmlns:p14="http://schemas.microsoft.com/office/powerpoint/2010/main" val="677610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Title 2"/>
          <p:cNvSpPr>
            <a:spLocks noGrp="1"/>
          </p:cNvSpPr>
          <p:nvPr>
            <p:ph type="title"/>
          </p:nvPr>
        </p:nvSpPr>
        <p:spPr>
          <a:xfrm>
            <a:off x="457200" y="193197"/>
            <a:ext cx="7368419" cy="1019912"/>
          </a:xfrm>
        </p:spPr>
        <p:txBody>
          <a:bodyPr/>
          <a:lstStyle/>
          <a:p>
            <a:r>
              <a:rPr lang="en-US" dirty="0"/>
              <a:t>Definition of Open Access</a:t>
            </a:r>
          </a:p>
        </p:txBody>
      </p:sp>
      <p:sp>
        <p:nvSpPr>
          <p:cNvPr id="4" name="Content Placeholder 3"/>
          <p:cNvSpPr>
            <a:spLocks noGrp="1"/>
          </p:cNvSpPr>
          <p:nvPr>
            <p:ph idx="1"/>
          </p:nvPr>
        </p:nvSpPr>
        <p:spPr>
          <a:xfrm>
            <a:off x="457200" y="1204169"/>
            <a:ext cx="8229600" cy="5161462"/>
          </a:xfrm>
        </p:spPr>
        <p:txBody>
          <a:bodyPr>
            <a:noAutofit/>
          </a:bodyPr>
          <a:lstStyle/>
          <a:p>
            <a:pPr marL="0" indent="0">
              <a:buNone/>
            </a:pPr>
            <a:r>
              <a:rPr lang="en-US" sz="2800" dirty="0"/>
              <a:t>Sweden Definition by </a:t>
            </a:r>
            <a:r>
              <a:rPr lang="en-US" sz="2800" dirty="0" err="1"/>
              <a:t>Vetenskapsrådet</a:t>
            </a:r>
            <a:r>
              <a:rPr lang="en-US" sz="2800" dirty="0"/>
              <a:t> (Swedish Research Council)</a:t>
            </a:r>
          </a:p>
          <a:p>
            <a:r>
              <a:rPr lang="en-US" sz="1800" dirty="0"/>
              <a:t>What is referred to internationally as open access means, in brief, that the research results can be found via a search on the Internet and can be read by everyone, free of charge and that the material is free to reuse. There are different methods for providing accessibility where scientific articles are concerned, often referred to as gold, green and hybrid publishing. The term ‘gold’ is used in different ways,4 though it is used here as set out below:</a:t>
            </a:r>
          </a:p>
          <a:p>
            <a:r>
              <a:rPr lang="en-US" sz="1800" dirty="0"/>
              <a:t>1) the researcher publishes an article in an open access journal (</a:t>
            </a:r>
            <a:r>
              <a:rPr lang="en-US" sz="1800" i="1" dirty="0"/>
              <a:t>gold</a:t>
            </a:r>
            <a:r>
              <a:rPr lang="en-US" sz="1800" dirty="0"/>
              <a:t>)</a:t>
            </a:r>
          </a:p>
          <a:p>
            <a:r>
              <a:rPr lang="en-US" sz="1800" dirty="0"/>
              <a:t>2) the researcher publishes in a traditional subscription-based publication and thereafter a copy of the manuscript is </a:t>
            </a:r>
            <a:r>
              <a:rPr lang="en-US" sz="1800" b="1" i="1" dirty="0"/>
              <a:t>published open access </a:t>
            </a:r>
            <a:r>
              <a:rPr lang="en-US" sz="1800" dirty="0"/>
              <a:t>via a digital archive as soon as the publication permits this (</a:t>
            </a:r>
            <a:r>
              <a:rPr lang="en-US" sz="1800" i="1" dirty="0"/>
              <a:t>green/</a:t>
            </a:r>
            <a:r>
              <a:rPr lang="en-US" sz="1800" i="1" dirty="0" err="1"/>
              <a:t>selfarchiving</a:t>
            </a:r>
            <a:r>
              <a:rPr lang="en-US" sz="1800" dirty="0"/>
              <a:t>)</a:t>
            </a:r>
          </a:p>
          <a:p>
            <a:r>
              <a:rPr lang="en-US" sz="1800" dirty="0"/>
              <a:t>3) the researcher publishes the article in a traditional subscription-based publication and, for a fee, the article is made open access with immediate effect (</a:t>
            </a:r>
            <a:r>
              <a:rPr lang="en-US" sz="1800" i="1" dirty="0"/>
              <a:t>hybrid</a:t>
            </a:r>
            <a:r>
              <a:rPr lang="en-US" sz="1800" dirty="0"/>
              <a:t>).</a:t>
            </a:r>
            <a:r>
              <a:rPr lang="en-US" sz="1600" dirty="0"/>
              <a:t/>
            </a:r>
            <a:br>
              <a:rPr lang="en-US" sz="1600" dirty="0"/>
            </a:br>
            <a:r>
              <a:rPr lang="en-US" sz="1200" dirty="0">
                <a:hlinkClick r:id="rId2"/>
              </a:rPr>
              <a:t>Proposal for National Guidelines for Open Access to Scientific Information</a:t>
            </a:r>
            <a:endParaRPr lang="en-US" sz="1200" dirty="0"/>
          </a:p>
        </p:txBody>
      </p:sp>
      <p:sp>
        <p:nvSpPr>
          <p:cNvPr id="7" name="Date Placeholder 6"/>
          <p:cNvSpPr>
            <a:spLocks noGrp="1"/>
          </p:cNvSpPr>
          <p:nvPr>
            <p:ph type="dt" sz="half" idx="10"/>
          </p:nvPr>
        </p:nvSpPr>
        <p:spPr/>
        <p:txBody>
          <a:bodyPr/>
          <a:lstStyle/>
          <a:p>
            <a:r>
              <a:rPr lang="fi-FI"/>
              <a:t>17.4.2018</a:t>
            </a:r>
            <a:endParaRPr lang="fi-FI" dirty="0"/>
          </a:p>
        </p:txBody>
      </p:sp>
      <p:sp>
        <p:nvSpPr>
          <p:cNvPr id="6" name="Slide Number Placeholder 5"/>
          <p:cNvSpPr>
            <a:spLocks noGrp="1"/>
          </p:cNvSpPr>
          <p:nvPr>
            <p:ph type="sldNum" sz="quarter" idx="4294967295"/>
          </p:nvPr>
        </p:nvSpPr>
        <p:spPr>
          <a:xfrm>
            <a:off x="8689975" y="6592888"/>
            <a:ext cx="454025" cy="180975"/>
          </a:xfrm>
        </p:spPr>
        <p:txBody>
          <a:bodyPr/>
          <a:lstStyle/>
          <a:p>
            <a:fld id="{0FE3988A-0109-0B40-965D-9E0ED41EFEE4}" type="slidenum">
              <a:rPr lang="fi-FI" smtClean="0"/>
              <a:pPr/>
              <a:t>9</a:t>
            </a:fld>
            <a:endParaRPr lang="fi-FI" dirty="0"/>
          </a:p>
        </p:txBody>
      </p:sp>
    </p:spTree>
    <p:extLst>
      <p:ext uri="{BB962C8B-B14F-4D97-AF65-F5344CB8AC3E}">
        <p14:creationId xmlns:p14="http://schemas.microsoft.com/office/powerpoint/2010/main" val="4073599657"/>
      </p:ext>
    </p:extLst>
  </p:cSld>
  <p:clrMapOvr>
    <a:masterClrMapping/>
  </p:clrMapOvr>
</p:sld>
</file>

<file path=ppt/theme/theme1.xml><?xml version="1.0" encoding="utf-8"?>
<a:theme xmlns:a="http://schemas.openxmlformats.org/drawingml/2006/main" name="JYU Otsikkodiat">
  <a:themeElements>
    <a:clrScheme name="JYU">
      <a:dk1>
        <a:sysClr val="windowText" lastClr="000000"/>
      </a:dk1>
      <a:lt1>
        <a:sysClr val="window" lastClr="FFFFFF"/>
      </a:lt1>
      <a:dk2>
        <a:srgbClr val="002957"/>
      </a:dk2>
      <a:lt2>
        <a:srgbClr val="C7C9C8"/>
      </a:lt2>
      <a:accent1>
        <a:srgbClr val="F1563F"/>
      </a:accent1>
      <a:accent2>
        <a:srgbClr val="002957"/>
      </a:accent2>
      <a:accent3>
        <a:srgbClr val="C29A5B"/>
      </a:accent3>
      <a:accent4>
        <a:srgbClr val="C7C9C8"/>
      </a:accent4>
      <a:accent5>
        <a:srgbClr val="EEEFEE"/>
      </a:accent5>
      <a:accent6>
        <a:srgbClr val="1A3C68"/>
      </a:accent6>
      <a:hlink>
        <a:srgbClr val="F1563F"/>
      </a:hlink>
      <a:folHlink>
        <a:srgbClr val="CD1619"/>
      </a:folHlink>
    </a:clrScheme>
    <a:fontScheme name="Elementit">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YU_ppt_kevyt_Helvetica.pptx" id="{6A289087-D326-4035-943D-6C2B143C2321}" vid="{966551AF-6FC2-43DF-B7C2-DE783F61FAEF}"/>
    </a:ext>
  </a:extLst>
</a:theme>
</file>

<file path=ppt/theme/theme2.xml><?xml version="1.0" encoding="utf-8"?>
<a:theme xmlns:a="http://schemas.openxmlformats.org/drawingml/2006/main" name="JYU sisältö pohjat">
  <a:themeElements>
    <a:clrScheme name="JYU">
      <a:dk1>
        <a:sysClr val="windowText" lastClr="000000"/>
      </a:dk1>
      <a:lt1>
        <a:sysClr val="window" lastClr="FFFFFF"/>
      </a:lt1>
      <a:dk2>
        <a:srgbClr val="002957"/>
      </a:dk2>
      <a:lt2>
        <a:srgbClr val="C7C9C8"/>
      </a:lt2>
      <a:accent1>
        <a:srgbClr val="F1563F"/>
      </a:accent1>
      <a:accent2>
        <a:srgbClr val="002957"/>
      </a:accent2>
      <a:accent3>
        <a:srgbClr val="C29A5B"/>
      </a:accent3>
      <a:accent4>
        <a:srgbClr val="C7C9C8"/>
      </a:accent4>
      <a:accent5>
        <a:srgbClr val="EEEFEE"/>
      </a:accent5>
      <a:accent6>
        <a:srgbClr val="1A3C68"/>
      </a:accent6>
      <a:hlink>
        <a:srgbClr val="F1563F"/>
      </a:hlink>
      <a:folHlink>
        <a:srgbClr val="CD1619"/>
      </a:folHlink>
    </a:clrScheme>
    <a:fontScheme name="Elementit">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YU_ppt_kevyt_Helvetica.pptx" id="{6A289087-D326-4035-943D-6C2B143C2321}" vid="{81ACC2F4-C4A8-4C2E-BC74-0CB7B6E0AF7D}"/>
    </a:ext>
  </a:extLst>
</a:theme>
</file>

<file path=ppt/theme/theme3.xml><?xml version="1.0" encoding="utf-8"?>
<a:theme xmlns:a="http://schemas.openxmlformats.org/drawingml/2006/main" name="2_Mukautettu suunnittelumalli">
  <a:themeElements>
    <a:clrScheme name="JYU">
      <a:dk1>
        <a:sysClr val="windowText" lastClr="000000"/>
      </a:dk1>
      <a:lt1>
        <a:sysClr val="window" lastClr="FFFFFF"/>
      </a:lt1>
      <a:dk2>
        <a:srgbClr val="002957"/>
      </a:dk2>
      <a:lt2>
        <a:srgbClr val="C7C9C8"/>
      </a:lt2>
      <a:accent1>
        <a:srgbClr val="F1563F"/>
      </a:accent1>
      <a:accent2>
        <a:srgbClr val="002957"/>
      </a:accent2>
      <a:accent3>
        <a:srgbClr val="C29A5B"/>
      </a:accent3>
      <a:accent4>
        <a:srgbClr val="C7C9C8"/>
      </a:accent4>
      <a:accent5>
        <a:srgbClr val="EEEFEE"/>
      </a:accent5>
      <a:accent6>
        <a:srgbClr val="1A3C68"/>
      </a:accent6>
      <a:hlink>
        <a:srgbClr val="F1563F"/>
      </a:hlink>
      <a:folHlink>
        <a:srgbClr val="CD1619"/>
      </a:folHlink>
    </a:clrScheme>
    <a:fontScheme name="Elementit">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YU_ppt_kevyt_Helvetica.pptx" id="{6A289087-D326-4035-943D-6C2B143C2321}" vid="{228DD615-A54F-493F-AA35-8CCE11CFF585}"/>
    </a:ext>
  </a:extLst>
</a:theme>
</file>

<file path=ppt/theme/theme4.xml><?xml version="1.0" encoding="utf-8"?>
<a:theme xmlns:a="http://schemas.openxmlformats.org/drawingml/2006/main" name="JYU kuvadiat">
  <a:themeElements>
    <a:clrScheme name="JYU">
      <a:dk1>
        <a:sysClr val="windowText" lastClr="000000"/>
      </a:dk1>
      <a:lt1>
        <a:sysClr val="window" lastClr="FFFFFF"/>
      </a:lt1>
      <a:dk2>
        <a:srgbClr val="002957"/>
      </a:dk2>
      <a:lt2>
        <a:srgbClr val="C7C9C8"/>
      </a:lt2>
      <a:accent1>
        <a:srgbClr val="F1563F"/>
      </a:accent1>
      <a:accent2>
        <a:srgbClr val="002957"/>
      </a:accent2>
      <a:accent3>
        <a:srgbClr val="C29A5B"/>
      </a:accent3>
      <a:accent4>
        <a:srgbClr val="C7C9C8"/>
      </a:accent4>
      <a:accent5>
        <a:srgbClr val="EEEFEE"/>
      </a:accent5>
      <a:accent6>
        <a:srgbClr val="1A3C68"/>
      </a:accent6>
      <a:hlink>
        <a:srgbClr val="F1563F"/>
      </a:hlink>
      <a:folHlink>
        <a:srgbClr val="CD1619"/>
      </a:folHlink>
    </a:clrScheme>
    <a:fontScheme name="Elementit">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YU_ppt_kevyt_Helvetica.pptx" id="{6A289087-D326-4035-943D-6C2B143C2321}" vid="{0E4325B6-F8DF-46A0-BA14-22200077EB4F}"/>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2018 JYU kevyt Helvetica</Template>
  <TotalTime>4641</TotalTime>
  <Words>1111</Words>
  <Application>Microsoft Office PowerPoint</Application>
  <PresentationFormat>On-screen Show (4:3)</PresentationFormat>
  <Paragraphs>184</Paragraphs>
  <Slides>24</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24</vt:i4>
      </vt:variant>
    </vt:vector>
  </HeadingPairs>
  <TitlesOfParts>
    <vt:vector size="35" baseType="lpstr">
      <vt:lpstr>Arial</vt:lpstr>
      <vt:lpstr>Book Antiqua</vt:lpstr>
      <vt:lpstr>Calibri</vt:lpstr>
      <vt:lpstr>Gabriola</vt:lpstr>
      <vt:lpstr>Helvetica</vt:lpstr>
      <vt:lpstr>Palatino Linotype</vt:lpstr>
      <vt:lpstr>Wingdings</vt:lpstr>
      <vt:lpstr>JYU Otsikkodiat</vt:lpstr>
      <vt:lpstr>JYU sisältö pohjat</vt:lpstr>
      <vt:lpstr>2_Mukautettu suunnittelumalli</vt:lpstr>
      <vt:lpstr>JYU kuvadiat</vt:lpstr>
      <vt:lpstr>Open Access in the humanities research in Finland and Sweden</vt:lpstr>
      <vt:lpstr>Goals of the presentation</vt:lpstr>
      <vt:lpstr>Data sources</vt:lpstr>
      <vt:lpstr>Juuli Finnish Research Publications Portal</vt:lpstr>
      <vt:lpstr>OA in Juuli</vt:lpstr>
      <vt:lpstr>Swepub, Academic publications at Swedish universities</vt:lpstr>
      <vt:lpstr>Definitions of Open Access</vt:lpstr>
      <vt:lpstr>Definition of Open Access</vt:lpstr>
      <vt:lpstr>Definition of Open Access</vt:lpstr>
      <vt:lpstr>Results: Open Access in humanities in Finland and Sweden 2016–2017</vt:lpstr>
      <vt:lpstr>Total share of OA: peer reviewed articles in scientific journals</vt:lpstr>
      <vt:lpstr>Total share of OA: peer reviewed articles in scientific journals</vt:lpstr>
      <vt:lpstr>5 major universities in FIN and SWE</vt:lpstr>
      <vt:lpstr>5 major universities in FIN and SWE</vt:lpstr>
      <vt:lpstr>5 major universities in FIN and SWE</vt:lpstr>
      <vt:lpstr>Total share of OA: monographs (humanities)</vt:lpstr>
      <vt:lpstr>Total share of OA: all publications (humanities)</vt:lpstr>
      <vt:lpstr>Conclusions</vt:lpstr>
      <vt:lpstr>What did we see?</vt:lpstr>
      <vt:lpstr>Why did we see what we saw?</vt:lpstr>
      <vt:lpstr>The effect of embargo – case University of Jyväskylä</vt:lpstr>
      <vt:lpstr>The effect of embargo – case University of Jyväskylä</vt:lpstr>
      <vt:lpstr>What should we learn?</vt:lpstr>
      <vt:lpstr>Thank You!</vt:lpstr>
    </vt:vector>
  </TitlesOfParts>
  <Company>University Of Jyväskylä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Access in the humanities research in Finland and Sweden</dc:title>
  <dc:creator>Olsbo, Pekka</dc:creator>
  <cp:lastModifiedBy>ilide</cp:lastModifiedBy>
  <cp:revision>81</cp:revision>
  <dcterms:created xsi:type="dcterms:W3CDTF">2018-03-05T09:29:07Z</dcterms:created>
  <dcterms:modified xsi:type="dcterms:W3CDTF">2018-04-17T11:46:00Z</dcterms:modified>
</cp:coreProperties>
</file>