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3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4"/>
  </p:notesMasterIdLst>
  <p:sldIdLst>
    <p:sldId id="1930" r:id="rId2"/>
    <p:sldId id="1934" r:id="rId3"/>
    <p:sldId id="998" r:id="rId4"/>
    <p:sldId id="391" r:id="rId5"/>
    <p:sldId id="1006" r:id="rId6"/>
    <p:sldId id="1943" r:id="rId7"/>
    <p:sldId id="911" r:id="rId8"/>
    <p:sldId id="1014" r:id="rId9"/>
    <p:sldId id="968" r:id="rId10"/>
    <p:sldId id="290" r:id="rId11"/>
    <p:sldId id="999" r:id="rId12"/>
    <p:sldId id="1933" r:id="rId13"/>
    <p:sldId id="346" r:id="rId14"/>
    <p:sldId id="996" r:id="rId15"/>
    <p:sldId id="1035" r:id="rId16"/>
    <p:sldId id="1036" r:id="rId17"/>
    <p:sldId id="1038" r:id="rId18"/>
    <p:sldId id="1040" r:id="rId19"/>
    <p:sldId id="993" r:id="rId20"/>
    <p:sldId id="977" r:id="rId21"/>
    <p:sldId id="527" r:id="rId22"/>
    <p:sldId id="497" r:id="rId23"/>
    <p:sldId id="1042" r:id="rId24"/>
    <p:sldId id="408" r:id="rId25"/>
    <p:sldId id="409" r:id="rId26"/>
    <p:sldId id="518" r:id="rId27"/>
    <p:sldId id="289" r:id="rId28"/>
    <p:sldId id="399" r:id="rId29"/>
    <p:sldId id="266" r:id="rId30"/>
    <p:sldId id="1936" r:id="rId31"/>
    <p:sldId id="513" r:id="rId32"/>
    <p:sldId id="519" r:id="rId33"/>
    <p:sldId id="514" r:id="rId34"/>
    <p:sldId id="292" r:id="rId35"/>
    <p:sldId id="402" r:id="rId36"/>
    <p:sldId id="517" r:id="rId37"/>
    <p:sldId id="268" r:id="rId38"/>
    <p:sldId id="269" r:id="rId39"/>
    <p:sldId id="271" r:id="rId40"/>
    <p:sldId id="1031" r:id="rId41"/>
    <p:sldId id="1026" r:id="rId42"/>
    <p:sldId id="395" r:id="rId43"/>
    <p:sldId id="492" r:id="rId44"/>
    <p:sldId id="438" r:id="rId45"/>
    <p:sldId id="401" r:id="rId46"/>
    <p:sldId id="507" r:id="rId47"/>
    <p:sldId id="405" r:id="rId48"/>
    <p:sldId id="1938" r:id="rId49"/>
    <p:sldId id="509" r:id="rId50"/>
    <p:sldId id="516" r:id="rId51"/>
    <p:sldId id="473" r:id="rId52"/>
    <p:sldId id="1946" r:id="rId53"/>
    <p:sldId id="1932" r:id="rId54"/>
    <p:sldId id="984" r:id="rId55"/>
    <p:sldId id="1944" r:id="rId56"/>
    <p:sldId id="1941" r:id="rId57"/>
    <p:sldId id="1948" r:id="rId58"/>
    <p:sldId id="1940" r:id="rId59"/>
    <p:sldId id="1947" r:id="rId60"/>
    <p:sldId id="997" r:id="rId61"/>
    <p:sldId id="1935" r:id="rId62"/>
    <p:sldId id="1005"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yant,Rebecca" initials="B" lastIdx="9" clrIdx="0">
    <p:extLst>
      <p:ext uri="{19B8F6BF-5375-455C-9EA6-DF929625EA0E}">
        <p15:presenceInfo xmlns:p15="http://schemas.microsoft.com/office/powerpoint/2012/main" userId="S::bryantr@oclc.org::e70365a6-d2a2-4acc-921b-724f2843cf21" providerId="AD"/>
      </p:ext>
    </p:extLst>
  </p:cmAuthor>
  <p:cmAuthor id="2" name="van der Werf,Titia" initials="vW" lastIdx="1" clrIdx="1">
    <p:extLst>
      <p:ext uri="{19B8F6BF-5375-455C-9EA6-DF929625EA0E}">
        <p15:presenceInfo xmlns:p15="http://schemas.microsoft.com/office/powerpoint/2012/main" userId="S::vanderwt@oclc.org::247ddf6f-9d35-42c2-8342-b76cb78f708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52"/>
    <p:restoredTop sz="77237"/>
  </p:normalViewPr>
  <p:slideViewPr>
    <p:cSldViewPr snapToGrid="0" snapToObjects="1">
      <p:cViewPr varScale="1">
        <p:scale>
          <a:sx n="83" d="100"/>
          <a:sy n="83" d="100"/>
        </p:scale>
        <p:origin x="448" y="20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177079232283468"/>
          <c:y val="8.8281121537824719E-2"/>
          <c:w val="0.54895853838582676"/>
          <c:h val="0.82343775692435062"/>
        </c:manualLayout>
      </c:layout>
      <c:pieChart>
        <c:varyColors val="1"/>
        <c:ser>
          <c:idx val="0"/>
          <c:order val="0"/>
          <c:tx>
            <c:strRef>
              <c:f>Sheet1!$B$1</c:f>
              <c:strCache>
                <c:ptCount val="1"/>
                <c:pt idx="0">
                  <c:v>Sales</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9112-4760-8B1D-1475B3A7353C}"/>
              </c:ext>
            </c:extLst>
          </c:dPt>
          <c:dPt>
            <c:idx val="1"/>
            <c:bubble3D val="0"/>
            <c:spPr>
              <a:solidFill>
                <a:srgbClr val="00B050"/>
              </a:solidFill>
              <a:ln w="19050">
                <a:solidFill>
                  <a:schemeClr val="lt1"/>
                </a:solidFill>
              </a:ln>
              <a:effectLst/>
            </c:spPr>
            <c:extLst>
              <c:ext xmlns:c16="http://schemas.microsoft.com/office/drawing/2014/chart" uri="{C3380CC4-5D6E-409C-BE32-E72D297353CC}">
                <c16:uniqueId val="{00000002-9112-4760-8B1D-1475B3A7353C}"/>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3-9112-4760-8B1D-1475B3A7353C}"/>
              </c:ext>
            </c:extLst>
          </c:dPt>
          <c:dLbls>
            <c:dLbl>
              <c:idx val="0"/>
              <c:layout>
                <c:manualLayout>
                  <c:x val="-0.24376254921259843"/>
                  <c:y val="9.2042322834645675E-3"/>
                </c:manualLayout>
              </c:layout>
              <c:tx>
                <c:rich>
                  <a:bodyPr/>
                  <a:lstStyle/>
                  <a:p>
                    <a:fld id="{E2462DA5-F77E-4EF9-A704-BD19F86224BD}" type="CATEGORYNAME">
                      <a:rPr lang="en-US"/>
                      <a:pPr/>
                      <a:t>[CATEGORY NAME]</a:t>
                    </a:fld>
                    <a:r>
                      <a:rPr lang="en-US" baseline="0"/>
                      <a:t>
</a:t>
                    </a:r>
                    <a:fld id="{CC96A8CC-398C-4440-AB1F-2115D91CFBBE}" type="VALUE">
                      <a:rPr lang="en-US" baseline="0"/>
                      <a:pPr/>
                      <a:t>[VALUE]</a:t>
                    </a:fld>
                    <a:r>
                      <a:rPr lang="en-US" baseline="0"/>
                      <a:t>
 </a:t>
                    </a:r>
                    <a:fld id="{BDEBAD62-10DB-44ED-89A7-4D8C36F818D3}" type="PERCENTAGE">
                      <a:rPr lang="en-US" baseline="0" smtClean="0"/>
                      <a:pPr/>
                      <a:t>[PERCENTAGE]</a:t>
                    </a:fld>
                    <a:endParaRPr lang="en-US" baseline="0"/>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9112-4760-8B1D-1475B3A7353C}"/>
                </c:ext>
              </c:extLst>
            </c:dLbl>
            <c:dLbl>
              <c:idx val="1"/>
              <c:layout>
                <c:manualLayout>
                  <c:x val="0.1810247703412074"/>
                  <c:y val="-0.17452608267716535"/>
                </c:manualLayout>
              </c:layout>
              <c:tx>
                <c:rich>
                  <a:bodyPr/>
                  <a:lstStyle/>
                  <a:p>
                    <a:fld id="{BD84128B-8639-42FA-9B56-C874FCE22BF3}" type="CATEGORYNAME">
                      <a:rPr lang="en-US"/>
                      <a:pPr/>
                      <a:t>[CATEGORY NAME]</a:t>
                    </a:fld>
                    <a:r>
                      <a:rPr lang="en-US" baseline="0"/>
                      <a:t>
</a:t>
                    </a:r>
                    <a:fld id="{EF3CE75C-12A0-42E0-BB3C-E123A6A229B4}" type="VALUE">
                      <a:rPr lang="en-US" baseline="0"/>
                      <a:pPr/>
                      <a:t>[VALUE]</a:t>
                    </a:fld>
                    <a:r>
                      <a:rPr lang="en-US" baseline="0"/>
                      <a:t>
 </a:t>
                    </a:r>
                    <a:fld id="{CAC1623A-BEA5-449E-B887-115BB3B22FAB}" type="PERCENTAGE">
                      <a:rPr lang="en-US" baseline="0" smtClean="0"/>
                      <a:pPr/>
                      <a:t>[PERCENTAGE]</a:t>
                    </a:fld>
                    <a:endParaRPr lang="en-US" baseline="0"/>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2-9112-4760-8B1D-1475B3A7353C}"/>
                </c:ext>
              </c:extLst>
            </c:dLbl>
            <c:dLbl>
              <c:idx val="2"/>
              <c:layout>
                <c:manualLayout>
                  <c:x val="0.1256463254593175"/>
                  <c:y val="9.8437499999999997E-2"/>
                </c:manualLayout>
              </c:layout>
              <c:tx>
                <c:rich>
                  <a:bodyPr/>
                  <a:lstStyle/>
                  <a:p>
                    <a:fld id="{050355F0-36F7-4106-A3F0-EBE87CFA2128}" type="CATEGORYNAME">
                      <a:rPr lang="en-US"/>
                      <a:pPr/>
                      <a:t>[CATEGORY NAME]</a:t>
                    </a:fld>
                    <a:r>
                      <a:rPr lang="en-US" baseline="0"/>
                      <a:t>
</a:t>
                    </a:r>
                    <a:fld id="{5037132C-5077-41D6-B7E2-5A02F58FD782}" type="VALUE">
                      <a:rPr lang="en-US" baseline="0"/>
                      <a:pPr/>
                      <a:t>[VALUE]</a:t>
                    </a:fld>
                    <a:r>
                      <a:rPr lang="en-US" baseline="0"/>
                      <a:t>
    </a:t>
                    </a:r>
                    <a:fld id="{D9F8B750-948F-4A83-9425-DD8D0CA55E97}" type="PERCENTAGE">
                      <a:rPr lang="en-US" baseline="0" smtClean="0"/>
                      <a:pPr/>
                      <a:t>[PERCENTAGE]</a:t>
                    </a:fld>
                    <a:endParaRPr lang="en-US" baseline="0"/>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9112-4760-8B1D-1475B3A7353C}"/>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Calibri" panose="020F0502020204030204" pitchFamily="34" charset="0"/>
                    <a:ea typeface="+mn-ea"/>
                    <a:cs typeface="+mn-cs"/>
                  </a:defRPr>
                </a:pPr>
                <a:endParaRPr lang="en-US"/>
              </a:p>
            </c:txPr>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Americas</c:v>
                </c:pt>
                <c:pt idx="1">
                  <c:v>EMEA</c:v>
                </c:pt>
                <c:pt idx="2">
                  <c:v>Asia Pacific</c:v>
                </c:pt>
              </c:strCache>
            </c:strRef>
          </c:cat>
          <c:val>
            <c:numRef>
              <c:f>Sheet1!$B$2:$B$4</c:f>
              <c:numCache>
                <c:formatCode>General</c:formatCode>
                <c:ptCount val="3"/>
                <c:pt idx="0">
                  <c:v>346</c:v>
                </c:pt>
                <c:pt idx="1">
                  <c:v>256</c:v>
                </c:pt>
                <c:pt idx="2">
                  <c:v>103</c:v>
                </c:pt>
              </c:numCache>
            </c:numRef>
          </c:val>
          <c:extLst>
            <c:ext xmlns:c16="http://schemas.microsoft.com/office/drawing/2014/chart" uri="{C3380CC4-5D6E-409C-BE32-E72D297353CC}">
              <c16:uniqueId val="{00000000-9112-4760-8B1D-1475B3A7353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543087768156925"/>
          <c:y val="0.18210981153508374"/>
          <c:w val="0.54655196067500511"/>
          <c:h val="0.80476503580408809"/>
        </c:manualLayout>
      </c:layout>
      <c:pieChart>
        <c:varyColors val="1"/>
        <c:ser>
          <c:idx val="0"/>
          <c:order val="0"/>
          <c:tx>
            <c:strRef>
              <c:f>Sheet1!$B$1</c:f>
              <c:strCache>
                <c:ptCount val="1"/>
                <c:pt idx="0">
                  <c:v>Sales</c:v>
                </c:pt>
              </c:strCache>
            </c:strRef>
          </c:tx>
          <c:dPt>
            <c:idx val="0"/>
            <c:bubble3D val="0"/>
            <c:spPr>
              <a:solidFill>
                <a:schemeClr val="accent2">
                  <a:lumMod val="75000"/>
                </a:schemeClr>
              </a:solidFill>
              <a:ln w="19050">
                <a:solidFill>
                  <a:schemeClr val="lt1"/>
                </a:solidFill>
              </a:ln>
              <a:effectLst/>
            </c:spPr>
            <c:extLst>
              <c:ext xmlns:c16="http://schemas.microsoft.com/office/drawing/2014/chart" uri="{C3380CC4-5D6E-409C-BE32-E72D297353CC}">
                <c16:uniqueId val="{00000001-3E00-4EAE-B4D8-FAA01926DB68}"/>
              </c:ext>
            </c:extLst>
          </c:dPt>
          <c:dPt>
            <c:idx val="1"/>
            <c:bubble3D val="0"/>
            <c:spPr>
              <a:solidFill>
                <a:srgbClr val="00B0F0"/>
              </a:solidFill>
              <a:ln w="19050">
                <a:solidFill>
                  <a:schemeClr val="lt1"/>
                </a:solidFill>
              </a:ln>
              <a:effectLst/>
            </c:spPr>
            <c:extLst>
              <c:ext xmlns:c16="http://schemas.microsoft.com/office/drawing/2014/chart" uri="{C3380CC4-5D6E-409C-BE32-E72D297353CC}">
                <c16:uniqueId val="{00000002-3E00-4EAE-B4D8-FAA01926DB6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3-3E00-4EAE-B4D8-FAA01926DB6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4-3E00-4EAE-B4D8-FAA01926DB6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5-3E00-4EAE-B4D8-FAA01926DB68}"/>
              </c:ext>
            </c:extLst>
          </c:dPt>
          <c:dPt>
            <c:idx val="5"/>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6-3E00-4EAE-B4D8-FAA01926DB68}"/>
              </c:ext>
            </c:extLst>
          </c:dPt>
          <c:dPt>
            <c:idx val="6"/>
            <c:bubble3D val="0"/>
            <c:spPr>
              <a:noFill/>
              <a:ln w="19050">
                <a:solidFill>
                  <a:schemeClr val="lt1"/>
                </a:solidFill>
              </a:ln>
              <a:effectLst/>
            </c:spPr>
            <c:extLst>
              <c:ext xmlns:c16="http://schemas.microsoft.com/office/drawing/2014/chart" uri="{C3380CC4-5D6E-409C-BE32-E72D297353CC}">
                <c16:uniqueId val="{00000007-3E00-4EAE-B4D8-FAA01926DB68}"/>
              </c:ext>
            </c:extLst>
          </c:dPt>
          <c:dPt>
            <c:idx val="7"/>
            <c:bubble3D val="0"/>
            <c:spPr>
              <a:solidFill>
                <a:schemeClr val="bg2">
                  <a:lumMod val="50000"/>
                </a:schemeClr>
              </a:solidFill>
              <a:ln w="19050">
                <a:solidFill>
                  <a:schemeClr val="lt1"/>
                </a:solidFill>
              </a:ln>
              <a:effectLst/>
            </c:spPr>
            <c:extLst>
              <c:ext xmlns:c16="http://schemas.microsoft.com/office/drawing/2014/chart" uri="{C3380CC4-5D6E-409C-BE32-E72D297353CC}">
                <c16:uniqueId val="{00000008-3E00-4EAE-B4D8-FAA01926DB68}"/>
              </c:ext>
            </c:extLst>
          </c:dPt>
          <c:dPt>
            <c:idx val="8"/>
            <c:bubble3D val="0"/>
            <c:spPr>
              <a:noFill/>
              <a:ln w="19050">
                <a:solidFill>
                  <a:schemeClr val="lt1"/>
                </a:solidFill>
              </a:ln>
              <a:effectLst/>
            </c:spPr>
            <c:extLst>
              <c:ext xmlns:c16="http://schemas.microsoft.com/office/drawing/2014/chart" uri="{C3380CC4-5D6E-409C-BE32-E72D297353CC}">
                <c16:uniqueId val="{00000009-3E00-4EAE-B4D8-FAA01926DB68}"/>
              </c:ext>
            </c:extLst>
          </c:dPt>
          <c:dPt>
            <c:idx val="9"/>
            <c:bubble3D val="0"/>
            <c:spPr>
              <a:solidFill>
                <a:srgbClr val="00B050"/>
              </a:solidFill>
              <a:ln w="19050">
                <a:solidFill>
                  <a:schemeClr val="lt1"/>
                </a:solidFill>
              </a:ln>
              <a:effectLst/>
            </c:spPr>
            <c:extLst>
              <c:ext xmlns:c16="http://schemas.microsoft.com/office/drawing/2014/chart" uri="{C3380CC4-5D6E-409C-BE32-E72D297353CC}">
                <c16:uniqueId val="{0000000A-3E00-4EAE-B4D8-FAA01926DB68}"/>
              </c:ext>
            </c:extLst>
          </c:dPt>
          <c:dPt>
            <c:idx val="10"/>
            <c:bubble3D val="0"/>
            <c:spPr>
              <a:solidFill>
                <a:schemeClr val="accent4"/>
              </a:solidFill>
              <a:ln w="19050">
                <a:solidFill>
                  <a:schemeClr val="lt1"/>
                </a:solidFill>
              </a:ln>
              <a:effectLst/>
            </c:spPr>
            <c:extLst>
              <c:ext xmlns:c16="http://schemas.microsoft.com/office/drawing/2014/chart" uri="{C3380CC4-5D6E-409C-BE32-E72D297353CC}">
                <c16:uniqueId val="{0000000B-3E00-4EAE-B4D8-FAA01926DB68}"/>
              </c:ext>
            </c:extLst>
          </c:dPt>
          <c:dPt>
            <c:idx val="11"/>
            <c:bubble3D val="0"/>
            <c:spPr>
              <a:solidFill>
                <a:schemeClr val="accent4">
                  <a:lumMod val="75000"/>
                </a:schemeClr>
              </a:solidFill>
              <a:ln w="19050">
                <a:solidFill>
                  <a:schemeClr val="lt1"/>
                </a:solidFill>
              </a:ln>
              <a:effectLst/>
            </c:spPr>
            <c:extLst>
              <c:ext xmlns:c16="http://schemas.microsoft.com/office/drawing/2014/chart" uri="{C3380CC4-5D6E-409C-BE32-E72D297353CC}">
                <c16:uniqueId val="{0000000C-3E00-4EAE-B4D8-FAA01926DB68}"/>
              </c:ext>
            </c:extLst>
          </c:dPt>
          <c:dPt>
            <c:idx val="12"/>
            <c:bubble3D val="0"/>
            <c:spPr>
              <a:noFill/>
              <a:ln w="19050">
                <a:solidFill>
                  <a:schemeClr val="lt1"/>
                </a:solidFill>
              </a:ln>
              <a:effectLst/>
            </c:spPr>
            <c:extLst>
              <c:ext xmlns:c16="http://schemas.microsoft.com/office/drawing/2014/chart" uri="{C3380CC4-5D6E-409C-BE32-E72D297353CC}">
                <c16:uniqueId val="{0000000D-3E00-4EAE-B4D8-FAA01926DB68}"/>
              </c:ext>
            </c:extLst>
          </c:dPt>
          <c:dPt>
            <c:idx val="13"/>
            <c:bubble3D val="0"/>
            <c:spPr>
              <a:solidFill>
                <a:schemeClr val="accent5"/>
              </a:solidFill>
              <a:ln w="19050">
                <a:solidFill>
                  <a:schemeClr val="lt1"/>
                </a:solidFill>
              </a:ln>
              <a:effectLst/>
            </c:spPr>
            <c:extLst>
              <c:ext xmlns:c16="http://schemas.microsoft.com/office/drawing/2014/chart" uri="{C3380CC4-5D6E-409C-BE32-E72D297353CC}">
                <c16:uniqueId val="{0000001B-0575-4CE2-A751-85B350E849AA}"/>
              </c:ext>
            </c:extLst>
          </c:dPt>
          <c:dPt>
            <c:idx val="14"/>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1D-0575-4CE2-A751-85B350E849AA}"/>
              </c:ext>
            </c:extLst>
          </c:dPt>
          <c:dPt>
            <c:idx val="15"/>
            <c:bubble3D val="0"/>
            <c:spPr>
              <a:noFill/>
              <a:ln w="19050">
                <a:solidFill>
                  <a:schemeClr val="lt1"/>
                </a:solidFill>
              </a:ln>
              <a:effectLst/>
            </c:spPr>
            <c:extLst>
              <c:ext xmlns:c16="http://schemas.microsoft.com/office/drawing/2014/chart" uri="{C3380CC4-5D6E-409C-BE32-E72D297353CC}">
                <c16:uniqueId val="{0000000E-3E00-4EAE-B4D8-FAA01926DB68}"/>
              </c:ext>
            </c:extLst>
          </c:dPt>
          <c:dPt>
            <c:idx val="16"/>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21-0575-4CE2-A751-85B350E849AA}"/>
              </c:ext>
            </c:extLst>
          </c:dPt>
          <c:dLbls>
            <c:dLbl>
              <c:idx val="0"/>
              <c:layout>
                <c:manualLayout>
                  <c:x val="-0.20953205487817078"/>
                  <c:y val="-0.17842138816401071"/>
                </c:manualLayout>
              </c:layout>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bg1"/>
                      </a:solidFill>
                      <a:latin typeface="Calibri" panose="020F0502020204030204" pitchFamily="34" charset="0"/>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303151648635049"/>
                      <c:h val="0.40952337884797257"/>
                    </c:manualLayout>
                  </c15:layout>
                </c:ext>
                <c:ext xmlns:c16="http://schemas.microsoft.com/office/drawing/2014/chart" uri="{C3380CC4-5D6E-409C-BE32-E72D297353CC}">
                  <c16:uniqueId val="{00000001-3E00-4EAE-B4D8-FAA01926DB68}"/>
                </c:ext>
              </c:extLst>
            </c:dLbl>
            <c:dLbl>
              <c:idx val="1"/>
              <c:layout>
                <c:manualLayout>
                  <c:x val="-3.8886208148737611E-3"/>
                  <c:y val="-8.8828870378628008E-2"/>
                </c:manualLayout>
              </c:layout>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tx1"/>
                      </a:solidFill>
                      <a:latin typeface="Calibri" panose="020F0502020204030204" pitchFamily="34" charset="0"/>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4685635498733127"/>
                      <c:h val="0.37788689717402763"/>
                    </c:manualLayout>
                  </c15:layout>
                </c:ext>
                <c:ext xmlns:c16="http://schemas.microsoft.com/office/drawing/2014/chart" uri="{C3380CC4-5D6E-409C-BE32-E72D297353CC}">
                  <c16:uniqueId val="{00000002-3E00-4EAE-B4D8-FAA01926DB68}"/>
                </c:ext>
              </c:extLst>
            </c:dLbl>
            <c:dLbl>
              <c:idx val="2"/>
              <c:layout>
                <c:manualLayout>
                  <c:x val="-0.10809929531069247"/>
                  <c:y val="-0.1278370631531538"/>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3E00-4EAE-B4D8-FAA01926DB68}"/>
                </c:ext>
              </c:extLst>
            </c:dLbl>
            <c:dLbl>
              <c:idx val="3"/>
              <c:layout>
                <c:manualLayout>
                  <c:x val="-7.8563705499303776E-2"/>
                  <c:y val="-3.63373826886357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4-3E00-4EAE-B4D8-FAA01926DB68}"/>
                </c:ext>
              </c:extLst>
            </c:dLbl>
            <c:dLbl>
              <c:idx val="4"/>
              <c:layout>
                <c:manualLayout>
                  <c:x val="7.183251086232318E-3"/>
                  <c:y val="-4.577686634929484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E00-4EAE-B4D8-FAA01926DB68}"/>
                </c:ext>
              </c:extLst>
            </c:dLbl>
            <c:dLbl>
              <c:idx val="5"/>
              <c:layout>
                <c:manualLayout>
                  <c:x val="8.4830060123507744E-2"/>
                  <c:y val="-3.585349776850290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6-3E00-4EAE-B4D8-FAA01926DB68}"/>
                </c:ext>
              </c:extLst>
            </c:dLbl>
            <c:dLbl>
              <c:idx val="6"/>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E00-4EAE-B4D8-FAA01926DB68}"/>
                </c:ext>
              </c:extLst>
            </c:dLbl>
            <c:dLbl>
              <c:idx val="8"/>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E00-4EAE-B4D8-FAA01926DB68}"/>
                </c:ext>
              </c:extLst>
            </c:dLbl>
            <c:dLbl>
              <c:idx val="9"/>
              <c:layout>
                <c:manualLayout>
                  <c:x val="3.8722703344624167E-3"/>
                  <c:y val="5.8364354185263645E-2"/>
                </c:manualLayout>
              </c:layout>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tx1"/>
                      </a:solidFill>
                      <a:latin typeface="Calibri" panose="020F0502020204030204" pitchFamily="34" charset="0"/>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8.1591761843533964E-2"/>
                      <c:h val="7.4999995386319185E-2"/>
                    </c:manualLayout>
                  </c15:layout>
                </c:ext>
                <c:ext xmlns:c16="http://schemas.microsoft.com/office/drawing/2014/chart" uri="{C3380CC4-5D6E-409C-BE32-E72D297353CC}">
                  <c16:uniqueId val="{0000000A-3E00-4EAE-B4D8-FAA01926DB68}"/>
                </c:ext>
              </c:extLst>
            </c:dLbl>
            <c:dLbl>
              <c:idx val="10"/>
              <c:layout>
                <c:manualLayout>
                  <c:x val="3.178809428166969E-2"/>
                  <c:y val="9.0415687105334167E-2"/>
                </c:manualLayout>
              </c:layout>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tx1"/>
                      </a:solidFill>
                      <a:latin typeface="Calibri" panose="020F0502020204030204" pitchFamily="34" charset="0"/>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4.195436071141017E-2"/>
                      <c:h val="6.9914058199184406E-2"/>
                    </c:manualLayout>
                  </c15:layout>
                </c:ext>
                <c:ext xmlns:c16="http://schemas.microsoft.com/office/drawing/2014/chart" uri="{C3380CC4-5D6E-409C-BE32-E72D297353CC}">
                  <c16:uniqueId val="{0000000B-3E00-4EAE-B4D8-FAA01926DB68}"/>
                </c:ext>
              </c:extLst>
            </c:dLbl>
            <c:dLbl>
              <c:idx val="11"/>
              <c:layout>
                <c:manualLayout>
                  <c:x val="-4.7766713034509252E-2"/>
                  <c:y val="3.8147204838385518E-2"/>
                </c:manualLayout>
              </c:layout>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tx1"/>
                      </a:solidFill>
                      <a:latin typeface="Calibri" panose="020F0502020204030204" pitchFamily="34" charset="0"/>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9.7225121430538575E-2"/>
                      <c:h val="0.12049218008783338"/>
                    </c:manualLayout>
                  </c15:layout>
                </c:ext>
                <c:ext xmlns:c16="http://schemas.microsoft.com/office/drawing/2014/chart" uri="{C3380CC4-5D6E-409C-BE32-E72D297353CC}">
                  <c16:uniqueId val="{0000000C-3E00-4EAE-B4D8-FAA01926DB68}"/>
                </c:ext>
              </c:extLst>
            </c:dLbl>
            <c:dLbl>
              <c:idx val="12"/>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3E00-4EAE-B4D8-FAA01926DB68}"/>
                </c:ext>
              </c:extLst>
            </c:dLbl>
            <c:dLbl>
              <c:idx val="13"/>
              <c:layout>
                <c:manualLayout>
                  <c:x val="-1.3209134172632213E-3"/>
                  <c:y val="-5.1534814743183152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B-0575-4CE2-A751-85B350E849AA}"/>
                </c:ext>
              </c:extLst>
            </c:dLbl>
            <c:dLbl>
              <c:idx val="14"/>
              <c:layout>
                <c:manualLayout>
                  <c:x val="3.415289810710441E-2"/>
                  <c:y val="-2.117125854015388E-3"/>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Calibri" panose="020F0502020204030204" pitchFamily="34" charset="0"/>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D-0575-4CE2-A751-85B350E849AA}"/>
                </c:ext>
              </c:extLst>
            </c:dLbl>
            <c:dLbl>
              <c:idx val="15"/>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3E00-4EAE-B4D8-FAA01926DB68}"/>
                </c:ext>
              </c:extLst>
            </c:dLbl>
            <c:dLbl>
              <c:idx val="16"/>
              <c:layout>
                <c:manualLayout>
                  <c:x val="8.2277807110944276E-2"/>
                  <c:y val="-6.5800315834134114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21-0575-4CE2-A751-85B350E849AA}"/>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Calibri" panose="020F0502020204030204" pitchFamily="34" charset="0"/>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Research &amp; University</c:v>
                </c:pt>
                <c:pt idx="1">
                  <c:v>Vocational and Other Education</c:v>
                </c:pt>
                <c:pt idx="2">
                  <c:v>Public </c:v>
                </c:pt>
                <c:pt idx="3">
                  <c:v>Special </c:v>
                </c:pt>
                <c:pt idx="4">
                  <c:v>National </c:v>
                </c:pt>
                <c:pt idx="5">
                  <c:v>Other  </c:v>
                </c:pt>
              </c:strCache>
            </c:strRef>
          </c:cat>
          <c:val>
            <c:numRef>
              <c:f>Sheet1!$B$2:$B$7</c:f>
              <c:numCache>
                <c:formatCode>General</c:formatCode>
                <c:ptCount val="6"/>
                <c:pt idx="0">
                  <c:v>507</c:v>
                </c:pt>
                <c:pt idx="1">
                  <c:v>55</c:v>
                </c:pt>
                <c:pt idx="2">
                  <c:v>60</c:v>
                </c:pt>
                <c:pt idx="3">
                  <c:v>49</c:v>
                </c:pt>
                <c:pt idx="4">
                  <c:v>13</c:v>
                </c:pt>
                <c:pt idx="5">
                  <c:v>21</c:v>
                </c:pt>
              </c:numCache>
            </c:numRef>
          </c:val>
          <c:extLst>
            <c:ext xmlns:c16="http://schemas.microsoft.com/office/drawing/2014/chart" uri="{C3380CC4-5D6E-409C-BE32-E72D297353CC}">
              <c16:uniqueId val="{00000000-3E00-4EAE-B4D8-FAA01926DB6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just">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0087083318514605"/>
          <c:y val="6.9175699109195091E-2"/>
          <c:w val="0.57547000773961032"/>
          <c:h val="0.90059032174350395"/>
        </c:manualLayout>
      </c:layout>
      <c:barChart>
        <c:barDir val="bar"/>
        <c:grouping val="clustered"/>
        <c:varyColors val="0"/>
        <c:ser>
          <c:idx val="0"/>
          <c:order val="0"/>
          <c:tx>
            <c:strRef>
              <c:f>Sheet1!$B$1</c:f>
              <c:strCache>
                <c:ptCount val="1"/>
                <c:pt idx="0">
                  <c:v>Plan* (n=695)</c:v>
                </c:pt>
              </c:strCache>
            </c:strRef>
          </c:tx>
          <c:spPr>
            <a:solidFill>
              <a:schemeClr val="bg1">
                <a:lumMod val="85000"/>
              </a:schemeClr>
            </a:solidFill>
            <a:ln>
              <a:noFill/>
            </a:ln>
            <a:effectLst/>
          </c:spPr>
          <c:invertIfNegative val="0"/>
          <c:dLbls>
            <c:dLbl>
              <c:idx val="1"/>
              <c:layout>
                <c:manualLayout>
                  <c:x val="-1.9040447923987524E-2"/>
                  <c:y val="9.54773315263642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9A8-4B5C-AF33-17854ABD2D51}"/>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Not sure</c:v>
                </c:pt>
                <c:pt idx="1">
                  <c:v>None, we are currently / plan to be involved </c:v>
                </c:pt>
                <c:pt idx="2">
                  <c:v>Deep interactions with open content </c:v>
                </c:pt>
                <c:pt idx="3">
                  <c:v>Assessment</c:v>
                </c:pt>
                <c:pt idx="4">
                  <c:v>Born-digital (legal) deposit/Web-archive</c:v>
                </c:pt>
                <c:pt idx="5">
                  <c:v>Bibliometrics </c:v>
                </c:pt>
                <c:pt idx="6">
                  <c:v>Data Services </c:v>
                </c:pt>
                <c:pt idx="7">
                  <c:v>Publishing </c:v>
                </c:pt>
                <c:pt idx="8">
                  <c:v>Advocacy and policies </c:v>
                </c:pt>
                <c:pt idx="9">
                  <c:v>Digital Collections Library</c:v>
                </c:pt>
                <c:pt idx="10">
                  <c:v>Selecting open content not managed by the library </c:v>
                </c:pt>
                <c:pt idx="11">
                  <c:v>Digitizing Collections </c:v>
                </c:pt>
                <c:pt idx="12">
                  <c:v>Supporting authors/researchers/teachers </c:v>
                </c:pt>
                <c:pt idx="13">
                  <c:v>Institutional repository</c:v>
                </c:pt>
                <c:pt idx="14">
                  <c:v>Promoting the discovery of open content </c:v>
                </c:pt>
                <c:pt idx="15">
                  <c:v>Supporting users/instructing/digital literacy programs </c:v>
                </c:pt>
              </c:strCache>
            </c:strRef>
          </c:cat>
          <c:val>
            <c:numRef>
              <c:f>Sheet1!$B$2:$B$17</c:f>
              <c:numCache>
                <c:formatCode>0%</c:formatCode>
                <c:ptCount val="16"/>
                <c:pt idx="0">
                  <c:v>0.23</c:v>
                </c:pt>
                <c:pt idx="1">
                  <c:v>0.05</c:v>
                </c:pt>
                <c:pt idx="2">
                  <c:v>0.16</c:v>
                </c:pt>
                <c:pt idx="3">
                  <c:v>0.15</c:v>
                </c:pt>
                <c:pt idx="4">
                  <c:v>0.13</c:v>
                </c:pt>
                <c:pt idx="5">
                  <c:v>0.09</c:v>
                </c:pt>
                <c:pt idx="6">
                  <c:v>0.17</c:v>
                </c:pt>
                <c:pt idx="7">
                  <c:v>0.14000000000000001</c:v>
                </c:pt>
                <c:pt idx="8">
                  <c:v>0.1</c:v>
                </c:pt>
                <c:pt idx="9">
                  <c:v>0.15</c:v>
                </c:pt>
                <c:pt idx="10">
                  <c:v>0.11</c:v>
                </c:pt>
                <c:pt idx="11">
                  <c:v>0.13</c:v>
                </c:pt>
                <c:pt idx="12">
                  <c:v>0.14000000000000001</c:v>
                </c:pt>
                <c:pt idx="13">
                  <c:v>0.14000000000000001</c:v>
                </c:pt>
                <c:pt idx="14">
                  <c:v>0.15</c:v>
                </c:pt>
                <c:pt idx="15">
                  <c:v>0.13</c:v>
                </c:pt>
              </c:numCache>
            </c:numRef>
          </c:val>
          <c:extLst>
            <c:ext xmlns:c16="http://schemas.microsoft.com/office/drawing/2014/chart" uri="{C3380CC4-5D6E-409C-BE32-E72D297353CC}">
              <c16:uniqueId val="{00000000-8A0C-4895-A94F-B758B03833AD}"/>
            </c:ext>
          </c:extLst>
        </c:ser>
        <c:ser>
          <c:idx val="1"/>
          <c:order val="1"/>
          <c:tx>
            <c:strRef>
              <c:f>Sheet1!$C$1</c:f>
              <c:strCache>
                <c:ptCount val="1"/>
                <c:pt idx="0">
                  <c:v>Current (n=705)</c:v>
                </c:pt>
              </c:strCache>
            </c:strRef>
          </c:tx>
          <c:spPr>
            <a:solidFill>
              <a:schemeClr val="bg1">
                <a:lumMod val="50000"/>
              </a:schemeClr>
            </a:solidFill>
            <a:ln>
              <a:noFill/>
            </a:ln>
            <a:effectLst/>
          </c:spPr>
          <c:invertIfNegative val="0"/>
          <c:dLbls>
            <c:dLbl>
              <c:idx val="1"/>
              <c:layout>
                <c:manualLayout>
                  <c:x val="-5.1600321697349232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9A8-4B5C-AF33-17854ABD2D51}"/>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4">
                        <a:lumMod val="20000"/>
                        <a:lumOff val="80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Not sure</c:v>
                </c:pt>
                <c:pt idx="1">
                  <c:v>None, we are currently / plan to be involved </c:v>
                </c:pt>
                <c:pt idx="2">
                  <c:v>Deep interactions with open content </c:v>
                </c:pt>
                <c:pt idx="3">
                  <c:v>Assessment</c:v>
                </c:pt>
                <c:pt idx="4">
                  <c:v>Born-digital (legal) deposit/Web-archive</c:v>
                </c:pt>
                <c:pt idx="5">
                  <c:v>Bibliometrics </c:v>
                </c:pt>
                <c:pt idx="6">
                  <c:v>Data Services </c:v>
                </c:pt>
                <c:pt idx="7">
                  <c:v>Publishing </c:v>
                </c:pt>
                <c:pt idx="8">
                  <c:v>Advocacy and policies </c:v>
                </c:pt>
                <c:pt idx="9">
                  <c:v>Digital Collections Library</c:v>
                </c:pt>
                <c:pt idx="10">
                  <c:v>Selecting open content not managed by the library </c:v>
                </c:pt>
                <c:pt idx="11">
                  <c:v>Digitizing Collections </c:v>
                </c:pt>
                <c:pt idx="12">
                  <c:v>Supporting authors/researchers/teachers </c:v>
                </c:pt>
                <c:pt idx="13">
                  <c:v>Institutional repository</c:v>
                </c:pt>
                <c:pt idx="14">
                  <c:v>Promoting the discovery of open content </c:v>
                </c:pt>
                <c:pt idx="15">
                  <c:v>Supporting users/instructing/digital literacy programs </c:v>
                </c:pt>
              </c:strCache>
            </c:strRef>
          </c:cat>
          <c:val>
            <c:numRef>
              <c:f>Sheet1!$C$2:$C$17</c:f>
              <c:numCache>
                <c:formatCode>0%</c:formatCode>
                <c:ptCount val="16"/>
                <c:pt idx="0">
                  <c:v>0.03</c:v>
                </c:pt>
                <c:pt idx="1">
                  <c:v>0.06</c:v>
                </c:pt>
                <c:pt idx="2">
                  <c:v>0.14000000000000001</c:v>
                </c:pt>
                <c:pt idx="3">
                  <c:v>0.2</c:v>
                </c:pt>
                <c:pt idx="4">
                  <c:v>0.2</c:v>
                </c:pt>
                <c:pt idx="5">
                  <c:v>0.23</c:v>
                </c:pt>
                <c:pt idx="6">
                  <c:v>0.31</c:v>
                </c:pt>
                <c:pt idx="7">
                  <c:v>0.36</c:v>
                </c:pt>
                <c:pt idx="8">
                  <c:v>0.49</c:v>
                </c:pt>
                <c:pt idx="9">
                  <c:v>0.5</c:v>
                </c:pt>
                <c:pt idx="10">
                  <c:v>0.54</c:v>
                </c:pt>
                <c:pt idx="11">
                  <c:v>0.56999999999999995</c:v>
                </c:pt>
                <c:pt idx="12">
                  <c:v>0.57999999999999996</c:v>
                </c:pt>
                <c:pt idx="13">
                  <c:v>0.6</c:v>
                </c:pt>
                <c:pt idx="14">
                  <c:v>0.61</c:v>
                </c:pt>
                <c:pt idx="15">
                  <c:v>0.65</c:v>
                </c:pt>
              </c:numCache>
            </c:numRef>
          </c:val>
          <c:extLst>
            <c:ext xmlns:c16="http://schemas.microsoft.com/office/drawing/2014/chart" uri="{C3380CC4-5D6E-409C-BE32-E72D297353CC}">
              <c16:uniqueId val="{00000000-769E-4245-81E3-22CF27894F31}"/>
            </c:ext>
          </c:extLst>
        </c:ser>
        <c:dLbls>
          <c:showLegendKey val="0"/>
          <c:showVal val="0"/>
          <c:showCatName val="0"/>
          <c:showSerName val="0"/>
          <c:showPercent val="0"/>
          <c:showBubbleSize val="0"/>
        </c:dLbls>
        <c:gapWidth val="25"/>
        <c:axId val="639135616"/>
        <c:axId val="639135944"/>
      </c:barChart>
      <c:catAx>
        <c:axId val="6391356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639135944"/>
        <c:crosses val="autoZero"/>
        <c:auto val="1"/>
        <c:lblAlgn val="ctr"/>
        <c:lblOffset val="100"/>
        <c:noMultiLvlLbl val="0"/>
      </c:catAx>
      <c:valAx>
        <c:axId val="639135944"/>
        <c:scaling>
          <c:orientation val="minMax"/>
        </c:scaling>
        <c:delete val="1"/>
        <c:axPos val="b"/>
        <c:numFmt formatCode="0%" sourceLinked="1"/>
        <c:majorTickMark val="none"/>
        <c:minorTickMark val="none"/>
        <c:tickLblPos val="nextTo"/>
        <c:crossAx val="639135616"/>
        <c:crosses val="autoZero"/>
        <c:crossBetween val="between"/>
      </c:valAx>
      <c:spPr>
        <a:noFill/>
        <a:ln>
          <a:noFill/>
        </a:ln>
        <a:effectLst/>
      </c:spPr>
    </c:plotArea>
    <c:legend>
      <c:legendPos val="r"/>
      <c:layout>
        <c:manualLayout>
          <c:xMode val="edge"/>
          <c:yMode val="edge"/>
          <c:x val="0.7955514789396092"/>
          <c:y val="0.54774853001568413"/>
          <c:w val="0.15588481015594488"/>
          <c:h val="0.1072266554114408"/>
        </c:manualLayout>
      </c:layout>
      <c:overlay val="0"/>
      <c:spPr>
        <a:noFill/>
        <a:ln>
          <a:solidFill>
            <a:schemeClr val="tx2"/>
          </a:solid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0.73658</cdr:x>
      <cdr:y>0.77295</cdr:y>
    </cdr:from>
    <cdr:to>
      <cdr:x>0.88716</cdr:x>
      <cdr:y>0.84364</cdr:y>
    </cdr:to>
    <cdr:sp macro="" textlink="">
      <cdr:nvSpPr>
        <cdr:cNvPr id="2" name="TextBox 1">
          <a:extLst xmlns:a="http://schemas.openxmlformats.org/drawingml/2006/main">
            <a:ext uri="{FF2B5EF4-FFF2-40B4-BE49-F238E27FC236}">
              <a16:creationId xmlns:a16="http://schemas.microsoft.com/office/drawing/2014/main" id="{40C413B9-C1C5-45FD-99B0-6BBEFC25B171}"/>
            </a:ext>
          </a:extLst>
        </cdr:cNvPr>
        <cdr:cNvSpPr txBox="1"/>
      </cdr:nvSpPr>
      <cdr:spPr>
        <a:xfrm xmlns:a="http://schemas.openxmlformats.org/drawingml/2006/main">
          <a:off x="5986912" y="4188344"/>
          <a:ext cx="1223889" cy="38303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600">
              <a:latin typeface="Calibri" panose="020F0502020204030204" pitchFamily="34" charset="0"/>
              <a:cs typeface="Calibri" panose="020F0502020204030204" pitchFamily="34" charset="0"/>
            </a:rPr>
            <a:t>N=705</a:t>
          </a:r>
        </a:p>
      </cdr:txBody>
    </cdr:sp>
  </cdr:relSizeAnchor>
</c:userShapes>
</file>

<file path=ppt/drawings/drawing2.xml><?xml version="1.0" encoding="utf-8"?>
<c:userShapes xmlns:c="http://schemas.openxmlformats.org/drawingml/2006/chart">
  <cdr:relSizeAnchor xmlns:cdr="http://schemas.openxmlformats.org/drawingml/2006/chartDrawing">
    <cdr:from>
      <cdr:x>0.65959</cdr:x>
      <cdr:y>0.13288</cdr:y>
    </cdr:from>
    <cdr:to>
      <cdr:x>0.97271</cdr:x>
      <cdr:y>0.30342</cdr:y>
    </cdr:to>
    <cdr:sp macro="" textlink="">
      <cdr:nvSpPr>
        <cdr:cNvPr id="2" name="TextBox 1">
          <a:extLst xmlns:a="http://schemas.openxmlformats.org/drawingml/2006/main">
            <a:ext uri="{FF2B5EF4-FFF2-40B4-BE49-F238E27FC236}">
              <a16:creationId xmlns:a16="http://schemas.microsoft.com/office/drawing/2014/main" id="{7A4DD815-7F4C-4A15-B49B-80ACE9DDAD66}"/>
            </a:ext>
          </a:extLst>
        </cdr:cNvPr>
        <cdr:cNvSpPr txBox="1"/>
      </cdr:nvSpPr>
      <cdr:spPr>
        <a:xfrm xmlns:a="http://schemas.openxmlformats.org/drawingml/2006/main">
          <a:off x="7520333" y="720028"/>
          <a:ext cx="3570051" cy="92412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0.76921</cdr:x>
      <cdr:y>0.86097</cdr:y>
    </cdr:from>
    <cdr:to>
      <cdr:x>0.96884</cdr:x>
      <cdr:y>0.92764</cdr:y>
    </cdr:to>
    <cdr:sp macro="" textlink="">
      <cdr:nvSpPr>
        <cdr:cNvPr id="10" name="TextBox 1">
          <a:extLst xmlns:a="http://schemas.openxmlformats.org/drawingml/2006/main">
            <a:ext uri="{FF2B5EF4-FFF2-40B4-BE49-F238E27FC236}">
              <a16:creationId xmlns:a16="http://schemas.microsoft.com/office/drawing/2014/main" id="{E5317CCF-768A-4157-9E97-EEAFEA399384}"/>
            </a:ext>
          </a:extLst>
        </cdr:cNvPr>
        <cdr:cNvSpPr txBox="1"/>
      </cdr:nvSpPr>
      <cdr:spPr>
        <a:xfrm xmlns:a="http://schemas.openxmlformats.org/drawingml/2006/main">
          <a:off x="4041126" y="3071907"/>
          <a:ext cx="1048774" cy="23788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a:latin typeface="Calibri" panose="020F0502020204030204" pitchFamily="34" charset="0"/>
              <a:cs typeface="Calibri" panose="020F0502020204030204" pitchFamily="34" charset="0"/>
            </a:rPr>
            <a:t>N=705</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51B40-37B5-A748-9AEC-ED065E59003B}" type="datetimeFigureOut">
              <a:rPr lang="en-US" smtClean="0"/>
              <a:t>4/4/19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870734-3644-4046-983B-759F3E0ECE7D}" type="slidenum">
              <a:rPr lang="en-US" smtClean="0"/>
              <a:t>‹#›</a:t>
            </a:fld>
            <a:endParaRPr lang="en-US"/>
          </a:p>
        </p:txBody>
      </p:sp>
    </p:spTree>
    <p:extLst>
      <p:ext uri="{BB962C8B-B14F-4D97-AF65-F5344CB8AC3E}">
        <p14:creationId xmlns:p14="http://schemas.microsoft.com/office/powerpoint/2010/main" val="24692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sparcopen.org/our-work/big-deal-cancellation-tracking/"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lstStyle/>
          <a:p>
            <a:r>
              <a:rPr lang="en-US" dirty="0"/>
              <a:t>Welcome and Introduction. [Changes in Knowledge Creation Process] </a:t>
            </a:r>
          </a:p>
          <a:p>
            <a:endParaRPr lang="de-DE" dirty="0"/>
          </a:p>
        </p:txBody>
      </p:sp>
      <p:sp>
        <p:nvSpPr>
          <p:cNvPr id="4" name="Foliennummernplatzhalter 3"/>
          <p:cNvSpPr>
            <a:spLocks noGrp="1"/>
          </p:cNvSpPr>
          <p:nvPr>
            <p:ph type="sldNum" sz="quarter" idx="5"/>
          </p:nvPr>
        </p:nvSpPr>
        <p:spPr/>
        <p:txBody>
          <a:bodyPr/>
          <a:lstStyle/>
          <a:p>
            <a:fld id="{7E058186-BDE4-EB4F-BA50-64F9ACD24ACF}" type="slidenum">
              <a:rPr lang="en-US"/>
              <a:pPr/>
              <a:t>1</a:t>
            </a:fld>
            <a:endParaRPr lang="en-US" dirty="0"/>
          </a:p>
        </p:txBody>
      </p:sp>
      <p:sp>
        <p:nvSpPr>
          <p:cNvPr id="7" name="Folienbildplatzhalter 6">
            <a:extLst>
              <a:ext uri="{FF2B5EF4-FFF2-40B4-BE49-F238E27FC236}">
                <a16:creationId xmlns:a16="http://schemas.microsoft.com/office/drawing/2014/main" id="{18E013D6-5C8E-4023-A89E-8B809FA1C78B}"/>
              </a:ext>
            </a:extLst>
          </p:cNvPr>
          <p:cNvSpPr>
            <a:spLocks noGrp="1" noRot="1" noChangeAspect="1"/>
          </p:cNvSpPr>
          <p:nvPr>
            <p:ph type="sldImg"/>
          </p:nvPr>
        </p:nvSpPr>
        <p:spPr/>
      </p:sp>
    </p:spTree>
    <p:extLst>
      <p:ext uri="{BB962C8B-B14F-4D97-AF65-F5344CB8AC3E}">
        <p14:creationId xmlns:p14="http://schemas.microsoft.com/office/powerpoint/2010/main" val="3170726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These are called CRIS systems in Europe, but they are often called other things in other parts of the world, particularly in the North America, where we might be referring to these by other names like “Faculty Activity Reporting” system or “Researcher Profile system.” The goals and even processes may vary, but the central effort of metadata collection is the same.</a:t>
            </a:r>
          </a:p>
        </p:txBody>
      </p:sp>
      <p:sp>
        <p:nvSpPr>
          <p:cNvPr id="4" name="Slide Number Placeholder 3"/>
          <p:cNvSpPr>
            <a:spLocks noGrp="1"/>
          </p:cNvSpPr>
          <p:nvPr>
            <p:ph type="sldNum" sz="quarter" idx="5"/>
          </p:nvPr>
        </p:nvSpPr>
        <p:spPr/>
        <p:txBody>
          <a:bodyPr/>
          <a:lstStyle/>
          <a:p>
            <a:fld id="{7E058186-BDE4-EB4F-BA50-64F9ACD24ACF}" type="slidenum">
              <a:rPr lang="en-US" smtClean="0"/>
              <a:pPr/>
              <a:t>13</a:t>
            </a:fld>
            <a:endParaRPr lang="en-US"/>
          </a:p>
        </p:txBody>
      </p:sp>
      <p:sp>
        <p:nvSpPr>
          <p:cNvPr id="7" name="Folienbildplatzhalter 6">
            <a:extLst>
              <a:ext uri="{FF2B5EF4-FFF2-40B4-BE49-F238E27FC236}">
                <a16:creationId xmlns:a16="http://schemas.microsoft.com/office/drawing/2014/main" id="{53C866DC-2219-4893-A438-4FA3F31B2B23}"/>
              </a:ext>
            </a:extLst>
          </p:cNvPr>
          <p:cNvSpPr>
            <a:spLocks noGrp="1" noRot="1" noChangeAspect="1"/>
          </p:cNvSpPr>
          <p:nvPr>
            <p:ph type="sldImg"/>
          </p:nvPr>
        </p:nvSpPr>
        <p:spPr/>
      </p:sp>
    </p:spTree>
    <p:extLst>
      <p:ext uri="{BB962C8B-B14F-4D97-AF65-F5344CB8AC3E}">
        <p14:creationId xmlns:p14="http://schemas.microsoft.com/office/powerpoint/2010/main" val="3349626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lstStyle/>
          <a:p>
            <a:r>
              <a:rPr lang="en-US">
                <a:sym typeface="Calibri"/>
              </a:rPr>
              <a:t>An area of recent research for OCLC is research information management, as we recognize this as an important emerging service categories for libraries. We’ve been developing an arc of research to describe, explain, and document international practices in research information management. </a:t>
            </a:r>
            <a:endParaRPr lang="en-US"/>
          </a:p>
          <a:p>
            <a:endParaRPr lang="en-US">
              <a:sym typeface="Calibri"/>
            </a:endParaRPr>
          </a:p>
          <a:p>
            <a:r>
              <a:rPr lang="en-US">
                <a:sym typeface="Calibri"/>
              </a:rPr>
              <a:t>In 2017 we released a position paper on research information management, which I’ll talk a bit more about in a minute. </a:t>
            </a:r>
            <a:endParaRPr lang="en-US"/>
          </a:p>
          <a:p>
            <a:r>
              <a:rPr lang="en-US">
                <a:sym typeface="Calibri"/>
              </a:rPr>
              <a:t>That year we also published a research report, conducted in collaboration with LIBER, documenting case studies in persistent identifiers in research information management.</a:t>
            </a:r>
          </a:p>
          <a:p>
            <a:pPr>
              <a:spcBef>
                <a:spcPts val="640"/>
              </a:spcBef>
              <a:buClr>
                <a:schemeClr val="dk1"/>
              </a:buClr>
              <a:buSzPts val="2400"/>
            </a:pPr>
            <a:r>
              <a:rPr lang="de-DE">
                <a:solidFill>
                  <a:schemeClr val="accent6"/>
                </a:solidFill>
                <a:ea typeface="Arial"/>
                <a:cs typeface="Arial"/>
                <a:sym typeface="Arial"/>
              </a:rPr>
              <a:t>Adoption </a:t>
            </a:r>
            <a:r>
              <a:rPr lang="de-DE" err="1">
                <a:solidFill>
                  <a:schemeClr val="accent6"/>
                </a:solidFill>
                <a:ea typeface="Arial"/>
                <a:cs typeface="Arial"/>
                <a:sym typeface="Arial"/>
              </a:rPr>
              <a:t>of</a:t>
            </a:r>
            <a:r>
              <a:rPr lang="de-DE">
                <a:solidFill>
                  <a:schemeClr val="accent6"/>
                </a:solidFill>
                <a:ea typeface="Arial"/>
                <a:cs typeface="Arial"/>
                <a:sym typeface="Arial"/>
              </a:rPr>
              <a:t> persistent </a:t>
            </a:r>
            <a:r>
              <a:rPr lang="de-DE" err="1">
                <a:solidFill>
                  <a:schemeClr val="accent6"/>
                </a:solidFill>
                <a:ea typeface="Arial"/>
                <a:cs typeface="Arial"/>
                <a:sym typeface="Arial"/>
              </a:rPr>
              <a:t>identifiers</a:t>
            </a:r>
            <a:r>
              <a:rPr lang="de-DE">
                <a:solidFill>
                  <a:schemeClr val="accent6"/>
                </a:solidFill>
                <a:ea typeface="Arial"/>
                <a:cs typeface="Arial"/>
                <a:sym typeface="Arial"/>
              </a:rPr>
              <a:t> (PIDs)</a:t>
            </a:r>
            <a:br>
              <a:rPr lang="de-DE">
                <a:solidFill>
                  <a:schemeClr val="accent6"/>
                </a:solidFill>
                <a:ea typeface="Arial"/>
                <a:cs typeface="Arial"/>
                <a:sym typeface="Arial"/>
              </a:rPr>
            </a:br>
            <a:r>
              <a:rPr lang="de-DE">
                <a:solidFill>
                  <a:schemeClr val="accent6"/>
                </a:solidFill>
                <a:ea typeface="Arial"/>
                <a:cs typeface="Arial"/>
                <a:sym typeface="Arial"/>
              </a:rPr>
              <a:t>in European RIM </a:t>
            </a:r>
            <a:r>
              <a:rPr lang="de-DE" err="1">
                <a:solidFill>
                  <a:schemeClr val="accent6"/>
                </a:solidFill>
                <a:ea typeface="Arial"/>
                <a:cs typeface="Arial"/>
                <a:sym typeface="Arial"/>
              </a:rPr>
              <a:t>workflows</a:t>
            </a:r>
            <a:r>
              <a:rPr lang="de-DE" err="1">
                <a:ea typeface="Arial"/>
                <a:cs typeface="Arial"/>
                <a:sym typeface="Arial"/>
              </a:rPr>
              <a:t>PIDs</a:t>
            </a:r>
            <a:r>
              <a:rPr lang="de-DE">
                <a:ea typeface="Arial"/>
                <a:cs typeface="Arial"/>
                <a:sym typeface="Arial"/>
              </a:rPr>
              <a:t>: </a:t>
            </a:r>
            <a:r>
              <a:rPr lang="de-DE" err="1">
                <a:ea typeface="Arial"/>
                <a:cs typeface="Arial"/>
                <a:sym typeface="Arial"/>
              </a:rPr>
              <a:t>Important</a:t>
            </a:r>
            <a:r>
              <a:rPr lang="de-DE">
                <a:ea typeface="Arial"/>
                <a:cs typeface="Arial"/>
                <a:sym typeface="Arial"/>
              </a:rPr>
              <a:t> </a:t>
            </a:r>
            <a:r>
              <a:rPr lang="de-DE" err="1">
                <a:ea typeface="Arial"/>
                <a:cs typeface="Arial"/>
                <a:sym typeface="Arial"/>
              </a:rPr>
              <a:t>infrastructure</a:t>
            </a:r>
            <a:r>
              <a:rPr lang="de-DE">
                <a:ea typeface="Arial"/>
                <a:cs typeface="Arial"/>
                <a:sym typeface="Arial"/>
              </a:rPr>
              <a:t> </a:t>
            </a:r>
            <a:r>
              <a:rPr lang="de-DE" err="1">
                <a:ea typeface="Arial"/>
                <a:cs typeface="Arial"/>
                <a:sym typeface="Arial"/>
              </a:rPr>
              <a:t>for</a:t>
            </a:r>
            <a:r>
              <a:rPr lang="de-DE">
                <a:ea typeface="Arial"/>
                <a:cs typeface="Arial"/>
                <a:sym typeface="Arial"/>
              </a:rPr>
              <a:t> </a:t>
            </a:r>
            <a:r>
              <a:rPr lang="de-DE" err="1">
                <a:ea typeface="Arial"/>
                <a:cs typeface="Arial"/>
                <a:sym typeface="Arial"/>
              </a:rPr>
              <a:t>unambiguous</a:t>
            </a:r>
            <a:r>
              <a:rPr lang="de-DE">
                <a:ea typeface="Arial"/>
                <a:cs typeface="Arial"/>
                <a:sym typeface="Arial"/>
              </a:rPr>
              <a:t> </a:t>
            </a:r>
            <a:r>
              <a:rPr lang="de-DE" err="1">
                <a:ea typeface="Arial"/>
                <a:cs typeface="Arial"/>
                <a:sym typeface="Arial"/>
              </a:rPr>
              <a:t>referencing</a:t>
            </a:r>
            <a:r>
              <a:rPr lang="de-DE">
                <a:ea typeface="Arial"/>
                <a:cs typeface="Arial"/>
                <a:sym typeface="Arial"/>
              </a:rPr>
              <a:t> </a:t>
            </a:r>
            <a:r>
              <a:rPr lang="de-DE" err="1">
                <a:ea typeface="Arial"/>
                <a:cs typeface="Arial"/>
                <a:sym typeface="Arial"/>
              </a:rPr>
              <a:t>and</a:t>
            </a:r>
            <a:r>
              <a:rPr lang="de-DE">
                <a:ea typeface="Arial"/>
                <a:cs typeface="Arial"/>
                <a:sym typeface="Arial"/>
              </a:rPr>
              <a:t> </a:t>
            </a:r>
            <a:r>
              <a:rPr lang="de-DE" err="1">
                <a:ea typeface="Arial"/>
                <a:cs typeface="Arial"/>
                <a:sym typeface="Arial"/>
              </a:rPr>
              <a:t>linking</a:t>
            </a:r>
            <a:r>
              <a:rPr lang="de-DE">
                <a:ea typeface="Arial"/>
                <a:cs typeface="Arial"/>
                <a:sym typeface="Arial"/>
              </a:rPr>
              <a:t> </a:t>
            </a:r>
            <a:r>
              <a:rPr lang="de-DE" err="1">
                <a:ea typeface="Arial"/>
                <a:cs typeface="Arial"/>
                <a:sym typeface="Arial"/>
              </a:rPr>
              <a:t>of</a:t>
            </a:r>
            <a:r>
              <a:rPr lang="de-DE">
                <a:ea typeface="Arial"/>
                <a:cs typeface="Arial"/>
                <a:sym typeface="Arial"/>
              </a:rPr>
              <a:t> </a:t>
            </a:r>
            <a:r>
              <a:rPr lang="de-DE" err="1">
                <a:ea typeface="Arial"/>
                <a:cs typeface="Arial"/>
                <a:sym typeface="Arial"/>
              </a:rPr>
              <a:t>resources</a:t>
            </a:r>
            <a:r>
              <a:rPr lang="de-DE">
                <a:ea typeface="Arial"/>
                <a:cs typeface="Arial"/>
                <a:sym typeface="Arial"/>
              </a:rPr>
              <a:t> </a:t>
            </a:r>
            <a:br>
              <a:rPr lang="de-DE">
                <a:ea typeface="Arial"/>
                <a:cs typeface="Arial"/>
                <a:sym typeface="Arial"/>
              </a:rPr>
            </a:br>
            <a:r>
              <a:rPr lang="de-DE">
                <a:ea typeface="Arial"/>
                <a:cs typeface="Arial"/>
                <a:sym typeface="Arial"/>
              </a:rPr>
              <a:t>(e.g. ORCID, ISNI, ARK, DOI, …)</a:t>
            </a:r>
            <a:r>
              <a:rPr lang="de-DE">
                <a:solidFill>
                  <a:schemeClr val="dk1"/>
                </a:solidFill>
                <a:ea typeface="Arial"/>
                <a:cs typeface="Arial"/>
                <a:sym typeface="Arial"/>
              </a:rPr>
              <a:t>Case </a:t>
            </a:r>
            <a:r>
              <a:rPr lang="de-DE" err="1">
                <a:solidFill>
                  <a:schemeClr val="dk1"/>
                </a:solidFill>
                <a:ea typeface="Arial"/>
                <a:cs typeface="Arial"/>
                <a:sym typeface="Arial"/>
              </a:rPr>
              <a:t>studies</a:t>
            </a:r>
            <a:r>
              <a:rPr lang="de-DE">
                <a:solidFill>
                  <a:schemeClr val="dk1"/>
                </a:solidFill>
                <a:ea typeface="Arial"/>
                <a:cs typeface="Arial"/>
                <a:sym typeface="Arial"/>
              </a:rPr>
              <a:t> </a:t>
            </a:r>
            <a:r>
              <a:rPr lang="de-DE">
                <a:solidFill>
                  <a:schemeClr val="accent6"/>
                </a:solidFill>
                <a:ea typeface="Arial"/>
                <a:cs typeface="Arial"/>
                <a:sym typeface="Arial"/>
              </a:rPr>
              <a:t>on </a:t>
            </a:r>
            <a:r>
              <a:rPr lang="de-DE" err="1">
                <a:solidFill>
                  <a:schemeClr val="accent6"/>
                </a:solidFill>
                <a:ea typeface="Arial"/>
                <a:cs typeface="Arial"/>
                <a:sym typeface="Arial"/>
              </a:rPr>
              <a:t>Finland</a:t>
            </a:r>
            <a:r>
              <a:rPr lang="de-DE">
                <a:solidFill>
                  <a:schemeClr val="accent6"/>
                </a:solidFill>
                <a:ea typeface="Arial"/>
                <a:cs typeface="Arial"/>
                <a:sym typeface="Arial"/>
              </a:rPr>
              <a:t>, The </a:t>
            </a:r>
            <a:r>
              <a:rPr lang="de-DE" err="1">
                <a:solidFill>
                  <a:schemeClr val="accent6"/>
                </a:solidFill>
                <a:ea typeface="Arial"/>
                <a:cs typeface="Arial"/>
                <a:sym typeface="Arial"/>
              </a:rPr>
              <a:t>Netherlands</a:t>
            </a:r>
            <a:r>
              <a:rPr lang="de-DE">
                <a:solidFill>
                  <a:schemeClr val="accent6"/>
                </a:solidFill>
                <a:ea typeface="Arial"/>
                <a:cs typeface="Arial"/>
                <a:sym typeface="Arial"/>
              </a:rPr>
              <a:t>, Germany </a:t>
            </a:r>
            <a:r>
              <a:rPr lang="de-DE" err="1">
                <a:solidFill>
                  <a:schemeClr val="accent6"/>
                </a:solidFill>
                <a:ea typeface="Arial"/>
                <a:cs typeface="Arial"/>
                <a:sym typeface="Arial"/>
              </a:rPr>
              <a:t>based</a:t>
            </a:r>
            <a:r>
              <a:rPr lang="de-DE">
                <a:solidFill>
                  <a:schemeClr val="accent6"/>
                </a:solidFill>
                <a:ea typeface="Arial"/>
                <a:cs typeface="Arial"/>
                <a:sym typeface="Arial"/>
              </a:rPr>
              <a:t> on </a:t>
            </a:r>
            <a:r>
              <a:rPr lang="de-DE" err="1">
                <a:solidFill>
                  <a:schemeClr val="accent6"/>
                </a:solidFill>
                <a:ea typeface="Arial"/>
                <a:cs typeface="Arial"/>
                <a:sym typeface="Arial"/>
              </a:rPr>
              <a:t>interviews</a:t>
            </a:r>
            <a:r>
              <a:rPr lang="de-DE">
                <a:solidFill>
                  <a:schemeClr val="accent6"/>
                </a:solidFill>
                <a:ea typeface="Arial"/>
                <a:cs typeface="Arial"/>
                <a:sym typeface="Arial"/>
              </a:rPr>
              <a:t> </a:t>
            </a:r>
            <a:r>
              <a:rPr lang="de-DE" err="1">
                <a:solidFill>
                  <a:schemeClr val="accent6"/>
                </a:solidFill>
                <a:ea typeface="Arial"/>
                <a:cs typeface="Arial"/>
                <a:sym typeface="Arial"/>
              </a:rPr>
              <a:t>with</a:t>
            </a:r>
            <a:r>
              <a:rPr lang="de-DE">
                <a:solidFill>
                  <a:schemeClr val="accent6"/>
                </a:solidFill>
                <a:ea typeface="Arial"/>
                <a:cs typeface="Arial"/>
                <a:sym typeface="Arial"/>
              </a:rPr>
              <a:t> </a:t>
            </a:r>
            <a:r>
              <a:rPr lang="de-DE" err="1">
                <a:solidFill>
                  <a:schemeClr val="accent6"/>
                </a:solidFill>
                <a:ea typeface="Arial"/>
                <a:cs typeface="Arial"/>
                <a:sym typeface="Arial"/>
              </a:rPr>
              <a:t>selected</a:t>
            </a:r>
            <a:r>
              <a:rPr lang="de-DE">
                <a:solidFill>
                  <a:schemeClr val="accent6"/>
                </a:solidFill>
                <a:ea typeface="Arial"/>
                <a:cs typeface="Arial"/>
                <a:sym typeface="Arial"/>
              </a:rPr>
              <a:t> </a:t>
            </a:r>
            <a:r>
              <a:rPr lang="de-DE" err="1">
                <a:solidFill>
                  <a:schemeClr val="accent6"/>
                </a:solidFill>
                <a:ea typeface="Arial"/>
                <a:cs typeface="Arial"/>
                <a:sym typeface="Arial"/>
              </a:rPr>
              <a:t>institutions</a:t>
            </a:r>
            <a:endParaRPr lang="de-DE">
              <a:solidFill>
                <a:schemeClr val="accent6"/>
              </a:solidFill>
              <a:ea typeface="Arial"/>
              <a:cs typeface="Arial"/>
              <a:sym typeface="Arial"/>
            </a:endParaRPr>
          </a:p>
          <a:p>
            <a:endParaRPr lang="en-US"/>
          </a:p>
          <a:p>
            <a:r>
              <a:rPr lang="en-US">
                <a:sym typeface="Calibri"/>
              </a:rPr>
              <a:t>We have also been collaborating with </a:t>
            </a:r>
            <a:r>
              <a:rPr lang="en-US" err="1">
                <a:sym typeface="Calibri"/>
              </a:rPr>
              <a:t>euroCRIS</a:t>
            </a:r>
            <a:r>
              <a:rPr lang="en-US">
                <a:sym typeface="Calibri"/>
              </a:rPr>
              <a:t> on an international survey on Research Information Management Practices, which was published in late 2018, providing a quantitative view of RIM practices worldwide.</a:t>
            </a:r>
          </a:p>
          <a:p>
            <a:endParaRPr lang="en-US">
              <a:sym typeface="Calibri"/>
            </a:endParaRPr>
          </a:p>
          <a:p>
            <a:r>
              <a:rPr lang="en-US">
                <a:sym typeface="Calibri"/>
              </a:rPr>
              <a:t>Though all of these research efforts, we have sought to better understand what constitutes research information management (i.e., the different use cases), and how the library is supporting these activities. </a:t>
            </a:r>
          </a:p>
          <a:p>
            <a:endParaRPr lang="de-DE"/>
          </a:p>
        </p:txBody>
      </p:sp>
      <p:sp>
        <p:nvSpPr>
          <p:cNvPr id="4" name="Foliennummernplatzhalter 3"/>
          <p:cNvSpPr>
            <a:spLocks noGrp="1"/>
          </p:cNvSpPr>
          <p:nvPr>
            <p:ph type="sldNum" sz="quarter" idx="5"/>
          </p:nvPr>
        </p:nvSpPr>
        <p:spPr/>
        <p:txBody>
          <a:bodyPr/>
          <a:lstStyle/>
          <a:p>
            <a:fld id="{A8619FA4-AA05-4BDB-A782-C3ACC50B6D5F}" type="slidenum">
              <a:rPr lang="de-DE" smtClean="0"/>
              <a:pPr/>
              <a:t>15</a:t>
            </a:fld>
            <a:endParaRPr lang="de-DE"/>
          </a:p>
        </p:txBody>
      </p:sp>
      <p:sp>
        <p:nvSpPr>
          <p:cNvPr id="7" name="Folienbildplatzhalter 6">
            <a:extLst>
              <a:ext uri="{FF2B5EF4-FFF2-40B4-BE49-F238E27FC236}">
                <a16:creationId xmlns:a16="http://schemas.microsoft.com/office/drawing/2014/main" id="{F6E3464A-B15B-4525-8C0F-71D6EC090FFC}"/>
              </a:ext>
            </a:extLst>
          </p:cNvPr>
          <p:cNvSpPr>
            <a:spLocks noGrp="1" noRot="1" noChangeAspect="1"/>
          </p:cNvSpPr>
          <p:nvPr>
            <p:ph type="sldImg"/>
          </p:nvPr>
        </p:nvSpPr>
        <p:spPr/>
      </p:sp>
    </p:spTree>
    <p:extLst>
      <p:ext uri="{BB962C8B-B14F-4D97-AF65-F5344CB8AC3E}">
        <p14:creationId xmlns:p14="http://schemas.microsoft.com/office/powerpoint/2010/main" val="2140505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5"/>
          </p:nvPr>
        </p:nvSpPr>
        <p:spPr/>
        <p:txBody>
          <a:bodyPr/>
          <a:lstStyle/>
          <a:p>
            <a:fld id="{A8619FA4-AA05-4BDB-A782-C3ACC50B6D5F}" type="slidenum">
              <a:rPr lang="de-DE" smtClean="0"/>
              <a:pPr/>
              <a:t>16</a:t>
            </a:fld>
            <a:endParaRPr lang="de-DE"/>
          </a:p>
        </p:txBody>
      </p:sp>
      <p:sp>
        <p:nvSpPr>
          <p:cNvPr id="6" name="Folienbildplatzhalter 5">
            <a:extLst>
              <a:ext uri="{FF2B5EF4-FFF2-40B4-BE49-F238E27FC236}">
                <a16:creationId xmlns:a16="http://schemas.microsoft.com/office/drawing/2014/main" id="{15C63893-EC7B-4FA5-AFC9-9A29A0038DD6}"/>
              </a:ext>
            </a:extLst>
          </p:cNvPr>
          <p:cNvSpPr>
            <a:spLocks noGrp="1" noRot="1" noChangeAspect="1"/>
          </p:cNvSpPr>
          <p:nvPr>
            <p:ph type="sldImg"/>
          </p:nvPr>
        </p:nvSpPr>
        <p:spPr/>
      </p:sp>
      <p:sp>
        <p:nvSpPr>
          <p:cNvPr id="7" name="Notizenplatzhalter 6">
            <a:extLst>
              <a:ext uri="{FF2B5EF4-FFF2-40B4-BE49-F238E27FC236}">
                <a16:creationId xmlns:a16="http://schemas.microsoft.com/office/drawing/2014/main" id="{AF797382-5AA9-47D0-9708-7F20F5A08813}"/>
              </a:ext>
            </a:extLst>
          </p:cNvPr>
          <p:cNvSpPr>
            <a:spLocks noGrp="1"/>
          </p:cNvSpPr>
          <p:nvPr>
            <p:ph type="body" idx="1"/>
          </p:nvPr>
        </p:nvSpPr>
        <p:spPr/>
        <p:txBody>
          <a:bodyPr/>
          <a:lstStyle/>
          <a:p>
            <a:pPr fontAlgn="base"/>
            <a:r>
              <a:rPr lang="en-US" sz="1200" b="0" i="0" kern="1200">
                <a:solidFill>
                  <a:schemeClr val="tx1"/>
                </a:solidFill>
                <a:effectLst/>
                <a:latin typeface="+mn-lt"/>
                <a:ea typeface="+mn-ea"/>
                <a:cs typeface="+mn-cs"/>
              </a:rPr>
              <a:t>To define research information management and to offer models to explain metadata sources, uses, and institutional stakeholders.</a:t>
            </a:r>
          </a:p>
          <a:p>
            <a:pPr fontAlgn="base"/>
            <a:r>
              <a:rPr lang="en-US" sz="1200" b="0" i="0" kern="1200">
                <a:solidFill>
                  <a:schemeClr val="tx1"/>
                </a:solidFill>
                <a:effectLst/>
                <a:latin typeface="+mn-lt"/>
                <a:ea typeface="+mn-ea"/>
                <a:cs typeface="+mn-cs"/>
              </a:rPr>
              <a:t>To articulate the specific value proposition of libraries within research information management.</a:t>
            </a:r>
          </a:p>
          <a:p>
            <a:br>
              <a:rPr lang="en-US"/>
            </a:br>
            <a:endParaRPr lang="de-DE"/>
          </a:p>
        </p:txBody>
      </p:sp>
    </p:spTree>
    <p:extLst>
      <p:ext uri="{BB962C8B-B14F-4D97-AF65-F5344CB8AC3E}">
        <p14:creationId xmlns:p14="http://schemas.microsoft.com/office/powerpoint/2010/main" val="2759911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5"/>
          </p:nvPr>
        </p:nvSpPr>
        <p:spPr/>
        <p:txBody>
          <a:bodyPr/>
          <a:lstStyle/>
          <a:p>
            <a:fld id="{A8619FA4-AA05-4BDB-A782-C3ACC50B6D5F}" type="slidenum">
              <a:rPr lang="de-DE" smtClean="0"/>
              <a:pPr/>
              <a:t>17</a:t>
            </a:fld>
            <a:endParaRPr lang="de-DE"/>
          </a:p>
        </p:txBody>
      </p:sp>
      <p:sp>
        <p:nvSpPr>
          <p:cNvPr id="6" name="Folienbildplatzhalter 5">
            <a:extLst>
              <a:ext uri="{FF2B5EF4-FFF2-40B4-BE49-F238E27FC236}">
                <a16:creationId xmlns:a16="http://schemas.microsoft.com/office/drawing/2014/main" id="{EBD59B0C-F72B-4C62-9FC7-4EEEE65996E7}"/>
              </a:ext>
            </a:extLst>
          </p:cNvPr>
          <p:cNvSpPr>
            <a:spLocks noGrp="1" noRot="1" noChangeAspect="1"/>
          </p:cNvSpPr>
          <p:nvPr>
            <p:ph type="sldImg"/>
          </p:nvPr>
        </p:nvSpPr>
        <p:spPr/>
      </p:sp>
      <p:sp>
        <p:nvSpPr>
          <p:cNvPr id="7" name="Notizenplatzhalter 6">
            <a:extLst>
              <a:ext uri="{FF2B5EF4-FFF2-40B4-BE49-F238E27FC236}">
                <a16:creationId xmlns:a16="http://schemas.microsoft.com/office/drawing/2014/main" id="{6231AB45-99FC-49C5-B2FB-7C4A45F403A9}"/>
              </a:ext>
            </a:extLst>
          </p:cNvPr>
          <p:cNvSpPr>
            <a:spLocks noGrp="1"/>
          </p:cNvSpPr>
          <p:nvPr>
            <p:ph type="body" idx="1"/>
          </p:nvPr>
        </p:nvSpPr>
        <p:spPr/>
        <p:txBody>
          <a:bodyPr/>
          <a:lstStyle/>
          <a:p>
            <a:pPr>
              <a:spcBef>
                <a:spcPts val="640"/>
              </a:spcBef>
              <a:buClr>
                <a:schemeClr val="dk1"/>
              </a:buClr>
              <a:buSzPts val="2400"/>
            </a:pPr>
            <a:r>
              <a:rPr lang="de-DE">
                <a:solidFill>
                  <a:schemeClr val="accent6"/>
                </a:solidFill>
                <a:ea typeface="Arial"/>
                <a:cs typeface="Arial"/>
                <a:sym typeface="Arial"/>
              </a:rPr>
              <a:t>Adoption </a:t>
            </a:r>
            <a:r>
              <a:rPr lang="de-DE" err="1">
                <a:solidFill>
                  <a:schemeClr val="accent6"/>
                </a:solidFill>
                <a:ea typeface="Arial"/>
                <a:cs typeface="Arial"/>
                <a:sym typeface="Arial"/>
              </a:rPr>
              <a:t>of</a:t>
            </a:r>
            <a:r>
              <a:rPr lang="de-DE">
                <a:solidFill>
                  <a:schemeClr val="accent6"/>
                </a:solidFill>
                <a:ea typeface="Arial"/>
                <a:cs typeface="Arial"/>
                <a:sym typeface="Arial"/>
              </a:rPr>
              <a:t> persistent </a:t>
            </a:r>
            <a:r>
              <a:rPr lang="de-DE" err="1">
                <a:solidFill>
                  <a:schemeClr val="accent6"/>
                </a:solidFill>
                <a:ea typeface="Arial"/>
                <a:cs typeface="Arial"/>
                <a:sym typeface="Arial"/>
              </a:rPr>
              <a:t>identifiers</a:t>
            </a:r>
            <a:r>
              <a:rPr lang="de-DE">
                <a:solidFill>
                  <a:schemeClr val="accent6"/>
                </a:solidFill>
                <a:ea typeface="Arial"/>
                <a:cs typeface="Arial"/>
                <a:sym typeface="Arial"/>
              </a:rPr>
              <a:t> (PIDs)</a:t>
            </a:r>
            <a:br>
              <a:rPr lang="de-DE">
                <a:solidFill>
                  <a:schemeClr val="accent6"/>
                </a:solidFill>
                <a:ea typeface="Arial"/>
                <a:cs typeface="Arial"/>
                <a:sym typeface="Arial"/>
              </a:rPr>
            </a:br>
            <a:r>
              <a:rPr lang="de-DE">
                <a:solidFill>
                  <a:schemeClr val="accent6"/>
                </a:solidFill>
                <a:ea typeface="Arial"/>
                <a:cs typeface="Arial"/>
                <a:sym typeface="Arial"/>
              </a:rPr>
              <a:t>in European RIM </a:t>
            </a:r>
            <a:r>
              <a:rPr lang="de-DE" err="1">
                <a:solidFill>
                  <a:schemeClr val="accent6"/>
                </a:solidFill>
                <a:ea typeface="Arial"/>
                <a:cs typeface="Arial"/>
                <a:sym typeface="Arial"/>
              </a:rPr>
              <a:t>workflows</a:t>
            </a:r>
            <a:endParaRPr lang="de-DE">
              <a:solidFill>
                <a:schemeClr val="accent6"/>
              </a:solidFill>
              <a:ea typeface="Arial"/>
              <a:cs typeface="Arial"/>
              <a:sym typeface="Arial"/>
            </a:endParaRPr>
          </a:p>
          <a:p>
            <a:pPr>
              <a:spcBef>
                <a:spcPts val="640"/>
              </a:spcBef>
              <a:buClr>
                <a:schemeClr val="dk1"/>
              </a:buClr>
              <a:buSzPts val="2400"/>
            </a:pPr>
            <a:r>
              <a:rPr lang="de-DE">
                <a:ea typeface="Arial"/>
                <a:cs typeface="Arial"/>
                <a:sym typeface="Arial"/>
              </a:rPr>
              <a:t>PIDs: </a:t>
            </a:r>
            <a:r>
              <a:rPr lang="de-DE" err="1">
                <a:ea typeface="Arial"/>
                <a:cs typeface="Arial"/>
                <a:sym typeface="Arial"/>
              </a:rPr>
              <a:t>Important</a:t>
            </a:r>
            <a:r>
              <a:rPr lang="de-DE">
                <a:ea typeface="Arial"/>
                <a:cs typeface="Arial"/>
                <a:sym typeface="Arial"/>
              </a:rPr>
              <a:t> </a:t>
            </a:r>
            <a:r>
              <a:rPr lang="de-DE" err="1">
                <a:ea typeface="Arial"/>
                <a:cs typeface="Arial"/>
                <a:sym typeface="Arial"/>
              </a:rPr>
              <a:t>infrastructure</a:t>
            </a:r>
            <a:r>
              <a:rPr lang="de-DE">
                <a:ea typeface="Arial"/>
                <a:cs typeface="Arial"/>
                <a:sym typeface="Arial"/>
              </a:rPr>
              <a:t> </a:t>
            </a:r>
            <a:r>
              <a:rPr lang="de-DE" err="1">
                <a:ea typeface="Arial"/>
                <a:cs typeface="Arial"/>
                <a:sym typeface="Arial"/>
              </a:rPr>
              <a:t>for</a:t>
            </a:r>
            <a:r>
              <a:rPr lang="de-DE">
                <a:ea typeface="Arial"/>
                <a:cs typeface="Arial"/>
                <a:sym typeface="Arial"/>
              </a:rPr>
              <a:t> </a:t>
            </a:r>
            <a:br>
              <a:rPr lang="de-DE">
                <a:ea typeface="Arial"/>
                <a:cs typeface="Arial"/>
                <a:sym typeface="Arial"/>
              </a:rPr>
            </a:br>
            <a:r>
              <a:rPr lang="de-DE" err="1">
                <a:ea typeface="Arial"/>
                <a:cs typeface="Arial"/>
                <a:sym typeface="Arial"/>
              </a:rPr>
              <a:t>unambiguous</a:t>
            </a:r>
            <a:r>
              <a:rPr lang="de-DE">
                <a:ea typeface="Arial"/>
                <a:cs typeface="Arial"/>
                <a:sym typeface="Arial"/>
              </a:rPr>
              <a:t> </a:t>
            </a:r>
            <a:r>
              <a:rPr lang="de-DE" err="1">
                <a:ea typeface="Arial"/>
                <a:cs typeface="Arial"/>
                <a:sym typeface="Arial"/>
              </a:rPr>
              <a:t>referencing</a:t>
            </a:r>
            <a:r>
              <a:rPr lang="de-DE">
                <a:ea typeface="Arial"/>
                <a:cs typeface="Arial"/>
                <a:sym typeface="Arial"/>
              </a:rPr>
              <a:t> </a:t>
            </a:r>
            <a:r>
              <a:rPr lang="de-DE" err="1">
                <a:ea typeface="Arial"/>
                <a:cs typeface="Arial"/>
                <a:sym typeface="Arial"/>
              </a:rPr>
              <a:t>and</a:t>
            </a:r>
            <a:r>
              <a:rPr lang="de-DE">
                <a:ea typeface="Arial"/>
                <a:cs typeface="Arial"/>
                <a:sym typeface="Arial"/>
              </a:rPr>
              <a:t> </a:t>
            </a:r>
            <a:r>
              <a:rPr lang="de-DE" err="1">
                <a:ea typeface="Arial"/>
                <a:cs typeface="Arial"/>
                <a:sym typeface="Arial"/>
              </a:rPr>
              <a:t>linking</a:t>
            </a:r>
            <a:r>
              <a:rPr lang="de-DE">
                <a:ea typeface="Arial"/>
                <a:cs typeface="Arial"/>
                <a:sym typeface="Arial"/>
              </a:rPr>
              <a:t> </a:t>
            </a:r>
            <a:br>
              <a:rPr lang="de-DE">
                <a:ea typeface="Arial"/>
                <a:cs typeface="Arial"/>
                <a:sym typeface="Arial"/>
              </a:rPr>
            </a:br>
            <a:r>
              <a:rPr lang="de-DE" err="1">
                <a:ea typeface="Arial"/>
                <a:cs typeface="Arial"/>
                <a:sym typeface="Arial"/>
              </a:rPr>
              <a:t>of</a:t>
            </a:r>
            <a:r>
              <a:rPr lang="de-DE">
                <a:ea typeface="Arial"/>
                <a:cs typeface="Arial"/>
                <a:sym typeface="Arial"/>
              </a:rPr>
              <a:t> </a:t>
            </a:r>
            <a:r>
              <a:rPr lang="de-DE" err="1">
                <a:ea typeface="Arial"/>
                <a:cs typeface="Arial"/>
                <a:sym typeface="Arial"/>
              </a:rPr>
              <a:t>resources</a:t>
            </a:r>
            <a:r>
              <a:rPr lang="de-DE">
                <a:ea typeface="Arial"/>
                <a:cs typeface="Arial"/>
                <a:sym typeface="Arial"/>
              </a:rPr>
              <a:t> </a:t>
            </a:r>
            <a:br>
              <a:rPr lang="de-DE">
                <a:ea typeface="Arial"/>
                <a:cs typeface="Arial"/>
                <a:sym typeface="Arial"/>
              </a:rPr>
            </a:br>
            <a:r>
              <a:rPr lang="de-DE">
                <a:ea typeface="Arial"/>
                <a:cs typeface="Arial"/>
                <a:sym typeface="Arial"/>
              </a:rPr>
              <a:t>(e.g. ORCID, ISNI, ARK, DOI, …)</a:t>
            </a:r>
            <a:endParaRPr lang="de-DE">
              <a:solidFill>
                <a:srgbClr val="AE2373"/>
              </a:solidFill>
              <a:ea typeface="Arial"/>
              <a:cs typeface="Arial"/>
              <a:sym typeface="Arial"/>
            </a:endParaRPr>
          </a:p>
          <a:p>
            <a:pPr>
              <a:spcBef>
                <a:spcPts val="640"/>
              </a:spcBef>
              <a:buClr>
                <a:schemeClr val="dk1"/>
              </a:buClr>
              <a:buSzPts val="2400"/>
            </a:pPr>
            <a:r>
              <a:rPr lang="de-DE">
                <a:solidFill>
                  <a:schemeClr val="dk1"/>
                </a:solidFill>
                <a:ea typeface="Arial"/>
                <a:cs typeface="Arial"/>
                <a:sym typeface="Arial"/>
              </a:rPr>
              <a:t>Case </a:t>
            </a:r>
            <a:r>
              <a:rPr lang="de-DE" err="1">
                <a:solidFill>
                  <a:schemeClr val="dk1"/>
                </a:solidFill>
                <a:ea typeface="Arial"/>
                <a:cs typeface="Arial"/>
                <a:sym typeface="Arial"/>
              </a:rPr>
              <a:t>studies</a:t>
            </a:r>
            <a:r>
              <a:rPr lang="de-DE">
                <a:solidFill>
                  <a:schemeClr val="dk1"/>
                </a:solidFill>
                <a:ea typeface="Arial"/>
                <a:cs typeface="Arial"/>
                <a:sym typeface="Arial"/>
              </a:rPr>
              <a:t> </a:t>
            </a:r>
            <a:r>
              <a:rPr lang="de-DE">
                <a:solidFill>
                  <a:schemeClr val="accent6"/>
                </a:solidFill>
                <a:ea typeface="Arial"/>
                <a:cs typeface="Arial"/>
                <a:sym typeface="Arial"/>
              </a:rPr>
              <a:t>on </a:t>
            </a:r>
            <a:r>
              <a:rPr lang="de-DE" err="1">
                <a:solidFill>
                  <a:schemeClr val="accent6"/>
                </a:solidFill>
                <a:ea typeface="Arial"/>
                <a:cs typeface="Arial"/>
                <a:sym typeface="Arial"/>
              </a:rPr>
              <a:t>Finland</a:t>
            </a:r>
            <a:r>
              <a:rPr lang="de-DE">
                <a:solidFill>
                  <a:schemeClr val="accent6"/>
                </a:solidFill>
                <a:ea typeface="Arial"/>
                <a:cs typeface="Arial"/>
                <a:sym typeface="Arial"/>
              </a:rPr>
              <a:t>, </a:t>
            </a:r>
            <a:br>
              <a:rPr lang="de-DE">
                <a:solidFill>
                  <a:schemeClr val="accent6"/>
                </a:solidFill>
                <a:ea typeface="Arial"/>
                <a:cs typeface="Arial"/>
                <a:sym typeface="Arial"/>
              </a:rPr>
            </a:br>
            <a:r>
              <a:rPr lang="de-DE">
                <a:solidFill>
                  <a:schemeClr val="accent6"/>
                </a:solidFill>
                <a:ea typeface="Arial"/>
                <a:cs typeface="Arial"/>
                <a:sym typeface="Arial"/>
              </a:rPr>
              <a:t>The </a:t>
            </a:r>
            <a:r>
              <a:rPr lang="de-DE" err="1">
                <a:solidFill>
                  <a:schemeClr val="accent6"/>
                </a:solidFill>
                <a:ea typeface="Arial"/>
                <a:cs typeface="Arial"/>
                <a:sym typeface="Arial"/>
              </a:rPr>
              <a:t>Netherlands</a:t>
            </a:r>
            <a:r>
              <a:rPr lang="de-DE">
                <a:solidFill>
                  <a:schemeClr val="accent6"/>
                </a:solidFill>
                <a:ea typeface="Arial"/>
                <a:cs typeface="Arial"/>
                <a:sym typeface="Arial"/>
              </a:rPr>
              <a:t>, Germany </a:t>
            </a:r>
            <a:r>
              <a:rPr lang="de-DE" err="1">
                <a:solidFill>
                  <a:schemeClr val="accent6"/>
                </a:solidFill>
                <a:ea typeface="Arial"/>
                <a:cs typeface="Arial"/>
                <a:sym typeface="Arial"/>
              </a:rPr>
              <a:t>based</a:t>
            </a:r>
            <a:r>
              <a:rPr lang="de-DE">
                <a:solidFill>
                  <a:schemeClr val="accent6"/>
                </a:solidFill>
                <a:ea typeface="Arial"/>
                <a:cs typeface="Arial"/>
                <a:sym typeface="Arial"/>
              </a:rPr>
              <a:t> on </a:t>
            </a:r>
            <a:br>
              <a:rPr lang="de-DE">
                <a:solidFill>
                  <a:schemeClr val="accent6"/>
                </a:solidFill>
                <a:ea typeface="Arial"/>
                <a:cs typeface="Arial"/>
                <a:sym typeface="Arial"/>
              </a:rPr>
            </a:br>
            <a:r>
              <a:rPr lang="de-DE" err="1">
                <a:solidFill>
                  <a:schemeClr val="accent6"/>
                </a:solidFill>
                <a:ea typeface="Arial"/>
                <a:cs typeface="Arial"/>
                <a:sym typeface="Arial"/>
              </a:rPr>
              <a:t>interviews</a:t>
            </a:r>
            <a:r>
              <a:rPr lang="de-DE">
                <a:solidFill>
                  <a:schemeClr val="accent6"/>
                </a:solidFill>
                <a:ea typeface="Arial"/>
                <a:cs typeface="Arial"/>
                <a:sym typeface="Arial"/>
              </a:rPr>
              <a:t> </a:t>
            </a:r>
            <a:r>
              <a:rPr lang="de-DE" err="1">
                <a:solidFill>
                  <a:schemeClr val="accent6"/>
                </a:solidFill>
                <a:ea typeface="Arial"/>
                <a:cs typeface="Arial"/>
                <a:sym typeface="Arial"/>
              </a:rPr>
              <a:t>with</a:t>
            </a:r>
            <a:r>
              <a:rPr lang="de-DE">
                <a:solidFill>
                  <a:schemeClr val="accent6"/>
                </a:solidFill>
                <a:ea typeface="Arial"/>
                <a:cs typeface="Arial"/>
                <a:sym typeface="Arial"/>
              </a:rPr>
              <a:t> </a:t>
            </a:r>
            <a:r>
              <a:rPr lang="de-DE" err="1">
                <a:solidFill>
                  <a:schemeClr val="accent6"/>
                </a:solidFill>
                <a:ea typeface="Arial"/>
                <a:cs typeface="Arial"/>
                <a:sym typeface="Arial"/>
              </a:rPr>
              <a:t>selected</a:t>
            </a:r>
            <a:r>
              <a:rPr lang="de-DE">
                <a:solidFill>
                  <a:schemeClr val="accent6"/>
                </a:solidFill>
                <a:ea typeface="Arial"/>
                <a:cs typeface="Arial"/>
                <a:sym typeface="Arial"/>
              </a:rPr>
              <a:t> </a:t>
            </a:r>
            <a:r>
              <a:rPr lang="de-DE" err="1">
                <a:solidFill>
                  <a:schemeClr val="accent6"/>
                </a:solidFill>
                <a:ea typeface="Arial"/>
                <a:cs typeface="Arial"/>
                <a:sym typeface="Arial"/>
              </a:rPr>
              <a:t>institutions</a:t>
            </a:r>
            <a:endParaRPr lang="de-DE">
              <a:solidFill>
                <a:schemeClr val="accent6"/>
              </a:solidFill>
              <a:ea typeface="Arial"/>
              <a:cs typeface="Arial"/>
              <a:sym typeface="Arial"/>
            </a:endParaRPr>
          </a:p>
          <a:p>
            <a:endParaRPr lang="de-DE"/>
          </a:p>
        </p:txBody>
      </p:sp>
    </p:spTree>
    <p:extLst>
      <p:ext uri="{BB962C8B-B14F-4D97-AF65-F5344CB8AC3E}">
        <p14:creationId xmlns:p14="http://schemas.microsoft.com/office/powerpoint/2010/main" val="1402864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lstStyle/>
          <a:p>
            <a:pPr marL="0" marR="0" lvl="0" indent="0" algn="l" rtl="0">
              <a:spcBef>
                <a:spcPts val="0"/>
              </a:spcBef>
              <a:spcAft>
                <a:spcPts val="0"/>
              </a:spcAft>
              <a:buNone/>
            </a:pPr>
            <a:r>
              <a:rPr lang="en-US" sz="1200" b="0" i="0" u="none" strike="noStrike" cap="none">
                <a:solidFill>
                  <a:schemeClr val="dk1"/>
                </a:solidFill>
                <a:latin typeface="+mn-lt"/>
                <a:ea typeface="Calibri"/>
                <a:cs typeface="Calibri"/>
                <a:sym typeface="Calibri"/>
              </a:rPr>
              <a:t>In 2018 r </a:t>
            </a:r>
            <a:r>
              <a:rPr lang="en-US" sz="1200" b="0" i="0" u="none" strike="noStrike" cap="none" err="1">
                <a:solidFill>
                  <a:schemeClr val="dk1"/>
                </a:solidFill>
                <a:latin typeface="+mn-lt"/>
                <a:ea typeface="Calibri"/>
                <a:cs typeface="Calibri"/>
                <a:sym typeface="Calibri"/>
              </a:rPr>
              <a:t>euroCRIS</a:t>
            </a:r>
            <a:r>
              <a:rPr lang="en-US" sz="1200" b="0" i="0" u="none" strike="noStrike" cap="none">
                <a:solidFill>
                  <a:schemeClr val="dk1"/>
                </a:solidFill>
                <a:latin typeface="+mn-lt"/>
                <a:ea typeface="Calibri"/>
                <a:cs typeface="Calibri"/>
                <a:sym typeface="Calibri"/>
              </a:rPr>
              <a:t> and OCLC Research, along with RLP library partners, have been working to survey international practices, which builds upon previous </a:t>
            </a:r>
            <a:r>
              <a:rPr lang="en-US" sz="1200" b="0" i="0" u="none" strike="noStrike" cap="none" err="1">
                <a:solidFill>
                  <a:schemeClr val="dk1"/>
                </a:solidFill>
                <a:latin typeface="+mn-lt"/>
                <a:ea typeface="Calibri"/>
                <a:cs typeface="Calibri"/>
                <a:sym typeface="Calibri"/>
              </a:rPr>
              <a:t>euroCRIS</a:t>
            </a:r>
            <a:r>
              <a:rPr lang="en-US" sz="1200" b="0" i="0" u="none" strike="noStrike" cap="none">
                <a:solidFill>
                  <a:schemeClr val="dk1"/>
                </a:solidFill>
                <a:latin typeface="+mn-lt"/>
                <a:ea typeface="Calibri"/>
                <a:cs typeface="Calibri"/>
                <a:sym typeface="Calibri"/>
              </a:rPr>
              <a:t>/EUNIS research. Together we developed a survey which ran from October 2017 to January 2018, and we heard back from 381 respondents in 44 countries.  Published in </a:t>
            </a:r>
          </a:p>
          <a:p>
            <a:pPr marL="0" marR="0" lvl="0" indent="0" algn="l" rtl="0">
              <a:spcBef>
                <a:spcPts val="0"/>
              </a:spcBef>
              <a:spcAft>
                <a:spcPts val="0"/>
              </a:spcAft>
              <a:buNone/>
            </a:pPr>
            <a:r>
              <a:rPr lang="en-US" sz="1200" b="0" i="0" u="none" strike="noStrike" cap="none">
                <a:solidFill>
                  <a:schemeClr val="dk1"/>
                </a:solidFill>
                <a:latin typeface="+mn-lt"/>
                <a:ea typeface="Calibri"/>
                <a:cs typeface="Calibri"/>
                <a:sym typeface="Calibri"/>
              </a:rPr>
              <a:t>Our goals with this survey are broad, foundational. [discuss general goals, limitations, etc.] </a:t>
            </a:r>
            <a:br>
              <a:rPr lang="en-US" sz="1200" b="0" i="0" u="none" strike="noStrike" cap="none">
                <a:solidFill>
                  <a:schemeClr val="dk1"/>
                </a:solidFill>
                <a:latin typeface="+mn-lt"/>
                <a:ea typeface="Calibri"/>
                <a:cs typeface="Calibri"/>
                <a:sym typeface="Calibri"/>
              </a:rPr>
            </a:br>
            <a:r>
              <a:rPr lang="en-US" sz="1200" b="0" i="0" u="none" strike="noStrike" cap="none">
                <a:solidFill>
                  <a:schemeClr val="dk1"/>
                </a:solidFill>
                <a:latin typeface="+mn-lt"/>
                <a:ea typeface="Calibri"/>
                <a:cs typeface="Calibri"/>
                <a:sym typeface="Calibri"/>
              </a:rPr>
              <a:t>- While comprehensive, the survey cannot (and does not intend to) reveal all the nuances of specific geographic environments. Results strongly suggest that follow-up national- or regional-level surveys or</a:t>
            </a:r>
          </a:p>
          <a:p>
            <a:pPr marL="0" marR="0" lvl="0" indent="0" algn="l" rtl="0">
              <a:spcBef>
                <a:spcPts val="0"/>
              </a:spcBef>
              <a:spcAft>
                <a:spcPts val="0"/>
              </a:spcAft>
              <a:buNone/>
            </a:pPr>
            <a:endParaRPr lang="en-US" sz="1200" b="0" i="0" u="none" strike="noStrike" cap="none">
              <a:solidFill>
                <a:schemeClr val="dk1"/>
              </a:solidFill>
              <a:latin typeface="+mn-lt"/>
              <a:ea typeface="Calibri"/>
              <a:cs typeface="Calibri"/>
              <a:sym typeface="Calibri"/>
            </a:endParaRPr>
          </a:p>
          <a:p>
            <a:pPr marL="742950" marR="0" lvl="1" indent="-285750" algn="l" rtl="0">
              <a:spcBef>
                <a:spcPts val="0"/>
              </a:spcBef>
              <a:spcAft>
                <a:spcPts val="0"/>
              </a:spcAft>
              <a:buClr>
                <a:schemeClr val="lt1"/>
              </a:buClr>
              <a:buSzPts val="1600"/>
              <a:buFont typeface="Arial"/>
              <a:buChar char="•"/>
            </a:pPr>
            <a:r>
              <a:rPr lang="en-US" sz="1200" b="0" i="0" u="none" strike="noStrike" cap="none">
                <a:solidFill>
                  <a:schemeClr val="dk1"/>
                </a:solidFill>
                <a:latin typeface="+mn-lt"/>
                <a:ea typeface="Calibri"/>
                <a:cs typeface="Calibri"/>
                <a:sym typeface="Calibri"/>
              </a:rPr>
              <a:t>general insight into global trends</a:t>
            </a:r>
          </a:p>
          <a:p>
            <a:r>
              <a:rPr lang="en-US" sz="1200" b="0" i="0" kern="1200">
                <a:solidFill>
                  <a:schemeClr val="tx1"/>
                </a:solidFill>
                <a:effectLst/>
                <a:latin typeface="+mn-lt"/>
                <a:ea typeface="+mn-ea"/>
                <a:cs typeface="+mn-cs"/>
              </a:rPr>
              <a:t>The report details the complexity of RIM practices and examines how commercial and open-source platforms are becoming widely implemented across regions, coexisting with a large number of region-specific solutions as well as locally developed systems. It also considers the urgent need for system-to-system interoperability—with both internal and external systems—and demonstrates how the use of identifiers, standards, and protocols are perceived as most valuable when they can also facilitate interoperability.</a:t>
            </a:r>
            <a:endParaRPr lang="de-DE"/>
          </a:p>
        </p:txBody>
      </p:sp>
      <p:sp>
        <p:nvSpPr>
          <p:cNvPr id="4" name="Foliennummernplatzhalter 3"/>
          <p:cNvSpPr>
            <a:spLocks noGrp="1"/>
          </p:cNvSpPr>
          <p:nvPr>
            <p:ph type="sldNum" sz="quarter" idx="5"/>
          </p:nvPr>
        </p:nvSpPr>
        <p:spPr/>
        <p:txBody>
          <a:bodyPr/>
          <a:lstStyle/>
          <a:p>
            <a:fld id="{A8619FA4-AA05-4BDB-A782-C3ACC50B6D5F}" type="slidenum">
              <a:rPr lang="de-DE" smtClean="0"/>
              <a:pPr/>
              <a:t>18</a:t>
            </a:fld>
            <a:endParaRPr lang="de-DE"/>
          </a:p>
        </p:txBody>
      </p:sp>
      <p:sp>
        <p:nvSpPr>
          <p:cNvPr id="7" name="Folienbildplatzhalter 6">
            <a:extLst>
              <a:ext uri="{FF2B5EF4-FFF2-40B4-BE49-F238E27FC236}">
                <a16:creationId xmlns:a16="http://schemas.microsoft.com/office/drawing/2014/main" id="{A7DD75DD-DF31-4886-8800-903231DAD5ED}"/>
              </a:ext>
            </a:extLst>
          </p:cNvPr>
          <p:cNvSpPr>
            <a:spLocks noGrp="1" noRot="1" noChangeAspect="1"/>
          </p:cNvSpPr>
          <p:nvPr>
            <p:ph type="sldImg"/>
          </p:nvPr>
        </p:nvSpPr>
        <p:spPr/>
      </p:sp>
    </p:spTree>
    <p:extLst>
      <p:ext uri="{BB962C8B-B14F-4D97-AF65-F5344CB8AC3E}">
        <p14:creationId xmlns:p14="http://schemas.microsoft.com/office/powerpoint/2010/main" val="1089478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lstStyle/>
          <a:p>
            <a:pPr lvl="0"/>
            <a:r>
              <a:rPr lang="en-US"/>
              <a:t>COMPLIANCE. </a:t>
            </a:r>
          </a:p>
          <a:p>
            <a:endParaRPr lang="de-DE"/>
          </a:p>
        </p:txBody>
      </p:sp>
      <p:sp>
        <p:nvSpPr>
          <p:cNvPr id="4" name="Foliennummernplatzhalter 3"/>
          <p:cNvSpPr>
            <a:spLocks noGrp="1"/>
          </p:cNvSpPr>
          <p:nvPr>
            <p:ph type="sldNum" sz="quarter" idx="5"/>
          </p:nvPr>
        </p:nvSpPr>
        <p:spPr/>
        <p:txBody>
          <a:bodyPr/>
          <a:lstStyle/>
          <a:p>
            <a:fld id="{7E058186-BDE4-EB4F-BA50-64F9ACD24ACF}" type="slidenum">
              <a:rPr lang="en-US" smtClean="0"/>
              <a:pPr/>
              <a:t>19</a:t>
            </a:fld>
            <a:endParaRPr lang="en-US"/>
          </a:p>
        </p:txBody>
      </p:sp>
      <p:sp>
        <p:nvSpPr>
          <p:cNvPr id="7" name="Folienbildplatzhalter 6">
            <a:extLst>
              <a:ext uri="{FF2B5EF4-FFF2-40B4-BE49-F238E27FC236}">
                <a16:creationId xmlns:a16="http://schemas.microsoft.com/office/drawing/2014/main" id="{FEBAA472-4F4A-429F-9D3B-B90815731DA1}"/>
              </a:ext>
            </a:extLst>
          </p:cNvPr>
          <p:cNvSpPr>
            <a:spLocks noGrp="1" noRot="1" noChangeAspect="1"/>
          </p:cNvSpPr>
          <p:nvPr>
            <p:ph type="sldImg"/>
          </p:nvPr>
        </p:nvSpPr>
        <p:spPr/>
      </p:sp>
    </p:spTree>
    <p:extLst>
      <p:ext uri="{BB962C8B-B14F-4D97-AF65-F5344CB8AC3E}">
        <p14:creationId xmlns:p14="http://schemas.microsoft.com/office/powerpoint/2010/main" val="25415070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lstStyle/>
          <a:p>
            <a:r>
              <a:rPr lang="de-DE"/>
              <a:t>First, </a:t>
            </a:r>
            <a:r>
              <a:rPr lang="de-DE" err="1"/>
              <a:t>it</a:t>
            </a:r>
            <a:r>
              <a:rPr lang="de-DE"/>
              <a:t> was </a:t>
            </a:r>
            <a:r>
              <a:rPr lang="de-DE" err="1"/>
              <a:t>heartening</a:t>
            </a:r>
            <a:r>
              <a:rPr lang="de-DE"/>
              <a:t> </a:t>
            </a:r>
            <a:r>
              <a:rPr lang="de-DE" err="1"/>
              <a:t>to</a:t>
            </a:r>
            <a:r>
              <a:rPr lang="de-DE"/>
              <a:t> </a:t>
            </a:r>
            <a:r>
              <a:rPr lang="de-DE" err="1"/>
              <a:t>see</a:t>
            </a:r>
            <a:r>
              <a:rPr lang="de-DE"/>
              <a:t> </a:t>
            </a:r>
            <a:r>
              <a:rPr lang="de-DE" err="1"/>
              <a:t>that</a:t>
            </a:r>
            <a:r>
              <a:rPr lang="de-DE"/>
              <a:t> </a:t>
            </a:r>
            <a:r>
              <a:rPr lang="de-DE" err="1"/>
              <a:t>findings</a:t>
            </a:r>
            <a:r>
              <a:rPr lang="de-DE"/>
              <a:t> </a:t>
            </a:r>
            <a:r>
              <a:rPr lang="de-DE" err="1"/>
              <a:t>from</a:t>
            </a:r>
            <a:r>
              <a:rPr lang="de-DE"/>
              <a:t> C&amp;C </a:t>
            </a:r>
            <a:r>
              <a:rPr lang="de-DE" err="1"/>
              <a:t>were</a:t>
            </a:r>
            <a:r>
              <a:rPr lang="de-DE"/>
              <a:t> </a:t>
            </a:r>
            <a:r>
              <a:rPr lang="de-DE" err="1"/>
              <a:t>confirmed</a:t>
            </a:r>
            <a:r>
              <a:rPr lang="de-DE"/>
              <a:t> </a:t>
            </a:r>
            <a:r>
              <a:rPr lang="de-DE" err="1"/>
              <a:t>by</a:t>
            </a:r>
            <a:r>
              <a:rPr lang="de-DE"/>
              <a:t> </a:t>
            </a:r>
            <a:r>
              <a:rPr lang="de-DE" err="1"/>
              <a:t>the</a:t>
            </a:r>
            <a:r>
              <a:rPr lang="de-DE"/>
              <a:t> </a:t>
            </a:r>
            <a:r>
              <a:rPr lang="de-DE" err="1"/>
              <a:t>survey</a:t>
            </a:r>
            <a:r>
              <a:rPr lang="de-DE"/>
              <a:t> </a:t>
            </a:r>
            <a:r>
              <a:rPr lang="de-DE" err="1"/>
              <a:t>responses</a:t>
            </a:r>
            <a:r>
              <a:rPr lang="de-DE"/>
              <a:t>. Compliance </a:t>
            </a:r>
            <a:r>
              <a:rPr lang="de-DE" err="1"/>
              <a:t>is</a:t>
            </a:r>
            <a:r>
              <a:rPr lang="de-DE"/>
              <a:t> a strong </a:t>
            </a:r>
            <a:r>
              <a:rPr lang="de-DE" err="1"/>
              <a:t>drimer</a:t>
            </a:r>
            <a:r>
              <a:rPr lang="de-DE"/>
              <a:t> </a:t>
            </a:r>
            <a:r>
              <a:rPr lang="de-DE" err="1"/>
              <a:t>of</a:t>
            </a:r>
            <a:r>
              <a:rPr lang="de-DE"/>
              <a:t> RIM. </a:t>
            </a:r>
          </a:p>
          <a:p>
            <a:r>
              <a:rPr lang="de-DE"/>
              <a:t>Second, RIM </a:t>
            </a:r>
            <a:r>
              <a:rPr lang="de-DE" err="1"/>
              <a:t>serves</a:t>
            </a:r>
            <a:r>
              <a:rPr lang="de-DE"/>
              <a:t> </a:t>
            </a:r>
            <a:r>
              <a:rPr lang="de-DE" err="1"/>
              <a:t>many</a:t>
            </a:r>
            <a:r>
              <a:rPr lang="de-DE"/>
              <a:t> </a:t>
            </a:r>
            <a:r>
              <a:rPr lang="de-DE" err="1"/>
              <a:t>uses</a:t>
            </a:r>
            <a:r>
              <a:rPr lang="de-DE"/>
              <a:t>, and </a:t>
            </a:r>
            <a:r>
              <a:rPr lang="de-DE" err="1"/>
              <a:t>these</a:t>
            </a:r>
            <a:r>
              <a:rPr lang="de-DE"/>
              <a:t> </a:t>
            </a:r>
            <a:r>
              <a:rPr lang="de-DE" err="1"/>
              <a:t>vary</a:t>
            </a:r>
            <a:r>
              <a:rPr lang="de-DE"/>
              <a:t> </a:t>
            </a:r>
            <a:r>
              <a:rPr lang="de-DE" err="1"/>
              <a:t>by</a:t>
            </a:r>
            <a:r>
              <a:rPr lang="de-DE"/>
              <a:t> </a:t>
            </a:r>
            <a:r>
              <a:rPr lang="de-DE" err="1"/>
              <a:t>region</a:t>
            </a:r>
            <a:r>
              <a:rPr lang="de-DE"/>
              <a:t>. </a:t>
            </a:r>
          </a:p>
          <a:p>
            <a:r>
              <a:rPr lang="de-DE"/>
              <a:t>Third, a </a:t>
            </a:r>
            <a:r>
              <a:rPr lang="de-DE" err="1"/>
              <a:t>trend</a:t>
            </a:r>
            <a:r>
              <a:rPr lang="de-DE"/>
              <a:t> </a:t>
            </a:r>
            <a:r>
              <a:rPr lang="de-DE" err="1"/>
              <a:t>we</a:t>
            </a:r>
            <a:r>
              <a:rPr lang="de-DE"/>
              <a:t> </a:t>
            </a:r>
            <a:r>
              <a:rPr lang="de-DE" err="1"/>
              <a:t>had</a:t>
            </a:r>
            <a:r>
              <a:rPr lang="de-DE"/>
              <a:t> </a:t>
            </a:r>
            <a:r>
              <a:rPr lang="de-DE" err="1"/>
              <a:t>observed</a:t>
            </a:r>
            <a:r>
              <a:rPr lang="de-DE"/>
              <a:t> </a:t>
            </a:r>
            <a:r>
              <a:rPr lang="de-DE" err="1"/>
              <a:t>earlier</a:t>
            </a:r>
            <a:r>
              <a:rPr lang="de-DE"/>
              <a:t>, </a:t>
            </a:r>
            <a:r>
              <a:rPr lang="de-DE" err="1"/>
              <a:t>the</a:t>
            </a:r>
            <a:r>
              <a:rPr lang="de-DE"/>
              <a:t> </a:t>
            </a:r>
            <a:r>
              <a:rPr lang="de-DE" err="1"/>
              <a:t>functional</a:t>
            </a:r>
            <a:r>
              <a:rPr lang="de-DE"/>
              <a:t> </a:t>
            </a:r>
            <a:r>
              <a:rPr lang="de-DE" err="1"/>
              <a:t>merge</a:t>
            </a:r>
            <a:r>
              <a:rPr lang="de-DE"/>
              <a:t> </a:t>
            </a:r>
            <a:r>
              <a:rPr lang="de-DE" err="1"/>
              <a:t>of</a:t>
            </a:r>
            <a:r>
              <a:rPr lang="de-DE"/>
              <a:t> RIM and IR </a:t>
            </a:r>
            <a:r>
              <a:rPr lang="de-DE" err="1"/>
              <a:t>categories</a:t>
            </a:r>
            <a:r>
              <a:rPr lang="de-DE"/>
              <a:t>, </a:t>
            </a:r>
            <a:r>
              <a:rPr lang="de-DE" err="1"/>
              <a:t>became</a:t>
            </a:r>
            <a:r>
              <a:rPr lang="de-DE"/>
              <a:t> visible, </a:t>
            </a:r>
            <a:r>
              <a:rPr lang="de-DE" err="1"/>
              <a:t>especially</a:t>
            </a:r>
            <a:r>
              <a:rPr lang="de-DE"/>
              <a:t> in Europe. </a:t>
            </a:r>
          </a:p>
          <a:p>
            <a:r>
              <a:rPr lang="de-DE"/>
              <a:t>And </a:t>
            </a:r>
            <a:r>
              <a:rPr lang="de-DE" err="1"/>
              <a:t>fourth</a:t>
            </a:r>
            <a:r>
              <a:rPr lang="de-DE"/>
              <a:t>, and </a:t>
            </a:r>
            <a:r>
              <a:rPr lang="de-DE" err="1"/>
              <a:t>this</a:t>
            </a:r>
            <a:r>
              <a:rPr lang="de-DE"/>
              <a:t> </a:t>
            </a:r>
            <a:r>
              <a:rPr lang="de-DE" err="1"/>
              <a:t>may</a:t>
            </a:r>
            <a:r>
              <a:rPr lang="de-DE"/>
              <a:t> </a:t>
            </a:r>
            <a:r>
              <a:rPr lang="de-DE" err="1"/>
              <a:t>or</a:t>
            </a:r>
            <a:r>
              <a:rPr lang="de-DE"/>
              <a:t> </a:t>
            </a:r>
            <a:r>
              <a:rPr lang="de-DE" err="1"/>
              <a:t>may</a:t>
            </a:r>
            <a:r>
              <a:rPr lang="de-DE"/>
              <a:t> not </a:t>
            </a:r>
            <a:r>
              <a:rPr lang="de-DE" err="1"/>
              <a:t>come</a:t>
            </a:r>
            <a:r>
              <a:rPr lang="de-DE"/>
              <a:t> </a:t>
            </a:r>
            <a:r>
              <a:rPr lang="de-DE" err="1"/>
              <a:t>as</a:t>
            </a:r>
            <a:r>
              <a:rPr lang="de-DE"/>
              <a:t> a </a:t>
            </a:r>
            <a:r>
              <a:rPr lang="de-DE" err="1"/>
              <a:t>surprise</a:t>
            </a:r>
            <a:r>
              <a:rPr lang="de-DE"/>
              <a:t> </a:t>
            </a:r>
            <a:r>
              <a:rPr lang="de-DE" err="1"/>
              <a:t>to</a:t>
            </a:r>
            <a:r>
              <a:rPr lang="de-DE"/>
              <a:t> </a:t>
            </a:r>
            <a:r>
              <a:rPr lang="de-DE" err="1"/>
              <a:t>you</a:t>
            </a:r>
            <a:r>
              <a:rPr lang="de-DE"/>
              <a:t>, </a:t>
            </a:r>
            <a:r>
              <a:rPr lang="de-DE" err="1"/>
              <a:t>although</a:t>
            </a:r>
            <a:r>
              <a:rPr lang="de-DE"/>
              <a:t> </a:t>
            </a:r>
            <a:r>
              <a:rPr lang="de-DE" err="1"/>
              <a:t>it</a:t>
            </a:r>
            <a:r>
              <a:rPr lang="de-DE"/>
              <a:t> </a:t>
            </a:r>
            <a:r>
              <a:rPr lang="de-DE" err="1"/>
              <a:t>did</a:t>
            </a:r>
            <a:r>
              <a:rPr lang="de-DE"/>
              <a:t> not </a:t>
            </a:r>
            <a:r>
              <a:rPr lang="de-DE" err="1"/>
              <a:t>to</a:t>
            </a:r>
            <a:r>
              <a:rPr lang="de-DE"/>
              <a:t> </a:t>
            </a:r>
            <a:r>
              <a:rPr lang="de-DE" err="1"/>
              <a:t>us</a:t>
            </a:r>
            <a:r>
              <a:rPr lang="de-DE"/>
              <a:t>, </a:t>
            </a:r>
            <a:r>
              <a:rPr lang="de-DE" err="1"/>
              <a:t>the</a:t>
            </a:r>
            <a:r>
              <a:rPr lang="de-DE"/>
              <a:t> US </a:t>
            </a:r>
            <a:r>
              <a:rPr lang="de-DE" err="1"/>
              <a:t>is</a:t>
            </a:r>
            <a:r>
              <a:rPr lang="de-DE"/>
              <a:t> </a:t>
            </a:r>
            <a:r>
              <a:rPr lang="de-DE" err="1"/>
              <a:t>the</a:t>
            </a:r>
            <a:r>
              <a:rPr lang="de-DE"/>
              <a:t> </a:t>
            </a:r>
            <a:r>
              <a:rPr lang="de-DE" err="1"/>
              <a:t>outlier</a:t>
            </a:r>
            <a:r>
              <a:rPr lang="de-DE"/>
              <a:t> in </a:t>
            </a:r>
            <a:r>
              <a:rPr lang="de-DE" err="1"/>
              <a:t>this</a:t>
            </a:r>
            <a:r>
              <a:rPr lang="de-DE"/>
              <a:t> </a:t>
            </a:r>
            <a:r>
              <a:rPr lang="de-DE" err="1"/>
              <a:t>field</a:t>
            </a:r>
            <a:r>
              <a:rPr lang="de-DE"/>
              <a:t>. </a:t>
            </a:r>
          </a:p>
        </p:txBody>
      </p:sp>
      <p:sp>
        <p:nvSpPr>
          <p:cNvPr id="4" name="Foliennummernplatzhalter 3"/>
          <p:cNvSpPr>
            <a:spLocks noGrp="1"/>
          </p:cNvSpPr>
          <p:nvPr>
            <p:ph type="sldNum" sz="quarter" idx="5"/>
          </p:nvPr>
        </p:nvSpPr>
        <p:spPr/>
        <p:txBody>
          <a:bodyPr/>
          <a:lstStyle/>
          <a:p>
            <a:fld id="{7E058186-BDE4-EB4F-BA50-64F9ACD24ACF}" type="slidenum">
              <a:rPr lang="en-US" smtClean="0"/>
              <a:pPr/>
              <a:t>20</a:t>
            </a:fld>
            <a:endParaRPr lang="en-US"/>
          </a:p>
        </p:txBody>
      </p:sp>
      <p:sp>
        <p:nvSpPr>
          <p:cNvPr id="7" name="Folienbildplatzhalter 6">
            <a:extLst>
              <a:ext uri="{FF2B5EF4-FFF2-40B4-BE49-F238E27FC236}">
                <a16:creationId xmlns:a16="http://schemas.microsoft.com/office/drawing/2014/main" id="{DF330F30-BAE5-4CB3-9328-A084E5758860}"/>
              </a:ext>
            </a:extLst>
          </p:cNvPr>
          <p:cNvSpPr>
            <a:spLocks noGrp="1" noRot="1" noChangeAspect="1"/>
          </p:cNvSpPr>
          <p:nvPr>
            <p:ph type="sldImg"/>
          </p:nvPr>
        </p:nvSpPr>
        <p:spPr/>
      </p:sp>
    </p:spTree>
    <p:extLst>
      <p:ext uri="{BB962C8B-B14F-4D97-AF65-F5344CB8AC3E}">
        <p14:creationId xmlns:p14="http://schemas.microsoft.com/office/powerpoint/2010/main" val="1387680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Notes Placeholder 2">
            <a:extLst>
              <a:ext uri="{FF2B5EF4-FFF2-40B4-BE49-F238E27FC236}">
                <a16:creationId xmlns:a16="http://schemas.microsoft.com/office/drawing/2014/main" id="{66DEDF46-3850-B94F-9908-28C4E207D658}"/>
              </a:ext>
            </a:extLst>
          </p:cNvPr>
          <p:cNvSpPr>
            <a:spLocks noGrp="1"/>
          </p:cNvSpPr>
          <p:nvPr>
            <p:ph type="body" idx="1"/>
          </p:nvPr>
        </p:nvSpPr>
        <p:spPr/>
        <p:txBody>
          <a:bodyPr/>
          <a:lstStyle/>
          <a:p>
            <a:r>
              <a:rPr lang="en-US" altLang="en-US"/>
              <a:t>As you can see we had a large number of survey respondents from EMEA, but RIM is no longer just a European phenomenon. </a:t>
            </a:r>
          </a:p>
          <a:p>
            <a:endParaRPr lang="en-US" altLang="en-US"/>
          </a:p>
          <a:p>
            <a:r>
              <a:rPr lang="en-US">
                <a:sym typeface="Calibri"/>
              </a:rPr>
              <a:t>Obviously, the survey cannot (and does not intend to) reveal all the nuances of specific geographic environments, and responses from some countries are sadly missing, but we were still able to identify some trends. </a:t>
            </a:r>
            <a:endParaRPr lang="en-US" altLang="en-US"/>
          </a:p>
        </p:txBody>
      </p:sp>
      <p:sp>
        <p:nvSpPr>
          <p:cNvPr id="16387" name="Slide Number Placeholder 3">
            <a:extLst>
              <a:ext uri="{FF2B5EF4-FFF2-40B4-BE49-F238E27FC236}">
                <a16:creationId xmlns:a16="http://schemas.microsoft.com/office/drawing/2014/main" id="{219DBA62-09B6-6E49-B973-3FD3F1D02CE9}"/>
              </a:ext>
            </a:extLst>
          </p:cNvPr>
          <p:cNvSpPr>
            <a:spLocks noGrp="1"/>
          </p:cNvSpPr>
          <p:nvPr>
            <p:ph type="sldNum" sz="quarter" idx="5"/>
          </p:nvPr>
        </p:nvSpPr>
        <p:spPr/>
        <p:txBody>
          <a:bodyPr/>
          <a:lstStyle>
            <a:lvl1pPr>
              <a:defRPr>
                <a:solidFill>
                  <a:schemeClr val="tx1"/>
                </a:solidFill>
                <a:latin typeface="Calibri" panose="020F0502020204030204" pitchFamily="34" charset="0"/>
              </a:defRPr>
            </a:lvl1pPr>
            <a:lvl2pPr marL="1534537" indent="-590206">
              <a:defRPr>
                <a:solidFill>
                  <a:schemeClr val="tx1"/>
                </a:solidFill>
                <a:latin typeface="Calibri" panose="020F0502020204030204" pitchFamily="34" charset="0"/>
              </a:defRPr>
            </a:lvl2pPr>
            <a:lvl3pPr marL="2360825" indent="-472165">
              <a:defRPr>
                <a:solidFill>
                  <a:schemeClr val="tx1"/>
                </a:solidFill>
                <a:latin typeface="Calibri" panose="020F0502020204030204" pitchFamily="34" charset="0"/>
              </a:defRPr>
            </a:lvl3pPr>
            <a:lvl4pPr marL="3305156" indent="-472165">
              <a:defRPr>
                <a:solidFill>
                  <a:schemeClr val="tx1"/>
                </a:solidFill>
                <a:latin typeface="Calibri" panose="020F0502020204030204" pitchFamily="34" charset="0"/>
              </a:defRPr>
            </a:lvl4pPr>
            <a:lvl5pPr marL="4249487" indent="-472165">
              <a:defRPr>
                <a:solidFill>
                  <a:schemeClr val="tx1"/>
                </a:solidFill>
                <a:latin typeface="Calibri" panose="020F0502020204030204" pitchFamily="34" charset="0"/>
              </a:defRPr>
            </a:lvl5pPr>
            <a:lvl6pPr marL="5193817" indent="-472165" eaLnBrk="0" fontAlgn="base" hangingPunct="0">
              <a:spcBef>
                <a:spcPct val="0"/>
              </a:spcBef>
              <a:spcAft>
                <a:spcPct val="0"/>
              </a:spcAft>
              <a:defRPr>
                <a:solidFill>
                  <a:schemeClr val="tx1"/>
                </a:solidFill>
                <a:latin typeface="Calibri" panose="020F0502020204030204" pitchFamily="34" charset="0"/>
              </a:defRPr>
            </a:lvl6pPr>
            <a:lvl7pPr marL="6138146" indent="-472165" eaLnBrk="0" fontAlgn="base" hangingPunct="0">
              <a:spcBef>
                <a:spcPct val="0"/>
              </a:spcBef>
              <a:spcAft>
                <a:spcPct val="0"/>
              </a:spcAft>
              <a:defRPr>
                <a:solidFill>
                  <a:schemeClr val="tx1"/>
                </a:solidFill>
                <a:latin typeface="Calibri" panose="020F0502020204030204" pitchFamily="34" charset="0"/>
              </a:defRPr>
            </a:lvl7pPr>
            <a:lvl8pPr marL="7082477" indent="-472165" eaLnBrk="0" fontAlgn="base" hangingPunct="0">
              <a:spcBef>
                <a:spcPct val="0"/>
              </a:spcBef>
              <a:spcAft>
                <a:spcPct val="0"/>
              </a:spcAft>
              <a:defRPr>
                <a:solidFill>
                  <a:schemeClr val="tx1"/>
                </a:solidFill>
                <a:latin typeface="Calibri" panose="020F0502020204030204" pitchFamily="34" charset="0"/>
              </a:defRPr>
            </a:lvl8pPr>
            <a:lvl9pPr marL="8026806" indent="-472165" eaLnBrk="0" fontAlgn="base" hangingPunct="0">
              <a:spcBef>
                <a:spcPct val="0"/>
              </a:spcBef>
              <a:spcAft>
                <a:spcPct val="0"/>
              </a:spcAft>
              <a:defRPr>
                <a:solidFill>
                  <a:schemeClr val="tx1"/>
                </a:solidFill>
                <a:latin typeface="Calibri" panose="020F0502020204030204" pitchFamily="34" charset="0"/>
              </a:defRPr>
            </a:lvl9pPr>
          </a:lstStyle>
          <a:p>
            <a:fld id="{5216ED2D-B1AC-BA41-9C99-049E30CD66C9}" type="slidenum">
              <a:rPr lang="en-US" altLang="en-US" smtClean="0"/>
              <a:pPr/>
              <a:t>21</a:t>
            </a:fld>
            <a:endParaRPr lang="en-US" altLang="en-US"/>
          </a:p>
        </p:txBody>
      </p:sp>
      <p:sp>
        <p:nvSpPr>
          <p:cNvPr id="4" name="Folienbildplatzhalter 3">
            <a:extLst>
              <a:ext uri="{FF2B5EF4-FFF2-40B4-BE49-F238E27FC236}">
                <a16:creationId xmlns:a16="http://schemas.microsoft.com/office/drawing/2014/main" id="{55DBF65A-C809-439E-9A08-16F4A67EC420}"/>
              </a:ext>
            </a:extLst>
          </p:cNvPr>
          <p:cNvSpPr>
            <a:spLocks noGrp="1" noRot="1" noChangeAspect="1"/>
          </p:cNvSpPr>
          <p:nvPr>
            <p:ph type="sldImg"/>
          </p:nvPr>
        </p:nvSpPr>
        <p:spPr/>
      </p:sp>
    </p:spTree>
    <p:extLst>
      <p:ext uri="{BB962C8B-B14F-4D97-AF65-F5344CB8AC3E}">
        <p14:creationId xmlns:p14="http://schemas.microsoft.com/office/powerpoint/2010/main" val="5602214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1"/>
              <a:t>****Read the following (from the next slide) while allowing participants to continue viewing this slide:*******</a:t>
            </a:r>
          </a:p>
          <a:p>
            <a:endParaRPr lang="en-US"/>
          </a:p>
          <a:p>
            <a:endParaRPr lang="en-US"/>
          </a:p>
          <a:p>
            <a:pPr fontAlgn="base"/>
            <a:r>
              <a:rPr lang="en-US"/>
              <a:t>Note that we invited research institutions at any stage of RIM adoption to participate</a:t>
            </a:r>
          </a:p>
          <a:p>
            <a:pPr marL="1485900" marR="0" lvl="2" indent="-342900" algn="l" defTabSz="914400" rtl="0" eaLnBrk="1" fontAlgn="base" latinLnBrk="0" hangingPunct="1">
              <a:lnSpc>
                <a:spcPct val="100000"/>
              </a:lnSpc>
              <a:spcBef>
                <a:spcPts val="0"/>
              </a:spcBef>
              <a:spcAft>
                <a:spcPts val="0"/>
              </a:spcAft>
              <a:buClr>
                <a:srgbClr val="000000"/>
              </a:buClr>
              <a:buSzPts val="1400"/>
              <a:buFont typeface="Wingdings" pitchFamily="2" charset="2"/>
              <a:buChar char="§"/>
              <a:tabLst/>
              <a:defRPr/>
            </a:pPr>
            <a:r>
              <a:rPr lang="en-US"/>
              <a:t>58% indicated they have a live RIM system, and another 13% are in process of implementation.</a:t>
            </a:r>
          </a:p>
          <a:p>
            <a:pPr marL="1485900" lvl="2" indent="-342900" fontAlgn="base">
              <a:buFont typeface="Wingdings" pitchFamily="2" charset="2"/>
              <a:buChar char="§"/>
            </a:pPr>
            <a:r>
              <a:rPr lang="en-US"/>
              <a:t>Reveals a quickly shifting landscape, with many institutions currently exploring RIM</a:t>
            </a:r>
          </a:p>
          <a:p>
            <a:pPr marL="1485900" lvl="2" indent="-342900" fontAlgn="base">
              <a:buFont typeface="Wingdings" pitchFamily="2" charset="2"/>
              <a:buChar char="§"/>
            </a:pPr>
            <a:r>
              <a:rPr lang="en-US"/>
              <a:t>&gt; 200 institutions with an active RIM provides a significant sample</a:t>
            </a:r>
          </a:p>
          <a:p>
            <a:pPr marL="1485900" lvl="2" indent="-342900" fontAlgn="base">
              <a:buFont typeface="Wingdings" pitchFamily="2" charset="2"/>
              <a:buChar char="§"/>
            </a:pPr>
            <a:r>
              <a:rPr lang="en-US"/>
              <a:t>More synthesis may reveal regional differences</a:t>
            </a:r>
          </a:p>
          <a:p>
            <a:pPr fontAlgn="base">
              <a:buFont typeface="Wingdings" pitchFamily="2" charset="2"/>
              <a:buChar char="§"/>
            </a:pPr>
            <a:endParaRPr lang="en-US"/>
          </a:p>
          <a:p>
            <a:pPr fontAlgn="base"/>
            <a:r>
              <a:rPr lang="en-US"/>
              <a:t>Diversity of RIM systems in use</a:t>
            </a:r>
          </a:p>
          <a:p>
            <a:pPr marL="1485900" lvl="2" indent="-342900" fontAlgn="base">
              <a:buFont typeface="Wingdings" pitchFamily="2" charset="2"/>
              <a:buChar char="§"/>
            </a:pPr>
            <a:r>
              <a:rPr lang="en-US"/>
              <a:t>Elsevier Pure and locally-developed systems have highest adoption</a:t>
            </a:r>
          </a:p>
          <a:p>
            <a:pPr marL="1485900" lvl="2" indent="-342900" fontAlgn="base">
              <a:buFont typeface="Wingdings" pitchFamily="2" charset="2"/>
              <a:buChar char="§"/>
            </a:pPr>
            <a:r>
              <a:rPr lang="en-US"/>
              <a:t>The “Other” category is also significant, featuring entries like IRIS (Italy), </a:t>
            </a:r>
            <a:r>
              <a:rPr lang="en-US" err="1"/>
              <a:t>ResearchMaster</a:t>
            </a:r>
            <a:r>
              <a:rPr lang="en-US"/>
              <a:t> (</a:t>
            </a:r>
            <a:r>
              <a:rPr lang="en-US" err="1"/>
              <a:t>Aus</a:t>
            </a:r>
            <a:r>
              <a:rPr lang="en-US"/>
              <a:t>/NZ), OMEGA-PSIR (Poland), </a:t>
            </a:r>
            <a:r>
              <a:rPr lang="en-US" err="1"/>
              <a:t>InfoEd</a:t>
            </a:r>
            <a:br>
              <a:rPr lang="en-US"/>
            </a:br>
            <a:br>
              <a:rPr lang="en-US"/>
            </a:br>
            <a:endParaRPr lang="en-US"/>
          </a:p>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930656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lstStyle/>
          <a:p>
            <a:r>
              <a:rPr lang="en-US"/>
              <a:t>What we mean by that is illustrated here. This slide talks about the importance of external research assessment workflows. </a:t>
            </a:r>
          </a:p>
          <a:p>
            <a:r>
              <a:rPr lang="en-US"/>
              <a:t>Unsurprisingly this is highly important in the UK and in Australia, with their strong research assessment regimes, somewhere in the middle in other European countries like Italy and the Netherlands, and completely different in the US &amp; Canada, below. </a:t>
            </a:r>
          </a:p>
          <a:p>
            <a:endParaRPr lang="en-US"/>
          </a:p>
          <a:p>
            <a:r>
              <a:rPr lang="en-US"/>
              <a:t>Figure 20. Importance of RIM function “External Research Assessment” by country. </a:t>
            </a:r>
            <a:br>
              <a:rPr lang="en-US"/>
            </a:br>
            <a:endParaRPr lang="en-US"/>
          </a:p>
          <a:p>
            <a:endParaRPr lang="de-DE"/>
          </a:p>
        </p:txBody>
      </p:sp>
      <p:sp>
        <p:nvSpPr>
          <p:cNvPr id="4" name="Foliennummernplatzhalter 3"/>
          <p:cNvSpPr>
            <a:spLocks noGrp="1"/>
          </p:cNvSpPr>
          <p:nvPr>
            <p:ph type="sldNum" sz="quarter" idx="5"/>
          </p:nvPr>
        </p:nvSpPr>
        <p:spPr/>
        <p:txBody>
          <a:bodyPr/>
          <a:lstStyle/>
          <a:p>
            <a:fld id="{A8619FA4-AA05-4BDB-A782-C3ACC50B6D5F}" type="slidenum">
              <a:rPr lang="de-DE" smtClean="0"/>
              <a:pPr/>
              <a:t>23</a:t>
            </a:fld>
            <a:endParaRPr lang="de-DE"/>
          </a:p>
        </p:txBody>
      </p:sp>
      <p:sp>
        <p:nvSpPr>
          <p:cNvPr id="7" name="Folienbildplatzhalter 6">
            <a:extLst>
              <a:ext uri="{FF2B5EF4-FFF2-40B4-BE49-F238E27FC236}">
                <a16:creationId xmlns:a16="http://schemas.microsoft.com/office/drawing/2014/main" id="{96D01C83-FE96-4DAA-8572-05AAA6D17EAB}"/>
              </a:ext>
            </a:extLst>
          </p:cNvPr>
          <p:cNvSpPr>
            <a:spLocks noGrp="1" noRot="1" noChangeAspect="1"/>
          </p:cNvSpPr>
          <p:nvPr>
            <p:ph type="sldImg"/>
          </p:nvPr>
        </p:nvSpPr>
        <p:spPr/>
      </p:sp>
    </p:spTree>
    <p:extLst>
      <p:ext uri="{BB962C8B-B14F-4D97-AF65-F5344CB8AC3E}">
        <p14:creationId xmlns:p14="http://schemas.microsoft.com/office/powerpoint/2010/main" val="875593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outputs from scholarly research have changed</a:t>
            </a:r>
          </a:p>
          <a:p>
            <a:endParaRPr lang="en-US" dirty="0"/>
          </a:p>
          <a:p>
            <a:r>
              <a:rPr lang="en-US" dirty="0"/>
              <a:t>The models and workflows surrounding the management of collections have changed</a:t>
            </a:r>
          </a:p>
          <a:p>
            <a:endParaRPr lang="en-US" dirty="0"/>
          </a:p>
          <a:p>
            <a:r>
              <a:rPr lang="en-US" dirty="0"/>
              <a:t>The expectations of </a:t>
            </a:r>
          </a:p>
        </p:txBody>
      </p:sp>
      <p:sp>
        <p:nvSpPr>
          <p:cNvPr id="4" name="Slide Number Placeholder 3"/>
          <p:cNvSpPr>
            <a:spLocks noGrp="1"/>
          </p:cNvSpPr>
          <p:nvPr>
            <p:ph type="sldNum" sz="quarter" idx="5"/>
          </p:nvPr>
        </p:nvSpPr>
        <p:spPr/>
        <p:txBody>
          <a:bodyPr/>
          <a:lstStyle/>
          <a:p>
            <a:fld id="{07870734-3644-4046-983B-759F3E0ECE7D}" type="slidenum">
              <a:rPr lang="en-US" smtClean="0"/>
              <a:t>2</a:t>
            </a:fld>
            <a:endParaRPr lang="en-US" dirty="0"/>
          </a:p>
        </p:txBody>
      </p:sp>
    </p:spTree>
    <p:extLst>
      <p:ext uri="{BB962C8B-B14F-4D97-AF65-F5344CB8AC3E}">
        <p14:creationId xmlns:p14="http://schemas.microsoft.com/office/powerpoint/2010/main" val="16215518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a:solidFill>
                  <a:schemeClr val="tx1"/>
                </a:solidFill>
                <a:effectLst/>
                <a:latin typeface="+mn-lt"/>
                <a:ea typeface="+mn-ea"/>
                <a:cs typeface="+mn-cs"/>
              </a:rPr>
              <a:t>Although regional differences in responses related</a:t>
            </a:r>
            <a:r>
              <a:rPr lang="en-US" sz="1200" i="1" kern="1200" baseline="0">
                <a:solidFill>
                  <a:schemeClr val="tx1"/>
                </a:solidFill>
                <a:effectLst/>
                <a:latin typeface="+mn-lt"/>
                <a:ea typeface="+mn-ea"/>
                <a:cs typeface="+mn-cs"/>
              </a:rPr>
              <a:t> to Open Access to publications are not quite as stark, it’s easy to see which countries’ funders have Open Access mandates. In the US, compliance with open access to publications mandates is the responsibility of the researchers rather than their institutions.</a:t>
            </a:r>
            <a:endParaRPr lang="en-US" sz="1200" i="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a:solidFill>
                  <a:schemeClr val="tx1"/>
                </a:solidFill>
                <a:effectLst/>
                <a:latin typeface="+mn-lt"/>
                <a:ea typeface="+mn-ea"/>
                <a:cs typeface="+mn-cs"/>
              </a:rPr>
              <a:t>Figure 21. Importance of RIM function “Compliance and Open Access to Publications,” grouped by country. </a:t>
            </a:r>
          </a:p>
          <a:p>
            <a:endParaRPr lang="en-US"/>
          </a:p>
        </p:txBody>
      </p:sp>
      <p:sp>
        <p:nvSpPr>
          <p:cNvPr id="4" name="Slide Number Placeholder 3"/>
          <p:cNvSpPr>
            <a:spLocks noGrp="1"/>
          </p:cNvSpPr>
          <p:nvPr>
            <p:ph type="sldNum" sz="quarter" idx="5"/>
          </p:nvPr>
        </p:nvSpPr>
        <p:spPr/>
        <p:txBody>
          <a:bodyPr/>
          <a:lstStyle/>
          <a:p>
            <a:fld id="{9388750B-EB82-457F-9D1F-C3DA2E7B4A5E}" type="slidenum">
              <a:rPr lang="en-US" smtClean="0"/>
              <a:t>24</a:t>
            </a:fld>
            <a:endParaRPr lang="en-US"/>
          </a:p>
        </p:txBody>
      </p:sp>
    </p:spTree>
    <p:extLst>
      <p:ext uri="{BB962C8B-B14F-4D97-AF65-F5344CB8AC3E}">
        <p14:creationId xmlns:p14="http://schemas.microsoft.com/office/powerpoint/2010/main" val="11288023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a:solidFill>
                  <a:schemeClr val="tx1"/>
                </a:solidFill>
                <a:effectLst/>
                <a:latin typeface="+mn-lt"/>
                <a:ea typeface="+mn-ea"/>
                <a:cs typeface="+mn-cs"/>
              </a:rPr>
              <a:t>We see</a:t>
            </a:r>
            <a:r>
              <a:rPr lang="en-US" sz="1200" i="1" kern="1200" baseline="0">
                <a:solidFill>
                  <a:schemeClr val="tx1"/>
                </a:solidFill>
                <a:effectLst/>
                <a:latin typeface="+mn-lt"/>
                <a:ea typeface="+mn-ea"/>
                <a:cs typeface="+mn-cs"/>
              </a:rPr>
              <a:t> the lines drop back a bit for Open Access to Datasets. Mandates regarding access to publications have been around longer, so the responses to this function are likely to align more closely with the previous one in future surveys.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a:solidFill>
                  <a:schemeClr val="tx1"/>
                </a:solidFill>
                <a:effectLst/>
                <a:latin typeface="+mn-lt"/>
                <a:ea typeface="+mn-ea"/>
                <a:cs typeface="+mn-cs"/>
              </a:rPr>
              <a:t>Figure 22. Importance of RIM function "Compliance and Open Access to Datasets," grouped by country.</a:t>
            </a:r>
          </a:p>
          <a:p>
            <a:endParaRPr lang="en-US"/>
          </a:p>
        </p:txBody>
      </p:sp>
      <p:sp>
        <p:nvSpPr>
          <p:cNvPr id="4" name="Slide Number Placeholder 3"/>
          <p:cNvSpPr>
            <a:spLocks noGrp="1"/>
          </p:cNvSpPr>
          <p:nvPr>
            <p:ph type="sldNum" sz="quarter" idx="5"/>
          </p:nvPr>
        </p:nvSpPr>
        <p:spPr/>
        <p:txBody>
          <a:bodyPr/>
          <a:lstStyle/>
          <a:p>
            <a:fld id="{9388750B-EB82-457F-9D1F-C3DA2E7B4A5E}" type="slidenum">
              <a:rPr lang="en-US" smtClean="0"/>
              <a:t>25</a:t>
            </a:fld>
            <a:endParaRPr lang="en-US"/>
          </a:p>
        </p:txBody>
      </p:sp>
    </p:spTree>
    <p:extLst>
      <p:ext uri="{BB962C8B-B14F-4D97-AF65-F5344CB8AC3E}">
        <p14:creationId xmlns:p14="http://schemas.microsoft.com/office/powerpoint/2010/main" val="4905482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This could be useful to share in the published slide deck, but I’d like to move right on to the regional comparisons.</a:t>
            </a:r>
          </a:p>
          <a:p>
            <a:endParaRPr lang="en-US"/>
          </a:p>
          <a:p>
            <a:r>
              <a:rPr lang="en-US"/>
              <a:t>Respondents were presented with lists of external and internal systems and were asked with which of them their RIM interoperates. The internal systems most indicated as being interoperable include HR and authentication systems; external systems include publication metadata sources and researcher/author ID registries/databases.</a:t>
            </a:r>
          </a:p>
        </p:txBody>
      </p:sp>
      <p:sp>
        <p:nvSpPr>
          <p:cNvPr id="4" name="Slide Number Placeholder 3"/>
          <p:cNvSpPr>
            <a:spLocks noGrp="1"/>
          </p:cNvSpPr>
          <p:nvPr>
            <p:ph type="sldNum" sz="quarter" idx="10"/>
          </p:nvPr>
        </p:nvSpPr>
        <p:spPr/>
        <p:txBody>
          <a:bodyPr/>
          <a:lstStyle/>
          <a:p>
            <a:fld id="{9388750B-EB82-457F-9D1F-C3DA2E7B4A5E}" type="slidenum">
              <a:rPr lang="en-US" smtClean="0"/>
              <a:t>27</a:t>
            </a:fld>
            <a:endParaRPr lang="en-US"/>
          </a:p>
        </p:txBody>
      </p:sp>
    </p:spTree>
    <p:extLst>
      <p:ext uri="{BB962C8B-B14F-4D97-AF65-F5344CB8AC3E}">
        <p14:creationId xmlns:p14="http://schemas.microsoft.com/office/powerpoint/2010/main" val="10538500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i="1" kern="1200">
                <a:solidFill>
                  <a:schemeClr val="tx1"/>
                </a:solidFill>
                <a:effectLst/>
                <a:latin typeface="+mn-lt"/>
                <a:ea typeface="+mn-ea"/>
                <a:cs typeface="+mn-cs"/>
              </a:rPr>
              <a:t>Figure 48. Sources of metadata used to populate live RIM systems.</a:t>
            </a:r>
          </a:p>
          <a:p>
            <a:endParaRPr lang="en-US"/>
          </a:p>
        </p:txBody>
      </p:sp>
      <p:sp>
        <p:nvSpPr>
          <p:cNvPr id="4" name="Slide Number Placeholder 3"/>
          <p:cNvSpPr>
            <a:spLocks noGrp="1"/>
          </p:cNvSpPr>
          <p:nvPr>
            <p:ph type="sldNum" sz="quarter" idx="10"/>
          </p:nvPr>
        </p:nvSpPr>
        <p:spPr/>
        <p:txBody>
          <a:bodyPr/>
          <a:lstStyle/>
          <a:p>
            <a:fld id="{9388750B-EB82-457F-9D1F-C3DA2E7B4A5E}" type="slidenum">
              <a:rPr lang="en-US" smtClean="0"/>
              <a:t>28</a:t>
            </a:fld>
            <a:endParaRPr lang="en-US"/>
          </a:p>
        </p:txBody>
      </p:sp>
    </p:spTree>
    <p:extLst>
      <p:ext uri="{BB962C8B-B14F-4D97-AF65-F5344CB8AC3E}">
        <p14:creationId xmlns:p14="http://schemas.microsoft.com/office/powerpoint/2010/main" val="28715229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DE797CD8-D46E-8D4A-89EF-D95D5BABB8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Notes Placeholder 2">
            <a:extLst>
              <a:ext uri="{FF2B5EF4-FFF2-40B4-BE49-F238E27FC236}">
                <a16:creationId xmlns:a16="http://schemas.microsoft.com/office/drawing/2014/main" id="{CA3A2798-F80F-1B41-9295-3B4FB9514F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marR="0" lvl="0" indent="-228600" algn="l" defTabSz="914400" rtl="0" eaLnBrk="1" fontAlgn="auto" latinLnBrk="0" hangingPunct="1">
              <a:lnSpc>
                <a:spcPct val="100000"/>
              </a:lnSpc>
              <a:spcBef>
                <a:spcPct val="0"/>
              </a:spcBef>
              <a:spcAft>
                <a:spcPts val="0"/>
              </a:spcAft>
              <a:buClr>
                <a:srgbClr val="000000"/>
              </a:buClr>
              <a:buSzPts val="1400"/>
              <a:buFont typeface="Arial"/>
              <a:buNone/>
              <a:tabLst/>
              <a:defRPr/>
            </a:pPr>
            <a:r>
              <a:rPr lang="en-US" sz="1200" b="0" i="1" u="none" strike="noStrike" kern="1200" cap="none">
                <a:solidFill>
                  <a:schemeClr val="tx1"/>
                </a:solidFill>
                <a:effectLst/>
                <a:latin typeface="Calibri"/>
                <a:ea typeface="Calibri"/>
                <a:cs typeface="Calibri"/>
                <a:sym typeface="Calibri"/>
              </a:rPr>
              <a:t>Figure 27.</a:t>
            </a:r>
            <a:r>
              <a:rPr lang="en-US" sz="1200" b="0" i="0" u="none" strike="noStrike" kern="1200" cap="none">
                <a:solidFill>
                  <a:schemeClr val="tx1"/>
                </a:solidFill>
                <a:effectLst/>
                <a:latin typeface="Calibri"/>
                <a:ea typeface="Calibri"/>
                <a:cs typeface="Calibri"/>
                <a:sym typeface="Calibri"/>
              </a:rPr>
              <a:t> </a:t>
            </a:r>
            <a:r>
              <a:rPr lang="en-US" sz="1200" b="0" i="1" u="none" strike="noStrike" kern="1200" cap="none">
                <a:solidFill>
                  <a:schemeClr val="tx1"/>
                </a:solidFill>
                <a:effectLst/>
                <a:latin typeface="Calibri"/>
                <a:ea typeface="Calibri"/>
                <a:cs typeface="Calibri"/>
                <a:sym typeface="Calibri"/>
              </a:rPr>
              <a:t>Institutions with a live RIM system reporting that their RIM system serves as their default institutional repository/ETD repository/research data repository, with regional subdivisions </a:t>
            </a:r>
            <a:endParaRPr lang="en-US" sz="1200" b="0" i="0" u="none" strike="noStrike" kern="1200" cap="none">
              <a:solidFill>
                <a:schemeClr val="tx1"/>
              </a:solidFill>
              <a:effectLst/>
              <a:latin typeface="Calibri"/>
              <a:ea typeface="Calibri"/>
              <a:cs typeface="Calibri"/>
              <a:sym typeface="Calibri"/>
            </a:endParaRPr>
          </a:p>
          <a:p>
            <a:pPr eaLnBrk="1" hangingPunct="1">
              <a:spcBef>
                <a:spcPct val="0"/>
              </a:spcBef>
            </a:pPr>
            <a:endParaRPr lang="en-US" altLang="en-US"/>
          </a:p>
        </p:txBody>
      </p:sp>
      <p:sp>
        <p:nvSpPr>
          <p:cNvPr id="36867" name="Slide Number Placeholder 3">
            <a:extLst>
              <a:ext uri="{FF2B5EF4-FFF2-40B4-BE49-F238E27FC236}">
                <a16:creationId xmlns:a16="http://schemas.microsoft.com/office/drawing/2014/main" id="{56A783AA-CD84-4F4A-9FFF-47546C9FC36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B4911A-5DF8-4647-9EB2-CACF2D22129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9007167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a:solidFill>
                  <a:schemeClr val="tx1"/>
                </a:solidFill>
                <a:effectLst/>
                <a:latin typeface="+mn-lt"/>
                <a:ea typeface="+mn-ea"/>
                <a:cs typeface="+mn-cs"/>
              </a:rPr>
              <a:t>Figure 51. Protocols, standards, and vocabularies in use for both live and implementing institutions.</a:t>
            </a:r>
          </a:p>
          <a:p>
            <a:r>
              <a:rPr lang="en-US"/>
              <a:t>Interoperability is important – a significant degree of RIM systems interoperate with multiple institutional systems – including IRs </a:t>
            </a:r>
          </a:p>
          <a:p>
            <a:r>
              <a:rPr lang="en-US"/>
              <a:t>Institutions leverage </a:t>
            </a:r>
            <a:r>
              <a:rPr lang="en-US" b="1">
                <a:solidFill>
                  <a:schemeClr val="accent2"/>
                </a:solidFill>
              </a:rPr>
              <a:t>publications metadata harvesting</a:t>
            </a:r>
          </a:p>
          <a:p>
            <a:r>
              <a:rPr lang="en-US" b="1">
                <a:solidFill>
                  <a:srgbClr val="0070C0"/>
                </a:solidFill>
              </a:rPr>
              <a:t>OAI-PMH</a:t>
            </a:r>
            <a:r>
              <a:rPr lang="en-US">
                <a:solidFill>
                  <a:schemeClr val="tx1"/>
                </a:solidFill>
              </a:rPr>
              <a:t> &amp; </a:t>
            </a:r>
            <a:r>
              <a:rPr lang="en-US" b="1">
                <a:solidFill>
                  <a:srgbClr val="0070C0"/>
                </a:solidFill>
              </a:rPr>
              <a:t>CERIF-XML</a:t>
            </a:r>
            <a:r>
              <a:rPr lang="en-US">
                <a:solidFill>
                  <a:schemeClr val="tx1"/>
                </a:solidFill>
              </a:rPr>
              <a:t> important standards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9388750B-EB82-457F-9D1F-C3DA2E7B4A5E}" type="slidenum">
              <a:rPr lang="en-US" smtClean="0"/>
              <a:t>30</a:t>
            </a:fld>
            <a:endParaRPr lang="en-US"/>
          </a:p>
        </p:txBody>
      </p:sp>
    </p:spTree>
    <p:extLst>
      <p:ext uri="{BB962C8B-B14F-4D97-AF65-F5344CB8AC3E}">
        <p14:creationId xmlns:p14="http://schemas.microsoft.com/office/powerpoint/2010/main" val="37129109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a:solidFill>
                  <a:schemeClr val="dk1"/>
                </a:solidFill>
                <a:latin typeface="Calibri"/>
                <a:ea typeface="Calibri"/>
                <a:cs typeface="Calibri"/>
                <a:sym typeface="Calibri"/>
              </a:rPr>
              <a:t>While I don’t plan to display this slide in the presentation, I’d like to include it in the published deck. II believe we can cover these points in the previous, information rich slides.</a:t>
            </a:r>
          </a:p>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766995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63855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i="1" kern="1200">
                <a:solidFill>
                  <a:schemeClr val="tx1"/>
                </a:solidFill>
                <a:effectLst/>
                <a:latin typeface="+mn-lt"/>
                <a:ea typeface="+mn-ea"/>
                <a:cs typeface="+mn-cs"/>
              </a:rPr>
              <a:t>Figure 49. Researcher and person identifiers in use in live RIM systems.</a:t>
            </a:r>
          </a:p>
          <a:p>
            <a:endParaRPr lang="en-US"/>
          </a:p>
        </p:txBody>
      </p:sp>
      <p:sp>
        <p:nvSpPr>
          <p:cNvPr id="4" name="Slide Number Placeholder 3"/>
          <p:cNvSpPr>
            <a:spLocks noGrp="1"/>
          </p:cNvSpPr>
          <p:nvPr>
            <p:ph type="sldNum" sz="quarter" idx="10"/>
          </p:nvPr>
        </p:nvSpPr>
        <p:spPr/>
        <p:txBody>
          <a:bodyPr/>
          <a:lstStyle/>
          <a:p>
            <a:fld id="{9388750B-EB82-457F-9D1F-C3DA2E7B4A5E}" type="slidenum">
              <a:rPr lang="en-US" smtClean="0"/>
              <a:t>34</a:t>
            </a:fld>
            <a:endParaRPr lang="en-US"/>
          </a:p>
        </p:txBody>
      </p:sp>
    </p:spTree>
    <p:extLst>
      <p:ext uri="{BB962C8B-B14F-4D97-AF65-F5344CB8AC3E}">
        <p14:creationId xmlns:p14="http://schemas.microsoft.com/office/powerpoint/2010/main" val="24019854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i="1" kern="1200">
                <a:solidFill>
                  <a:schemeClr val="tx1"/>
                </a:solidFill>
                <a:effectLst/>
                <a:latin typeface="+mn-lt"/>
                <a:ea typeface="+mn-ea"/>
                <a:cs typeface="+mn-cs"/>
              </a:rPr>
              <a:t>Figure 50. Organizational identifiers in use in live RIM systems.</a:t>
            </a:r>
          </a:p>
          <a:p>
            <a:endParaRPr lang="en-US"/>
          </a:p>
        </p:txBody>
      </p:sp>
      <p:sp>
        <p:nvSpPr>
          <p:cNvPr id="4" name="Slide Number Placeholder 3"/>
          <p:cNvSpPr>
            <a:spLocks noGrp="1"/>
          </p:cNvSpPr>
          <p:nvPr>
            <p:ph type="sldNum" sz="quarter" idx="10"/>
          </p:nvPr>
        </p:nvSpPr>
        <p:spPr/>
        <p:txBody>
          <a:bodyPr/>
          <a:lstStyle/>
          <a:p>
            <a:fld id="{9388750B-EB82-457F-9D1F-C3DA2E7B4A5E}" type="slidenum">
              <a:rPr lang="en-US" smtClean="0"/>
              <a:t>35</a:t>
            </a:fld>
            <a:endParaRPr lang="en-US"/>
          </a:p>
        </p:txBody>
      </p:sp>
    </p:spTree>
    <p:extLst>
      <p:ext uri="{BB962C8B-B14F-4D97-AF65-F5344CB8AC3E}">
        <p14:creationId xmlns:p14="http://schemas.microsoft.com/office/powerpoint/2010/main" val="4211154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Provides a framework for understanding changes in the scholarly ecosystem</a:t>
            </a:r>
          </a:p>
          <a:p>
            <a:r>
              <a:rPr lang="en-US"/>
              <a:t>Foundational to our work on Research Information Management</a:t>
            </a:r>
          </a:p>
          <a:p>
            <a:r>
              <a:rPr lang="en-US"/>
              <a:t>French translation now available</a:t>
            </a:r>
          </a:p>
          <a:p>
            <a:endParaRPr lang="en-US"/>
          </a:p>
        </p:txBody>
      </p:sp>
      <p:sp>
        <p:nvSpPr>
          <p:cNvPr id="4" name="Slide Number Placeholder 3"/>
          <p:cNvSpPr>
            <a:spLocks noGrp="1"/>
          </p:cNvSpPr>
          <p:nvPr>
            <p:ph type="sldNum" sz="quarter" idx="5"/>
          </p:nvPr>
        </p:nvSpPr>
        <p:spPr/>
        <p:txBody>
          <a:bodyPr/>
          <a:lstStyle/>
          <a:p>
            <a:fld id="{07870734-3644-4046-983B-759F3E0ECE7D}" type="slidenum">
              <a:rPr lang="en-US" smtClean="0"/>
              <a:t>3</a:t>
            </a:fld>
            <a:endParaRPr lang="en-US"/>
          </a:p>
        </p:txBody>
      </p:sp>
    </p:spTree>
    <p:extLst>
      <p:ext uri="{BB962C8B-B14F-4D97-AF65-F5344CB8AC3E}">
        <p14:creationId xmlns:p14="http://schemas.microsoft.com/office/powerpoint/2010/main" val="38180293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013525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5"/>
          </p:nvPr>
        </p:nvSpPr>
        <p:spPr/>
        <p:txBody>
          <a:bodyPr/>
          <a:lstStyle/>
          <a:p>
            <a:fld id="{A8619FA4-AA05-4BDB-A782-C3ACC50B6D5F}" type="slidenum">
              <a:rPr lang="de-DE" smtClean="0"/>
              <a:pPr/>
              <a:t>37</a:t>
            </a:fld>
            <a:endParaRPr lang="de-DE"/>
          </a:p>
        </p:txBody>
      </p:sp>
      <p:sp>
        <p:nvSpPr>
          <p:cNvPr id="6" name="Folienbildplatzhalter 5">
            <a:extLst>
              <a:ext uri="{FF2B5EF4-FFF2-40B4-BE49-F238E27FC236}">
                <a16:creationId xmlns:a16="http://schemas.microsoft.com/office/drawing/2014/main" id="{B873D136-710B-4499-B8E9-A8C3C3245BCF}"/>
              </a:ext>
            </a:extLst>
          </p:cNvPr>
          <p:cNvSpPr>
            <a:spLocks noGrp="1" noRot="1" noChangeAspect="1"/>
          </p:cNvSpPr>
          <p:nvPr>
            <p:ph type="sldImg"/>
          </p:nvPr>
        </p:nvSpPr>
        <p:spPr/>
      </p:sp>
      <p:sp>
        <p:nvSpPr>
          <p:cNvPr id="7" name="Notizenplatzhalter 6">
            <a:extLst>
              <a:ext uri="{FF2B5EF4-FFF2-40B4-BE49-F238E27FC236}">
                <a16:creationId xmlns:a16="http://schemas.microsoft.com/office/drawing/2014/main" id="{E2C7AA54-109B-4A33-AE43-A631CACCFACB}"/>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7743241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4:notes"/>
          <p:cNvSpPr>
            <a:spLocks noGrp="1" noRot="1" noChangeAspect="1"/>
          </p:cNvSpPr>
          <p:nvPr>
            <p:ph type="sldImg" idx="2"/>
          </p:nvPr>
        </p:nvSpPr>
        <p:spPr>
          <a:xfrm>
            <a:off x="234950" y="557213"/>
            <a:ext cx="6540500" cy="36798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14:notes"/>
          <p:cNvSpPr txBox="1">
            <a:spLocks noGrp="1"/>
          </p:cNvSpPr>
          <p:nvPr>
            <p:ph type="body" idx="1"/>
          </p:nvPr>
        </p:nvSpPr>
        <p:spPr>
          <a:xfrm>
            <a:off x="532722" y="4567321"/>
            <a:ext cx="5944958" cy="4196998"/>
          </a:xfrm>
          <a:prstGeom prst="rect">
            <a:avLst/>
          </a:prstGeom>
          <a:noFill/>
          <a:ln>
            <a:noFill/>
          </a:ln>
        </p:spPr>
        <p:txBody>
          <a:bodyPr spcFirstLastPara="1" wrap="square" lIns="175075" tIns="87525" rIns="175075" bIns="87525" anchor="t" anchorCtr="0">
            <a:noAutofit/>
          </a:bodyPr>
          <a:lstStyle/>
          <a:p>
            <a:r>
              <a:rPr lang="en-US"/>
              <a:t>OCLC, a global library cooperative, supporting thousands of libraries in making information more accessible and more useful to people around the world. We provide shared technology services, original research and community programs that help libraries meet the ever-evolving needs of their users, institutions and communities.</a:t>
            </a:r>
          </a:p>
          <a:p>
            <a:pPr defTabSz="1750984">
              <a:defRPr/>
            </a:pPr>
            <a:endParaRPr lang="en-US"/>
          </a:p>
          <a:p>
            <a:pPr defTabSz="1750984">
              <a:defRPr/>
            </a:pPr>
            <a:r>
              <a:rPr lang="en-US"/>
              <a:t>Access to education remains significantly stratified – by geolocation, social background and many other factors –and there are many opportunities for improvement in the communication of science. </a:t>
            </a:r>
            <a:r>
              <a:rPr lang="en-US">
                <a:cs typeface="Arial" panose="020B0604020202020204" pitchFamily="34" charset="0"/>
              </a:rPr>
              <a:t>OCLC supports library missions to enhance access to authoritative information – and with open content we provide libraries with free materials to substantially increase content for their users.</a:t>
            </a:r>
          </a:p>
          <a:p>
            <a:pPr defTabSz="1750984">
              <a:defRPr/>
            </a:pPr>
            <a:endParaRPr lang="en-US"/>
          </a:p>
          <a:p>
            <a:pPr defTabSz="1750984">
              <a:defRPr/>
            </a:pPr>
            <a:r>
              <a:rPr lang="en-US"/>
              <a:t>Together with librarians, publishers, partners we are working towards better dissemination of knowledge. Together we make breakthroughs possible. </a:t>
            </a:r>
            <a:endParaRPr lang="en-US" b="1"/>
          </a:p>
          <a:p>
            <a:pPr marL="0" lvl="0" indent="0" algn="l" rtl="0">
              <a:lnSpc>
                <a:spcPct val="100000"/>
              </a:lnSpc>
              <a:spcBef>
                <a:spcPts val="0"/>
              </a:spcBef>
              <a:spcAft>
                <a:spcPts val="0"/>
              </a:spcAft>
              <a:buSzPts val="1400"/>
              <a:buNone/>
            </a:pPr>
            <a:r>
              <a:rPr lang="en-US"/>
              <a:t>Libraries are now expected—by researchers, funders, faculty, and especially end-users—to provide services that support open materials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“Open” in context to the library community is generally describes how content is published, accessed and used. (Depending on who you ask) there’s a general acknowledgment that the term “open” describes a continuum, rather than defining a specific set of criteria. </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chemeClr val="dk1"/>
              </a:buClr>
              <a:buSzPts val="1200"/>
              <a:buFont typeface="Arial"/>
              <a:buNone/>
            </a:pPr>
            <a:r>
              <a:rPr lang="en-US" b="1"/>
              <a:t>NEXT: How we define open content</a:t>
            </a:r>
            <a:endParaRPr/>
          </a:p>
        </p:txBody>
      </p:sp>
      <p:sp>
        <p:nvSpPr>
          <p:cNvPr id="163" name="Google Shape;163;p14:notes"/>
          <p:cNvSpPr txBox="1">
            <a:spLocks noGrp="1"/>
          </p:cNvSpPr>
          <p:nvPr>
            <p:ph type="sldNum" idx="12"/>
          </p:nvPr>
        </p:nvSpPr>
        <p:spPr>
          <a:xfrm>
            <a:off x="5259657" y="36537794"/>
            <a:ext cx="4023733" cy="1930068"/>
          </a:xfrm>
          <a:prstGeom prst="rect">
            <a:avLst/>
          </a:prstGeom>
          <a:noFill/>
          <a:ln>
            <a:noFill/>
          </a:ln>
        </p:spPr>
        <p:txBody>
          <a:bodyPr spcFirstLastPara="1" wrap="square" lIns="175075" tIns="87525" rIns="175075" bIns="8752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38</a:t>
            </a:fld>
            <a:endParaRPr>
              <a:solidFill>
                <a:srgbClr val="000000"/>
              </a:solidFill>
            </a:endParaRPr>
          </a:p>
        </p:txBody>
      </p:sp>
    </p:spTree>
    <p:extLst>
      <p:ext uri="{BB962C8B-B14F-4D97-AF65-F5344CB8AC3E}">
        <p14:creationId xmlns:p14="http://schemas.microsoft.com/office/powerpoint/2010/main" val="29003538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“WHY” of this effort is an important question, too. What do we want to achieve? Answering this question is essential to having a meaningful conversation. </a:t>
            </a:r>
          </a:p>
          <a:p>
            <a:r>
              <a:rPr lang="en-US"/>
              <a:t>Our main aim was to engage a global audience of librarians in a joint exercise to map and align their open content activities, to help cultivate a shared understanding of how much they are already invested in this type of content and how they can meaningfully work together to leverage these efforts. With discussion we wanted to build a common foundation for cooperation to widen access to free, online content. Our goal was to elevate the conversation to address high-level, cross-regional, cross-sectoral questions. What are libraries doing now to support Open Content? What can be done to leverage these efforts and create more synergy at the global level? in which areas can scale make a difference? and how can OCLC help?</a:t>
            </a:r>
          </a:p>
          <a:p>
            <a:r>
              <a:rPr lang="en-US"/>
              <a:t>We wanted to discuss these questions f2f in group conversations and so we developed a Discussion Guideline.</a:t>
            </a:r>
          </a:p>
          <a:p>
            <a:r>
              <a:rPr lang="en-US"/>
              <a:t>But we also wanted to scale the conversation by surveying as many libraries as possible.</a:t>
            </a:r>
          </a:p>
        </p:txBody>
      </p:sp>
      <p:sp>
        <p:nvSpPr>
          <p:cNvPr id="4" name="Slide Number Placeholder 3"/>
          <p:cNvSpPr>
            <a:spLocks noGrp="1"/>
          </p:cNvSpPr>
          <p:nvPr>
            <p:ph type="sldNum" sz="quarter" idx="10"/>
          </p:nvPr>
        </p:nvSpPr>
        <p:spPr/>
        <p:txBody>
          <a:bodyPr/>
          <a:lstStyle/>
          <a:p>
            <a:fld id="{A536CBE3-8CB3-48C2-9D94-D7CE01205D3D}" type="slidenum">
              <a:rPr lang="en-US" smtClean="0"/>
              <a:t>39</a:t>
            </a:fld>
            <a:endParaRPr lang="en-US"/>
          </a:p>
        </p:txBody>
      </p:sp>
    </p:spTree>
    <p:extLst>
      <p:ext uri="{BB962C8B-B14F-4D97-AF65-F5344CB8AC3E}">
        <p14:creationId xmlns:p14="http://schemas.microsoft.com/office/powerpoint/2010/main" val="27627724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The scope is intentionally expansive and includes all open content that is relevant to the large diversity of libraries. We define is as the full range of freely available, unrestricted, online content (including OA-scientific articles and e-books, pre-prints, open educational resources, governmental and non-governmental publications, grey literature, open datasets, open collections from digitized heritage, web-resources like YouTube videos, news websites, any freely available born-digital materials, etc.). </a:t>
            </a:r>
          </a:p>
        </p:txBody>
      </p:sp>
      <p:sp>
        <p:nvSpPr>
          <p:cNvPr id="4" name="Slide Number Placeholder 3"/>
          <p:cNvSpPr>
            <a:spLocks noGrp="1"/>
          </p:cNvSpPr>
          <p:nvPr>
            <p:ph type="sldNum" sz="quarter" idx="5"/>
          </p:nvPr>
        </p:nvSpPr>
        <p:spPr/>
        <p:txBody>
          <a:bodyPr/>
          <a:lstStyle/>
          <a:p>
            <a:fld id="{7E058186-BDE4-EB4F-BA50-64F9ACD24ACF}" type="slidenum">
              <a:rPr lang="en-US" smtClean="0"/>
              <a:pPr/>
              <a:t>40</a:t>
            </a:fld>
            <a:endParaRPr lang="en-US"/>
          </a:p>
        </p:txBody>
      </p:sp>
      <p:sp>
        <p:nvSpPr>
          <p:cNvPr id="7" name="Folienbildplatzhalter 6">
            <a:extLst>
              <a:ext uri="{FF2B5EF4-FFF2-40B4-BE49-F238E27FC236}">
                <a16:creationId xmlns:a16="http://schemas.microsoft.com/office/drawing/2014/main" id="{8BFC8815-3E99-408C-B3EA-6D9386AC8F5A}"/>
              </a:ext>
            </a:extLst>
          </p:cNvPr>
          <p:cNvSpPr>
            <a:spLocks noGrp="1" noRot="1" noChangeAspect="1"/>
          </p:cNvSpPr>
          <p:nvPr>
            <p:ph type="sldImg"/>
          </p:nvPr>
        </p:nvSpPr>
        <p:spPr/>
      </p:sp>
    </p:spTree>
    <p:extLst>
      <p:ext uri="{BB962C8B-B14F-4D97-AF65-F5344CB8AC3E}">
        <p14:creationId xmlns:p14="http://schemas.microsoft.com/office/powerpoint/2010/main" val="437606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lstStyle/>
          <a:p>
            <a:r>
              <a:rPr lang="en-US"/>
              <a:t>Survey data collected between November 2018 – January 2109. </a:t>
            </a:r>
          </a:p>
          <a:p>
            <a:r>
              <a:rPr lang="en-US"/>
              <a:t>705 respondents from 82 different countries completed, or partially completed, the survey.</a:t>
            </a:r>
          </a:p>
          <a:p>
            <a:r>
              <a:rPr lang="en-US"/>
              <a:t>Half (49%) from the Americas; just over 1/3 (36%) from EMEARC and 15% from Asia Pacific.</a:t>
            </a:r>
          </a:p>
          <a:p>
            <a:r>
              <a:rPr lang="en-US"/>
              <a:t>Nearly ¾ of the respondents are Research and University libraries.</a:t>
            </a:r>
          </a:p>
          <a:p>
            <a:r>
              <a:rPr lang="en-US"/>
              <a:t>Most libraries (91%) are currently involved in Open Content activities and most of them plan to be involved in more/other Open Content activities</a:t>
            </a:r>
          </a:p>
          <a:p>
            <a:endParaRPr lang="de-DE"/>
          </a:p>
        </p:txBody>
      </p:sp>
      <p:sp>
        <p:nvSpPr>
          <p:cNvPr id="4" name="Foliennummernplatzhalter 3"/>
          <p:cNvSpPr>
            <a:spLocks noGrp="1"/>
          </p:cNvSpPr>
          <p:nvPr>
            <p:ph type="sldNum" sz="quarter" idx="5"/>
          </p:nvPr>
        </p:nvSpPr>
        <p:spPr/>
        <p:txBody>
          <a:bodyPr/>
          <a:lstStyle/>
          <a:p>
            <a:fld id="{A8619FA4-AA05-4BDB-A782-C3ACC50B6D5F}" type="slidenum">
              <a:rPr lang="de-DE" smtClean="0"/>
              <a:pPr/>
              <a:t>41</a:t>
            </a:fld>
            <a:endParaRPr lang="de-DE"/>
          </a:p>
        </p:txBody>
      </p:sp>
      <p:sp>
        <p:nvSpPr>
          <p:cNvPr id="7" name="Folienbildplatzhalter 6">
            <a:extLst>
              <a:ext uri="{FF2B5EF4-FFF2-40B4-BE49-F238E27FC236}">
                <a16:creationId xmlns:a16="http://schemas.microsoft.com/office/drawing/2014/main" id="{F0E19240-1731-4650-B065-66653A49036D}"/>
              </a:ext>
            </a:extLst>
          </p:cNvPr>
          <p:cNvSpPr>
            <a:spLocks noGrp="1" noRot="1" noChangeAspect="1"/>
          </p:cNvSpPr>
          <p:nvPr>
            <p:ph type="sldImg"/>
          </p:nvPr>
        </p:nvSpPr>
        <p:spPr/>
      </p:sp>
    </p:spTree>
    <p:extLst>
      <p:ext uri="{BB962C8B-B14F-4D97-AF65-F5344CB8AC3E}">
        <p14:creationId xmlns:p14="http://schemas.microsoft.com/office/powerpoint/2010/main" val="1427617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chart shows you the responses by OCLC Region. </a:t>
            </a:r>
          </a:p>
          <a:p>
            <a:r>
              <a:rPr lang="en-US"/>
              <a:t>This is interesting information for you as Global Council. It gives you an idea of how engaged libraries in your region are with OCLC in talking about open content.</a:t>
            </a:r>
          </a:p>
          <a:p>
            <a:r>
              <a:rPr lang="en-US"/>
              <a:t>The OCLC regions are time zone-based – a pragmatic organizational structure to manage communications and run a global enterprise. However, comparing library data by time zone regions is usually not very purposeful. </a:t>
            </a:r>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B298A6A1-9FBA-427F-B88F-0DEC2874ECE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61849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where you see the imbalances creep in.</a:t>
            </a:r>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B298A6A1-9FBA-427F-B88F-0DEC2874ECE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00901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There is another imbalance in the representativeness of the responses: nearly three-fourths of the respondents are </a:t>
            </a:r>
            <a:r>
              <a:rPr lang="en-US" sz="1200" b="1" kern="1200">
                <a:solidFill>
                  <a:schemeClr val="tx1"/>
                </a:solidFill>
                <a:effectLst/>
                <a:latin typeface="+mn-lt"/>
                <a:ea typeface="+mn-ea"/>
                <a:cs typeface="+mn-cs"/>
              </a:rPr>
              <a:t>Research &amp; University Libraries (72%)</a:t>
            </a:r>
            <a:r>
              <a:rPr lang="en-US" sz="1200" kern="1200">
                <a:solidFill>
                  <a:schemeClr val="tx1"/>
                </a:solidFill>
                <a:effectLst/>
                <a:latin typeface="+mn-lt"/>
                <a:ea typeface="+mn-ea"/>
                <a:cs typeface="+mn-cs"/>
              </a:rPr>
              <a:t>. Other categories are: Educational (8%), Public (8%), Special (7%), National (2%) and Other (3%). </a:t>
            </a:r>
          </a:p>
          <a:p>
            <a:r>
              <a:rPr lang="en-US" sz="1200" kern="1200">
                <a:solidFill>
                  <a:schemeClr val="tx1"/>
                </a:solidFill>
                <a:effectLst/>
                <a:latin typeface="+mn-lt"/>
                <a:ea typeface="+mn-ea"/>
                <a:cs typeface="+mn-cs"/>
              </a:rPr>
              <a:t>The imbalances are driving the statistics of the totals. In other words, the totals are reflecting the responses of the majority group. </a:t>
            </a:r>
          </a:p>
          <a:p>
            <a:r>
              <a:rPr lang="en-US" sz="1200" kern="1200">
                <a:solidFill>
                  <a:schemeClr val="tx1"/>
                </a:solidFill>
                <a:effectLst/>
                <a:latin typeface="+mn-lt"/>
                <a:ea typeface="+mn-ea"/>
                <a:cs typeface="+mn-cs"/>
              </a:rPr>
              <a:t>Keep this in mind when I show you the figures of the total responses, in the following slides. </a:t>
            </a:r>
          </a:p>
          <a:p>
            <a:r>
              <a:rPr lang="en-US" sz="1200" kern="1200">
                <a:solidFill>
                  <a:schemeClr val="tx1"/>
                </a:solidFill>
                <a:effectLst/>
                <a:latin typeface="+mn-lt"/>
                <a:ea typeface="+mn-ea"/>
                <a:cs typeface="+mn-cs"/>
              </a:rPr>
              <a:t>When looking at the totals you are mainly seeing what the group of Research &amp; University libraries have responded. And with 42% of responses coming from the US, the US perspective will also influence the totals significantly. </a:t>
            </a:r>
          </a:p>
          <a:p>
            <a:r>
              <a:rPr lang="en-US" sz="1200" kern="1200">
                <a:solidFill>
                  <a:schemeClr val="tx1"/>
                </a:solidFill>
                <a:effectLst/>
                <a:latin typeface="+mn-lt"/>
                <a:ea typeface="+mn-ea"/>
                <a:cs typeface="+mn-cs"/>
              </a:rPr>
              <a:t>That said, and now that you are aware of the caveats, I will show you the main results of the total responses.</a:t>
            </a:r>
          </a:p>
          <a:p>
            <a:r>
              <a:rPr lang="en-US" sz="1200" kern="1200">
                <a:solidFill>
                  <a:schemeClr val="tx1"/>
                </a:solidFill>
                <a:effectLst/>
                <a:latin typeface="+mn-lt"/>
                <a:ea typeface="+mn-ea"/>
                <a:cs typeface="+mn-cs"/>
              </a:rPr>
              <a:t>Where there are significant differences by region or library type, I will signal this.</a:t>
            </a:r>
          </a:p>
          <a:p>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B298A6A1-9FBA-427F-B88F-0DEC2874ECE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39556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Most (91%) are CURRENTLY and 72% PLAN to be involved in open content activities</a:t>
            </a:r>
          </a:p>
          <a:p>
            <a:r>
              <a:rPr lang="en-US"/>
              <a:t>Half and more than half are CURRENTLY involved in: </a:t>
            </a:r>
          </a:p>
          <a:p>
            <a:pPr marL="171450" indent="-171450">
              <a:buFont typeface="Arial" panose="020B0604020202020204" pitchFamily="34" charset="0"/>
              <a:buChar char="•"/>
            </a:pPr>
            <a:r>
              <a:rPr lang="en-US"/>
              <a:t>supporting users/instructors/ digital literacy programs (65%); </a:t>
            </a:r>
          </a:p>
          <a:p>
            <a:pPr marL="171450" indent="-171450">
              <a:buFont typeface="Arial" panose="020B0604020202020204" pitchFamily="34" charset="0"/>
              <a:buChar char="•"/>
            </a:pPr>
            <a:r>
              <a:rPr lang="en-US"/>
              <a:t>promoting the discovery of open content (61%);</a:t>
            </a:r>
          </a:p>
          <a:p>
            <a:pPr marL="171450" indent="-171450">
              <a:buFont typeface="Arial" panose="020B0604020202020204" pitchFamily="34" charset="0"/>
              <a:buChar char="•"/>
            </a:pPr>
            <a:r>
              <a:rPr lang="en-US"/>
              <a:t> institutional repository (60%); </a:t>
            </a:r>
          </a:p>
          <a:p>
            <a:pPr marL="171450" indent="-171450">
              <a:buFont typeface="Arial" panose="020B0604020202020204" pitchFamily="34" charset="0"/>
              <a:buChar char="•"/>
            </a:pPr>
            <a:r>
              <a:rPr lang="en-US"/>
              <a:t>supporting authors/researchers/ teachers (58%); </a:t>
            </a:r>
          </a:p>
          <a:p>
            <a:pPr marL="171450" indent="-171450">
              <a:buFont typeface="Arial" panose="020B0604020202020204" pitchFamily="34" charset="0"/>
              <a:buChar char="•"/>
            </a:pPr>
            <a:r>
              <a:rPr lang="en-US"/>
              <a:t>digitizing collections (57%); and</a:t>
            </a:r>
          </a:p>
          <a:p>
            <a:pPr marL="171450" indent="-171450">
              <a:buFont typeface="Arial" panose="020B0604020202020204" pitchFamily="34" charset="0"/>
              <a:buChar char="•"/>
            </a:pPr>
            <a:r>
              <a:rPr lang="en-US"/>
              <a:t>selecting open content not managed by the library (54%)</a:t>
            </a:r>
          </a:p>
          <a:p>
            <a:pPr marL="171450" indent="-171450">
              <a:buFont typeface="Arial" panose="020B0604020202020204" pitchFamily="34" charset="0"/>
              <a:buChar char="•"/>
            </a:pPr>
            <a:r>
              <a:rPr lang="en-US"/>
              <a:t>Digital Collections Library.</a:t>
            </a:r>
          </a:p>
          <a:p>
            <a:endParaRPr lang="en-US"/>
          </a:p>
          <a:p>
            <a:r>
              <a:rPr lang="en-US"/>
              <a:t>A tenth or more PLAN to be involved in most of the open content activities. Data services and deep interactions with open content score highest.</a:t>
            </a:r>
          </a:p>
          <a:p>
            <a:r>
              <a:rPr lang="en-US"/>
              <a:t>Many of those planning to get involved in specific open content activities are also currently involved in open content activities.</a:t>
            </a:r>
          </a:p>
          <a:p>
            <a:r>
              <a:rPr lang="en-US"/>
              <a:t>9% indicated that they are not supporting open content or not sure about this.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2C7A02-C2B1-4191-9B3C-4EDAFA8A43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633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529C47-3139-4187-AB05-38E54F336B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40106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Significantly more … compared to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Respondents from region x are more likely to have been involved in … compared to </a:t>
            </a:r>
          </a:p>
          <a:p>
            <a:endParaRPr lang="en-US"/>
          </a:p>
          <a:p>
            <a:endParaRPr lang="en-US"/>
          </a:p>
          <a:p>
            <a:r>
              <a:rPr lang="en-US" sz="1200" b="1">
                <a:solidFill>
                  <a:srgbClr val="236192"/>
                </a:solidFill>
              </a:rPr>
              <a:t>Significantly more EMEA respondents (compared to Americas) PLAN to be involved in </a:t>
            </a:r>
            <a:r>
              <a:rPr lang="en-US" sz="1200" b="1" i="1">
                <a:solidFill>
                  <a:srgbClr val="236192"/>
                </a:solidFill>
              </a:rPr>
              <a:t>data services</a:t>
            </a:r>
            <a:r>
              <a:rPr lang="en-US" sz="1200" b="1">
                <a:solidFill>
                  <a:srgbClr val="236192"/>
                </a:solidFill>
              </a:rPr>
              <a:t>; </a:t>
            </a:r>
            <a:r>
              <a:rPr lang="en-US" sz="1200" b="1" i="1">
                <a:solidFill>
                  <a:srgbClr val="236192"/>
                </a:solidFill>
              </a:rPr>
              <a:t>digital collections library</a:t>
            </a:r>
            <a:r>
              <a:rPr lang="en-US" sz="1200" b="1">
                <a:solidFill>
                  <a:srgbClr val="236192"/>
                </a:solidFill>
              </a:rPr>
              <a:t>; </a:t>
            </a:r>
            <a:r>
              <a:rPr lang="en-US" sz="1200" b="1" i="1">
                <a:solidFill>
                  <a:srgbClr val="236192"/>
                </a:solidFill>
              </a:rPr>
              <a:t>deep interactions with open content</a:t>
            </a:r>
            <a:r>
              <a:rPr lang="en-US" sz="1200" b="1">
                <a:solidFill>
                  <a:srgbClr val="236192"/>
                </a:solidFill>
              </a:rPr>
              <a:t>; </a:t>
            </a:r>
            <a:r>
              <a:rPr lang="en-US" sz="1200" b="1" i="1">
                <a:solidFill>
                  <a:srgbClr val="236192"/>
                </a:solidFill>
              </a:rPr>
              <a:t>publishing</a:t>
            </a:r>
            <a:r>
              <a:rPr lang="en-US" sz="1200" b="1">
                <a:solidFill>
                  <a:srgbClr val="236192"/>
                </a:solidFill>
              </a:rPr>
              <a:t>; and </a:t>
            </a:r>
            <a:r>
              <a:rPr lang="en-US" sz="1200" b="1" i="1">
                <a:solidFill>
                  <a:srgbClr val="236192"/>
                </a:solidFill>
              </a:rPr>
              <a:t>born-digital (legal) deposit/Web-archive</a:t>
            </a:r>
            <a:r>
              <a:rPr lang="en-US" sz="1200" b="1">
                <a:solidFill>
                  <a:srgbClr val="236192"/>
                </a:solidFill>
              </a:rPr>
              <a:t>. </a:t>
            </a:r>
          </a:p>
          <a:p>
            <a:r>
              <a:rPr lang="en-US" sz="1200" b="1">
                <a:solidFill>
                  <a:srgbClr val="236192"/>
                </a:solidFill>
              </a:rPr>
              <a:t>Significantly more respondents from the Americas (compared to EMEA) PLAN to be involved in </a:t>
            </a:r>
            <a:r>
              <a:rPr lang="en-US" sz="1200" b="1" i="1">
                <a:solidFill>
                  <a:srgbClr val="236192"/>
                </a:solidFill>
              </a:rPr>
              <a:t>assessment</a:t>
            </a:r>
            <a:r>
              <a:rPr lang="en-US" sz="1200" b="1">
                <a:solidFill>
                  <a:srgbClr val="236192"/>
                </a:solidFill>
              </a:rPr>
              <a:t>.</a:t>
            </a:r>
          </a:p>
        </p:txBody>
      </p:sp>
      <p:sp>
        <p:nvSpPr>
          <p:cNvPr id="4" name="Slide Number Placeholder 3"/>
          <p:cNvSpPr>
            <a:spLocks noGrp="1"/>
          </p:cNvSpPr>
          <p:nvPr>
            <p:ph type="sldNum" sz="quarter" idx="5"/>
          </p:nvPr>
        </p:nvSpPr>
        <p:spPr/>
        <p:txBody>
          <a:bodyPr/>
          <a:lstStyle/>
          <a:p>
            <a:fld id="{A536CBE3-8CB3-48C2-9D94-D7CE01205D3D}" type="slidenum">
              <a:rPr lang="en-US" smtClean="0"/>
              <a:t>46</a:t>
            </a:fld>
            <a:endParaRPr lang="en-US"/>
          </a:p>
        </p:txBody>
      </p:sp>
    </p:spTree>
    <p:extLst>
      <p:ext uri="{BB962C8B-B14F-4D97-AF65-F5344CB8AC3E}">
        <p14:creationId xmlns:p14="http://schemas.microsoft.com/office/powerpoint/2010/main" val="10865170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Respondents had difficulty in addressing the question about the percentage of their library’s total budget expenditures spent on current open content activities. </a:t>
            </a:r>
          </a:p>
          <a:p>
            <a:r>
              <a:rPr lang="en-US"/>
              <a:t>However, they indicated that </a:t>
            </a:r>
            <a:r>
              <a:rPr lang="en-US" b="1"/>
              <a:t>most open content activities are covered by budget line items and FTE staff time allocations</a:t>
            </a:r>
            <a:r>
              <a:rPr lang="en-US"/>
              <a:t> in the libraries’ planning and budgeting (highlighted in orange: activities covered mostly by budget line items and FTE as reported by respondents engaged in these activities)</a:t>
            </a:r>
          </a:p>
          <a:p>
            <a:r>
              <a:rPr lang="en-US"/>
              <a:t>Those activities for which respondents reported having mostly </a:t>
            </a:r>
            <a:r>
              <a:rPr lang="en-US" b="1"/>
              <a:t>no source of investment or not being sure about</a:t>
            </a:r>
            <a:r>
              <a:rPr lang="en-US"/>
              <a:t>, are (highlighted in blue):</a:t>
            </a:r>
          </a:p>
          <a:p>
            <a:pPr marL="171450" lvl="0" indent="-171450">
              <a:buFont typeface="Arial" panose="020B0604020202020204" pitchFamily="34" charset="0"/>
              <a:buChar char="•"/>
            </a:pPr>
            <a:r>
              <a:rPr lang="en-US" b="0"/>
              <a:t>Selecting open content NOT managed by the library </a:t>
            </a:r>
          </a:p>
          <a:p>
            <a:pPr marL="171450" lvl="0" indent="-171450">
              <a:buFont typeface="Arial" panose="020B0604020202020204" pitchFamily="34" charset="0"/>
              <a:buChar char="•"/>
            </a:pPr>
            <a:r>
              <a:rPr lang="en-US" b="0"/>
              <a:t>Promoting the discovery of open content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2C7A02-C2B1-4191-9B3C-4EDAFA8A43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84696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a:solidFill>
                  <a:schemeClr val="tx1"/>
                </a:solidFill>
                <a:effectLst/>
                <a:latin typeface="+mn-lt"/>
                <a:ea typeface="+mn-ea"/>
                <a:cs typeface="+mn-cs"/>
              </a:rPr>
              <a:t>What do these results tell us?</a:t>
            </a:r>
          </a:p>
          <a:p>
            <a:r>
              <a:rPr lang="en-US" sz="1200" i="0" kern="1200">
                <a:solidFill>
                  <a:schemeClr val="tx1"/>
                </a:solidFill>
                <a:effectLst/>
                <a:latin typeface="+mn-lt"/>
                <a:ea typeface="+mn-ea"/>
                <a:cs typeface="+mn-cs"/>
              </a:rPr>
              <a:t>Respondents are overall well invested in open content. They support open content across the full range of service categories. Most open content activities are covered by library budget line items and FTE staff time allocations. </a:t>
            </a:r>
          </a:p>
          <a:p>
            <a:r>
              <a:rPr lang="en-US" sz="1200" i="0" kern="1200">
                <a:solidFill>
                  <a:schemeClr val="tx1"/>
                </a:solidFill>
                <a:effectLst/>
                <a:latin typeface="+mn-lt"/>
                <a:ea typeface="+mn-ea"/>
                <a:cs typeface="+mn-cs"/>
              </a:rPr>
              <a:t>The most stable activities seem to be the operational activities, which are reported to be both most mature and very successful (institutional repositories and digital collections library).</a:t>
            </a:r>
          </a:p>
          <a:p>
            <a:endParaRPr lang="en-US"/>
          </a:p>
        </p:txBody>
      </p:sp>
      <p:sp>
        <p:nvSpPr>
          <p:cNvPr id="4" name="Slide Number Placeholder 3"/>
          <p:cNvSpPr>
            <a:spLocks noGrp="1"/>
          </p:cNvSpPr>
          <p:nvPr>
            <p:ph type="sldNum" sz="quarter" idx="5"/>
          </p:nvPr>
        </p:nvSpPr>
        <p:spPr/>
        <p:txBody>
          <a:bodyPr/>
          <a:lstStyle/>
          <a:p>
            <a:fld id="{A536CBE3-8CB3-48C2-9D94-D7CE01205D3D}" type="slidenum">
              <a:rPr lang="en-US" smtClean="0"/>
              <a:t>49</a:t>
            </a:fld>
            <a:endParaRPr lang="en-US"/>
          </a:p>
        </p:txBody>
      </p:sp>
    </p:spTree>
    <p:extLst>
      <p:ext uri="{BB962C8B-B14F-4D97-AF65-F5344CB8AC3E}">
        <p14:creationId xmlns:p14="http://schemas.microsoft.com/office/powerpoint/2010/main" val="7854457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a:solidFill>
                  <a:schemeClr val="tx1"/>
                </a:solidFill>
                <a:effectLst/>
                <a:latin typeface="+mn-lt"/>
                <a:ea typeface="+mn-ea"/>
                <a:cs typeface="+mn-cs"/>
              </a:rPr>
              <a:t>The open content activities of the respondents are subject to shifts.  9% report they have stopped one or more activities but more importantly, nearly ¾ report planning new activities. </a:t>
            </a:r>
          </a:p>
          <a:p>
            <a:r>
              <a:rPr lang="en-US" sz="1200" i="0" kern="1200">
                <a:solidFill>
                  <a:schemeClr val="tx1"/>
                </a:solidFill>
                <a:effectLst/>
                <a:latin typeface="+mn-lt"/>
                <a:ea typeface="+mn-ea"/>
                <a:cs typeface="+mn-cs"/>
              </a:rPr>
              <a:t>Compared to the Americas, respondents from EMEA and AP are more likely to engage in new and a wider range of activities, and to want to accelerate the impact.</a:t>
            </a:r>
          </a:p>
          <a:p>
            <a:r>
              <a:rPr lang="en-US" sz="1200" i="0" kern="1200">
                <a:solidFill>
                  <a:schemeClr val="tx1"/>
                </a:solidFill>
                <a:effectLst/>
                <a:latin typeface="+mn-lt"/>
                <a:ea typeface="+mn-ea"/>
                <a:cs typeface="+mn-cs"/>
              </a:rPr>
              <a:t>The relatively new areas of academic interest (data services; deep interactions with open content) score highest among planned activities and these are also the areas where respondents wish to accelerate impact. </a:t>
            </a:r>
            <a:endParaRPr lang="en-US" i="0"/>
          </a:p>
        </p:txBody>
      </p:sp>
      <p:sp>
        <p:nvSpPr>
          <p:cNvPr id="4" name="Slide Number Placeholder 3"/>
          <p:cNvSpPr>
            <a:spLocks noGrp="1"/>
          </p:cNvSpPr>
          <p:nvPr>
            <p:ph type="sldNum" sz="quarter" idx="5"/>
          </p:nvPr>
        </p:nvSpPr>
        <p:spPr/>
        <p:txBody>
          <a:bodyPr/>
          <a:lstStyle/>
          <a:p>
            <a:fld id="{A536CBE3-8CB3-48C2-9D94-D7CE01205D3D}" type="slidenum">
              <a:rPr lang="en-US" smtClean="0"/>
              <a:t>50</a:t>
            </a:fld>
            <a:endParaRPr lang="en-US"/>
          </a:p>
        </p:txBody>
      </p:sp>
    </p:spTree>
    <p:extLst>
      <p:ext uri="{BB962C8B-B14F-4D97-AF65-F5344CB8AC3E}">
        <p14:creationId xmlns:p14="http://schemas.microsoft.com/office/powerpoint/2010/main" val="2811047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The group has already started. It looks at the big challenges and the low hanging fruit and makes progress in small steps. </a:t>
            </a:r>
          </a:p>
          <a:p>
            <a:r>
              <a:rPr lang="en-US"/>
              <a:t>Where are we today? What do we have in the Index (49 Million e-books and articles are identifiable as OA)? How do we identify open content and surface it? How can we help discovery of open content in WC Discovery and </a:t>
            </a:r>
            <a:r>
              <a:rPr lang="en-US" err="1"/>
              <a:t>WorldCat.org</a:t>
            </a:r>
            <a:r>
              <a:rPr lang="en-US"/>
              <a:t> (100 Million users/year)? How do we shift from privileging print to privileging open access?</a:t>
            </a:r>
          </a:p>
        </p:txBody>
      </p:sp>
      <p:sp>
        <p:nvSpPr>
          <p:cNvPr id="4" name="Slide Number Placeholder 3"/>
          <p:cNvSpPr>
            <a:spLocks noGrp="1"/>
          </p:cNvSpPr>
          <p:nvPr>
            <p:ph type="sldNum" sz="quarter" idx="10"/>
          </p:nvPr>
        </p:nvSpPr>
        <p:spPr/>
        <p:txBody>
          <a:bodyPr/>
          <a:lstStyle/>
          <a:p>
            <a:fld id="{A035E6FC-CCC7-F34C-83D9-78C7523946F2}" type="slidenum">
              <a:rPr lang="en-US"/>
              <a:pPr/>
              <a:t>51</a:t>
            </a:fld>
            <a:endParaRPr lang="en-US"/>
          </a:p>
        </p:txBody>
      </p:sp>
      <p:sp>
        <p:nvSpPr>
          <p:cNvPr id="7" name="Folienbildplatzhalter 6">
            <a:extLst>
              <a:ext uri="{FF2B5EF4-FFF2-40B4-BE49-F238E27FC236}">
                <a16:creationId xmlns:a16="http://schemas.microsoft.com/office/drawing/2014/main" id="{E286F458-259A-4FDB-B41F-2CF5AC909368}"/>
              </a:ext>
            </a:extLst>
          </p:cNvPr>
          <p:cNvSpPr>
            <a:spLocks noGrp="1" noRot="1" noChangeAspect="1"/>
          </p:cNvSpPr>
          <p:nvPr>
            <p:ph type="sldImg"/>
          </p:nvPr>
        </p:nvSpPr>
        <p:spPr/>
      </p:sp>
    </p:spTree>
    <p:extLst>
      <p:ext uri="{BB962C8B-B14F-4D97-AF65-F5344CB8AC3E}">
        <p14:creationId xmlns:p14="http://schemas.microsoft.com/office/powerpoint/2010/main" val="32152051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don’t have the answers – but this is what I know for sure</a:t>
            </a:r>
          </a:p>
        </p:txBody>
      </p:sp>
      <p:sp>
        <p:nvSpPr>
          <p:cNvPr id="4" name="Slide Number Placeholder 3"/>
          <p:cNvSpPr>
            <a:spLocks noGrp="1"/>
          </p:cNvSpPr>
          <p:nvPr>
            <p:ph type="sldNum" sz="quarter" idx="5"/>
          </p:nvPr>
        </p:nvSpPr>
        <p:spPr/>
        <p:txBody>
          <a:bodyPr/>
          <a:lstStyle/>
          <a:p>
            <a:fld id="{07870734-3644-4046-983B-759F3E0ECE7D}" type="slidenum">
              <a:rPr lang="en-US" smtClean="0"/>
              <a:t>52</a:t>
            </a:fld>
            <a:endParaRPr lang="en-US"/>
          </a:p>
        </p:txBody>
      </p:sp>
    </p:spTree>
    <p:extLst>
      <p:ext uri="{BB962C8B-B14F-4D97-AF65-F5344CB8AC3E}">
        <p14:creationId xmlns:p14="http://schemas.microsoft.com/office/powerpoint/2010/main" val="20261920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need to view this from both a technical and inventory control  perspective and user centric discovery side</a:t>
            </a:r>
          </a:p>
        </p:txBody>
      </p:sp>
      <p:sp>
        <p:nvSpPr>
          <p:cNvPr id="4" name="Slide Number Placeholder 3"/>
          <p:cNvSpPr>
            <a:spLocks noGrp="1"/>
          </p:cNvSpPr>
          <p:nvPr>
            <p:ph type="sldNum" sz="quarter" idx="5"/>
          </p:nvPr>
        </p:nvSpPr>
        <p:spPr/>
        <p:txBody>
          <a:bodyPr/>
          <a:lstStyle/>
          <a:p>
            <a:fld id="{07870734-3644-4046-983B-759F3E0ECE7D}" type="slidenum">
              <a:rPr lang="en-US" smtClean="0"/>
              <a:t>53</a:t>
            </a:fld>
            <a:endParaRPr lang="en-US"/>
          </a:p>
        </p:txBody>
      </p:sp>
    </p:spTree>
    <p:extLst>
      <p:ext uri="{BB962C8B-B14F-4D97-AF65-F5344CB8AC3E}">
        <p14:creationId xmlns:p14="http://schemas.microsoft.com/office/powerpoint/2010/main" val="14362899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keep the end user in mind -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529C47-3139-4187-AB05-38E54F336B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0209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Allow for multiple layers of context and voices of authority and interpretation</a:t>
            </a:r>
          </a:p>
        </p:txBody>
      </p:sp>
      <p:sp>
        <p:nvSpPr>
          <p:cNvPr id="4" name="Slide Number Placeholder 3"/>
          <p:cNvSpPr>
            <a:spLocks noGrp="1"/>
          </p:cNvSpPr>
          <p:nvPr>
            <p:ph type="sldNum" sz="quarter" idx="5"/>
          </p:nvPr>
        </p:nvSpPr>
        <p:spPr/>
        <p:txBody>
          <a:bodyPr/>
          <a:lstStyle/>
          <a:p>
            <a:fld id="{07870734-3644-4046-983B-759F3E0ECE7D}" type="slidenum">
              <a:rPr lang="en-US" smtClean="0"/>
              <a:t>55</a:t>
            </a:fld>
            <a:endParaRPr lang="en-US"/>
          </a:p>
        </p:txBody>
      </p:sp>
    </p:spTree>
    <p:extLst>
      <p:ext uri="{BB962C8B-B14F-4D97-AF65-F5344CB8AC3E}">
        <p14:creationId xmlns:p14="http://schemas.microsoft.com/office/powerpoint/2010/main" val="17796503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Provide </a:t>
            </a:r>
            <a:r>
              <a:rPr lang="en-US" err="1"/>
              <a:t>efficent</a:t>
            </a:r>
            <a:r>
              <a:rPr lang="en-US"/>
              <a:t> easy pathways to trusted, reliable, resources</a:t>
            </a:r>
          </a:p>
        </p:txBody>
      </p:sp>
      <p:sp>
        <p:nvSpPr>
          <p:cNvPr id="4" name="Slide Number Placeholder 3"/>
          <p:cNvSpPr>
            <a:spLocks noGrp="1"/>
          </p:cNvSpPr>
          <p:nvPr>
            <p:ph type="sldNum" sz="quarter" idx="5"/>
          </p:nvPr>
        </p:nvSpPr>
        <p:spPr/>
        <p:txBody>
          <a:bodyPr/>
          <a:lstStyle/>
          <a:p>
            <a:fld id="{07870734-3644-4046-983B-759F3E0ECE7D}" type="slidenum">
              <a:rPr lang="en-US" smtClean="0"/>
              <a:t>56</a:t>
            </a:fld>
            <a:endParaRPr lang="en-US"/>
          </a:p>
        </p:txBody>
      </p:sp>
    </p:spTree>
    <p:extLst>
      <p:ext uri="{BB962C8B-B14F-4D97-AF65-F5344CB8AC3E}">
        <p14:creationId xmlns:p14="http://schemas.microsoft.com/office/powerpoint/2010/main" val="1153456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529C47-3139-4187-AB05-38E54F336B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10616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a:solidFill>
                  <a:schemeClr val="tx1"/>
                </a:solidFill>
                <a:effectLst/>
                <a:latin typeface="+mn-lt"/>
                <a:ea typeface="+mn-ea"/>
                <a:cs typeface="+mn-cs"/>
              </a:rPr>
              <a:t>This is a confusing environment.</a:t>
            </a:r>
          </a:p>
          <a:p>
            <a:pPr fontAlgn="base"/>
            <a:r>
              <a:rPr lang="en-US" sz="1200" b="0" i="0" kern="1200">
                <a:solidFill>
                  <a:schemeClr val="tx1"/>
                </a:solidFill>
                <a:effectLst/>
                <a:latin typeface="+mn-lt"/>
                <a:ea typeface="+mn-ea"/>
                <a:cs typeface="+mn-cs"/>
              </a:rPr>
              <a:t>The move to open access in various forms is advancing but without a single trajectory. There is a variety of national open access initiatives, different funder mandates, and variously developed institutional regimes. Materials will be made available open access in different ways (institutional repositories, publisher websites, subject repositories, …) and with different conditions attached.</a:t>
            </a:r>
          </a:p>
          <a:p>
            <a:pPr fontAlgn="base"/>
            <a:r>
              <a:rPr lang="en-US" sz="1200" b="0" i="0" kern="1200">
                <a:solidFill>
                  <a:schemeClr val="tx1"/>
                </a:solidFill>
                <a:effectLst/>
                <a:latin typeface="+mn-lt"/>
                <a:ea typeface="+mn-ea"/>
                <a:cs typeface="+mn-cs"/>
              </a:rPr>
              <a:t>The licensing model, and the </a:t>
            </a:r>
            <a:r>
              <a:rPr lang="en-US" sz="1200" b="0" i="0" u="sng" kern="1200">
                <a:solidFill>
                  <a:schemeClr val="tx1"/>
                </a:solidFill>
                <a:effectLst/>
                <a:latin typeface="+mn-lt"/>
                <a:ea typeface="+mn-ea"/>
                <a:cs typeface="+mn-cs"/>
                <a:hlinkClick r:id="rId3"/>
              </a:rPr>
              <a:t>big deal</a:t>
            </a:r>
            <a:r>
              <a:rPr lang="en-US" sz="1200" b="0" i="0" kern="1200">
                <a:solidFill>
                  <a:schemeClr val="tx1"/>
                </a:solidFill>
                <a:effectLst/>
                <a:latin typeface="+mn-lt"/>
                <a:ea typeface="+mn-ea"/>
                <a:cs typeface="+mn-cs"/>
              </a:rPr>
              <a:t>, that have so characterized collection building activity in recent years, continue to be pressured and library organizations are responding in different ways. Single article purchase or ‘loan’ may become more common. Transition will involve an uneven mix of pay to publish and pay to read options.</a:t>
            </a:r>
          </a:p>
          <a:p>
            <a:pPr fontAlgn="base"/>
            <a:r>
              <a:rPr lang="en-US" sz="1200" b="0" i="0" kern="1200">
                <a:solidFill>
                  <a:schemeClr val="tx1"/>
                </a:solidFill>
                <a:effectLst/>
                <a:latin typeface="+mn-lt"/>
                <a:ea typeface="+mn-ea"/>
                <a:cs typeface="+mn-cs"/>
              </a:rPr>
              <a:t>The routes by which research materials are available have diversified and new publishing models are emerging (</a:t>
            </a:r>
            <a:r>
              <a:rPr lang="en-US" sz="1200" b="0" i="0" kern="1200" err="1">
                <a:solidFill>
                  <a:schemeClr val="tx1"/>
                </a:solidFill>
                <a:effectLst/>
                <a:latin typeface="+mn-lt"/>
                <a:ea typeface="+mn-ea"/>
                <a:cs typeface="+mn-cs"/>
              </a:rPr>
              <a:t>megajournals</a:t>
            </a:r>
            <a:r>
              <a:rPr lang="en-US" sz="1200" b="0" i="0" kern="1200">
                <a:solidFill>
                  <a:schemeClr val="tx1"/>
                </a:solidFill>
                <a:effectLst/>
                <a:latin typeface="+mn-lt"/>
                <a:ea typeface="+mn-ea"/>
                <a:cs typeface="+mn-cs"/>
              </a:rPr>
              <a:t>, for example) as publishers position themselves in a changing context. The uneasy relationship between publishers and social research systems will evolve. The larger commercial publishers are extending the range of productivity, aggregation, and other product options they make available. Acquisitions by Elsevier in recent years are telling (Mendeley, </a:t>
            </a:r>
            <a:r>
              <a:rPr lang="en-US" sz="1200" b="0" i="0" kern="1200" err="1">
                <a:solidFill>
                  <a:schemeClr val="tx1"/>
                </a:solidFill>
                <a:effectLst/>
                <a:latin typeface="+mn-lt"/>
                <a:ea typeface="+mn-ea"/>
                <a:cs typeface="+mn-cs"/>
              </a:rPr>
              <a:t>Bepress</a:t>
            </a:r>
            <a:r>
              <a:rPr lang="en-US" sz="1200" b="0" i="0" kern="1200">
                <a:solidFill>
                  <a:schemeClr val="tx1"/>
                </a:solidFill>
                <a:effectLst/>
                <a:latin typeface="+mn-lt"/>
                <a:ea typeface="+mn-ea"/>
                <a:cs typeface="+mn-cs"/>
              </a:rPr>
              <a:t>, Pure, SSRN, </a:t>
            </a:r>
            <a:r>
              <a:rPr lang="en-US" sz="1200" b="0" i="0" kern="1200" err="1">
                <a:solidFill>
                  <a:schemeClr val="tx1"/>
                </a:solidFill>
                <a:effectLst/>
                <a:latin typeface="+mn-lt"/>
                <a:ea typeface="+mn-ea"/>
                <a:cs typeface="+mn-cs"/>
              </a:rPr>
              <a:t>Hivebench</a:t>
            </a:r>
            <a:r>
              <a:rPr lang="en-US" sz="1200" b="0" i="0" kern="1200">
                <a:solidFill>
                  <a:schemeClr val="tx1"/>
                </a:solidFill>
                <a:effectLst/>
                <a:latin typeface="+mn-lt"/>
                <a:ea typeface="+mn-ea"/>
                <a:cs typeface="+mn-cs"/>
              </a:rPr>
              <a:t>, 1Science, …).</a:t>
            </a:r>
          </a:p>
          <a:p>
            <a:pPr fontAlgn="base"/>
            <a:r>
              <a:rPr lang="en-US" sz="1200" b="0" i="0" kern="1200">
                <a:solidFill>
                  <a:schemeClr val="tx1"/>
                </a:solidFill>
                <a:effectLst/>
                <a:latin typeface="+mn-lt"/>
                <a:ea typeface="+mn-ea"/>
                <a:cs typeface="+mn-cs"/>
              </a:rPr>
              <a:t>At the same time, there is growing interest for open access to other linked research artifacts – research data, methods, software – which further complicates the ecosystem.</a:t>
            </a:r>
          </a:p>
          <a:p>
            <a:pPr fontAlgn="base"/>
            <a:r>
              <a:rPr lang="en-US" sz="1200" b="0" i="0" kern="1200">
                <a:solidFill>
                  <a:schemeClr val="tx1"/>
                </a:solidFill>
                <a:effectLst/>
                <a:latin typeface="+mn-lt"/>
                <a:ea typeface="+mn-ea"/>
                <a:cs typeface="+mn-cs"/>
              </a:rPr>
              <a:t>Access to the journal literature is fragmented in various ways, albeit with Google Scholar as a notable unifying funnel to a large part of the scholarly universe.</a:t>
            </a:r>
          </a:p>
          <a:p>
            <a:endParaRPr lang="en-US"/>
          </a:p>
        </p:txBody>
      </p:sp>
      <p:sp>
        <p:nvSpPr>
          <p:cNvPr id="4" name="Slide Number Placeholder 3"/>
          <p:cNvSpPr>
            <a:spLocks noGrp="1"/>
          </p:cNvSpPr>
          <p:nvPr>
            <p:ph type="sldNum" sz="quarter" idx="5"/>
          </p:nvPr>
        </p:nvSpPr>
        <p:spPr/>
        <p:txBody>
          <a:bodyPr/>
          <a:lstStyle/>
          <a:p>
            <a:fld id="{07870734-3644-4046-983B-759F3E0ECE7D}" type="slidenum">
              <a:rPr lang="en-US" smtClean="0"/>
              <a:t>57</a:t>
            </a:fld>
            <a:endParaRPr lang="en-US"/>
          </a:p>
        </p:txBody>
      </p:sp>
    </p:spTree>
    <p:extLst>
      <p:ext uri="{BB962C8B-B14F-4D97-AF65-F5344CB8AC3E}">
        <p14:creationId xmlns:p14="http://schemas.microsoft.com/office/powerpoint/2010/main" val="25824586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870734-3644-4046-983B-759F3E0ECE7D}" type="slidenum">
              <a:rPr lang="en-US" smtClean="0"/>
              <a:t>58</a:t>
            </a:fld>
            <a:endParaRPr lang="en-US"/>
          </a:p>
        </p:txBody>
      </p:sp>
    </p:spTree>
    <p:extLst>
      <p:ext uri="{BB962C8B-B14F-4D97-AF65-F5344CB8AC3E}">
        <p14:creationId xmlns:p14="http://schemas.microsoft.com/office/powerpoint/2010/main" val="17834903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870734-3644-4046-983B-759F3E0ECE7D}" type="slidenum">
              <a:rPr lang="en-US" smtClean="0"/>
              <a:t>59</a:t>
            </a:fld>
            <a:endParaRPr lang="en-US"/>
          </a:p>
        </p:txBody>
      </p:sp>
    </p:spTree>
    <p:extLst>
      <p:ext uri="{BB962C8B-B14F-4D97-AF65-F5344CB8AC3E}">
        <p14:creationId xmlns:p14="http://schemas.microsoft.com/office/powerpoint/2010/main" val="108340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a:t>Increasingly, expectations for library services are being shaped by their end-user’s experience with other commercial services and websites.  They expect intuitive discovery.  They expect one-click ‘ordering/delivery’ of ‘p’ and ‘e’ materials.  They expect the fulfillment of physical library materials to be as fast as services like Amazon.  Uploading their creations to Etsy, And the</a:t>
            </a:r>
          </a:p>
          <a:p>
            <a:pPr algn="ctr"/>
            <a:r>
              <a:rPr lang="en-US"/>
              <a:t> ability to return physical materials as easily as </a:t>
            </a:r>
            <a:r>
              <a:rPr lang="en-US" err="1"/>
              <a:t>returni</a:t>
            </a:r>
            <a:endParaRPr lang="en-US"/>
          </a:p>
          <a:p>
            <a:pPr algn="ctr"/>
            <a:r>
              <a:rPr lang="en-US" sz="1200" b="1" i="1">
                <a:solidFill>
                  <a:srgbClr val="2B2B2B"/>
                </a:solidFill>
                <a:latin typeface="Lato"/>
              </a:rPr>
              <a:t>T</a:t>
            </a:r>
            <a:r>
              <a:rPr lang="en-US" sz="1200" b="1" i="1">
                <a:solidFill>
                  <a:srgbClr val="2B2B2B"/>
                </a:solidFill>
                <a:effectLst/>
                <a:latin typeface="Lato"/>
              </a:rPr>
              <a:t>he value relates to the ability to meet research and learning needs in the best ways available</a:t>
            </a:r>
          </a:p>
          <a:p>
            <a:pPr algn="ctr"/>
            <a:r>
              <a:rPr lang="en-US" sz="1200" b="1">
                <a:solidFill>
                  <a:srgbClr val="2B2B2B"/>
                </a:solidFill>
                <a:effectLst/>
                <a:latin typeface="Lato"/>
              </a:rPr>
              <a:t> </a:t>
            </a:r>
          </a:p>
          <a:p>
            <a:pPr algn="ctr"/>
            <a:endParaRPr lang="en-US" sz="1200" b="1">
              <a:solidFill>
                <a:srgbClr val="2B2B2B"/>
              </a:solidFill>
              <a:effectLst/>
              <a:latin typeface="Lato"/>
            </a:endParaRPr>
          </a:p>
          <a:p>
            <a:pPr algn="ctr"/>
            <a:r>
              <a:rPr lang="en-US" sz="1200" b="0" i="0">
                <a:solidFill>
                  <a:srgbClr val="2B2B2B"/>
                </a:solidFill>
                <a:effectLst/>
                <a:latin typeface="Lato"/>
              </a:rPr>
              <a:t>using a variety of resources, whether or not they are owned or licensed locally; and also to </a:t>
            </a:r>
            <a:r>
              <a:rPr lang="en-US" sz="1200" b="1" i="1">
                <a:solidFill>
                  <a:srgbClr val="2B2B2B"/>
                </a:solidFill>
                <a:effectLst/>
                <a:latin typeface="Lato"/>
              </a:rPr>
              <a:t>mobilizing library expertise </a:t>
            </a:r>
          </a:p>
          <a:p>
            <a:r>
              <a:rPr lang="en-US"/>
              <a:t>ng items from Zappos.</a:t>
            </a:r>
          </a:p>
        </p:txBody>
      </p:sp>
      <p:sp>
        <p:nvSpPr>
          <p:cNvPr id="4" name="Slide Number Placeholder 3"/>
          <p:cNvSpPr>
            <a:spLocks noGrp="1"/>
          </p:cNvSpPr>
          <p:nvPr>
            <p:ph type="sldNum" sz="quarter" idx="5"/>
          </p:nvPr>
        </p:nvSpPr>
        <p:spPr/>
        <p:txBody>
          <a:bodyPr/>
          <a:lstStyle/>
          <a:p>
            <a:fld id="{C1E2F63F-4F53-43AD-BF4E-943A34CC6B7C}" type="slidenum">
              <a:rPr lang="en-US" smtClean="0"/>
              <a:t>7</a:t>
            </a:fld>
            <a:endParaRPr lang="en-US"/>
          </a:p>
        </p:txBody>
      </p:sp>
    </p:spTree>
    <p:extLst>
      <p:ext uri="{BB962C8B-B14F-4D97-AF65-F5344CB8AC3E}">
        <p14:creationId xmlns:p14="http://schemas.microsoft.com/office/powerpoint/2010/main" val="3633499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lstStyle/>
          <a:p>
            <a:r>
              <a:rPr lang="en-US"/>
              <a:t>In the following cycle of presentations, OCLC program officers and researchers will share recent OCLC Research into European practices related to research information management, persistent identifiers, linked data and open content.  </a:t>
            </a:r>
          </a:p>
          <a:p>
            <a:pPr marL="380990" indent="-380990">
              <a:buFont typeface="Arial" panose="020B0604020202020204" pitchFamily="34" charset="0"/>
              <a:buChar char="•"/>
            </a:pPr>
            <a:r>
              <a:rPr lang="de-DE" sz="2667" b="1">
                <a:solidFill>
                  <a:schemeClr val="bg1"/>
                </a:solidFill>
              </a:rPr>
              <a:t>OCLC Europe, </a:t>
            </a:r>
            <a:r>
              <a:rPr lang="de-DE" sz="2667" b="1" err="1">
                <a:solidFill>
                  <a:schemeClr val="bg1"/>
                </a:solidFill>
              </a:rPr>
              <a:t>Middle</a:t>
            </a:r>
            <a:r>
              <a:rPr lang="de-DE" sz="2667" b="1">
                <a:solidFill>
                  <a:schemeClr val="bg1"/>
                </a:solidFill>
              </a:rPr>
              <a:t> East </a:t>
            </a:r>
            <a:r>
              <a:rPr lang="de-DE" sz="2667" b="1" err="1">
                <a:solidFill>
                  <a:schemeClr val="bg1"/>
                </a:solidFill>
              </a:rPr>
              <a:t>and</a:t>
            </a:r>
            <a:r>
              <a:rPr lang="de-DE" sz="2667" b="1">
                <a:solidFill>
                  <a:schemeClr val="bg1"/>
                </a:solidFill>
              </a:rPr>
              <a:t> </a:t>
            </a:r>
            <a:r>
              <a:rPr lang="de-DE" sz="2667" b="1" err="1">
                <a:solidFill>
                  <a:schemeClr val="bg1"/>
                </a:solidFill>
              </a:rPr>
              <a:t>Africa</a:t>
            </a:r>
            <a:r>
              <a:rPr lang="de-DE" sz="2667" b="1">
                <a:solidFill>
                  <a:schemeClr val="bg1"/>
                </a:solidFill>
              </a:rPr>
              <a:t> Region Council Innovation Survey</a:t>
            </a:r>
          </a:p>
          <a:p>
            <a:pPr marL="380990" indent="-380990">
              <a:buFont typeface="Arial" panose="020B0604020202020204" pitchFamily="34" charset="0"/>
              <a:buChar char="•"/>
            </a:pPr>
            <a:r>
              <a:rPr lang="de-DE" sz="2667" b="1">
                <a:solidFill>
                  <a:schemeClr val="bg1"/>
                </a:solidFill>
              </a:rPr>
              <a:t>OCLC / </a:t>
            </a:r>
            <a:r>
              <a:rPr lang="de-DE" sz="2667" b="1" err="1">
                <a:solidFill>
                  <a:schemeClr val="bg1"/>
                </a:solidFill>
              </a:rPr>
              <a:t>EuroCRIS</a:t>
            </a:r>
            <a:r>
              <a:rPr lang="de-DE" sz="2667" b="1">
                <a:solidFill>
                  <a:schemeClr val="bg1"/>
                </a:solidFill>
              </a:rPr>
              <a:t> Research Information Management Survey	</a:t>
            </a:r>
          </a:p>
          <a:p>
            <a:pPr marL="838190" lvl="1" indent="-380990">
              <a:buFont typeface="Arial" panose="020B0604020202020204" pitchFamily="34" charset="0"/>
              <a:buChar char="•"/>
            </a:pPr>
            <a:r>
              <a:rPr lang="de-DE" sz="2667" b="1">
                <a:solidFill>
                  <a:schemeClr val="bg1"/>
                </a:solidFill>
              </a:rPr>
              <a:t>Convenience </a:t>
            </a:r>
            <a:r>
              <a:rPr lang="de-DE" sz="2667" b="1" err="1">
                <a:solidFill>
                  <a:schemeClr val="bg1"/>
                </a:solidFill>
              </a:rPr>
              <a:t>and</a:t>
            </a:r>
            <a:r>
              <a:rPr lang="de-DE" sz="2667" b="1">
                <a:solidFill>
                  <a:schemeClr val="bg1"/>
                </a:solidFill>
              </a:rPr>
              <a:t> Compliance: </a:t>
            </a:r>
            <a:r>
              <a:rPr lang="de-DE" sz="2667" b="1" err="1">
                <a:solidFill>
                  <a:schemeClr val="bg1"/>
                </a:solidFill>
              </a:rPr>
              <a:t>identifier</a:t>
            </a:r>
            <a:r>
              <a:rPr lang="de-DE" sz="2667" b="1">
                <a:solidFill>
                  <a:schemeClr val="bg1"/>
                </a:solidFill>
              </a:rPr>
              <a:t> </a:t>
            </a:r>
            <a:r>
              <a:rPr lang="de-DE" sz="2667" b="1" err="1">
                <a:solidFill>
                  <a:schemeClr val="bg1"/>
                </a:solidFill>
              </a:rPr>
              <a:t>case</a:t>
            </a:r>
            <a:r>
              <a:rPr lang="de-DE" sz="2667" b="1">
                <a:solidFill>
                  <a:schemeClr val="bg1"/>
                </a:solidFill>
              </a:rPr>
              <a:t> </a:t>
            </a:r>
            <a:r>
              <a:rPr lang="de-DE" sz="2667" b="1" err="1">
                <a:solidFill>
                  <a:schemeClr val="bg1"/>
                </a:solidFill>
              </a:rPr>
              <a:t>studies</a:t>
            </a:r>
            <a:endParaRPr lang="de-DE" sz="2667" b="1">
              <a:solidFill>
                <a:schemeClr val="bg1"/>
              </a:solidFill>
            </a:endParaRPr>
          </a:p>
          <a:p>
            <a:pPr marL="838190" lvl="1" indent="-380990">
              <a:buFont typeface="Arial" panose="020B0604020202020204" pitchFamily="34" charset="0"/>
              <a:buChar char="•"/>
            </a:pPr>
            <a:r>
              <a:rPr lang="de-DE" sz="2667" b="1">
                <a:solidFill>
                  <a:schemeClr val="bg1"/>
                </a:solidFill>
              </a:rPr>
              <a:t>RDM </a:t>
            </a:r>
            <a:r>
              <a:rPr lang="de-DE" sz="2667" b="1" err="1">
                <a:solidFill>
                  <a:schemeClr val="bg1"/>
                </a:solidFill>
              </a:rPr>
              <a:t>Investigations</a:t>
            </a:r>
            <a:r>
              <a:rPr lang="de-DE" sz="2667" b="1">
                <a:solidFill>
                  <a:schemeClr val="bg1"/>
                </a:solidFill>
              </a:rPr>
              <a:t>: </a:t>
            </a:r>
            <a:r>
              <a:rPr lang="de-DE" sz="2667" b="1" err="1">
                <a:solidFill>
                  <a:schemeClr val="bg1"/>
                </a:solidFill>
              </a:rPr>
              <a:t>oc.lc</a:t>
            </a:r>
            <a:r>
              <a:rPr lang="de-DE" sz="2667" b="1">
                <a:solidFill>
                  <a:schemeClr val="bg1"/>
                </a:solidFill>
              </a:rPr>
              <a:t>/</a:t>
            </a:r>
            <a:r>
              <a:rPr lang="de-DE" sz="2667" b="1" err="1">
                <a:solidFill>
                  <a:schemeClr val="bg1"/>
                </a:solidFill>
              </a:rPr>
              <a:t>rdm</a:t>
            </a:r>
            <a:endParaRPr lang="de-DE" sz="2667" b="1">
              <a:solidFill>
                <a:schemeClr val="bg1"/>
              </a:solidFill>
            </a:endParaRPr>
          </a:p>
          <a:p>
            <a:pPr marL="380990" indent="-380990">
              <a:buFont typeface="Arial" panose="020B0604020202020204" pitchFamily="34" charset="0"/>
              <a:buChar char="•"/>
            </a:pPr>
            <a:r>
              <a:rPr lang="de-DE" sz="2667" b="1">
                <a:solidFill>
                  <a:schemeClr val="bg1"/>
                </a:solidFill>
              </a:rPr>
              <a:t>OCLC Global Council Open Content Survey</a:t>
            </a:r>
          </a:p>
          <a:p>
            <a:endParaRPr lang="de-DE"/>
          </a:p>
        </p:txBody>
      </p:sp>
      <p:sp>
        <p:nvSpPr>
          <p:cNvPr id="4" name="Foliennummernplatzhalter 3"/>
          <p:cNvSpPr>
            <a:spLocks noGrp="1"/>
          </p:cNvSpPr>
          <p:nvPr>
            <p:ph type="sldNum" sz="quarter" idx="5"/>
          </p:nvPr>
        </p:nvSpPr>
        <p:spPr/>
        <p:txBody>
          <a:bodyPr/>
          <a:lstStyle/>
          <a:p>
            <a:fld id="{7E058186-BDE4-EB4F-BA50-64F9ACD24ACF}" type="slidenum">
              <a:rPr lang="en-US"/>
              <a:pPr/>
              <a:t>8</a:t>
            </a:fld>
            <a:endParaRPr lang="en-US"/>
          </a:p>
        </p:txBody>
      </p:sp>
      <p:sp>
        <p:nvSpPr>
          <p:cNvPr id="7" name="Folienbildplatzhalter 6">
            <a:extLst>
              <a:ext uri="{FF2B5EF4-FFF2-40B4-BE49-F238E27FC236}">
                <a16:creationId xmlns:a16="http://schemas.microsoft.com/office/drawing/2014/main" id="{A9AE0317-7259-46D4-9D0F-D388DB198D3B}"/>
              </a:ext>
            </a:extLst>
          </p:cNvPr>
          <p:cNvSpPr>
            <a:spLocks noGrp="1" noRot="1" noChangeAspect="1"/>
          </p:cNvSpPr>
          <p:nvPr>
            <p:ph type="sldImg"/>
          </p:nvPr>
        </p:nvSpPr>
        <p:spPr/>
      </p:sp>
    </p:spTree>
    <p:extLst>
      <p:ext uri="{BB962C8B-B14F-4D97-AF65-F5344CB8AC3E}">
        <p14:creationId xmlns:p14="http://schemas.microsoft.com/office/powerpoint/2010/main" val="733527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Support for researchers: everyone is investing in this area, and getting staff skilled up (as well as giving faculty skills so that they can help themselves) is a real challenge. OCLC Research has been doing good work in this area, so how can we leverage our investment with their needs?</a:t>
            </a:r>
          </a:p>
          <a:p>
            <a:r>
              <a:rPr lang="en-US"/>
              <a:t> </a:t>
            </a:r>
          </a:p>
          <a:p>
            <a:r>
              <a:rPr lang="en-US"/>
              <a:t>Library as place: I think we could have devoted an entire day of discussions to student services and the role of the library; how libraries are adapting spaces to a variety of needs (quite contemplation and serious study to social / collaborative space). Interviewees did not see much of a distinction between library as social space versus library as collaborative work space. They can’t tell the difference and they aren’t sure their students would differentiate. </a:t>
            </a:r>
          </a:p>
          <a:p>
            <a:r>
              <a:rPr lang="en-US"/>
              <a:t> </a:t>
            </a:r>
          </a:p>
          <a:p>
            <a:r>
              <a:rPr lang="en-US"/>
              <a:t>Special collections and linked data: Special collections are still seen as being central even if they may have fallen below the fold in terms of the “top three” priorities or areas for innovation. Linked data did not make the cut likely due to it not being well understood by library leadership (and it may even be viewed with skepticism). My takeaway from this is that there is a role for OCLC Research to play in helping to articulate the elevator pitch for linked data, without getting into the weeds of RDF triples and the like. </a:t>
            </a:r>
          </a:p>
          <a:p>
            <a:r>
              <a:rPr lang="en-US"/>
              <a:t> </a:t>
            </a:r>
          </a:p>
          <a:p>
            <a:r>
              <a:rPr lang="en-US"/>
              <a:t>Open access: In our interviews we were unable to really dig into open access (and where opportunities are for OCLC in particular). If we were going to repeat the survey, we’d want to delineate various open access touchpoints (in this survey we only asked about “publishing”). I think it is very worthwhile to spend time in upcoming group discussions on open access, but we should be careful about how we frame this (here I’ll lean on Titia and others!). </a:t>
            </a:r>
          </a:p>
          <a:p>
            <a:r>
              <a:rPr lang="en-US"/>
              <a:t> </a:t>
            </a:r>
          </a:p>
          <a:p>
            <a:r>
              <a:rPr lang="en-US" b="1"/>
              <a:t> </a:t>
            </a:r>
            <a:endParaRPr lang="en-US"/>
          </a:p>
          <a:p>
            <a:endParaRPr lang="en-US"/>
          </a:p>
        </p:txBody>
      </p:sp>
      <p:sp>
        <p:nvSpPr>
          <p:cNvPr id="4" name="Slide Number Placeholder 3"/>
          <p:cNvSpPr>
            <a:spLocks noGrp="1"/>
          </p:cNvSpPr>
          <p:nvPr>
            <p:ph type="sldNum" sz="quarter" idx="10"/>
          </p:nvPr>
        </p:nvSpPr>
        <p:spPr/>
        <p:txBody>
          <a:bodyPr/>
          <a:lstStyle/>
          <a:p>
            <a:fld id="{9388750B-EB82-457F-9D1F-C3DA2E7B4A5E}" type="slidenum">
              <a:rPr lang="en-US" smtClean="0"/>
              <a:t>10</a:t>
            </a:fld>
            <a:endParaRPr lang="en-US"/>
          </a:p>
        </p:txBody>
      </p:sp>
    </p:spTree>
    <p:extLst>
      <p:ext uri="{BB962C8B-B14F-4D97-AF65-F5344CB8AC3E}">
        <p14:creationId xmlns:p14="http://schemas.microsoft.com/office/powerpoint/2010/main" val="4226238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529C47-3139-4187-AB05-38E54F336B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450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DB765-4B7C-874E-9B00-7078E7E227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E23717-2EA5-424E-B37C-CCA2C1F68E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2B3151D-5739-4C45-A0F0-96B9A10B3574}"/>
              </a:ext>
            </a:extLst>
          </p:cNvPr>
          <p:cNvSpPr>
            <a:spLocks noGrp="1"/>
          </p:cNvSpPr>
          <p:nvPr>
            <p:ph type="dt" sz="half" idx="10"/>
          </p:nvPr>
        </p:nvSpPr>
        <p:spPr/>
        <p:txBody>
          <a:bodyPr/>
          <a:lstStyle/>
          <a:p>
            <a:fld id="{40BF3E34-C145-1D4D-94D8-AF0CFABF4C19}" type="datetimeFigureOut">
              <a:rPr lang="en-US" smtClean="0"/>
              <a:t>4/4/19</a:t>
            </a:fld>
            <a:endParaRPr lang="en-US"/>
          </a:p>
        </p:txBody>
      </p:sp>
      <p:sp>
        <p:nvSpPr>
          <p:cNvPr id="5" name="Footer Placeholder 4">
            <a:extLst>
              <a:ext uri="{FF2B5EF4-FFF2-40B4-BE49-F238E27FC236}">
                <a16:creationId xmlns:a16="http://schemas.microsoft.com/office/drawing/2014/main" id="{2F67C1CE-1147-7247-96CA-10367D635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59F1AB-48A4-C04D-8A13-5E6DD760BFE5}"/>
              </a:ext>
            </a:extLst>
          </p:cNvPr>
          <p:cNvSpPr>
            <a:spLocks noGrp="1"/>
          </p:cNvSpPr>
          <p:nvPr>
            <p:ph type="sldNum" sz="quarter" idx="12"/>
          </p:nvPr>
        </p:nvSpPr>
        <p:spPr/>
        <p:txBody>
          <a:bodyPr/>
          <a:lstStyle/>
          <a:p>
            <a:fld id="{6AE4D096-537A-7C43-A095-F8568DDBF832}" type="slidenum">
              <a:rPr lang="en-US" smtClean="0"/>
              <a:t>‹#›</a:t>
            </a:fld>
            <a:endParaRPr lang="en-US"/>
          </a:p>
        </p:txBody>
      </p:sp>
    </p:spTree>
    <p:extLst>
      <p:ext uri="{BB962C8B-B14F-4D97-AF65-F5344CB8AC3E}">
        <p14:creationId xmlns:p14="http://schemas.microsoft.com/office/powerpoint/2010/main" val="2114087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2697D-E16B-9842-89F6-BCCEDE7690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D6B1ED-A72E-FE4E-BF73-06A4458880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C1243A-B564-4444-800A-525FD4EFACB8}"/>
              </a:ext>
            </a:extLst>
          </p:cNvPr>
          <p:cNvSpPr>
            <a:spLocks noGrp="1"/>
          </p:cNvSpPr>
          <p:nvPr>
            <p:ph type="dt" sz="half" idx="10"/>
          </p:nvPr>
        </p:nvSpPr>
        <p:spPr/>
        <p:txBody>
          <a:bodyPr/>
          <a:lstStyle/>
          <a:p>
            <a:fld id="{40BF3E34-C145-1D4D-94D8-AF0CFABF4C19}" type="datetimeFigureOut">
              <a:rPr lang="en-US" smtClean="0"/>
              <a:t>4/4/19</a:t>
            </a:fld>
            <a:endParaRPr lang="en-US"/>
          </a:p>
        </p:txBody>
      </p:sp>
      <p:sp>
        <p:nvSpPr>
          <p:cNvPr id="5" name="Footer Placeholder 4">
            <a:extLst>
              <a:ext uri="{FF2B5EF4-FFF2-40B4-BE49-F238E27FC236}">
                <a16:creationId xmlns:a16="http://schemas.microsoft.com/office/drawing/2014/main" id="{7BE07E73-264B-8A4F-9810-15C36888BF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253CEA-B78E-EA4B-A5C2-1096F5672C9E}"/>
              </a:ext>
            </a:extLst>
          </p:cNvPr>
          <p:cNvSpPr>
            <a:spLocks noGrp="1"/>
          </p:cNvSpPr>
          <p:nvPr>
            <p:ph type="sldNum" sz="quarter" idx="12"/>
          </p:nvPr>
        </p:nvSpPr>
        <p:spPr/>
        <p:txBody>
          <a:bodyPr/>
          <a:lstStyle/>
          <a:p>
            <a:fld id="{6AE4D096-537A-7C43-A095-F8568DDBF832}" type="slidenum">
              <a:rPr lang="en-US" smtClean="0"/>
              <a:t>‹#›</a:t>
            </a:fld>
            <a:endParaRPr lang="en-US"/>
          </a:p>
        </p:txBody>
      </p:sp>
    </p:spTree>
    <p:extLst>
      <p:ext uri="{BB962C8B-B14F-4D97-AF65-F5344CB8AC3E}">
        <p14:creationId xmlns:p14="http://schemas.microsoft.com/office/powerpoint/2010/main" val="3324036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758A76-710E-9546-95FE-9C4C083B1E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F07F5A-83C6-A145-969E-F3B23F02B1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8DE58C-6CD9-CF46-8FD0-B88E79BFB050}"/>
              </a:ext>
            </a:extLst>
          </p:cNvPr>
          <p:cNvSpPr>
            <a:spLocks noGrp="1"/>
          </p:cNvSpPr>
          <p:nvPr>
            <p:ph type="dt" sz="half" idx="10"/>
          </p:nvPr>
        </p:nvSpPr>
        <p:spPr/>
        <p:txBody>
          <a:bodyPr/>
          <a:lstStyle/>
          <a:p>
            <a:fld id="{40BF3E34-C145-1D4D-94D8-AF0CFABF4C19}" type="datetimeFigureOut">
              <a:rPr lang="en-US" smtClean="0"/>
              <a:t>4/4/19</a:t>
            </a:fld>
            <a:endParaRPr lang="en-US"/>
          </a:p>
        </p:txBody>
      </p:sp>
      <p:sp>
        <p:nvSpPr>
          <p:cNvPr id="5" name="Footer Placeholder 4">
            <a:extLst>
              <a:ext uri="{FF2B5EF4-FFF2-40B4-BE49-F238E27FC236}">
                <a16:creationId xmlns:a16="http://schemas.microsoft.com/office/drawing/2014/main" id="{847BC204-6E68-4243-BC39-51CB9F7594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07E5DF-1661-404B-A86B-82FAB9EDDEF5}"/>
              </a:ext>
            </a:extLst>
          </p:cNvPr>
          <p:cNvSpPr>
            <a:spLocks noGrp="1"/>
          </p:cNvSpPr>
          <p:nvPr>
            <p:ph type="sldNum" sz="quarter" idx="12"/>
          </p:nvPr>
        </p:nvSpPr>
        <p:spPr/>
        <p:txBody>
          <a:bodyPr/>
          <a:lstStyle/>
          <a:p>
            <a:fld id="{6AE4D096-537A-7C43-A095-F8568DDBF832}" type="slidenum">
              <a:rPr lang="en-US" smtClean="0"/>
              <a:t>‹#›</a:t>
            </a:fld>
            <a:endParaRPr lang="en-US"/>
          </a:p>
        </p:txBody>
      </p:sp>
    </p:spTree>
    <p:extLst>
      <p:ext uri="{BB962C8B-B14F-4D97-AF65-F5344CB8AC3E}">
        <p14:creationId xmlns:p14="http://schemas.microsoft.com/office/powerpoint/2010/main" val="4137279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3295" b="48278"/>
          <a:stretch/>
        </p:blipFill>
        <p:spPr>
          <a:xfrm>
            <a:off x="4218519" y="4"/>
            <a:ext cx="7973480" cy="1413417"/>
          </a:xfrm>
          <a:prstGeom prst="rect">
            <a:avLst/>
          </a:prstGeom>
        </p:spPr>
      </p:pic>
      <p:sp>
        <p:nvSpPr>
          <p:cNvPr id="22" name="Rectangle 21"/>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3" name="Rectangle 22"/>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4" name="Rectangle 23"/>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1" name="Rectangle 10"/>
          <p:cNvSpPr/>
          <p:nvPr/>
        </p:nvSpPr>
        <p:spPr>
          <a:xfrm>
            <a:off x="-1" y="3"/>
            <a:ext cx="4254500" cy="141342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36" name="Text Placeholder 35"/>
          <p:cNvSpPr>
            <a:spLocks noGrp="1"/>
          </p:cNvSpPr>
          <p:nvPr>
            <p:ph type="body" sz="quarter" idx="12" hasCustomPrompt="1"/>
          </p:nvPr>
        </p:nvSpPr>
        <p:spPr>
          <a:xfrm>
            <a:off x="3" y="1773169"/>
            <a:ext cx="4218334" cy="651397"/>
          </a:xfrm>
          <a:prstGeom prst="rect">
            <a:avLst/>
          </a:prstGeom>
          <a:solidFill>
            <a:schemeClr val="accent2"/>
          </a:solidFill>
          <a:ln>
            <a:noFill/>
          </a:ln>
        </p:spPr>
        <p:txBody>
          <a:bodyPr vert="horz" wrap="none" lIns="457200" tIns="137160" rIns="274320" bIns="182880">
            <a:spAutoFit/>
          </a:bodyPr>
          <a:lstStyle>
            <a:lvl1pPr marL="0" marR="0" indent="0" algn="l" defTabSz="609585" rtl="0" eaLnBrk="1" fontAlgn="auto" latinLnBrk="0" hangingPunct="1">
              <a:lnSpc>
                <a:spcPct val="100000"/>
              </a:lnSpc>
              <a:spcBef>
                <a:spcPts val="0"/>
              </a:spcBef>
              <a:spcAft>
                <a:spcPts val="0"/>
              </a:spcAft>
              <a:buClrTx/>
              <a:buSzTx/>
              <a:buFontTx/>
              <a:buNone/>
              <a:tabLst/>
              <a:defRPr sz="2133" baseline="0">
                <a:ln>
                  <a:noFill/>
                </a:ln>
                <a:solidFill>
                  <a:schemeClr val="bg1"/>
                </a:solidFill>
                <a:effectLst/>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2133">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1039293" y="2469870"/>
            <a:ext cx="10339693" cy="1646364"/>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5867" b="1" baseline="0">
                <a:ln w="0" cmpd="sng">
                  <a:noFill/>
                </a:ln>
                <a:solidFill>
                  <a:schemeClr val="accent2"/>
                </a:solidFill>
              </a:defRPr>
            </a:lvl1pPr>
          </a:lstStyle>
          <a:p>
            <a:pPr lvl="0"/>
            <a:r>
              <a:rPr lang="en-US"/>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971592" y="4275963"/>
            <a:ext cx="2146037" cy="461729"/>
          </a:xfrm>
          <a:prstGeom prst="rect">
            <a:avLst/>
          </a:prstGeom>
        </p:spPr>
        <p:txBody>
          <a:bodyPr vert="horz" wrap="none" lIns="0">
            <a:spAutoFit/>
          </a:bodyPr>
          <a:lstStyle>
            <a:lvl1pPr marL="0" indent="0">
              <a:buNone/>
              <a:defRPr sz="2667" b="1"/>
            </a:lvl1pPr>
            <a:lvl2pPr marL="609585" indent="0">
              <a:buNone/>
              <a:defRPr/>
            </a:lvl2pPr>
            <a:lvl5pPr marL="2438339" indent="0">
              <a:buNone/>
              <a:defRPr/>
            </a:lvl5pPr>
          </a:lstStyle>
          <a:p>
            <a:pPr lvl="0"/>
            <a:r>
              <a:rPr lang="en-US"/>
              <a:t>Speaker Name</a:t>
            </a:r>
          </a:p>
        </p:txBody>
      </p:sp>
      <p:sp>
        <p:nvSpPr>
          <p:cNvPr id="17" name="Text Placeholder 2"/>
          <p:cNvSpPr>
            <a:spLocks noGrp="1"/>
          </p:cNvSpPr>
          <p:nvPr>
            <p:ph type="body" sz="quarter" idx="18" hasCustomPrompt="1"/>
          </p:nvPr>
        </p:nvSpPr>
        <p:spPr>
          <a:xfrm>
            <a:off x="971594" y="4818452"/>
            <a:ext cx="1612236" cy="360163"/>
          </a:xfrm>
          <a:prstGeom prst="rect">
            <a:avLst/>
          </a:prstGeom>
        </p:spPr>
        <p:txBody>
          <a:bodyPr vert="horz" wrap="none" lIns="0" tIns="0">
            <a:spAutoFit/>
          </a:bodyPr>
          <a:lstStyle>
            <a:lvl1pPr marL="0" indent="0">
              <a:buNone/>
              <a:defRPr sz="2267" b="0"/>
            </a:lvl1pPr>
            <a:lvl2pPr marL="609585" indent="0">
              <a:buNone/>
              <a:defRPr/>
            </a:lvl2pPr>
            <a:lvl5pPr marL="2438339" indent="0">
              <a:buNone/>
              <a:defRPr/>
            </a:lvl5pPr>
          </a:lstStyle>
          <a:p>
            <a:pPr lvl="0"/>
            <a:r>
              <a:rPr lang="en-US"/>
              <a:t>Speaker Title</a:t>
            </a:r>
          </a:p>
        </p:txBody>
      </p:sp>
      <p:sp>
        <p:nvSpPr>
          <p:cNvPr id="15" name="Rectangle 14"/>
          <p:cNvSpPr/>
          <p:nvPr userDrawn="1"/>
        </p:nvSpPr>
        <p:spPr>
          <a:xfrm>
            <a:off x="4182534" y="1"/>
            <a:ext cx="594257" cy="1413420"/>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4" name="Foliennummernplatzhalter 16">
            <a:extLst>
              <a:ext uri="{FF2B5EF4-FFF2-40B4-BE49-F238E27FC236}">
                <a16:creationId xmlns:a16="http://schemas.microsoft.com/office/drawing/2014/main" id="{059A3CA2-A9FB-4E09-9557-94A4DEE2A6EE}"/>
              </a:ext>
            </a:extLst>
          </p:cNvPr>
          <p:cNvSpPr>
            <a:spLocks noGrp="1"/>
          </p:cNvSpPr>
          <p:nvPr>
            <p:ph type="sldNum" sz="quarter" idx="4"/>
          </p:nvPr>
        </p:nvSpPr>
        <p:spPr>
          <a:xfrm>
            <a:off x="1" y="6209849"/>
            <a:ext cx="10695708" cy="574260"/>
          </a:xfrm>
          <a:prstGeom prst="rect">
            <a:avLst/>
          </a:prstGeom>
        </p:spPr>
        <p:txBody>
          <a:bodyPr vert="horz" lIns="94768" tIns="47384" rIns="94768" bIns="47384" rtlCol="0" anchor="b"/>
          <a:lstStyle>
            <a:lvl1pPr algn="l">
              <a:defRPr sz="1600">
                <a:solidFill>
                  <a:schemeClr val="bg1"/>
                </a:solidFill>
              </a:defRPr>
            </a:lvl1pPr>
          </a:lstStyle>
          <a:p>
            <a:fld id="{C7E911E4-7CD8-4F9C-B647-4242FE4D1061}" type="slidenum">
              <a:rPr lang="de-DE" smtClean="0"/>
              <a:pPr/>
              <a:t>‹#›</a:t>
            </a:fld>
            <a:endParaRPr lang="de-DE"/>
          </a:p>
        </p:txBody>
      </p:sp>
    </p:spTree>
    <p:extLst>
      <p:ext uri="{BB962C8B-B14F-4D97-AF65-F5344CB8AC3E}">
        <p14:creationId xmlns:p14="http://schemas.microsoft.com/office/powerpoint/2010/main" val="2052453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Foliennummernplatzhalter 16">
            <a:extLst>
              <a:ext uri="{FF2B5EF4-FFF2-40B4-BE49-F238E27FC236}">
                <a16:creationId xmlns:a16="http://schemas.microsoft.com/office/drawing/2014/main" id="{3A3A1155-829A-493B-A8F8-A75F21FF4BDE}"/>
              </a:ext>
            </a:extLst>
          </p:cNvPr>
          <p:cNvSpPr>
            <a:spLocks noGrp="1"/>
          </p:cNvSpPr>
          <p:nvPr>
            <p:ph type="sldNum" sz="quarter" idx="4"/>
          </p:nvPr>
        </p:nvSpPr>
        <p:spPr>
          <a:xfrm>
            <a:off x="1" y="6219085"/>
            <a:ext cx="10695708" cy="574260"/>
          </a:xfrm>
          <a:prstGeom prst="rect">
            <a:avLst/>
          </a:prstGeom>
        </p:spPr>
        <p:txBody>
          <a:bodyPr vert="horz" lIns="94768" tIns="47384" rIns="94768" bIns="47384" rtlCol="0" anchor="b"/>
          <a:lstStyle>
            <a:lvl1pPr algn="l">
              <a:defRPr sz="1600">
                <a:solidFill>
                  <a:schemeClr val="bg1"/>
                </a:solidFill>
              </a:defRPr>
            </a:lvl1pPr>
          </a:lstStyle>
          <a:p>
            <a:fld id="{C7E911E4-7CD8-4F9C-B647-4242FE4D1061}" type="slidenum">
              <a:rPr lang="de-DE" smtClean="0"/>
              <a:pPr/>
              <a:t>‹#›</a:t>
            </a:fld>
            <a:endParaRPr lang="de-DE"/>
          </a:p>
        </p:txBody>
      </p:sp>
    </p:spTree>
    <p:extLst>
      <p:ext uri="{BB962C8B-B14F-4D97-AF65-F5344CB8AC3E}">
        <p14:creationId xmlns:p14="http://schemas.microsoft.com/office/powerpoint/2010/main" val="3533038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Foliennummernplatzhalter 16">
            <a:extLst>
              <a:ext uri="{FF2B5EF4-FFF2-40B4-BE49-F238E27FC236}">
                <a16:creationId xmlns:a16="http://schemas.microsoft.com/office/drawing/2014/main" id="{F9AB8280-DF79-44D0-9DBE-80C2AF274544}"/>
              </a:ext>
            </a:extLst>
          </p:cNvPr>
          <p:cNvSpPr>
            <a:spLocks noGrp="1"/>
          </p:cNvSpPr>
          <p:nvPr>
            <p:ph type="sldNum" sz="quarter" idx="4"/>
          </p:nvPr>
        </p:nvSpPr>
        <p:spPr>
          <a:xfrm>
            <a:off x="1" y="6209849"/>
            <a:ext cx="10695708" cy="574260"/>
          </a:xfrm>
          <a:prstGeom prst="rect">
            <a:avLst/>
          </a:prstGeom>
        </p:spPr>
        <p:txBody>
          <a:bodyPr vert="horz" lIns="94768" tIns="47384" rIns="94768" bIns="47384" rtlCol="0" anchor="b"/>
          <a:lstStyle>
            <a:lvl1pPr algn="l">
              <a:defRPr sz="1600">
                <a:solidFill>
                  <a:schemeClr val="bg1"/>
                </a:solidFill>
              </a:defRPr>
            </a:lvl1pPr>
          </a:lstStyle>
          <a:p>
            <a:fld id="{C7E911E4-7CD8-4F9C-B647-4242FE4D1061}" type="slidenum">
              <a:rPr lang="de-DE" smtClean="0"/>
              <a:pPr/>
              <a:t>‹#›</a:t>
            </a:fld>
            <a:endParaRPr lang="de-DE"/>
          </a:p>
        </p:txBody>
      </p:sp>
    </p:spTree>
    <p:extLst>
      <p:ext uri="{BB962C8B-B14F-4D97-AF65-F5344CB8AC3E}">
        <p14:creationId xmlns:p14="http://schemas.microsoft.com/office/powerpoint/2010/main" val="1021037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p>
        </p:txBody>
      </p:sp>
      <p:sp>
        <p:nvSpPr>
          <p:cNvPr id="11" name="Text Placeholder 8"/>
          <p:cNvSpPr>
            <a:spLocks noGrp="1"/>
          </p:cNvSpPr>
          <p:nvPr>
            <p:ph type="body" sz="quarter" idx="10" hasCustomPrompt="1"/>
          </p:nvPr>
        </p:nvSpPr>
        <p:spPr>
          <a:xfrm>
            <a:off x="420346" y="1108082"/>
            <a:ext cx="10898717" cy="830997"/>
          </a:xfrm>
          <a:prstGeom prst="rect">
            <a:avLst/>
          </a:prstGeom>
          <a:ln w="28575" cmpd="sng">
            <a:solidFill>
              <a:srgbClr val="FFFFFF"/>
            </a:solidFill>
          </a:ln>
        </p:spPr>
        <p:txBody>
          <a:bodyPr vert="horz" lIns="274320" tIns="45720" rIns="274320" bIns="45720">
            <a:sp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4800" b="1" i="0" cap="all" baseline="0">
                <a:solidFill>
                  <a:schemeClr val="bg1"/>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sz="4800" b="1">
                <a:solidFill>
                  <a:schemeClr val="bg1"/>
                </a:solidFill>
                <a:cs typeface="Arial" charset="0"/>
              </a:rPr>
              <a:t>NEW SECTION TITLE</a:t>
            </a:r>
          </a:p>
        </p:txBody>
      </p:sp>
      <p:sp>
        <p:nvSpPr>
          <p:cNvPr id="4" name="Text Placeholder 3"/>
          <p:cNvSpPr>
            <a:spLocks noGrp="1"/>
          </p:cNvSpPr>
          <p:nvPr>
            <p:ph type="body" sz="quarter" idx="11" hasCustomPrompt="1"/>
          </p:nvPr>
        </p:nvSpPr>
        <p:spPr>
          <a:xfrm>
            <a:off x="234951" y="850901"/>
            <a:ext cx="353483" cy="6007100"/>
          </a:xfrm>
          <a:prstGeom prst="rect">
            <a:avLst/>
          </a:prstGeom>
          <a:solidFill>
            <a:srgbClr val="00AFD7"/>
          </a:solidFill>
        </p:spPr>
        <p:txBody>
          <a:bodyPr vert="horz"/>
          <a:lstStyle>
            <a:lvl1pPr marL="0" indent="0">
              <a:buNone/>
              <a:defRPr baseline="0"/>
            </a:lvl1pPr>
          </a:lstStyle>
          <a:p>
            <a:pPr lvl="0"/>
            <a:r>
              <a:rPr lang="en-US"/>
              <a:t>     </a:t>
            </a:r>
          </a:p>
        </p:txBody>
      </p:sp>
      <p:sp>
        <p:nvSpPr>
          <p:cNvPr id="12" name="Text Placeholder 3"/>
          <p:cNvSpPr>
            <a:spLocks noGrp="1"/>
          </p:cNvSpPr>
          <p:nvPr>
            <p:ph type="body" sz="quarter" idx="12" hasCustomPrompt="1"/>
          </p:nvPr>
        </p:nvSpPr>
        <p:spPr>
          <a:xfrm>
            <a:off x="11215941" y="850902"/>
            <a:ext cx="353483" cy="5432839"/>
          </a:xfrm>
          <a:prstGeom prst="rect">
            <a:avLst/>
          </a:prstGeom>
          <a:solidFill>
            <a:srgbClr val="00AFD7"/>
          </a:solidFill>
        </p:spPr>
        <p:txBody>
          <a:bodyPr vert="horz"/>
          <a:lstStyle>
            <a:lvl1pPr marL="0" indent="0">
              <a:buNone/>
              <a:defRPr baseline="0"/>
            </a:lvl1pPr>
          </a:lstStyle>
          <a:p>
            <a:pPr lvl="0"/>
            <a:r>
              <a:rPr lang="en-US"/>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Foliennummernplatzhalter 16">
            <a:extLst>
              <a:ext uri="{FF2B5EF4-FFF2-40B4-BE49-F238E27FC236}">
                <a16:creationId xmlns:a16="http://schemas.microsoft.com/office/drawing/2014/main" id="{88AB08FB-C792-4DE0-8B02-9AB437C1B87B}"/>
              </a:ext>
            </a:extLst>
          </p:cNvPr>
          <p:cNvSpPr>
            <a:spLocks noGrp="1"/>
          </p:cNvSpPr>
          <p:nvPr>
            <p:ph type="sldNum" sz="quarter" idx="4"/>
          </p:nvPr>
        </p:nvSpPr>
        <p:spPr>
          <a:xfrm>
            <a:off x="1" y="6209849"/>
            <a:ext cx="10695708" cy="574260"/>
          </a:xfrm>
          <a:prstGeom prst="rect">
            <a:avLst/>
          </a:prstGeom>
        </p:spPr>
        <p:txBody>
          <a:bodyPr vert="horz" lIns="94768" tIns="47384" rIns="94768" bIns="47384" rtlCol="0" anchor="b"/>
          <a:lstStyle>
            <a:lvl1pPr algn="l">
              <a:defRPr sz="1600">
                <a:solidFill>
                  <a:schemeClr val="bg1"/>
                </a:solidFill>
              </a:defRPr>
            </a:lvl1pPr>
          </a:lstStyle>
          <a:p>
            <a:fld id="{C7E911E4-7CD8-4F9C-B647-4242FE4D1061}" type="slidenum">
              <a:rPr lang="de-DE" smtClean="0"/>
              <a:pPr/>
              <a:t>‹#›</a:t>
            </a:fld>
            <a:endParaRPr lang="de-DE"/>
          </a:p>
        </p:txBody>
      </p:sp>
    </p:spTree>
    <p:extLst>
      <p:ext uri="{BB962C8B-B14F-4D97-AF65-F5344CB8AC3E}">
        <p14:creationId xmlns:p14="http://schemas.microsoft.com/office/powerpoint/2010/main" val="2664385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Placeholder 3"/>
          <p:cNvSpPr>
            <a:spLocks noGrp="1"/>
          </p:cNvSpPr>
          <p:nvPr>
            <p:ph type="body" sz="quarter" idx="12"/>
          </p:nvPr>
        </p:nvSpPr>
        <p:spPr>
          <a:xfrm>
            <a:off x="454382" y="1372996"/>
            <a:ext cx="11252197" cy="4475171"/>
          </a:xfrm>
          <a:prstGeom prst="rect">
            <a:avLst/>
          </a:prstGeom>
        </p:spPr>
        <p:txBody>
          <a:bodyPr vert="horz"/>
          <a:lstStyle>
            <a:lvl1pPr marL="457189" indent="-457189">
              <a:buFont typeface="Arial"/>
              <a:buChar char="•"/>
              <a:defRPr sz="3200" baseline="0"/>
            </a:lvl1pPr>
            <a:lvl2pPr>
              <a:defRPr sz="2667"/>
            </a:lvl2pPr>
            <a:lvl3pPr>
              <a:defRPr sz="2400"/>
            </a:lvl3pPr>
            <a:lvl4pPr>
              <a:buFont typeface="Arial" charset="0"/>
              <a:buChar char="•"/>
              <a:defRPr sz="2133"/>
            </a:lvl4pPr>
            <a:lvl5pPr>
              <a:buFont typeface="Arial" charset="0"/>
              <a:buChar char="•"/>
              <a:defRPr sz="1867"/>
            </a:lvl5pPr>
            <a:lvl6pPr>
              <a:defRPr sz="1867"/>
            </a:lvl6pPr>
            <a:lvl7pPr>
              <a:defRPr sz="1600"/>
            </a:lvl7pPr>
            <a:lvl8pPr>
              <a:defRPr sz="1467"/>
            </a:lvl8pPr>
            <a:lvl9pPr>
              <a:defRPr sz="1467"/>
            </a:lvl9pPr>
          </a:lstStyle>
          <a:p>
            <a:pPr marL="457189" marR="0" lvl="0" indent="-457189" algn="l" defTabSz="609585" rtl="0" eaLnBrk="1" fontAlgn="auto" latinLnBrk="0" hangingPunct="1">
              <a:lnSpc>
                <a:spcPct val="100000"/>
              </a:lnSpc>
              <a:spcBef>
                <a:spcPct val="20000"/>
              </a:spcBef>
              <a:spcAft>
                <a:spcPts val="0"/>
              </a:spcAft>
              <a:buClrTx/>
              <a:buSzTx/>
              <a:tabLst/>
              <a:defRPr/>
            </a:pPr>
            <a:endParaRPr lang="en-US"/>
          </a:p>
        </p:txBody>
      </p:sp>
      <p:sp>
        <p:nvSpPr>
          <p:cNvPr id="9" name="Foliennummernplatzhalter 16">
            <a:extLst>
              <a:ext uri="{FF2B5EF4-FFF2-40B4-BE49-F238E27FC236}">
                <a16:creationId xmlns:a16="http://schemas.microsoft.com/office/drawing/2014/main" id="{8E23DA73-5E91-45B9-88E0-8C9187267DF7}"/>
              </a:ext>
            </a:extLst>
          </p:cNvPr>
          <p:cNvSpPr>
            <a:spLocks noGrp="1"/>
          </p:cNvSpPr>
          <p:nvPr>
            <p:ph type="sldNum" sz="quarter" idx="4"/>
          </p:nvPr>
        </p:nvSpPr>
        <p:spPr>
          <a:xfrm>
            <a:off x="1" y="6209849"/>
            <a:ext cx="10695708" cy="574260"/>
          </a:xfrm>
          <a:prstGeom prst="rect">
            <a:avLst/>
          </a:prstGeom>
        </p:spPr>
        <p:txBody>
          <a:bodyPr vert="horz" lIns="94768" tIns="47384" rIns="94768" bIns="47384" rtlCol="0" anchor="b"/>
          <a:lstStyle>
            <a:lvl1pPr algn="l">
              <a:defRPr sz="1600">
                <a:solidFill>
                  <a:schemeClr val="bg1"/>
                </a:solidFill>
              </a:defRPr>
            </a:lvl1pPr>
          </a:lstStyle>
          <a:p>
            <a:fld id="{C7E911E4-7CD8-4F9C-B647-4242FE4D1061}" type="slidenum">
              <a:rPr lang="de-DE" smtClean="0"/>
              <a:pPr/>
              <a:t>‹#›</a:t>
            </a:fld>
            <a:endParaRPr lang="de-DE"/>
          </a:p>
        </p:txBody>
      </p:sp>
    </p:spTree>
    <p:extLst>
      <p:ext uri="{BB962C8B-B14F-4D97-AF65-F5344CB8AC3E}">
        <p14:creationId xmlns:p14="http://schemas.microsoft.com/office/powerpoint/2010/main" val="2259080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Bullet">
  <p:cSld name="1_Content- Bullet">
    <p:spTree>
      <p:nvGrpSpPr>
        <p:cNvPr id="1" name="Shape 22"/>
        <p:cNvGrpSpPr/>
        <p:nvPr/>
      </p:nvGrpSpPr>
      <p:grpSpPr>
        <a:xfrm>
          <a:off x="0" y="0"/>
          <a:ext cx="0" cy="0"/>
          <a:chOff x="0" y="0"/>
          <a:chExt cx="0" cy="0"/>
        </a:xfrm>
      </p:grpSpPr>
      <p:sp>
        <p:nvSpPr>
          <p:cNvPr id="23" name="Shape 23"/>
          <p:cNvSpPr/>
          <p:nvPr/>
        </p:nvSpPr>
        <p:spPr>
          <a:xfrm>
            <a:off x="0" y="6248400"/>
            <a:ext cx="2946400" cy="609600"/>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3D527F"/>
              </a:solidFill>
              <a:latin typeface="Arial"/>
              <a:ea typeface="Arial"/>
              <a:cs typeface="Arial"/>
              <a:sym typeface="Arial"/>
            </a:endParaRPr>
          </a:p>
        </p:txBody>
      </p:sp>
      <p:sp>
        <p:nvSpPr>
          <p:cNvPr id="24" name="Shape 24"/>
          <p:cNvSpPr/>
          <p:nvPr/>
        </p:nvSpPr>
        <p:spPr>
          <a:xfrm>
            <a:off x="2946400" y="6248400"/>
            <a:ext cx="1413933" cy="609600"/>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3D527F"/>
              </a:solidFill>
              <a:latin typeface="Arial"/>
              <a:ea typeface="Arial"/>
              <a:cs typeface="Arial"/>
              <a:sym typeface="Arial"/>
            </a:endParaRPr>
          </a:p>
        </p:txBody>
      </p:sp>
      <p:sp>
        <p:nvSpPr>
          <p:cNvPr id="25" name="Shape 25"/>
          <p:cNvSpPr/>
          <p:nvPr/>
        </p:nvSpPr>
        <p:spPr>
          <a:xfrm>
            <a:off x="4360333" y="6248400"/>
            <a:ext cx="7831667" cy="60960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3D527F"/>
              </a:solidFill>
              <a:latin typeface="Arial"/>
              <a:ea typeface="Arial"/>
              <a:cs typeface="Arial"/>
              <a:sym typeface="Arial"/>
            </a:endParaRPr>
          </a:p>
        </p:txBody>
      </p:sp>
      <p:sp>
        <p:nvSpPr>
          <p:cNvPr id="26" name="Shape 26"/>
          <p:cNvSpPr txBox="1">
            <a:spLocks noGrp="1"/>
          </p:cNvSpPr>
          <p:nvPr>
            <p:ph type="body" idx="1"/>
          </p:nvPr>
        </p:nvSpPr>
        <p:spPr>
          <a:xfrm>
            <a:off x="454382" y="457739"/>
            <a:ext cx="11252197" cy="915256"/>
          </a:xfrm>
          <a:prstGeom prst="rect">
            <a:avLst/>
          </a:prstGeom>
          <a:noFill/>
          <a:ln>
            <a:noFill/>
          </a:ln>
        </p:spPr>
        <p:txBody>
          <a:bodyPr spcFirstLastPara="1" wrap="square" lIns="91425" tIns="91425" rIns="91425" bIns="91425" anchor="t" anchorCtr="0"/>
          <a:lstStyle>
            <a:lvl1pPr marL="457200" marR="0" lvl="0" indent="-228600" algn="l" rtl="0">
              <a:spcBef>
                <a:spcPts val="72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27" name="Shape 27"/>
          <p:cNvPicPr preferRelativeResize="0"/>
          <p:nvPr/>
        </p:nvPicPr>
        <p:blipFill rotWithShape="1">
          <a:blip r:embed="rId2">
            <a:alphaModFix/>
          </a:blip>
          <a:srcRect/>
          <a:stretch/>
        </p:blipFill>
        <p:spPr>
          <a:xfrm>
            <a:off x="11080072" y="6422994"/>
            <a:ext cx="916227" cy="291625"/>
          </a:xfrm>
          <a:prstGeom prst="rect">
            <a:avLst/>
          </a:prstGeom>
          <a:noFill/>
          <a:ln>
            <a:noFill/>
          </a:ln>
        </p:spPr>
      </p:pic>
      <p:sp>
        <p:nvSpPr>
          <p:cNvPr id="28" name="Shape 28"/>
          <p:cNvSpPr txBox="1">
            <a:spLocks noGrp="1"/>
          </p:cNvSpPr>
          <p:nvPr>
            <p:ph type="body" idx="2"/>
          </p:nvPr>
        </p:nvSpPr>
        <p:spPr>
          <a:xfrm>
            <a:off x="454382" y="1372997"/>
            <a:ext cx="11252197" cy="4475171"/>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298450" algn="l" rtl="0">
              <a:spcBef>
                <a:spcPts val="22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spcBef>
                <a:spcPts val="22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751990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ew Section">
  <p:cSld name="1_New Section">
    <p:spTree>
      <p:nvGrpSpPr>
        <p:cNvPr id="1" name="Shape 49"/>
        <p:cNvGrpSpPr/>
        <p:nvPr/>
      </p:nvGrpSpPr>
      <p:grpSpPr>
        <a:xfrm>
          <a:off x="0" y="0"/>
          <a:ext cx="0" cy="0"/>
          <a:chOff x="0" y="0"/>
          <a:chExt cx="0" cy="0"/>
        </a:xfrm>
      </p:grpSpPr>
      <p:sp>
        <p:nvSpPr>
          <p:cNvPr id="50" name="Shape 50"/>
          <p:cNvSpPr/>
          <p:nvPr/>
        </p:nvSpPr>
        <p:spPr>
          <a:xfrm>
            <a:off x="0" y="0"/>
            <a:ext cx="12192000" cy="6858000"/>
          </a:xfrm>
          <a:prstGeom prst="rect">
            <a:avLst/>
          </a:prstGeom>
          <a:solidFill>
            <a:srgbClr val="00AFD7"/>
          </a:solidFill>
          <a:ln w="9525" cap="flat" cmpd="sng">
            <a:solidFill>
              <a:srgbClr val="00ADD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1" name="Shape 51"/>
          <p:cNvSpPr txBox="1">
            <a:spLocks noGrp="1"/>
          </p:cNvSpPr>
          <p:nvPr>
            <p:ph type="body" idx="1"/>
          </p:nvPr>
        </p:nvSpPr>
        <p:spPr>
          <a:xfrm>
            <a:off x="420346" y="1108083"/>
            <a:ext cx="10898717" cy="646331"/>
          </a:xfrm>
          <a:prstGeom prst="rect">
            <a:avLst/>
          </a:prstGeom>
          <a:noFill/>
          <a:ln w="28575" cap="flat" cmpd="sng">
            <a:solidFill>
              <a:srgbClr val="FFFFFF"/>
            </a:solidFill>
            <a:prstDash val="solid"/>
            <a:round/>
            <a:headEnd type="none" w="sm" len="sm"/>
            <a:tailEnd type="none" w="sm" len="sm"/>
          </a:ln>
        </p:spPr>
        <p:txBody>
          <a:bodyPr spcFirstLastPara="1" wrap="square" lIns="91425" tIns="91425" rIns="91425" bIns="91425" anchor="t" anchorCtr="0"/>
          <a:lstStyle>
            <a:lvl1pPr marL="457200" marR="0" lvl="0" indent="-228600" algn="l" rtl="0">
              <a:lnSpc>
                <a:spcPct val="100000"/>
              </a:lnSpc>
              <a:spcBef>
                <a:spcPts val="72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2" name="Shape 52"/>
          <p:cNvSpPr txBox="1">
            <a:spLocks noGrp="1"/>
          </p:cNvSpPr>
          <p:nvPr>
            <p:ph type="body" idx="2"/>
          </p:nvPr>
        </p:nvSpPr>
        <p:spPr>
          <a:xfrm>
            <a:off x="234951" y="850901"/>
            <a:ext cx="353483" cy="6007100"/>
          </a:xfrm>
          <a:prstGeom prst="rect">
            <a:avLst/>
          </a:prstGeom>
          <a:solidFill>
            <a:srgbClr val="00AFD7"/>
          </a:solidFill>
          <a:ln>
            <a:noFill/>
          </a:ln>
        </p:spPr>
        <p:txBody>
          <a:bodyPr spcFirstLastPara="1" wrap="square" lIns="91425" tIns="91425" rIns="91425" bIns="91425" anchor="t" anchorCtr="0"/>
          <a:lstStyle>
            <a:lvl1pPr marL="457200" marR="0" lvl="0" indent="-22860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3" name="Shape 53"/>
          <p:cNvSpPr txBox="1">
            <a:spLocks noGrp="1"/>
          </p:cNvSpPr>
          <p:nvPr>
            <p:ph type="body" idx="3"/>
          </p:nvPr>
        </p:nvSpPr>
        <p:spPr>
          <a:xfrm>
            <a:off x="11215941" y="850903"/>
            <a:ext cx="353483" cy="5432839"/>
          </a:xfrm>
          <a:prstGeom prst="rect">
            <a:avLst/>
          </a:prstGeom>
          <a:solidFill>
            <a:srgbClr val="00AFD7"/>
          </a:solidFill>
          <a:ln>
            <a:noFill/>
          </a:ln>
        </p:spPr>
        <p:txBody>
          <a:bodyPr spcFirstLastPara="1" wrap="square" lIns="91425" tIns="91425" rIns="91425" bIns="91425" anchor="t" anchorCtr="0"/>
          <a:lstStyle>
            <a:lvl1pPr marL="457200" marR="0" lvl="0" indent="-22860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54" name="Shape 54"/>
          <p:cNvPicPr preferRelativeResize="0"/>
          <p:nvPr/>
        </p:nvPicPr>
        <p:blipFill rotWithShape="1">
          <a:blip r:embed="rId2">
            <a:alphaModFix/>
          </a:blip>
          <a:srcRect/>
          <a:stretch/>
        </p:blipFill>
        <p:spPr>
          <a:xfrm>
            <a:off x="11080072" y="6422994"/>
            <a:ext cx="916227" cy="291625"/>
          </a:xfrm>
          <a:prstGeom prst="rect">
            <a:avLst/>
          </a:prstGeom>
          <a:noFill/>
          <a:ln>
            <a:noFill/>
          </a:ln>
        </p:spPr>
      </p:pic>
    </p:spTree>
    <p:extLst>
      <p:ext uri="{BB962C8B-B14F-4D97-AF65-F5344CB8AC3E}">
        <p14:creationId xmlns:p14="http://schemas.microsoft.com/office/powerpoint/2010/main" val="2528089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Footer Placeholder 4"/>
          <p:cNvSpPr txBox="1">
            <a:spLocks/>
          </p:cNvSpPr>
          <p:nvPr userDrawn="1"/>
        </p:nvSpPr>
        <p:spPr>
          <a:xfrm>
            <a:off x="7039" y="6384425"/>
            <a:ext cx="2908648" cy="3924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a:solidFill>
                  <a:schemeClr val="bg1">
                    <a:alpha val="50000"/>
                  </a:scheme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142366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EA41B-F401-594C-AB90-BFA684D569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4C03A1-B2D2-B647-9F83-285C07CE46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8DC4D8-8A9E-8246-8ADC-13528A768848}"/>
              </a:ext>
            </a:extLst>
          </p:cNvPr>
          <p:cNvSpPr>
            <a:spLocks noGrp="1"/>
          </p:cNvSpPr>
          <p:nvPr>
            <p:ph type="dt" sz="half" idx="10"/>
          </p:nvPr>
        </p:nvSpPr>
        <p:spPr/>
        <p:txBody>
          <a:bodyPr/>
          <a:lstStyle/>
          <a:p>
            <a:fld id="{40BF3E34-C145-1D4D-94D8-AF0CFABF4C19}" type="datetimeFigureOut">
              <a:rPr lang="en-US" smtClean="0"/>
              <a:t>4/4/19</a:t>
            </a:fld>
            <a:endParaRPr lang="en-US"/>
          </a:p>
        </p:txBody>
      </p:sp>
      <p:sp>
        <p:nvSpPr>
          <p:cNvPr id="5" name="Footer Placeholder 4">
            <a:extLst>
              <a:ext uri="{FF2B5EF4-FFF2-40B4-BE49-F238E27FC236}">
                <a16:creationId xmlns:a16="http://schemas.microsoft.com/office/drawing/2014/main" id="{D33DC91D-EAB7-824A-81FC-224E34E524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32C4D5-68CC-8C42-B91D-6B19B0C8D74A}"/>
              </a:ext>
            </a:extLst>
          </p:cNvPr>
          <p:cNvSpPr>
            <a:spLocks noGrp="1"/>
          </p:cNvSpPr>
          <p:nvPr>
            <p:ph type="sldNum" sz="quarter" idx="12"/>
          </p:nvPr>
        </p:nvSpPr>
        <p:spPr/>
        <p:txBody>
          <a:bodyPr/>
          <a:lstStyle/>
          <a:p>
            <a:fld id="{6AE4D096-537A-7C43-A095-F8568DDBF832}" type="slidenum">
              <a:rPr lang="en-US" smtClean="0"/>
              <a:t>‹#›</a:t>
            </a:fld>
            <a:endParaRPr lang="en-US"/>
          </a:p>
        </p:txBody>
      </p:sp>
    </p:spTree>
    <p:extLst>
      <p:ext uri="{BB962C8B-B14F-4D97-AF65-F5344CB8AC3E}">
        <p14:creationId xmlns:p14="http://schemas.microsoft.com/office/powerpoint/2010/main" val="3876098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89790-B706-9047-B878-4AA44E20B8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2270A1-C9DF-3844-9A25-AD64D37BCE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5A00EA-3A94-DB4A-9A9E-FCECC9C4AF5D}"/>
              </a:ext>
            </a:extLst>
          </p:cNvPr>
          <p:cNvSpPr>
            <a:spLocks noGrp="1"/>
          </p:cNvSpPr>
          <p:nvPr>
            <p:ph type="dt" sz="half" idx="10"/>
          </p:nvPr>
        </p:nvSpPr>
        <p:spPr/>
        <p:txBody>
          <a:bodyPr/>
          <a:lstStyle/>
          <a:p>
            <a:fld id="{40BF3E34-C145-1D4D-94D8-AF0CFABF4C19}" type="datetimeFigureOut">
              <a:rPr lang="en-US" smtClean="0"/>
              <a:t>4/4/19</a:t>
            </a:fld>
            <a:endParaRPr lang="en-US"/>
          </a:p>
        </p:txBody>
      </p:sp>
      <p:sp>
        <p:nvSpPr>
          <p:cNvPr id="5" name="Footer Placeholder 4">
            <a:extLst>
              <a:ext uri="{FF2B5EF4-FFF2-40B4-BE49-F238E27FC236}">
                <a16:creationId xmlns:a16="http://schemas.microsoft.com/office/drawing/2014/main" id="{49B5CCD8-C3F5-0443-BA44-B4882FCBC4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D518B3-59B2-8040-A993-9DBAE1E97F81}"/>
              </a:ext>
            </a:extLst>
          </p:cNvPr>
          <p:cNvSpPr>
            <a:spLocks noGrp="1"/>
          </p:cNvSpPr>
          <p:nvPr>
            <p:ph type="sldNum" sz="quarter" idx="12"/>
          </p:nvPr>
        </p:nvSpPr>
        <p:spPr/>
        <p:txBody>
          <a:bodyPr/>
          <a:lstStyle/>
          <a:p>
            <a:fld id="{6AE4D096-537A-7C43-A095-F8568DDBF832}" type="slidenum">
              <a:rPr lang="en-US" smtClean="0"/>
              <a:t>‹#›</a:t>
            </a:fld>
            <a:endParaRPr lang="en-US"/>
          </a:p>
        </p:txBody>
      </p:sp>
    </p:spTree>
    <p:extLst>
      <p:ext uri="{BB962C8B-B14F-4D97-AF65-F5344CB8AC3E}">
        <p14:creationId xmlns:p14="http://schemas.microsoft.com/office/powerpoint/2010/main" val="1691601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4E001-9111-C841-9302-523516D379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5BA3FE-BD90-124A-BD28-CD8935AA32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0020A2-8A14-2C4D-8AEF-5D81A7F9F5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0AB2E1-A749-9B48-84CE-3066FAD4133F}"/>
              </a:ext>
            </a:extLst>
          </p:cNvPr>
          <p:cNvSpPr>
            <a:spLocks noGrp="1"/>
          </p:cNvSpPr>
          <p:nvPr>
            <p:ph type="dt" sz="half" idx="10"/>
          </p:nvPr>
        </p:nvSpPr>
        <p:spPr/>
        <p:txBody>
          <a:bodyPr/>
          <a:lstStyle/>
          <a:p>
            <a:fld id="{40BF3E34-C145-1D4D-94D8-AF0CFABF4C19}" type="datetimeFigureOut">
              <a:rPr lang="en-US" smtClean="0"/>
              <a:t>4/4/19</a:t>
            </a:fld>
            <a:endParaRPr lang="en-US"/>
          </a:p>
        </p:txBody>
      </p:sp>
      <p:sp>
        <p:nvSpPr>
          <p:cNvPr id="6" name="Footer Placeholder 5">
            <a:extLst>
              <a:ext uri="{FF2B5EF4-FFF2-40B4-BE49-F238E27FC236}">
                <a16:creationId xmlns:a16="http://schemas.microsoft.com/office/drawing/2014/main" id="{7DA5B987-2023-CB46-901A-8D6752274B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11490C-51A3-8945-B8F3-DAF34907FC90}"/>
              </a:ext>
            </a:extLst>
          </p:cNvPr>
          <p:cNvSpPr>
            <a:spLocks noGrp="1"/>
          </p:cNvSpPr>
          <p:nvPr>
            <p:ph type="sldNum" sz="quarter" idx="12"/>
          </p:nvPr>
        </p:nvSpPr>
        <p:spPr/>
        <p:txBody>
          <a:bodyPr/>
          <a:lstStyle/>
          <a:p>
            <a:fld id="{6AE4D096-537A-7C43-A095-F8568DDBF832}" type="slidenum">
              <a:rPr lang="en-US" smtClean="0"/>
              <a:t>‹#›</a:t>
            </a:fld>
            <a:endParaRPr lang="en-US"/>
          </a:p>
        </p:txBody>
      </p:sp>
    </p:spTree>
    <p:extLst>
      <p:ext uri="{BB962C8B-B14F-4D97-AF65-F5344CB8AC3E}">
        <p14:creationId xmlns:p14="http://schemas.microsoft.com/office/powerpoint/2010/main" val="3356702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A6383-BAF2-5049-B9E6-E6AE6A9B3F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BD97A7-7EFA-D546-8B49-A8C135E546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09AF66-D347-C548-8639-6ABEC8C8EE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27349C-7F96-444B-A30C-E35F07C11D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B51577-232E-8349-B355-3E8B7D4C2D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0C0D158-C3BA-5949-B37F-35FC5C7BFD08}"/>
              </a:ext>
            </a:extLst>
          </p:cNvPr>
          <p:cNvSpPr>
            <a:spLocks noGrp="1"/>
          </p:cNvSpPr>
          <p:nvPr>
            <p:ph type="dt" sz="half" idx="10"/>
          </p:nvPr>
        </p:nvSpPr>
        <p:spPr/>
        <p:txBody>
          <a:bodyPr/>
          <a:lstStyle/>
          <a:p>
            <a:fld id="{40BF3E34-C145-1D4D-94D8-AF0CFABF4C19}" type="datetimeFigureOut">
              <a:rPr lang="en-US" smtClean="0"/>
              <a:t>4/4/19</a:t>
            </a:fld>
            <a:endParaRPr lang="en-US"/>
          </a:p>
        </p:txBody>
      </p:sp>
      <p:sp>
        <p:nvSpPr>
          <p:cNvPr id="8" name="Footer Placeholder 7">
            <a:extLst>
              <a:ext uri="{FF2B5EF4-FFF2-40B4-BE49-F238E27FC236}">
                <a16:creationId xmlns:a16="http://schemas.microsoft.com/office/drawing/2014/main" id="{DF45146B-BBEA-E24C-B94D-3DC76DEFC8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0ABCC6-D069-6847-8178-3C581668CD39}"/>
              </a:ext>
            </a:extLst>
          </p:cNvPr>
          <p:cNvSpPr>
            <a:spLocks noGrp="1"/>
          </p:cNvSpPr>
          <p:nvPr>
            <p:ph type="sldNum" sz="quarter" idx="12"/>
          </p:nvPr>
        </p:nvSpPr>
        <p:spPr/>
        <p:txBody>
          <a:bodyPr/>
          <a:lstStyle/>
          <a:p>
            <a:fld id="{6AE4D096-537A-7C43-A095-F8568DDBF832}" type="slidenum">
              <a:rPr lang="en-US" smtClean="0"/>
              <a:t>‹#›</a:t>
            </a:fld>
            <a:endParaRPr lang="en-US"/>
          </a:p>
        </p:txBody>
      </p:sp>
    </p:spTree>
    <p:extLst>
      <p:ext uri="{BB962C8B-B14F-4D97-AF65-F5344CB8AC3E}">
        <p14:creationId xmlns:p14="http://schemas.microsoft.com/office/powerpoint/2010/main" val="3198188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C5B83-EA01-C347-90DF-30F1F4420C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1F2DA4E-8E53-9841-9FE7-753AD978BF1A}"/>
              </a:ext>
            </a:extLst>
          </p:cNvPr>
          <p:cNvSpPr>
            <a:spLocks noGrp="1"/>
          </p:cNvSpPr>
          <p:nvPr>
            <p:ph type="dt" sz="half" idx="10"/>
          </p:nvPr>
        </p:nvSpPr>
        <p:spPr/>
        <p:txBody>
          <a:bodyPr/>
          <a:lstStyle/>
          <a:p>
            <a:fld id="{40BF3E34-C145-1D4D-94D8-AF0CFABF4C19}" type="datetimeFigureOut">
              <a:rPr lang="en-US" smtClean="0"/>
              <a:t>4/4/19</a:t>
            </a:fld>
            <a:endParaRPr lang="en-US"/>
          </a:p>
        </p:txBody>
      </p:sp>
      <p:sp>
        <p:nvSpPr>
          <p:cNvPr id="4" name="Footer Placeholder 3">
            <a:extLst>
              <a:ext uri="{FF2B5EF4-FFF2-40B4-BE49-F238E27FC236}">
                <a16:creationId xmlns:a16="http://schemas.microsoft.com/office/drawing/2014/main" id="{1BED2361-68A2-C04B-948F-E524155A57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1FA719-CC25-2548-86F9-90314427D4DD}"/>
              </a:ext>
            </a:extLst>
          </p:cNvPr>
          <p:cNvSpPr>
            <a:spLocks noGrp="1"/>
          </p:cNvSpPr>
          <p:nvPr>
            <p:ph type="sldNum" sz="quarter" idx="12"/>
          </p:nvPr>
        </p:nvSpPr>
        <p:spPr/>
        <p:txBody>
          <a:bodyPr/>
          <a:lstStyle/>
          <a:p>
            <a:fld id="{6AE4D096-537A-7C43-A095-F8568DDBF832}" type="slidenum">
              <a:rPr lang="en-US" smtClean="0"/>
              <a:t>‹#›</a:t>
            </a:fld>
            <a:endParaRPr lang="en-US"/>
          </a:p>
        </p:txBody>
      </p:sp>
    </p:spTree>
    <p:extLst>
      <p:ext uri="{BB962C8B-B14F-4D97-AF65-F5344CB8AC3E}">
        <p14:creationId xmlns:p14="http://schemas.microsoft.com/office/powerpoint/2010/main" val="500026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443E3D-1EE7-BE4C-8B01-6D361289575D}"/>
              </a:ext>
            </a:extLst>
          </p:cNvPr>
          <p:cNvSpPr>
            <a:spLocks noGrp="1"/>
          </p:cNvSpPr>
          <p:nvPr>
            <p:ph type="dt" sz="half" idx="10"/>
          </p:nvPr>
        </p:nvSpPr>
        <p:spPr/>
        <p:txBody>
          <a:bodyPr/>
          <a:lstStyle/>
          <a:p>
            <a:fld id="{40BF3E34-C145-1D4D-94D8-AF0CFABF4C19}" type="datetimeFigureOut">
              <a:rPr lang="en-US" smtClean="0"/>
              <a:t>4/4/19</a:t>
            </a:fld>
            <a:endParaRPr lang="en-US"/>
          </a:p>
        </p:txBody>
      </p:sp>
      <p:sp>
        <p:nvSpPr>
          <p:cNvPr id="3" name="Footer Placeholder 2">
            <a:extLst>
              <a:ext uri="{FF2B5EF4-FFF2-40B4-BE49-F238E27FC236}">
                <a16:creationId xmlns:a16="http://schemas.microsoft.com/office/drawing/2014/main" id="{B69EFC2E-1237-4548-A63A-9EE817EBEE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A041591-C777-BA4E-8F58-A9D37216C10E}"/>
              </a:ext>
            </a:extLst>
          </p:cNvPr>
          <p:cNvSpPr>
            <a:spLocks noGrp="1"/>
          </p:cNvSpPr>
          <p:nvPr>
            <p:ph type="sldNum" sz="quarter" idx="12"/>
          </p:nvPr>
        </p:nvSpPr>
        <p:spPr/>
        <p:txBody>
          <a:bodyPr/>
          <a:lstStyle/>
          <a:p>
            <a:fld id="{6AE4D096-537A-7C43-A095-F8568DDBF832}" type="slidenum">
              <a:rPr lang="en-US" smtClean="0"/>
              <a:t>‹#›</a:t>
            </a:fld>
            <a:endParaRPr lang="en-US"/>
          </a:p>
        </p:txBody>
      </p:sp>
    </p:spTree>
    <p:extLst>
      <p:ext uri="{BB962C8B-B14F-4D97-AF65-F5344CB8AC3E}">
        <p14:creationId xmlns:p14="http://schemas.microsoft.com/office/powerpoint/2010/main" val="2941779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2B293-4479-464F-9948-691A004C45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B7E1FD-110B-0349-AEE0-FDC0A1CDE3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049D67-EC97-C045-9C8E-AE4907B66B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EF9899-CEC5-0F4F-BA2A-3D4DEABD554E}"/>
              </a:ext>
            </a:extLst>
          </p:cNvPr>
          <p:cNvSpPr>
            <a:spLocks noGrp="1"/>
          </p:cNvSpPr>
          <p:nvPr>
            <p:ph type="dt" sz="half" idx="10"/>
          </p:nvPr>
        </p:nvSpPr>
        <p:spPr/>
        <p:txBody>
          <a:bodyPr/>
          <a:lstStyle/>
          <a:p>
            <a:fld id="{40BF3E34-C145-1D4D-94D8-AF0CFABF4C19}" type="datetimeFigureOut">
              <a:rPr lang="en-US" smtClean="0"/>
              <a:t>4/4/19</a:t>
            </a:fld>
            <a:endParaRPr lang="en-US"/>
          </a:p>
        </p:txBody>
      </p:sp>
      <p:sp>
        <p:nvSpPr>
          <p:cNvPr id="6" name="Footer Placeholder 5">
            <a:extLst>
              <a:ext uri="{FF2B5EF4-FFF2-40B4-BE49-F238E27FC236}">
                <a16:creationId xmlns:a16="http://schemas.microsoft.com/office/drawing/2014/main" id="{03B339CB-E272-3D47-AAB2-8CD2FE8E11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98FA15-E7A3-3C40-96A9-35BD5C23FCF5}"/>
              </a:ext>
            </a:extLst>
          </p:cNvPr>
          <p:cNvSpPr>
            <a:spLocks noGrp="1"/>
          </p:cNvSpPr>
          <p:nvPr>
            <p:ph type="sldNum" sz="quarter" idx="12"/>
          </p:nvPr>
        </p:nvSpPr>
        <p:spPr/>
        <p:txBody>
          <a:bodyPr/>
          <a:lstStyle/>
          <a:p>
            <a:fld id="{6AE4D096-537A-7C43-A095-F8568DDBF832}" type="slidenum">
              <a:rPr lang="en-US" smtClean="0"/>
              <a:t>‹#›</a:t>
            </a:fld>
            <a:endParaRPr lang="en-US"/>
          </a:p>
        </p:txBody>
      </p:sp>
    </p:spTree>
    <p:extLst>
      <p:ext uri="{BB962C8B-B14F-4D97-AF65-F5344CB8AC3E}">
        <p14:creationId xmlns:p14="http://schemas.microsoft.com/office/powerpoint/2010/main" val="2108647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FDC9E-BD16-8C4C-9BF7-0CB507F3F7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1B863C-8E2E-9C4C-AE3B-8DAC9E9029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7942904-286B-FF4D-92F2-580648A6F4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6CB9DE-2A66-074E-B92C-B3BB833BBD98}"/>
              </a:ext>
            </a:extLst>
          </p:cNvPr>
          <p:cNvSpPr>
            <a:spLocks noGrp="1"/>
          </p:cNvSpPr>
          <p:nvPr>
            <p:ph type="dt" sz="half" idx="10"/>
          </p:nvPr>
        </p:nvSpPr>
        <p:spPr/>
        <p:txBody>
          <a:bodyPr/>
          <a:lstStyle/>
          <a:p>
            <a:fld id="{40BF3E34-C145-1D4D-94D8-AF0CFABF4C19}" type="datetimeFigureOut">
              <a:rPr lang="en-US" smtClean="0"/>
              <a:t>4/4/19</a:t>
            </a:fld>
            <a:endParaRPr lang="en-US"/>
          </a:p>
        </p:txBody>
      </p:sp>
      <p:sp>
        <p:nvSpPr>
          <p:cNvPr id="6" name="Footer Placeholder 5">
            <a:extLst>
              <a:ext uri="{FF2B5EF4-FFF2-40B4-BE49-F238E27FC236}">
                <a16:creationId xmlns:a16="http://schemas.microsoft.com/office/drawing/2014/main" id="{63C30EB9-0ED1-D743-8C81-509DE51B4F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053B35-2D13-A843-AC62-5A871AC883F6}"/>
              </a:ext>
            </a:extLst>
          </p:cNvPr>
          <p:cNvSpPr>
            <a:spLocks noGrp="1"/>
          </p:cNvSpPr>
          <p:nvPr>
            <p:ph type="sldNum" sz="quarter" idx="12"/>
          </p:nvPr>
        </p:nvSpPr>
        <p:spPr/>
        <p:txBody>
          <a:bodyPr/>
          <a:lstStyle/>
          <a:p>
            <a:fld id="{6AE4D096-537A-7C43-A095-F8568DDBF832}" type="slidenum">
              <a:rPr lang="en-US" smtClean="0"/>
              <a:t>‹#›</a:t>
            </a:fld>
            <a:endParaRPr lang="en-US"/>
          </a:p>
        </p:txBody>
      </p:sp>
    </p:spTree>
    <p:extLst>
      <p:ext uri="{BB962C8B-B14F-4D97-AF65-F5344CB8AC3E}">
        <p14:creationId xmlns:p14="http://schemas.microsoft.com/office/powerpoint/2010/main" val="1165512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DB718D-289D-4C4F-BE75-C0F3F1D8D6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CA87E6-5FA5-9E4A-905E-719333376E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7AF2EB-8073-4D43-AEDF-666BD590A2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BF3E34-C145-1D4D-94D8-AF0CFABF4C19}" type="datetimeFigureOut">
              <a:rPr lang="en-US" smtClean="0"/>
              <a:t>4/4/19</a:t>
            </a:fld>
            <a:endParaRPr lang="en-US"/>
          </a:p>
        </p:txBody>
      </p:sp>
      <p:sp>
        <p:nvSpPr>
          <p:cNvPr id="5" name="Footer Placeholder 4">
            <a:extLst>
              <a:ext uri="{FF2B5EF4-FFF2-40B4-BE49-F238E27FC236}">
                <a16:creationId xmlns:a16="http://schemas.microsoft.com/office/drawing/2014/main" id="{18C9F0F5-26A9-E14F-8CF9-7F7C9005A0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445A76-E05A-5048-B0F4-E316C20943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E4D096-537A-7C43-A095-F8568DDBF832}" type="slidenum">
              <a:rPr lang="en-US" smtClean="0"/>
              <a:t>‹#›</a:t>
            </a:fld>
            <a:endParaRPr lang="en-US"/>
          </a:p>
        </p:txBody>
      </p:sp>
    </p:spTree>
    <p:extLst>
      <p:ext uri="{BB962C8B-B14F-4D97-AF65-F5344CB8AC3E}">
        <p14:creationId xmlns:p14="http://schemas.microsoft.com/office/powerpoint/2010/main" val="9000651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 id="2147483665" r:id="rId14"/>
    <p:sldLayoutId id="2147483666" r:id="rId15"/>
    <p:sldLayoutId id="2147483667" r:id="rId16"/>
    <p:sldLayoutId id="2147483670" r:id="rId17"/>
    <p:sldLayoutId id="2147483671" r:id="rId18"/>
    <p:sldLayoutId id="2147483672"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12.tiff"/><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17.tiff"/><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hyperlink" Target="oc.lc/rim" TargetMode="External"/><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hyperlink" Target="doi:10.25333/C32K7M" TargetMode="External"/><Relationship Id="rId5" Type="http://schemas.openxmlformats.org/officeDocument/2006/relationships/image" Target="../media/image20.tiff"/><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21.tiff"/><Relationship Id="rId4" Type="http://schemas.openxmlformats.org/officeDocument/2006/relationships/image" Target="../media/image17.tif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2.jpeg"/><Relationship Id="rId7" Type="http://schemas.openxmlformats.org/officeDocument/2006/relationships/hyperlink" Target="https://creativecommons.org/licenses/by/4.0/" TargetMode="External"/><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hyperlink" Target="https://doi.org/10.25333/BGFG-D241" TargetMode="External"/><Relationship Id="rId5" Type="http://schemas.openxmlformats.org/officeDocument/2006/relationships/hyperlink" Target="https://www.eurocris.org/" TargetMode="External"/><Relationship Id="rId4" Type="http://schemas.openxmlformats.org/officeDocument/2006/relationships/hyperlink" Target="https://www.oclc.or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hyperlink" Target="https://creativecommons.org/licenses/by/4.0/" TargetMode="External"/><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hyperlink" Target="https://doi.org/10.25333/BGFG-D241" TargetMode="External"/><Relationship Id="rId5" Type="http://schemas.openxmlformats.org/officeDocument/2006/relationships/image" Target="../media/image22.jpe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hyperlink" Target="https://creativecommons.org/licenses/by/4.0/" TargetMode="External"/><Relationship Id="rId5" Type="http://schemas.openxmlformats.org/officeDocument/2006/relationships/hyperlink" Target="https://doi.org/10.25333/BGFG-D241" TargetMode="External"/><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hyperlink" Target="https://creativecommons.org/licenses/by/4.0/" TargetMode="External"/><Relationship Id="rId5" Type="http://schemas.openxmlformats.org/officeDocument/2006/relationships/hyperlink" Target="https://doi.org/10.25333/BGFG-D241" TargetMode="External"/><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hyperlink" Target="https://creativecommons.org/licenses/by/4.0/" TargetMode="External"/><Relationship Id="rId5" Type="http://schemas.openxmlformats.org/officeDocument/2006/relationships/hyperlink" Target="https://doi.org/10.25333/BGFG-D241" TargetMode="External"/><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hyperlink" Target="https://creativecommons.org/licenses/by/4.0/" TargetMode="External"/><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hyperlink" Target="https://doi.org/10.25333/BGFG-D241" TargetMode="External"/><Relationship Id="rId5" Type="http://schemas.openxmlformats.org/officeDocument/2006/relationships/image" Target="../media/image22.jpe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hyperlink" Target="https://creativecommons.org/licenses/by/4.0/" TargetMode="External"/><Relationship Id="rId4" Type="http://schemas.openxmlformats.org/officeDocument/2006/relationships/hyperlink" Target="https://doi.org/10.25333/BGFG-D241"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2.jpeg"/><Relationship Id="rId7" Type="http://schemas.openxmlformats.org/officeDocument/2006/relationships/hyperlink" Target="https://creativecommons.org/licenses/by/4.0/"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hyperlink" Target="https://doi.org/10.25333/BGFG-D241" TargetMode="External"/><Relationship Id="rId5" Type="http://schemas.openxmlformats.org/officeDocument/2006/relationships/hyperlink" Target="https://www.eurocris.org/" TargetMode="External"/><Relationship Id="rId4" Type="http://schemas.openxmlformats.org/officeDocument/2006/relationships/hyperlink" Target="https://www.oclc.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hyperlink" Target="https://creativecommons.org/licenses/by/4.0/" TargetMode="External"/><Relationship Id="rId5" Type="http://schemas.openxmlformats.org/officeDocument/2006/relationships/hyperlink" Target="https://doi.org/10.25333/BGFG-D241" TargetMode="External"/><Relationship Id="rId4" Type="http://schemas.openxmlformats.org/officeDocument/2006/relationships/image" Target="../media/image22.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hyperlink" Target="https://creativecommons.org/licenses/by/4.0/" TargetMode="External"/><Relationship Id="rId5" Type="http://schemas.openxmlformats.org/officeDocument/2006/relationships/hyperlink" Target="https://doi.org/10.25333/BGFG-D241" TargetMode="External"/><Relationship Id="rId4" Type="http://schemas.openxmlformats.org/officeDocument/2006/relationships/image" Target="../media/image22.jpe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hyperlink" Target="https://creativecommons.org/licenses/by/4.0/" TargetMode="External"/><Relationship Id="rId5" Type="http://schemas.openxmlformats.org/officeDocument/2006/relationships/hyperlink" Target="https://doi.org/10.25333/BGFG-D241" TargetMode="External"/><Relationship Id="rId4" Type="http://schemas.openxmlformats.org/officeDocument/2006/relationships/image" Target="../media/image22.jpeg"/></Relationships>
</file>

<file path=ppt/slides/_rels/slide36.xml.rels><?xml version="1.0" encoding="UTF-8" standalone="yes"?>
<Relationships xmlns="http://schemas.openxmlformats.org/package/2006/relationships"><Relationship Id="rId8" Type="http://schemas.openxmlformats.org/officeDocument/2006/relationships/hyperlink" Target="https://orcid.org/0000-0002-0302-2761" TargetMode="External"/><Relationship Id="rId3" Type="http://schemas.openxmlformats.org/officeDocument/2006/relationships/hyperlink" Target="mailto:bryantr@oclc.org" TargetMode="External"/><Relationship Id="rId7" Type="http://schemas.openxmlformats.org/officeDocument/2006/relationships/hyperlink" Target="mailto:fransen@umn.edu" TargetMode="External"/><Relationship Id="rId2" Type="http://schemas.openxmlformats.org/officeDocument/2006/relationships/notesSlide" Target="../notesSlides/notesSlide30.xml"/><Relationship Id="rId1" Type="http://schemas.openxmlformats.org/officeDocument/2006/relationships/slideLayout" Target="../slideLayouts/slideLayout17.xml"/><Relationship Id="rId6" Type="http://schemas.openxmlformats.org/officeDocument/2006/relationships/hyperlink" Target="https://orcid.org/0000-0003-2895-1310" TargetMode="External"/><Relationship Id="rId11" Type="http://schemas.openxmlformats.org/officeDocument/2006/relationships/image" Target="../media/image17.tiff"/><Relationship Id="rId5" Type="http://schemas.openxmlformats.org/officeDocument/2006/relationships/hyperlink" Target="mailto:akc@st-andrews.ac.uk" TargetMode="External"/><Relationship Id="rId10" Type="http://schemas.openxmlformats.org/officeDocument/2006/relationships/image" Target="../media/image36.gif"/><Relationship Id="rId4" Type="http://schemas.openxmlformats.org/officeDocument/2006/relationships/hyperlink" Target="https://orcid.org/0000-0002-2753-3881" TargetMode="External"/><Relationship Id="rId9" Type="http://schemas.openxmlformats.org/officeDocument/2006/relationships/hyperlink" Target="https://www.oclc.org/research/events/2019/013019-eurocris-oclcresearch-survey-of-rim-practices.html"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16.xml"/><Relationship Id="rId5" Type="http://schemas.openxmlformats.org/officeDocument/2006/relationships/hyperlink" Target="https://creativecommons.org/licenses/by-sa/3.0/" TargetMode="External"/><Relationship Id="rId4" Type="http://schemas.openxmlformats.org/officeDocument/2006/relationships/hyperlink" Target="https://simple.wikipedia.org/wiki/Fibonacci_number"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hyperlink" Target="https://www.liberquarterly.eu/articles/10.18352/lq.10170/"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3ca%20href=%22https:/www.researchgate.net/figure/Close-up-of-an-artwork-Existing-metadata-is-displayed-around-the-virtual-canvas_fig2_220940480%22%3e%3cimg%20src=%22https:/www.researchgate.net/profile/Doron_Goldfarb/publication/220940480/figure/fig2/AS:669291334615046@1536582897200/Close-up-of-an-artwork-Existing-metadata-is-displayed-around-the-virtual-canvas.png%22%20alt=%22Close%20up%20of%20an%20artwork.%20Existing%20metadata%20is%20displayed%20around%20the%20virtual%20canvas.%22/%3e%3c/a%3e" TargetMode="External"/><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56.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hyperlink" Target="http://orweblog.oclc.org/the-facilitated-collection-redux-a-note-on-collections-as-a-service-the-university-of-california-and-elsevier/"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2.xml"/><Relationship Id="rId1" Type="http://schemas.openxmlformats.org/officeDocument/2006/relationships/slideLayout" Target="../slideLayouts/slideLayout13.xml"/><Relationship Id="rId5" Type="http://schemas.openxmlformats.org/officeDocument/2006/relationships/hyperlink" Target="https://creativecommons.org/licenses/by-sa/3.0/" TargetMode="External"/><Relationship Id="rId4" Type="http://schemas.openxmlformats.org/officeDocument/2006/relationships/hyperlink" Target="https://commons.wikimedia.org/wiki/File:Cat_Cute.JP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hyperlink" Target="https://doi.org/10.25333/C3NK88" TargetMode="External"/><Relationship Id="rId2" Type="http://schemas.openxmlformats.org/officeDocument/2006/relationships/hyperlink" Target="https://doi.org/10.25333/BGFG-D241" TargetMode="External"/><Relationship Id="rId1" Type="http://schemas.openxmlformats.org/officeDocument/2006/relationships/slideLayout" Target="../slideLayouts/slideLayout7.xml"/><Relationship Id="rId5" Type="http://schemas.openxmlformats.org/officeDocument/2006/relationships/hyperlink" Target="https://twitter.com/archaeoscape/status/1091034237342486528" TargetMode="External"/><Relationship Id="rId4" Type="http://schemas.openxmlformats.org/officeDocument/2006/relationships/hyperlink" Target="https://doi.org/10.25333/C32K7M"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orweblog.oclc.org/the-facilitated-collection-redux-a-note-on-collections-as-a-service-the-university-of-california-and-elsevier/" TargetMode="External"/><Relationship Id="rId7" Type="http://schemas.openxmlformats.org/officeDocument/2006/relationships/hyperlink" Target="https://doi.org/10.5860/crl.79.1.100" TargetMode="External"/><Relationship Id="rId2" Type="http://schemas.openxmlformats.org/officeDocument/2006/relationships/hyperlink" Target="https://www.liberquarterly.eu/articles/10.18352/lq.10170/" TargetMode="External"/><Relationship Id="rId1" Type="http://schemas.openxmlformats.org/officeDocument/2006/relationships/slideLayout" Target="../slideLayouts/slideLayout7.xml"/><Relationship Id="rId6" Type="http://schemas.openxmlformats.org/officeDocument/2006/relationships/hyperlink" Target="https://doi.org/10.1002/asi.23480" TargetMode="External"/><Relationship Id="rId5" Type="http://schemas.openxmlformats.org/officeDocument/2006/relationships/hyperlink" Target="https://doi.org/10.1017/aap.2018.2" TargetMode="External"/><Relationship Id="rId4" Type="http://schemas.openxmlformats.org/officeDocument/2006/relationships/hyperlink" Target="http://lj.libraryjournal.com/2015/07/technology/wisdom-of-the-crowd-digital-collections/#_"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doi.org/10.25333/C3763V" TargetMode="External"/><Relationship Id="rId2" Type="http://schemas.openxmlformats.org/officeDocument/2006/relationships/hyperlink" Target="https://doi.org/10.25333/C3J63N" TargetMode="External"/><Relationship Id="rId1" Type="http://schemas.openxmlformats.org/officeDocument/2006/relationships/slideLayout" Target="../slideLayouts/slideLayout7.xml"/><Relationship Id="rId5" Type="http://schemas.openxmlformats.org/officeDocument/2006/relationships/hyperlink" Target="https://doi.org/10.1038/sdata.2016.18" TargetMode="External"/><Relationship Id="rId4" Type="http://schemas.openxmlformats.org/officeDocument/2006/relationships/hyperlink" Target="https://www.oclc.org/en/member-stories/carnegie-mellon.htm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9.svg"/><Relationship Id="rId5" Type="http://schemas.openxmlformats.org/officeDocument/2006/relationships/image" Target="../media/image8.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platzhalter 14">
            <a:extLst>
              <a:ext uri="{FF2B5EF4-FFF2-40B4-BE49-F238E27FC236}">
                <a16:creationId xmlns:a16="http://schemas.microsoft.com/office/drawing/2014/main" id="{C182F509-2717-4C18-B649-DE12C7DB3C11}"/>
              </a:ext>
            </a:extLst>
          </p:cNvPr>
          <p:cNvSpPr>
            <a:spLocks noGrp="1"/>
          </p:cNvSpPr>
          <p:nvPr>
            <p:ph type="body" sz="quarter" idx="12"/>
          </p:nvPr>
        </p:nvSpPr>
        <p:spPr/>
        <p:txBody>
          <a:bodyPr/>
          <a:lstStyle/>
          <a:p>
            <a:r>
              <a:rPr lang="en-US" dirty="0"/>
              <a:t>09 April 2019 – ILIDE Conference</a:t>
            </a:r>
          </a:p>
        </p:txBody>
      </p:sp>
      <p:sp>
        <p:nvSpPr>
          <p:cNvPr id="16" name="Textplatzhalter 15">
            <a:extLst>
              <a:ext uri="{FF2B5EF4-FFF2-40B4-BE49-F238E27FC236}">
                <a16:creationId xmlns:a16="http://schemas.microsoft.com/office/drawing/2014/main" id="{98F10A37-E9EA-417B-BB99-736333E13E4F}"/>
              </a:ext>
            </a:extLst>
          </p:cNvPr>
          <p:cNvSpPr>
            <a:spLocks noGrp="1"/>
          </p:cNvSpPr>
          <p:nvPr>
            <p:ph type="body" sz="quarter" idx="16"/>
          </p:nvPr>
        </p:nvSpPr>
        <p:spPr/>
        <p:txBody>
          <a:bodyPr>
            <a:normAutofit/>
          </a:bodyPr>
          <a:lstStyle/>
          <a:p>
            <a:r>
              <a:rPr lang="en-US" sz="3200" dirty="0"/>
              <a:t>Trends, Shifts, and Understanding our Position: </a:t>
            </a:r>
          </a:p>
          <a:p>
            <a:r>
              <a:rPr lang="en-US" sz="3200" dirty="0"/>
              <a:t>Insights from OCLC Research</a:t>
            </a:r>
          </a:p>
          <a:p>
            <a:endParaRPr lang="en-US" sz="3200" dirty="0"/>
          </a:p>
          <a:p>
            <a:endParaRPr lang="en-US" sz="3200" dirty="0"/>
          </a:p>
          <a:p>
            <a:endParaRPr lang="en-US" sz="3200" dirty="0"/>
          </a:p>
        </p:txBody>
      </p:sp>
      <p:sp>
        <p:nvSpPr>
          <p:cNvPr id="3" name="Text Placeholder 2">
            <a:extLst>
              <a:ext uri="{FF2B5EF4-FFF2-40B4-BE49-F238E27FC236}">
                <a16:creationId xmlns:a16="http://schemas.microsoft.com/office/drawing/2014/main" id="{89DCC0A9-8967-BA4C-8923-EC688C30486F}"/>
              </a:ext>
            </a:extLst>
          </p:cNvPr>
          <p:cNvSpPr>
            <a:spLocks noGrp="1"/>
          </p:cNvSpPr>
          <p:nvPr>
            <p:ph type="body" sz="quarter" idx="17"/>
          </p:nvPr>
        </p:nvSpPr>
        <p:spPr>
          <a:xfrm>
            <a:off x="971592" y="4275963"/>
            <a:ext cx="2091278" cy="461729"/>
          </a:xfrm>
        </p:spPr>
        <p:txBody>
          <a:bodyPr/>
          <a:lstStyle/>
          <a:p>
            <a:r>
              <a:rPr lang="en-US" dirty="0"/>
              <a:t>Rachel L. Frick</a:t>
            </a:r>
          </a:p>
        </p:txBody>
      </p:sp>
      <p:sp>
        <p:nvSpPr>
          <p:cNvPr id="4" name="Text Placeholder 3">
            <a:extLst>
              <a:ext uri="{FF2B5EF4-FFF2-40B4-BE49-F238E27FC236}">
                <a16:creationId xmlns:a16="http://schemas.microsoft.com/office/drawing/2014/main" id="{39E6FB8F-65FC-C849-9EE4-6C2453268EA7}"/>
              </a:ext>
            </a:extLst>
          </p:cNvPr>
          <p:cNvSpPr>
            <a:spLocks noGrp="1"/>
          </p:cNvSpPr>
          <p:nvPr>
            <p:ph type="body" sz="quarter" idx="18"/>
          </p:nvPr>
        </p:nvSpPr>
        <p:spPr>
          <a:xfrm>
            <a:off x="971594" y="4818452"/>
            <a:ext cx="6408293" cy="360163"/>
          </a:xfrm>
        </p:spPr>
        <p:txBody>
          <a:bodyPr/>
          <a:lstStyle/>
          <a:p>
            <a:r>
              <a:rPr lang="en-US" dirty="0"/>
              <a:t>Executive Director, OCLC Research Library Partnership</a:t>
            </a:r>
          </a:p>
        </p:txBody>
      </p:sp>
      <p:sp>
        <p:nvSpPr>
          <p:cNvPr id="2" name="Foliennummernplatzhalter 1">
            <a:extLst>
              <a:ext uri="{FF2B5EF4-FFF2-40B4-BE49-F238E27FC236}">
                <a16:creationId xmlns:a16="http://schemas.microsoft.com/office/drawing/2014/main" id="{EABAA17A-92D4-4814-A746-C21FBF330E05}"/>
              </a:ext>
            </a:extLst>
          </p:cNvPr>
          <p:cNvSpPr>
            <a:spLocks noGrp="1"/>
          </p:cNvSpPr>
          <p:nvPr>
            <p:ph type="sldNum" sz="quarter" idx="4"/>
          </p:nvPr>
        </p:nvSpPr>
        <p:spPr/>
        <p:txBody>
          <a:bodyPr/>
          <a:lstStyle/>
          <a:p>
            <a:fld id="{C7E911E4-7CD8-4F9C-B647-4242FE4D1061}" type="slidenum">
              <a:rPr lang="de-DE" smtClean="0"/>
              <a:pPr/>
              <a:t>1</a:t>
            </a:fld>
            <a:endParaRPr lang="de-DE" dirty="0"/>
          </a:p>
        </p:txBody>
      </p:sp>
    </p:spTree>
    <p:extLst>
      <p:ext uri="{BB962C8B-B14F-4D97-AF65-F5344CB8AC3E}">
        <p14:creationId xmlns:p14="http://schemas.microsoft.com/office/powerpoint/2010/main" val="1841725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ABFEC7-4CFB-48F1-B9CC-3E8762E1A8CD}"/>
              </a:ext>
            </a:extLst>
          </p:cNvPr>
          <p:cNvSpPr>
            <a:spLocks noGrp="1"/>
          </p:cNvSpPr>
          <p:nvPr>
            <p:ph type="body" sz="quarter" idx="13"/>
          </p:nvPr>
        </p:nvSpPr>
        <p:spPr/>
        <p:txBody>
          <a:bodyPr/>
          <a:lstStyle/>
          <a:p>
            <a:r>
              <a:rPr lang="en-US"/>
              <a:t>Top Level Initial Observations</a:t>
            </a:r>
          </a:p>
        </p:txBody>
      </p:sp>
      <p:sp>
        <p:nvSpPr>
          <p:cNvPr id="3" name="Text Placeholder 2">
            <a:extLst>
              <a:ext uri="{FF2B5EF4-FFF2-40B4-BE49-F238E27FC236}">
                <a16:creationId xmlns:a16="http://schemas.microsoft.com/office/drawing/2014/main" id="{BDC3165F-809E-424D-AB03-E534C248AEF8}"/>
              </a:ext>
            </a:extLst>
          </p:cNvPr>
          <p:cNvSpPr>
            <a:spLocks noGrp="1"/>
          </p:cNvSpPr>
          <p:nvPr>
            <p:ph type="body" sz="quarter" idx="12"/>
          </p:nvPr>
        </p:nvSpPr>
        <p:spPr/>
        <p:txBody>
          <a:bodyPr/>
          <a:lstStyle/>
          <a:p>
            <a:r>
              <a:rPr lang="en-US" sz="2667" b="1">
                <a:solidFill>
                  <a:schemeClr val="accent2"/>
                </a:solidFill>
              </a:rPr>
              <a:t>Support for researchers:</a:t>
            </a:r>
            <a:r>
              <a:rPr lang="en-US" sz="2667"/>
              <a:t> high interest in getting staff / faculty skilled up. Opportunity to highlight good work we’ve already done.</a:t>
            </a:r>
          </a:p>
          <a:p>
            <a:r>
              <a:rPr lang="en-US" sz="2667" b="1">
                <a:solidFill>
                  <a:schemeClr val="accent2"/>
                </a:solidFill>
              </a:rPr>
              <a:t>Special collections: </a:t>
            </a:r>
            <a:r>
              <a:rPr lang="en-US" sz="2667"/>
              <a:t>still seen as being central even if they may have fallen below the fold in terms of the “top three” priorities </a:t>
            </a:r>
          </a:p>
          <a:p>
            <a:r>
              <a:rPr lang="en-US" sz="2667" b="1">
                <a:solidFill>
                  <a:schemeClr val="accent2"/>
                </a:solidFill>
              </a:rPr>
              <a:t>Linked data: </a:t>
            </a:r>
            <a:r>
              <a:rPr lang="en-US" sz="2667"/>
              <a:t>not being well understood by library leadership (and it may even be viewed with skepticism). </a:t>
            </a:r>
          </a:p>
          <a:p>
            <a:r>
              <a:rPr lang="en-US" sz="2667" b="1">
                <a:solidFill>
                  <a:schemeClr val="accent2"/>
                </a:solidFill>
              </a:rPr>
              <a:t>Open access: </a:t>
            </a:r>
            <a:r>
              <a:rPr lang="en-US" sz="2667"/>
              <a:t>good area for further exploration and discussion. </a:t>
            </a:r>
          </a:p>
        </p:txBody>
      </p:sp>
      <p:sp>
        <p:nvSpPr>
          <p:cNvPr id="4" name="Foliennummernplatzhalter 3">
            <a:extLst>
              <a:ext uri="{FF2B5EF4-FFF2-40B4-BE49-F238E27FC236}">
                <a16:creationId xmlns:a16="http://schemas.microsoft.com/office/drawing/2014/main" id="{CE52DECD-E0B0-4093-AD97-EBD58E20D3D4}"/>
              </a:ext>
            </a:extLst>
          </p:cNvPr>
          <p:cNvSpPr>
            <a:spLocks noGrp="1"/>
          </p:cNvSpPr>
          <p:nvPr>
            <p:ph type="sldNum" sz="quarter" idx="4"/>
          </p:nvPr>
        </p:nvSpPr>
        <p:spPr/>
        <p:txBody>
          <a:bodyPr/>
          <a:lstStyle/>
          <a:p>
            <a:fld id="{C7E911E4-7CD8-4F9C-B647-4242FE4D1061}" type="slidenum">
              <a:rPr lang="de-DE" smtClean="0"/>
              <a:pPr/>
              <a:t>10</a:t>
            </a:fld>
            <a:endParaRPr lang="de-DE"/>
          </a:p>
        </p:txBody>
      </p:sp>
    </p:spTree>
    <p:extLst>
      <p:ext uri="{BB962C8B-B14F-4D97-AF65-F5344CB8AC3E}">
        <p14:creationId xmlns:p14="http://schemas.microsoft.com/office/powerpoint/2010/main" val="1647208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0FBC7B-0F5F-4B47-90B8-258D7F5A0A56}"/>
              </a:ext>
            </a:extLst>
          </p:cNvPr>
          <p:cNvSpPr>
            <a:spLocks noGrp="1"/>
          </p:cNvSpPr>
          <p:nvPr>
            <p:ph type="body" sz="quarter" idx="10"/>
          </p:nvPr>
        </p:nvSpPr>
        <p:spPr>
          <a:xfrm>
            <a:off x="420346" y="1108082"/>
            <a:ext cx="10898717" cy="1717393"/>
          </a:xfrm>
        </p:spPr>
        <p:txBody>
          <a:bodyPr/>
          <a:lstStyle/>
          <a:p>
            <a:r>
              <a:rPr lang="en-US"/>
              <a:t>Research Support </a:t>
            </a:r>
          </a:p>
          <a:p>
            <a:endParaRPr lang="en-US"/>
          </a:p>
        </p:txBody>
      </p:sp>
      <p:sp>
        <p:nvSpPr>
          <p:cNvPr id="3" name="Text Placeholder 2">
            <a:extLst>
              <a:ext uri="{FF2B5EF4-FFF2-40B4-BE49-F238E27FC236}">
                <a16:creationId xmlns:a16="http://schemas.microsoft.com/office/drawing/2014/main" id="{93B21796-4DE4-664C-B7BF-7F045412FD24}"/>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8EAD3AA8-2063-134A-AEF4-03BF16D69213}"/>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357790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1866663-E7E7-4960-AD29-5FEABDC6492B}"/>
              </a:ext>
            </a:extLst>
          </p:cNvPr>
          <p:cNvSpPr txBox="1"/>
          <p:nvPr/>
        </p:nvSpPr>
        <p:spPr>
          <a:xfrm>
            <a:off x="1387690" y="4022476"/>
            <a:ext cx="9034941" cy="1856983"/>
          </a:xfrm>
          <a:prstGeom prst="rect">
            <a:avLst/>
          </a:prstGeom>
          <a:noFill/>
        </p:spPr>
        <p:txBody>
          <a:bodyPr wrap="square" rtlCol="0">
            <a:spAutoFit/>
          </a:bodyPr>
          <a:lstStyle/>
          <a:p>
            <a:pPr algn="r" defTabSz="609585">
              <a:defRPr/>
            </a:pPr>
            <a:r>
              <a:rPr lang="en-US" sz="3200" b="1">
                <a:solidFill>
                  <a:schemeClr val="accent2"/>
                </a:solidFill>
                <a:latin typeface="Arial"/>
              </a:rPr>
              <a:t>Research Information Management (RIM):</a:t>
            </a:r>
          </a:p>
          <a:p>
            <a:pPr algn="r" defTabSz="609585">
              <a:defRPr/>
            </a:pPr>
            <a:r>
              <a:rPr lang="en-US" sz="3200" b="1">
                <a:solidFill>
                  <a:schemeClr val="accent2"/>
                </a:solidFill>
                <a:latin typeface="Arial"/>
              </a:rPr>
              <a:t>“the aggregation, curation, and utilization of metadata about research activities.” </a:t>
            </a:r>
          </a:p>
          <a:p>
            <a:pPr algn="r" defTabSz="609585">
              <a:defRPr/>
            </a:pPr>
            <a:r>
              <a:rPr lang="en-US" sz="1867" b="1">
                <a:solidFill>
                  <a:srgbClr val="000000">
                    <a:lumMod val="50000"/>
                    <a:lumOff val="50000"/>
                  </a:srgbClr>
                </a:solidFill>
                <a:latin typeface="Arial"/>
              </a:rPr>
              <a:t>(Bryant et al., 2017, p. 6)</a:t>
            </a:r>
            <a:endParaRPr lang="en-US" sz="3200" b="1">
              <a:solidFill>
                <a:srgbClr val="000000">
                  <a:lumMod val="50000"/>
                  <a:lumOff val="50000"/>
                </a:srgbClr>
              </a:solidFill>
              <a:latin typeface="Arial"/>
            </a:endParaRPr>
          </a:p>
        </p:txBody>
      </p:sp>
      <p:sp>
        <p:nvSpPr>
          <p:cNvPr id="6" name="TextBox 5">
            <a:extLst>
              <a:ext uri="{FF2B5EF4-FFF2-40B4-BE49-F238E27FC236}">
                <a16:creationId xmlns:a16="http://schemas.microsoft.com/office/drawing/2014/main" id="{2BCC0804-BA94-4C09-AFE9-7B9112E2A32E}"/>
              </a:ext>
            </a:extLst>
          </p:cNvPr>
          <p:cNvSpPr txBox="1"/>
          <p:nvPr/>
        </p:nvSpPr>
        <p:spPr>
          <a:xfrm>
            <a:off x="1516870" y="418637"/>
            <a:ext cx="10370332" cy="2841868"/>
          </a:xfrm>
          <a:prstGeom prst="rect">
            <a:avLst/>
          </a:prstGeom>
          <a:noFill/>
        </p:spPr>
        <p:txBody>
          <a:bodyPr wrap="square" rtlCol="0">
            <a:spAutoFit/>
          </a:bodyPr>
          <a:lstStyle/>
          <a:p>
            <a:pPr defTabSz="609585">
              <a:defRPr/>
            </a:pPr>
            <a:r>
              <a:rPr lang="en-US" sz="3200" b="1">
                <a:solidFill>
                  <a:schemeClr val="tx1">
                    <a:lumMod val="95000"/>
                    <a:lumOff val="5000"/>
                  </a:schemeClr>
                </a:solidFill>
                <a:latin typeface="Arial"/>
              </a:rPr>
              <a:t>Research Data Management (RDM):</a:t>
            </a:r>
          </a:p>
          <a:p>
            <a:pPr defTabSz="609585">
              <a:defRPr/>
            </a:pPr>
            <a:r>
              <a:rPr lang="en-US" sz="3200" b="1">
                <a:solidFill>
                  <a:schemeClr val="tx1">
                    <a:lumMod val="95000"/>
                    <a:lumOff val="5000"/>
                  </a:schemeClr>
                </a:solidFill>
                <a:latin typeface="Arial"/>
              </a:rPr>
              <a:t>“activities and processes associated with the [research] data lifecycle, involving the design and creation of [research] data, storage, security, preservation, retrieval, sharing, and reuse….” </a:t>
            </a:r>
          </a:p>
          <a:p>
            <a:pPr defTabSz="609585">
              <a:defRPr/>
            </a:pPr>
            <a:r>
              <a:rPr lang="en-US" sz="1867" b="1">
                <a:solidFill>
                  <a:schemeClr val="tx1">
                    <a:lumMod val="95000"/>
                    <a:lumOff val="5000"/>
                  </a:schemeClr>
                </a:solidFill>
                <a:latin typeface="Arial"/>
              </a:rPr>
              <a:t>(Cox &amp; Pinfield, 2014, p. 300)</a:t>
            </a:r>
            <a:endParaRPr lang="en-US" sz="3200" b="1">
              <a:solidFill>
                <a:schemeClr val="tx1">
                  <a:lumMod val="95000"/>
                  <a:lumOff val="5000"/>
                </a:schemeClr>
              </a:solidFill>
              <a:latin typeface="Arial"/>
            </a:endParaRPr>
          </a:p>
        </p:txBody>
      </p:sp>
      <p:sp>
        <p:nvSpPr>
          <p:cNvPr id="7" name="Rectangle 6">
            <a:extLst>
              <a:ext uri="{FF2B5EF4-FFF2-40B4-BE49-F238E27FC236}">
                <a16:creationId xmlns:a16="http://schemas.microsoft.com/office/drawing/2014/main" id="{E50CB364-C89C-495C-9618-84C1E3A9E8AF}"/>
              </a:ext>
            </a:extLst>
          </p:cNvPr>
          <p:cNvSpPr/>
          <p:nvPr/>
        </p:nvSpPr>
        <p:spPr>
          <a:xfrm>
            <a:off x="436938" y="1158021"/>
            <a:ext cx="759183" cy="1231106"/>
          </a:xfrm>
          <a:prstGeom prst="rect">
            <a:avLst/>
          </a:prstGeom>
          <a:noFill/>
        </p:spPr>
        <p:txBody>
          <a:bodyPr wrap="square" lIns="121920" tIns="60960" rIns="121920" bIns="60960">
            <a:spAutoFit/>
          </a:bodyPr>
          <a:lstStyle/>
          <a:p>
            <a:pPr algn="ctr" defTabSz="609585">
              <a:defRPr/>
            </a:pPr>
            <a:r>
              <a:rPr lang="en-US" sz="7200">
                <a:ln w="0"/>
                <a:effectLst>
                  <a:outerShdw blurRad="38100" dist="19050" dir="2700000" algn="tl" rotWithShape="0">
                    <a:srgbClr val="000000">
                      <a:alpha val="40000"/>
                    </a:srgbClr>
                  </a:outerShdw>
                </a:effectLst>
                <a:latin typeface="Arial"/>
              </a:rPr>
              <a:t>1</a:t>
            </a:r>
          </a:p>
        </p:txBody>
      </p:sp>
      <p:sp>
        <p:nvSpPr>
          <p:cNvPr id="8" name="Rectangle 7">
            <a:extLst>
              <a:ext uri="{FF2B5EF4-FFF2-40B4-BE49-F238E27FC236}">
                <a16:creationId xmlns:a16="http://schemas.microsoft.com/office/drawing/2014/main" id="{7E564970-CB5B-4F6D-B1D0-B12028BE0570}"/>
              </a:ext>
            </a:extLst>
          </p:cNvPr>
          <p:cNvSpPr/>
          <p:nvPr/>
        </p:nvSpPr>
        <p:spPr>
          <a:xfrm>
            <a:off x="10662186" y="4350771"/>
            <a:ext cx="759183" cy="1231106"/>
          </a:xfrm>
          <a:prstGeom prst="rect">
            <a:avLst/>
          </a:prstGeom>
          <a:noFill/>
        </p:spPr>
        <p:txBody>
          <a:bodyPr wrap="square" lIns="121920" tIns="60960" rIns="121920" bIns="60960">
            <a:spAutoFit/>
          </a:bodyPr>
          <a:lstStyle/>
          <a:p>
            <a:pPr algn="ctr" defTabSz="609585">
              <a:defRPr/>
            </a:pPr>
            <a:r>
              <a:rPr lang="en-US" sz="7200">
                <a:ln w="0"/>
                <a:effectLst>
                  <a:outerShdw blurRad="38100" dist="19050" dir="2700000" algn="tl" rotWithShape="0">
                    <a:srgbClr val="000000">
                      <a:alpha val="40000"/>
                    </a:srgbClr>
                  </a:outerShdw>
                </a:effectLst>
                <a:latin typeface="Arial"/>
              </a:rPr>
              <a:t>2</a:t>
            </a:r>
          </a:p>
        </p:txBody>
      </p:sp>
    </p:spTree>
    <p:extLst>
      <p:ext uri="{BB962C8B-B14F-4D97-AF65-F5344CB8AC3E}">
        <p14:creationId xmlns:p14="http://schemas.microsoft.com/office/powerpoint/2010/main" val="2882393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2E2F1349-3517-4E2B-B8F1-DA260ACBE738}"/>
              </a:ext>
            </a:extLst>
          </p:cNvPr>
          <p:cNvSpPr>
            <a:spLocks noGrp="1"/>
          </p:cNvSpPr>
          <p:nvPr>
            <p:ph type="body" sz="quarter" idx="13"/>
          </p:nvPr>
        </p:nvSpPr>
        <p:spPr/>
        <p:txBody>
          <a:bodyPr/>
          <a:lstStyle/>
          <a:p>
            <a:r>
              <a:rPr lang="de-DE"/>
              <a:t>Research Information Management</a:t>
            </a:r>
          </a:p>
        </p:txBody>
      </p:sp>
      <p:sp>
        <p:nvSpPr>
          <p:cNvPr id="2" name="Textplatzhalter 1">
            <a:extLst>
              <a:ext uri="{FF2B5EF4-FFF2-40B4-BE49-F238E27FC236}">
                <a16:creationId xmlns:a16="http://schemas.microsoft.com/office/drawing/2014/main" id="{6360A158-AD46-43E7-BAE1-872403F8E6B8}"/>
              </a:ext>
            </a:extLst>
          </p:cNvPr>
          <p:cNvSpPr>
            <a:spLocks noGrp="1"/>
          </p:cNvSpPr>
          <p:nvPr>
            <p:ph type="body" sz="quarter" idx="12"/>
          </p:nvPr>
        </p:nvSpPr>
        <p:spPr>
          <a:xfrm>
            <a:off x="454381" y="1372996"/>
            <a:ext cx="7343897" cy="4475171"/>
          </a:xfrm>
        </p:spPr>
        <p:txBody>
          <a:bodyPr/>
          <a:lstStyle/>
          <a:p>
            <a:r>
              <a:rPr lang="de-DE" b="1"/>
              <a:t>Research Information: </a:t>
            </a:r>
            <a:r>
              <a:rPr lang="de-DE" err="1">
                <a:cs typeface="Arial"/>
                <a:sym typeface="Arial"/>
              </a:rPr>
              <a:t>M</a:t>
            </a:r>
            <a:r>
              <a:rPr lang="de-DE" err="1">
                <a:ea typeface="Arial"/>
                <a:cs typeface="Arial"/>
                <a:sym typeface="Arial"/>
              </a:rPr>
              <a:t>etadata</a:t>
            </a:r>
            <a:r>
              <a:rPr lang="de-DE">
                <a:ea typeface="Arial"/>
                <a:cs typeface="Arial"/>
                <a:sym typeface="Arial"/>
              </a:rPr>
              <a:t> </a:t>
            </a:r>
            <a:r>
              <a:rPr lang="de-DE" err="1">
                <a:ea typeface="Arial"/>
                <a:cs typeface="Arial"/>
                <a:sym typeface="Arial"/>
              </a:rPr>
              <a:t>about</a:t>
            </a:r>
            <a:r>
              <a:rPr lang="de-DE">
                <a:ea typeface="Arial"/>
                <a:cs typeface="Arial"/>
                <a:sym typeface="Arial"/>
              </a:rPr>
              <a:t> research </a:t>
            </a:r>
            <a:r>
              <a:rPr lang="de-DE" err="1">
                <a:ea typeface="Arial"/>
                <a:cs typeface="Arial"/>
                <a:sym typeface="Arial"/>
              </a:rPr>
              <a:t>activities</a:t>
            </a:r>
            <a:r>
              <a:rPr lang="de-DE">
                <a:ea typeface="Arial"/>
                <a:cs typeface="Arial"/>
                <a:sym typeface="Arial"/>
              </a:rPr>
              <a:t> and </a:t>
            </a:r>
            <a:r>
              <a:rPr lang="de-DE" err="1">
                <a:ea typeface="Arial"/>
                <a:cs typeface="Arial"/>
                <a:sym typeface="Arial"/>
              </a:rPr>
              <a:t>outputs</a:t>
            </a:r>
            <a:r>
              <a:rPr lang="de-DE">
                <a:ea typeface="Arial"/>
                <a:cs typeface="Arial"/>
                <a:sym typeface="Arial"/>
              </a:rPr>
              <a:t> (e.g. </a:t>
            </a:r>
            <a:r>
              <a:rPr lang="de-DE" err="1">
                <a:ea typeface="Arial"/>
                <a:cs typeface="Arial"/>
                <a:sym typeface="Arial"/>
              </a:rPr>
              <a:t>projects</a:t>
            </a:r>
            <a:r>
              <a:rPr lang="de-DE">
                <a:ea typeface="Arial"/>
                <a:cs typeface="Arial"/>
                <a:sym typeface="Arial"/>
              </a:rPr>
              <a:t>, </a:t>
            </a:r>
            <a:r>
              <a:rPr lang="de-DE" err="1">
                <a:ea typeface="Arial"/>
                <a:cs typeface="Arial"/>
                <a:sym typeface="Arial"/>
              </a:rPr>
              <a:t>publications</a:t>
            </a:r>
            <a:r>
              <a:rPr lang="de-DE">
                <a:ea typeface="Arial"/>
                <a:cs typeface="Arial"/>
                <a:sym typeface="Arial"/>
              </a:rPr>
              <a:t>, …)</a:t>
            </a:r>
          </a:p>
          <a:p>
            <a:r>
              <a:rPr lang="de-DE" b="1">
                <a:cs typeface="Arial"/>
                <a:sym typeface="Arial"/>
              </a:rPr>
              <a:t>Research Information Management (RIM):</a:t>
            </a:r>
            <a:r>
              <a:rPr lang="de-DE">
                <a:cs typeface="Arial"/>
                <a:sym typeface="Arial"/>
              </a:rPr>
              <a:t> </a:t>
            </a:r>
            <a:br>
              <a:rPr lang="de-DE">
                <a:cs typeface="Arial"/>
                <a:sym typeface="Arial"/>
              </a:rPr>
            </a:br>
            <a:r>
              <a:rPr lang="de-DE">
                <a:cs typeface="Arial"/>
                <a:sym typeface="Arial"/>
              </a:rPr>
              <a:t>A</a:t>
            </a:r>
            <a:r>
              <a:rPr lang="de-DE">
                <a:ea typeface="Arial"/>
                <a:cs typeface="Arial"/>
                <a:sym typeface="Arial"/>
              </a:rPr>
              <a:t>ggregation, </a:t>
            </a:r>
            <a:r>
              <a:rPr lang="de-DE" err="1">
                <a:ea typeface="Arial"/>
                <a:cs typeface="Arial"/>
                <a:sym typeface="Arial"/>
              </a:rPr>
              <a:t>curation</a:t>
            </a:r>
            <a:r>
              <a:rPr lang="de-DE">
                <a:ea typeface="Arial"/>
                <a:cs typeface="Arial"/>
                <a:sym typeface="Arial"/>
              </a:rPr>
              <a:t>, &amp; </a:t>
            </a:r>
            <a:r>
              <a:rPr lang="de-DE" err="1">
                <a:ea typeface="Arial"/>
                <a:cs typeface="Arial"/>
                <a:sym typeface="Arial"/>
              </a:rPr>
              <a:t>utilization</a:t>
            </a:r>
            <a:r>
              <a:rPr lang="de-DE">
                <a:ea typeface="Arial"/>
                <a:cs typeface="Arial"/>
                <a:sym typeface="Arial"/>
              </a:rPr>
              <a:t> </a:t>
            </a:r>
            <a:r>
              <a:rPr lang="de-DE" err="1">
                <a:ea typeface="Arial"/>
                <a:cs typeface="Arial"/>
                <a:sym typeface="Arial"/>
              </a:rPr>
              <a:t>of</a:t>
            </a:r>
            <a:r>
              <a:rPr lang="de-DE">
                <a:ea typeface="Arial"/>
                <a:cs typeface="Arial"/>
                <a:sym typeface="Arial"/>
              </a:rPr>
              <a:t> research </a:t>
            </a:r>
            <a:r>
              <a:rPr lang="de-DE" err="1">
                <a:ea typeface="Arial"/>
                <a:cs typeface="Arial"/>
                <a:sym typeface="Arial"/>
              </a:rPr>
              <a:t>information</a:t>
            </a:r>
            <a:br>
              <a:rPr lang="de-DE">
                <a:ea typeface="Arial"/>
                <a:cs typeface="Arial"/>
                <a:sym typeface="Arial"/>
              </a:rPr>
            </a:br>
            <a:r>
              <a:rPr lang="de-DE">
                <a:ea typeface="Arial"/>
                <a:cs typeface="Arial"/>
                <a:sym typeface="Arial"/>
              </a:rPr>
              <a:t>(e.g. in CRIS </a:t>
            </a:r>
            <a:r>
              <a:rPr lang="de-DE" err="1">
                <a:ea typeface="Arial"/>
                <a:cs typeface="Arial"/>
                <a:sym typeface="Arial"/>
              </a:rPr>
              <a:t>systems</a:t>
            </a:r>
            <a:r>
              <a:rPr lang="de-DE">
                <a:ea typeface="Arial"/>
                <a:cs typeface="Arial"/>
                <a:sym typeface="Arial"/>
              </a:rPr>
              <a:t>)</a:t>
            </a:r>
          </a:p>
        </p:txBody>
      </p:sp>
      <p:pic>
        <p:nvPicPr>
          <p:cNvPr id="7" name="Picture 11" descr="A screenshot of a cell phone&#10;&#10;Description generated with high confidence">
            <a:extLst>
              <a:ext uri="{FF2B5EF4-FFF2-40B4-BE49-F238E27FC236}">
                <a16:creationId xmlns:a16="http://schemas.microsoft.com/office/drawing/2014/main" id="{6503ACFA-ADD3-4EDD-B38C-03C98E96078B}"/>
              </a:ext>
            </a:extLst>
          </p:cNvPr>
          <p:cNvPicPr>
            <a:picLocks noChangeAspect="1"/>
          </p:cNvPicPr>
          <p:nvPr/>
        </p:nvPicPr>
        <p:blipFill>
          <a:blip r:embed="rId3"/>
          <a:stretch>
            <a:fillRect/>
          </a:stretch>
        </p:blipFill>
        <p:spPr>
          <a:xfrm>
            <a:off x="8137226" y="1854679"/>
            <a:ext cx="2933700" cy="2286000"/>
          </a:xfrm>
          <a:prstGeom prst="rect">
            <a:avLst/>
          </a:prstGeom>
        </p:spPr>
      </p:pic>
      <p:pic>
        <p:nvPicPr>
          <p:cNvPr id="8" name="Picture 14" descr="A screenshot of a cell phone&#10;&#10;Description generated with very high confidence">
            <a:extLst>
              <a:ext uri="{FF2B5EF4-FFF2-40B4-BE49-F238E27FC236}">
                <a16:creationId xmlns:a16="http://schemas.microsoft.com/office/drawing/2014/main" id="{4D06D79F-BB91-4678-BAE6-CEC35003D1B0}"/>
              </a:ext>
            </a:extLst>
          </p:cNvPr>
          <p:cNvPicPr>
            <a:picLocks noChangeAspect="1"/>
          </p:cNvPicPr>
          <p:nvPr/>
        </p:nvPicPr>
        <p:blipFill>
          <a:blip r:embed="rId4"/>
          <a:stretch>
            <a:fillRect/>
          </a:stretch>
        </p:blipFill>
        <p:spPr>
          <a:xfrm>
            <a:off x="8209951" y="4412533"/>
            <a:ext cx="3593380" cy="1397239"/>
          </a:xfrm>
          <a:prstGeom prst="rect">
            <a:avLst/>
          </a:prstGeom>
        </p:spPr>
      </p:pic>
      <p:pic>
        <p:nvPicPr>
          <p:cNvPr id="3" name="Picture 2">
            <a:extLst>
              <a:ext uri="{FF2B5EF4-FFF2-40B4-BE49-F238E27FC236}">
                <a16:creationId xmlns:a16="http://schemas.microsoft.com/office/drawing/2014/main" id="{7AC28BFD-C929-7B4C-BDA4-9350A6599366}"/>
              </a:ext>
            </a:extLst>
          </p:cNvPr>
          <p:cNvPicPr>
            <a:picLocks noChangeAspect="1"/>
          </p:cNvPicPr>
          <p:nvPr/>
        </p:nvPicPr>
        <p:blipFill>
          <a:blip r:embed="rId5"/>
          <a:stretch>
            <a:fillRect/>
          </a:stretch>
        </p:blipFill>
        <p:spPr>
          <a:xfrm>
            <a:off x="5698602" y="4630239"/>
            <a:ext cx="2099676" cy="1397239"/>
          </a:xfrm>
          <a:prstGeom prst="rect">
            <a:avLst/>
          </a:prstGeom>
        </p:spPr>
      </p:pic>
      <p:sp>
        <p:nvSpPr>
          <p:cNvPr id="9" name="Oval 8">
            <a:extLst>
              <a:ext uri="{FF2B5EF4-FFF2-40B4-BE49-F238E27FC236}">
                <a16:creationId xmlns:a16="http://schemas.microsoft.com/office/drawing/2014/main" id="{DF51E4AC-AE51-AF43-A7FC-5E8335537D98}"/>
              </a:ext>
            </a:extLst>
          </p:cNvPr>
          <p:cNvSpPr/>
          <p:nvPr/>
        </p:nvSpPr>
        <p:spPr>
          <a:xfrm>
            <a:off x="11724517" y="445027"/>
            <a:ext cx="76200" cy="76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 name="Foliennummernplatzhalter 3">
            <a:extLst>
              <a:ext uri="{FF2B5EF4-FFF2-40B4-BE49-F238E27FC236}">
                <a16:creationId xmlns:a16="http://schemas.microsoft.com/office/drawing/2014/main" id="{0CA6C1C8-74FD-4B8F-B2AE-819822282A66}"/>
              </a:ext>
            </a:extLst>
          </p:cNvPr>
          <p:cNvSpPr>
            <a:spLocks noGrp="1"/>
          </p:cNvSpPr>
          <p:nvPr>
            <p:ph type="sldNum" sz="quarter" idx="4"/>
          </p:nvPr>
        </p:nvSpPr>
        <p:spPr/>
        <p:txBody>
          <a:bodyPr/>
          <a:lstStyle/>
          <a:p>
            <a:fld id="{C7E911E4-7CD8-4F9C-B647-4242FE4D1061}" type="slidenum">
              <a:rPr lang="de-DE" smtClean="0"/>
              <a:pPr/>
              <a:t>13</a:t>
            </a:fld>
            <a:endParaRPr lang="de-DE"/>
          </a:p>
        </p:txBody>
      </p:sp>
    </p:spTree>
    <p:extLst>
      <p:ext uri="{BB962C8B-B14F-4D97-AF65-F5344CB8AC3E}">
        <p14:creationId xmlns:p14="http://schemas.microsoft.com/office/powerpoint/2010/main" val="295631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picture containing text, map&#10;&#10;Description automatically generated">
            <a:extLst>
              <a:ext uri="{FF2B5EF4-FFF2-40B4-BE49-F238E27FC236}">
                <a16:creationId xmlns:a16="http://schemas.microsoft.com/office/drawing/2014/main" id="{B798572A-E607-4AE3-AAE2-3E0686D1EB5A}"/>
              </a:ext>
            </a:extLst>
          </p:cNvPr>
          <p:cNvPicPr>
            <a:picLocks noChangeAspect="1"/>
          </p:cNvPicPr>
          <p:nvPr/>
        </p:nvPicPr>
        <p:blipFill rotWithShape="1">
          <a:blip r:embed="rId2"/>
          <a:srcRect t="9519"/>
          <a:stretch/>
        </p:blipFill>
        <p:spPr>
          <a:xfrm>
            <a:off x="1225129" y="0"/>
            <a:ext cx="10747991" cy="6696477"/>
          </a:xfrm>
          <a:prstGeom prst="rect">
            <a:avLst/>
          </a:prstGeom>
        </p:spPr>
      </p:pic>
      <p:sp>
        <p:nvSpPr>
          <p:cNvPr id="4" name="TextBox 3">
            <a:extLst>
              <a:ext uri="{FF2B5EF4-FFF2-40B4-BE49-F238E27FC236}">
                <a16:creationId xmlns:a16="http://schemas.microsoft.com/office/drawing/2014/main" id="{9C370112-A34B-4F05-8BF2-C0DAF5498F18}"/>
              </a:ext>
            </a:extLst>
          </p:cNvPr>
          <p:cNvSpPr txBox="1"/>
          <p:nvPr/>
        </p:nvSpPr>
        <p:spPr>
          <a:xfrm>
            <a:off x="114230" y="6286109"/>
            <a:ext cx="2425769" cy="338554"/>
          </a:xfrm>
          <a:prstGeom prst="rect">
            <a:avLst/>
          </a:prstGeom>
          <a:noFill/>
        </p:spPr>
        <p:txBody>
          <a:bodyPr wrap="square" rtlCol="0">
            <a:spAutoFit/>
          </a:bodyPr>
          <a:lstStyle/>
          <a:p>
            <a:pPr defTabSz="609585">
              <a:defRPr/>
            </a:pPr>
            <a:r>
              <a:rPr lang="en-US" sz="1600" b="1">
                <a:solidFill>
                  <a:srgbClr val="000000"/>
                </a:solidFill>
                <a:latin typeface="Arial"/>
              </a:rPr>
              <a:t>(Bryant et al., 2017)</a:t>
            </a:r>
          </a:p>
        </p:txBody>
      </p:sp>
      <p:sp>
        <p:nvSpPr>
          <p:cNvPr id="5" name="Rectangle 4">
            <a:extLst>
              <a:ext uri="{FF2B5EF4-FFF2-40B4-BE49-F238E27FC236}">
                <a16:creationId xmlns:a16="http://schemas.microsoft.com/office/drawing/2014/main" id="{0D7E0F39-A1A0-4B49-8CA9-FE936A1D0E40}"/>
              </a:ext>
            </a:extLst>
          </p:cNvPr>
          <p:cNvSpPr/>
          <p:nvPr/>
        </p:nvSpPr>
        <p:spPr>
          <a:xfrm>
            <a:off x="9995251" y="849907"/>
            <a:ext cx="1943243" cy="827187"/>
          </a:xfrm>
          <a:prstGeom prst="rect">
            <a:avLst/>
          </a:prstGeom>
          <a:noFill/>
          <a:ln w="793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defRPr/>
            </a:pPr>
            <a:endParaRPr lang="en-US" sz="2400">
              <a:solidFill>
                <a:prstClr val="white"/>
              </a:solidFill>
              <a:latin typeface="Arial"/>
            </a:endParaRPr>
          </a:p>
        </p:txBody>
      </p:sp>
      <p:sp>
        <p:nvSpPr>
          <p:cNvPr id="2" name="TextBox 1">
            <a:extLst>
              <a:ext uri="{FF2B5EF4-FFF2-40B4-BE49-F238E27FC236}">
                <a16:creationId xmlns:a16="http://schemas.microsoft.com/office/drawing/2014/main" id="{8C122E16-13C8-4571-8594-0C473F76F7F6}"/>
              </a:ext>
            </a:extLst>
          </p:cNvPr>
          <p:cNvSpPr txBox="1"/>
          <p:nvPr/>
        </p:nvSpPr>
        <p:spPr>
          <a:xfrm>
            <a:off x="1" y="1"/>
            <a:ext cx="6324601" cy="666786"/>
          </a:xfrm>
          <a:prstGeom prst="rect">
            <a:avLst/>
          </a:prstGeom>
          <a:noFill/>
        </p:spPr>
        <p:txBody>
          <a:bodyPr wrap="square" rtlCol="0">
            <a:spAutoFit/>
          </a:bodyPr>
          <a:lstStyle/>
          <a:p>
            <a:pPr defTabSz="609585">
              <a:defRPr/>
            </a:pPr>
            <a:r>
              <a:rPr lang="en-US" sz="3733" b="1">
                <a:solidFill>
                  <a:srgbClr val="018553"/>
                </a:solidFill>
                <a:latin typeface="Arial"/>
              </a:rPr>
              <a:t>Institutional Collaborators</a:t>
            </a:r>
          </a:p>
        </p:txBody>
      </p:sp>
    </p:spTree>
    <p:extLst>
      <p:ext uri="{BB962C8B-B14F-4D97-AF65-F5344CB8AC3E}">
        <p14:creationId xmlns:p14="http://schemas.microsoft.com/office/powerpoint/2010/main" val="5372920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382">
            <a:extLst>
              <a:ext uri="{FF2B5EF4-FFF2-40B4-BE49-F238E27FC236}">
                <a16:creationId xmlns:a16="http://schemas.microsoft.com/office/drawing/2014/main" id="{C6990E06-08D0-489C-A0AB-DA4A5EF6A06C}"/>
              </a:ext>
            </a:extLst>
          </p:cNvPr>
          <p:cNvPicPr preferRelativeResize="0"/>
          <p:nvPr/>
        </p:nvPicPr>
        <p:blipFill rotWithShape="1">
          <a:blip r:embed="rId3">
            <a:alphaModFix/>
          </a:blip>
          <a:srcRect/>
          <a:stretch/>
        </p:blipFill>
        <p:spPr>
          <a:xfrm>
            <a:off x="1" y="0"/>
            <a:ext cx="12192000" cy="6858000"/>
          </a:xfrm>
          <a:prstGeom prst="rect">
            <a:avLst/>
          </a:prstGeom>
          <a:solidFill>
            <a:schemeClr val="lt1"/>
          </a:solidFill>
          <a:ln>
            <a:noFill/>
          </a:ln>
        </p:spPr>
      </p:pic>
      <p:sp>
        <p:nvSpPr>
          <p:cNvPr id="3" name="Shape 383">
            <a:extLst>
              <a:ext uri="{FF2B5EF4-FFF2-40B4-BE49-F238E27FC236}">
                <a16:creationId xmlns:a16="http://schemas.microsoft.com/office/drawing/2014/main" id="{44B38EAC-CB56-4D71-9BFF-A73DF2C6591B}"/>
              </a:ext>
            </a:extLst>
          </p:cNvPr>
          <p:cNvSpPr/>
          <p:nvPr/>
        </p:nvSpPr>
        <p:spPr>
          <a:xfrm>
            <a:off x="1" y="6327176"/>
            <a:ext cx="3952644" cy="542841"/>
          </a:xfrm>
          <a:prstGeom prst="rect">
            <a:avLst/>
          </a:prstGeom>
          <a:solidFill>
            <a:srgbClr val="A9306F"/>
          </a:solidFill>
          <a:ln>
            <a:noFill/>
          </a:ln>
        </p:spPr>
        <p:txBody>
          <a:bodyPr spcFirstLastPara="1" wrap="square" lIns="91425" tIns="45700" rIns="91425" bIns="45700" anchor="t" anchorCtr="0">
            <a:noAutofit/>
          </a:bodyPr>
          <a:lstStyle/>
          <a:p>
            <a:pPr algn="ctr" defTabSz="914377">
              <a:buClr>
                <a:srgbClr val="000000"/>
              </a:buClr>
            </a:pPr>
            <a:r>
              <a:rPr lang="en-US" sz="2100" kern="0" err="1">
                <a:solidFill>
                  <a:srgbClr val="FFFFFF"/>
                </a:solidFill>
                <a:latin typeface="Arial"/>
                <a:cs typeface="Arial"/>
                <a:sym typeface="Arial"/>
              </a:rPr>
              <a:t>oc.lc</a:t>
            </a:r>
            <a:r>
              <a:rPr lang="en-US" sz="2100" kern="0">
                <a:solidFill>
                  <a:srgbClr val="FFFFFF"/>
                </a:solidFill>
                <a:latin typeface="Arial"/>
                <a:cs typeface="Arial"/>
                <a:sym typeface="Arial"/>
              </a:rPr>
              <a:t>/rim</a:t>
            </a:r>
            <a:endParaRPr sz="1400" kern="0">
              <a:solidFill>
                <a:srgbClr val="000000"/>
              </a:solidFill>
              <a:latin typeface="Arial"/>
              <a:cs typeface="Arial"/>
              <a:sym typeface="Arial"/>
            </a:endParaRPr>
          </a:p>
        </p:txBody>
      </p:sp>
      <p:pic>
        <p:nvPicPr>
          <p:cNvPr id="4" name="Shape 387">
            <a:extLst>
              <a:ext uri="{FF2B5EF4-FFF2-40B4-BE49-F238E27FC236}">
                <a16:creationId xmlns:a16="http://schemas.microsoft.com/office/drawing/2014/main" id="{0FE6C7FA-768F-47A2-AF8E-33BDBAB0FE11}"/>
              </a:ext>
            </a:extLst>
          </p:cNvPr>
          <p:cNvPicPr preferRelativeResize="0"/>
          <p:nvPr/>
        </p:nvPicPr>
        <p:blipFill rotWithShape="1">
          <a:blip r:embed="rId4">
            <a:alphaModFix/>
          </a:blip>
          <a:srcRect/>
          <a:stretch/>
        </p:blipFill>
        <p:spPr>
          <a:xfrm>
            <a:off x="676850" y="1118653"/>
            <a:ext cx="3437769" cy="4361291"/>
          </a:xfrm>
          <a:prstGeom prst="rect">
            <a:avLst/>
          </a:prstGeom>
          <a:noFill/>
          <a:ln w="31750" cap="flat" cmpd="sng">
            <a:solidFill>
              <a:schemeClr val="lt1"/>
            </a:solidFill>
            <a:prstDash val="solid"/>
            <a:round/>
            <a:headEnd type="none" w="sm" len="sm"/>
            <a:tailEnd type="none" w="sm" len="sm"/>
          </a:ln>
        </p:spPr>
      </p:pic>
      <p:pic>
        <p:nvPicPr>
          <p:cNvPr id="5" name="Shape 388">
            <a:extLst>
              <a:ext uri="{FF2B5EF4-FFF2-40B4-BE49-F238E27FC236}">
                <a16:creationId xmlns:a16="http://schemas.microsoft.com/office/drawing/2014/main" id="{42576EE1-BD00-42EC-AAD9-F47CEDBF177A}"/>
              </a:ext>
            </a:extLst>
          </p:cNvPr>
          <p:cNvPicPr preferRelativeResize="0"/>
          <p:nvPr/>
        </p:nvPicPr>
        <p:blipFill rotWithShape="1">
          <a:blip r:embed="rId5">
            <a:alphaModFix/>
          </a:blip>
          <a:srcRect/>
          <a:stretch/>
        </p:blipFill>
        <p:spPr>
          <a:xfrm>
            <a:off x="4495802" y="1138696"/>
            <a:ext cx="3488143" cy="4358555"/>
          </a:xfrm>
          <a:prstGeom prst="rect">
            <a:avLst/>
          </a:prstGeom>
          <a:noFill/>
          <a:ln w="31750" cap="flat" cmpd="sng">
            <a:solidFill>
              <a:schemeClr val="lt1"/>
            </a:solidFill>
            <a:prstDash val="solid"/>
            <a:round/>
            <a:headEnd type="none" w="sm" len="sm"/>
            <a:tailEnd type="none" w="sm" len="sm"/>
          </a:ln>
        </p:spPr>
      </p:pic>
      <p:pic>
        <p:nvPicPr>
          <p:cNvPr id="6" name="Picture 1">
            <a:extLst>
              <a:ext uri="{FF2B5EF4-FFF2-40B4-BE49-F238E27FC236}">
                <a16:creationId xmlns:a16="http://schemas.microsoft.com/office/drawing/2014/main" id="{C842DE05-89E5-4FAC-9B67-86BF52ABAE3C}"/>
              </a:ext>
            </a:extLst>
          </p:cNvPr>
          <p:cNvPicPr>
            <a:picLocks noChangeAspect="1"/>
          </p:cNvPicPr>
          <p:nvPr/>
        </p:nvPicPr>
        <p:blipFill>
          <a:blip r:embed="rId6"/>
          <a:stretch>
            <a:fillRect/>
          </a:stretch>
        </p:blipFill>
        <p:spPr>
          <a:xfrm>
            <a:off x="8362949" y="1118652"/>
            <a:ext cx="3437769" cy="4395525"/>
          </a:xfrm>
          <a:prstGeom prst="rect">
            <a:avLst/>
          </a:prstGeom>
          <a:ln w="28575">
            <a:solidFill>
              <a:schemeClr val="bg1"/>
            </a:solidFill>
          </a:ln>
        </p:spPr>
      </p:pic>
      <p:sp>
        <p:nvSpPr>
          <p:cNvPr id="7" name="Shape 384">
            <a:extLst>
              <a:ext uri="{FF2B5EF4-FFF2-40B4-BE49-F238E27FC236}">
                <a16:creationId xmlns:a16="http://schemas.microsoft.com/office/drawing/2014/main" id="{E2CB0553-857C-40B7-AC61-3161D641ADA1}"/>
              </a:ext>
            </a:extLst>
          </p:cNvPr>
          <p:cNvSpPr txBox="1"/>
          <p:nvPr/>
        </p:nvSpPr>
        <p:spPr>
          <a:xfrm>
            <a:off x="1045143" y="299506"/>
            <a:ext cx="10101716" cy="522737"/>
          </a:xfrm>
          <a:prstGeom prst="rect">
            <a:avLst/>
          </a:prstGeom>
          <a:noFill/>
          <a:ln>
            <a:noFill/>
          </a:ln>
        </p:spPr>
        <p:txBody>
          <a:bodyPr spcFirstLastPara="1" wrap="square" lIns="91425" tIns="45700" rIns="91425" bIns="45700" anchor="t" anchorCtr="0">
            <a:noAutofit/>
          </a:bodyPr>
          <a:lstStyle/>
          <a:p>
            <a:pPr defTabSz="914377">
              <a:buClr>
                <a:srgbClr val="000000"/>
              </a:buClr>
            </a:pPr>
            <a:r>
              <a:rPr lang="en-US" sz="2000" b="1" kern="0">
                <a:solidFill>
                  <a:srgbClr val="FFFFFF"/>
                </a:solidFill>
                <a:latin typeface="Arial"/>
                <a:cs typeface="Arial"/>
                <a:sym typeface="Arial"/>
              </a:rPr>
              <a:t>OCLC Research publications on Research Information Management</a:t>
            </a:r>
            <a:endParaRPr sz="1400" kern="0">
              <a:solidFill>
                <a:srgbClr val="000000"/>
              </a:solidFill>
              <a:latin typeface="Arial"/>
              <a:cs typeface="Arial"/>
              <a:sym typeface="Arial"/>
            </a:endParaRPr>
          </a:p>
        </p:txBody>
      </p:sp>
      <p:sp>
        <p:nvSpPr>
          <p:cNvPr id="8" name="Oval 8">
            <a:extLst>
              <a:ext uri="{FF2B5EF4-FFF2-40B4-BE49-F238E27FC236}">
                <a16:creationId xmlns:a16="http://schemas.microsoft.com/office/drawing/2014/main" id="{AEB3723A-9F0C-44B4-B76B-98F29038DA57}"/>
              </a:ext>
            </a:extLst>
          </p:cNvPr>
          <p:cNvSpPr/>
          <p:nvPr/>
        </p:nvSpPr>
        <p:spPr>
          <a:xfrm>
            <a:off x="11724517" y="445027"/>
            <a:ext cx="76200" cy="76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Foliennummernplatzhalter 8">
            <a:extLst>
              <a:ext uri="{FF2B5EF4-FFF2-40B4-BE49-F238E27FC236}">
                <a16:creationId xmlns:a16="http://schemas.microsoft.com/office/drawing/2014/main" id="{AF9D0E99-4A9D-44FA-AAA8-190DC184130C}"/>
              </a:ext>
            </a:extLst>
          </p:cNvPr>
          <p:cNvSpPr>
            <a:spLocks noGrp="1"/>
          </p:cNvSpPr>
          <p:nvPr>
            <p:ph type="sldNum" sz="quarter" idx="4"/>
          </p:nvPr>
        </p:nvSpPr>
        <p:spPr/>
        <p:txBody>
          <a:bodyPr/>
          <a:lstStyle/>
          <a:p>
            <a:fld id="{C7E911E4-7CD8-4F9C-B647-4242FE4D1061}" type="slidenum">
              <a:rPr lang="de-DE" smtClean="0"/>
              <a:pPr/>
              <a:t>15</a:t>
            </a:fld>
            <a:endParaRPr lang="de-DE"/>
          </a:p>
        </p:txBody>
      </p:sp>
    </p:spTree>
    <p:extLst>
      <p:ext uri="{BB962C8B-B14F-4D97-AF65-F5344CB8AC3E}">
        <p14:creationId xmlns:p14="http://schemas.microsoft.com/office/powerpoint/2010/main" val="3050863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96E915B1-D9A2-408D-9FFE-F84E68208869}"/>
              </a:ext>
            </a:extLst>
          </p:cNvPr>
          <p:cNvSpPr>
            <a:spLocks noGrp="1"/>
          </p:cNvSpPr>
          <p:nvPr>
            <p:ph type="body" sz="quarter" idx="11"/>
          </p:nvPr>
        </p:nvSpPr>
        <p:spPr/>
        <p:txBody>
          <a:bodyPr/>
          <a:lstStyle/>
          <a:p>
            <a:endParaRPr lang="de-DE"/>
          </a:p>
        </p:txBody>
      </p:sp>
      <p:sp>
        <p:nvSpPr>
          <p:cNvPr id="4" name="Textplatzhalter 3">
            <a:extLst>
              <a:ext uri="{FF2B5EF4-FFF2-40B4-BE49-F238E27FC236}">
                <a16:creationId xmlns:a16="http://schemas.microsoft.com/office/drawing/2014/main" id="{D0A14FFC-9187-425B-BA9E-8D3FE05BD377}"/>
              </a:ext>
            </a:extLst>
          </p:cNvPr>
          <p:cNvSpPr>
            <a:spLocks noGrp="1"/>
          </p:cNvSpPr>
          <p:nvPr>
            <p:ph type="body" sz="quarter" idx="12"/>
          </p:nvPr>
        </p:nvSpPr>
        <p:spPr/>
        <p:txBody>
          <a:bodyPr/>
          <a:lstStyle/>
          <a:p>
            <a:endParaRPr lang="de-DE"/>
          </a:p>
        </p:txBody>
      </p:sp>
      <p:sp>
        <p:nvSpPr>
          <p:cNvPr id="6" name="Textplatzhalter 5">
            <a:extLst>
              <a:ext uri="{FF2B5EF4-FFF2-40B4-BE49-F238E27FC236}">
                <a16:creationId xmlns:a16="http://schemas.microsoft.com/office/drawing/2014/main" id="{6C9415BF-E1EC-4D90-96E9-5172A9120773}"/>
              </a:ext>
            </a:extLst>
          </p:cNvPr>
          <p:cNvSpPr>
            <a:spLocks noGrp="1"/>
          </p:cNvSpPr>
          <p:nvPr>
            <p:ph type="body" sz="quarter" idx="10"/>
          </p:nvPr>
        </p:nvSpPr>
        <p:spPr>
          <a:xfrm>
            <a:off x="622577" y="1108082"/>
            <a:ext cx="5575103" cy="2308324"/>
          </a:xfrm>
        </p:spPr>
        <p:txBody>
          <a:bodyPr/>
          <a:lstStyle/>
          <a:p>
            <a:pPr algn="ctr"/>
            <a:r>
              <a:rPr lang="de-DE" err="1"/>
              <a:t>Defining</a:t>
            </a:r>
            <a:r>
              <a:rPr lang="de-DE"/>
              <a:t> RIM and </a:t>
            </a:r>
            <a:r>
              <a:rPr lang="de-DE" err="1"/>
              <a:t>the</a:t>
            </a:r>
            <a:r>
              <a:rPr lang="de-DE"/>
              <a:t> </a:t>
            </a:r>
            <a:r>
              <a:rPr lang="de-DE" err="1"/>
              <a:t>Library‘s</a:t>
            </a:r>
            <a:r>
              <a:rPr lang="de-DE"/>
              <a:t> </a:t>
            </a:r>
            <a:r>
              <a:rPr lang="de-DE" err="1"/>
              <a:t>Role</a:t>
            </a:r>
            <a:endParaRPr lang="de-DE"/>
          </a:p>
        </p:txBody>
      </p:sp>
      <p:pic>
        <p:nvPicPr>
          <p:cNvPr id="7" name="Shape 368">
            <a:extLst>
              <a:ext uri="{FF2B5EF4-FFF2-40B4-BE49-F238E27FC236}">
                <a16:creationId xmlns:a16="http://schemas.microsoft.com/office/drawing/2014/main" id="{48A90F3D-30E5-4AFB-A1B1-2BCC04FE54EA}"/>
              </a:ext>
            </a:extLst>
          </p:cNvPr>
          <p:cNvPicPr preferRelativeResize="0"/>
          <p:nvPr/>
        </p:nvPicPr>
        <p:blipFill rotWithShape="1">
          <a:blip r:embed="rId3">
            <a:alphaModFix/>
          </a:blip>
          <a:srcRect/>
          <a:stretch/>
        </p:blipFill>
        <p:spPr>
          <a:xfrm>
            <a:off x="1905251" y="4783172"/>
            <a:ext cx="2787181" cy="551853"/>
          </a:xfrm>
          <a:prstGeom prst="rect">
            <a:avLst/>
          </a:prstGeom>
          <a:noFill/>
          <a:ln>
            <a:noFill/>
          </a:ln>
        </p:spPr>
      </p:pic>
      <p:pic>
        <p:nvPicPr>
          <p:cNvPr id="8" name="Picture 5" descr="A screenshot of a cell phone&#10;&#10;Description generated with very high confidence">
            <a:extLst>
              <a:ext uri="{FF2B5EF4-FFF2-40B4-BE49-F238E27FC236}">
                <a16:creationId xmlns:a16="http://schemas.microsoft.com/office/drawing/2014/main" id="{1C4F88F9-6FBC-4F35-82E5-0AEAA7687244}"/>
              </a:ext>
            </a:extLst>
          </p:cNvPr>
          <p:cNvPicPr>
            <a:picLocks noChangeAspect="1"/>
          </p:cNvPicPr>
          <p:nvPr/>
        </p:nvPicPr>
        <p:blipFill>
          <a:blip r:embed="rId4"/>
          <a:stretch>
            <a:fillRect/>
          </a:stretch>
        </p:blipFill>
        <p:spPr>
          <a:xfrm>
            <a:off x="6902351" y="378530"/>
            <a:ext cx="4578317" cy="5883231"/>
          </a:xfrm>
          <a:prstGeom prst="rect">
            <a:avLst/>
          </a:prstGeom>
          <a:ln w="25400">
            <a:solidFill>
              <a:srgbClr val="A54179"/>
            </a:solidFill>
          </a:ln>
          <a:effectLst/>
        </p:spPr>
      </p:pic>
      <p:sp>
        <p:nvSpPr>
          <p:cNvPr id="9" name="Shape 511">
            <a:extLst>
              <a:ext uri="{FF2B5EF4-FFF2-40B4-BE49-F238E27FC236}">
                <a16:creationId xmlns:a16="http://schemas.microsoft.com/office/drawing/2014/main" id="{23293D2E-1BFB-435B-B5A0-C1C4E63A8765}"/>
              </a:ext>
            </a:extLst>
          </p:cNvPr>
          <p:cNvSpPr/>
          <p:nvPr/>
        </p:nvSpPr>
        <p:spPr>
          <a:xfrm>
            <a:off x="1" y="6484205"/>
            <a:ext cx="3298841" cy="415499"/>
          </a:xfrm>
          <a:prstGeom prst="rect">
            <a:avLst/>
          </a:prstGeom>
          <a:solidFill>
            <a:srgbClr val="A9306F"/>
          </a:solidFill>
          <a:ln>
            <a:noFill/>
          </a:ln>
        </p:spPr>
        <p:txBody>
          <a:bodyPr spcFirstLastPara="1" wrap="square" lIns="91425" tIns="45700" rIns="91425" bIns="45700" anchor="t" anchorCtr="0">
            <a:noAutofit/>
          </a:bodyPr>
          <a:lstStyle/>
          <a:p>
            <a:pPr algn="ctr"/>
            <a:r>
              <a:rPr lang="en-US" sz="2100" err="1">
                <a:solidFill>
                  <a:schemeClr val="lt1"/>
                </a:solidFill>
                <a:latin typeface="Calibri"/>
                <a:ea typeface="Calibri"/>
                <a:cs typeface="Calibri"/>
                <a:sym typeface="Calibri"/>
              </a:rPr>
              <a:t>oc.lc</a:t>
            </a:r>
            <a:r>
              <a:rPr lang="en-US" sz="2100">
                <a:solidFill>
                  <a:schemeClr val="lt1"/>
                </a:solidFill>
                <a:latin typeface="Calibri"/>
                <a:ea typeface="Calibri"/>
                <a:cs typeface="Calibri"/>
                <a:sym typeface="Calibri"/>
              </a:rPr>
              <a:t>/rim</a:t>
            </a:r>
            <a:endParaRPr/>
          </a:p>
        </p:txBody>
      </p:sp>
      <p:sp>
        <p:nvSpPr>
          <p:cNvPr id="10" name="Oval 9">
            <a:extLst>
              <a:ext uri="{FF2B5EF4-FFF2-40B4-BE49-F238E27FC236}">
                <a16:creationId xmlns:a16="http://schemas.microsoft.com/office/drawing/2014/main" id="{9C6090C9-EFDE-4288-92A9-2AF35403B3EB}"/>
              </a:ext>
            </a:extLst>
          </p:cNvPr>
          <p:cNvSpPr/>
          <p:nvPr/>
        </p:nvSpPr>
        <p:spPr>
          <a:xfrm>
            <a:off x="11724517" y="445027"/>
            <a:ext cx="76200" cy="76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Foliennummernplatzhalter 1">
            <a:extLst>
              <a:ext uri="{FF2B5EF4-FFF2-40B4-BE49-F238E27FC236}">
                <a16:creationId xmlns:a16="http://schemas.microsoft.com/office/drawing/2014/main" id="{2CF8508D-EEFB-4682-80AE-659D319BB17D}"/>
              </a:ext>
            </a:extLst>
          </p:cNvPr>
          <p:cNvSpPr>
            <a:spLocks noGrp="1"/>
          </p:cNvSpPr>
          <p:nvPr>
            <p:ph type="sldNum" sz="quarter" idx="4"/>
          </p:nvPr>
        </p:nvSpPr>
        <p:spPr/>
        <p:txBody>
          <a:bodyPr/>
          <a:lstStyle/>
          <a:p>
            <a:fld id="{C7E911E4-7CD8-4F9C-B647-4242FE4D1061}" type="slidenum">
              <a:rPr lang="de-DE" smtClean="0"/>
              <a:pPr/>
              <a:t>16</a:t>
            </a:fld>
            <a:endParaRPr lang="de-DE"/>
          </a:p>
        </p:txBody>
      </p:sp>
    </p:spTree>
    <p:extLst>
      <p:ext uri="{BB962C8B-B14F-4D97-AF65-F5344CB8AC3E}">
        <p14:creationId xmlns:p14="http://schemas.microsoft.com/office/powerpoint/2010/main" val="16001519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96E915B1-D9A2-408D-9FFE-F84E68208869}"/>
              </a:ext>
            </a:extLst>
          </p:cNvPr>
          <p:cNvSpPr>
            <a:spLocks noGrp="1"/>
          </p:cNvSpPr>
          <p:nvPr>
            <p:ph type="body" sz="quarter" idx="11"/>
          </p:nvPr>
        </p:nvSpPr>
        <p:spPr/>
        <p:txBody>
          <a:bodyPr/>
          <a:lstStyle/>
          <a:p>
            <a:endParaRPr lang="de-DE"/>
          </a:p>
        </p:txBody>
      </p:sp>
      <p:sp>
        <p:nvSpPr>
          <p:cNvPr id="4" name="Textplatzhalter 3">
            <a:extLst>
              <a:ext uri="{FF2B5EF4-FFF2-40B4-BE49-F238E27FC236}">
                <a16:creationId xmlns:a16="http://schemas.microsoft.com/office/drawing/2014/main" id="{D0A14FFC-9187-425B-BA9E-8D3FE05BD377}"/>
              </a:ext>
            </a:extLst>
          </p:cNvPr>
          <p:cNvSpPr>
            <a:spLocks noGrp="1"/>
          </p:cNvSpPr>
          <p:nvPr>
            <p:ph type="body" sz="quarter" idx="12"/>
          </p:nvPr>
        </p:nvSpPr>
        <p:spPr/>
        <p:txBody>
          <a:bodyPr/>
          <a:lstStyle/>
          <a:p>
            <a:endParaRPr lang="de-DE"/>
          </a:p>
        </p:txBody>
      </p:sp>
      <p:sp>
        <p:nvSpPr>
          <p:cNvPr id="6" name="Textplatzhalter 5">
            <a:extLst>
              <a:ext uri="{FF2B5EF4-FFF2-40B4-BE49-F238E27FC236}">
                <a16:creationId xmlns:a16="http://schemas.microsoft.com/office/drawing/2014/main" id="{6C9415BF-E1EC-4D90-96E9-5172A9120773}"/>
              </a:ext>
            </a:extLst>
          </p:cNvPr>
          <p:cNvSpPr>
            <a:spLocks noGrp="1"/>
          </p:cNvSpPr>
          <p:nvPr>
            <p:ph type="body" sz="quarter" idx="10"/>
          </p:nvPr>
        </p:nvSpPr>
        <p:spPr>
          <a:xfrm>
            <a:off x="622577" y="1108082"/>
            <a:ext cx="5575103" cy="1569660"/>
          </a:xfrm>
        </p:spPr>
        <p:txBody>
          <a:bodyPr/>
          <a:lstStyle/>
          <a:p>
            <a:pPr algn="ctr"/>
            <a:r>
              <a:rPr lang="de-DE"/>
              <a:t>Convenience and Compliance</a:t>
            </a:r>
          </a:p>
        </p:txBody>
      </p:sp>
      <p:pic>
        <p:nvPicPr>
          <p:cNvPr id="7" name="Shape 368">
            <a:extLst>
              <a:ext uri="{FF2B5EF4-FFF2-40B4-BE49-F238E27FC236}">
                <a16:creationId xmlns:a16="http://schemas.microsoft.com/office/drawing/2014/main" id="{48A90F3D-30E5-4AFB-A1B1-2BCC04FE54EA}"/>
              </a:ext>
            </a:extLst>
          </p:cNvPr>
          <p:cNvPicPr preferRelativeResize="0"/>
          <p:nvPr/>
        </p:nvPicPr>
        <p:blipFill rotWithShape="1">
          <a:blip r:embed="rId3">
            <a:alphaModFix/>
          </a:blip>
          <a:srcRect/>
          <a:stretch/>
        </p:blipFill>
        <p:spPr>
          <a:xfrm>
            <a:off x="1905251" y="5731887"/>
            <a:ext cx="2787181" cy="551853"/>
          </a:xfrm>
          <a:prstGeom prst="rect">
            <a:avLst/>
          </a:prstGeom>
          <a:noFill/>
          <a:ln>
            <a:noFill/>
          </a:ln>
        </p:spPr>
      </p:pic>
      <p:sp>
        <p:nvSpPr>
          <p:cNvPr id="9" name="Shape 511">
            <a:extLst>
              <a:ext uri="{FF2B5EF4-FFF2-40B4-BE49-F238E27FC236}">
                <a16:creationId xmlns:a16="http://schemas.microsoft.com/office/drawing/2014/main" id="{23293D2E-1BFB-435B-B5A0-C1C4E63A8765}"/>
              </a:ext>
            </a:extLst>
          </p:cNvPr>
          <p:cNvSpPr/>
          <p:nvPr/>
        </p:nvSpPr>
        <p:spPr>
          <a:xfrm>
            <a:off x="1" y="6484205"/>
            <a:ext cx="3298841" cy="415499"/>
          </a:xfrm>
          <a:prstGeom prst="rect">
            <a:avLst/>
          </a:prstGeom>
          <a:solidFill>
            <a:srgbClr val="A9306F"/>
          </a:solidFill>
          <a:ln>
            <a:noFill/>
          </a:ln>
        </p:spPr>
        <p:txBody>
          <a:bodyPr spcFirstLastPara="1" wrap="square" lIns="91425" tIns="45700" rIns="91425" bIns="45700" anchor="t" anchorCtr="0">
            <a:noAutofit/>
          </a:bodyPr>
          <a:lstStyle/>
          <a:p>
            <a:pPr algn="ctr"/>
            <a:r>
              <a:rPr lang="en-US" sz="2100" err="1">
                <a:solidFill>
                  <a:schemeClr val="lt1"/>
                </a:solidFill>
                <a:latin typeface="Calibri"/>
                <a:ea typeface="Calibri"/>
                <a:cs typeface="Calibri"/>
                <a:sym typeface="Calibri"/>
              </a:rPr>
              <a:t>oc.lc</a:t>
            </a:r>
            <a:r>
              <a:rPr lang="en-US" sz="2100">
                <a:solidFill>
                  <a:schemeClr val="lt1"/>
                </a:solidFill>
                <a:latin typeface="Calibri"/>
                <a:ea typeface="Calibri"/>
                <a:cs typeface="Calibri"/>
                <a:sym typeface="Calibri"/>
              </a:rPr>
              <a:t>/rim</a:t>
            </a:r>
            <a:endParaRPr/>
          </a:p>
        </p:txBody>
      </p:sp>
      <p:sp>
        <p:nvSpPr>
          <p:cNvPr id="10" name="Oval 9">
            <a:extLst>
              <a:ext uri="{FF2B5EF4-FFF2-40B4-BE49-F238E27FC236}">
                <a16:creationId xmlns:a16="http://schemas.microsoft.com/office/drawing/2014/main" id="{9C6090C9-EFDE-4288-92A9-2AF35403B3EB}"/>
              </a:ext>
            </a:extLst>
          </p:cNvPr>
          <p:cNvSpPr/>
          <p:nvPr/>
        </p:nvSpPr>
        <p:spPr>
          <a:xfrm>
            <a:off x="11724517" y="445027"/>
            <a:ext cx="76200" cy="76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1" name="Shape 176">
            <a:extLst>
              <a:ext uri="{FF2B5EF4-FFF2-40B4-BE49-F238E27FC236}">
                <a16:creationId xmlns:a16="http://schemas.microsoft.com/office/drawing/2014/main" id="{956C63A7-D674-4398-88BB-41AC2BA1FA98}"/>
              </a:ext>
            </a:extLst>
          </p:cNvPr>
          <p:cNvPicPr preferRelativeResize="0"/>
          <p:nvPr/>
        </p:nvPicPr>
        <p:blipFill rotWithShape="1">
          <a:blip r:embed="rId4">
            <a:alphaModFix/>
          </a:blip>
          <a:srcRect/>
          <a:stretch/>
        </p:blipFill>
        <p:spPr>
          <a:xfrm>
            <a:off x="6921276" y="441264"/>
            <a:ext cx="4611697" cy="5720641"/>
          </a:xfrm>
          <a:prstGeom prst="rect">
            <a:avLst/>
          </a:prstGeom>
          <a:noFill/>
          <a:ln w="9525" cap="flat" cmpd="sng">
            <a:solidFill>
              <a:schemeClr val="accent2"/>
            </a:solidFill>
            <a:prstDash val="solid"/>
            <a:round/>
            <a:headEnd type="none" w="med" len="med"/>
            <a:tailEnd type="none" w="med" len="med"/>
          </a:ln>
        </p:spPr>
      </p:pic>
      <p:pic>
        <p:nvPicPr>
          <p:cNvPr id="12" name="Picture 7">
            <a:extLst>
              <a:ext uri="{FF2B5EF4-FFF2-40B4-BE49-F238E27FC236}">
                <a16:creationId xmlns:a16="http://schemas.microsoft.com/office/drawing/2014/main" id="{31F70D98-EFF0-4D18-B12E-129A3A7CDB9D}"/>
              </a:ext>
            </a:extLst>
          </p:cNvPr>
          <p:cNvPicPr>
            <a:picLocks noChangeAspect="1"/>
          </p:cNvPicPr>
          <p:nvPr/>
        </p:nvPicPr>
        <p:blipFill>
          <a:blip r:embed="rId5"/>
          <a:stretch>
            <a:fillRect/>
          </a:stretch>
        </p:blipFill>
        <p:spPr>
          <a:xfrm>
            <a:off x="996326" y="3930811"/>
            <a:ext cx="4430260" cy="1594895"/>
          </a:xfrm>
          <a:prstGeom prst="rect">
            <a:avLst/>
          </a:prstGeom>
        </p:spPr>
      </p:pic>
      <p:sp>
        <p:nvSpPr>
          <p:cNvPr id="2" name="Foliennummernplatzhalter 1">
            <a:extLst>
              <a:ext uri="{FF2B5EF4-FFF2-40B4-BE49-F238E27FC236}">
                <a16:creationId xmlns:a16="http://schemas.microsoft.com/office/drawing/2014/main" id="{33E0367D-C6A3-43F9-BEA5-FEFCEEE684E1}"/>
              </a:ext>
            </a:extLst>
          </p:cNvPr>
          <p:cNvSpPr>
            <a:spLocks noGrp="1"/>
          </p:cNvSpPr>
          <p:nvPr>
            <p:ph type="sldNum" sz="quarter" idx="4"/>
          </p:nvPr>
        </p:nvSpPr>
        <p:spPr>
          <a:xfrm>
            <a:off x="6921276" y="6284413"/>
            <a:ext cx="10695708" cy="574260"/>
          </a:xfrm>
        </p:spPr>
        <p:txBody>
          <a:bodyPr/>
          <a:lstStyle/>
          <a:p>
            <a:r>
              <a:rPr lang="de-DE">
                <a:solidFill>
                  <a:schemeClr val="dk1"/>
                </a:solidFill>
                <a:latin typeface="Arial"/>
                <a:ea typeface="Arial"/>
                <a:cs typeface="Arial"/>
                <a:sym typeface="Arial"/>
                <a:hlinkClick r:id="rId6"/>
              </a:rPr>
              <a:t>doi:</a:t>
            </a:r>
            <a:r>
              <a:rPr lang="de-DE" u="sng">
                <a:solidFill>
                  <a:schemeClr val="dk1"/>
                </a:solidFill>
                <a:latin typeface="Arial"/>
                <a:ea typeface="Arial"/>
                <a:cs typeface="Arial"/>
                <a:sym typeface="Arial"/>
                <a:hlinkClick r:id="rId6"/>
              </a:rPr>
              <a:t>10.25333/C32K7M </a:t>
            </a:r>
            <a:br>
              <a:rPr lang="de-DE">
                <a:solidFill>
                  <a:schemeClr val="dk1"/>
                </a:solidFill>
                <a:latin typeface="Arial"/>
                <a:ea typeface="Arial"/>
                <a:cs typeface="Arial"/>
                <a:sym typeface="Arial"/>
              </a:rPr>
            </a:br>
            <a:r>
              <a:rPr lang="de-DE">
                <a:solidFill>
                  <a:schemeClr val="dk1"/>
                </a:solidFill>
                <a:latin typeface="Arial"/>
                <a:ea typeface="Arial"/>
                <a:cs typeface="Arial"/>
                <a:sym typeface="Arial"/>
              </a:rPr>
              <a:t>also via </a:t>
            </a:r>
            <a:r>
              <a:rPr lang="de-DE" u="sng">
                <a:solidFill>
                  <a:schemeClr val="dk1"/>
                </a:solidFill>
                <a:latin typeface="Arial"/>
                <a:ea typeface="Arial"/>
                <a:cs typeface="Arial"/>
                <a:sym typeface="Arial"/>
                <a:hlinkClick r:id="rId7" action="ppaction://hlinkfile"/>
              </a:rPr>
              <a:t>oc.lc/rim</a:t>
            </a:r>
            <a:endParaRPr lang="de-DE" u="sng">
              <a:solidFill>
                <a:schemeClr val="dk1"/>
              </a:solidFill>
              <a:latin typeface="Arial"/>
              <a:ea typeface="Arial"/>
              <a:cs typeface="Arial"/>
              <a:sym typeface="Arial"/>
            </a:endParaRPr>
          </a:p>
        </p:txBody>
      </p:sp>
    </p:spTree>
    <p:extLst>
      <p:ext uri="{BB962C8B-B14F-4D97-AF65-F5344CB8AC3E}">
        <p14:creationId xmlns:p14="http://schemas.microsoft.com/office/powerpoint/2010/main" val="3152232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96E915B1-D9A2-408D-9FFE-F84E68208869}"/>
              </a:ext>
            </a:extLst>
          </p:cNvPr>
          <p:cNvSpPr>
            <a:spLocks noGrp="1"/>
          </p:cNvSpPr>
          <p:nvPr>
            <p:ph type="body" sz="quarter" idx="11"/>
          </p:nvPr>
        </p:nvSpPr>
        <p:spPr/>
        <p:txBody>
          <a:bodyPr/>
          <a:lstStyle/>
          <a:p>
            <a:endParaRPr lang="de-DE"/>
          </a:p>
        </p:txBody>
      </p:sp>
      <p:sp>
        <p:nvSpPr>
          <p:cNvPr id="4" name="Textplatzhalter 3">
            <a:extLst>
              <a:ext uri="{FF2B5EF4-FFF2-40B4-BE49-F238E27FC236}">
                <a16:creationId xmlns:a16="http://schemas.microsoft.com/office/drawing/2014/main" id="{D0A14FFC-9187-425B-BA9E-8D3FE05BD377}"/>
              </a:ext>
            </a:extLst>
          </p:cNvPr>
          <p:cNvSpPr>
            <a:spLocks noGrp="1"/>
          </p:cNvSpPr>
          <p:nvPr>
            <p:ph type="body" sz="quarter" idx="12"/>
          </p:nvPr>
        </p:nvSpPr>
        <p:spPr/>
        <p:txBody>
          <a:bodyPr/>
          <a:lstStyle/>
          <a:p>
            <a:endParaRPr lang="de-DE"/>
          </a:p>
        </p:txBody>
      </p:sp>
      <p:sp>
        <p:nvSpPr>
          <p:cNvPr id="6" name="Textplatzhalter 5">
            <a:extLst>
              <a:ext uri="{FF2B5EF4-FFF2-40B4-BE49-F238E27FC236}">
                <a16:creationId xmlns:a16="http://schemas.microsoft.com/office/drawing/2014/main" id="{6C9415BF-E1EC-4D90-96E9-5172A9120773}"/>
              </a:ext>
            </a:extLst>
          </p:cNvPr>
          <p:cNvSpPr>
            <a:spLocks noGrp="1"/>
          </p:cNvSpPr>
          <p:nvPr>
            <p:ph type="body" sz="quarter" idx="10"/>
          </p:nvPr>
        </p:nvSpPr>
        <p:spPr>
          <a:xfrm>
            <a:off x="622577" y="1108082"/>
            <a:ext cx="5575103" cy="1569660"/>
          </a:xfrm>
        </p:spPr>
        <p:txBody>
          <a:bodyPr/>
          <a:lstStyle/>
          <a:p>
            <a:pPr algn="ctr"/>
            <a:r>
              <a:rPr lang="de-DE"/>
              <a:t>Practices and </a:t>
            </a:r>
            <a:br>
              <a:rPr lang="de-DE"/>
            </a:br>
            <a:r>
              <a:rPr lang="de-DE"/>
              <a:t>Patterns</a:t>
            </a:r>
          </a:p>
        </p:txBody>
      </p:sp>
      <p:pic>
        <p:nvPicPr>
          <p:cNvPr id="7" name="Shape 368">
            <a:extLst>
              <a:ext uri="{FF2B5EF4-FFF2-40B4-BE49-F238E27FC236}">
                <a16:creationId xmlns:a16="http://schemas.microsoft.com/office/drawing/2014/main" id="{48A90F3D-30E5-4AFB-A1B1-2BCC04FE54EA}"/>
              </a:ext>
            </a:extLst>
          </p:cNvPr>
          <p:cNvPicPr preferRelativeResize="0"/>
          <p:nvPr/>
        </p:nvPicPr>
        <p:blipFill rotWithShape="1">
          <a:blip r:embed="rId3">
            <a:alphaModFix/>
          </a:blip>
          <a:srcRect/>
          <a:stretch/>
        </p:blipFill>
        <p:spPr>
          <a:xfrm>
            <a:off x="823384" y="4748384"/>
            <a:ext cx="2787181" cy="551853"/>
          </a:xfrm>
          <a:prstGeom prst="rect">
            <a:avLst/>
          </a:prstGeom>
          <a:noFill/>
          <a:ln>
            <a:noFill/>
          </a:ln>
        </p:spPr>
      </p:pic>
      <p:sp>
        <p:nvSpPr>
          <p:cNvPr id="9" name="Shape 511">
            <a:extLst>
              <a:ext uri="{FF2B5EF4-FFF2-40B4-BE49-F238E27FC236}">
                <a16:creationId xmlns:a16="http://schemas.microsoft.com/office/drawing/2014/main" id="{23293D2E-1BFB-435B-B5A0-C1C4E63A8765}"/>
              </a:ext>
            </a:extLst>
          </p:cNvPr>
          <p:cNvSpPr/>
          <p:nvPr/>
        </p:nvSpPr>
        <p:spPr>
          <a:xfrm>
            <a:off x="1" y="6484205"/>
            <a:ext cx="3298841" cy="415499"/>
          </a:xfrm>
          <a:prstGeom prst="rect">
            <a:avLst/>
          </a:prstGeom>
          <a:solidFill>
            <a:srgbClr val="A9306F"/>
          </a:solidFill>
          <a:ln>
            <a:noFill/>
          </a:ln>
        </p:spPr>
        <p:txBody>
          <a:bodyPr spcFirstLastPara="1" wrap="square" lIns="91425" tIns="45700" rIns="91425" bIns="45700" anchor="t" anchorCtr="0">
            <a:noAutofit/>
          </a:bodyPr>
          <a:lstStyle/>
          <a:p>
            <a:pPr algn="ctr"/>
            <a:r>
              <a:rPr lang="en-US" sz="2100" err="1">
                <a:solidFill>
                  <a:schemeClr val="lt1"/>
                </a:solidFill>
                <a:latin typeface="Calibri"/>
                <a:ea typeface="Calibri"/>
                <a:cs typeface="Calibri"/>
                <a:sym typeface="Calibri"/>
              </a:rPr>
              <a:t>oc.lc</a:t>
            </a:r>
            <a:r>
              <a:rPr lang="en-US" sz="2100">
                <a:solidFill>
                  <a:schemeClr val="lt1"/>
                </a:solidFill>
                <a:latin typeface="Calibri"/>
                <a:ea typeface="Calibri"/>
                <a:cs typeface="Calibri"/>
                <a:sym typeface="Calibri"/>
              </a:rPr>
              <a:t>/rim</a:t>
            </a:r>
            <a:endParaRPr/>
          </a:p>
        </p:txBody>
      </p:sp>
      <p:pic>
        <p:nvPicPr>
          <p:cNvPr id="13" name="Picture 9">
            <a:extLst>
              <a:ext uri="{FF2B5EF4-FFF2-40B4-BE49-F238E27FC236}">
                <a16:creationId xmlns:a16="http://schemas.microsoft.com/office/drawing/2014/main" id="{9196D1C6-FCE3-40EC-B44E-BDB3B93305E2}"/>
              </a:ext>
            </a:extLst>
          </p:cNvPr>
          <p:cNvPicPr>
            <a:picLocks noChangeAspect="1"/>
          </p:cNvPicPr>
          <p:nvPr/>
        </p:nvPicPr>
        <p:blipFill>
          <a:blip r:embed="rId4"/>
          <a:stretch>
            <a:fillRect/>
          </a:stretch>
        </p:blipFill>
        <p:spPr>
          <a:xfrm>
            <a:off x="6916683" y="338610"/>
            <a:ext cx="4602540" cy="5886868"/>
          </a:xfrm>
          <a:prstGeom prst="rect">
            <a:avLst/>
          </a:prstGeom>
          <a:ln w="28575">
            <a:solidFill>
              <a:schemeClr val="bg1"/>
            </a:solidFill>
          </a:ln>
        </p:spPr>
      </p:pic>
      <p:pic>
        <p:nvPicPr>
          <p:cNvPr id="14" name="Picture 6">
            <a:extLst>
              <a:ext uri="{FF2B5EF4-FFF2-40B4-BE49-F238E27FC236}">
                <a16:creationId xmlns:a16="http://schemas.microsoft.com/office/drawing/2014/main" id="{414A5366-425F-4F20-86D3-D01D21825F23}"/>
              </a:ext>
            </a:extLst>
          </p:cNvPr>
          <p:cNvPicPr>
            <a:picLocks noChangeAspect="1"/>
          </p:cNvPicPr>
          <p:nvPr/>
        </p:nvPicPr>
        <p:blipFill>
          <a:blip r:embed="rId5"/>
          <a:stretch>
            <a:fillRect/>
          </a:stretch>
        </p:blipFill>
        <p:spPr>
          <a:xfrm>
            <a:off x="4133797" y="4609061"/>
            <a:ext cx="1881140" cy="830503"/>
          </a:xfrm>
          <a:prstGeom prst="rect">
            <a:avLst/>
          </a:prstGeom>
        </p:spPr>
      </p:pic>
      <p:sp>
        <p:nvSpPr>
          <p:cNvPr id="2" name="Foliennummernplatzhalter 1">
            <a:extLst>
              <a:ext uri="{FF2B5EF4-FFF2-40B4-BE49-F238E27FC236}">
                <a16:creationId xmlns:a16="http://schemas.microsoft.com/office/drawing/2014/main" id="{4F82A164-EA1E-4F61-ACC2-94877546F91A}"/>
              </a:ext>
            </a:extLst>
          </p:cNvPr>
          <p:cNvSpPr>
            <a:spLocks noGrp="1"/>
          </p:cNvSpPr>
          <p:nvPr>
            <p:ph type="sldNum" sz="quarter" idx="4"/>
          </p:nvPr>
        </p:nvSpPr>
        <p:spPr/>
        <p:txBody>
          <a:bodyPr/>
          <a:lstStyle/>
          <a:p>
            <a:fld id="{C7E911E4-7CD8-4F9C-B647-4242FE4D1061}" type="slidenum">
              <a:rPr lang="de-DE" smtClean="0"/>
              <a:pPr/>
              <a:t>18</a:t>
            </a:fld>
            <a:endParaRPr lang="de-DE"/>
          </a:p>
        </p:txBody>
      </p:sp>
    </p:spTree>
    <p:extLst>
      <p:ext uri="{BB962C8B-B14F-4D97-AF65-F5344CB8AC3E}">
        <p14:creationId xmlns:p14="http://schemas.microsoft.com/office/powerpoint/2010/main" val="3236363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0A5E32AF-F44E-46A9-A0C9-722C41CADEFF}"/>
              </a:ext>
            </a:extLst>
          </p:cNvPr>
          <p:cNvSpPr>
            <a:spLocks noGrp="1"/>
          </p:cNvSpPr>
          <p:nvPr>
            <p:ph type="body" sz="quarter" idx="13"/>
          </p:nvPr>
        </p:nvSpPr>
        <p:spPr/>
        <p:txBody>
          <a:bodyPr/>
          <a:lstStyle/>
          <a:p>
            <a:r>
              <a:rPr lang="de-DE" err="1"/>
              <a:t>What</a:t>
            </a:r>
            <a:r>
              <a:rPr lang="de-DE"/>
              <a:t> </a:t>
            </a:r>
            <a:r>
              <a:rPr lang="de-DE" err="1"/>
              <a:t>characterizes</a:t>
            </a:r>
            <a:r>
              <a:rPr lang="de-DE"/>
              <a:t> RIM in Europe?</a:t>
            </a:r>
          </a:p>
        </p:txBody>
      </p:sp>
      <p:sp>
        <p:nvSpPr>
          <p:cNvPr id="2" name="Textplatzhalter 1">
            <a:extLst>
              <a:ext uri="{FF2B5EF4-FFF2-40B4-BE49-F238E27FC236}">
                <a16:creationId xmlns:a16="http://schemas.microsoft.com/office/drawing/2014/main" id="{D6A0AFFB-2448-4FA4-BABF-0141949E09A0}"/>
              </a:ext>
            </a:extLst>
          </p:cNvPr>
          <p:cNvSpPr>
            <a:spLocks noGrp="1"/>
          </p:cNvSpPr>
          <p:nvPr>
            <p:ph type="body" sz="quarter" idx="12"/>
          </p:nvPr>
        </p:nvSpPr>
        <p:spPr>
          <a:xfrm>
            <a:off x="454382" y="1372996"/>
            <a:ext cx="11581674" cy="4836853"/>
          </a:xfrm>
        </p:spPr>
        <p:txBody>
          <a:bodyPr/>
          <a:lstStyle/>
          <a:p>
            <a:r>
              <a:rPr lang="en-US">
                <a:solidFill>
                  <a:schemeClr val="accent2"/>
                </a:solidFill>
              </a:rPr>
              <a:t>Country specific factors </a:t>
            </a:r>
            <a:r>
              <a:rPr lang="en-US"/>
              <a:t>and infrastructures play an important role</a:t>
            </a:r>
          </a:p>
          <a:p>
            <a:pPr lvl="1"/>
            <a:r>
              <a:rPr lang="en-US"/>
              <a:t>Environments different but still have many similarities</a:t>
            </a:r>
          </a:p>
          <a:p>
            <a:pPr lvl="1"/>
            <a:endParaRPr lang="en-US"/>
          </a:p>
          <a:p>
            <a:r>
              <a:rPr lang="en-US"/>
              <a:t>National or European </a:t>
            </a:r>
            <a:r>
              <a:rPr lang="en-US">
                <a:solidFill>
                  <a:schemeClr val="accent2"/>
                </a:solidFill>
              </a:rPr>
              <a:t>mandates or funding requirements </a:t>
            </a:r>
            <a:r>
              <a:rPr lang="en-US"/>
              <a:t>are strong drivers of CRIS adoption where they exist. </a:t>
            </a:r>
          </a:p>
          <a:p>
            <a:pPr lvl="1"/>
            <a:r>
              <a:rPr lang="en-US"/>
              <a:t>In their absence ROI remains unclear. </a:t>
            </a:r>
          </a:p>
          <a:p>
            <a:pPr lvl="1"/>
            <a:r>
              <a:rPr lang="en-US"/>
              <a:t>Internal uses of RIM are welcome benefits but rarely drive CRIS adoption.</a:t>
            </a:r>
          </a:p>
        </p:txBody>
      </p:sp>
      <p:sp>
        <p:nvSpPr>
          <p:cNvPr id="4" name="Oval 3">
            <a:extLst>
              <a:ext uri="{FF2B5EF4-FFF2-40B4-BE49-F238E27FC236}">
                <a16:creationId xmlns:a16="http://schemas.microsoft.com/office/drawing/2014/main" id="{5CF1CBCA-7B74-A94A-B8BC-4FA1CCC76310}"/>
              </a:ext>
            </a:extLst>
          </p:cNvPr>
          <p:cNvSpPr/>
          <p:nvPr/>
        </p:nvSpPr>
        <p:spPr>
          <a:xfrm>
            <a:off x="11724517" y="445027"/>
            <a:ext cx="76200" cy="76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 name="Foliennummernplatzhalter 4">
            <a:extLst>
              <a:ext uri="{FF2B5EF4-FFF2-40B4-BE49-F238E27FC236}">
                <a16:creationId xmlns:a16="http://schemas.microsoft.com/office/drawing/2014/main" id="{C199450C-87C2-4FC3-9752-2740C86FCB16}"/>
              </a:ext>
            </a:extLst>
          </p:cNvPr>
          <p:cNvSpPr>
            <a:spLocks noGrp="1"/>
          </p:cNvSpPr>
          <p:nvPr>
            <p:ph type="sldNum" sz="quarter" idx="4"/>
          </p:nvPr>
        </p:nvSpPr>
        <p:spPr/>
        <p:txBody>
          <a:bodyPr/>
          <a:lstStyle/>
          <a:p>
            <a:fld id="{C7E911E4-7CD8-4F9C-B647-4242FE4D1061}" type="slidenum">
              <a:rPr lang="de-DE" smtClean="0"/>
              <a:pPr/>
              <a:t>19</a:t>
            </a:fld>
            <a:endParaRPr lang="de-DE"/>
          </a:p>
        </p:txBody>
      </p:sp>
    </p:spTree>
    <p:extLst>
      <p:ext uri="{BB962C8B-B14F-4D97-AF65-F5344CB8AC3E}">
        <p14:creationId xmlns:p14="http://schemas.microsoft.com/office/powerpoint/2010/main" val="304746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0F21DB6-7A8C-0F49-B7DB-AE9D027D26F8}"/>
              </a:ext>
            </a:extLst>
          </p:cNvPr>
          <p:cNvSpPr>
            <a:spLocks noGrp="1"/>
          </p:cNvSpPr>
          <p:nvPr>
            <p:ph type="body" sz="quarter" idx="10"/>
          </p:nvPr>
        </p:nvSpPr>
        <p:spPr/>
        <p:txBody>
          <a:bodyPr/>
          <a:lstStyle/>
          <a:p>
            <a:r>
              <a:rPr lang="en-US" dirty="0"/>
              <a:t>Foundational Principles</a:t>
            </a:r>
          </a:p>
        </p:txBody>
      </p:sp>
      <p:sp>
        <p:nvSpPr>
          <p:cNvPr id="8" name="Text Placeholder 7">
            <a:extLst>
              <a:ext uri="{FF2B5EF4-FFF2-40B4-BE49-F238E27FC236}">
                <a16:creationId xmlns:a16="http://schemas.microsoft.com/office/drawing/2014/main" id="{DF917910-41AB-E543-839C-114465BBD7C2}"/>
              </a:ext>
            </a:extLst>
          </p:cNvPr>
          <p:cNvSpPr>
            <a:spLocks noGrp="1"/>
          </p:cNvSpPr>
          <p:nvPr>
            <p:ph type="body" sz="quarter" idx="11"/>
          </p:nvPr>
        </p:nvSpPr>
        <p:spPr/>
        <p:txBody>
          <a:bodyPr/>
          <a:lstStyle/>
          <a:p>
            <a:endParaRPr lang="en-US" dirty="0"/>
          </a:p>
        </p:txBody>
      </p:sp>
      <p:sp>
        <p:nvSpPr>
          <p:cNvPr id="9" name="Text Placeholder 8">
            <a:extLst>
              <a:ext uri="{FF2B5EF4-FFF2-40B4-BE49-F238E27FC236}">
                <a16:creationId xmlns:a16="http://schemas.microsoft.com/office/drawing/2014/main" id="{977495F1-3540-C848-B70B-87AC43401A0B}"/>
              </a:ext>
            </a:extLst>
          </p:cNvPr>
          <p:cNvSpPr>
            <a:spLocks noGrp="1"/>
          </p:cNvSpPr>
          <p:nvPr>
            <p:ph type="body" sz="quarter" idx="12"/>
          </p:nvPr>
        </p:nvSpPr>
        <p:spPr/>
        <p:txBody>
          <a:bodyPr/>
          <a:lstStyle/>
          <a:p>
            <a:endParaRPr lang="en-US" dirty="0"/>
          </a:p>
        </p:txBody>
      </p:sp>
      <p:sp>
        <p:nvSpPr>
          <p:cNvPr id="10" name="TextBox 9">
            <a:extLst>
              <a:ext uri="{FF2B5EF4-FFF2-40B4-BE49-F238E27FC236}">
                <a16:creationId xmlns:a16="http://schemas.microsoft.com/office/drawing/2014/main" id="{CFC68716-B97F-FB40-9612-DB8D0BE965C0}"/>
              </a:ext>
            </a:extLst>
          </p:cNvPr>
          <p:cNvSpPr txBox="1"/>
          <p:nvPr/>
        </p:nvSpPr>
        <p:spPr>
          <a:xfrm>
            <a:off x="659578" y="2382603"/>
            <a:ext cx="9888604" cy="4031873"/>
          </a:xfrm>
          <a:prstGeom prst="rect">
            <a:avLst/>
          </a:prstGeom>
          <a:noFill/>
        </p:spPr>
        <p:txBody>
          <a:bodyPr wrap="none" rtlCol="0">
            <a:spAutoFit/>
          </a:bodyPr>
          <a:lstStyle/>
          <a:p>
            <a:pPr marL="457200" indent="-457200">
              <a:buFont typeface="Arial" panose="020B0604020202020204" pitchFamily="34" charset="0"/>
              <a:buChar char="•"/>
            </a:pPr>
            <a:r>
              <a:rPr lang="en-US" sz="3200" dirty="0">
                <a:solidFill>
                  <a:schemeClr val="accent2"/>
                </a:solidFill>
              </a:rPr>
              <a:t>The Evolving Scholarly Record</a:t>
            </a:r>
          </a:p>
          <a:p>
            <a:pPr marL="457200" indent="-457200">
              <a:buFont typeface="Arial" panose="020B0604020202020204" pitchFamily="34" charset="0"/>
              <a:buChar char="•"/>
            </a:pPr>
            <a:endParaRPr lang="en-US" sz="3200" dirty="0">
              <a:solidFill>
                <a:schemeClr val="accent2"/>
              </a:solidFill>
            </a:endParaRPr>
          </a:p>
          <a:p>
            <a:endParaRPr lang="en-US" sz="3200" dirty="0">
              <a:solidFill>
                <a:schemeClr val="accent2"/>
              </a:solidFill>
            </a:endParaRPr>
          </a:p>
          <a:p>
            <a:pPr marL="457200" indent="-457200">
              <a:buFont typeface="Arial" panose="020B0604020202020204" pitchFamily="34" charset="0"/>
              <a:buChar char="•"/>
            </a:pPr>
            <a:r>
              <a:rPr lang="en-US" sz="3200" dirty="0">
                <a:solidFill>
                  <a:schemeClr val="accent2"/>
                </a:solidFill>
              </a:rPr>
              <a:t>Shift  to Inside out &amp; Facilitated Collections Workflows</a:t>
            </a:r>
          </a:p>
          <a:p>
            <a:pPr marL="457200" indent="-457200">
              <a:buFont typeface="Arial" panose="020B0604020202020204" pitchFamily="34" charset="0"/>
              <a:buChar char="•"/>
            </a:pPr>
            <a:endParaRPr lang="en-US" sz="3200" dirty="0">
              <a:solidFill>
                <a:schemeClr val="accent2"/>
              </a:solidFill>
            </a:endParaRPr>
          </a:p>
          <a:p>
            <a:pPr marL="457200" indent="-457200">
              <a:buFont typeface="Arial" panose="020B0604020202020204" pitchFamily="34" charset="0"/>
              <a:buChar char="•"/>
            </a:pPr>
            <a:endParaRPr lang="en-US" sz="3200" dirty="0">
              <a:solidFill>
                <a:schemeClr val="accent2"/>
              </a:solidFill>
            </a:endParaRPr>
          </a:p>
          <a:p>
            <a:pPr marL="457200" indent="-457200">
              <a:buFont typeface="Arial" panose="020B0604020202020204" pitchFamily="34" charset="0"/>
              <a:buChar char="•"/>
            </a:pPr>
            <a:r>
              <a:rPr lang="en-US" sz="3200" dirty="0">
                <a:solidFill>
                  <a:schemeClr val="accent2"/>
                </a:solidFill>
              </a:rPr>
              <a:t>Anyone can get anything, anywhere, anytime. </a:t>
            </a:r>
          </a:p>
          <a:p>
            <a:pPr marL="457200" indent="-457200">
              <a:buFont typeface="Arial" panose="020B0604020202020204" pitchFamily="34" charset="0"/>
              <a:buChar char="•"/>
            </a:pPr>
            <a:endParaRPr lang="en-US" sz="3200" dirty="0">
              <a:solidFill>
                <a:schemeClr val="accent2"/>
              </a:solidFill>
            </a:endParaRPr>
          </a:p>
        </p:txBody>
      </p:sp>
    </p:spTree>
    <p:extLst>
      <p:ext uri="{BB962C8B-B14F-4D97-AF65-F5344CB8AC3E}">
        <p14:creationId xmlns:p14="http://schemas.microsoft.com/office/powerpoint/2010/main" val="1793024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965AAA-DFB4-4076-90B5-89633F7ADCEC}"/>
              </a:ext>
            </a:extLst>
          </p:cNvPr>
          <p:cNvSpPr>
            <a:spLocks noGrp="1"/>
          </p:cNvSpPr>
          <p:nvPr>
            <p:ph type="body" sz="quarter" idx="13"/>
          </p:nvPr>
        </p:nvSpPr>
        <p:spPr/>
        <p:txBody>
          <a:bodyPr/>
          <a:lstStyle/>
          <a:p>
            <a:r>
              <a:rPr lang="en-US"/>
              <a:t>Survey confirmed findings for Europe</a:t>
            </a:r>
          </a:p>
        </p:txBody>
      </p:sp>
      <p:sp>
        <p:nvSpPr>
          <p:cNvPr id="3" name="Text Placeholder 2">
            <a:extLst>
              <a:ext uri="{FF2B5EF4-FFF2-40B4-BE49-F238E27FC236}">
                <a16:creationId xmlns:a16="http://schemas.microsoft.com/office/drawing/2014/main" id="{A9DBA64F-4C33-4299-B008-A85EDE0D782F}"/>
              </a:ext>
            </a:extLst>
          </p:cNvPr>
          <p:cNvSpPr>
            <a:spLocks noGrp="1"/>
          </p:cNvSpPr>
          <p:nvPr>
            <p:ph type="body" sz="quarter" idx="12"/>
          </p:nvPr>
        </p:nvSpPr>
        <p:spPr/>
        <p:txBody>
          <a:bodyPr vert="horz" anchor="t"/>
          <a:lstStyle/>
          <a:p>
            <a:pPr marL="456342" indent="-456342"/>
            <a:r>
              <a:rPr lang="en-US">
                <a:cs typeface="Arial"/>
              </a:rPr>
              <a:t>Results confirmed “Convenience &amp; Compliance” findings regarding drivers of RIM adoption.</a:t>
            </a:r>
          </a:p>
          <a:p>
            <a:pPr marL="456342" indent="-456342"/>
            <a:r>
              <a:rPr lang="en-US">
                <a:cs typeface="Arial"/>
              </a:rPr>
              <a:t>RIM have </a:t>
            </a:r>
            <a:r>
              <a:rPr lang="en-US">
                <a:solidFill>
                  <a:schemeClr val="accent2"/>
                </a:solidFill>
                <a:cs typeface="Arial"/>
              </a:rPr>
              <a:t>multiple uses</a:t>
            </a:r>
            <a:r>
              <a:rPr lang="en-US">
                <a:cs typeface="Arial"/>
              </a:rPr>
              <a:t>, with some variation by region</a:t>
            </a:r>
          </a:p>
          <a:p>
            <a:pPr lvl="1"/>
            <a:r>
              <a:rPr lang="en-US"/>
              <a:t>as a registry of the institution’s research outputs</a:t>
            </a:r>
          </a:p>
          <a:p>
            <a:pPr lvl="1"/>
            <a:r>
              <a:rPr lang="en-US"/>
              <a:t>for external &amp; internal assessment or to manage OA compliance</a:t>
            </a:r>
          </a:p>
          <a:p>
            <a:pPr lvl="1"/>
            <a:r>
              <a:rPr lang="en-US"/>
              <a:t>less so to enable discovery of potential research collaborators </a:t>
            </a:r>
          </a:p>
          <a:p>
            <a:r>
              <a:rPr lang="en-US">
                <a:solidFill>
                  <a:schemeClr val="accent2"/>
                </a:solidFill>
                <a:cs typeface="Arial"/>
              </a:rPr>
              <a:t>Merge of RIM / IR functional categories </a:t>
            </a:r>
            <a:r>
              <a:rPr lang="en-US">
                <a:cs typeface="Arial"/>
              </a:rPr>
              <a:t>stronger in Europe</a:t>
            </a:r>
          </a:p>
          <a:p>
            <a:r>
              <a:rPr lang="en-US">
                <a:cs typeface="Arial"/>
              </a:rPr>
              <a:t>US is the outlier, not representing or leading global practices</a:t>
            </a:r>
            <a:endParaRPr lang="en-US"/>
          </a:p>
        </p:txBody>
      </p:sp>
      <p:sp>
        <p:nvSpPr>
          <p:cNvPr id="4" name="Oval 3">
            <a:extLst>
              <a:ext uri="{FF2B5EF4-FFF2-40B4-BE49-F238E27FC236}">
                <a16:creationId xmlns:a16="http://schemas.microsoft.com/office/drawing/2014/main" id="{C7718FFD-FDF6-3049-B630-4C85E36A658D}"/>
              </a:ext>
            </a:extLst>
          </p:cNvPr>
          <p:cNvSpPr/>
          <p:nvPr/>
        </p:nvSpPr>
        <p:spPr>
          <a:xfrm>
            <a:off x="11895469" y="351833"/>
            <a:ext cx="76200" cy="76200"/>
          </a:xfrm>
          <a:prstGeom prst="ellipse">
            <a:avLst/>
          </a:prstGeom>
          <a:solidFill>
            <a:schemeClr val="accent4"/>
          </a:solidFill>
          <a:ln>
            <a:solidFill>
              <a:schemeClr val="accent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 name="Foliennummernplatzhalter 4">
            <a:extLst>
              <a:ext uri="{FF2B5EF4-FFF2-40B4-BE49-F238E27FC236}">
                <a16:creationId xmlns:a16="http://schemas.microsoft.com/office/drawing/2014/main" id="{A7292683-9E3A-49AE-94E7-D2AE20FD74A4}"/>
              </a:ext>
            </a:extLst>
          </p:cNvPr>
          <p:cNvSpPr>
            <a:spLocks noGrp="1"/>
          </p:cNvSpPr>
          <p:nvPr>
            <p:ph type="sldNum" sz="quarter" idx="4"/>
          </p:nvPr>
        </p:nvSpPr>
        <p:spPr/>
        <p:txBody>
          <a:bodyPr/>
          <a:lstStyle/>
          <a:p>
            <a:fld id="{C7E911E4-7CD8-4F9C-B647-4242FE4D1061}" type="slidenum">
              <a:rPr lang="de-DE" smtClean="0"/>
              <a:pPr/>
              <a:t>20</a:t>
            </a:fld>
            <a:endParaRPr lang="de-DE"/>
          </a:p>
        </p:txBody>
      </p:sp>
    </p:spTree>
    <p:extLst>
      <p:ext uri="{BB962C8B-B14F-4D97-AF65-F5344CB8AC3E}">
        <p14:creationId xmlns:p14="http://schemas.microsoft.com/office/powerpoint/2010/main" val="1463587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E259F15-F4AE-A34A-8530-8B5138186510}"/>
              </a:ext>
            </a:extLst>
          </p:cNvPr>
          <p:cNvCxnSpPr/>
          <p:nvPr/>
        </p:nvCxnSpPr>
        <p:spPr>
          <a:xfrm>
            <a:off x="1524000" y="6481763"/>
            <a:ext cx="9144000"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15362" name="Picture 3">
            <a:extLst>
              <a:ext uri="{FF2B5EF4-FFF2-40B4-BE49-F238E27FC236}">
                <a16:creationId xmlns:a16="http://schemas.microsoft.com/office/drawing/2014/main" id="{E89A0CC9-853C-DA40-99E2-AB7A96C5C5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62115" y="6538916"/>
            <a:ext cx="80168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7">
            <a:extLst>
              <a:ext uri="{FF2B5EF4-FFF2-40B4-BE49-F238E27FC236}">
                <a16:creationId xmlns:a16="http://schemas.microsoft.com/office/drawing/2014/main" id="{A589179F-F32D-5741-9C82-4509289F0CA2}"/>
              </a:ext>
            </a:extLst>
          </p:cNvPr>
          <p:cNvSpPr>
            <a:spLocks noChangeArrowheads="1"/>
          </p:cNvSpPr>
          <p:nvPr/>
        </p:nvSpPr>
        <p:spPr bwMode="auto">
          <a:xfrm>
            <a:off x="2474915" y="6472241"/>
            <a:ext cx="808037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000">
                <a:latin typeface="Arial" panose="020B0604020202020204" pitchFamily="34" charset="0"/>
                <a:cs typeface="Arial" panose="020B0604020202020204" pitchFamily="34" charset="0"/>
              </a:rPr>
              <a:t>“Total number of survey respondents, by broad region” by </a:t>
            </a:r>
            <a:r>
              <a:rPr lang="en-US" altLang="en-US" sz="1000">
                <a:latin typeface="Arial" panose="020B0604020202020204" pitchFamily="34" charset="0"/>
                <a:cs typeface="Arial" panose="020B0604020202020204" pitchFamily="34" charset="0"/>
                <a:hlinkClick r:id="rId4"/>
              </a:rPr>
              <a:t>OCLC </a:t>
            </a:r>
            <a:r>
              <a:rPr lang="en-US" altLang="en-US" sz="1000">
                <a:latin typeface="Arial" panose="020B0604020202020204" pitchFamily="34" charset="0"/>
                <a:cs typeface="Arial" panose="020B0604020202020204" pitchFamily="34" charset="0"/>
              </a:rPr>
              <a:t>and </a:t>
            </a:r>
            <a:r>
              <a:rPr lang="en-US" altLang="en-US" sz="1000">
                <a:latin typeface="Arial" panose="020B0604020202020204" pitchFamily="34" charset="0"/>
                <a:cs typeface="Arial" panose="020B0604020202020204" pitchFamily="34" charset="0"/>
                <a:hlinkClick r:id="rId5"/>
              </a:rPr>
              <a:t>euroCRIS</a:t>
            </a:r>
            <a:r>
              <a:rPr lang="en-US" altLang="en-US" sz="1000" i="1">
                <a:latin typeface="Arial" panose="020B0604020202020204" pitchFamily="34" charset="0"/>
                <a:cs typeface="Arial" panose="020B0604020202020204" pitchFamily="34" charset="0"/>
              </a:rPr>
              <a:t>, Practices and Patterns in Research Information Management: Findings from a Global Survey </a:t>
            </a:r>
            <a:r>
              <a:rPr lang="en-US" altLang="en-US" sz="1000">
                <a:latin typeface="Arial" panose="020B0604020202020204" pitchFamily="34" charset="0"/>
                <a:cs typeface="Arial" panose="020B0604020202020204" pitchFamily="34" charset="0"/>
              </a:rPr>
              <a:t>(</a:t>
            </a:r>
            <a:r>
              <a:rPr lang="en-US" altLang="en-US" sz="1000">
                <a:latin typeface="Arial" panose="020B0604020202020204" pitchFamily="34" charset="0"/>
                <a:cs typeface="Arial" panose="020B0604020202020204" pitchFamily="34" charset="0"/>
                <a:hlinkClick r:id="rId6"/>
              </a:rPr>
              <a:t>DOI:10.25333/BGFG-D241</a:t>
            </a:r>
            <a:r>
              <a:rPr lang="de-DE" altLang="en-US" sz="1000">
                <a:latin typeface="Arial" panose="020B0604020202020204" pitchFamily="34" charset="0"/>
                <a:cs typeface="Arial" panose="020B0604020202020204" pitchFamily="34" charset="0"/>
              </a:rPr>
              <a:t>)</a:t>
            </a:r>
            <a:r>
              <a:rPr lang="en-US" altLang="en-US" sz="1000">
                <a:latin typeface="Arial" panose="020B0604020202020204" pitchFamily="34" charset="0"/>
                <a:cs typeface="Arial" panose="020B0604020202020204" pitchFamily="34" charset="0"/>
              </a:rPr>
              <a:t>,</a:t>
            </a:r>
            <a:r>
              <a:rPr lang="en-US" altLang="en-US" sz="1000" i="1">
                <a:latin typeface="Arial" panose="020B0604020202020204" pitchFamily="34" charset="0"/>
                <a:cs typeface="Arial" panose="020B0604020202020204" pitchFamily="34" charset="0"/>
              </a:rPr>
              <a:t> </a:t>
            </a:r>
            <a:r>
              <a:rPr lang="en-US" altLang="en-US" sz="1100">
                <a:hlinkClick r:id="rId7"/>
              </a:rPr>
              <a:t>CC BY 4.0</a:t>
            </a:r>
            <a:endParaRPr lang="en-US" altLang="en-US" sz="1100">
              <a:latin typeface="Arial" panose="020B0604020202020204" pitchFamily="34" charset="0"/>
              <a:cs typeface="Arial" panose="020B0604020202020204" pitchFamily="34" charset="0"/>
            </a:endParaRPr>
          </a:p>
        </p:txBody>
      </p:sp>
      <p:pic>
        <p:nvPicPr>
          <p:cNvPr id="15364" name="Picture 4">
            <a:extLst>
              <a:ext uri="{FF2B5EF4-FFF2-40B4-BE49-F238E27FC236}">
                <a16:creationId xmlns:a16="http://schemas.microsoft.com/office/drawing/2014/main" id="{BA1E6EE8-DDAD-A147-9567-30A9F3A67EC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0816"/>
          <a:stretch/>
        </p:blipFill>
        <p:spPr bwMode="auto">
          <a:xfrm>
            <a:off x="1981200" y="1912471"/>
            <a:ext cx="8229600" cy="4512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hape 536">
            <a:extLst>
              <a:ext uri="{FF2B5EF4-FFF2-40B4-BE49-F238E27FC236}">
                <a16:creationId xmlns:a16="http://schemas.microsoft.com/office/drawing/2014/main" id="{90695348-080F-6549-80CB-E006A2912401}"/>
              </a:ext>
            </a:extLst>
          </p:cNvPr>
          <p:cNvSpPr txBox="1">
            <a:spLocks/>
          </p:cNvSpPr>
          <p:nvPr/>
        </p:nvSpPr>
        <p:spPr>
          <a:xfrm>
            <a:off x="909916" y="492262"/>
            <a:ext cx="10820400" cy="10429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2800"/>
            </a:pPr>
            <a:r>
              <a:rPr lang="en-US" sz="2800">
                <a:solidFill>
                  <a:srgbClr val="1F497D"/>
                </a:solidFill>
              </a:rPr>
              <a:t>RIM Survey responses: geographic overview</a:t>
            </a:r>
            <a:br>
              <a:rPr lang="en-US" sz="2800">
                <a:solidFill>
                  <a:srgbClr val="1F497D"/>
                </a:solidFill>
              </a:rPr>
            </a:br>
            <a:br>
              <a:rPr lang="en-US" sz="1000">
                <a:solidFill>
                  <a:srgbClr val="1F497D"/>
                </a:solidFill>
              </a:rPr>
            </a:br>
            <a:r>
              <a:rPr lang="en-US" sz="1000">
                <a:solidFill>
                  <a:srgbClr val="1F497D"/>
                </a:solidFill>
              </a:rPr>
              <a:t>	</a:t>
            </a:r>
            <a:r>
              <a:rPr lang="en-US" sz="2400">
                <a:solidFill>
                  <a:srgbClr val="1F497D"/>
                </a:solidFill>
              </a:rPr>
              <a:t>381 survey respondents from 44 countries</a:t>
            </a:r>
          </a:p>
          <a:p>
            <a:endParaRPr lang="en-US"/>
          </a:p>
        </p:txBody>
      </p:sp>
      <p:sp>
        <p:nvSpPr>
          <p:cNvPr id="8" name="Oval 7">
            <a:extLst>
              <a:ext uri="{FF2B5EF4-FFF2-40B4-BE49-F238E27FC236}">
                <a16:creationId xmlns:a16="http://schemas.microsoft.com/office/drawing/2014/main" id="{11F70AF3-851E-A141-B342-C3E23493925B}"/>
              </a:ext>
            </a:extLst>
          </p:cNvPr>
          <p:cNvSpPr/>
          <p:nvPr/>
        </p:nvSpPr>
        <p:spPr>
          <a:xfrm>
            <a:off x="11895469" y="351833"/>
            <a:ext cx="76200" cy="76200"/>
          </a:xfrm>
          <a:prstGeom prst="ellipse">
            <a:avLst/>
          </a:prstGeom>
          <a:solidFill>
            <a:schemeClr val="accent4"/>
          </a:solidFill>
          <a:ln>
            <a:solidFill>
              <a:schemeClr val="accent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Foliennummernplatzhalter 1">
            <a:extLst>
              <a:ext uri="{FF2B5EF4-FFF2-40B4-BE49-F238E27FC236}">
                <a16:creationId xmlns:a16="http://schemas.microsoft.com/office/drawing/2014/main" id="{09CE1287-F65C-4F36-B9D1-6EA2FDCB237A}"/>
              </a:ext>
            </a:extLst>
          </p:cNvPr>
          <p:cNvSpPr>
            <a:spLocks noGrp="1"/>
          </p:cNvSpPr>
          <p:nvPr>
            <p:ph type="sldNum" sz="quarter" idx="4"/>
          </p:nvPr>
        </p:nvSpPr>
        <p:spPr/>
        <p:txBody>
          <a:bodyPr/>
          <a:lstStyle/>
          <a:p>
            <a:fld id="{C7E911E4-7CD8-4F9C-B647-4242FE4D1061}" type="slidenum">
              <a:rPr lang="de-DE" smtClean="0"/>
              <a:pPr/>
              <a:t>21</a:t>
            </a:fld>
            <a:endParaRPr lang="de-DE"/>
          </a:p>
        </p:txBody>
      </p:sp>
    </p:spTree>
    <p:extLst>
      <p:ext uri="{BB962C8B-B14F-4D97-AF65-F5344CB8AC3E}">
        <p14:creationId xmlns:p14="http://schemas.microsoft.com/office/powerpoint/2010/main" val="694393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556">
            <a:extLst>
              <a:ext uri="{FF2B5EF4-FFF2-40B4-BE49-F238E27FC236}">
                <a16:creationId xmlns:a16="http://schemas.microsoft.com/office/drawing/2014/main" id="{42CE4B26-9757-DC45-97D3-F82B900E3FD9}"/>
              </a:ext>
            </a:extLst>
          </p:cNvPr>
          <p:cNvSpPr txBox="1"/>
          <p:nvPr/>
        </p:nvSpPr>
        <p:spPr>
          <a:xfrm>
            <a:off x="960817" y="480530"/>
            <a:ext cx="10270366" cy="803100"/>
          </a:xfrm>
          <a:prstGeom prst="rect">
            <a:avLst/>
          </a:prstGeom>
          <a:noFill/>
          <a:ln>
            <a:noFill/>
          </a:ln>
        </p:spPr>
        <p:txBody>
          <a:bodyPr spcFirstLastPara="1" wrap="square" lIns="91425" tIns="45700" rIns="91425" bIns="45700" anchor="t" anchorCtr="0">
            <a:noAutofit/>
          </a:bodyPr>
          <a:lstStyle/>
          <a:p>
            <a:pPr algn="ctr"/>
            <a:r>
              <a:rPr lang="en-US" sz="2400" b="1">
                <a:solidFill>
                  <a:srgbClr val="1F497D"/>
                </a:solidFill>
              </a:rPr>
              <a:t>Research Information Management Systems</a:t>
            </a:r>
            <a:br>
              <a:rPr lang="en-US" sz="2400" b="1">
                <a:solidFill>
                  <a:srgbClr val="1F497D"/>
                </a:solidFill>
              </a:rPr>
            </a:br>
            <a:br>
              <a:rPr lang="en-US" sz="1000" b="1">
                <a:solidFill>
                  <a:srgbClr val="1F497D"/>
                </a:solidFill>
              </a:rPr>
            </a:br>
            <a:r>
              <a:rPr lang="en-US" sz="1800" b="1">
                <a:solidFill>
                  <a:srgbClr val="1F497D"/>
                </a:solidFill>
              </a:rPr>
              <a:t>	Well over half (58%) have a live RIM System</a:t>
            </a:r>
            <a:endParaRPr sz="1800"/>
          </a:p>
        </p:txBody>
      </p:sp>
      <p:sp>
        <p:nvSpPr>
          <p:cNvPr id="10" name="Oval 9"/>
          <p:cNvSpPr/>
          <p:nvPr/>
        </p:nvSpPr>
        <p:spPr>
          <a:xfrm>
            <a:off x="11963400" y="152400"/>
            <a:ext cx="76200" cy="76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8251940-F6A5-184B-B879-16499A59C903}"/>
              </a:ext>
            </a:extLst>
          </p:cNvPr>
          <p:cNvPicPr>
            <a:picLocks noChangeAspect="1"/>
          </p:cNvPicPr>
          <p:nvPr/>
        </p:nvPicPr>
        <p:blipFill>
          <a:blip r:embed="rId3"/>
          <a:stretch>
            <a:fillRect/>
          </a:stretch>
        </p:blipFill>
        <p:spPr>
          <a:xfrm>
            <a:off x="496334" y="1455902"/>
            <a:ext cx="4992612" cy="4233501"/>
          </a:xfrm>
          <a:prstGeom prst="rect">
            <a:avLst/>
          </a:prstGeom>
        </p:spPr>
      </p:pic>
      <p:pic>
        <p:nvPicPr>
          <p:cNvPr id="8" name="Picture 7">
            <a:extLst>
              <a:ext uri="{FF2B5EF4-FFF2-40B4-BE49-F238E27FC236}">
                <a16:creationId xmlns:a16="http://schemas.microsoft.com/office/drawing/2014/main" id="{89847A11-1969-184A-82DF-1482B79D2BBB}"/>
              </a:ext>
            </a:extLst>
          </p:cNvPr>
          <p:cNvPicPr>
            <a:picLocks noChangeAspect="1"/>
          </p:cNvPicPr>
          <p:nvPr/>
        </p:nvPicPr>
        <p:blipFill>
          <a:blip r:embed="rId4"/>
          <a:stretch>
            <a:fillRect/>
          </a:stretch>
        </p:blipFill>
        <p:spPr>
          <a:xfrm>
            <a:off x="5357194" y="1697021"/>
            <a:ext cx="6834806" cy="4079525"/>
          </a:xfrm>
          <a:prstGeom prst="rect">
            <a:avLst/>
          </a:prstGeom>
        </p:spPr>
      </p:pic>
      <p:pic>
        <p:nvPicPr>
          <p:cNvPr id="14" name="Picture 3">
            <a:extLst>
              <a:ext uri="{FF2B5EF4-FFF2-40B4-BE49-F238E27FC236}">
                <a16:creationId xmlns:a16="http://schemas.microsoft.com/office/drawing/2014/main" id="{51E5A1A1-2C01-7E4C-9ADB-8474887B17A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49931" y="6256612"/>
            <a:ext cx="80168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7">
            <a:extLst>
              <a:ext uri="{FF2B5EF4-FFF2-40B4-BE49-F238E27FC236}">
                <a16:creationId xmlns:a16="http://schemas.microsoft.com/office/drawing/2014/main" id="{A88E2CC8-9722-FF4F-A294-6F304CF308B4}"/>
              </a:ext>
            </a:extLst>
          </p:cNvPr>
          <p:cNvSpPr>
            <a:spLocks noChangeArrowheads="1"/>
          </p:cNvSpPr>
          <p:nvPr/>
        </p:nvSpPr>
        <p:spPr bwMode="auto">
          <a:xfrm>
            <a:off x="1981200" y="6282339"/>
            <a:ext cx="80803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000" i="1">
                <a:latin typeface="Arial" panose="020B0604020202020204" pitchFamily="34" charset="0"/>
                <a:cs typeface="Arial" panose="020B0604020202020204" pitchFamily="34" charset="0"/>
              </a:rPr>
              <a:t>Practices and Patterns in Research Information Management: Findings from a Global Survey </a:t>
            </a:r>
            <a:r>
              <a:rPr lang="en-US" altLang="en-US" sz="1000">
                <a:latin typeface="Arial" panose="020B0604020202020204" pitchFamily="34" charset="0"/>
                <a:cs typeface="Arial" panose="020B0604020202020204" pitchFamily="34" charset="0"/>
              </a:rPr>
              <a:t>(</a:t>
            </a:r>
            <a:r>
              <a:rPr lang="en-US" altLang="en-US" sz="1000">
                <a:latin typeface="Arial" panose="020B0604020202020204" pitchFamily="34" charset="0"/>
                <a:cs typeface="Arial" panose="020B0604020202020204" pitchFamily="34" charset="0"/>
                <a:hlinkClick r:id="rId6"/>
              </a:rPr>
              <a:t>DOI:10.25333/BGFG-D241</a:t>
            </a:r>
            <a:r>
              <a:rPr lang="de-DE" altLang="en-US" sz="1000">
                <a:latin typeface="Arial" panose="020B0604020202020204" pitchFamily="34" charset="0"/>
                <a:cs typeface="Arial" panose="020B0604020202020204" pitchFamily="34" charset="0"/>
              </a:rPr>
              <a:t>)</a:t>
            </a:r>
            <a:r>
              <a:rPr lang="en-US" altLang="en-US" sz="1000">
                <a:latin typeface="Arial" panose="020B0604020202020204" pitchFamily="34" charset="0"/>
                <a:cs typeface="Arial" panose="020B0604020202020204" pitchFamily="34" charset="0"/>
              </a:rPr>
              <a:t>,</a:t>
            </a:r>
            <a:r>
              <a:rPr lang="en-US" altLang="en-US" sz="1000" i="1">
                <a:latin typeface="Arial" panose="020B0604020202020204" pitchFamily="34" charset="0"/>
                <a:cs typeface="Arial" panose="020B0604020202020204" pitchFamily="34" charset="0"/>
              </a:rPr>
              <a:t> </a:t>
            </a:r>
            <a:r>
              <a:rPr lang="en-US" altLang="en-US" sz="1100">
                <a:hlinkClick r:id="rId7"/>
              </a:rPr>
              <a:t>CC BY 4.0</a:t>
            </a:r>
            <a:endParaRPr lang="en-US" altLang="en-US"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655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2F6164ED-BB44-4D28-ACF0-740C79449A2C}"/>
              </a:ext>
            </a:extLst>
          </p:cNvPr>
          <p:cNvPicPr>
            <a:picLocks noChangeAspect="1"/>
          </p:cNvPicPr>
          <p:nvPr/>
        </p:nvPicPr>
        <p:blipFill>
          <a:blip r:embed="rId3"/>
          <a:stretch>
            <a:fillRect/>
          </a:stretch>
        </p:blipFill>
        <p:spPr>
          <a:xfrm>
            <a:off x="729593" y="351833"/>
            <a:ext cx="10446047" cy="6034443"/>
          </a:xfrm>
          <a:prstGeom prst="rect">
            <a:avLst/>
          </a:prstGeom>
        </p:spPr>
      </p:pic>
      <p:pic>
        <p:nvPicPr>
          <p:cNvPr id="5" name="Picture 3">
            <a:extLst>
              <a:ext uri="{FF2B5EF4-FFF2-40B4-BE49-F238E27FC236}">
                <a16:creationId xmlns:a16="http://schemas.microsoft.com/office/drawing/2014/main" id="{4BB999DD-6A09-4EFF-92F2-C8DDD5EEB94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8750" y="6405972"/>
            <a:ext cx="80168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7">
            <a:extLst>
              <a:ext uri="{FF2B5EF4-FFF2-40B4-BE49-F238E27FC236}">
                <a16:creationId xmlns:a16="http://schemas.microsoft.com/office/drawing/2014/main" id="{0000D4DD-D942-434A-A090-4E7197C2AF40}"/>
              </a:ext>
            </a:extLst>
          </p:cNvPr>
          <p:cNvSpPr>
            <a:spLocks noChangeArrowheads="1"/>
          </p:cNvSpPr>
          <p:nvPr/>
        </p:nvSpPr>
        <p:spPr bwMode="auto">
          <a:xfrm>
            <a:off x="1106489" y="6405971"/>
            <a:ext cx="80803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000" i="1">
                <a:latin typeface="Arial" panose="020B0604020202020204" pitchFamily="34" charset="0"/>
                <a:cs typeface="Arial" panose="020B0604020202020204" pitchFamily="34" charset="0"/>
              </a:rPr>
              <a:t>Practices and Patterns in Research Information Management: Findings from a Global Survey </a:t>
            </a:r>
            <a:r>
              <a:rPr lang="en-US" altLang="en-US" sz="1000">
                <a:latin typeface="Arial" panose="020B0604020202020204" pitchFamily="34" charset="0"/>
                <a:cs typeface="Arial" panose="020B0604020202020204" pitchFamily="34" charset="0"/>
              </a:rPr>
              <a:t>(</a:t>
            </a:r>
            <a:r>
              <a:rPr lang="en-US" altLang="en-US" sz="1000">
                <a:latin typeface="Arial" panose="020B0604020202020204" pitchFamily="34" charset="0"/>
                <a:cs typeface="Arial" panose="020B0604020202020204" pitchFamily="34" charset="0"/>
                <a:hlinkClick r:id="rId5"/>
              </a:rPr>
              <a:t>DOI:10.25333/BGFG-D241</a:t>
            </a:r>
            <a:r>
              <a:rPr lang="de-DE" altLang="en-US" sz="1000">
                <a:latin typeface="Arial" panose="020B0604020202020204" pitchFamily="34" charset="0"/>
                <a:cs typeface="Arial" panose="020B0604020202020204" pitchFamily="34" charset="0"/>
              </a:rPr>
              <a:t>)</a:t>
            </a:r>
            <a:r>
              <a:rPr lang="en-US" altLang="en-US" sz="1000">
                <a:latin typeface="Arial" panose="020B0604020202020204" pitchFamily="34" charset="0"/>
                <a:cs typeface="Arial" panose="020B0604020202020204" pitchFamily="34" charset="0"/>
              </a:rPr>
              <a:t>,</a:t>
            </a:r>
            <a:r>
              <a:rPr lang="en-US" altLang="en-US" sz="1000" i="1">
                <a:latin typeface="Arial" panose="020B0604020202020204" pitchFamily="34" charset="0"/>
                <a:cs typeface="Arial" panose="020B0604020202020204" pitchFamily="34" charset="0"/>
              </a:rPr>
              <a:t> </a:t>
            </a:r>
            <a:r>
              <a:rPr lang="en-US" altLang="en-US" sz="1100">
                <a:hlinkClick r:id="rId6"/>
              </a:rPr>
              <a:t>CC BY 4.0</a:t>
            </a:r>
            <a:endParaRPr lang="en-US" altLang="en-US" sz="1100">
              <a:latin typeface="Arial" panose="020B0604020202020204" pitchFamily="34" charset="0"/>
              <a:cs typeface="Arial" panose="020B0604020202020204" pitchFamily="34" charset="0"/>
            </a:endParaRPr>
          </a:p>
        </p:txBody>
      </p:sp>
      <p:sp>
        <p:nvSpPr>
          <p:cNvPr id="7" name="Oval 5">
            <a:extLst>
              <a:ext uri="{FF2B5EF4-FFF2-40B4-BE49-F238E27FC236}">
                <a16:creationId xmlns:a16="http://schemas.microsoft.com/office/drawing/2014/main" id="{C1535755-8773-4290-902D-3CA8B294E15B}"/>
              </a:ext>
            </a:extLst>
          </p:cNvPr>
          <p:cNvSpPr/>
          <p:nvPr/>
        </p:nvSpPr>
        <p:spPr>
          <a:xfrm>
            <a:off x="11895469" y="351833"/>
            <a:ext cx="76200" cy="76200"/>
          </a:xfrm>
          <a:prstGeom prst="ellipse">
            <a:avLst/>
          </a:prstGeom>
          <a:solidFill>
            <a:schemeClr val="accent4"/>
          </a:solidFill>
          <a:ln>
            <a:solidFill>
              <a:schemeClr val="accent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Foliennummernplatzhalter 1">
            <a:extLst>
              <a:ext uri="{FF2B5EF4-FFF2-40B4-BE49-F238E27FC236}">
                <a16:creationId xmlns:a16="http://schemas.microsoft.com/office/drawing/2014/main" id="{BACE2716-46CF-496C-90C4-AAFFC72376C1}"/>
              </a:ext>
            </a:extLst>
          </p:cNvPr>
          <p:cNvSpPr>
            <a:spLocks noGrp="1"/>
          </p:cNvSpPr>
          <p:nvPr>
            <p:ph type="sldNum" sz="quarter" idx="4"/>
          </p:nvPr>
        </p:nvSpPr>
        <p:spPr/>
        <p:txBody>
          <a:bodyPr/>
          <a:lstStyle/>
          <a:p>
            <a:fld id="{C7E911E4-7CD8-4F9C-B647-4242FE4D1061}" type="slidenum">
              <a:rPr lang="de-DE" smtClean="0"/>
              <a:pPr/>
              <a:t>23</a:t>
            </a:fld>
            <a:endParaRPr lang="de-DE"/>
          </a:p>
        </p:txBody>
      </p:sp>
    </p:spTree>
    <p:extLst>
      <p:ext uri="{BB962C8B-B14F-4D97-AF65-F5344CB8AC3E}">
        <p14:creationId xmlns:p14="http://schemas.microsoft.com/office/powerpoint/2010/main" val="3841092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1887200" y="228600"/>
            <a:ext cx="76200" cy="762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BC789D5-87C0-F644-9EF7-B0DF6AC5752D}"/>
              </a:ext>
            </a:extLst>
          </p:cNvPr>
          <p:cNvPicPr>
            <a:picLocks noChangeAspect="1"/>
          </p:cNvPicPr>
          <p:nvPr/>
        </p:nvPicPr>
        <p:blipFill>
          <a:blip r:embed="rId3"/>
          <a:stretch>
            <a:fillRect/>
          </a:stretch>
        </p:blipFill>
        <p:spPr>
          <a:xfrm>
            <a:off x="1064623" y="304800"/>
            <a:ext cx="9923951" cy="5771934"/>
          </a:xfrm>
          <a:prstGeom prst="rect">
            <a:avLst/>
          </a:prstGeom>
        </p:spPr>
      </p:pic>
      <p:pic>
        <p:nvPicPr>
          <p:cNvPr id="8" name="Picture 3">
            <a:extLst>
              <a:ext uri="{FF2B5EF4-FFF2-40B4-BE49-F238E27FC236}">
                <a16:creationId xmlns:a16="http://schemas.microsoft.com/office/drawing/2014/main" id="{84CA26C5-CC6A-3945-933A-572C7DC44FA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8749" y="6405970"/>
            <a:ext cx="80168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7">
            <a:extLst>
              <a:ext uri="{FF2B5EF4-FFF2-40B4-BE49-F238E27FC236}">
                <a16:creationId xmlns:a16="http://schemas.microsoft.com/office/drawing/2014/main" id="{3F8CC159-C013-3B48-9FB0-178FA94E5F46}"/>
              </a:ext>
            </a:extLst>
          </p:cNvPr>
          <p:cNvSpPr>
            <a:spLocks noChangeArrowheads="1"/>
          </p:cNvSpPr>
          <p:nvPr/>
        </p:nvSpPr>
        <p:spPr bwMode="auto">
          <a:xfrm>
            <a:off x="1106487" y="6405970"/>
            <a:ext cx="80803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000" i="1">
                <a:latin typeface="Arial" panose="020B0604020202020204" pitchFamily="34" charset="0"/>
                <a:cs typeface="Arial" panose="020B0604020202020204" pitchFamily="34" charset="0"/>
              </a:rPr>
              <a:t>Practices and Patterns in Research Information Management: Findings from a Global Survey </a:t>
            </a:r>
            <a:r>
              <a:rPr lang="en-US" altLang="en-US" sz="1000">
                <a:latin typeface="Arial" panose="020B0604020202020204" pitchFamily="34" charset="0"/>
                <a:cs typeface="Arial" panose="020B0604020202020204" pitchFamily="34" charset="0"/>
              </a:rPr>
              <a:t>(</a:t>
            </a:r>
            <a:r>
              <a:rPr lang="en-US" altLang="en-US" sz="1000">
                <a:latin typeface="Arial" panose="020B0604020202020204" pitchFamily="34" charset="0"/>
                <a:cs typeface="Arial" panose="020B0604020202020204" pitchFamily="34" charset="0"/>
                <a:hlinkClick r:id="rId5"/>
              </a:rPr>
              <a:t>DOI:10.25333/BGFG-D241</a:t>
            </a:r>
            <a:r>
              <a:rPr lang="de-DE" altLang="en-US" sz="1000">
                <a:latin typeface="Arial" panose="020B0604020202020204" pitchFamily="34" charset="0"/>
                <a:cs typeface="Arial" panose="020B0604020202020204" pitchFamily="34" charset="0"/>
              </a:rPr>
              <a:t>)</a:t>
            </a:r>
            <a:r>
              <a:rPr lang="en-US" altLang="en-US" sz="1000">
                <a:latin typeface="Arial" panose="020B0604020202020204" pitchFamily="34" charset="0"/>
                <a:cs typeface="Arial" panose="020B0604020202020204" pitchFamily="34" charset="0"/>
              </a:rPr>
              <a:t>,</a:t>
            </a:r>
            <a:r>
              <a:rPr lang="en-US" altLang="en-US" sz="1000" i="1">
                <a:latin typeface="Arial" panose="020B0604020202020204" pitchFamily="34" charset="0"/>
                <a:cs typeface="Arial" panose="020B0604020202020204" pitchFamily="34" charset="0"/>
              </a:rPr>
              <a:t> </a:t>
            </a:r>
            <a:r>
              <a:rPr lang="en-US" altLang="en-US" sz="1100">
                <a:hlinkClick r:id="rId6"/>
              </a:rPr>
              <a:t>CC BY 4.0</a:t>
            </a:r>
            <a:endParaRPr lang="en-US" altLang="en-US"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2597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1963400" y="228600"/>
            <a:ext cx="76200" cy="762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AAA5BF0-0138-584D-82F7-DC4DE2BDDB72}"/>
              </a:ext>
            </a:extLst>
          </p:cNvPr>
          <p:cNvPicPr>
            <a:picLocks noChangeAspect="1"/>
          </p:cNvPicPr>
          <p:nvPr/>
        </p:nvPicPr>
        <p:blipFill>
          <a:blip r:embed="rId3"/>
          <a:stretch>
            <a:fillRect/>
          </a:stretch>
        </p:blipFill>
        <p:spPr>
          <a:xfrm>
            <a:off x="1003300" y="435318"/>
            <a:ext cx="10185400" cy="5987363"/>
          </a:xfrm>
          <a:prstGeom prst="rect">
            <a:avLst/>
          </a:prstGeom>
        </p:spPr>
      </p:pic>
      <p:pic>
        <p:nvPicPr>
          <p:cNvPr id="8" name="Picture 3">
            <a:extLst>
              <a:ext uri="{FF2B5EF4-FFF2-40B4-BE49-F238E27FC236}">
                <a16:creationId xmlns:a16="http://schemas.microsoft.com/office/drawing/2014/main" id="{1049470B-3157-4D4F-A574-9E4AECFF889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8749" y="6405970"/>
            <a:ext cx="80168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7">
            <a:extLst>
              <a:ext uri="{FF2B5EF4-FFF2-40B4-BE49-F238E27FC236}">
                <a16:creationId xmlns:a16="http://schemas.microsoft.com/office/drawing/2014/main" id="{3B77F4F5-727F-0143-9A19-CA22B2792499}"/>
              </a:ext>
            </a:extLst>
          </p:cNvPr>
          <p:cNvSpPr>
            <a:spLocks noChangeArrowheads="1"/>
          </p:cNvSpPr>
          <p:nvPr/>
        </p:nvSpPr>
        <p:spPr bwMode="auto">
          <a:xfrm>
            <a:off x="1106487" y="6405970"/>
            <a:ext cx="80803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000" i="1">
                <a:latin typeface="Arial" panose="020B0604020202020204" pitchFamily="34" charset="0"/>
                <a:cs typeface="Arial" panose="020B0604020202020204" pitchFamily="34" charset="0"/>
              </a:rPr>
              <a:t>Practices and Patterns in Research Information Management: Findings from a Global Survey </a:t>
            </a:r>
            <a:r>
              <a:rPr lang="en-US" altLang="en-US" sz="1000">
                <a:latin typeface="Arial" panose="020B0604020202020204" pitchFamily="34" charset="0"/>
                <a:cs typeface="Arial" panose="020B0604020202020204" pitchFamily="34" charset="0"/>
              </a:rPr>
              <a:t>(</a:t>
            </a:r>
            <a:r>
              <a:rPr lang="en-US" altLang="en-US" sz="1000">
                <a:latin typeface="Arial" panose="020B0604020202020204" pitchFamily="34" charset="0"/>
                <a:cs typeface="Arial" panose="020B0604020202020204" pitchFamily="34" charset="0"/>
                <a:hlinkClick r:id="rId5"/>
              </a:rPr>
              <a:t>DOI:10.25333/BGFG-D241</a:t>
            </a:r>
            <a:r>
              <a:rPr lang="de-DE" altLang="en-US" sz="1000">
                <a:latin typeface="Arial" panose="020B0604020202020204" pitchFamily="34" charset="0"/>
                <a:cs typeface="Arial" panose="020B0604020202020204" pitchFamily="34" charset="0"/>
              </a:rPr>
              <a:t>)</a:t>
            </a:r>
            <a:r>
              <a:rPr lang="en-US" altLang="en-US" sz="1000">
                <a:latin typeface="Arial" panose="020B0604020202020204" pitchFamily="34" charset="0"/>
                <a:cs typeface="Arial" panose="020B0604020202020204" pitchFamily="34" charset="0"/>
              </a:rPr>
              <a:t>,</a:t>
            </a:r>
            <a:r>
              <a:rPr lang="en-US" altLang="en-US" sz="1000" i="1">
                <a:latin typeface="Arial" panose="020B0604020202020204" pitchFamily="34" charset="0"/>
                <a:cs typeface="Arial" panose="020B0604020202020204" pitchFamily="34" charset="0"/>
              </a:rPr>
              <a:t> </a:t>
            </a:r>
            <a:r>
              <a:rPr lang="en-US" altLang="en-US" sz="1100">
                <a:hlinkClick r:id="rId6"/>
              </a:rPr>
              <a:t>CC BY 4.0</a:t>
            </a:r>
            <a:endParaRPr lang="en-US" altLang="en-US"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257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AF3D6D-DB2B-2248-B646-9AB60722C9F9}"/>
              </a:ext>
            </a:extLst>
          </p:cNvPr>
          <p:cNvSpPr>
            <a:spLocks noGrp="1"/>
          </p:cNvSpPr>
          <p:nvPr>
            <p:ph type="body" idx="1"/>
          </p:nvPr>
        </p:nvSpPr>
        <p:spPr>
          <a:xfrm>
            <a:off x="1839259" y="1108082"/>
            <a:ext cx="8174038" cy="873118"/>
          </a:xfrm>
        </p:spPr>
        <p:txBody>
          <a:bodyPr>
            <a:normAutofit/>
          </a:bodyPr>
          <a:lstStyle/>
          <a:p>
            <a:r>
              <a:rPr lang="en-US"/>
              <a:t>Interoperability</a:t>
            </a:r>
          </a:p>
        </p:txBody>
      </p:sp>
      <p:sp>
        <p:nvSpPr>
          <p:cNvPr id="3" name="Oval 2"/>
          <p:cNvSpPr/>
          <p:nvPr/>
        </p:nvSpPr>
        <p:spPr>
          <a:xfrm>
            <a:off x="11963400" y="228600"/>
            <a:ext cx="76200" cy="76200"/>
          </a:xfrm>
          <a:prstGeom prst="ellipse">
            <a:avLst/>
          </a:prstGeom>
          <a:ln>
            <a:solidFill>
              <a:schemeClr val="accent4">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02324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A6A34D4-DED1-45BB-B49A-A4C39AB31813}"/>
              </a:ext>
            </a:extLst>
          </p:cNvPr>
          <p:cNvSpPr txBox="1"/>
          <p:nvPr/>
        </p:nvSpPr>
        <p:spPr>
          <a:xfrm>
            <a:off x="228600" y="210381"/>
            <a:ext cx="11658600" cy="1077218"/>
          </a:xfrm>
          <a:prstGeom prst="rect">
            <a:avLst/>
          </a:prstGeom>
          <a:noFill/>
        </p:spPr>
        <p:txBody>
          <a:bodyPr wrap="square" rtlCol="0">
            <a:spAutoFit/>
          </a:bodyPr>
          <a:lstStyle/>
          <a:p>
            <a:pPr algn="ctr"/>
            <a:r>
              <a:rPr lang="en-US" sz="3200" b="1"/>
              <a:t>RIM systems interoperate with multiple internal and external systems</a:t>
            </a:r>
          </a:p>
        </p:txBody>
      </p:sp>
      <p:sp>
        <p:nvSpPr>
          <p:cNvPr id="12" name="Oval 11"/>
          <p:cNvSpPr/>
          <p:nvPr/>
        </p:nvSpPr>
        <p:spPr>
          <a:xfrm>
            <a:off x="11963400" y="214169"/>
            <a:ext cx="76200" cy="76200"/>
          </a:xfrm>
          <a:prstGeom prst="ellipse">
            <a:avLst/>
          </a:prstGeom>
          <a:ln>
            <a:solidFill>
              <a:schemeClr val="accent4">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F3CB492-331E-2D47-960C-2F8D166D4F65}"/>
              </a:ext>
            </a:extLst>
          </p:cNvPr>
          <p:cNvPicPr>
            <a:picLocks noChangeAspect="1"/>
          </p:cNvPicPr>
          <p:nvPr/>
        </p:nvPicPr>
        <p:blipFill>
          <a:blip r:embed="rId3"/>
          <a:stretch>
            <a:fillRect/>
          </a:stretch>
        </p:blipFill>
        <p:spPr>
          <a:xfrm>
            <a:off x="49321" y="1284397"/>
            <a:ext cx="6406233" cy="3766028"/>
          </a:xfrm>
          <a:prstGeom prst="rect">
            <a:avLst/>
          </a:prstGeom>
        </p:spPr>
      </p:pic>
      <p:pic>
        <p:nvPicPr>
          <p:cNvPr id="3" name="Picture 2">
            <a:extLst>
              <a:ext uri="{FF2B5EF4-FFF2-40B4-BE49-F238E27FC236}">
                <a16:creationId xmlns:a16="http://schemas.microsoft.com/office/drawing/2014/main" id="{C3F84B06-50E7-6F42-915E-5ABA95B2B73D}"/>
              </a:ext>
            </a:extLst>
          </p:cNvPr>
          <p:cNvPicPr>
            <a:picLocks noChangeAspect="1"/>
          </p:cNvPicPr>
          <p:nvPr/>
        </p:nvPicPr>
        <p:blipFill>
          <a:blip r:embed="rId4"/>
          <a:stretch>
            <a:fillRect/>
          </a:stretch>
        </p:blipFill>
        <p:spPr>
          <a:xfrm>
            <a:off x="5118826" y="2928079"/>
            <a:ext cx="6794500" cy="3719540"/>
          </a:xfrm>
          <a:prstGeom prst="rect">
            <a:avLst/>
          </a:prstGeom>
        </p:spPr>
      </p:pic>
      <p:pic>
        <p:nvPicPr>
          <p:cNvPr id="17" name="Picture 3">
            <a:extLst>
              <a:ext uri="{FF2B5EF4-FFF2-40B4-BE49-F238E27FC236}">
                <a16:creationId xmlns:a16="http://schemas.microsoft.com/office/drawing/2014/main" id="{AC4F8FDD-1A33-CF4E-8833-580824F1E0B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8749" y="6405970"/>
            <a:ext cx="80168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7">
            <a:extLst>
              <a:ext uri="{FF2B5EF4-FFF2-40B4-BE49-F238E27FC236}">
                <a16:creationId xmlns:a16="http://schemas.microsoft.com/office/drawing/2014/main" id="{9F71E8FB-D739-1847-BC00-BF4EF1082F79}"/>
              </a:ext>
            </a:extLst>
          </p:cNvPr>
          <p:cNvSpPr>
            <a:spLocks noChangeArrowheads="1"/>
          </p:cNvSpPr>
          <p:nvPr/>
        </p:nvSpPr>
        <p:spPr bwMode="auto">
          <a:xfrm>
            <a:off x="1106487" y="6405970"/>
            <a:ext cx="80803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000" i="1">
                <a:latin typeface="Arial" panose="020B0604020202020204" pitchFamily="34" charset="0"/>
                <a:cs typeface="Arial" panose="020B0604020202020204" pitchFamily="34" charset="0"/>
              </a:rPr>
              <a:t>Practices and Patterns in Research Information Management: Findings from a Global Survey </a:t>
            </a:r>
            <a:r>
              <a:rPr lang="en-US" altLang="en-US" sz="1000">
                <a:latin typeface="Arial" panose="020B0604020202020204" pitchFamily="34" charset="0"/>
                <a:cs typeface="Arial" panose="020B0604020202020204" pitchFamily="34" charset="0"/>
              </a:rPr>
              <a:t>(</a:t>
            </a:r>
            <a:r>
              <a:rPr lang="en-US" altLang="en-US" sz="1000">
                <a:latin typeface="Arial" panose="020B0604020202020204" pitchFamily="34" charset="0"/>
                <a:cs typeface="Arial" panose="020B0604020202020204" pitchFamily="34" charset="0"/>
                <a:hlinkClick r:id="rId6"/>
              </a:rPr>
              <a:t>DOI:10.25333/BGFG-D241</a:t>
            </a:r>
            <a:r>
              <a:rPr lang="de-DE" altLang="en-US" sz="1000">
                <a:latin typeface="Arial" panose="020B0604020202020204" pitchFamily="34" charset="0"/>
                <a:cs typeface="Arial" panose="020B0604020202020204" pitchFamily="34" charset="0"/>
              </a:rPr>
              <a:t>)</a:t>
            </a:r>
            <a:r>
              <a:rPr lang="en-US" altLang="en-US" sz="1000">
                <a:latin typeface="Arial" panose="020B0604020202020204" pitchFamily="34" charset="0"/>
                <a:cs typeface="Arial" panose="020B0604020202020204" pitchFamily="34" charset="0"/>
              </a:rPr>
              <a:t>,</a:t>
            </a:r>
            <a:r>
              <a:rPr lang="en-US" altLang="en-US" sz="1000" i="1">
                <a:latin typeface="Arial" panose="020B0604020202020204" pitchFamily="34" charset="0"/>
                <a:cs typeface="Arial" panose="020B0604020202020204" pitchFamily="34" charset="0"/>
              </a:rPr>
              <a:t> </a:t>
            </a:r>
            <a:r>
              <a:rPr lang="en-US" altLang="en-US" sz="1100">
                <a:hlinkClick r:id="rId7"/>
              </a:rPr>
              <a:t>CC BY 4.0</a:t>
            </a:r>
            <a:endParaRPr lang="en-US" altLang="en-US"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8350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53D9EE42-85EA-4431-B8BA-79D7467415BE}"/>
              </a:ext>
            </a:extLst>
          </p:cNvPr>
          <p:cNvCxnSpPr>
            <a:cxnSpLocks/>
          </p:cNvCxnSpPr>
          <p:nvPr/>
        </p:nvCxnSpPr>
        <p:spPr>
          <a:xfrm flipV="1">
            <a:off x="8684282" y="5289572"/>
            <a:ext cx="459718" cy="275463"/>
          </a:xfrm>
          <a:prstGeom prst="straightConnector1">
            <a:avLst/>
          </a:prstGeom>
          <a:ln>
            <a:solidFill>
              <a:srgbClr val="00AFD7"/>
            </a:solidFill>
            <a:tailEnd type="triangle"/>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11887200" y="152400"/>
            <a:ext cx="76200" cy="76200"/>
          </a:xfrm>
          <a:prstGeom prst="ellipse">
            <a:avLst/>
          </a:prstGeom>
          <a:ln>
            <a:solidFill>
              <a:schemeClr val="accent4">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2" name="Picture 3">
            <a:extLst>
              <a:ext uri="{FF2B5EF4-FFF2-40B4-BE49-F238E27FC236}">
                <a16:creationId xmlns:a16="http://schemas.microsoft.com/office/drawing/2014/main" id="{BFAA8660-1CD8-5D4E-AE21-09AE90A9FD3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8749" y="6405970"/>
            <a:ext cx="80168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7">
            <a:extLst>
              <a:ext uri="{FF2B5EF4-FFF2-40B4-BE49-F238E27FC236}">
                <a16:creationId xmlns:a16="http://schemas.microsoft.com/office/drawing/2014/main" id="{B63F0A46-3DC0-B14F-B8D1-8F9E5A1B48F9}"/>
              </a:ext>
            </a:extLst>
          </p:cNvPr>
          <p:cNvSpPr>
            <a:spLocks noChangeArrowheads="1"/>
          </p:cNvSpPr>
          <p:nvPr/>
        </p:nvSpPr>
        <p:spPr bwMode="auto">
          <a:xfrm>
            <a:off x="1106487" y="6405970"/>
            <a:ext cx="80803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000" i="1">
                <a:latin typeface="Arial" panose="020B0604020202020204" pitchFamily="34" charset="0"/>
                <a:cs typeface="Arial" panose="020B0604020202020204" pitchFamily="34" charset="0"/>
              </a:rPr>
              <a:t>Practices and Patterns in Research Information Management: Findings from a Global Survey </a:t>
            </a:r>
            <a:r>
              <a:rPr lang="en-US" altLang="en-US" sz="1000">
                <a:latin typeface="Arial" panose="020B0604020202020204" pitchFamily="34" charset="0"/>
                <a:cs typeface="Arial" panose="020B0604020202020204" pitchFamily="34" charset="0"/>
              </a:rPr>
              <a:t>(</a:t>
            </a:r>
            <a:r>
              <a:rPr lang="en-US" altLang="en-US" sz="1000">
                <a:latin typeface="Arial" panose="020B0604020202020204" pitchFamily="34" charset="0"/>
                <a:cs typeface="Arial" panose="020B0604020202020204" pitchFamily="34" charset="0"/>
                <a:hlinkClick r:id="rId4"/>
              </a:rPr>
              <a:t>DOI:10.25333/BGFG-D241</a:t>
            </a:r>
            <a:r>
              <a:rPr lang="de-DE" altLang="en-US" sz="1000">
                <a:latin typeface="Arial" panose="020B0604020202020204" pitchFamily="34" charset="0"/>
                <a:cs typeface="Arial" panose="020B0604020202020204" pitchFamily="34" charset="0"/>
              </a:rPr>
              <a:t>)</a:t>
            </a:r>
            <a:r>
              <a:rPr lang="en-US" altLang="en-US" sz="1000">
                <a:latin typeface="Arial" panose="020B0604020202020204" pitchFamily="34" charset="0"/>
                <a:cs typeface="Arial" panose="020B0604020202020204" pitchFamily="34" charset="0"/>
              </a:rPr>
              <a:t>,</a:t>
            </a:r>
            <a:r>
              <a:rPr lang="en-US" altLang="en-US" sz="1000" i="1">
                <a:latin typeface="Arial" panose="020B0604020202020204" pitchFamily="34" charset="0"/>
                <a:cs typeface="Arial" panose="020B0604020202020204" pitchFamily="34" charset="0"/>
              </a:rPr>
              <a:t> </a:t>
            </a:r>
            <a:r>
              <a:rPr lang="en-US" altLang="en-US" sz="1100">
                <a:hlinkClick r:id="rId5"/>
              </a:rPr>
              <a:t>CC BY 4.0</a:t>
            </a:r>
            <a:endParaRPr lang="en-US" altLang="en-US" sz="110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6133A7E2-F8CF-BD4A-9558-8C454FEFFCC9}"/>
              </a:ext>
            </a:extLst>
          </p:cNvPr>
          <p:cNvPicPr>
            <a:picLocks noChangeAspect="1"/>
          </p:cNvPicPr>
          <p:nvPr/>
        </p:nvPicPr>
        <p:blipFill>
          <a:blip r:embed="rId6"/>
          <a:stretch>
            <a:fillRect/>
          </a:stretch>
        </p:blipFill>
        <p:spPr>
          <a:xfrm>
            <a:off x="2895600" y="8709"/>
            <a:ext cx="6809055" cy="6279461"/>
          </a:xfrm>
          <a:prstGeom prst="rect">
            <a:avLst/>
          </a:prstGeom>
        </p:spPr>
      </p:pic>
    </p:spTree>
    <p:extLst>
      <p:ext uri="{BB962C8B-B14F-4D97-AF65-F5344CB8AC3E}">
        <p14:creationId xmlns:p14="http://schemas.microsoft.com/office/powerpoint/2010/main" val="2412633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E259F15-F4AE-A34A-8530-8B5138186510}"/>
              </a:ext>
            </a:extLst>
          </p:cNvPr>
          <p:cNvCxnSpPr/>
          <p:nvPr/>
        </p:nvCxnSpPr>
        <p:spPr>
          <a:xfrm>
            <a:off x="1524000" y="6481763"/>
            <a:ext cx="9144000"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35842" name="Picture 3">
            <a:extLst>
              <a:ext uri="{FF2B5EF4-FFF2-40B4-BE49-F238E27FC236}">
                <a16:creationId xmlns:a16="http://schemas.microsoft.com/office/drawing/2014/main" id="{D5C0B6EF-8E85-F044-850C-09ACA2FAE9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62114" y="6538914"/>
            <a:ext cx="80168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7">
            <a:extLst>
              <a:ext uri="{FF2B5EF4-FFF2-40B4-BE49-F238E27FC236}">
                <a16:creationId xmlns:a16="http://schemas.microsoft.com/office/drawing/2014/main" id="{24F9BD65-A292-2147-A96F-F1D71F9F1665}"/>
              </a:ext>
            </a:extLst>
          </p:cNvPr>
          <p:cNvSpPr>
            <a:spLocks noChangeArrowheads="1"/>
          </p:cNvSpPr>
          <p:nvPr/>
        </p:nvSpPr>
        <p:spPr bwMode="auto">
          <a:xfrm>
            <a:off x="2474914" y="6472239"/>
            <a:ext cx="8080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ClrTx/>
              <a:buNone/>
            </a:pPr>
            <a:r>
              <a:rPr lang="en-US" altLang="en-US" sz="800" kern="1200">
                <a:solidFill>
                  <a:prstClr val="black"/>
                </a:solidFill>
                <a:latin typeface="Arial" panose="020B0604020202020204" pitchFamily="34" charset="0"/>
                <a:ea typeface="+mn-ea"/>
                <a:cs typeface="Arial" panose="020B0604020202020204" pitchFamily="34" charset="0"/>
              </a:rPr>
              <a:t>“Institutions with a live RIM system reporting that their RIM system serves as their default institutional repository/ETD repository/research data repository, with regional subdivisions” by </a:t>
            </a:r>
            <a:r>
              <a:rPr lang="en-US" altLang="en-US" sz="800" kern="1200">
                <a:solidFill>
                  <a:prstClr val="black"/>
                </a:solidFill>
                <a:latin typeface="Arial" panose="020B0604020202020204" pitchFamily="34" charset="0"/>
                <a:ea typeface="+mn-ea"/>
                <a:cs typeface="Arial" panose="020B0604020202020204" pitchFamily="34" charset="0"/>
                <a:hlinkClick r:id="rId4"/>
              </a:rPr>
              <a:t>OCLC </a:t>
            </a:r>
            <a:r>
              <a:rPr lang="en-US" altLang="en-US" sz="800" kern="1200">
                <a:solidFill>
                  <a:prstClr val="black"/>
                </a:solidFill>
                <a:latin typeface="Arial" panose="020B0604020202020204" pitchFamily="34" charset="0"/>
                <a:ea typeface="+mn-ea"/>
                <a:cs typeface="Arial" panose="020B0604020202020204" pitchFamily="34" charset="0"/>
              </a:rPr>
              <a:t>and </a:t>
            </a:r>
            <a:r>
              <a:rPr lang="en-US" altLang="en-US" sz="800" kern="1200">
                <a:solidFill>
                  <a:prstClr val="black"/>
                </a:solidFill>
                <a:latin typeface="Arial" panose="020B0604020202020204" pitchFamily="34" charset="0"/>
                <a:ea typeface="+mn-ea"/>
                <a:cs typeface="Arial" panose="020B0604020202020204" pitchFamily="34" charset="0"/>
                <a:hlinkClick r:id="rId5"/>
              </a:rPr>
              <a:t>euroCRIS</a:t>
            </a:r>
            <a:r>
              <a:rPr lang="en-US" altLang="en-US" sz="800" i="1" kern="1200">
                <a:solidFill>
                  <a:prstClr val="black"/>
                </a:solidFill>
                <a:latin typeface="Arial" panose="020B0604020202020204" pitchFamily="34" charset="0"/>
                <a:ea typeface="+mn-ea"/>
                <a:cs typeface="Arial" panose="020B0604020202020204" pitchFamily="34" charset="0"/>
              </a:rPr>
              <a:t>, Practices and Patterns in Research Information Management: Findings from a Global Survey </a:t>
            </a:r>
            <a:r>
              <a:rPr lang="en-US" altLang="en-US" sz="800" kern="1200">
                <a:solidFill>
                  <a:prstClr val="black"/>
                </a:solidFill>
                <a:latin typeface="Arial" panose="020B0604020202020204" pitchFamily="34" charset="0"/>
                <a:ea typeface="+mn-ea"/>
                <a:cs typeface="Arial" panose="020B0604020202020204" pitchFamily="34" charset="0"/>
              </a:rPr>
              <a:t>(</a:t>
            </a:r>
            <a:r>
              <a:rPr lang="en-US" altLang="en-US" sz="800" kern="1200">
                <a:solidFill>
                  <a:prstClr val="black"/>
                </a:solidFill>
                <a:latin typeface="Arial" panose="020B0604020202020204" pitchFamily="34" charset="0"/>
                <a:ea typeface="+mn-ea"/>
                <a:cs typeface="Arial" panose="020B0604020202020204" pitchFamily="34" charset="0"/>
                <a:hlinkClick r:id="rId6"/>
              </a:rPr>
              <a:t>DOI:10.25333/BGFG-D241</a:t>
            </a:r>
            <a:r>
              <a:rPr lang="de-DE" altLang="en-US" sz="800" kern="1200">
                <a:solidFill>
                  <a:prstClr val="black"/>
                </a:solidFill>
                <a:latin typeface="Arial" panose="020B0604020202020204" pitchFamily="34" charset="0"/>
                <a:ea typeface="+mn-ea"/>
                <a:cs typeface="Arial" panose="020B0604020202020204" pitchFamily="34" charset="0"/>
              </a:rPr>
              <a:t>)</a:t>
            </a:r>
            <a:r>
              <a:rPr lang="en-US" altLang="en-US" sz="800" kern="1200">
                <a:solidFill>
                  <a:prstClr val="black"/>
                </a:solidFill>
                <a:latin typeface="Arial" panose="020B0604020202020204" pitchFamily="34" charset="0"/>
                <a:ea typeface="+mn-ea"/>
                <a:cs typeface="Arial" panose="020B0604020202020204" pitchFamily="34" charset="0"/>
              </a:rPr>
              <a:t>,</a:t>
            </a:r>
            <a:r>
              <a:rPr lang="en-US" altLang="en-US" sz="800" i="1" kern="1200">
                <a:solidFill>
                  <a:prstClr val="black"/>
                </a:solidFill>
                <a:latin typeface="Arial" panose="020B0604020202020204" pitchFamily="34" charset="0"/>
                <a:ea typeface="+mn-ea"/>
                <a:cs typeface="Arial" panose="020B0604020202020204" pitchFamily="34" charset="0"/>
              </a:rPr>
              <a:t> </a:t>
            </a:r>
            <a:r>
              <a:rPr lang="en-US" altLang="en-US" sz="1000" kern="1200">
                <a:solidFill>
                  <a:prstClr val="black"/>
                </a:solidFill>
                <a:ea typeface="+mn-ea"/>
                <a:cs typeface="+mn-cs"/>
                <a:hlinkClick r:id="rId7"/>
              </a:rPr>
              <a:t>CC BY 4.0</a:t>
            </a:r>
            <a:endParaRPr lang="en-US" altLang="en-US" sz="1100" kern="1200">
              <a:solidFill>
                <a:prstClr val="black"/>
              </a:solidFill>
              <a:latin typeface="Arial" panose="020B0604020202020204" pitchFamily="34" charset="0"/>
              <a:ea typeface="+mn-ea"/>
              <a:cs typeface="Arial" panose="020B0604020202020204" pitchFamily="34" charset="0"/>
            </a:endParaRPr>
          </a:p>
        </p:txBody>
      </p:sp>
      <p:pic>
        <p:nvPicPr>
          <p:cNvPr id="35844" name="Picture 3">
            <a:extLst>
              <a:ext uri="{FF2B5EF4-FFF2-40B4-BE49-F238E27FC236}">
                <a16:creationId xmlns:a16="http://schemas.microsoft.com/office/drawing/2014/main" id="{DC8C71FE-5CB8-8140-BBB8-E3A0ED5A980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54186" y="666213"/>
            <a:ext cx="9333408" cy="4906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a:extLst>
              <a:ext uri="{FF2B5EF4-FFF2-40B4-BE49-F238E27FC236}">
                <a16:creationId xmlns:a16="http://schemas.microsoft.com/office/drawing/2014/main" id="{E2F31CAF-7A3E-184E-BC89-95E5CE419E7D}"/>
              </a:ext>
            </a:extLst>
          </p:cNvPr>
          <p:cNvSpPr/>
          <p:nvPr/>
        </p:nvSpPr>
        <p:spPr>
          <a:xfrm>
            <a:off x="11963400" y="205049"/>
            <a:ext cx="76200" cy="76200"/>
          </a:xfrm>
          <a:prstGeom prst="ellipse">
            <a:avLst/>
          </a:prstGeom>
          <a:solidFill>
            <a:srgbClr val="007749"/>
          </a:solidFill>
          <a:ln w="25400" cap="flat" cmpd="sng" algn="ctr">
            <a:solidFill>
              <a:srgbClr val="007749">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7314893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NSR\ESRworkshopDC\esrcover.jpg">
            <a:extLst>
              <a:ext uri="{FF2B5EF4-FFF2-40B4-BE49-F238E27FC236}">
                <a16:creationId xmlns:a16="http://schemas.microsoft.com/office/drawing/2014/main" id="{92ACF80B-EF40-2E43-B0A3-4F84289D1E9F}"/>
              </a:ext>
            </a:extLst>
          </p:cNvPr>
          <p:cNvPicPr>
            <a:picLocks noChangeAspect="1" noChangeArrowheads="1"/>
          </p:cNvPicPr>
          <p:nvPr/>
        </p:nvPicPr>
        <p:blipFill>
          <a:blip r:embed="rId3" cstate="print"/>
          <a:srcRect/>
          <a:stretch>
            <a:fillRect/>
          </a:stretch>
        </p:blipFill>
        <p:spPr bwMode="auto">
          <a:xfrm>
            <a:off x="232900" y="838891"/>
            <a:ext cx="3246340" cy="4101916"/>
          </a:xfrm>
          <a:prstGeom prst="rect">
            <a:avLst/>
          </a:prstGeom>
          <a:noFill/>
          <a:effectLst>
            <a:outerShdw blurRad="50800" dist="114300" dir="2700000" algn="tl" rotWithShape="0">
              <a:prstClr val="black">
                <a:alpha val="40000"/>
              </a:prstClr>
            </a:outerShdw>
          </a:effectLst>
          <a:scene3d>
            <a:camera prst="orthographicFront"/>
            <a:lightRig rig="threePt" dir="t">
              <a:rot lat="0" lon="0" rev="0"/>
            </a:lightRig>
          </a:scene3d>
          <a:sp3d/>
        </p:spPr>
      </p:pic>
      <p:sp>
        <p:nvSpPr>
          <p:cNvPr id="2" name="Text Placeholder 1">
            <a:extLst>
              <a:ext uri="{FF2B5EF4-FFF2-40B4-BE49-F238E27FC236}">
                <a16:creationId xmlns:a16="http://schemas.microsoft.com/office/drawing/2014/main" id="{36B5A696-65D6-4777-BECE-6A47EC7E5210}"/>
              </a:ext>
            </a:extLst>
          </p:cNvPr>
          <p:cNvSpPr>
            <a:spLocks noGrp="1"/>
          </p:cNvSpPr>
          <p:nvPr>
            <p:ph type="body" sz="quarter" idx="4294967295"/>
          </p:nvPr>
        </p:nvSpPr>
        <p:spPr>
          <a:xfrm>
            <a:off x="0" y="87313"/>
            <a:ext cx="11252200" cy="915987"/>
          </a:xfrm>
          <a:prstGeom prst="rect">
            <a:avLst/>
          </a:prstGeom>
        </p:spPr>
        <p:txBody>
          <a:bodyPr/>
          <a:lstStyle/>
          <a:p>
            <a:pPr marL="0" indent="0">
              <a:buNone/>
            </a:pPr>
            <a:r>
              <a:rPr lang="en-US" sz="4267" dirty="0"/>
              <a:t> </a:t>
            </a:r>
            <a:r>
              <a:rPr lang="en-US" b="1" i="1" dirty="0">
                <a:solidFill>
                  <a:schemeClr val="tx2"/>
                </a:solidFill>
              </a:rPr>
              <a:t>The Evolving Scholarly Record</a:t>
            </a:r>
            <a:r>
              <a:rPr lang="en-US" b="1" dirty="0">
                <a:solidFill>
                  <a:schemeClr val="tx2"/>
                </a:solidFill>
              </a:rPr>
              <a:t>: Drivers</a:t>
            </a:r>
          </a:p>
        </p:txBody>
      </p:sp>
      <p:sp>
        <p:nvSpPr>
          <p:cNvPr id="5" name="TextBox 4">
            <a:extLst>
              <a:ext uri="{FF2B5EF4-FFF2-40B4-BE49-F238E27FC236}">
                <a16:creationId xmlns:a16="http://schemas.microsoft.com/office/drawing/2014/main" id="{D357E9AC-898B-4560-9B5A-B5A20EAB43CE}"/>
              </a:ext>
            </a:extLst>
          </p:cNvPr>
          <p:cNvSpPr txBox="1"/>
          <p:nvPr/>
        </p:nvSpPr>
        <p:spPr>
          <a:xfrm>
            <a:off x="9482326" y="5656542"/>
            <a:ext cx="2801100" cy="338554"/>
          </a:xfrm>
          <a:prstGeom prst="rect">
            <a:avLst/>
          </a:prstGeom>
          <a:noFill/>
        </p:spPr>
        <p:txBody>
          <a:bodyPr wrap="square" rtlCol="0">
            <a:spAutoFit/>
          </a:bodyPr>
          <a:lstStyle/>
          <a:p>
            <a:pPr defTabSz="609585">
              <a:defRPr/>
            </a:pPr>
            <a:r>
              <a:rPr lang="en-US" sz="1600" b="1" dirty="0">
                <a:solidFill>
                  <a:srgbClr val="000000"/>
                </a:solidFill>
                <a:latin typeface="Arial"/>
              </a:rPr>
              <a:t>(Lavoie et al., 2014)</a:t>
            </a:r>
          </a:p>
        </p:txBody>
      </p:sp>
      <p:sp>
        <p:nvSpPr>
          <p:cNvPr id="7" name="TextBox 6">
            <a:extLst>
              <a:ext uri="{FF2B5EF4-FFF2-40B4-BE49-F238E27FC236}">
                <a16:creationId xmlns:a16="http://schemas.microsoft.com/office/drawing/2014/main" id="{BEA8A0A4-5D7F-453E-982D-A91A30BD8A3F}"/>
              </a:ext>
            </a:extLst>
          </p:cNvPr>
          <p:cNvSpPr txBox="1"/>
          <p:nvPr/>
        </p:nvSpPr>
        <p:spPr>
          <a:xfrm>
            <a:off x="3557702" y="1648421"/>
            <a:ext cx="8725724" cy="1323632"/>
          </a:xfrm>
          <a:prstGeom prst="rect">
            <a:avLst/>
          </a:prstGeom>
          <a:noFill/>
        </p:spPr>
        <p:txBody>
          <a:bodyPr wrap="square" rtlCol="0">
            <a:spAutoFit/>
          </a:bodyPr>
          <a:lstStyle/>
          <a:p>
            <a:pPr defTabSz="609585">
              <a:defRPr/>
            </a:pPr>
            <a:r>
              <a:rPr lang="en-US" sz="2667" b="1" dirty="0">
                <a:solidFill>
                  <a:srgbClr val="00AFD7"/>
                </a:solidFill>
                <a:latin typeface="Arial"/>
              </a:rPr>
              <a:t>Expanding boundaries:</a:t>
            </a:r>
            <a:r>
              <a:rPr lang="en-US" sz="2667" b="1" dirty="0">
                <a:solidFill>
                  <a:srgbClr val="000000"/>
                </a:solidFill>
                <a:latin typeface="Arial"/>
              </a:rPr>
              <a:t> articles/monographs to research data, computer models, lab notebooks, blogs, e-prints</a:t>
            </a:r>
          </a:p>
        </p:txBody>
      </p:sp>
      <p:sp>
        <p:nvSpPr>
          <p:cNvPr id="8" name="TextBox 7">
            <a:extLst>
              <a:ext uri="{FF2B5EF4-FFF2-40B4-BE49-F238E27FC236}">
                <a16:creationId xmlns:a16="http://schemas.microsoft.com/office/drawing/2014/main" id="{82D925D6-1501-4DE6-98BE-BDD1FB2733F1}"/>
              </a:ext>
            </a:extLst>
          </p:cNvPr>
          <p:cNvSpPr txBox="1"/>
          <p:nvPr/>
        </p:nvSpPr>
        <p:spPr>
          <a:xfrm>
            <a:off x="3479240" y="3374413"/>
            <a:ext cx="7872299" cy="1323632"/>
          </a:xfrm>
          <a:prstGeom prst="rect">
            <a:avLst/>
          </a:prstGeom>
          <a:noFill/>
        </p:spPr>
        <p:txBody>
          <a:bodyPr wrap="square" rtlCol="0">
            <a:spAutoFit/>
          </a:bodyPr>
          <a:lstStyle/>
          <a:p>
            <a:pPr defTabSz="609585">
              <a:defRPr/>
            </a:pPr>
            <a:r>
              <a:rPr lang="en-US" sz="2667" b="1" dirty="0">
                <a:solidFill>
                  <a:srgbClr val="8A1B61"/>
                </a:solidFill>
                <a:latin typeface="Arial"/>
              </a:rPr>
              <a:t>Changing characteristics:</a:t>
            </a:r>
            <a:r>
              <a:rPr lang="en-US" sz="2667" b="1" dirty="0">
                <a:solidFill>
                  <a:srgbClr val="000000"/>
                </a:solidFill>
                <a:latin typeface="Arial"/>
              </a:rPr>
              <a:t> formal, outcome-focused, static to formal/informal, process-focused, dynamic</a:t>
            </a:r>
          </a:p>
        </p:txBody>
      </p:sp>
      <p:sp>
        <p:nvSpPr>
          <p:cNvPr id="9" name="TextBox 8">
            <a:extLst>
              <a:ext uri="{FF2B5EF4-FFF2-40B4-BE49-F238E27FC236}">
                <a16:creationId xmlns:a16="http://schemas.microsoft.com/office/drawing/2014/main" id="{83722622-4438-434D-BE30-64494178732D}"/>
              </a:ext>
            </a:extLst>
          </p:cNvPr>
          <p:cNvSpPr txBox="1"/>
          <p:nvPr/>
        </p:nvSpPr>
        <p:spPr>
          <a:xfrm>
            <a:off x="3557702" y="4940807"/>
            <a:ext cx="8431100" cy="1323632"/>
          </a:xfrm>
          <a:prstGeom prst="rect">
            <a:avLst/>
          </a:prstGeom>
          <a:noFill/>
        </p:spPr>
        <p:txBody>
          <a:bodyPr wrap="square" rtlCol="0">
            <a:spAutoFit/>
          </a:bodyPr>
          <a:lstStyle/>
          <a:p>
            <a:pPr defTabSz="609585">
              <a:defRPr/>
            </a:pPr>
            <a:r>
              <a:rPr lang="en-US" sz="2667" b="1" dirty="0">
                <a:solidFill>
                  <a:srgbClr val="007749"/>
                </a:solidFill>
                <a:latin typeface="Arial"/>
              </a:rPr>
              <a:t>Reconfiguring stakeholders:</a:t>
            </a:r>
            <a:r>
              <a:rPr lang="en-US" sz="2667" b="1" dirty="0">
                <a:solidFill>
                  <a:srgbClr val="000000"/>
                </a:solidFill>
                <a:latin typeface="Arial"/>
              </a:rPr>
              <a:t> new paths for scholarship lead to new stakeholders and new stakeholder roles </a:t>
            </a:r>
          </a:p>
        </p:txBody>
      </p:sp>
      <p:sp>
        <p:nvSpPr>
          <p:cNvPr id="3" name="Rectangle 2">
            <a:extLst>
              <a:ext uri="{FF2B5EF4-FFF2-40B4-BE49-F238E27FC236}">
                <a16:creationId xmlns:a16="http://schemas.microsoft.com/office/drawing/2014/main" id="{DCFE1623-41B7-1442-9DEF-E62B7031D4DE}"/>
              </a:ext>
            </a:extLst>
          </p:cNvPr>
          <p:cNvSpPr/>
          <p:nvPr/>
        </p:nvSpPr>
        <p:spPr>
          <a:xfrm>
            <a:off x="281660" y="5804852"/>
            <a:ext cx="1659942" cy="369332"/>
          </a:xfrm>
          <a:prstGeom prst="rect">
            <a:avLst/>
          </a:prstGeom>
        </p:spPr>
        <p:txBody>
          <a:bodyPr wrap="none">
            <a:spAutoFit/>
          </a:bodyPr>
          <a:lstStyle/>
          <a:p>
            <a:r>
              <a:rPr lang="en-US" b="1" dirty="0">
                <a:solidFill>
                  <a:srgbClr val="0070C0"/>
                </a:solidFill>
              </a:rPr>
              <a:t>http://</a:t>
            </a:r>
            <a:r>
              <a:rPr lang="en-US" b="1" dirty="0" err="1">
                <a:solidFill>
                  <a:srgbClr val="0070C0"/>
                </a:solidFill>
              </a:rPr>
              <a:t>oc.lc</a:t>
            </a:r>
            <a:r>
              <a:rPr lang="en-US" b="1" dirty="0">
                <a:solidFill>
                  <a:srgbClr val="0070C0"/>
                </a:solidFill>
              </a:rPr>
              <a:t>/</a:t>
            </a:r>
            <a:r>
              <a:rPr lang="en-US" b="1" dirty="0" err="1">
                <a:solidFill>
                  <a:srgbClr val="0070C0"/>
                </a:solidFill>
              </a:rPr>
              <a:t>esr</a:t>
            </a:r>
            <a:endParaRPr lang="en-US" b="1" dirty="0">
              <a:solidFill>
                <a:srgbClr val="0070C0"/>
              </a:solidFill>
            </a:endParaRPr>
          </a:p>
        </p:txBody>
      </p:sp>
      <p:sp>
        <p:nvSpPr>
          <p:cNvPr id="11" name="TextBox 10">
            <a:extLst>
              <a:ext uri="{FF2B5EF4-FFF2-40B4-BE49-F238E27FC236}">
                <a16:creationId xmlns:a16="http://schemas.microsoft.com/office/drawing/2014/main" id="{6AB96824-E410-D642-8FDF-CA70EB8B7FEC}"/>
              </a:ext>
            </a:extLst>
          </p:cNvPr>
          <p:cNvSpPr txBox="1"/>
          <p:nvPr/>
        </p:nvSpPr>
        <p:spPr>
          <a:xfrm>
            <a:off x="3557702" y="926837"/>
            <a:ext cx="9068362" cy="502766"/>
          </a:xfrm>
          <a:prstGeom prst="rect">
            <a:avLst/>
          </a:prstGeom>
          <a:noFill/>
        </p:spPr>
        <p:txBody>
          <a:bodyPr wrap="square" rtlCol="0">
            <a:spAutoFit/>
          </a:bodyPr>
          <a:lstStyle/>
          <a:p>
            <a:pPr defTabSz="609585">
              <a:defRPr/>
            </a:pPr>
            <a:r>
              <a:rPr lang="en-US" sz="2667" b="1">
                <a:solidFill>
                  <a:srgbClr val="E87722"/>
                </a:solidFill>
                <a:latin typeface="Arial"/>
              </a:rPr>
              <a:t>Shifting formats:</a:t>
            </a:r>
            <a:r>
              <a:rPr lang="en-US" sz="2667" b="1">
                <a:solidFill>
                  <a:srgbClr val="00AFD7"/>
                </a:solidFill>
                <a:latin typeface="Arial"/>
              </a:rPr>
              <a:t> </a:t>
            </a:r>
            <a:r>
              <a:rPr lang="en-US" sz="2667" b="1">
                <a:solidFill>
                  <a:srgbClr val="000000"/>
                </a:solidFill>
                <a:latin typeface="Arial"/>
              </a:rPr>
              <a:t>print centric to digital &amp; networked</a:t>
            </a:r>
          </a:p>
        </p:txBody>
      </p:sp>
    </p:spTree>
    <p:extLst>
      <p:ext uri="{BB962C8B-B14F-4D97-AF65-F5344CB8AC3E}">
        <p14:creationId xmlns:p14="http://schemas.microsoft.com/office/powerpoint/2010/main" val="3793676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47755870-BB19-D548-8EDC-ADF46A82BD45}"/>
              </a:ext>
            </a:extLst>
          </p:cNvPr>
          <p:cNvSpPr/>
          <p:nvPr/>
        </p:nvSpPr>
        <p:spPr>
          <a:xfrm>
            <a:off x="11811000" y="245922"/>
            <a:ext cx="76200" cy="76200"/>
          </a:xfrm>
          <a:prstGeom prst="ellipse">
            <a:avLst/>
          </a:prstGeom>
          <a:ln>
            <a:solidFill>
              <a:schemeClr val="accent4">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CD3AE5B-EF4D-3D4A-9969-483C14A81D99}"/>
              </a:ext>
            </a:extLst>
          </p:cNvPr>
          <p:cNvPicPr>
            <a:picLocks noChangeAspect="1"/>
          </p:cNvPicPr>
          <p:nvPr/>
        </p:nvPicPr>
        <p:blipFill>
          <a:blip r:embed="rId3"/>
          <a:stretch>
            <a:fillRect/>
          </a:stretch>
        </p:blipFill>
        <p:spPr>
          <a:xfrm>
            <a:off x="1428750" y="0"/>
            <a:ext cx="9334500" cy="6494879"/>
          </a:xfrm>
          <a:prstGeom prst="rect">
            <a:avLst/>
          </a:prstGeom>
        </p:spPr>
      </p:pic>
      <p:pic>
        <p:nvPicPr>
          <p:cNvPr id="8" name="Picture 3">
            <a:extLst>
              <a:ext uri="{FF2B5EF4-FFF2-40B4-BE49-F238E27FC236}">
                <a16:creationId xmlns:a16="http://schemas.microsoft.com/office/drawing/2014/main" id="{DB120A1E-7450-EE40-BC0D-741D1269903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8749" y="6405970"/>
            <a:ext cx="80168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7">
            <a:extLst>
              <a:ext uri="{FF2B5EF4-FFF2-40B4-BE49-F238E27FC236}">
                <a16:creationId xmlns:a16="http://schemas.microsoft.com/office/drawing/2014/main" id="{9617801E-E448-7E4C-A8E1-147F3AAC3D13}"/>
              </a:ext>
            </a:extLst>
          </p:cNvPr>
          <p:cNvSpPr>
            <a:spLocks noChangeArrowheads="1"/>
          </p:cNvSpPr>
          <p:nvPr/>
        </p:nvSpPr>
        <p:spPr bwMode="auto">
          <a:xfrm>
            <a:off x="1106487" y="6405970"/>
            <a:ext cx="80803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000" i="1">
                <a:latin typeface="Arial" panose="020B0604020202020204" pitchFamily="34" charset="0"/>
                <a:cs typeface="Arial" panose="020B0604020202020204" pitchFamily="34" charset="0"/>
              </a:rPr>
              <a:t>Practices and Patterns in Research Information Management: Findings from a Global Survey </a:t>
            </a:r>
            <a:r>
              <a:rPr lang="en-US" altLang="en-US" sz="1000">
                <a:latin typeface="Arial" panose="020B0604020202020204" pitchFamily="34" charset="0"/>
                <a:cs typeface="Arial" panose="020B0604020202020204" pitchFamily="34" charset="0"/>
              </a:rPr>
              <a:t>(</a:t>
            </a:r>
            <a:r>
              <a:rPr lang="en-US" altLang="en-US" sz="1000">
                <a:latin typeface="Arial" panose="020B0604020202020204" pitchFamily="34" charset="0"/>
                <a:cs typeface="Arial" panose="020B0604020202020204" pitchFamily="34" charset="0"/>
                <a:hlinkClick r:id="rId5"/>
              </a:rPr>
              <a:t>DOI:10.25333/BGFG-D241</a:t>
            </a:r>
            <a:r>
              <a:rPr lang="de-DE" altLang="en-US" sz="1000">
                <a:latin typeface="Arial" panose="020B0604020202020204" pitchFamily="34" charset="0"/>
                <a:cs typeface="Arial" panose="020B0604020202020204" pitchFamily="34" charset="0"/>
              </a:rPr>
              <a:t>)</a:t>
            </a:r>
            <a:r>
              <a:rPr lang="en-US" altLang="en-US" sz="1000">
                <a:latin typeface="Arial" panose="020B0604020202020204" pitchFamily="34" charset="0"/>
                <a:cs typeface="Arial" panose="020B0604020202020204" pitchFamily="34" charset="0"/>
              </a:rPr>
              <a:t>,</a:t>
            </a:r>
            <a:r>
              <a:rPr lang="en-US" altLang="en-US" sz="1000" i="1">
                <a:latin typeface="Arial" panose="020B0604020202020204" pitchFamily="34" charset="0"/>
                <a:cs typeface="Arial" panose="020B0604020202020204" pitchFamily="34" charset="0"/>
              </a:rPr>
              <a:t> </a:t>
            </a:r>
            <a:r>
              <a:rPr lang="en-US" altLang="en-US" sz="1100">
                <a:hlinkClick r:id="rId6"/>
              </a:rPr>
              <a:t>CC BY 4.0</a:t>
            </a:r>
            <a:endParaRPr lang="en-US" altLang="en-US"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63919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E35013-3125-EE47-9C28-7CF8E13F318F}"/>
              </a:ext>
            </a:extLst>
          </p:cNvPr>
          <p:cNvSpPr>
            <a:spLocks noGrp="1"/>
          </p:cNvSpPr>
          <p:nvPr>
            <p:ph type="body" idx="1"/>
          </p:nvPr>
        </p:nvSpPr>
        <p:spPr/>
        <p:txBody>
          <a:bodyPr/>
          <a:lstStyle/>
          <a:p>
            <a:r>
              <a:rPr lang="en-US"/>
              <a:t>Some summary findings</a:t>
            </a:r>
          </a:p>
        </p:txBody>
      </p:sp>
      <p:sp>
        <p:nvSpPr>
          <p:cNvPr id="4" name="Text Placeholder 3">
            <a:extLst>
              <a:ext uri="{FF2B5EF4-FFF2-40B4-BE49-F238E27FC236}">
                <a16:creationId xmlns:a16="http://schemas.microsoft.com/office/drawing/2014/main" id="{2E0792E2-5DD5-2241-902D-ECB5CB83BA6C}"/>
              </a:ext>
            </a:extLst>
          </p:cNvPr>
          <p:cNvSpPr>
            <a:spLocks noGrp="1"/>
          </p:cNvSpPr>
          <p:nvPr>
            <p:ph type="body" idx="2"/>
          </p:nvPr>
        </p:nvSpPr>
        <p:spPr/>
        <p:txBody>
          <a:bodyPr/>
          <a:lstStyle/>
          <a:p>
            <a:r>
              <a:rPr lang="en-US"/>
              <a:t>Interoperability is important – a significant degree of RIM systems interoperate with multiple institutional systems – including IRs </a:t>
            </a:r>
          </a:p>
          <a:p>
            <a:r>
              <a:rPr lang="en-US"/>
              <a:t>Institutions leverage </a:t>
            </a:r>
            <a:r>
              <a:rPr lang="en-US" b="1">
                <a:solidFill>
                  <a:schemeClr val="accent2"/>
                </a:solidFill>
              </a:rPr>
              <a:t>publications metadata harvesting</a:t>
            </a:r>
          </a:p>
          <a:p>
            <a:r>
              <a:rPr lang="en-US" b="1">
                <a:solidFill>
                  <a:srgbClr val="0070C0"/>
                </a:solidFill>
              </a:rPr>
              <a:t>OAI-PMH</a:t>
            </a:r>
            <a:r>
              <a:rPr lang="en-US">
                <a:solidFill>
                  <a:schemeClr val="tx1"/>
                </a:solidFill>
              </a:rPr>
              <a:t> &amp; </a:t>
            </a:r>
            <a:r>
              <a:rPr lang="en-US" b="1">
                <a:solidFill>
                  <a:srgbClr val="0070C0"/>
                </a:solidFill>
              </a:rPr>
              <a:t>CERIF-XML</a:t>
            </a:r>
            <a:r>
              <a:rPr lang="en-US">
                <a:solidFill>
                  <a:schemeClr val="tx1"/>
                </a:solidFill>
              </a:rPr>
              <a:t> important standards</a:t>
            </a:r>
          </a:p>
          <a:p>
            <a:pPr marL="76200" indent="0">
              <a:buNone/>
            </a:pPr>
            <a:endParaRPr lang="en-US" sz="1600">
              <a:solidFill>
                <a:schemeClr val="tx1"/>
              </a:solidFill>
            </a:endParaRPr>
          </a:p>
          <a:p>
            <a:pPr marL="76200" indent="0">
              <a:buNone/>
            </a:pPr>
            <a:endParaRPr lang="en-US" sz="1600">
              <a:solidFill>
                <a:schemeClr val="tx1"/>
              </a:solidFill>
            </a:endParaRPr>
          </a:p>
          <a:p>
            <a:pPr marL="76200" indent="0">
              <a:buNone/>
            </a:pPr>
            <a:r>
              <a:rPr lang="en-GB" sz="1800"/>
              <a:t>“</a:t>
            </a:r>
            <a:r>
              <a:rPr lang="en-GB" sz="1800" i="1"/>
              <a:t>We have three best of breed RIM systems that are interoperable to some extent, so we have as good a RIM infrastructure as is currently possible. The key to successful RIM going forward will be to improve and maximise interoperability.” </a:t>
            </a:r>
          </a:p>
          <a:p>
            <a:pPr marL="76200" indent="0">
              <a:buNone/>
            </a:pPr>
            <a:endParaRPr lang="en-GB" sz="1800" i="1">
              <a:solidFill>
                <a:schemeClr val="tx1"/>
              </a:solidFill>
            </a:endParaRPr>
          </a:p>
          <a:p>
            <a:pPr marL="76200" indent="0">
              <a:buNone/>
            </a:pPr>
            <a:r>
              <a:rPr lang="en-GB" sz="1800" i="1"/>
              <a:t>“There is much room for improvement in the area of system interoperability. Only when such improvement takes place will the actual potential of RIM systems start to be realized.” </a:t>
            </a:r>
            <a:endParaRPr lang="en-US" sz="1800" i="1">
              <a:solidFill>
                <a:schemeClr val="tx1"/>
              </a:solidFill>
            </a:endParaRPr>
          </a:p>
        </p:txBody>
      </p:sp>
      <p:sp>
        <p:nvSpPr>
          <p:cNvPr id="5" name="Oval 4"/>
          <p:cNvSpPr/>
          <p:nvPr/>
        </p:nvSpPr>
        <p:spPr>
          <a:xfrm>
            <a:off x="11887200" y="228600"/>
            <a:ext cx="76200" cy="76200"/>
          </a:xfrm>
          <a:prstGeom prst="ellipse">
            <a:avLst/>
          </a:prstGeom>
          <a:ln>
            <a:solidFill>
              <a:schemeClr val="accent4">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8799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AF3D6D-DB2B-2248-B646-9AB60722C9F9}"/>
              </a:ext>
            </a:extLst>
          </p:cNvPr>
          <p:cNvSpPr>
            <a:spLocks noGrp="1"/>
          </p:cNvSpPr>
          <p:nvPr>
            <p:ph type="body" idx="1"/>
          </p:nvPr>
        </p:nvSpPr>
        <p:spPr>
          <a:xfrm>
            <a:off x="1839259" y="1108082"/>
            <a:ext cx="8174038" cy="873118"/>
          </a:xfrm>
        </p:spPr>
        <p:txBody>
          <a:bodyPr>
            <a:normAutofit/>
          </a:bodyPr>
          <a:lstStyle/>
          <a:p>
            <a:r>
              <a:rPr lang="en-US"/>
              <a:t>Persistent identifiers</a:t>
            </a:r>
          </a:p>
        </p:txBody>
      </p:sp>
      <p:sp>
        <p:nvSpPr>
          <p:cNvPr id="3" name="Oval 2"/>
          <p:cNvSpPr/>
          <p:nvPr/>
        </p:nvSpPr>
        <p:spPr>
          <a:xfrm>
            <a:off x="11887200" y="152400"/>
            <a:ext cx="76200" cy="76200"/>
          </a:xfrm>
          <a:prstGeom prst="ellipse">
            <a:avLst/>
          </a:prstGeom>
          <a:ln>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88690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E35013-3125-EE47-9C28-7CF8E13F318F}"/>
              </a:ext>
            </a:extLst>
          </p:cNvPr>
          <p:cNvSpPr>
            <a:spLocks noGrp="1"/>
          </p:cNvSpPr>
          <p:nvPr>
            <p:ph type="body" idx="1"/>
          </p:nvPr>
        </p:nvSpPr>
        <p:spPr/>
        <p:txBody>
          <a:bodyPr/>
          <a:lstStyle/>
          <a:p>
            <a:r>
              <a:rPr lang="en-US"/>
              <a:t>Some summary findings</a:t>
            </a:r>
          </a:p>
        </p:txBody>
      </p:sp>
      <p:sp>
        <p:nvSpPr>
          <p:cNvPr id="4" name="Text Placeholder 3">
            <a:extLst>
              <a:ext uri="{FF2B5EF4-FFF2-40B4-BE49-F238E27FC236}">
                <a16:creationId xmlns:a16="http://schemas.microsoft.com/office/drawing/2014/main" id="{2E0792E2-5DD5-2241-902D-ECB5CB83BA6C}"/>
              </a:ext>
            </a:extLst>
          </p:cNvPr>
          <p:cNvSpPr>
            <a:spLocks noGrp="1"/>
          </p:cNvSpPr>
          <p:nvPr>
            <p:ph type="body" idx="2"/>
          </p:nvPr>
        </p:nvSpPr>
        <p:spPr>
          <a:xfrm>
            <a:off x="1864787" y="1372995"/>
            <a:ext cx="5031314" cy="4897176"/>
          </a:xfrm>
        </p:spPr>
        <p:txBody>
          <a:bodyPr>
            <a:normAutofit/>
          </a:bodyPr>
          <a:lstStyle/>
          <a:p>
            <a:r>
              <a:rPr lang="en-US"/>
              <a:t>Congruent with our qualitative </a:t>
            </a:r>
            <a:r>
              <a:rPr lang="en-US" i="1"/>
              <a:t>Convenience and Compliance </a:t>
            </a:r>
            <a:r>
              <a:rPr lang="en-US"/>
              <a:t>findings</a:t>
            </a:r>
          </a:p>
          <a:p>
            <a:r>
              <a:rPr lang="en-US"/>
              <a:t>Strong adoption of person identifiers</a:t>
            </a:r>
          </a:p>
          <a:p>
            <a:pPr lvl="1">
              <a:buFont typeface="Courier New" panose="02070309020205020404" pitchFamily="49" charset="0"/>
              <a:buChar char="o"/>
            </a:pPr>
            <a:r>
              <a:rPr lang="en-US" b="1">
                <a:solidFill>
                  <a:schemeClr val="accent2"/>
                </a:solidFill>
              </a:rPr>
              <a:t>ORCID becoming a </a:t>
            </a:r>
            <a:r>
              <a:rPr lang="en-US" b="1" i="1">
                <a:solidFill>
                  <a:schemeClr val="accent2"/>
                </a:solidFill>
              </a:rPr>
              <a:t>de facto </a:t>
            </a:r>
            <a:r>
              <a:rPr lang="en-US" b="1">
                <a:solidFill>
                  <a:schemeClr val="accent2"/>
                </a:solidFill>
              </a:rPr>
              <a:t>standard</a:t>
            </a:r>
            <a:r>
              <a:rPr lang="en-US"/>
              <a:t> in scholarly literature, but other identifiers also needed and used</a:t>
            </a:r>
          </a:p>
          <a:p>
            <a:pPr>
              <a:buFont typeface="Courier New" panose="02070309020205020404" pitchFamily="49" charset="0"/>
              <a:buChar char="o"/>
            </a:pPr>
            <a:r>
              <a:rPr lang="en-US" b="1">
                <a:solidFill>
                  <a:schemeClr val="accent2"/>
                </a:solidFill>
              </a:rPr>
              <a:t>Organizational identifiers largely unused</a:t>
            </a:r>
            <a:endParaRPr lang="en-US"/>
          </a:p>
          <a:p>
            <a:endParaRPr lang="en-US"/>
          </a:p>
        </p:txBody>
      </p:sp>
      <p:pic>
        <p:nvPicPr>
          <p:cNvPr id="5" name="Shape 713">
            <a:extLst>
              <a:ext uri="{FF2B5EF4-FFF2-40B4-BE49-F238E27FC236}">
                <a16:creationId xmlns:a16="http://schemas.microsoft.com/office/drawing/2014/main" id="{307D29E6-AB40-0944-9EAC-E7B5C8B84798}"/>
              </a:ext>
            </a:extLst>
          </p:cNvPr>
          <p:cNvPicPr preferRelativeResize="0"/>
          <p:nvPr/>
        </p:nvPicPr>
        <p:blipFill rotWithShape="1">
          <a:blip r:embed="rId3">
            <a:alphaModFix/>
          </a:blip>
          <a:srcRect/>
          <a:stretch/>
        </p:blipFill>
        <p:spPr>
          <a:xfrm>
            <a:off x="7091208" y="1597975"/>
            <a:ext cx="3212726" cy="4025213"/>
          </a:xfrm>
          <a:prstGeom prst="rect">
            <a:avLst/>
          </a:prstGeom>
          <a:noFill/>
          <a:ln w="9525" cap="flat" cmpd="sng">
            <a:solidFill>
              <a:schemeClr val="accent2"/>
            </a:solidFill>
            <a:prstDash val="solid"/>
            <a:round/>
            <a:headEnd type="none" w="sm" len="sm"/>
            <a:tailEnd type="none" w="sm" len="sm"/>
          </a:ln>
        </p:spPr>
      </p:pic>
      <p:sp>
        <p:nvSpPr>
          <p:cNvPr id="7" name="Shape 734">
            <a:extLst>
              <a:ext uri="{FF2B5EF4-FFF2-40B4-BE49-F238E27FC236}">
                <a16:creationId xmlns:a16="http://schemas.microsoft.com/office/drawing/2014/main" id="{26A961C8-FEBD-2F47-B870-8290E9427C3D}"/>
              </a:ext>
            </a:extLst>
          </p:cNvPr>
          <p:cNvSpPr/>
          <p:nvPr/>
        </p:nvSpPr>
        <p:spPr>
          <a:xfrm>
            <a:off x="1" y="6228442"/>
            <a:ext cx="3352800" cy="629558"/>
          </a:xfrm>
          <a:prstGeom prst="rect">
            <a:avLst/>
          </a:prstGeom>
          <a:solidFill>
            <a:srgbClr val="A9306F"/>
          </a:solidFill>
          <a:ln>
            <a:noFill/>
          </a:ln>
        </p:spPr>
        <p:txBody>
          <a:bodyPr spcFirstLastPara="1" wrap="square" lIns="91425" tIns="45700" rIns="91425" bIns="45700" anchor="t" anchorCtr="0">
            <a:noAutofit/>
          </a:bodyPr>
          <a:lstStyle/>
          <a:p>
            <a:pPr algn="ctr"/>
            <a:r>
              <a:rPr lang="en-US" sz="2100" err="1">
                <a:solidFill>
                  <a:schemeClr val="lt1"/>
                </a:solidFill>
                <a:latin typeface="Calibri"/>
                <a:ea typeface="Calibri"/>
                <a:cs typeface="Calibri"/>
                <a:sym typeface="Calibri"/>
              </a:rPr>
              <a:t>oc.lc</a:t>
            </a:r>
            <a:r>
              <a:rPr lang="en-US" sz="2100">
                <a:solidFill>
                  <a:schemeClr val="lt1"/>
                </a:solidFill>
                <a:latin typeface="Calibri"/>
                <a:ea typeface="Calibri"/>
                <a:cs typeface="Calibri"/>
                <a:sym typeface="Calibri"/>
              </a:rPr>
              <a:t>/rim</a:t>
            </a:r>
            <a:endParaRPr/>
          </a:p>
        </p:txBody>
      </p:sp>
      <p:sp>
        <p:nvSpPr>
          <p:cNvPr id="6" name="Oval 5"/>
          <p:cNvSpPr/>
          <p:nvPr/>
        </p:nvSpPr>
        <p:spPr>
          <a:xfrm>
            <a:off x="11963400" y="152400"/>
            <a:ext cx="76200" cy="76200"/>
          </a:xfrm>
          <a:prstGeom prst="ellipse">
            <a:avLst/>
          </a:prstGeom>
          <a:ln>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92227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11887200" y="152400"/>
            <a:ext cx="76200" cy="76200"/>
          </a:xfrm>
          <a:prstGeom prst="ellipse">
            <a:avLst/>
          </a:prstGeom>
          <a:ln>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22EBB20-EBB4-A14A-814E-47E2C0A58231}"/>
              </a:ext>
            </a:extLst>
          </p:cNvPr>
          <p:cNvPicPr>
            <a:picLocks noChangeAspect="1"/>
          </p:cNvPicPr>
          <p:nvPr/>
        </p:nvPicPr>
        <p:blipFill>
          <a:blip r:embed="rId3"/>
          <a:stretch>
            <a:fillRect/>
          </a:stretch>
        </p:blipFill>
        <p:spPr>
          <a:xfrm>
            <a:off x="923251" y="228600"/>
            <a:ext cx="10345498" cy="5760013"/>
          </a:xfrm>
          <a:prstGeom prst="rect">
            <a:avLst/>
          </a:prstGeom>
        </p:spPr>
      </p:pic>
      <p:pic>
        <p:nvPicPr>
          <p:cNvPr id="12" name="Picture 3">
            <a:extLst>
              <a:ext uri="{FF2B5EF4-FFF2-40B4-BE49-F238E27FC236}">
                <a16:creationId xmlns:a16="http://schemas.microsoft.com/office/drawing/2014/main" id="{C55A3E3B-C4D6-DF4B-8717-5DB0D4C66AD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8749" y="6405970"/>
            <a:ext cx="80168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7">
            <a:extLst>
              <a:ext uri="{FF2B5EF4-FFF2-40B4-BE49-F238E27FC236}">
                <a16:creationId xmlns:a16="http://schemas.microsoft.com/office/drawing/2014/main" id="{C8DC9D5D-FF8A-2041-B522-255061E8E385}"/>
              </a:ext>
            </a:extLst>
          </p:cNvPr>
          <p:cNvSpPr>
            <a:spLocks noChangeArrowheads="1"/>
          </p:cNvSpPr>
          <p:nvPr/>
        </p:nvSpPr>
        <p:spPr bwMode="auto">
          <a:xfrm>
            <a:off x="1106487" y="6405970"/>
            <a:ext cx="80803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000" i="1">
                <a:latin typeface="Arial" panose="020B0604020202020204" pitchFamily="34" charset="0"/>
                <a:cs typeface="Arial" panose="020B0604020202020204" pitchFamily="34" charset="0"/>
              </a:rPr>
              <a:t>Practices and Patterns in Research Information Management: Findings from a Global Survey </a:t>
            </a:r>
            <a:r>
              <a:rPr lang="en-US" altLang="en-US" sz="1000">
                <a:latin typeface="Arial" panose="020B0604020202020204" pitchFamily="34" charset="0"/>
                <a:cs typeface="Arial" panose="020B0604020202020204" pitchFamily="34" charset="0"/>
              </a:rPr>
              <a:t>(</a:t>
            </a:r>
            <a:r>
              <a:rPr lang="en-US" altLang="en-US" sz="1000">
                <a:latin typeface="Arial" panose="020B0604020202020204" pitchFamily="34" charset="0"/>
                <a:cs typeface="Arial" panose="020B0604020202020204" pitchFamily="34" charset="0"/>
                <a:hlinkClick r:id="rId5"/>
              </a:rPr>
              <a:t>DOI:10.25333/BGFG-D241</a:t>
            </a:r>
            <a:r>
              <a:rPr lang="de-DE" altLang="en-US" sz="1000">
                <a:latin typeface="Arial" panose="020B0604020202020204" pitchFamily="34" charset="0"/>
                <a:cs typeface="Arial" panose="020B0604020202020204" pitchFamily="34" charset="0"/>
              </a:rPr>
              <a:t>)</a:t>
            </a:r>
            <a:r>
              <a:rPr lang="en-US" altLang="en-US" sz="1000">
                <a:latin typeface="Arial" panose="020B0604020202020204" pitchFamily="34" charset="0"/>
                <a:cs typeface="Arial" panose="020B0604020202020204" pitchFamily="34" charset="0"/>
              </a:rPr>
              <a:t>,</a:t>
            </a:r>
            <a:r>
              <a:rPr lang="en-US" altLang="en-US" sz="1000" i="1">
                <a:latin typeface="Arial" panose="020B0604020202020204" pitchFamily="34" charset="0"/>
                <a:cs typeface="Arial" panose="020B0604020202020204" pitchFamily="34" charset="0"/>
              </a:rPr>
              <a:t> </a:t>
            </a:r>
            <a:r>
              <a:rPr lang="en-US" altLang="en-US" sz="1100">
                <a:hlinkClick r:id="rId6"/>
              </a:rPr>
              <a:t>CC BY 4.0</a:t>
            </a:r>
            <a:endParaRPr lang="en-US" altLang="en-US"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22251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1887200" y="152400"/>
            <a:ext cx="76200" cy="76200"/>
          </a:xfrm>
          <a:prstGeom prst="ellipse">
            <a:avLst/>
          </a:prstGeom>
          <a:ln>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1B552412-CB46-E84F-8504-235A0BFA9BE7}"/>
              </a:ext>
            </a:extLst>
          </p:cNvPr>
          <p:cNvPicPr>
            <a:picLocks noChangeAspect="1"/>
          </p:cNvPicPr>
          <p:nvPr/>
        </p:nvPicPr>
        <p:blipFill>
          <a:blip r:embed="rId3"/>
          <a:stretch>
            <a:fillRect/>
          </a:stretch>
        </p:blipFill>
        <p:spPr>
          <a:xfrm>
            <a:off x="1143000" y="119743"/>
            <a:ext cx="9334500" cy="6321258"/>
          </a:xfrm>
          <a:prstGeom prst="rect">
            <a:avLst/>
          </a:prstGeom>
        </p:spPr>
      </p:pic>
      <p:pic>
        <p:nvPicPr>
          <p:cNvPr id="12" name="Picture 3">
            <a:extLst>
              <a:ext uri="{FF2B5EF4-FFF2-40B4-BE49-F238E27FC236}">
                <a16:creationId xmlns:a16="http://schemas.microsoft.com/office/drawing/2014/main" id="{590E34D5-3E26-8A40-8BD9-CB459EB4C05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8749" y="6405970"/>
            <a:ext cx="80168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7">
            <a:extLst>
              <a:ext uri="{FF2B5EF4-FFF2-40B4-BE49-F238E27FC236}">
                <a16:creationId xmlns:a16="http://schemas.microsoft.com/office/drawing/2014/main" id="{FBA2EB28-5CF1-6945-A877-31825CDB5C8E}"/>
              </a:ext>
            </a:extLst>
          </p:cNvPr>
          <p:cNvSpPr>
            <a:spLocks noChangeArrowheads="1"/>
          </p:cNvSpPr>
          <p:nvPr/>
        </p:nvSpPr>
        <p:spPr bwMode="auto">
          <a:xfrm>
            <a:off x="1106487" y="6405970"/>
            <a:ext cx="80803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000" i="1">
                <a:latin typeface="Arial" panose="020B0604020202020204" pitchFamily="34" charset="0"/>
                <a:cs typeface="Arial" panose="020B0604020202020204" pitchFamily="34" charset="0"/>
              </a:rPr>
              <a:t>Practices and Patterns in Research Information Management: Findings from a Global Survey </a:t>
            </a:r>
            <a:r>
              <a:rPr lang="en-US" altLang="en-US" sz="1000">
                <a:latin typeface="Arial" panose="020B0604020202020204" pitchFamily="34" charset="0"/>
                <a:cs typeface="Arial" panose="020B0604020202020204" pitchFamily="34" charset="0"/>
              </a:rPr>
              <a:t>(</a:t>
            </a:r>
            <a:r>
              <a:rPr lang="en-US" altLang="en-US" sz="1000">
                <a:latin typeface="Arial" panose="020B0604020202020204" pitchFamily="34" charset="0"/>
                <a:cs typeface="Arial" panose="020B0604020202020204" pitchFamily="34" charset="0"/>
                <a:hlinkClick r:id="rId5"/>
              </a:rPr>
              <a:t>DOI:10.25333/BGFG-D241</a:t>
            </a:r>
            <a:r>
              <a:rPr lang="de-DE" altLang="en-US" sz="1000">
                <a:latin typeface="Arial" panose="020B0604020202020204" pitchFamily="34" charset="0"/>
                <a:cs typeface="Arial" panose="020B0604020202020204" pitchFamily="34" charset="0"/>
              </a:rPr>
              <a:t>)</a:t>
            </a:r>
            <a:r>
              <a:rPr lang="en-US" altLang="en-US" sz="1000">
                <a:latin typeface="Arial" panose="020B0604020202020204" pitchFamily="34" charset="0"/>
                <a:cs typeface="Arial" panose="020B0604020202020204" pitchFamily="34" charset="0"/>
              </a:rPr>
              <a:t>,</a:t>
            </a:r>
            <a:r>
              <a:rPr lang="en-US" altLang="en-US" sz="1000" i="1">
                <a:latin typeface="Arial" panose="020B0604020202020204" pitchFamily="34" charset="0"/>
                <a:cs typeface="Arial" panose="020B0604020202020204" pitchFamily="34" charset="0"/>
              </a:rPr>
              <a:t> </a:t>
            </a:r>
            <a:r>
              <a:rPr lang="en-US" altLang="en-US" sz="1100">
                <a:hlinkClick r:id="rId6"/>
              </a:rPr>
              <a:t>CC BY 4.0</a:t>
            </a:r>
            <a:endParaRPr lang="en-US" altLang="en-US"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8434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F06297-FEED-D74D-9F44-3A0945380D38}"/>
              </a:ext>
            </a:extLst>
          </p:cNvPr>
          <p:cNvSpPr>
            <a:spLocks noGrp="1"/>
          </p:cNvSpPr>
          <p:nvPr>
            <p:ph type="body" idx="1"/>
          </p:nvPr>
        </p:nvSpPr>
        <p:spPr/>
        <p:txBody>
          <a:bodyPr/>
          <a:lstStyle/>
          <a:p>
            <a:r>
              <a:rPr lang="en-US">
                <a:solidFill>
                  <a:srgbClr val="0070C0"/>
                </a:solidFill>
              </a:rPr>
              <a:t>More Information:</a:t>
            </a:r>
          </a:p>
        </p:txBody>
      </p:sp>
      <p:sp>
        <p:nvSpPr>
          <p:cNvPr id="4" name="Shape 341">
            <a:extLst>
              <a:ext uri="{FF2B5EF4-FFF2-40B4-BE49-F238E27FC236}">
                <a16:creationId xmlns:a16="http://schemas.microsoft.com/office/drawing/2014/main" id="{C96D00A2-6A21-BE46-A081-6E72ADBD1F45}"/>
              </a:ext>
            </a:extLst>
          </p:cNvPr>
          <p:cNvSpPr txBox="1">
            <a:spLocks noGrp="1"/>
          </p:cNvSpPr>
          <p:nvPr>
            <p:ph type="body" idx="2"/>
          </p:nvPr>
        </p:nvSpPr>
        <p:spPr>
          <a:xfrm>
            <a:off x="4846561" y="1231237"/>
            <a:ext cx="5359977" cy="4395525"/>
          </a:xfrm>
          <a:prstGeom prst="rect">
            <a:avLst/>
          </a:prstGeom>
          <a:noFill/>
          <a:ln>
            <a:noFill/>
          </a:ln>
        </p:spPr>
        <p:txBody>
          <a:bodyPr spcFirstLastPara="1" wrap="square" lIns="0" tIns="45700" rIns="91425" bIns="45700" anchor="t" anchorCtr="0">
            <a:noAutofit/>
          </a:bodyPr>
          <a:lstStyle/>
          <a:p>
            <a:pPr marL="0" indent="0">
              <a:buClr>
                <a:schemeClr val="dk1"/>
              </a:buClr>
              <a:buSzPts val="1400"/>
              <a:buNone/>
            </a:pPr>
            <a:r>
              <a:rPr lang="en-US" sz="1400" b="1">
                <a:solidFill>
                  <a:schemeClr val="dk1"/>
                </a:solidFill>
              </a:rPr>
              <a:t>Rebecca Bryant, PhD, </a:t>
            </a:r>
            <a:r>
              <a:rPr lang="en-US" sz="1400">
                <a:solidFill>
                  <a:schemeClr val="dk1"/>
                </a:solidFill>
              </a:rPr>
              <a:t>Senior Program Officer, OCLC Research</a:t>
            </a:r>
            <a:endParaRPr sz="1400"/>
          </a:p>
          <a:p>
            <a:pPr marL="0" indent="0">
              <a:buSzPts val="1400"/>
              <a:buNone/>
            </a:pPr>
            <a:r>
              <a:rPr lang="en-US" sz="1400" u="sng">
                <a:solidFill>
                  <a:schemeClr val="hlink"/>
                </a:solidFill>
                <a:hlinkClick r:id="rId3"/>
              </a:rPr>
              <a:t>bryantr@oclc.org</a:t>
            </a:r>
            <a:r>
              <a:rPr lang="en-US" sz="1400" u="sng">
                <a:solidFill>
                  <a:schemeClr val="hlink"/>
                </a:solidFill>
              </a:rPr>
              <a:t>   </a:t>
            </a:r>
            <a:r>
              <a:rPr lang="en-US" sz="1400">
                <a:solidFill>
                  <a:schemeClr val="tx1"/>
                </a:solidFill>
              </a:rPr>
              <a:t>@RebeccaBryant18</a:t>
            </a:r>
          </a:p>
          <a:p>
            <a:pPr marL="0" indent="0">
              <a:spcBef>
                <a:spcPts val="280"/>
              </a:spcBef>
              <a:spcAft>
                <a:spcPts val="1200"/>
              </a:spcAft>
              <a:buSzPts val="1400"/>
              <a:buNone/>
            </a:pPr>
            <a:r>
              <a:rPr lang="en-US" sz="1400"/>
              <a:t>    </a:t>
            </a:r>
            <a:r>
              <a:rPr lang="en-US" sz="1400">
                <a:hlinkClick r:id="rId4"/>
              </a:rPr>
              <a:t>https://orcid.org/0000-0002-2753-3881</a:t>
            </a:r>
            <a:r>
              <a:rPr lang="en-US" sz="1400"/>
              <a:t> </a:t>
            </a:r>
            <a:endParaRPr sz="1400"/>
          </a:p>
          <a:p>
            <a:pPr marL="0" indent="0">
              <a:spcBef>
                <a:spcPts val="280"/>
              </a:spcBef>
              <a:buClr>
                <a:schemeClr val="dk1"/>
              </a:buClr>
              <a:buSzPts val="1400"/>
              <a:buNone/>
            </a:pPr>
            <a:r>
              <a:rPr lang="en-US" sz="1400" b="1">
                <a:solidFill>
                  <a:schemeClr val="dk1"/>
                </a:solidFill>
              </a:rPr>
              <a:t>Anna Clements, </a:t>
            </a:r>
            <a:r>
              <a:rPr lang="en-US" sz="1400">
                <a:solidFill>
                  <a:schemeClr val="dk1"/>
                </a:solidFill>
              </a:rPr>
              <a:t>Assistant Library Director, University of St Andrews; </a:t>
            </a:r>
            <a:r>
              <a:rPr lang="en-US" sz="1400" err="1">
                <a:solidFill>
                  <a:schemeClr val="dk1"/>
                </a:solidFill>
              </a:rPr>
              <a:t>euroCRIS</a:t>
            </a:r>
            <a:r>
              <a:rPr lang="en-US" sz="1400">
                <a:solidFill>
                  <a:schemeClr val="dk1"/>
                </a:solidFill>
              </a:rPr>
              <a:t> </a:t>
            </a:r>
          </a:p>
          <a:p>
            <a:pPr marL="0" indent="0">
              <a:spcBef>
                <a:spcPts val="280"/>
              </a:spcBef>
              <a:buSzPts val="1400"/>
              <a:buNone/>
            </a:pPr>
            <a:r>
              <a:rPr lang="en-US" sz="1400" u="sng">
                <a:solidFill>
                  <a:schemeClr val="hlink"/>
                </a:solidFill>
                <a:hlinkClick r:id="rId5"/>
              </a:rPr>
              <a:t>akc@st-andrews.ac.uk</a:t>
            </a:r>
            <a:r>
              <a:rPr lang="en-US" sz="1400" u="sng">
                <a:solidFill>
                  <a:schemeClr val="hlink"/>
                </a:solidFill>
              </a:rPr>
              <a:t>   </a:t>
            </a:r>
            <a:r>
              <a:rPr lang="en-US" sz="1400"/>
              <a:t>@</a:t>
            </a:r>
            <a:r>
              <a:rPr lang="en-US" sz="1400" err="1"/>
              <a:t>AnnaKClements</a:t>
            </a:r>
            <a:endParaRPr lang="en-US" sz="1400"/>
          </a:p>
          <a:p>
            <a:pPr marL="0" indent="0">
              <a:spcBef>
                <a:spcPts val="280"/>
              </a:spcBef>
              <a:spcAft>
                <a:spcPts val="1200"/>
              </a:spcAft>
              <a:buSzPts val="1400"/>
              <a:buNone/>
            </a:pPr>
            <a:r>
              <a:rPr lang="en-US" sz="1400">
                <a:solidFill>
                  <a:schemeClr val="accent2"/>
                </a:solidFill>
              </a:rPr>
              <a:t>    </a:t>
            </a:r>
            <a:r>
              <a:rPr lang="en-US" sz="1400">
                <a:solidFill>
                  <a:schemeClr val="accent2"/>
                </a:solidFill>
                <a:hlinkClick r:id="rId6"/>
              </a:rPr>
              <a:t>https://orcid.org/0000-0003-2895-1310</a:t>
            </a:r>
            <a:r>
              <a:rPr lang="en-US" sz="1400">
                <a:solidFill>
                  <a:schemeClr val="accent2"/>
                </a:solidFill>
              </a:rPr>
              <a:t>  </a:t>
            </a:r>
          </a:p>
          <a:p>
            <a:pPr marL="0" indent="0">
              <a:spcBef>
                <a:spcPts val="280"/>
              </a:spcBef>
              <a:buClr>
                <a:schemeClr val="dk1"/>
              </a:buClr>
              <a:buSzPts val="1400"/>
              <a:buNone/>
            </a:pPr>
            <a:r>
              <a:rPr lang="en-US" sz="1400" b="1"/>
              <a:t>Jan Fransen</a:t>
            </a:r>
            <a:r>
              <a:rPr lang="en-US" sz="1400"/>
              <a:t>, Service Lead for RIM Systems, University of Minnesota</a:t>
            </a:r>
          </a:p>
          <a:p>
            <a:pPr marL="0" indent="0">
              <a:spcBef>
                <a:spcPts val="280"/>
              </a:spcBef>
              <a:buClr>
                <a:schemeClr val="dk1"/>
              </a:buClr>
              <a:buSzPts val="1400"/>
              <a:buNone/>
            </a:pPr>
            <a:r>
              <a:rPr lang="en-US" sz="1400">
                <a:hlinkClick r:id="rId7"/>
              </a:rPr>
              <a:t>fransen@umn.edu</a:t>
            </a:r>
            <a:r>
              <a:rPr lang="en-US" sz="1400"/>
              <a:t> </a:t>
            </a:r>
          </a:p>
          <a:p>
            <a:pPr marL="0" indent="0">
              <a:spcBef>
                <a:spcPts val="280"/>
              </a:spcBef>
              <a:buSzPts val="1400"/>
              <a:buNone/>
            </a:pPr>
            <a:r>
              <a:rPr lang="en-US" sz="1400"/>
              <a:t>    </a:t>
            </a:r>
            <a:r>
              <a:rPr lang="en-US" sz="1400">
                <a:hlinkClick r:id="rId8"/>
              </a:rPr>
              <a:t>https://orcid.org/0000-0002-0302-2761</a:t>
            </a:r>
            <a:r>
              <a:rPr lang="en-US" sz="1400"/>
              <a:t> </a:t>
            </a:r>
          </a:p>
          <a:p>
            <a:pPr marL="0" indent="0">
              <a:spcBef>
                <a:spcPts val="280"/>
              </a:spcBef>
              <a:buSzPts val="1400"/>
              <a:buNone/>
            </a:pPr>
            <a:endParaRPr lang="en-US" sz="1400"/>
          </a:p>
          <a:p>
            <a:pPr marL="0" indent="0">
              <a:spcBef>
                <a:spcPts val="280"/>
              </a:spcBef>
              <a:buSzPts val="1400"/>
              <a:buNone/>
            </a:pPr>
            <a:endParaRPr lang="en-US" sz="1400"/>
          </a:p>
          <a:p>
            <a:pPr marL="0" indent="0">
              <a:spcBef>
                <a:spcPts val="280"/>
              </a:spcBef>
              <a:buSzPts val="1400"/>
              <a:buNone/>
            </a:pPr>
            <a:r>
              <a:rPr lang="en-US" sz="1400"/>
              <a:t>Webinar</a:t>
            </a:r>
          </a:p>
          <a:p>
            <a:pPr marL="0" indent="0">
              <a:spcBef>
                <a:spcPts val="280"/>
              </a:spcBef>
              <a:buSzPts val="1400"/>
              <a:buNone/>
            </a:pPr>
            <a:r>
              <a:rPr lang="en-US" sz="1400">
                <a:hlinkClick r:id="rId9"/>
              </a:rPr>
              <a:t>https://www.oclc.org/research/events/2019/013019-eurocris-oclcresearch-survey-of-rim-practices.html</a:t>
            </a:r>
            <a:endParaRPr lang="en-US" sz="1400"/>
          </a:p>
          <a:p>
            <a:pPr marL="0" indent="0">
              <a:spcBef>
                <a:spcPts val="280"/>
              </a:spcBef>
              <a:buSzPts val="1400"/>
              <a:buNone/>
            </a:pPr>
            <a:endParaRPr lang="en-US" sz="1400">
              <a:solidFill>
                <a:schemeClr val="accent2"/>
              </a:solidFill>
            </a:endParaRPr>
          </a:p>
          <a:p>
            <a:pPr marL="0" indent="0">
              <a:spcBef>
                <a:spcPts val="280"/>
              </a:spcBef>
              <a:buClr>
                <a:schemeClr val="dk1"/>
              </a:buClr>
              <a:buSzPts val="1400"/>
              <a:buNone/>
            </a:pPr>
            <a:endParaRPr lang="en-US" sz="1400" u="sng">
              <a:solidFill>
                <a:schemeClr val="hlink"/>
              </a:solidFill>
            </a:endParaRPr>
          </a:p>
        </p:txBody>
      </p:sp>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59664" y="4393390"/>
            <a:ext cx="152400" cy="152400"/>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59664" y="3256207"/>
            <a:ext cx="152400" cy="152400"/>
          </a:xfrm>
          <a:prstGeom prst="rect">
            <a:avLst/>
          </a:prstGeom>
        </p:spPr>
      </p:pic>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34671" y="2133600"/>
            <a:ext cx="152400" cy="152400"/>
          </a:xfrm>
          <a:prstGeom prst="rect">
            <a:avLst/>
          </a:prstGeom>
        </p:spPr>
      </p:pic>
      <p:sp>
        <p:nvSpPr>
          <p:cNvPr id="9" name="Shape 383">
            <a:extLst>
              <a:ext uri="{FF2B5EF4-FFF2-40B4-BE49-F238E27FC236}">
                <a16:creationId xmlns:a16="http://schemas.microsoft.com/office/drawing/2014/main" id="{B7D627F6-8E88-5241-92A4-9C731D0AD122}"/>
              </a:ext>
            </a:extLst>
          </p:cNvPr>
          <p:cNvSpPr/>
          <p:nvPr/>
        </p:nvSpPr>
        <p:spPr>
          <a:xfrm>
            <a:off x="0" y="6220581"/>
            <a:ext cx="3962400" cy="637419"/>
          </a:xfrm>
          <a:prstGeom prst="rect">
            <a:avLst/>
          </a:prstGeom>
          <a:solidFill>
            <a:srgbClr val="A9306F"/>
          </a:solidFill>
          <a:ln>
            <a:noFill/>
          </a:ln>
        </p:spPr>
        <p:txBody>
          <a:bodyPr spcFirstLastPara="1" wrap="square" lIns="91425" tIns="45700" rIns="91425" bIns="45700" anchor="t" anchorCtr="0">
            <a:noAutofit/>
          </a:bodyPr>
          <a:lstStyle/>
          <a:p>
            <a:pPr algn="ctr"/>
            <a:r>
              <a:rPr lang="en-US" sz="2100" err="1">
                <a:solidFill>
                  <a:schemeClr val="lt1"/>
                </a:solidFill>
              </a:rPr>
              <a:t>oc.lc</a:t>
            </a:r>
            <a:r>
              <a:rPr lang="en-US" sz="2100">
                <a:solidFill>
                  <a:schemeClr val="lt1"/>
                </a:solidFill>
              </a:rPr>
              <a:t>/rim</a:t>
            </a:r>
            <a:endParaRPr/>
          </a:p>
        </p:txBody>
      </p:sp>
      <p:pic>
        <p:nvPicPr>
          <p:cNvPr id="12" name="Picture 11">
            <a:extLst>
              <a:ext uri="{FF2B5EF4-FFF2-40B4-BE49-F238E27FC236}">
                <a16:creationId xmlns:a16="http://schemas.microsoft.com/office/drawing/2014/main" id="{B26FFB5C-FC0A-364D-A333-FB30E3B24F65}"/>
              </a:ext>
            </a:extLst>
          </p:cNvPr>
          <p:cNvPicPr>
            <a:picLocks noChangeAspect="1"/>
          </p:cNvPicPr>
          <p:nvPr/>
        </p:nvPicPr>
        <p:blipFill>
          <a:blip r:embed="rId11"/>
          <a:stretch>
            <a:fillRect/>
          </a:stretch>
        </p:blipFill>
        <p:spPr>
          <a:xfrm>
            <a:off x="762000" y="1210844"/>
            <a:ext cx="3437769" cy="4395525"/>
          </a:xfrm>
          <a:prstGeom prst="rect">
            <a:avLst/>
          </a:prstGeom>
        </p:spPr>
      </p:pic>
    </p:spTree>
    <p:extLst>
      <p:ext uri="{BB962C8B-B14F-4D97-AF65-F5344CB8AC3E}">
        <p14:creationId xmlns:p14="http://schemas.microsoft.com/office/powerpoint/2010/main" val="4829407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420346" y="1108082"/>
            <a:ext cx="10898717" cy="830997"/>
          </a:xfrm>
        </p:spPr>
        <p:txBody>
          <a:bodyPr/>
          <a:lstStyle/>
          <a:p>
            <a:r>
              <a:rPr lang="en-US"/>
              <a:t>the Impact of shifting to Open</a:t>
            </a:r>
          </a:p>
        </p:txBody>
      </p:sp>
      <p:sp>
        <p:nvSpPr>
          <p:cNvPr id="2" name="Textplatzhalter 1">
            <a:extLst>
              <a:ext uri="{FF2B5EF4-FFF2-40B4-BE49-F238E27FC236}">
                <a16:creationId xmlns:a16="http://schemas.microsoft.com/office/drawing/2014/main" id="{FF0B0C49-77F1-4006-89A0-0D958615BBBD}"/>
              </a:ext>
            </a:extLst>
          </p:cNvPr>
          <p:cNvSpPr>
            <a:spLocks noGrp="1"/>
          </p:cNvSpPr>
          <p:nvPr>
            <p:ph type="body" sz="quarter" idx="11"/>
          </p:nvPr>
        </p:nvSpPr>
        <p:spPr/>
        <p:txBody>
          <a:bodyPr/>
          <a:lstStyle/>
          <a:p>
            <a:endParaRPr lang="de-DE"/>
          </a:p>
        </p:txBody>
      </p:sp>
      <p:sp>
        <p:nvSpPr>
          <p:cNvPr id="3" name="Textplatzhalter 2">
            <a:extLst>
              <a:ext uri="{FF2B5EF4-FFF2-40B4-BE49-F238E27FC236}">
                <a16:creationId xmlns:a16="http://schemas.microsoft.com/office/drawing/2014/main" id="{33530D20-E902-4A50-A67A-8B46F36CB73D}"/>
              </a:ext>
            </a:extLst>
          </p:cNvPr>
          <p:cNvSpPr>
            <a:spLocks noGrp="1"/>
          </p:cNvSpPr>
          <p:nvPr>
            <p:ph type="body" sz="quarter" idx="12"/>
          </p:nvPr>
        </p:nvSpPr>
        <p:spPr/>
        <p:txBody>
          <a:bodyPr/>
          <a:lstStyle/>
          <a:p>
            <a:endParaRPr lang="de-DE"/>
          </a:p>
        </p:txBody>
      </p:sp>
      <p:sp>
        <p:nvSpPr>
          <p:cNvPr id="4" name="Foliennummernplatzhalter 3">
            <a:extLst>
              <a:ext uri="{FF2B5EF4-FFF2-40B4-BE49-F238E27FC236}">
                <a16:creationId xmlns:a16="http://schemas.microsoft.com/office/drawing/2014/main" id="{62B84A37-5096-473B-B1F2-BEC8C59A9127}"/>
              </a:ext>
            </a:extLst>
          </p:cNvPr>
          <p:cNvSpPr>
            <a:spLocks noGrp="1"/>
          </p:cNvSpPr>
          <p:nvPr>
            <p:ph type="sldNum" sz="quarter" idx="4"/>
          </p:nvPr>
        </p:nvSpPr>
        <p:spPr/>
        <p:txBody>
          <a:bodyPr/>
          <a:lstStyle/>
          <a:p>
            <a:fld id="{C7E911E4-7CD8-4F9C-B647-4242FE4D1061}" type="slidenum">
              <a:rPr lang="de-DE" smtClean="0"/>
              <a:pPr/>
              <a:t>37</a:t>
            </a:fld>
            <a:endParaRPr lang="de-DE"/>
          </a:p>
        </p:txBody>
      </p:sp>
    </p:spTree>
    <p:extLst>
      <p:ext uri="{BB962C8B-B14F-4D97-AF65-F5344CB8AC3E}">
        <p14:creationId xmlns:p14="http://schemas.microsoft.com/office/powerpoint/2010/main" val="1807728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7" name="Google Shape;167;p21"/>
          <p:cNvPicPr preferRelativeResize="0"/>
          <p:nvPr/>
        </p:nvPicPr>
        <p:blipFill rotWithShape="1">
          <a:blip r:embed="rId3">
            <a:alphaModFix amt="50000"/>
          </a:blip>
          <a:srcRect l="18426" t="-293" b="162"/>
          <a:stretch/>
        </p:blipFill>
        <p:spPr>
          <a:xfrm>
            <a:off x="-2" y="0"/>
            <a:ext cx="12191999" cy="6253565"/>
          </a:xfrm>
          <a:prstGeom prst="rect">
            <a:avLst/>
          </a:prstGeom>
          <a:noFill/>
          <a:ln>
            <a:noFill/>
          </a:ln>
        </p:spPr>
      </p:pic>
      <p:sp>
        <p:nvSpPr>
          <p:cNvPr id="166" name="Google Shape;166;p21"/>
          <p:cNvSpPr txBox="1"/>
          <p:nvPr/>
        </p:nvSpPr>
        <p:spPr>
          <a:xfrm>
            <a:off x="454383" y="1372995"/>
            <a:ext cx="9222355" cy="4319752"/>
          </a:xfrm>
          <a:prstGeom prst="rect">
            <a:avLst/>
          </a:prstGeom>
          <a:noFill/>
          <a:ln>
            <a:noFill/>
          </a:ln>
        </p:spPr>
        <p:txBody>
          <a:bodyPr spcFirstLastPara="1" wrap="square" lIns="91425" tIns="45700" rIns="91425" bIns="45700" anchor="t" anchorCtr="0">
            <a:noAutofit/>
          </a:bodyPr>
          <a:lstStyle/>
          <a:p>
            <a:pPr>
              <a:buClr>
                <a:srgbClr val="000000"/>
              </a:buClr>
              <a:buSzPts val="1800"/>
            </a:pPr>
            <a:endParaRPr>
              <a:solidFill>
                <a:schemeClr val="dk1"/>
              </a:solidFill>
              <a:latin typeface="Arial"/>
              <a:ea typeface="Arial"/>
              <a:cs typeface="Arial"/>
              <a:sym typeface="Arial"/>
            </a:endParaRPr>
          </a:p>
        </p:txBody>
      </p:sp>
      <p:sp>
        <p:nvSpPr>
          <p:cNvPr id="2" name="Rectangle 1">
            <a:extLst>
              <a:ext uri="{FF2B5EF4-FFF2-40B4-BE49-F238E27FC236}">
                <a16:creationId xmlns:a16="http://schemas.microsoft.com/office/drawing/2014/main" id="{97F8ED1C-CA71-5349-A849-532227C52C5A}"/>
              </a:ext>
            </a:extLst>
          </p:cNvPr>
          <p:cNvSpPr/>
          <p:nvPr/>
        </p:nvSpPr>
        <p:spPr>
          <a:xfrm>
            <a:off x="535848" y="4126496"/>
            <a:ext cx="11120301" cy="1815882"/>
          </a:xfrm>
          <a:prstGeom prst="rect">
            <a:avLst/>
          </a:prstGeom>
        </p:spPr>
        <p:txBody>
          <a:bodyPr wrap="square">
            <a:spAutoFit/>
          </a:bodyPr>
          <a:lstStyle/>
          <a:p>
            <a:r>
              <a:rPr lang="en-US" sz="2400" b="1">
                <a:solidFill>
                  <a:srgbClr val="AE2573"/>
                </a:solidFill>
                <a:latin typeface="Arial" panose="020B0604020202020204" pitchFamily="34" charset="0"/>
              </a:rPr>
              <a:t>“What has become entirely unambiguous, though, is that libraries are now expected—by researchers, funders, faculty colleagues, and especially end-users—to provide services that support open materials and workflows as fully as any other kind of content.​” </a:t>
            </a:r>
          </a:p>
          <a:p>
            <a:pPr algn="r"/>
            <a:r>
              <a:rPr lang="en-US" sz="1600" b="1">
                <a:solidFill>
                  <a:srgbClr val="AE2573"/>
                </a:solidFill>
                <a:latin typeface="Arial" panose="020B0604020202020204" pitchFamily="34" charset="0"/>
              </a:rPr>
              <a:t>~</a:t>
            </a:r>
            <a:r>
              <a:rPr lang="en-US" sz="1600" b="1" err="1">
                <a:solidFill>
                  <a:srgbClr val="AE2573"/>
                </a:solidFill>
                <a:latin typeface="Arial" panose="020B0604020202020204" pitchFamily="34" charset="0"/>
              </a:rPr>
              <a:t>R.L.Frick</a:t>
            </a:r>
            <a:r>
              <a:rPr lang="en-US" sz="1600" b="1">
                <a:solidFill>
                  <a:srgbClr val="AE2573"/>
                </a:solidFill>
                <a:latin typeface="Arial" panose="020B0604020202020204" pitchFamily="34" charset="0"/>
              </a:rPr>
              <a:t>, </a:t>
            </a:r>
            <a:r>
              <a:rPr lang="en-US" sz="1600" b="1" i="1">
                <a:solidFill>
                  <a:srgbClr val="AE2573"/>
                </a:solidFill>
                <a:latin typeface="Arial" panose="020B0604020202020204" pitchFamily="34" charset="0"/>
              </a:rPr>
              <a:t>http://</a:t>
            </a:r>
            <a:r>
              <a:rPr lang="en-US" sz="1600" b="1" i="1" err="1">
                <a:solidFill>
                  <a:srgbClr val="AE2573"/>
                </a:solidFill>
                <a:latin typeface="Arial" panose="020B0604020202020204" pitchFamily="34" charset="0"/>
              </a:rPr>
              <a:t>www.oclc.org</a:t>
            </a:r>
            <a:r>
              <a:rPr lang="en-US" sz="1600" b="1" i="1">
                <a:solidFill>
                  <a:srgbClr val="AE2573"/>
                </a:solidFill>
                <a:latin typeface="Arial" panose="020B0604020202020204" pitchFamily="34" charset="0"/>
              </a:rPr>
              <a:t>/blog/main/an-open-discussion</a:t>
            </a:r>
            <a:r>
              <a:rPr lang="en-US" sz="1600" b="1">
                <a:solidFill>
                  <a:srgbClr val="AE2573"/>
                </a:solidFill>
                <a:latin typeface="Arial" panose="020B0604020202020204" pitchFamily="34" charset="0"/>
              </a:rPr>
              <a:t>/</a:t>
            </a:r>
          </a:p>
        </p:txBody>
      </p:sp>
    </p:spTree>
    <p:extLst>
      <p:ext uri="{BB962C8B-B14F-4D97-AF65-F5344CB8AC3E}">
        <p14:creationId xmlns:p14="http://schemas.microsoft.com/office/powerpoint/2010/main" val="824180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9D5886-3D9A-49E2-A317-8028AEAD359F}"/>
              </a:ext>
            </a:extLst>
          </p:cNvPr>
          <p:cNvSpPr>
            <a:spLocks noGrp="1"/>
          </p:cNvSpPr>
          <p:nvPr>
            <p:ph type="body" sz="quarter" idx="13"/>
          </p:nvPr>
        </p:nvSpPr>
        <p:spPr/>
        <p:txBody>
          <a:bodyPr/>
          <a:lstStyle/>
          <a:p>
            <a:r>
              <a:rPr lang="en-US" sz="4267"/>
              <a:t>Framing the Open Content discussion</a:t>
            </a:r>
          </a:p>
        </p:txBody>
      </p:sp>
      <p:sp>
        <p:nvSpPr>
          <p:cNvPr id="6" name="Text Placeholder 5">
            <a:extLst>
              <a:ext uri="{FF2B5EF4-FFF2-40B4-BE49-F238E27FC236}">
                <a16:creationId xmlns:a16="http://schemas.microsoft.com/office/drawing/2014/main" id="{AA0F2786-B444-4431-9776-94C25770DE6D}"/>
              </a:ext>
            </a:extLst>
          </p:cNvPr>
          <p:cNvSpPr>
            <a:spLocks noGrp="1"/>
          </p:cNvSpPr>
          <p:nvPr>
            <p:ph type="body" sz="quarter" idx="12"/>
          </p:nvPr>
        </p:nvSpPr>
        <p:spPr>
          <a:xfrm>
            <a:off x="454382" y="1372997"/>
            <a:ext cx="11252197" cy="4892337"/>
          </a:xfrm>
        </p:spPr>
        <p:txBody>
          <a:bodyPr/>
          <a:lstStyle/>
          <a:p>
            <a:pPr marL="0" indent="0">
              <a:buNone/>
            </a:pPr>
            <a:r>
              <a:rPr lang="en-US" sz="3733" b="1"/>
              <a:t>Purpose</a:t>
            </a:r>
          </a:p>
          <a:p>
            <a:pPr marL="0" indent="0">
              <a:buNone/>
            </a:pPr>
            <a:r>
              <a:rPr lang="en-US">
                <a:solidFill>
                  <a:srgbClr val="000000"/>
                </a:solidFill>
              </a:rPr>
              <a:t>The discussions aim to engage a global audience of librarians in a joint exercise:</a:t>
            </a:r>
          </a:p>
          <a:p>
            <a:r>
              <a:rPr lang="en-US" b="1" i="1">
                <a:solidFill>
                  <a:srgbClr val="000000"/>
                </a:solidFill>
              </a:rPr>
              <a:t>to map and align their open content efforts</a:t>
            </a:r>
          </a:p>
          <a:p>
            <a:r>
              <a:rPr lang="en-US"/>
              <a:t>to explore </a:t>
            </a:r>
            <a:r>
              <a:rPr lang="en-US" b="1" i="1"/>
              <a:t>current library investment</a:t>
            </a:r>
            <a:r>
              <a:rPr lang="en-US"/>
              <a:t> in this type of content </a:t>
            </a:r>
            <a:endParaRPr lang="en-US">
              <a:solidFill>
                <a:srgbClr val="000000"/>
              </a:solidFill>
            </a:endParaRPr>
          </a:p>
          <a:p>
            <a:r>
              <a:rPr lang="en-US" b="1" i="1">
                <a:solidFill>
                  <a:srgbClr val="000000"/>
                </a:solidFill>
              </a:rPr>
              <a:t>to build a common foundation for cooperation</a:t>
            </a:r>
            <a:r>
              <a:rPr lang="en-US" i="1">
                <a:solidFill>
                  <a:srgbClr val="000000"/>
                </a:solidFill>
              </a:rPr>
              <a:t> </a:t>
            </a:r>
            <a:r>
              <a:rPr lang="en-US">
                <a:solidFill>
                  <a:srgbClr val="000000"/>
                </a:solidFill>
              </a:rPr>
              <a:t>to widen access to free, online content. </a:t>
            </a:r>
            <a:endParaRPr lang="en-US"/>
          </a:p>
          <a:p>
            <a:pPr marL="0" indent="0">
              <a:buNone/>
            </a:pPr>
            <a:endParaRPr lang="en-US" b="1"/>
          </a:p>
        </p:txBody>
      </p:sp>
    </p:spTree>
    <p:extLst>
      <p:ext uri="{BB962C8B-B14F-4D97-AF65-F5344CB8AC3E}">
        <p14:creationId xmlns:p14="http://schemas.microsoft.com/office/powerpoint/2010/main" val="2921560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DB205A-06F1-4227-9E14-378C2B1F3B30}"/>
              </a:ext>
            </a:extLst>
          </p:cNvPr>
          <p:cNvPicPr>
            <a:picLocks noChangeAspect="1"/>
          </p:cNvPicPr>
          <p:nvPr/>
        </p:nvPicPr>
        <p:blipFill rotWithShape="1">
          <a:blip r:embed="rId3"/>
          <a:srcRect t="25000" b="6111"/>
          <a:stretch/>
        </p:blipFill>
        <p:spPr>
          <a:xfrm>
            <a:off x="0" y="0"/>
            <a:ext cx="12192000" cy="5999123"/>
          </a:xfrm>
          <a:prstGeom prst="rect">
            <a:avLst/>
          </a:prstGeom>
        </p:spPr>
      </p:pic>
      <p:sp>
        <p:nvSpPr>
          <p:cNvPr id="2" name="Text Placeholder 1">
            <a:extLst>
              <a:ext uri="{FF2B5EF4-FFF2-40B4-BE49-F238E27FC236}">
                <a16:creationId xmlns:a16="http://schemas.microsoft.com/office/drawing/2014/main" id="{1FEFEA43-3487-4574-A459-E0D367AE4B93}"/>
              </a:ext>
            </a:extLst>
          </p:cNvPr>
          <p:cNvSpPr>
            <a:spLocks noGrp="1"/>
          </p:cNvSpPr>
          <p:nvPr>
            <p:ph type="body" idx="1"/>
          </p:nvPr>
        </p:nvSpPr>
        <p:spPr>
          <a:prstGeom prst="rect">
            <a:avLst/>
          </a:prstGeom>
          <a:solidFill>
            <a:schemeClr val="bg1">
              <a:alpha val="90000"/>
            </a:schemeClr>
          </a:solidFill>
          <a:effectLst>
            <a:softEdge rad="31750"/>
          </a:effectLst>
        </p:spPr>
        <p:txBody>
          <a:bodyPr/>
          <a:lstStyle/>
          <a:p>
            <a:pPr marL="0" indent="0">
              <a:buNone/>
            </a:pPr>
            <a:r>
              <a:rPr lang="en-US" sz="4267"/>
              <a:t>The Inside-out Library</a:t>
            </a:r>
          </a:p>
        </p:txBody>
      </p:sp>
      <p:sp>
        <p:nvSpPr>
          <p:cNvPr id="6" name="TextBox 5">
            <a:extLst>
              <a:ext uri="{FF2B5EF4-FFF2-40B4-BE49-F238E27FC236}">
                <a16:creationId xmlns:a16="http://schemas.microsoft.com/office/drawing/2014/main" id="{2ECC89C3-B3D0-4987-8671-87C9D53955B4}"/>
              </a:ext>
            </a:extLst>
          </p:cNvPr>
          <p:cNvSpPr txBox="1"/>
          <p:nvPr/>
        </p:nvSpPr>
        <p:spPr>
          <a:xfrm>
            <a:off x="2013357" y="2088393"/>
            <a:ext cx="10178643" cy="2841868"/>
          </a:xfrm>
          <a:prstGeom prst="rect">
            <a:avLst/>
          </a:prstGeom>
          <a:solidFill>
            <a:schemeClr val="bg1">
              <a:alpha val="90000"/>
            </a:schemeClr>
          </a:solidFill>
          <a:effectLst>
            <a:softEdge rad="31750"/>
          </a:effectLst>
        </p:spPr>
        <p:txBody>
          <a:bodyPr wrap="square" rtlCol="0">
            <a:spAutoFit/>
          </a:bodyPr>
          <a:lstStyle/>
          <a:p>
            <a:pPr defTabSz="609585">
              <a:defRPr/>
            </a:pPr>
            <a:r>
              <a:rPr lang="en-US" sz="3200" b="1">
                <a:solidFill>
                  <a:srgbClr val="000000"/>
                </a:solidFill>
                <a:latin typeface="Arial"/>
              </a:rPr>
              <a:t>“is about more deeply engaging with the creative life of the university, mobilizing library services and expertise to support the creation, curation, and discoverability of institutional assets (research and learning materials, researchers…).”</a:t>
            </a:r>
            <a:endParaRPr lang="en-US" sz="3200">
              <a:solidFill>
                <a:srgbClr val="000000"/>
              </a:solidFill>
              <a:latin typeface="Arial"/>
            </a:endParaRPr>
          </a:p>
          <a:p>
            <a:pPr algn="r" defTabSz="609585">
              <a:defRPr/>
            </a:pPr>
            <a:r>
              <a:rPr lang="en-US" sz="1867" b="1">
                <a:solidFill>
                  <a:srgbClr val="000000"/>
                </a:solidFill>
                <a:latin typeface="Arial"/>
              </a:rPr>
              <a:t>(Dempsey, 2017, p. 342)</a:t>
            </a:r>
            <a:endParaRPr lang="en-US" sz="3200" b="1">
              <a:solidFill>
                <a:srgbClr val="000000"/>
              </a:solidFill>
              <a:latin typeface="Arial"/>
            </a:endParaRPr>
          </a:p>
        </p:txBody>
      </p:sp>
      <p:sp>
        <p:nvSpPr>
          <p:cNvPr id="4" name="Rectangle 3">
            <a:extLst>
              <a:ext uri="{FF2B5EF4-FFF2-40B4-BE49-F238E27FC236}">
                <a16:creationId xmlns:a16="http://schemas.microsoft.com/office/drawing/2014/main" id="{EC7209F1-9E7A-42A0-9D5E-C54C0E509D08}"/>
              </a:ext>
            </a:extLst>
          </p:cNvPr>
          <p:cNvSpPr/>
          <p:nvPr/>
        </p:nvSpPr>
        <p:spPr>
          <a:xfrm>
            <a:off x="6096000" y="5599752"/>
            <a:ext cx="6096000" cy="256545"/>
          </a:xfrm>
          <a:prstGeom prst="rect">
            <a:avLst/>
          </a:prstGeom>
        </p:spPr>
        <p:txBody>
          <a:bodyPr>
            <a:spAutoFit/>
          </a:bodyPr>
          <a:lstStyle/>
          <a:p>
            <a:pPr algn="r" defTabSz="609585">
              <a:defRPr/>
            </a:pPr>
            <a:r>
              <a:rPr lang="en-US" sz="1067">
                <a:solidFill>
                  <a:srgbClr val="000000"/>
                </a:solidFill>
                <a:latin typeface="Arial"/>
              </a:rPr>
              <a:t>Image: https://www.flickr.com/photos/kevinrechts/8652482836 by kaveman743 / CC BY-NC 2.0</a:t>
            </a:r>
          </a:p>
        </p:txBody>
      </p:sp>
    </p:spTree>
    <p:extLst>
      <p:ext uri="{BB962C8B-B14F-4D97-AF65-F5344CB8AC3E}">
        <p14:creationId xmlns:p14="http://schemas.microsoft.com/office/powerpoint/2010/main" val="166915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19DC38-3D53-4AEB-B1EC-EDBE62306D87}"/>
              </a:ext>
            </a:extLst>
          </p:cNvPr>
          <p:cNvSpPr>
            <a:spLocks noGrp="1"/>
          </p:cNvSpPr>
          <p:nvPr>
            <p:ph type="body" sz="quarter" idx="13"/>
          </p:nvPr>
        </p:nvSpPr>
        <p:spPr/>
        <p:txBody>
          <a:bodyPr vert="horz" anchor="t"/>
          <a:lstStyle/>
          <a:p>
            <a:r>
              <a:rPr lang="en-US">
                <a:cs typeface="Arial"/>
              </a:rPr>
              <a:t>Defined Open Content</a:t>
            </a:r>
            <a:endParaRPr lang="en-US"/>
          </a:p>
        </p:txBody>
      </p:sp>
      <p:sp>
        <p:nvSpPr>
          <p:cNvPr id="3" name="Text Placeholder 2">
            <a:extLst>
              <a:ext uri="{FF2B5EF4-FFF2-40B4-BE49-F238E27FC236}">
                <a16:creationId xmlns:a16="http://schemas.microsoft.com/office/drawing/2014/main" id="{255765FC-7E67-42B2-BD4D-8825D6A1371F}"/>
              </a:ext>
            </a:extLst>
          </p:cNvPr>
          <p:cNvSpPr>
            <a:spLocks noGrp="1"/>
          </p:cNvSpPr>
          <p:nvPr>
            <p:ph type="body" sz="quarter" idx="12"/>
          </p:nvPr>
        </p:nvSpPr>
        <p:spPr/>
        <p:txBody>
          <a:bodyPr vert="horz" anchor="t"/>
          <a:lstStyle/>
          <a:p>
            <a:r>
              <a:rPr lang="en-US" sz="4267">
                <a:cs typeface="Arial"/>
              </a:rPr>
              <a:t>Open and freely available</a:t>
            </a:r>
          </a:p>
          <a:p>
            <a:r>
              <a:rPr lang="en-US" sz="4267">
                <a:cs typeface="Arial"/>
              </a:rPr>
              <a:t>Accessible immediately and online</a:t>
            </a:r>
          </a:p>
          <a:p>
            <a:r>
              <a:rPr lang="en-US" sz="4267">
                <a:cs typeface="Arial"/>
              </a:rPr>
              <a:t>Digital and usable in a digital environment </a:t>
            </a:r>
          </a:p>
          <a:p>
            <a:r>
              <a:rPr lang="en-US" sz="4267">
                <a:cs typeface="Arial"/>
              </a:rPr>
              <a:t>Acknowledging the "continuum of openness"</a:t>
            </a:r>
          </a:p>
        </p:txBody>
      </p:sp>
      <p:sp>
        <p:nvSpPr>
          <p:cNvPr id="4" name="Foliennummernplatzhalter 3">
            <a:extLst>
              <a:ext uri="{FF2B5EF4-FFF2-40B4-BE49-F238E27FC236}">
                <a16:creationId xmlns:a16="http://schemas.microsoft.com/office/drawing/2014/main" id="{1535DFC5-3313-4801-97DD-1704A5DD89E1}"/>
              </a:ext>
            </a:extLst>
          </p:cNvPr>
          <p:cNvSpPr>
            <a:spLocks noGrp="1"/>
          </p:cNvSpPr>
          <p:nvPr>
            <p:ph type="sldNum" sz="quarter" idx="4"/>
          </p:nvPr>
        </p:nvSpPr>
        <p:spPr/>
        <p:txBody>
          <a:bodyPr/>
          <a:lstStyle/>
          <a:p>
            <a:fld id="{C7E911E4-7CD8-4F9C-B647-4242FE4D1061}" type="slidenum">
              <a:rPr lang="de-DE" smtClean="0"/>
              <a:pPr/>
              <a:t>40</a:t>
            </a:fld>
            <a:endParaRPr lang="de-DE"/>
          </a:p>
        </p:txBody>
      </p:sp>
    </p:spTree>
    <p:extLst>
      <p:ext uri="{BB962C8B-B14F-4D97-AF65-F5344CB8AC3E}">
        <p14:creationId xmlns:p14="http://schemas.microsoft.com/office/powerpoint/2010/main" val="2087131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BE59BDCB-33F8-4166-BA85-0CFDD805D19C}"/>
              </a:ext>
            </a:extLst>
          </p:cNvPr>
          <p:cNvSpPr>
            <a:spLocks noGrp="1"/>
          </p:cNvSpPr>
          <p:nvPr>
            <p:ph type="body" sz="quarter" idx="13"/>
          </p:nvPr>
        </p:nvSpPr>
        <p:spPr/>
        <p:txBody>
          <a:bodyPr vert="horz" anchor="t"/>
          <a:lstStyle/>
          <a:p>
            <a:r>
              <a:rPr lang="de-DE"/>
              <a:t>Summary </a:t>
            </a:r>
            <a:r>
              <a:rPr lang="de-DE" err="1"/>
              <a:t>Findings</a:t>
            </a:r>
            <a:endParaRPr lang="de-DE"/>
          </a:p>
        </p:txBody>
      </p:sp>
      <p:sp>
        <p:nvSpPr>
          <p:cNvPr id="2" name="Textplatzhalter 1">
            <a:extLst>
              <a:ext uri="{FF2B5EF4-FFF2-40B4-BE49-F238E27FC236}">
                <a16:creationId xmlns:a16="http://schemas.microsoft.com/office/drawing/2014/main" id="{FCF1F73E-86B2-4F09-A149-61FB7925D405}"/>
              </a:ext>
            </a:extLst>
          </p:cNvPr>
          <p:cNvSpPr>
            <a:spLocks noGrp="1"/>
          </p:cNvSpPr>
          <p:nvPr>
            <p:ph type="body" sz="quarter" idx="12"/>
          </p:nvPr>
        </p:nvSpPr>
        <p:spPr/>
        <p:txBody>
          <a:bodyPr vert="horz" anchor="t"/>
          <a:lstStyle/>
          <a:p>
            <a:pPr marL="0" indent="0">
              <a:buNone/>
            </a:pPr>
            <a:r>
              <a:rPr lang="en-US"/>
              <a:t>705 responses from 82 different countries</a:t>
            </a:r>
            <a:endParaRPr lang="en-US">
              <a:cs typeface="Arial"/>
            </a:endParaRPr>
          </a:p>
          <a:p>
            <a:r>
              <a:rPr lang="en-US">
                <a:cs typeface="Arial"/>
              </a:rPr>
              <a:t>72% are Research and University libraries</a:t>
            </a:r>
          </a:p>
          <a:p>
            <a:r>
              <a:rPr lang="en-US">
                <a:cs typeface="Arial"/>
              </a:rPr>
              <a:t>91% are currently involved in Open Content activities </a:t>
            </a:r>
          </a:p>
          <a:p>
            <a:r>
              <a:rPr lang="en-US"/>
              <a:t>Current top 3 Open Content activities:</a:t>
            </a:r>
            <a:endParaRPr lang="en-US">
              <a:cs typeface="Arial"/>
            </a:endParaRPr>
          </a:p>
          <a:p>
            <a:pPr lvl="1"/>
            <a:r>
              <a:rPr lang="en-US"/>
              <a:t>Supporting users/instructors/digital literacy programs</a:t>
            </a:r>
          </a:p>
          <a:p>
            <a:pPr lvl="1"/>
            <a:endParaRPr lang="en-US">
              <a:cs typeface="Arial"/>
            </a:endParaRPr>
          </a:p>
          <a:p>
            <a:pPr lvl="1"/>
            <a:r>
              <a:rPr lang="en-US"/>
              <a:t>Promoting the discovery of Open Content</a:t>
            </a:r>
          </a:p>
          <a:p>
            <a:pPr lvl="1"/>
            <a:endParaRPr lang="en-US">
              <a:cs typeface="Arial"/>
            </a:endParaRPr>
          </a:p>
          <a:p>
            <a:pPr lvl="1"/>
            <a:r>
              <a:rPr lang="en-US"/>
              <a:t>Operating an institutional repository</a:t>
            </a:r>
            <a:r>
              <a:rPr lang="en-US" b="1"/>
              <a:t> </a:t>
            </a:r>
            <a:endParaRPr lang="de-DE">
              <a:cs typeface="Arial"/>
            </a:endParaRPr>
          </a:p>
        </p:txBody>
      </p:sp>
      <p:sp>
        <p:nvSpPr>
          <p:cNvPr id="3" name="Foliennummernplatzhalter 2">
            <a:extLst>
              <a:ext uri="{FF2B5EF4-FFF2-40B4-BE49-F238E27FC236}">
                <a16:creationId xmlns:a16="http://schemas.microsoft.com/office/drawing/2014/main" id="{DB8D6335-65D4-4490-80E5-6C5F22917B45}"/>
              </a:ext>
            </a:extLst>
          </p:cNvPr>
          <p:cNvSpPr>
            <a:spLocks noGrp="1"/>
          </p:cNvSpPr>
          <p:nvPr>
            <p:ph type="sldNum" sz="quarter" idx="4"/>
          </p:nvPr>
        </p:nvSpPr>
        <p:spPr/>
        <p:txBody>
          <a:bodyPr/>
          <a:lstStyle/>
          <a:p>
            <a:fld id="{C7E911E4-7CD8-4F9C-B647-4242FE4D1061}" type="slidenum">
              <a:rPr lang="de-DE" smtClean="0"/>
              <a:pPr/>
              <a:t>41</a:t>
            </a:fld>
            <a:endParaRPr lang="de-DE"/>
          </a:p>
        </p:txBody>
      </p:sp>
    </p:spTree>
    <p:extLst>
      <p:ext uri="{BB962C8B-B14F-4D97-AF65-F5344CB8AC3E}">
        <p14:creationId xmlns:p14="http://schemas.microsoft.com/office/powerpoint/2010/main" val="2756310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12CD539-3338-4180-B022-FEE4D28B0948}"/>
              </a:ext>
            </a:extLst>
          </p:cNvPr>
          <p:cNvSpPr>
            <a:spLocks noGrp="1"/>
          </p:cNvSpPr>
          <p:nvPr>
            <p:ph type="body" sz="quarter" idx="4294967295"/>
          </p:nvPr>
        </p:nvSpPr>
        <p:spPr>
          <a:xfrm>
            <a:off x="0" y="8467"/>
            <a:ext cx="12192000" cy="527051"/>
          </a:xfrm>
          <a:prstGeom prst="rect">
            <a:avLst/>
          </a:prstGeom>
          <a:solidFill>
            <a:srgbClr val="007DBA"/>
          </a:solidFill>
          <a:ln>
            <a:noFill/>
          </a:ln>
        </p:spPr>
        <p:txBody>
          <a:bodyPr>
            <a:normAutofit/>
          </a:bodyPr>
          <a:lstStyle/>
          <a:p>
            <a:pPr marL="0" indent="0">
              <a:buNone/>
            </a:pPr>
            <a:r>
              <a:rPr lang="en-US" b="1">
                <a:solidFill>
                  <a:schemeClr val="bg1"/>
                </a:solidFill>
                <a:latin typeface="Calibri" panose="020F0502020204030204" pitchFamily="34" charset="0"/>
              </a:rPr>
              <a:t>Total responses by region</a:t>
            </a:r>
          </a:p>
        </p:txBody>
      </p:sp>
      <p:graphicFrame>
        <p:nvGraphicFramePr>
          <p:cNvPr id="5" name="Chart 4">
            <a:extLst>
              <a:ext uri="{FF2B5EF4-FFF2-40B4-BE49-F238E27FC236}">
                <a16:creationId xmlns:a16="http://schemas.microsoft.com/office/drawing/2014/main" id="{59828CA6-D663-4217-BB44-924741832A92}"/>
              </a:ext>
            </a:extLst>
          </p:cNvPr>
          <p:cNvGraphicFramePr/>
          <p:nvPr>
            <p:extLst/>
          </p:nvPr>
        </p:nvGraphicFramePr>
        <p:xfrm>
          <a:off x="3339968" y="1143312"/>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A4C564BC-3EB2-4658-B096-40ECB9D2F713}"/>
              </a:ext>
            </a:extLst>
          </p:cNvPr>
          <p:cNvSpPr txBox="1"/>
          <p:nvPr/>
        </p:nvSpPr>
        <p:spPr>
          <a:xfrm>
            <a:off x="365762" y="928946"/>
            <a:ext cx="4382701" cy="1569660"/>
          </a:xfrm>
          <a:prstGeom prst="rect">
            <a:avLst/>
          </a:prstGeom>
          <a:noFill/>
        </p:spPr>
        <p:txBody>
          <a:bodyPr wrap="square" rtlCol="0">
            <a:spAutoFit/>
          </a:bodyPr>
          <a:lstStyle/>
          <a:p>
            <a:r>
              <a:rPr lang="en-US" sz="2400" b="1">
                <a:solidFill>
                  <a:schemeClr val="tx2"/>
                </a:solidFill>
                <a:latin typeface="Calibri" panose="020F0502020204030204" pitchFamily="34" charset="0"/>
                <a:cs typeface="Calibri" panose="020F0502020204030204" pitchFamily="34" charset="0"/>
              </a:rPr>
              <a:t>Half (49%) of the respondents are from the Americas region; just over a third (36%) from EMEA and 15% from Asia Pacific.</a:t>
            </a:r>
          </a:p>
        </p:txBody>
      </p:sp>
    </p:spTree>
    <p:extLst>
      <p:ext uri="{BB962C8B-B14F-4D97-AF65-F5344CB8AC3E}">
        <p14:creationId xmlns:p14="http://schemas.microsoft.com/office/powerpoint/2010/main" val="2045975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020061D4-62F0-4F52-AF51-186333A8D61C}"/>
              </a:ext>
            </a:extLst>
          </p:cNvPr>
          <p:cNvGraphicFramePr>
            <a:graphicFrameLocks noGrp="1"/>
          </p:cNvGraphicFramePr>
          <p:nvPr>
            <p:extLst/>
          </p:nvPr>
        </p:nvGraphicFramePr>
        <p:xfrm>
          <a:off x="257908" y="969645"/>
          <a:ext cx="11676186" cy="5022883"/>
        </p:xfrm>
        <a:graphic>
          <a:graphicData uri="http://schemas.openxmlformats.org/drawingml/2006/table">
            <a:tbl>
              <a:tblPr firstRow="1" firstCol="1" bandRow="1">
                <a:tableStyleId>{5C22544A-7EE6-4342-B048-85BDC9FD1C3A}</a:tableStyleId>
              </a:tblPr>
              <a:tblGrid>
                <a:gridCol w="1788007">
                  <a:extLst>
                    <a:ext uri="{9D8B030D-6E8A-4147-A177-3AD203B41FA5}">
                      <a16:colId xmlns:a16="http://schemas.microsoft.com/office/drawing/2014/main" val="2840332410"/>
                    </a:ext>
                  </a:extLst>
                </a:gridCol>
                <a:gridCol w="673864">
                  <a:extLst>
                    <a:ext uri="{9D8B030D-6E8A-4147-A177-3AD203B41FA5}">
                      <a16:colId xmlns:a16="http://schemas.microsoft.com/office/drawing/2014/main" val="3557481345"/>
                    </a:ext>
                  </a:extLst>
                </a:gridCol>
                <a:gridCol w="2078732">
                  <a:extLst>
                    <a:ext uri="{9D8B030D-6E8A-4147-A177-3AD203B41FA5}">
                      <a16:colId xmlns:a16="http://schemas.microsoft.com/office/drawing/2014/main" val="3932343442"/>
                    </a:ext>
                  </a:extLst>
                </a:gridCol>
                <a:gridCol w="527595">
                  <a:extLst>
                    <a:ext uri="{9D8B030D-6E8A-4147-A177-3AD203B41FA5}">
                      <a16:colId xmlns:a16="http://schemas.microsoft.com/office/drawing/2014/main" val="3583941150"/>
                    </a:ext>
                  </a:extLst>
                </a:gridCol>
                <a:gridCol w="1363975">
                  <a:extLst>
                    <a:ext uri="{9D8B030D-6E8A-4147-A177-3AD203B41FA5}">
                      <a16:colId xmlns:a16="http://schemas.microsoft.com/office/drawing/2014/main" val="372411888"/>
                    </a:ext>
                  </a:extLst>
                </a:gridCol>
                <a:gridCol w="410516">
                  <a:extLst>
                    <a:ext uri="{9D8B030D-6E8A-4147-A177-3AD203B41FA5}">
                      <a16:colId xmlns:a16="http://schemas.microsoft.com/office/drawing/2014/main" val="1368381203"/>
                    </a:ext>
                  </a:extLst>
                </a:gridCol>
                <a:gridCol w="2065823">
                  <a:extLst>
                    <a:ext uri="{9D8B030D-6E8A-4147-A177-3AD203B41FA5}">
                      <a16:colId xmlns:a16="http://schemas.microsoft.com/office/drawing/2014/main" val="3608523001"/>
                    </a:ext>
                  </a:extLst>
                </a:gridCol>
                <a:gridCol w="635639">
                  <a:extLst>
                    <a:ext uri="{9D8B030D-6E8A-4147-A177-3AD203B41FA5}">
                      <a16:colId xmlns:a16="http://schemas.microsoft.com/office/drawing/2014/main" val="542379038"/>
                    </a:ext>
                  </a:extLst>
                </a:gridCol>
                <a:gridCol w="1509640">
                  <a:extLst>
                    <a:ext uri="{9D8B030D-6E8A-4147-A177-3AD203B41FA5}">
                      <a16:colId xmlns:a16="http://schemas.microsoft.com/office/drawing/2014/main" val="1507245633"/>
                    </a:ext>
                  </a:extLst>
                </a:gridCol>
                <a:gridCol w="622395">
                  <a:extLst>
                    <a:ext uri="{9D8B030D-6E8A-4147-A177-3AD203B41FA5}">
                      <a16:colId xmlns:a16="http://schemas.microsoft.com/office/drawing/2014/main" val="1070275365"/>
                    </a:ext>
                  </a:extLst>
                </a:gridCol>
              </a:tblGrid>
              <a:tr h="321143">
                <a:tc gridSpan="2">
                  <a:txBody>
                    <a:bodyPr/>
                    <a:lstStyle/>
                    <a:p>
                      <a:pPr marL="0" marR="0" algn="ctr">
                        <a:lnSpc>
                          <a:spcPct val="115000"/>
                        </a:lnSpc>
                        <a:spcBef>
                          <a:spcPts val="0"/>
                        </a:spcBef>
                        <a:spcAft>
                          <a:spcPts val="0"/>
                        </a:spcAft>
                      </a:pPr>
                      <a:r>
                        <a:rPr lang="en-US" sz="1900" b="1">
                          <a:solidFill>
                            <a:schemeClr val="bg1"/>
                          </a:solidFill>
                          <a:effectLst/>
                          <a:latin typeface="Calibri" panose="020F0502020204030204" pitchFamily="34" charset="0"/>
                        </a:rPr>
                        <a:t>AMERICAS</a:t>
                      </a:r>
                      <a:r>
                        <a:rPr lang="en-US" sz="1600" b="1">
                          <a:solidFill>
                            <a:schemeClr val="bg1"/>
                          </a:solidFill>
                          <a:effectLst/>
                          <a:latin typeface="Calibri" panose="020F0502020204030204" pitchFamily="34" charset="0"/>
                        </a:rPr>
                        <a:t> (n=346)</a:t>
                      </a:r>
                      <a:endParaRPr lang="en-US" sz="1600" b="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en-US"/>
                    </a:p>
                  </a:txBody>
                  <a:tcPr/>
                </a:tc>
                <a:tc gridSpan="6">
                  <a:txBody>
                    <a:bodyPr/>
                    <a:lstStyle/>
                    <a:p>
                      <a:pPr marL="0" marR="0" algn="ctr">
                        <a:lnSpc>
                          <a:spcPct val="115000"/>
                        </a:lnSpc>
                        <a:spcBef>
                          <a:spcPts val="0"/>
                        </a:spcBef>
                        <a:spcAft>
                          <a:spcPts val="0"/>
                        </a:spcAft>
                      </a:pPr>
                      <a:r>
                        <a:rPr lang="en-US" sz="1900" b="1">
                          <a:solidFill>
                            <a:schemeClr val="bg1"/>
                          </a:solidFill>
                          <a:effectLst/>
                          <a:latin typeface="Calibri" panose="020F0502020204030204" pitchFamily="34" charset="0"/>
                        </a:rPr>
                        <a:t>EMEA (n=256)</a:t>
                      </a:r>
                      <a:endParaRPr lang="en-US" sz="1900" b="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lgn="ctr">
                        <a:lnSpc>
                          <a:spcPct val="115000"/>
                        </a:lnSpc>
                        <a:spcBef>
                          <a:spcPts val="0"/>
                        </a:spcBef>
                        <a:spcAft>
                          <a:spcPts val="0"/>
                        </a:spcAft>
                      </a:pPr>
                      <a:r>
                        <a:rPr lang="en-US" sz="1900" b="1">
                          <a:solidFill>
                            <a:schemeClr val="bg1"/>
                          </a:solidFill>
                          <a:effectLst/>
                          <a:latin typeface="Calibri" panose="020F0502020204030204" pitchFamily="34" charset="0"/>
                        </a:rPr>
                        <a:t>Asia Pacific (n=103)</a:t>
                      </a:r>
                      <a:endParaRPr lang="en-US" sz="1900" b="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hMerge="1">
                  <a:txBody>
                    <a:bodyPr/>
                    <a:lstStyle/>
                    <a:p>
                      <a:endParaRPr lang="en-US"/>
                    </a:p>
                  </a:txBody>
                  <a:tcPr/>
                </a:tc>
                <a:extLst>
                  <a:ext uri="{0D108BD9-81ED-4DB2-BD59-A6C34878D82A}">
                    <a16:rowId xmlns:a16="http://schemas.microsoft.com/office/drawing/2014/main" val="4048755667"/>
                  </a:ext>
                </a:extLst>
              </a:tr>
              <a:tr h="241893">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United States</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298</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1500" b="0">
                          <a:solidFill>
                            <a:schemeClr val="tx1"/>
                          </a:solidFill>
                          <a:effectLst/>
                          <a:latin typeface="Calibri" panose="020F0502020204030204" pitchFamily="34" charset="0"/>
                        </a:rPr>
                        <a:t>United Kingdom</a:t>
                      </a:r>
                      <a:endParaRPr lang="en-US" sz="5500" b="0">
                        <a:solidFill>
                          <a:schemeClr val="tx1"/>
                        </a:solidFill>
                        <a:latin typeface="Calibri" panose="020F0502020204030204" pitchFamily="34"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37</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Sweden</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4</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Cyprus</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1</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Australia</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30</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587932344"/>
                  </a:ext>
                </a:extLst>
              </a:tr>
              <a:tr h="241893">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Canada</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31</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1500" b="0">
                          <a:solidFill>
                            <a:schemeClr val="tx1"/>
                          </a:solidFill>
                          <a:effectLst/>
                          <a:latin typeface="Calibri" panose="020F0502020204030204" pitchFamily="34" charset="0"/>
                        </a:rPr>
                        <a:t>Germany</a:t>
                      </a:r>
                      <a:endParaRPr lang="en-US" sz="5500" b="0">
                        <a:solidFill>
                          <a:schemeClr val="tx1"/>
                        </a:solidFill>
                        <a:latin typeface="Calibri" panose="020F0502020204030204" pitchFamily="34"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20</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Lebanon</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3</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Czech Republic</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1</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Philippines</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23</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190021097"/>
                  </a:ext>
                </a:extLst>
              </a:tr>
              <a:tr h="241893">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Jamaica</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4</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1500" b="0">
                          <a:solidFill>
                            <a:schemeClr val="tx1"/>
                          </a:solidFill>
                          <a:effectLst/>
                          <a:latin typeface="Calibri" panose="020F0502020204030204" pitchFamily="34" charset="0"/>
                        </a:rPr>
                        <a:t>Turkey</a:t>
                      </a:r>
                      <a:endParaRPr lang="en-US" sz="5500" b="0">
                        <a:solidFill>
                          <a:schemeClr val="tx1"/>
                        </a:solidFill>
                        <a:latin typeface="Calibri" panose="020F0502020204030204" pitchFamily="34"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17</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Zambia</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3</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Denmark</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1</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Pakistan</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14</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211996011"/>
                  </a:ext>
                </a:extLst>
              </a:tr>
              <a:tr h="241893">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Argentina</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3</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1500" b="0">
                          <a:solidFill>
                            <a:schemeClr val="tx1"/>
                          </a:solidFill>
                          <a:effectLst/>
                          <a:latin typeface="Calibri" panose="020F0502020204030204" pitchFamily="34" charset="0"/>
                        </a:rPr>
                        <a:t>France</a:t>
                      </a:r>
                      <a:endParaRPr lang="en-US" sz="5500" b="0">
                        <a:solidFill>
                          <a:schemeClr val="tx1"/>
                        </a:solidFill>
                        <a:latin typeface="Calibri" panose="020F0502020204030204" pitchFamily="34"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16</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Algeria</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2</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Ethiopia</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1</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Indonesia</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9</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057355645"/>
                  </a:ext>
                </a:extLst>
              </a:tr>
              <a:tr h="241893">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Trinidad &amp; Tobago</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3</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1500" b="0">
                          <a:solidFill>
                            <a:schemeClr val="tx1"/>
                          </a:solidFill>
                          <a:effectLst/>
                          <a:latin typeface="Calibri" panose="020F0502020204030204" pitchFamily="34" charset="0"/>
                        </a:rPr>
                        <a:t>Netherlands</a:t>
                      </a:r>
                      <a:endParaRPr lang="en-US" sz="5500" b="0">
                        <a:solidFill>
                          <a:schemeClr val="tx1"/>
                        </a:solidFill>
                        <a:latin typeface="Calibri" panose="020F0502020204030204" pitchFamily="34"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15</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Belarus</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2</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Guinea-Bissau</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1</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Taiwan</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8</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576958215"/>
                  </a:ext>
                </a:extLst>
              </a:tr>
              <a:tr h="241893">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Mexico</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2</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1500" b="0">
                          <a:solidFill>
                            <a:schemeClr val="tx1"/>
                          </a:solidFill>
                          <a:effectLst/>
                          <a:latin typeface="Calibri" panose="020F0502020204030204" pitchFamily="34" charset="0"/>
                        </a:rPr>
                        <a:t>Poland</a:t>
                      </a:r>
                      <a:endParaRPr lang="en-US" sz="5500" b="0">
                        <a:solidFill>
                          <a:schemeClr val="tx1"/>
                        </a:solidFill>
                        <a:latin typeface="Calibri" panose="020F0502020204030204" pitchFamily="34"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15</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Ghana</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2</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Hungary</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1</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Bhutan</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4</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98155636"/>
                  </a:ext>
                </a:extLst>
              </a:tr>
              <a:tr h="241893">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Antigua &amp; Barbuda</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1</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1500" b="0">
                          <a:solidFill>
                            <a:schemeClr val="tx1"/>
                          </a:solidFill>
                          <a:effectLst/>
                          <a:latin typeface="Calibri" panose="020F0502020204030204" pitchFamily="34" charset="0"/>
                        </a:rPr>
                        <a:t>Nigeria</a:t>
                      </a:r>
                      <a:endParaRPr lang="en-US" sz="5500" b="0">
                        <a:solidFill>
                          <a:schemeClr val="tx1"/>
                        </a:solidFill>
                        <a:latin typeface="Calibri" panose="020F0502020204030204" pitchFamily="34"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11</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Ireland</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2</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Iraq</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1</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China</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3</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419462126"/>
                  </a:ext>
                </a:extLst>
              </a:tr>
              <a:tr h="241893">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Bahamas</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1</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1500" b="0">
                          <a:solidFill>
                            <a:schemeClr val="tx1"/>
                          </a:solidFill>
                          <a:effectLst/>
                          <a:latin typeface="Calibri" panose="020F0502020204030204" pitchFamily="34" charset="0"/>
                        </a:rPr>
                        <a:t>Spain</a:t>
                      </a:r>
                      <a:endParaRPr lang="en-US" sz="5500" b="0">
                        <a:solidFill>
                          <a:schemeClr val="tx1"/>
                        </a:solidFill>
                        <a:latin typeface="Calibri" panose="020F0502020204030204" pitchFamily="34"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9</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Kyrgyzstan</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2</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Kazakhstan</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1</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New Zealand</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3</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742912380"/>
                  </a:ext>
                </a:extLst>
              </a:tr>
              <a:tr h="241893">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Bolivia</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1</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1500" b="0">
                          <a:solidFill>
                            <a:schemeClr val="tx1"/>
                          </a:solidFill>
                          <a:effectLst/>
                          <a:latin typeface="Calibri" panose="020F0502020204030204" pitchFamily="34" charset="0"/>
                        </a:rPr>
                        <a:t>Austria</a:t>
                      </a:r>
                      <a:endParaRPr lang="en-US" sz="5500" b="0">
                        <a:solidFill>
                          <a:schemeClr val="tx1"/>
                        </a:solidFill>
                        <a:latin typeface="Calibri" panose="020F0502020204030204" pitchFamily="34"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7</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Lesotho</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2</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Kuwait</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1</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India</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2</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22763002"/>
                  </a:ext>
                </a:extLst>
              </a:tr>
              <a:tr h="241893">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Peru</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1</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1500" b="0">
                          <a:solidFill>
                            <a:schemeClr val="tx1"/>
                          </a:solidFill>
                          <a:effectLst/>
                          <a:latin typeface="Calibri" panose="020F0502020204030204" pitchFamily="34" charset="0"/>
                        </a:rPr>
                        <a:t>Greece</a:t>
                      </a:r>
                      <a:endParaRPr lang="en-US" sz="5500" b="0">
                        <a:solidFill>
                          <a:schemeClr val="tx1"/>
                        </a:solidFill>
                        <a:latin typeface="Calibri" panose="020F0502020204030204" pitchFamily="34"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7</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Malawi</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2</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Lithuania</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1</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Japan</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2</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778711200"/>
                  </a:ext>
                </a:extLst>
              </a:tr>
              <a:tr h="241893">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Venezuela</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1</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1500" b="0">
                          <a:solidFill>
                            <a:schemeClr val="tx1"/>
                          </a:solidFill>
                          <a:effectLst/>
                          <a:latin typeface="Calibri" panose="020F0502020204030204" pitchFamily="34" charset="0"/>
                        </a:rPr>
                        <a:t>Italy</a:t>
                      </a:r>
                      <a:endParaRPr lang="en-US" sz="5500" b="0">
                        <a:solidFill>
                          <a:schemeClr val="tx1"/>
                        </a:solidFill>
                        <a:latin typeface="Calibri" panose="020F0502020204030204" pitchFamily="34"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7</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Saudi Arabia</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2</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Namibia</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1</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Nepal</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1</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454898545"/>
                  </a:ext>
                </a:extLst>
              </a:tr>
              <a:tr h="241893">
                <a:tc rowSpan="8" gridSpan="2">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 </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8" hMerge="1">
                  <a:txBody>
                    <a:bodyPr/>
                    <a:lstStyle/>
                    <a:p>
                      <a:endParaRPr lang="en-US"/>
                    </a:p>
                  </a:txBody>
                  <a:tcPr/>
                </a:tc>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Norway</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7</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Switzerland</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2</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Romania</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1</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Palau</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1</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873098846"/>
                  </a:ext>
                </a:extLst>
              </a:tr>
              <a:tr h="241893">
                <a:tc gridSpan="2" vMerge="1">
                  <a:txBody>
                    <a:bodyPr/>
                    <a:lstStyle/>
                    <a:p>
                      <a:endParaRPr lang="en-US"/>
                    </a:p>
                  </a:txBody>
                  <a:tcPr/>
                </a:tc>
                <a:tc hMerge="1" vMerge="1">
                  <a:txBody>
                    <a:bodyPr/>
                    <a:lstStyle/>
                    <a:p>
                      <a:endParaRPr lang="en-US"/>
                    </a:p>
                  </a:txBody>
                  <a:tcPr/>
                </a:tc>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Azerbaijan</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6</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Uganda</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2</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Russia</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1</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Singapore</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1</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835844610"/>
                  </a:ext>
                </a:extLst>
              </a:tr>
              <a:tr h="241893">
                <a:tc gridSpan="2" vMerge="1">
                  <a:txBody>
                    <a:bodyPr/>
                    <a:lstStyle/>
                    <a:p>
                      <a:endParaRPr lang="en-US"/>
                    </a:p>
                  </a:txBody>
                  <a:tcPr/>
                </a:tc>
                <a:tc hMerge="1" vMerge="1">
                  <a:txBody>
                    <a:bodyPr/>
                    <a:lstStyle/>
                    <a:p>
                      <a:endParaRPr lang="en-US"/>
                    </a:p>
                  </a:txBody>
                  <a:tcPr/>
                </a:tc>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Zimbabwe</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6</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Afghanistan</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1</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Sierra Leone</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1</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Sri Lanka</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1</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793467230"/>
                  </a:ext>
                </a:extLst>
              </a:tr>
              <a:tr h="241893">
                <a:tc gridSpan="2" vMerge="1">
                  <a:txBody>
                    <a:bodyPr/>
                    <a:lstStyle/>
                    <a:p>
                      <a:endParaRPr lang="en-US"/>
                    </a:p>
                  </a:txBody>
                  <a:tcPr/>
                </a:tc>
                <a:tc hMerge="1" vMerge="1">
                  <a:txBody>
                    <a:bodyPr/>
                    <a:lstStyle/>
                    <a:p>
                      <a:endParaRPr lang="en-US"/>
                    </a:p>
                  </a:txBody>
                  <a:tcPr/>
                </a:tc>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Macedonia (FYROM)</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5</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Bahrain</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1</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Slovenia</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1</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Vanuatu</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1</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983145345"/>
                  </a:ext>
                </a:extLst>
              </a:tr>
              <a:tr h="241893">
                <a:tc gridSpan="2" vMerge="1">
                  <a:txBody>
                    <a:bodyPr/>
                    <a:lstStyle/>
                    <a:p>
                      <a:endParaRPr lang="en-US"/>
                    </a:p>
                  </a:txBody>
                  <a:tcPr/>
                </a:tc>
                <a:tc hMerge="1" vMerge="1">
                  <a:txBody>
                    <a:bodyPr/>
                    <a:lstStyle/>
                    <a:p>
                      <a:endParaRPr lang="en-US"/>
                    </a:p>
                  </a:txBody>
                  <a:tcPr/>
                </a:tc>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South Africa</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5</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Belgium</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1</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Swaziland</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1</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rowSpan="4" gridSpan="2">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 </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4" hMerge="1">
                  <a:txBody>
                    <a:bodyPr/>
                    <a:lstStyle/>
                    <a:p>
                      <a:endParaRPr lang="en-US"/>
                    </a:p>
                  </a:txBody>
                  <a:tcPr/>
                </a:tc>
                <a:extLst>
                  <a:ext uri="{0D108BD9-81ED-4DB2-BD59-A6C34878D82A}">
                    <a16:rowId xmlns:a16="http://schemas.microsoft.com/office/drawing/2014/main" val="71276120"/>
                  </a:ext>
                </a:extLst>
              </a:tr>
              <a:tr h="241893">
                <a:tc gridSpan="2" vMerge="1">
                  <a:txBody>
                    <a:bodyPr/>
                    <a:lstStyle/>
                    <a:p>
                      <a:endParaRPr lang="en-US"/>
                    </a:p>
                  </a:txBody>
                  <a:tcPr/>
                </a:tc>
                <a:tc hMerge="1" vMerge="1">
                  <a:txBody>
                    <a:bodyPr/>
                    <a:lstStyle/>
                    <a:p>
                      <a:endParaRPr lang="en-US"/>
                    </a:p>
                  </a:txBody>
                  <a:tcPr/>
                </a:tc>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Armenia</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4</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Botswana</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1</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Tanzania</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1</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648413616"/>
                  </a:ext>
                </a:extLst>
              </a:tr>
              <a:tr h="241893">
                <a:tc gridSpan="2" vMerge="1">
                  <a:txBody>
                    <a:bodyPr/>
                    <a:lstStyle/>
                    <a:p>
                      <a:endParaRPr lang="en-US"/>
                    </a:p>
                  </a:txBody>
                  <a:tcPr/>
                </a:tc>
                <a:tc hMerge="1" vMerge="1">
                  <a:txBody>
                    <a:bodyPr/>
                    <a:lstStyle/>
                    <a:p>
                      <a:endParaRPr lang="en-US"/>
                    </a:p>
                  </a:txBody>
                  <a:tcPr/>
                </a:tc>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Kenya</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4</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Bulgaria</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1</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United Arab Emirates</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1</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2795267985"/>
                  </a:ext>
                </a:extLst>
              </a:tr>
              <a:tr h="241893">
                <a:tc gridSpan="2" vMerge="1">
                  <a:txBody>
                    <a:bodyPr/>
                    <a:lstStyle/>
                    <a:p>
                      <a:endParaRPr lang="en-US"/>
                    </a:p>
                  </a:txBody>
                  <a:tcPr/>
                </a:tc>
                <a:tc hMerge="1" vMerge="1">
                  <a:txBody>
                    <a:bodyPr/>
                    <a:lstStyle/>
                    <a:p>
                      <a:endParaRPr lang="en-US"/>
                    </a:p>
                  </a:txBody>
                  <a:tcPr/>
                </a:tc>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Serbia</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4</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Cameroon</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gn="ctr">
                        <a:lnSpc>
                          <a:spcPct val="115000"/>
                        </a:lnSpc>
                        <a:spcBef>
                          <a:spcPts val="0"/>
                        </a:spcBef>
                        <a:spcAft>
                          <a:spcPts val="0"/>
                        </a:spcAft>
                      </a:pPr>
                      <a:r>
                        <a:rPr lang="en-US" sz="1500" b="0">
                          <a:solidFill>
                            <a:schemeClr val="tx1"/>
                          </a:solidFill>
                          <a:effectLst/>
                          <a:latin typeface="Calibri" panose="020F0502020204030204" pitchFamily="34" charset="0"/>
                        </a:rPr>
                        <a:t>1</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 </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a:txBody>
                    <a:bodyPr/>
                    <a:lstStyle/>
                    <a:p>
                      <a:pPr marL="0" marR="0">
                        <a:lnSpc>
                          <a:spcPct val="115000"/>
                        </a:lnSpc>
                        <a:spcBef>
                          <a:spcPts val="0"/>
                        </a:spcBef>
                        <a:spcAft>
                          <a:spcPts val="0"/>
                        </a:spcAft>
                      </a:pPr>
                      <a:r>
                        <a:rPr lang="en-US" sz="1500" b="0">
                          <a:solidFill>
                            <a:schemeClr val="tx1"/>
                          </a:solidFill>
                          <a:effectLst/>
                          <a:latin typeface="Calibri" panose="020F0502020204030204" pitchFamily="34" charset="0"/>
                        </a:rPr>
                        <a:t> </a:t>
                      </a:r>
                      <a:endParaRPr lang="en-US" sz="15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519" marR="4651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20000"/>
                      </a:srgbClr>
                    </a:solidFill>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110417842"/>
                  </a:ext>
                </a:extLst>
              </a:tr>
            </a:tbl>
          </a:graphicData>
        </a:graphic>
      </p:graphicFrame>
      <p:sp>
        <p:nvSpPr>
          <p:cNvPr id="8" name="Text Placeholder 2">
            <a:extLst>
              <a:ext uri="{FF2B5EF4-FFF2-40B4-BE49-F238E27FC236}">
                <a16:creationId xmlns:a16="http://schemas.microsoft.com/office/drawing/2014/main" id="{FC6FCA73-BD90-4716-99CF-4B55EB707E2F}"/>
              </a:ext>
            </a:extLst>
          </p:cNvPr>
          <p:cNvSpPr txBox="1">
            <a:spLocks/>
          </p:cNvSpPr>
          <p:nvPr/>
        </p:nvSpPr>
        <p:spPr>
          <a:xfrm>
            <a:off x="0" y="8404"/>
            <a:ext cx="12192000" cy="526168"/>
          </a:xfrm>
          <a:prstGeom prst="rect">
            <a:avLst/>
          </a:prstGeom>
          <a:solidFill>
            <a:srgbClr val="007DBA"/>
          </a:solidFill>
          <a:ln>
            <a:noFill/>
          </a:ln>
        </p:spPr>
        <p:txBody>
          <a:bodyPr vert="horz">
            <a:noAutofit/>
          </a:bodyPr>
          <a:lstStyle>
            <a:lvl1pPr marL="0" indent="0" algn="l" defTabSz="609585" rtl="0" eaLnBrk="1" latinLnBrk="0" hangingPunct="1">
              <a:spcBef>
                <a:spcPct val="20000"/>
              </a:spcBef>
              <a:buFont typeface="Arial"/>
              <a:buNone/>
              <a:defRPr sz="4800" b="1" kern="1200" baseline="0">
                <a:solidFill>
                  <a:schemeClr val="tx2"/>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defTabSz="609570"/>
            <a:r>
              <a:rPr lang="en-US" sz="2800">
                <a:solidFill>
                  <a:prstClr val="white"/>
                </a:solidFill>
                <a:latin typeface="Calibri" panose="020F0502020204030204" pitchFamily="34" charset="0"/>
              </a:rPr>
              <a:t>Total responses by country by OCLC region</a:t>
            </a:r>
          </a:p>
        </p:txBody>
      </p:sp>
    </p:spTree>
    <p:extLst>
      <p:ext uri="{BB962C8B-B14F-4D97-AF65-F5344CB8AC3E}">
        <p14:creationId xmlns:p14="http://schemas.microsoft.com/office/powerpoint/2010/main" val="2087656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5A2D0DC3-806B-439A-85CB-D8408E505630}"/>
              </a:ext>
            </a:extLst>
          </p:cNvPr>
          <p:cNvGraphicFramePr/>
          <p:nvPr>
            <p:extLst/>
          </p:nvPr>
        </p:nvGraphicFramePr>
        <p:xfrm>
          <a:off x="4447179" y="824413"/>
          <a:ext cx="7196741" cy="5313921"/>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9FEFFF80-4D22-42C3-A640-39071920D433}"/>
              </a:ext>
            </a:extLst>
          </p:cNvPr>
          <p:cNvSpPr txBox="1"/>
          <p:nvPr/>
        </p:nvSpPr>
        <p:spPr>
          <a:xfrm>
            <a:off x="234891" y="1007969"/>
            <a:ext cx="4404220" cy="1938992"/>
          </a:xfrm>
          <a:prstGeom prst="rect">
            <a:avLst/>
          </a:prstGeom>
          <a:noFill/>
        </p:spPr>
        <p:txBody>
          <a:bodyPr wrap="square" rtlCol="0">
            <a:spAutoFit/>
          </a:bodyPr>
          <a:lstStyle/>
          <a:p>
            <a:pPr defTabSz="914377"/>
            <a:r>
              <a:rPr lang="en-US" sz="2400" b="1">
                <a:solidFill>
                  <a:srgbClr val="236192"/>
                </a:solidFill>
                <a:latin typeface="Calibri" panose="020F0502020204030204" pitchFamily="34" charset="0"/>
              </a:rPr>
              <a:t>Nearly </a:t>
            </a:r>
            <a:r>
              <a:rPr lang="en-US" sz="2400" b="1">
                <a:solidFill>
                  <a:schemeClr val="accent2"/>
                </a:solidFill>
                <a:latin typeface="Calibri" panose="020F0502020204030204" pitchFamily="34" charset="0"/>
              </a:rPr>
              <a:t>three-fourths</a:t>
            </a:r>
            <a:r>
              <a:rPr lang="en-US" sz="2400" b="1">
                <a:solidFill>
                  <a:srgbClr val="236192"/>
                </a:solidFill>
                <a:latin typeface="Calibri" panose="020F0502020204030204" pitchFamily="34" charset="0"/>
              </a:rPr>
              <a:t> of the respondents are from Research &amp; University Libraries (72%) and another 8% are from other Educational Libraries. </a:t>
            </a:r>
          </a:p>
        </p:txBody>
      </p:sp>
      <p:sp>
        <p:nvSpPr>
          <p:cNvPr id="9" name="Text Placeholder 2">
            <a:extLst>
              <a:ext uri="{FF2B5EF4-FFF2-40B4-BE49-F238E27FC236}">
                <a16:creationId xmlns:a16="http://schemas.microsoft.com/office/drawing/2014/main" id="{F8408419-35D1-4EA6-90CF-3DA6D5E5B23A}"/>
              </a:ext>
            </a:extLst>
          </p:cNvPr>
          <p:cNvSpPr txBox="1">
            <a:spLocks/>
          </p:cNvSpPr>
          <p:nvPr/>
        </p:nvSpPr>
        <p:spPr>
          <a:xfrm>
            <a:off x="0" y="8404"/>
            <a:ext cx="12192000" cy="512101"/>
          </a:xfrm>
          <a:prstGeom prst="rect">
            <a:avLst/>
          </a:prstGeom>
          <a:solidFill>
            <a:srgbClr val="007DBA"/>
          </a:solidFill>
          <a:ln>
            <a:noFill/>
          </a:ln>
        </p:spPr>
        <p:txBody>
          <a:bodyPr vert="horz">
            <a:normAutofit lnSpcReduction="10000"/>
          </a:bodyPr>
          <a:lstStyle>
            <a:lvl1pPr marL="0" indent="0" algn="l" defTabSz="609585" rtl="0" eaLnBrk="1" latinLnBrk="0" hangingPunct="1">
              <a:spcBef>
                <a:spcPct val="20000"/>
              </a:spcBef>
              <a:buFont typeface="Arial"/>
              <a:buNone/>
              <a:defRPr sz="4800" b="1" kern="1200" baseline="0">
                <a:solidFill>
                  <a:schemeClr val="tx2"/>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defTabSz="609570"/>
            <a:r>
              <a:rPr lang="en-US" sz="2800">
                <a:solidFill>
                  <a:prstClr val="white"/>
                </a:solidFill>
                <a:latin typeface="Calibri" panose="020F0502020204030204" pitchFamily="34" charset="0"/>
              </a:rPr>
              <a:t>Total responses by library type</a:t>
            </a:r>
          </a:p>
        </p:txBody>
      </p:sp>
    </p:spTree>
    <p:extLst>
      <p:ext uri="{BB962C8B-B14F-4D97-AF65-F5344CB8AC3E}">
        <p14:creationId xmlns:p14="http://schemas.microsoft.com/office/powerpoint/2010/main" val="4212844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3F27DC0-21F1-4BA7-9448-90B39AF215EA}"/>
              </a:ext>
            </a:extLst>
          </p:cNvPr>
          <p:cNvSpPr>
            <a:spLocks noGrp="1"/>
          </p:cNvSpPr>
          <p:nvPr>
            <p:ph type="body" sz="quarter" idx="4294967295"/>
          </p:nvPr>
        </p:nvSpPr>
        <p:spPr>
          <a:xfrm>
            <a:off x="-1" y="101600"/>
            <a:ext cx="12052663" cy="1018117"/>
          </a:xfrm>
          <a:prstGeom prst="rect">
            <a:avLst/>
          </a:prstGeom>
        </p:spPr>
        <p:txBody>
          <a:bodyPr>
            <a:noAutofit/>
          </a:bodyPr>
          <a:lstStyle/>
          <a:p>
            <a:pPr marL="0" indent="0">
              <a:buNone/>
            </a:pPr>
            <a:r>
              <a:rPr lang="en-US" sz="2667" b="1">
                <a:solidFill>
                  <a:srgbClr val="236192"/>
                </a:solidFill>
              </a:rPr>
              <a:t>Open content activities – Current and Planned – by Total Respondents</a:t>
            </a:r>
          </a:p>
        </p:txBody>
      </p:sp>
      <p:graphicFrame>
        <p:nvGraphicFramePr>
          <p:cNvPr id="9" name="Chart 8">
            <a:extLst>
              <a:ext uri="{FF2B5EF4-FFF2-40B4-BE49-F238E27FC236}">
                <a16:creationId xmlns:a16="http://schemas.microsoft.com/office/drawing/2014/main" id="{1FE0DF23-BE0A-4C5D-9263-FA4DAF4C623C}"/>
              </a:ext>
            </a:extLst>
          </p:cNvPr>
          <p:cNvGraphicFramePr/>
          <p:nvPr>
            <p:extLst/>
          </p:nvPr>
        </p:nvGraphicFramePr>
        <p:xfrm>
          <a:off x="91109" y="663909"/>
          <a:ext cx="11961553" cy="532063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61C1916A-C938-4025-A8AD-F93AF71BCFF7}"/>
              </a:ext>
            </a:extLst>
          </p:cNvPr>
          <p:cNvSpPr txBox="1"/>
          <p:nvPr/>
        </p:nvSpPr>
        <p:spPr>
          <a:xfrm>
            <a:off x="415130" y="5201708"/>
            <a:ext cx="11377612" cy="585032"/>
          </a:xfrm>
          <a:prstGeom prst="rect">
            <a:avLst/>
          </a:prstGeom>
          <a:noFill/>
          <a:ln w="12700">
            <a:solidFill>
              <a:schemeClr val="tx1"/>
            </a:solidFill>
          </a:ln>
        </p:spPr>
        <p:txBody>
          <a:bodyPr wrap="square" rtlCol="0">
            <a:spAutoFit/>
          </a:bodyPr>
          <a:lstStyle/>
          <a:p>
            <a:pPr algn="r" defTabSz="914377"/>
            <a:r>
              <a:rPr lang="en-US" sz="1100" b="1">
                <a:solidFill>
                  <a:prstClr val="black"/>
                </a:solidFill>
                <a:latin typeface="Calibri" panose="020F0502020204030204"/>
              </a:rPr>
              <a:t>None/Not sure </a:t>
            </a:r>
          </a:p>
          <a:p>
            <a:pPr algn="r" defTabSz="914377"/>
            <a:r>
              <a:rPr lang="en-US" sz="1051">
                <a:solidFill>
                  <a:prstClr val="black"/>
                </a:solidFill>
                <a:latin typeface="Calibri" panose="020F0502020204030204"/>
              </a:rPr>
              <a:t>Current (9%)</a:t>
            </a:r>
          </a:p>
          <a:p>
            <a:pPr algn="r" defTabSz="914377"/>
            <a:r>
              <a:rPr lang="en-US" sz="1051">
                <a:solidFill>
                  <a:prstClr val="black"/>
                </a:solidFill>
                <a:latin typeface="Calibri" panose="020F0502020204030204"/>
              </a:rPr>
              <a:t>Plan to (28%)</a:t>
            </a:r>
          </a:p>
        </p:txBody>
      </p:sp>
      <p:sp>
        <p:nvSpPr>
          <p:cNvPr id="7" name="Text Placeholder 5">
            <a:extLst>
              <a:ext uri="{FF2B5EF4-FFF2-40B4-BE49-F238E27FC236}">
                <a16:creationId xmlns:a16="http://schemas.microsoft.com/office/drawing/2014/main" id="{AF0F6B41-CC7A-43A3-86EE-5AFE3B7A1BFC}"/>
              </a:ext>
            </a:extLst>
          </p:cNvPr>
          <p:cNvSpPr txBox="1">
            <a:spLocks/>
          </p:cNvSpPr>
          <p:nvPr/>
        </p:nvSpPr>
        <p:spPr>
          <a:xfrm>
            <a:off x="399259" y="873458"/>
            <a:ext cx="3848261" cy="462063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800" b="1"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a:endParaRPr lang="en-US" sz="1600">
              <a:solidFill>
                <a:srgbClr val="44546A"/>
              </a:solidFill>
              <a:latin typeface="Calibri" panose="020F0502020204030204"/>
            </a:endParaRPr>
          </a:p>
        </p:txBody>
      </p:sp>
    </p:spTree>
    <p:extLst>
      <p:ext uri="{BB962C8B-B14F-4D97-AF65-F5344CB8AC3E}">
        <p14:creationId xmlns:p14="http://schemas.microsoft.com/office/powerpoint/2010/main" val="4207690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AF4D500-BED5-4AF4-BC3F-EA8547BED865}"/>
              </a:ext>
            </a:extLst>
          </p:cNvPr>
          <p:cNvSpPr>
            <a:spLocks noGrp="1"/>
          </p:cNvSpPr>
          <p:nvPr>
            <p:ph type="body" sz="quarter" idx="4294967295"/>
          </p:nvPr>
        </p:nvSpPr>
        <p:spPr>
          <a:xfrm>
            <a:off x="0" y="457200"/>
            <a:ext cx="11252200" cy="915988"/>
          </a:xfrm>
        </p:spPr>
        <p:txBody>
          <a:bodyPr/>
          <a:lstStyle/>
          <a:p>
            <a:r>
              <a:rPr lang="en-US"/>
              <a:t>Regional differences</a:t>
            </a:r>
          </a:p>
        </p:txBody>
      </p:sp>
      <p:graphicFrame>
        <p:nvGraphicFramePr>
          <p:cNvPr id="5" name="Table 4">
            <a:extLst>
              <a:ext uri="{FF2B5EF4-FFF2-40B4-BE49-F238E27FC236}">
                <a16:creationId xmlns:a16="http://schemas.microsoft.com/office/drawing/2014/main" id="{7ADB7CB5-A124-402F-AF14-75BD6278BD34}"/>
              </a:ext>
            </a:extLst>
          </p:cNvPr>
          <p:cNvGraphicFramePr>
            <a:graphicFrameLocks noGrp="1"/>
          </p:cNvGraphicFramePr>
          <p:nvPr>
            <p:extLst/>
          </p:nvPr>
        </p:nvGraphicFramePr>
        <p:xfrm>
          <a:off x="454381" y="1372996"/>
          <a:ext cx="11252195" cy="4845522"/>
        </p:xfrm>
        <a:graphic>
          <a:graphicData uri="http://schemas.openxmlformats.org/drawingml/2006/table">
            <a:tbl>
              <a:tblPr firstRow="1" bandRow="1">
                <a:tableStyleId>{5C22544A-7EE6-4342-B048-85BDC9FD1C3A}</a:tableStyleId>
              </a:tblPr>
              <a:tblGrid>
                <a:gridCol w="1403447">
                  <a:extLst>
                    <a:ext uri="{9D8B030D-6E8A-4147-A177-3AD203B41FA5}">
                      <a16:colId xmlns:a16="http://schemas.microsoft.com/office/drawing/2014/main" val="950903656"/>
                    </a:ext>
                  </a:extLst>
                </a:gridCol>
                <a:gridCol w="3282916">
                  <a:extLst>
                    <a:ext uri="{9D8B030D-6E8A-4147-A177-3AD203B41FA5}">
                      <a16:colId xmlns:a16="http://schemas.microsoft.com/office/drawing/2014/main" val="2606180334"/>
                    </a:ext>
                  </a:extLst>
                </a:gridCol>
                <a:gridCol w="3282916">
                  <a:extLst>
                    <a:ext uri="{9D8B030D-6E8A-4147-A177-3AD203B41FA5}">
                      <a16:colId xmlns:a16="http://schemas.microsoft.com/office/drawing/2014/main" val="2683238334"/>
                    </a:ext>
                  </a:extLst>
                </a:gridCol>
                <a:gridCol w="3282916">
                  <a:extLst>
                    <a:ext uri="{9D8B030D-6E8A-4147-A177-3AD203B41FA5}">
                      <a16:colId xmlns:a16="http://schemas.microsoft.com/office/drawing/2014/main" val="3462211798"/>
                    </a:ext>
                  </a:extLst>
                </a:gridCol>
              </a:tblGrid>
              <a:tr h="551487">
                <a:tc>
                  <a:txBody>
                    <a:bodyPr/>
                    <a:lstStyle/>
                    <a:p>
                      <a:endParaRPr lang="en-US" sz="2400"/>
                    </a:p>
                  </a:txBody>
                  <a:tcPr marL="121920" marR="121920" marT="60960" marB="60960"/>
                </a:tc>
                <a:tc>
                  <a:txBody>
                    <a:bodyPr/>
                    <a:lstStyle/>
                    <a:p>
                      <a:r>
                        <a:rPr lang="en-US" sz="2400"/>
                        <a:t>Americas</a:t>
                      </a:r>
                    </a:p>
                  </a:txBody>
                  <a:tcPr marL="121920" marR="121920" marT="60960" marB="60960"/>
                </a:tc>
                <a:tc>
                  <a:txBody>
                    <a:bodyPr/>
                    <a:lstStyle/>
                    <a:p>
                      <a:r>
                        <a:rPr lang="en-US" sz="2400"/>
                        <a:t>EMEA</a:t>
                      </a:r>
                    </a:p>
                  </a:txBody>
                  <a:tcPr marL="121920" marR="121920" marT="60960" marB="60960"/>
                </a:tc>
                <a:tc>
                  <a:txBody>
                    <a:bodyPr/>
                    <a:lstStyle/>
                    <a:p>
                      <a:r>
                        <a:rPr lang="en-US" sz="2400"/>
                        <a:t>AP</a:t>
                      </a:r>
                    </a:p>
                  </a:txBody>
                  <a:tcPr marL="121920" marR="121920" marT="60960" marB="60960"/>
                </a:tc>
                <a:extLst>
                  <a:ext uri="{0D108BD9-81ED-4DB2-BD59-A6C34878D82A}">
                    <a16:rowId xmlns:a16="http://schemas.microsoft.com/office/drawing/2014/main" val="4146959943"/>
                  </a:ext>
                </a:extLst>
              </a:tr>
              <a:tr h="1367955">
                <a:tc>
                  <a:txBody>
                    <a:bodyPr/>
                    <a:lstStyle/>
                    <a:p>
                      <a:r>
                        <a:rPr lang="en-US" sz="2400"/>
                        <a:t>&gt; 3 years</a:t>
                      </a:r>
                    </a:p>
                    <a:p>
                      <a:endParaRPr lang="en-US" sz="2400"/>
                    </a:p>
                  </a:txBody>
                  <a:tcPr marL="121920" marR="121920" marT="60960" marB="60960"/>
                </a:tc>
                <a:tc>
                  <a:txBody>
                    <a:bodyPr/>
                    <a:lstStyle/>
                    <a:p>
                      <a:r>
                        <a:rPr lang="en-US" sz="1600"/>
                        <a:t>digital collections library; </a:t>
                      </a:r>
                    </a:p>
                    <a:p>
                      <a:r>
                        <a:rPr lang="en-US" sz="1600"/>
                        <a:t>digitizing collections; </a:t>
                      </a:r>
                    </a:p>
                    <a:p>
                      <a:r>
                        <a:rPr lang="en-US" sz="1600"/>
                        <a:t>deep interactions with open content </a:t>
                      </a:r>
                    </a:p>
                  </a:txBody>
                  <a:tcPr marL="121920" marR="121920" marT="60960" marB="60960"/>
                </a:tc>
                <a:tc>
                  <a:txBody>
                    <a:bodyPr/>
                    <a:lstStyle/>
                    <a:p>
                      <a:r>
                        <a:rPr lang="en-US" sz="1600"/>
                        <a:t>institutional repository; </a:t>
                      </a:r>
                    </a:p>
                    <a:p>
                      <a:r>
                        <a:rPr lang="en-US" sz="1600"/>
                        <a:t>supporting authors/res/teachers; supporting users/</a:t>
                      </a:r>
                      <a:r>
                        <a:rPr lang="en-US" sz="1600" err="1"/>
                        <a:t>instr</a:t>
                      </a:r>
                      <a:r>
                        <a:rPr lang="en-US" sz="1600"/>
                        <a:t>/digital literacy </a:t>
                      </a:r>
                    </a:p>
                  </a:txBody>
                  <a:tcPr marL="121920" marR="121920" marT="60960" marB="60960"/>
                </a:tc>
                <a:tc>
                  <a:txBody>
                    <a:bodyPr/>
                    <a:lstStyle/>
                    <a:p>
                      <a:r>
                        <a:rPr lang="en-US" sz="1600"/>
                        <a:t>bibliometrics; </a:t>
                      </a:r>
                    </a:p>
                    <a:p>
                      <a:r>
                        <a:rPr lang="en-US" sz="1600"/>
                        <a:t>assessment; </a:t>
                      </a:r>
                    </a:p>
                    <a:p>
                      <a:r>
                        <a:rPr lang="en-US" sz="1600"/>
                        <a:t>data services; </a:t>
                      </a:r>
                    </a:p>
                    <a:p>
                      <a:r>
                        <a:rPr lang="en-US" sz="1600"/>
                        <a:t>born-digital deposit/web-archive; advocacy &amp; policies</a:t>
                      </a:r>
                    </a:p>
                  </a:txBody>
                  <a:tcPr marL="121920" marR="121920" marT="60960" marB="60960"/>
                </a:tc>
                <a:extLst>
                  <a:ext uri="{0D108BD9-81ED-4DB2-BD59-A6C34878D82A}">
                    <a16:rowId xmlns:a16="http://schemas.microsoft.com/office/drawing/2014/main" val="2585934959"/>
                  </a:ext>
                </a:extLst>
              </a:tr>
              <a:tr h="1341120">
                <a:tc>
                  <a:txBody>
                    <a:bodyPr/>
                    <a:lstStyle/>
                    <a:p>
                      <a:r>
                        <a:rPr lang="en-US" sz="2400"/>
                        <a:t>Current</a:t>
                      </a:r>
                    </a:p>
                  </a:txBody>
                  <a:tcPr marL="121920" marR="121920" marT="60960" marB="60960"/>
                </a:tc>
                <a:tc>
                  <a:txBody>
                    <a:bodyPr/>
                    <a:lstStyle/>
                    <a:p>
                      <a:r>
                        <a:rPr lang="en-US" sz="1600"/>
                        <a:t>promoting the discovery of open content; </a:t>
                      </a:r>
                    </a:p>
                    <a:p>
                      <a:r>
                        <a:rPr lang="en-US" sz="1600"/>
                        <a:t>selecting open content NOT managed by the library</a:t>
                      </a:r>
                    </a:p>
                    <a:p>
                      <a:endParaRPr lang="en-US" sz="1600"/>
                    </a:p>
                  </a:txBody>
                  <a:tcPr marL="121920" marR="121920" marT="60960" marB="60960"/>
                </a:tc>
                <a:tc>
                  <a:txBody>
                    <a:bodyPr/>
                    <a:lstStyle/>
                    <a:p>
                      <a:r>
                        <a:rPr lang="en-US" sz="1600"/>
                        <a:t>advocacy &amp; policies;</a:t>
                      </a:r>
                    </a:p>
                    <a:p>
                      <a:r>
                        <a:rPr lang="en-US" sz="1600"/>
                        <a:t>institutional repository; </a:t>
                      </a:r>
                    </a:p>
                    <a:p>
                      <a:r>
                        <a:rPr lang="en-US" sz="1600"/>
                        <a:t>data services; </a:t>
                      </a:r>
                    </a:p>
                    <a:p>
                      <a:r>
                        <a:rPr lang="en-US" sz="1600"/>
                        <a:t>bibliometrics</a:t>
                      </a:r>
                    </a:p>
                    <a:p>
                      <a:endParaRPr lang="en-US" sz="1600"/>
                    </a:p>
                  </a:txBody>
                  <a:tcPr marL="121920" marR="121920" marT="60960" marB="60960"/>
                </a:tc>
                <a:tc>
                  <a:txBody>
                    <a:bodyPr/>
                    <a:lstStyle/>
                    <a:p>
                      <a:endParaRPr lang="en-US" sz="1600"/>
                    </a:p>
                    <a:p>
                      <a:r>
                        <a:rPr lang="en-US" sz="1600"/>
                        <a:t>institutional repository; </a:t>
                      </a:r>
                    </a:p>
                    <a:p>
                      <a:r>
                        <a:rPr lang="en-US" sz="1600"/>
                        <a:t>data services; </a:t>
                      </a:r>
                    </a:p>
                    <a:p>
                      <a:r>
                        <a:rPr lang="en-US" sz="1600"/>
                        <a:t>bibliometrics</a:t>
                      </a:r>
                    </a:p>
                    <a:p>
                      <a:endParaRPr lang="en-US" sz="1600"/>
                    </a:p>
                  </a:txBody>
                  <a:tcPr marL="121920" marR="121920" marT="60960" marB="60960"/>
                </a:tc>
                <a:extLst>
                  <a:ext uri="{0D108BD9-81ED-4DB2-BD59-A6C34878D82A}">
                    <a16:rowId xmlns:a16="http://schemas.microsoft.com/office/drawing/2014/main" val="627364645"/>
                  </a:ext>
                </a:extLst>
              </a:tr>
              <a:tr h="1584960">
                <a:tc>
                  <a:txBody>
                    <a:bodyPr/>
                    <a:lstStyle/>
                    <a:p>
                      <a:r>
                        <a:rPr lang="en-US" sz="2400"/>
                        <a:t>Planned</a:t>
                      </a:r>
                    </a:p>
                  </a:txBody>
                  <a:tcPr marL="121920" marR="121920" marT="60960" marB="60960"/>
                </a:tc>
                <a:tc>
                  <a:txBody>
                    <a:bodyPr/>
                    <a:lstStyle/>
                    <a:p>
                      <a:r>
                        <a:rPr lang="en-US" sz="1600"/>
                        <a:t>Assessment</a:t>
                      </a:r>
                    </a:p>
                  </a:txBody>
                  <a:tcPr marL="121920" marR="121920" marT="60960" marB="60960"/>
                </a:tc>
                <a:tc>
                  <a:txBody>
                    <a:bodyPr/>
                    <a:lstStyle/>
                    <a:p>
                      <a:r>
                        <a:rPr lang="en-US" sz="1600"/>
                        <a:t>digital collections library; </a:t>
                      </a:r>
                    </a:p>
                    <a:p>
                      <a:r>
                        <a:rPr lang="en-US" sz="1600"/>
                        <a:t>born-digital deposit/web-archive</a:t>
                      </a:r>
                    </a:p>
                    <a:p>
                      <a:r>
                        <a:rPr lang="en-US" sz="1600"/>
                        <a:t>data services; </a:t>
                      </a:r>
                    </a:p>
                    <a:p>
                      <a:r>
                        <a:rPr lang="en-US" sz="1600"/>
                        <a:t>deep interactions with open content; publishing</a:t>
                      </a:r>
                    </a:p>
                    <a:p>
                      <a:endParaRPr lang="en-US" sz="1600"/>
                    </a:p>
                  </a:txBody>
                  <a:tcPr marL="121920" marR="121920" marT="60960" marB="60960"/>
                </a:tc>
                <a:tc>
                  <a:txBody>
                    <a:bodyPr/>
                    <a:lstStyle/>
                    <a:p>
                      <a:r>
                        <a:rPr lang="en-US" sz="1600"/>
                        <a:t>digital collections library; </a:t>
                      </a:r>
                    </a:p>
                    <a:p>
                      <a:r>
                        <a:rPr lang="en-US" sz="1600"/>
                        <a:t>born-digital deposit/web-archive</a:t>
                      </a:r>
                    </a:p>
                    <a:p>
                      <a:endParaRPr lang="en-US" sz="1600"/>
                    </a:p>
                  </a:txBody>
                  <a:tcPr marL="121920" marR="121920" marT="60960" marB="60960"/>
                </a:tc>
                <a:extLst>
                  <a:ext uri="{0D108BD9-81ED-4DB2-BD59-A6C34878D82A}">
                    <a16:rowId xmlns:a16="http://schemas.microsoft.com/office/drawing/2014/main" val="3634735251"/>
                  </a:ext>
                </a:extLst>
              </a:tr>
            </a:tbl>
          </a:graphicData>
        </a:graphic>
      </p:graphicFrame>
    </p:spTree>
    <p:extLst>
      <p:ext uri="{BB962C8B-B14F-4D97-AF65-F5344CB8AC3E}">
        <p14:creationId xmlns:p14="http://schemas.microsoft.com/office/powerpoint/2010/main" val="1369661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3F27DC0-21F1-4BA7-9448-90B39AF215EA}"/>
              </a:ext>
            </a:extLst>
          </p:cNvPr>
          <p:cNvSpPr>
            <a:spLocks noGrp="1"/>
          </p:cNvSpPr>
          <p:nvPr>
            <p:ph type="body" sz="quarter" idx="4294967295"/>
          </p:nvPr>
        </p:nvSpPr>
        <p:spPr>
          <a:xfrm>
            <a:off x="139338" y="101600"/>
            <a:ext cx="12052663" cy="914400"/>
          </a:xfrm>
          <a:prstGeom prst="rect">
            <a:avLst/>
          </a:prstGeom>
        </p:spPr>
        <p:txBody>
          <a:bodyPr>
            <a:normAutofit/>
          </a:bodyPr>
          <a:lstStyle/>
          <a:p>
            <a:pPr marL="0" indent="0" algn="ctr">
              <a:buNone/>
            </a:pPr>
            <a:r>
              <a:rPr lang="en-US" sz="3200" b="1">
                <a:solidFill>
                  <a:srgbClr val="236192"/>
                </a:solidFill>
              </a:rPr>
              <a:t>Investment in Open Content Activities: Total Respondents</a:t>
            </a:r>
          </a:p>
        </p:txBody>
      </p:sp>
      <p:graphicFrame>
        <p:nvGraphicFramePr>
          <p:cNvPr id="5" name="Table 4">
            <a:extLst>
              <a:ext uri="{FF2B5EF4-FFF2-40B4-BE49-F238E27FC236}">
                <a16:creationId xmlns:a16="http://schemas.microsoft.com/office/drawing/2014/main" id="{FD2E8F5F-87C0-49DA-9B49-9448DC372F3D}"/>
              </a:ext>
            </a:extLst>
          </p:cNvPr>
          <p:cNvGraphicFramePr>
            <a:graphicFrameLocks noGrp="1"/>
          </p:cNvGraphicFramePr>
          <p:nvPr>
            <p:extLst/>
          </p:nvPr>
        </p:nvGraphicFramePr>
        <p:xfrm>
          <a:off x="1199710" y="661027"/>
          <a:ext cx="9901412" cy="4695781"/>
        </p:xfrm>
        <a:graphic>
          <a:graphicData uri="http://schemas.openxmlformats.org/drawingml/2006/table">
            <a:tbl>
              <a:tblPr>
                <a:tableStyleId>{5C22544A-7EE6-4342-B048-85BDC9FD1C3A}</a:tableStyleId>
              </a:tblPr>
              <a:tblGrid>
                <a:gridCol w="4758555">
                  <a:extLst>
                    <a:ext uri="{9D8B030D-6E8A-4147-A177-3AD203B41FA5}">
                      <a16:colId xmlns:a16="http://schemas.microsoft.com/office/drawing/2014/main" val="2280022812"/>
                    </a:ext>
                  </a:extLst>
                </a:gridCol>
                <a:gridCol w="813815">
                  <a:extLst>
                    <a:ext uri="{9D8B030D-6E8A-4147-A177-3AD203B41FA5}">
                      <a16:colId xmlns:a16="http://schemas.microsoft.com/office/drawing/2014/main" val="1763968365"/>
                    </a:ext>
                  </a:extLst>
                </a:gridCol>
                <a:gridCol w="892936">
                  <a:extLst>
                    <a:ext uri="{9D8B030D-6E8A-4147-A177-3AD203B41FA5}">
                      <a16:colId xmlns:a16="http://schemas.microsoft.com/office/drawing/2014/main" val="2376325281"/>
                    </a:ext>
                  </a:extLst>
                </a:gridCol>
                <a:gridCol w="825117">
                  <a:extLst>
                    <a:ext uri="{9D8B030D-6E8A-4147-A177-3AD203B41FA5}">
                      <a16:colId xmlns:a16="http://schemas.microsoft.com/office/drawing/2014/main" val="2710523432"/>
                    </a:ext>
                  </a:extLst>
                </a:gridCol>
                <a:gridCol w="655573">
                  <a:extLst>
                    <a:ext uri="{9D8B030D-6E8A-4147-A177-3AD203B41FA5}">
                      <a16:colId xmlns:a16="http://schemas.microsoft.com/office/drawing/2014/main" val="1399313229"/>
                    </a:ext>
                  </a:extLst>
                </a:gridCol>
                <a:gridCol w="1130299">
                  <a:extLst>
                    <a:ext uri="{9D8B030D-6E8A-4147-A177-3AD203B41FA5}">
                      <a16:colId xmlns:a16="http://schemas.microsoft.com/office/drawing/2014/main" val="4262318901"/>
                    </a:ext>
                  </a:extLst>
                </a:gridCol>
                <a:gridCol w="825117">
                  <a:extLst>
                    <a:ext uri="{9D8B030D-6E8A-4147-A177-3AD203B41FA5}">
                      <a16:colId xmlns:a16="http://schemas.microsoft.com/office/drawing/2014/main" val="906542665"/>
                    </a:ext>
                  </a:extLst>
                </a:gridCol>
              </a:tblGrid>
              <a:tr h="660991">
                <a:tc>
                  <a:txBody>
                    <a:bodyPr/>
                    <a:lstStyle/>
                    <a:p>
                      <a:pPr algn="l" fontAlgn="b"/>
                      <a:r>
                        <a:rPr lang="en-US" sz="2000" b="1" u="none" strike="noStrike">
                          <a:effectLst/>
                        </a:rPr>
                        <a:t>Total Respondents </a:t>
                      </a:r>
                      <a:endParaRPr lang="en-US" sz="2000" b="1" i="0" u="none" strike="noStrike">
                        <a:solidFill>
                          <a:srgbClr val="000000"/>
                        </a:solidFill>
                        <a:effectLst/>
                        <a:latin typeface="Calibri" panose="020F0502020204030204" pitchFamily="34" charset="0"/>
                      </a:endParaRPr>
                    </a:p>
                  </a:txBody>
                  <a:tcPr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1" u="none" strike="noStrike">
                          <a:effectLst/>
                        </a:rPr>
                        <a:t>Budget line item</a:t>
                      </a:r>
                      <a:endParaRPr lang="en-US" sz="16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1" u="none" strike="noStrike">
                          <a:effectLst/>
                        </a:rPr>
                        <a:t>FTE allocation</a:t>
                      </a:r>
                      <a:endParaRPr lang="en-US" sz="16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1" u="none" strike="noStrike">
                          <a:effectLst/>
                        </a:rPr>
                        <a:t>Project money</a:t>
                      </a:r>
                      <a:endParaRPr lang="en-US" sz="16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1" u="none" strike="noStrike">
                          <a:effectLst/>
                        </a:rPr>
                        <a:t>Other</a:t>
                      </a:r>
                      <a:endParaRPr lang="en-US" sz="16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1" u="none" strike="noStrike">
                          <a:effectLst/>
                        </a:rPr>
                        <a:t>No source of investment</a:t>
                      </a:r>
                      <a:endParaRPr lang="en-US" sz="16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1" u="none" strike="noStrike">
                          <a:effectLst/>
                        </a:rPr>
                        <a:t>Not sure</a:t>
                      </a:r>
                      <a:endParaRPr lang="en-US" sz="16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68256264"/>
                  </a:ext>
                </a:extLst>
              </a:tr>
              <a:tr h="253365">
                <a:tc>
                  <a:txBody>
                    <a:bodyPr/>
                    <a:lstStyle/>
                    <a:p>
                      <a:pPr algn="l" fontAlgn="b"/>
                      <a:r>
                        <a:rPr lang="en-US" sz="1600" u="none" strike="noStrike">
                          <a:effectLst/>
                        </a:rPr>
                        <a:t>Data services (n=168)</a:t>
                      </a:r>
                      <a:endParaRPr lang="en-US" sz="1600" b="0" i="0" u="none" strike="noStrike">
                        <a:solidFill>
                          <a:srgbClr val="000000"/>
                        </a:solidFill>
                        <a:effectLst/>
                        <a:latin typeface="Calibri" panose="020F0502020204030204" pitchFamily="34" charset="0"/>
                      </a:endParaRPr>
                    </a:p>
                  </a:txBody>
                  <a:tcPr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a:effectLst/>
                        </a:rPr>
                        <a:t>33%</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600" u="none" strike="noStrike">
                          <a:effectLst/>
                        </a:rPr>
                        <a:t>46%</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600" u="none" strike="noStrike">
                          <a:effectLst/>
                        </a:rPr>
                        <a:t>12%</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a:effectLst/>
                        </a:rPr>
                        <a:t>8%</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a:effectLst/>
                        </a:rPr>
                        <a:t>11%</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a:effectLst/>
                        </a:rPr>
                        <a:t>16%</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37675703"/>
                  </a:ext>
                </a:extLst>
              </a:tr>
              <a:tr h="253365">
                <a:tc>
                  <a:txBody>
                    <a:bodyPr/>
                    <a:lstStyle/>
                    <a:p>
                      <a:pPr algn="l" fontAlgn="b"/>
                      <a:r>
                        <a:rPr lang="en-US" sz="1600" u="none" strike="noStrike">
                          <a:effectLst/>
                        </a:rPr>
                        <a:t>Digital Collections Library (n=284)</a:t>
                      </a:r>
                      <a:endParaRPr lang="en-US" sz="1600" b="0" i="0" u="none" strike="noStrike">
                        <a:solidFill>
                          <a:srgbClr val="000000"/>
                        </a:solidFill>
                        <a:effectLst/>
                        <a:latin typeface="Calibri" panose="020F0502020204030204" pitchFamily="34" charset="0"/>
                      </a:endParaRPr>
                    </a:p>
                  </a:txBody>
                  <a:tcPr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a:effectLst/>
                        </a:rPr>
                        <a:t>47%</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600" u="none" strike="noStrike">
                          <a:effectLst/>
                        </a:rPr>
                        <a:t>36%</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600" u="none" strike="noStrike">
                          <a:effectLst/>
                        </a:rPr>
                        <a:t>19%</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a:effectLst/>
                        </a:rPr>
                        <a:t>7%</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a:effectLst/>
                        </a:rPr>
                        <a:t>12%</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a:effectLst/>
                        </a:rPr>
                        <a:t>14%</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70742380"/>
                  </a:ext>
                </a:extLst>
              </a:tr>
              <a:tr h="253365">
                <a:tc>
                  <a:txBody>
                    <a:bodyPr/>
                    <a:lstStyle/>
                    <a:p>
                      <a:pPr algn="l" fontAlgn="b"/>
                      <a:r>
                        <a:rPr lang="en-US" sz="1600" u="none" strike="noStrike">
                          <a:effectLst/>
                        </a:rPr>
                        <a:t>Institutional repository (n=340)</a:t>
                      </a:r>
                      <a:endParaRPr lang="en-US" sz="1600" b="0" i="0" u="none" strike="noStrike">
                        <a:solidFill>
                          <a:srgbClr val="000000"/>
                        </a:solidFill>
                        <a:effectLst/>
                        <a:latin typeface="Calibri" panose="020F0502020204030204" pitchFamily="34" charset="0"/>
                      </a:endParaRPr>
                    </a:p>
                  </a:txBody>
                  <a:tcPr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a:effectLst/>
                        </a:rPr>
                        <a:t>52%</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600" u="none" strike="noStrike">
                          <a:effectLst/>
                        </a:rPr>
                        <a:t>37%</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600" u="none" strike="noStrike">
                          <a:effectLst/>
                        </a:rPr>
                        <a:t>12%</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a:effectLst/>
                        </a:rPr>
                        <a:t>5%</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a:effectLst/>
                        </a:rPr>
                        <a:t>12%</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a:effectLst/>
                        </a:rPr>
                        <a:t>11%</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551439"/>
                  </a:ext>
                </a:extLst>
              </a:tr>
              <a:tr h="253365">
                <a:tc>
                  <a:txBody>
                    <a:bodyPr/>
                    <a:lstStyle/>
                    <a:p>
                      <a:pPr algn="l" fontAlgn="b"/>
                      <a:r>
                        <a:rPr lang="en-US" sz="1600" u="none" strike="noStrike">
                          <a:effectLst/>
                        </a:rPr>
                        <a:t>Publishing (n=197)</a:t>
                      </a:r>
                      <a:endParaRPr lang="en-US" sz="1600" b="0" i="0" u="none" strike="noStrike">
                        <a:solidFill>
                          <a:srgbClr val="000000"/>
                        </a:solidFill>
                        <a:effectLst/>
                        <a:latin typeface="Calibri" panose="020F0502020204030204" pitchFamily="34" charset="0"/>
                      </a:endParaRPr>
                    </a:p>
                  </a:txBody>
                  <a:tcPr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a:effectLst/>
                        </a:rPr>
                        <a:t>37%</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600" u="none" strike="noStrike">
                          <a:effectLst/>
                        </a:rPr>
                        <a:t>38%</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600" u="none" strike="noStrike">
                          <a:effectLst/>
                        </a:rPr>
                        <a:t>17%</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a:effectLst/>
                        </a:rPr>
                        <a:t>10%</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a:effectLst/>
                        </a:rPr>
                        <a:t>12%</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a:effectLst/>
                        </a:rPr>
                        <a:t>15%</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37627313"/>
                  </a:ext>
                </a:extLst>
              </a:tr>
              <a:tr h="253365">
                <a:tc>
                  <a:txBody>
                    <a:bodyPr/>
                    <a:lstStyle/>
                    <a:p>
                      <a:pPr algn="l" fontAlgn="b"/>
                      <a:r>
                        <a:rPr lang="en-US" sz="1600" u="none" strike="noStrike">
                          <a:effectLst/>
                        </a:rPr>
                        <a:t>Digitizing collections (n=320)</a:t>
                      </a:r>
                      <a:endParaRPr lang="en-US" sz="1600" b="0" i="0" u="none" strike="noStrike">
                        <a:solidFill>
                          <a:srgbClr val="000000"/>
                        </a:solidFill>
                        <a:effectLst/>
                        <a:latin typeface="Calibri" panose="020F0502020204030204" pitchFamily="34" charset="0"/>
                      </a:endParaRPr>
                    </a:p>
                  </a:txBody>
                  <a:tcPr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a:effectLst/>
                        </a:rPr>
                        <a:t>37%</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600" u="none" strike="noStrike">
                          <a:effectLst/>
                        </a:rPr>
                        <a:t>31%</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600" u="none" strike="noStrike">
                          <a:effectLst/>
                        </a:rPr>
                        <a:t>35%</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a:effectLst/>
                        </a:rPr>
                        <a:t>8%</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a:effectLst/>
                        </a:rPr>
                        <a:t>13%</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a:effectLst/>
                        </a:rPr>
                        <a:t>12%</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57607379"/>
                  </a:ext>
                </a:extLst>
              </a:tr>
              <a:tr h="253365">
                <a:tc>
                  <a:txBody>
                    <a:bodyPr/>
                    <a:lstStyle/>
                    <a:p>
                      <a:pPr algn="l" fontAlgn="b"/>
                      <a:r>
                        <a:rPr lang="en-US" sz="1600" u="none" strike="noStrike">
                          <a:effectLst/>
                        </a:rPr>
                        <a:t>Born-digital (legal) deposit/Web-archive (n=108)</a:t>
                      </a:r>
                      <a:endParaRPr lang="en-US" sz="1600" b="0" i="0" u="none" strike="noStrike">
                        <a:solidFill>
                          <a:srgbClr val="000000"/>
                        </a:solidFill>
                        <a:effectLst/>
                        <a:latin typeface="Calibri" panose="020F0502020204030204" pitchFamily="34" charset="0"/>
                      </a:endParaRPr>
                    </a:p>
                  </a:txBody>
                  <a:tcPr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a:effectLst/>
                        </a:rPr>
                        <a:t>38%</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600" u="none" strike="noStrike">
                          <a:effectLst/>
                        </a:rPr>
                        <a:t>32%</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600" u="none" strike="noStrike">
                          <a:effectLst/>
                        </a:rPr>
                        <a:t>15%</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a:effectLst/>
                        </a:rPr>
                        <a:t>10%</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a:effectLst/>
                        </a:rPr>
                        <a:t>15%</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a:effectLst/>
                        </a:rPr>
                        <a:t>17%</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1162078"/>
                  </a:ext>
                </a:extLst>
              </a:tr>
              <a:tr h="253365">
                <a:tc>
                  <a:txBody>
                    <a:bodyPr/>
                    <a:lstStyle/>
                    <a:p>
                      <a:pPr algn="l" fontAlgn="b"/>
                      <a:r>
                        <a:rPr lang="en-US" sz="1600" u="none" strike="noStrike">
                          <a:effectLst/>
                        </a:rPr>
                        <a:t>Bibliometrics (n=129)</a:t>
                      </a:r>
                      <a:endParaRPr lang="en-US" sz="1600" b="0" i="0" u="none" strike="noStrike">
                        <a:solidFill>
                          <a:srgbClr val="000000"/>
                        </a:solidFill>
                        <a:effectLst/>
                        <a:latin typeface="Calibri" panose="020F0502020204030204" pitchFamily="34" charset="0"/>
                      </a:endParaRPr>
                    </a:p>
                  </a:txBody>
                  <a:tcPr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a:effectLst/>
                        </a:rPr>
                        <a:t>27%</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600" u="none" strike="noStrike">
                          <a:effectLst/>
                        </a:rPr>
                        <a:t>43%</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600" u="none" strike="noStrike">
                          <a:effectLst/>
                        </a:rPr>
                        <a:t>7%</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a:effectLst/>
                        </a:rPr>
                        <a:t>7%</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a:effectLst/>
                        </a:rPr>
                        <a:t>19%</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a:effectLst/>
                        </a:rPr>
                        <a:t>13%</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30053971"/>
                  </a:ext>
                </a:extLst>
              </a:tr>
              <a:tr h="253365">
                <a:tc>
                  <a:txBody>
                    <a:bodyPr/>
                    <a:lstStyle/>
                    <a:p>
                      <a:pPr algn="l" fontAlgn="b"/>
                      <a:r>
                        <a:rPr lang="en-US" sz="1600" u="none" strike="noStrike">
                          <a:effectLst/>
                        </a:rPr>
                        <a:t>Deep interactions with open content (n=73)</a:t>
                      </a:r>
                      <a:endParaRPr lang="en-US" sz="1600" b="0" i="0" u="none" strike="noStrike">
                        <a:solidFill>
                          <a:srgbClr val="000000"/>
                        </a:solidFill>
                        <a:effectLst/>
                        <a:latin typeface="Calibri" panose="020F0502020204030204" pitchFamily="34" charset="0"/>
                      </a:endParaRPr>
                    </a:p>
                  </a:txBody>
                  <a:tcPr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a:effectLst/>
                        </a:rPr>
                        <a:t>23%</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600" u="none" strike="noStrike">
                          <a:effectLst/>
                        </a:rPr>
                        <a:t>26%</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600" u="none" strike="noStrike">
                          <a:effectLst/>
                        </a:rPr>
                        <a:t>14%</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a:effectLst/>
                        </a:rPr>
                        <a:t>11%</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a:effectLst/>
                        </a:rPr>
                        <a:t>21%</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a:effectLst/>
                        </a:rPr>
                        <a:t>18%</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46838089"/>
                  </a:ext>
                </a:extLst>
              </a:tr>
              <a:tr h="253365">
                <a:tc>
                  <a:txBody>
                    <a:bodyPr/>
                    <a:lstStyle/>
                    <a:p>
                      <a:pPr algn="l" fontAlgn="b"/>
                      <a:r>
                        <a:rPr lang="en-US" sz="1600" u="none" strike="noStrike">
                          <a:effectLst/>
                        </a:rPr>
                        <a:t>Assessment (n=114)</a:t>
                      </a:r>
                      <a:endParaRPr lang="en-US" sz="1600" b="0" i="0" u="none" strike="noStrike">
                        <a:solidFill>
                          <a:srgbClr val="000000"/>
                        </a:solidFill>
                        <a:effectLst/>
                        <a:latin typeface="Calibri" panose="020F0502020204030204" pitchFamily="34" charset="0"/>
                      </a:endParaRPr>
                    </a:p>
                  </a:txBody>
                  <a:tcPr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a:effectLst/>
                        </a:rPr>
                        <a:t>16%</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600" u="none" strike="noStrike">
                          <a:effectLst/>
                        </a:rPr>
                        <a:t>32%</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600" u="none" strike="noStrike">
                          <a:effectLst/>
                        </a:rPr>
                        <a:t>8%</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a:effectLst/>
                        </a:rPr>
                        <a:t>10%</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a:effectLst/>
                        </a:rPr>
                        <a:t>25%</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a:effectLst/>
                        </a:rPr>
                        <a:t>21%</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6759409"/>
                  </a:ext>
                </a:extLst>
              </a:tr>
              <a:tr h="253365">
                <a:tc>
                  <a:txBody>
                    <a:bodyPr/>
                    <a:lstStyle/>
                    <a:p>
                      <a:pPr algn="l" fontAlgn="b"/>
                      <a:r>
                        <a:rPr lang="en-US" sz="1600" u="none" strike="noStrike">
                          <a:effectLst/>
                        </a:rPr>
                        <a:t>Supporting authors/researchers/teachers (n=329)</a:t>
                      </a:r>
                      <a:endParaRPr lang="en-US" sz="1600" b="0" i="0" u="none" strike="noStrike">
                        <a:solidFill>
                          <a:srgbClr val="000000"/>
                        </a:solidFill>
                        <a:effectLst/>
                        <a:latin typeface="Calibri" panose="020F0502020204030204" pitchFamily="34" charset="0"/>
                      </a:endParaRPr>
                    </a:p>
                  </a:txBody>
                  <a:tcPr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a:effectLst/>
                        </a:rPr>
                        <a:t>19%</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600" u="none" strike="noStrike">
                          <a:effectLst/>
                        </a:rPr>
                        <a:t>35%</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600" u="none" strike="noStrike">
                          <a:effectLst/>
                        </a:rPr>
                        <a:t>8%</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a:effectLst/>
                        </a:rPr>
                        <a:t>8%</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a:effectLst/>
                        </a:rPr>
                        <a:t>26%</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a:effectLst/>
                        </a:rPr>
                        <a:t>16%</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1134863"/>
                  </a:ext>
                </a:extLst>
              </a:tr>
              <a:tr h="497205">
                <a:tc>
                  <a:txBody>
                    <a:bodyPr/>
                    <a:lstStyle/>
                    <a:p>
                      <a:pPr algn="l" fontAlgn="b"/>
                      <a:r>
                        <a:rPr lang="en-US" sz="1600" u="none" strike="noStrike">
                          <a:effectLst/>
                        </a:rPr>
                        <a:t>Supporting users/instructing/digital literacy programs (n=373)</a:t>
                      </a:r>
                      <a:endParaRPr lang="en-US" sz="1600" b="0" i="0" u="none" strike="noStrike">
                        <a:solidFill>
                          <a:srgbClr val="000000"/>
                        </a:solidFill>
                        <a:effectLst/>
                        <a:latin typeface="Calibri" panose="020F0502020204030204" pitchFamily="34" charset="0"/>
                      </a:endParaRPr>
                    </a:p>
                  </a:txBody>
                  <a:tcPr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a:effectLst/>
                        </a:rPr>
                        <a:t>17%</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600" u="none" strike="noStrike">
                          <a:effectLst/>
                        </a:rPr>
                        <a:t>35%</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600" u="none" strike="noStrike">
                          <a:effectLst/>
                        </a:rPr>
                        <a:t>8%</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a:effectLst/>
                        </a:rPr>
                        <a:t>30%</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a:effectLst/>
                        </a:rPr>
                        <a:t>14%</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84221265"/>
                  </a:ext>
                </a:extLst>
              </a:tr>
              <a:tr h="253365">
                <a:tc>
                  <a:txBody>
                    <a:bodyPr/>
                    <a:lstStyle/>
                    <a:p>
                      <a:pPr algn="l" fontAlgn="b"/>
                      <a:r>
                        <a:rPr lang="en-US" sz="1600" u="none" strike="noStrike">
                          <a:effectLst/>
                        </a:rPr>
                        <a:t>Advocacy and policies (n=285)</a:t>
                      </a:r>
                      <a:endParaRPr lang="en-US" sz="1600" b="0" i="0" u="none" strike="noStrike">
                        <a:solidFill>
                          <a:srgbClr val="000000"/>
                        </a:solidFill>
                        <a:effectLst/>
                        <a:latin typeface="Calibri" panose="020F0502020204030204" pitchFamily="34" charset="0"/>
                      </a:endParaRPr>
                    </a:p>
                  </a:txBody>
                  <a:tcPr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a:effectLst/>
                        </a:rPr>
                        <a:t>18%</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600" u="none" strike="noStrike">
                          <a:effectLst/>
                        </a:rPr>
                        <a:t>33%</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1600" u="none" strike="noStrike">
                          <a:effectLst/>
                        </a:rPr>
                        <a:t>8%</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a:effectLst/>
                        </a:rPr>
                        <a:t>7%</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a:effectLst/>
                        </a:rPr>
                        <a:t>32%</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a:effectLst/>
                        </a:rPr>
                        <a:t>13%</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14197029"/>
                  </a:ext>
                </a:extLst>
              </a:tr>
              <a:tr h="497205">
                <a:tc>
                  <a:txBody>
                    <a:bodyPr/>
                    <a:lstStyle/>
                    <a:p>
                      <a:pPr algn="l" fontAlgn="b"/>
                      <a:r>
                        <a:rPr lang="en-US" sz="1600" u="none" strike="noStrike">
                          <a:effectLst/>
                        </a:rPr>
                        <a:t>Selecting open content NOT managed by the library (n=316)</a:t>
                      </a:r>
                      <a:endParaRPr lang="en-US" sz="1600" b="0" i="0" u="none" strike="noStrike">
                        <a:solidFill>
                          <a:srgbClr val="000000"/>
                        </a:solidFill>
                        <a:effectLst/>
                        <a:latin typeface="Calibri" panose="020F0502020204030204" pitchFamily="34" charset="0"/>
                      </a:endParaRPr>
                    </a:p>
                  </a:txBody>
                  <a:tcPr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1600" u="none" strike="noStrike">
                          <a:effectLst/>
                        </a:rPr>
                        <a:t>16%</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1600" u="none" strike="noStrike">
                          <a:effectLst/>
                        </a:rPr>
                        <a:t>27%</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1600" u="none" strike="noStrike">
                          <a:effectLst/>
                        </a:rPr>
                        <a:t>7%</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1600" u="none" strike="noStrike">
                          <a:effectLst/>
                        </a:rPr>
                        <a:t>7%</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1600" u="none" strike="noStrike">
                          <a:effectLst/>
                        </a:rPr>
                        <a:t>36%</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1600" u="none" strike="noStrike">
                          <a:effectLst/>
                        </a:rPr>
                        <a:t>17%</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318001550"/>
                  </a:ext>
                </a:extLst>
              </a:tr>
              <a:tr h="253365">
                <a:tc>
                  <a:txBody>
                    <a:bodyPr/>
                    <a:lstStyle/>
                    <a:p>
                      <a:pPr algn="l" fontAlgn="b"/>
                      <a:r>
                        <a:rPr lang="en-US" sz="1600" u="none" strike="noStrike">
                          <a:effectLst/>
                        </a:rPr>
                        <a:t>Promoting the discovery of open content (n=357)</a:t>
                      </a:r>
                      <a:endParaRPr lang="en-US" sz="1600" b="0" i="0" u="none" strike="noStrike">
                        <a:solidFill>
                          <a:srgbClr val="000000"/>
                        </a:solidFill>
                        <a:effectLst/>
                        <a:latin typeface="Calibri" panose="020F0502020204030204" pitchFamily="34" charset="0"/>
                      </a:endParaRPr>
                    </a:p>
                  </a:txBody>
                  <a:tcPr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1600" u="none" strike="noStrike">
                          <a:effectLst/>
                        </a:rPr>
                        <a:t>16%</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1600" u="none" strike="noStrike">
                          <a:effectLst/>
                        </a:rPr>
                        <a:t>28%</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1600" u="none" strike="noStrike">
                          <a:effectLst/>
                        </a:rPr>
                        <a:t>5%</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1600" u="none" strike="noStrike">
                          <a:effectLst/>
                        </a:rPr>
                        <a:t>7%</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1600" u="none" strike="noStrike">
                          <a:effectLst/>
                        </a:rPr>
                        <a:t>37%</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1600" u="none" strike="noStrike">
                          <a:effectLst/>
                        </a:rPr>
                        <a:t>13%</a:t>
                      </a:r>
                      <a:endParaRPr lang="en-US" sz="16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59023873"/>
                  </a:ext>
                </a:extLst>
              </a:tr>
            </a:tbl>
          </a:graphicData>
        </a:graphic>
      </p:graphicFrame>
      <p:sp>
        <p:nvSpPr>
          <p:cNvPr id="7" name="TextBox 6">
            <a:extLst>
              <a:ext uri="{FF2B5EF4-FFF2-40B4-BE49-F238E27FC236}">
                <a16:creationId xmlns:a16="http://schemas.microsoft.com/office/drawing/2014/main" id="{467ACDCB-CB33-4D80-92E0-81EAA6F4B60C}"/>
              </a:ext>
            </a:extLst>
          </p:cNvPr>
          <p:cNvSpPr txBox="1"/>
          <p:nvPr/>
        </p:nvSpPr>
        <p:spPr>
          <a:xfrm>
            <a:off x="1429740" y="5420266"/>
            <a:ext cx="10178325" cy="738664"/>
          </a:xfrm>
          <a:prstGeom prst="rect">
            <a:avLst/>
          </a:prstGeom>
          <a:noFill/>
        </p:spPr>
        <p:txBody>
          <a:bodyPr wrap="square" rtlCol="0">
            <a:spAutoFit/>
          </a:bodyPr>
          <a:lstStyle/>
          <a:p>
            <a:pPr defTabSz="914377"/>
            <a:r>
              <a:rPr lang="en-US" sz="1400" b="1">
                <a:solidFill>
                  <a:srgbClr val="236192"/>
                </a:solidFill>
                <a:latin typeface="Calibri" panose="020F0502020204030204"/>
              </a:rPr>
              <a:t>In planning for expenses/investment, please indicate if the source of investment for each of your current open access activities is a budget line item, full-time equivalent (FTE) allocation and/or project-specific funding.  (Select all that apply.) (Table sorted in descending order based on “no source of investment”)</a:t>
            </a:r>
          </a:p>
        </p:txBody>
      </p:sp>
    </p:spTree>
    <p:extLst>
      <p:ext uri="{BB962C8B-B14F-4D97-AF65-F5344CB8AC3E}">
        <p14:creationId xmlns:p14="http://schemas.microsoft.com/office/powerpoint/2010/main" val="1160111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74B609E-8175-44AD-8C8C-8FF34556F9E7}"/>
              </a:ext>
            </a:extLst>
          </p:cNvPr>
          <p:cNvSpPr>
            <a:spLocks noGrp="1"/>
          </p:cNvSpPr>
          <p:nvPr>
            <p:ph type="body" sz="quarter" idx="13"/>
          </p:nvPr>
        </p:nvSpPr>
        <p:spPr/>
        <p:txBody>
          <a:bodyPr/>
          <a:lstStyle/>
          <a:p>
            <a:r>
              <a:rPr lang="en-US" sz="4267"/>
              <a:t>Successfulness of open content activities</a:t>
            </a:r>
          </a:p>
        </p:txBody>
      </p:sp>
      <p:sp>
        <p:nvSpPr>
          <p:cNvPr id="5" name="Text Placeholder 4">
            <a:extLst>
              <a:ext uri="{FF2B5EF4-FFF2-40B4-BE49-F238E27FC236}">
                <a16:creationId xmlns:a16="http://schemas.microsoft.com/office/drawing/2014/main" id="{C9D4BE4E-01E9-4975-A108-BCF40B3FF519}"/>
              </a:ext>
            </a:extLst>
          </p:cNvPr>
          <p:cNvSpPr>
            <a:spLocks noGrp="1"/>
          </p:cNvSpPr>
          <p:nvPr>
            <p:ph type="body" sz="quarter" idx="12"/>
          </p:nvPr>
        </p:nvSpPr>
        <p:spPr/>
        <p:txBody>
          <a:bodyPr/>
          <a:lstStyle/>
          <a:p>
            <a:r>
              <a:rPr lang="en-US"/>
              <a:t>More than half of the respondents indicate their current open content activities are </a:t>
            </a:r>
            <a:r>
              <a:rPr lang="en-US" b="1"/>
              <a:t>measurably successful</a:t>
            </a:r>
            <a:r>
              <a:rPr lang="en-US"/>
              <a:t>.</a:t>
            </a:r>
          </a:p>
          <a:p>
            <a:r>
              <a:rPr lang="en-US"/>
              <a:t> Nearly a third of the respondents report their:</a:t>
            </a:r>
          </a:p>
          <a:p>
            <a:pPr lvl="1"/>
            <a:r>
              <a:rPr lang="en-US"/>
              <a:t>Institutional repository (32%), </a:t>
            </a:r>
          </a:p>
          <a:p>
            <a:pPr lvl="1"/>
            <a:r>
              <a:rPr lang="en-US"/>
              <a:t>Digital Collections Library (32%) </a:t>
            </a:r>
          </a:p>
          <a:p>
            <a:pPr lvl="1"/>
            <a:r>
              <a:rPr lang="en-US"/>
              <a:t>Digitizing collections (31%) </a:t>
            </a:r>
          </a:p>
          <a:p>
            <a:pPr marL="609585" lvl="1" indent="0">
              <a:buNone/>
            </a:pPr>
            <a:r>
              <a:rPr lang="en-US" sz="3200"/>
              <a:t>have been </a:t>
            </a:r>
            <a:r>
              <a:rPr lang="en-US" sz="3200" b="1"/>
              <a:t>very successful</a:t>
            </a:r>
            <a:r>
              <a:rPr lang="en-US" sz="3200"/>
              <a:t>. </a:t>
            </a:r>
          </a:p>
          <a:p>
            <a:r>
              <a:rPr lang="en-US"/>
              <a:t>Only 10%-20% report </a:t>
            </a:r>
            <a:r>
              <a:rPr lang="en-US" b="1"/>
              <a:t>not measuring</a:t>
            </a:r>
            <a:r>
              <a:rPr lang="en-US"/>
              <a:t> the success of their open content activities.</a:t>
            </a:r>
          </a:p>
          <a:p>
            <a:endParaRPr lang="en-US"/>
          </a:p>
        </p:txBody>
      </p:sp>
    </p:spTree>
    <p:extLst>
      <p:ext uri="{BB962C8B-B14F-4D97-AF65-F5344CB8AC3E}">
        <p14:creationId xmlns:p14="http://schemas.microsoft.com/office/powerpoint/2010/main" val="3713108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B27FE5-A563-4BFE-875B-D27A66D64D7D}"/>
              </a:ext>
            </a:extLst>
          </p:cNvPr>
          <p:cNvSpPr>
            <a:spLocks noGrp="1"/>
          </p:cNvSpPr>
          <p:nvPr>
            <p:ph type="body" sz="quarter" idx="13"/>
          </p:nvPr>
        </p:nvSpPr>
        <p:spPr/>
        <p:txBody>
          <a:bodyPr/>
          <a:lstStyle/>
          <a:p>
            <a:r>
              <a:rPr lang="en-US"/>
              <a:t>Summary</a:t>
            </a:r>
          </a:p>
        </p:txBody>
      </p:sp>
      <p:sp>
        <p:nvSpPr>
          <p:cNvPr id="3" name="Text Placeholder 2">
            <a:extLst>
              <a:ext uri="{FF2B5EF4-FFF2-40B4-BE49-F238E27FC236}">
                <a16:creationId xmlns:a16="http://schemas.microsoft.com/office/drawing/2014/main" id="{E6C497E6-6FC0-40A5-95BC-97433B28D247}"/>
              </a:ext>
            </a:extLst>
          </p:cNvPr>
          <p:cNvSpPr>
            <a:spLocks noGrp="1"/>
          </p:cNvSpPr>
          <p:nvPr>
            <p:ph type="body" sz="quarter" idx="12"/>
          </p:nvPr>
        </p:nvSpPr>
        <p:spPr/>
        <p:txBody>
          <a:bodyPr/>
          <a:lstStyle/>
          <a:p>
            <a:r>
              <a:rPr lang="en-US" i="1"/>
              <a:t>Overall respondents report that they are </a:t>
            </a:r>
            <a:r>
              <a:rPr lang="en-US" b="1" i="1"/>
              <a:t>well invested </a:t>
            </a:r>
            <a:r>
              <a:rPr lang="en-US" i="1"/>
              <a:t>in open content. </a:t>
            </a:r>
          </a:p>
          <a:p>
            <a:r>
              <a:rPr lang="en-US" i="1"/>
              <a:t>They support open content </a:t>
            </a:r>
            <a:r>
              <a:rPr lang="en-US" b="1" i="1"/>
              <a:t>across the full range </a:t>
            </a:r>
            <a:r>
              <a:rPr lang="en-US" i="1"/>
              <a:t>of service categories.</a:t>
            </a:r>
          </a:p>
          <a:p>
            <a:r>
              <a:rPr lang="en-US" i="1"/>
              <a:t>The most </a:t>
            </a:r>
            <a:r>
              <a:rPr lang="en-US" b="1" i="1"/>
              <a:t>stable</a:t>
            </a:r>
            <a:r>
              <a:rPr lang="en-US" i="1"/>
              <a:t> activities seem to be the </a:t>
            </a:r>
            <a:r>
              <a:rPr lang="en-US" b="1" i="1"/>
              <a:t>operational </a:t>
            </a:r>
            <a:r>
              <a:rPr lang="en-US" i="1"/>
              <a:t>activities, which are reported to be both </a:t>
            </a:r>
            <a:r>
              <a:rPr lang="en-US" b="1" i="1"/>
              <a:t>most mature and very successful</a:t>
            </a:r>
            <a:r>
              <a:rPr lang="en-US" i="1"/>
              <a:t> (institutional repositories and digital collections library). </a:t>
            </a:r>
          </a:p>
          <a:p>
            <a:endParaRPr lang="en-US"/>
          </a:p>
        </p:txBody>
      </p:sp>
    </p:spTree>
    <p:extLst>
      <p:ext uri="{BB962C8B-B14F-4D97-AF65-F5344CB8AC3E}">
        <p14:creationId xmlns:p14="http://schemas.microsoft.com/office/powerpoint/2010/main" val="1393731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DF348EA-18E4-483C-AEC5-95C0A24D8581}"/>
              </a:ext>
            </a:extLst>
          </p:cNvPr>
          <p:cNvSpPr>
            <a:spLocks noGrp="1"/>
          </p:cNvSpPr>
          <p:nvPr>
            <p:ph type="body" sz="quarter" idx="4294967295"/>
          </p:nvPr>
        </p:nvSpPr>
        <p:spPr>
          <a:xfrm>
            <a:off x="0" y="30163"/>
            <a:ext cx="11252200" cy="814387"/>
          </a:xfrm>
          <a:prstGeom prst="rect">
            <a:avLst/>
          </a:prstGeom>
        </p:spPr>
        <p:txBody>
          <a:bodyPr/>
          <a:lstStyle/>
          <a:p>
            <a:pPr marL="0" indent="0">
              <a:buNone/>
            </a:pPr>
            <a:r>
              <a:rPr lang="en-US" sz="4267"/>
              <a:t>   </a:t>
            </a:r>
            <a:r>
              <a:rPr lang="en-US" sz="3733" b="1">
                <a:solidFill>
                  <a:schemeClr val="tx2"/>
                </a:solidFill>
              </a:rPr>
              <a:t>Collections Spectrum</a:t>
            </a:r>
          </a:p>
        </p:txBody>
      </p:sp>
      <p:sp>
        <p:nvSpPr>
          <p:cNvPr id="4" name="TextBox 3">
            <a:extLst>
              <a:ext uri="{FF2B5EF4-FFF2-40B4-BE49-F238E27FC236}">
                <a16:creationId xmlns:a16="http://schemas.microsoft.com/office/drawing/2014/main" id="{9C6E9703-3BDA-4592-BDA5-44F0F97FA2CD}"/>
              </a:ext>
            </a:extLst>
          </p:cNvPr>
          <p:cNvSpPr txBox="1"/>
          <p:nvPr/>
        </p:nvSpPr>
        <p:spPr>
          <a:xfrm>
            <a:off x="6016487" y="5796379"/>
            <a:ext cx="2384152" cy="338554"/>
          </a:xfrm>
          <a:prstGeom prst="rect">
            <a:avLst/>
          </a:prstGeom>
          <a:noFill/>
        </p:spPr>
        <p:txBody>
          <a:bodyPr wrap="square" rtlCol="0">
            <a:spAutoFit/>
          </a:bodyPr>
          <a:lstStyle/>
          <a:p>
            <a:pPr defTabSz="609585">
              <a:defRPr/>
            </a:pPr>
            <a:r>
              <a:rPr lang="en-US" sz="1600" b="1">
                <a:solidFill>
                  <a:srgbClr val="000000"/>
                </a:solidFill>
                <a:latin typeface="Arial"/>
              </a:rPr>
              <a:t>(Dempsey, 2017)</a:t>
            </a:r>
          </a:p>
        </p:txBody>
      </p:sp>
      <p:grpSp>
        <p:nvGrpSpPr>
          <p:cNvPr id="19" name="Group 18">
            <a:extLst>
              <a:ext uri="{FF2B5EF4-FFF2-40B4-BE49-F238E27FC236}">
                <a16:creationId xmlns:a16="http://schemas.microsoft.com/office/drawing/2014/main" id="{B480B048-B7A2-4C6F-A628-C5E0A355F217}"/>
              </a:ext>
            </a:extLst>
          </p:cNvPr>
          <p:cNvGrpSpPr/>
          <p:nvPr/>
        </p:nvGrpSpPr>
        <p:grpSpPr>
          <a:xfrm>
            <a:off x="894521" y="844823"/>
            <a:ext cx="10372034" cy="5186472"/>
            <a:chOff x="1290165" y="1371052"/>
            <a:chExt cx="6486641" cy="3266538"/>
          </a:xfrm>
        </p:grpSpPr>
        <p:cxnSp>
          <p:nvCxnSpPr>
            <p:cNvPr id="20" name="Straight Arrow Connector 19">
              <a:extLst>
                <a:ext uri="{FF2B5EF4-FFF2-40B4-BE49-F238E27FC236}">
                  <a16:creationId xmlns:a16="http://schemas.microsoft.com/office/drawing/2014/main" id="{6412693E-749D-45A4-8103-BF37DC1215C0}"/>
                </a:ext>
              </a:extLst>
            </p:cNvPr>
            <p:cNvCxnSpPr/>
            <p:nvPr/>
          </p:nvCxnSpPr>
          <p:spPr>
            <a:xfrm>
              <a:off x="1778353" y="2520665"/>
              <a:ext cx="0" cy="317881"/>
            </a:xfrm>
            <a:prstGeom prst="straightConnector1">
              <a:avLst/>
            </a:prstGeom>
            <a:noFill/>
            <a:ln w="57150" cap="flat" cmpd="sng" algn="ctr">
              <a:solidFill>
                <a:srgbClr val="5B9BD5"/>
              </a:solidFill>
              <a:prstDash val="solid"/>
              <a:miter lim="800000"/>
              <a:tailEnd type="triangle"/>
            </a:ln>
            <a:effectLst/>
          </p:spPr>
        </p:cxnSp>
        <p:cxnSp>
          <p:nvCxnSpPr>
            <p:cNvPr id="21" name="Straight Arrow Connector 20">
              <a:extLst>
                <a:ext uri="{FF2B5EF4-FFF2-40B4-BE49-F238E27FC236}">
                  <a16:creationId xmlns:a16="http://schemas.microsoft.com/office/drawing/2014/main" id="{8DD19618-D032-4827-A239-BDE57EF7B793}"/>
                </a:ext>
              </a:extLst>
            </p:cNvPr>
            <p:cNvCxnSpPr/>
            <p:nvPr/>
          </p:nvCxnSpPr>
          <p:spPr>
            <a:xfrm>
              <a:off x="7223190" y="2494514"/>
              <a:ext cx="0" cy="335107"/>
            </a:xfrm>
            <a:prstGeom prst="straightConnector1">
              <a:avLst/>
            </a:prstGeom>
            <a:noFill/>
            <a:ln w="57150" cap="flat" cmpd="sng" algn="ctr">
              <a:solidFill>
                <a:srgbClr val="5B9BD5"/>
              </a:solidFill>
              <a:prstDash val="solid"/>
              <a:miter lim="800000"/>
              <a:tailEnd type="triangle"/>
            </a:ln>
            <a:effectLst/>
          </p:spPr>
        </p:cxnSp>
        <p:cxnSp>
          <p:nvCxnSpPr>
            <p:cNvPr id="22" name="Straight Connector 21">
              <a:extLst>
                <a:ext uri="{FF2B5EF4-FFF2-40B4-BE49-F238E27FC236}">
                  <a16:creationId xmlns:a16="http://schemas.microsoft.com/office/drawing/2014/main" id="{E9A151B8-1E2E-4F43-BCFD-16FC1E42B753}"/>
                </a:ext>
              </a:extLst>
            </p:cNvPr>
            <p:cNvCxnSpPr>
              <a:endCxn id="23" idx="2"/>
            </p:cNvCxnSpPr>
            <p:nvPr/>
          </p:nvCxnSpPr>
          <p:spPr>
            <a:xfrm>
              <a:off x="1949803" y="2359435"/>
              <a:ext cx="5086350" cy="0"/>
            </a:xfrm>
            <a:prstGeom prst="line">
              <a:avLst/>
            </a:prstGeom>
            <a:noFill/>
            <a:ln w="76200" cap="flat" cmpd="sng" algn="ctr">
              <a:solidFill>
                <a:srgbClr val="5B9BD5"/>
              </a:solidFill>
              <a:prstDash val="solid"/>
              <a:miter lim="800000"/>
            </a:ln>
            <a:effectLst/>
          </p:spPr>
        </p:cxnSp>
        <p:sp>
          <p:nvSpPr>
            <p:cNvPr id="23" name="Oval 22">
              <a:extLst>
                <a:ext uri="{FF2B5EF4-FFF2-40B4-BE49-F238E27FC236}">
                  <a16:creationId xmlns:a16="http://schemas.microsoft.com/office/drawing/2014/main" id="{26C6448F-72B4-48E5-A8D3-8003246D8145}"/>
                </a:ext>
              </a:extLst>
            </p:cNvPr>
            <p:cNvSpPr/>
            <p:nvPr/>
          </p:nvSpPr>
          <p:spPr>
            <a:xfrm>
              <a:off x="7036153" y="2187985"/>
              <a:ext cx="342900" cy="342900"/>
            </a:xfrm>
            <a:prstGeom prst="ellipse">
              <a:avLst/>
            </a:prstGeom>
            <a:solidFill>
              <a:srgbClr val="ED7D31"/>
            </a:solidFill>
            <a:ln w="76200" cap="flat" cmpd="sng" algn="ctr">
              <a:solidFill>
                <a:srgbClr val="5B9BD5">
                  <a:shade val="50000"/>
                </a:srgbClr>
              </a:solidFill>
              <a:prstDash val="solid"/>
              <a:miter lim="800000"/>
            </a:ln>
            <a:effectLst/>
          </p:spPr>
          <p:txBody>
            <a:bodyPr rtlCol="0" anchor="ctr"/>
            <a:lstStyle/>
            <a:p>
              <a:pPr algn="ctr" defTabSz="914377">
                <a:defRPr/>
              </a:pPr>
              <a:endParaRPr lang="en-US" kern="0">
                <a:solidFill>
                  <a:prstClr val="white"/>
                </a:solidFill>
                <a:latin typeface="Calibri"/>
              </a:endParaRPr>
            </a:p>
          </p:txBody>
        </p:sp>
        <p:sp>
          <p:nvSpPr>
            <p:cNvPr id="24" name="Oval 23">
              <a:extLst>
                <a:ext uri="{FF2B5EF4-FFF2-40B4-BE49-F238E27FC236}">
                  <a16:creationId xmlns:a16="http://schemas.microsoft.com/office/drawing/2014/main" id="{A0AB1571-F12E-4158-8D7C-EE4ACB91130C}"/>
                </a:ext>
              </a:extLst>
            </p:cNvPr>
            <p:cNvSpPr/>
            <p:nvPr/>
          </p:nvSpPr>
          <p:spPr>
            <a:xfrm>
              <a:off x="1606903" y="2187985"/>
              <a:ext cx="342900" cy="342900"/>
            </a:xfrm>
            <a:prstGeom prst="ellipse">
              <a:avLst/>
            </a:prstGeom>
            <a:solidFill>
              <a:srgbClr val="5B9BD5"/>
            </a:solidFill>
            <a:ln w="76200" cap="flat" cmpd="sng" algn="ctr">
              <a:solidFill>
                <a:srgbClr val="ED7D31"/>
              </a:solidFill>
              <a:prstDash val="solid"/>
              <a:miter lim="800000"/>
            </a:ln>
            <a:effectLst/>
          </p:spPr>
          <p:txBody>
            <a:bodyPr rtlCol="0" anchor="ctr"/>
            <a:lstStyle/>
            <a:p>
              <a:pPr algn="ctr" defTabSz="914377">
                <a:defRPr/>
              </a:pPr>
              <a:endParaRPr lang="en-US" kern="0">
                <a:solidFill>
                  <a:prstClr val="white"/>
                </a:solidFill>
                <a:latin typeface="Calibri"/>
              </a:endParaRPr>
            </a:p>
          </p:txBody>
        </p:sp>
        <p:sp>
          <p:nvSpPr>
            <p:cNvPr id="25" name="Rectangular Callout 7">
              <a:extLst>
                <a:ext uri="{FF2B5EF4-FFF2-40B4-BE49-F238E27FC236}">
                  <a16:creationId xmlns:a16="http://schemas.microsoft.com/office/drawing/2014/main" id="{18BCF2B8-2818-4C33-B63B-2055AE856DF7}"/>
                </a:ext>
              </a:extLst>
            </p:cNvPr>
            <p:cNvSpPr/>
            <p:nvPr/>
          </p:nvSpPr>
          <p:spPr>
            <a:xfrm>
              <a:off x="1290165" y="2885305"/>
              <a:ext cx="1485900" cy="971550"/>
            </a:xfrm>
            <a:prstGeom prst="wedgeRectCallout">
              <a:avLst>
                <a:gd name="adj1" fmla="val -19784"/>
                <a:gd name="adj2" fmla="val 68850"/>
              </a:avLst>
            </a:prstGeom>
            <a:solidFill>
              <a:srgbClr val="5B9BD5">
                <a:lumMod val="20000"/>
                <a:lumOff val="80000"/>
              </a:srgbClr>
            </a:solidFill>
            <a:ln w="76200" cap="flat" cmpd="sng" algn="ctr">
              <a:solidFill>
                <a:srgbClr val="ED7D31"/>
              </a:solidFill>
              <a:prstDash val="solid"/>
              <a:miter lim="800000"/>
            </a:ln>
            <a:effectLst/>
          </p:spPr>
          <p:txBody>
            <a:bodyPr rtlCol="0" anchor="ctr"/>
            <a:lstStyle/>
            <a:p>
              <a:pPr algn="ctr" defTabSz="914377">
                <a:defRPr/>
              </a:pPr>
              <a:r>
                <a:rPr lang="en-US" sz="2667" b="1" kern="0">
                  <a:solidFill>
                    <a:srgbClr val="5B9BD5"/>
                  </a:solidFill>
                  <a:latin typeface="Calibri"/>
                </a:rPr>
                <a:t>The ‘owned’ collection</a:t>
              </a:r>
            </a:p>
          </p:txBody>
        </p:sp>
        <p:sp>
          <p:nvSpPr>
            <p:cNvPr id="26" name="Rectangular Callout 8">
              <a:extLst>
                <a:ext uri="{FF2B5EF4-FFF2-40B4-BE49-F238E27FC236}">
                  <a16:creationId xmlns:a16="http://schemas.microsoft.com/office/drawing/2014/main" id="{DABD9BEB-FDAA-409A-92DA-CF7EC64901C5}"/>
                </a:ext>
              </a:extLst>
            </p:cNvPr>
            <p:cNvSpPr/>
            <p:nvPr/>
          </p:nvSpPr>
          <p:spPr>
            <a:xfrm>
              <a:off x="6036028" y="2877512"/>
              <a:ext cx="1485900" cy="971550"/>
            </a:xfrm>
            <a:prstGeom prst="wedgeRectCallout">
              <a:avLst>
                <a:gd name="adj1" fmla="val 19241"/>
                <a:gd name="adj2" fmla="val 64375"/>
              </a:avLst>
            </a:prstGeom>
            <a:solidFill>
              <a:srgbClr val="ED7D31">
                <a:lumMod val="20000"/>
                <a:lumOff val="80000"/>
              </a:srgbClr>
            </a:solidFill>
            <a:ln w="76200" cap="flat" cmpd="sng" algn="ctr">
              <a:solidFill>
                <a:srgbClr val="5B9BD5"/>
              </a:solidFill>
              <a:prstDash val="solid"/>
              <a:miter lim="800000"/>
            </a:ln>
            <a:effectLst/>
          </p:spPr>
          <p:txBody>
            <a:bodyPr rtlCol="0" anchor="ctr"/>
            <a:lstStyle/>
            <a:p>
              <a:pPr algn="ctr" defTabSz="914377">
                <a:defRPr/>
              </a:pPr>
              <a:r>
                <a:rPr lang="en-US" sz="2667" b="1" kern="0">
                  <a:solidFill>
                    <a:srgbClr val="ED7D31"/>
                  </a:solidFill>
                  <a:latin typeface="Calibri"/>
                </a:rPr>
                <a:t>The ‘facilitated’ collection</a:t>
              </a:r>
            </a:p>
          </p:txBody>
        </p:sp>
        <p:sp>
          <p:nvSpPr>
            <p:cNvPr id="27" name="TextBox 26">
              <a:extLst>
                <a:ext uri="{FF2B5EF4-FFF2-40B4-BE49-F238E27FC236}">
                  <a16:creationId xmlns:a16="http://schemas.microsoft.com/office/drawing/2014/main" id="{25E7B8FD-20DB-4B11-8305-8673D0AFB212}"/>
                </a:ext>
              </a:extLst>
            </p:cNvPr>
            <p:cNvSpPr txBox="1"/>
            <p:nvPr/>
          </p:nvSpPr>
          <p:spPr>
            <a:xfrm>
              <a:off x="2128827" y="2359435"/>
              <a:ext cx="1943100" cy="232612"/>
            </a:xfrm>
            <a:prstGeom prst="rect">
              <a:avLst/>
            </a:prstGeom>
            <a:noFill/>
          </p:spPr>
          <p:txBody>
            <a:bodyPr wrap="square" rtlCol="0">
              <a:spAutoFit/>
            </a:bodyPr>
            <a:lstStyle/>
            <a:p>
              <a:pPr defTabSz="914377">
                <a:defRPr/>
              </a:pPr>
              <a:r>
                <a:rPr lang="en-US" b="1" kern="0">
                  <a:solidFill>
                    <a:srgbClr val="5B9BD5"/>
                  </a:solidFill>
                  <a:latin typeface="Calibri"/>
                </a:rPr>
                <a:t>A collections spectrum</a:t>
              </a:r>
            </a:p>
          </p:txBody>
        </p:sp>
        <p:sp>
          <p:nvSpPr>
            <p:cNvPr id="28" name="TextBox 27">
              <a:extLst>
                <a:ext uri="{FF2B5EF4-FFF2-40B4-BE49-F238E27FC236}">
                  <a16:creationId xmlns:a16="http://schemas.microsoft.com/office/drawing/2014/main" id="{D5BFBE15-463B-4AB2-9AB3-8B2C117DBD38}"/>
                </a:ext>
              </a:extLst>
            </p:cNvPr>
            <p:cNvSpPr txBox="1"/>
            <p:nvPr/>
          </p:nvSpPr>
          <p:spPr>
            <a:xfrm>
              <a:off x="1317002" y="4165985"/>
              <a:ext cx="1310485" cy="471605"/>
            </a:xfrm>
            <a:prstGeom prst="rect">
              <a:avLst/>
            </a:prstGeom>
            <a:noFill/>
            <a:ln>
              <a:solidFill>
                <a:srgbClr val="ED7D31"/>
              </a:solidFill>
            </a:ln>
          </p:spPr>
          <p:txBody>
            <a:bodyPr wrap="none" rtlCol="0">
              <a:spAutoFit/>
            </a:bodyPr>
            <a:lstStyle/>
            <a:p>
              <a:pPr algn="ctr" defTabSz="914377">
                <a:defRPr/>
              </a:pPr>
              <a:r>
                <a:rPr lang="en-US" sz="2133" b="1" kern="0">
                  <a:solidFill>
                    <a:srgbClr val="5B9BD5"/>
                  </a:solidFill>
                  <a:latin typeface="Calibri"/>
                </a:rPr>
                <a:t>Purchased and </a:t>
              </a:r>
              <a:br>
                <a:rPr lang="en-US" sz="2133" b="1" kern="0">
                  <a:solidFill>
                    <a:srgbClr val="5B9BD5"/>
                  </a:solidFill>
                  <a:latin typeface="Calibri"/>
                </a:rPr>
              </a:br>
              <a:r>
                <a:rPr lang="en-US" sz="2133" b="1" kern="0">
                  <a:solidFill>
                    <a:srgbClr val="5B9BD5"/>
                  </a:solidFill>
                  <a:latin typeface="Calibri"/>
                </a:rPr>
                <a:t>physically stored</a:t>
              </a:r>
            </a:p>
          </p:txBody>
        </p:sp>
        <p:sp>
          <p:nvSpPr>
            <p:cNvPr id="29" name="TextBox 28">
              <a:extLst>
                <a:ext uri="{FF2B5EF4-FFF2-40B4-BE49-F238E27FC236}">
                  <a16:creationId xmlns:a16="http://schemas.microsoft.com/office/drawing/2014/main" id="{B7A4FC02-8C29-40D5-90CE-88AF2048A70E}"/>
                </a:ext>
              </a:extLst>
            </p:cNvPr>
            <p:cNvSpPr txBox="1"/>
            <p:nvPr/>
          </p:nvSpPr>
          <p:spPr>
            <a:xfrm>
              <a:off x="5765564" y="4165985"/>
              <a:ext cx="2011242" cy="471605"/>
            </a:xfrm>
            <a:prstGeom prst="rect">
              <a:avLst/>
            </a:prstGeom>
            <a:noFill/>
            <a:ln>
              <a:solidFill>
                <a:srgbClr val="ED7D31"/>
              </a:solidFill>
            </a:ln>
          </p:spPr>
          <p:txBody>
            <a:bodyPr wrap="none" rtlCol="0">
              <a:spAutoFit/>
            </a:bodyPr>
            <a:lstStyle/>
            <a:p>
              <a:pPr algn="ctr" defTabSz="914377">
                <a:defRPr/>
              </a:pPr>
              <a:r>
                <a:rPr lang="en-US" sz="2133" b="1" kern="0">
                  <a:solidFill>
                    <a:srgbClr val="5B9BD5"/>
                  </a:solidFill>
                  <a:latin typeface="Calibri"/>
                </a:rPr>
                <a:t>Meet research and </a:t>
              </a:r>
            </a:p>
            <a:p>
              <a:pPr algn="ctr" defTabSz="914377">
                <a:defRPr/>
              </a:pPr>
              <a:r>
                <a:rPr lang="en-US" sz="2133" b="1" kern="0">
                  <a:solidFill>
                    <a:srgbClr val="5B9BD5"/>
                  </a:solidFill>
                  <a:latin typeface="Calibri"/>
                </a:rPr>
                <a:t>learning needs in best way</a:t>
              </a:r>
            </a:p>
          </p:txBody>
        </p:sp>
        <p:sp>
          <p:nvSpPr>
            <p:cNvPr id="30" name="Rectangle 29">
              <a:extLst>
                <a:ext uri="{FF2B5EF4-FFF2-40B4-BE49-F238E27FC236}">
                  <a16:creationId xmlns:a16="http://schemas.microsoft.com/office/drawing/2014/main" id="{755FFA3A-537A-499A-8002-10E615AFD7C3}"/>
                </a:ext>
              </a:extLst>
            </p:cNvPr>
            <p:cNvSpPr/>
            <p:nvPr/>
          </p:nvSpPr>
          <p:spPr>
            <a:xfrm>
              <a:off x="4816656" y="1371053"/>
              <a:ext cx="2957400" cy="678331"/>
            </a:xfrm>
            <a:prstGeom prst="rect">
              <a:avLst/>
            </a:prstGeom>
          </p:spPr>
          <p:txBody>
            <a:bodyPr wrap="square">
              <a:spAutoFit/>
            </a:bodyPr>
            <a:lstStyle/>
            <a:p>
              <a:pPr defTabSz="914377">
                <a:defRPr/>
              </a:pPr>
              <a:r>
                <a:rPr lang="en-US" sz="2133" b="1" kern="0">
                  <a:solidFill>
                    <a:prstClr val="black"/>
                  </a:solidFill>
                  <a:latin typeface="Calibri"/>
                </a:rPr>
                <a:t>A network logic: </a:t>
              </a:r>
              <a:r>
                <a:rPr lang="en-US" sz="2133" kern="0">
                  <a:solidFill>
                    <a:prstClr val="black"/>
                  </a:solidFill>
                  <a:latin typeface="Calibri"/>
                </a:rPr>
                <a:t>a coordinated mix of local, external and collaborative services are assembled around user needs</a:t>
              </a:r>
            </a:p>
          </p:txBody>
        </p:sp>
        <p:sp>
          <p:nvSpPr>
            <p:cNvPr id="31" name="Rectangle 30">
              <a:extLst>
                <a:ext uri="{FF2B5EF4-FFF2-40B4-BE49-F238E27FC236}">
                  <a16:creationId xmlns:a16="http://schemas.microsoft.com/office/drawing/2014/main" id="{BC31F11D-CB26-4B0D-8784-CA34092F58B1}"/>
                </a:ext>
              </a:extLst>
            </p:cNvPr>
            <p:cNvSpPr/>
            <p:nvPr/>
          </p:nvSpPr>
          <p:spPr>
            <a:xfrm>
              <a:off x="1290165" y="1371052"/>
              <a:ext cx="2376920" cy="678331"/>
            </a:xfrm>
            <a:prstGeom prst="rect">
              <a:avLst/>
            </a:prstGeom>
          </p:spPr>
          <p:txBody>
            <a:bodyPr wrap="square">
              <a:spAutoFit/>
            </a:bodyPr>
            <a:lstStyle/>
            <a:p>
              <a:pPr defTabSz="914377">
                <a:defRPr/>
              </a:pPr>
              <a:r>
                <a:rPr lang="en-US" sz="2133" b="1" kern="0">
                  <a:solidFill>
                    <a:prstClr val="black"/>
                  </a:solidFill>
                  <a:latin typeface="Calibri"/>
                </a:rPr>
                <a:t>A print logic: </a:t>
              </a:r>
              <a:r>
                <a:rPr lang="en-US" sz="2133" kern="0">
                  <a:solidFill>
                    <a:prstClr val="black"/>
                  </a:solidFill>
                  <a:latin typeface="Calibri"/>
                </a:rPr>
                <a:t>the distribution of print copies to multiple local </a:t>
              </a:r>
              <a:br>
                <a:rPr lang="en-US" sz="2133" kern="0">
                  <a:solidFill>
                    <a:prstClr val="black"/>
                  </a:solidFill>
                  <a:latin typeface="Calibri"/>
                </a:rPr>
              </a:br>
              <a:r>
                <a:rPr lang="en-US" sz="2133" kern="0">
                  <a:solidFill>
                    <a:prstClr val="black"/>
                  </a:solidFill>
                  <a:latin typeface="Calibri"/>
                </a:rPr>
                <a:t>destinations</a:t>
              </a:r>
            </a:p>
          </p:txBody>
        </p:sp>
      </p:grpSp>
    </p:spTree>
    <p:extLst>
      <p:ext uri="{BB962C8B-B14F-4D97-AF65-F5344CB8AC3E}">
        <p14:creationId xmlns:p14="http://schemas.microsoft.com/office/powerpoint/2010/main" val="1463392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B27FE5-A563-4BFE-875B-D27A66D64D7D}"/>
              </a:ext>
            </a:extLst>
          </p:cNvPr>
          <p:cNvSpPr>
            <a:spLocks noGrp="1"/>
          </p:cNvSpPr>
          <p:nvPr>
            <p:ph type="body" sz="quarter" idx="13"/>
          </p:nvPr>
        </p:nvSpPr>
        <p:spPr/>
        <p:txBody>
          <a:bodyPr/>
          <a:lstStyle/>
          <a:p>
            <a:r>
              <a:rPr lang="en-US"/>
              <a:t>Summary</a:t>
            </a:r>
          </a:p>
        </p:txBody>
      </p:sp>
      <p:sp>
        <p:nvSpPr>
          <p:cNvPr id="3" name="Text Placeholder 2">
            <a:extLst>
              <a:ext uri="{FF2B5EF4-FFF2-40B4-BE49-F238E27FC236}">
                <a16:creationId xmlns:a16="http://schemas.microsoft.com/office/drawing/2014/main" id="{E6C497E6-6FC0-40A5-95BC-97433B28D247}"/>
              </a:ext>
            </a:extLst>
          </p:cNvPr>
          <p:cNvSpPr>
            <a:spLocks noGrp="1"/>
          </p:cNvSpPr>
          <p:nvPr>
            <p:ph type="body" sz="quarter" idx="12"/>
          </p:nvPr>
        </p:nvSpPr>
        <p:spPr/>
        <p:txBody>
          <a:bodyPr/>
          <a:lstStyle/>
          <a:p>
            <a:r>
              <a:rPr lang="en-US" i="1"/>
              <a:t>Involvement in open content activities is </a:t>
            </a:r>
            <a:r>
              <a:rPr lang="en-US" b="1" i="1"/>
              <a:t>growing</a:t>
            </a:r>
            <a:r>
              <a:rPr lang="en-US" i="1"/>
              <a:t> and </a:t>
            </a:r>
            <a:r>
              <a:rPr lang="en-US" b="1" i="1"/>
              <a:t>subject to shifts</a:t>
            </a:r>
            <a:r>
              <a:rPr lang="en-US" i="1"/>
              <a:t>: 75% report planning new activities. Compared to the Americas, respondents from </a:t>
            </a:r>
            <a:r>
              <a:rPr lang="en-US" b="1" i="1"/>
              <a:t>EMEA and AP </a:t>
            </a:r>
            <a:r>
              <a:rPr lang="en-US" i="1"/>
              <a:t>are more likely to engage in new and a wider range of activities, and to want to accelerate the impact.</a:t>
            </a:r>
          </a:p>
          <a:p>
            <a:r>
              <a:rPr lang="en-US" b="1" i="1"/>
              <a:t>New areas </a:t>
            </a:r>
            <a:r>
              <a:rPr lang="en-US" i="1"/>
              <a:t>of academic interest score highest among planned activities and are </a:t>
            </a:r>
            <a:r>
              <a:rPr lang="en-US" b="1" i="1"/>
              <a:t>preferred</a:t>
            </a:r>
            <a:r>
              <a:rPr lang="en-US" i="1"/>
              <a:t> areas for achieving accelerated impact.</a:t>
            </a:r>
          </a:p>
          <a:p>
            <a:endParaRPr lang="en-US" i="1"/>
          </a:p>
          <a:p>
            <a:endParaRPr lang="en-US" i="1"/>
          </a:p>
          <a:p>
            <a:endParaRPr lang="en-US"/>
          </a:p>
        </p:txBody>
      </p:sp>
    </p:spTree>
    <p:extLst>
      <p:ext uri="{BB962C8B-B14F-4D97-AF65-F5344CB8AC3E}">
        <p14:creationId xmlns:p14="http://schemas.microsoft.com/office/powerpoint/2010/main" val="118035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D5BDE0-52AC-4FEB-BC3C-0EA7584E2BE7}"/>
              </a:ext>
            </a:extLst>
          </p:cNvPr>
          <p:cNvPicPr>
            <a:picLocks noChangeAspect="1"/>
          </p:cNvPicPr>
          <p:nvPr/>
        </p:nvPicPr>
        <p:blipFill>
          <a:blip r:embed="rId3"/>
          <a:stretch>
            <a:fillRect/>
          </a:stretch>
        </p:blipFill>
        <p:spPr>
          <a:xfrm>
            <a:off x="-10758" y="-13940"/>
            <a:ext cx="12245790" cy="6369496"/>
          </a:xfrm>
          <a:prstGeom prst="rect">
            <a:avLst/>
          </a:prstGeom>
        </p:spPr>
      </p:pic>
      <p:sp>
        <p:nvSpPr>
          <p:cNvPr id="2" name="Foliennummernplatzhalter 1">
            <a:extLst>
              <a:ext uri="{FF2B5EF4-FFF2-40B4-BE49-F238E27FC236}">
                <a16:creationId xmlns:a16="http://schemas.microsoft.com/office/drawing/2014/main" id="{3D6AE11F-21E7-4ECF-B568-CBFDEE85373C}"/>
              </a:ext>
            </a:extLst>
          </p:cNvPr>
          <p:cNvSpPr>
            <a:spLocks noGrp="1"/>
          </p:cNvSpPr>
          <p:nvPr>
            <p:ph type="sldNum" sz="quarter" idx="4"/>
          </p:nvPr>
        </p:nvSpPr>
        <p:spPr/>
        <p:txBody>
          <a:bodyPr/>
          <a:lstStyle/>
          <a:p>
            <a:fld id="{C7E911E4-7CD8-4F9C-B647-4242FE4D1061}" type="slidenum">
              <a:rPr lang="de-DE" smtClean="0"/>
              <a:pPr/>
              <a:t>51</a:t>
            </a:fld>
            <a:endParaRPr lang="de-DE"/>
          </a:p>
        </p:txBody>
      </p:sp>
      <p:sp>
        <p:nvSpPr>
          <p:cNvPr id="3" name="TextBox 2">
            <a:extLst>
              <a:ext uri="{FF2B5EF4-FFF2-40B4-BE49-F238E27FC236}">
                <a16:creationId xmlns:a16="http://schemas.microsoft.com/office/drawing/2014/main" id="{60A173A1-202A-124D-BCEF-45BDB8776120}"/>
              </a:ext>
            </a:extLst>
          </p:cNvPr>
          <p:cNvSpPr txBox="1"/>
          <p:nvPr/>
        </p:nvSpPr>
        <p:spPr>
          <a:xfrm>
            <a:off x="8848825" y="3896911"/>
            <a:ext cx="1950599" cy="584775"/>
          </a:xfrm>
          <a:prstGeom prst="rect">
            <a:avLst/>
          </a:prstGeom>
          <a:noFill/>
        </p:spPr>
        <p:txBody>
          <a:bodyPr wrap="none" rtlCol="0">
            <a:spAutoFit/>
          </a:bodyPr>
          <a:lstStyle/>
          <a:p>
            <a:r>
              <a:rPr lang="en-US" sz="3200" u="sng" err="1">
                <a:solidFill>
                  <a:srgbClr val="0070C0"/>
                </a:solidFill>
              </a:rPr>
              <a:t>oc.lc</a:t>
            </a:r>
            <a:r>
              <a:rPr lang="en-US" sz="3200" u="sng">
                <a:solidFill>
                  <a:srgbClr val="0070C0"/>
                </a:solidFill>
              </a:rPr>
              <a:t>/open</a:t>
            </a:r>
          </a:p>
        </p:txBody>
      </p:sp>
    </p:spTree>
    <p:extLst>
      <p:ext uri="{BB962C8B-B14F-4D97-AF65-F5344CB8AC3E}">
        <p14:creationId xmlns:p14="http://schemas.microsoft.com/office/powerpoint/2010/main" val="2460543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997E7B1C-4643-814A-AF5A-7AC8754F633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96041" y="115511"/>
            <a:ext cx="9704873" cy="6138332"/>
          </a:xfrm>
          <a:prstGeom prst="rect">
            <a:avLst/>
          </a:prstGeom>
        </p:spPr>
      </p:pic>
      <p:sp>
        <p:nvSpPr>
          <p:cNvPr id="6" name="TextBox 5">
            <a:extLst>
              <a:ext uri="{FF2B5EF4-FFF2-40B4-BE49-F238E27FC236}">
                <a16:creationId xmlns:a16="http://schemas.microsoft.com/office/drawing/2014/main" id="{9D65C81F-F5C0-A448-8878-4659F999740C}"/>
              </a:ext>
            </a:extLst>
          </p:cNvPr>
          <p:cNvSpPr txBox="1"/>
          <p:nvPr/>
        </p:nvSpPr>
        <p:spPr>
          <a:xfrm>
            <a:off x="996041" y="6308253"/>
            <a:ext cx="9704873" cy="230832"/>
          </a:xfrm>
          <a:prstGeom prst="rect">
            <a:avLst/>
          </a:prstGeom>
          <a:noFill/>
        </p:spPr>
        <p:txBody>
          <a:bodyPr wrap="square" rtlCol="0">
            <a:spAutoFit/>
          </a:bodyPr>
          <a:lstStyle/>
          <a:p>
            <a:r>
              <a:rPr lang="en-US" sz="900">
                <a:hlinkClick r:id="rId4" tooltip="https://simple.wikipedia.org/wiki/Fibonacci_number"/>
              </a:rPr>
              <a:t>This Photo</a:t>
            </a:r>
            <a:r>
              <a:rPr lang="en-US" sz="900"/>
              <a:t> by Unknown Author is licensed under </a:t>
            </a:r>
            <a:r>
              <a:rPr lang="en-US" sz="900">
                <a:hlinkClick r:id="rId5" tooltip="https://creativecommons.org/licenses/by-sa/3.0/"/>
              </a:rPr>
              <a:t>CC BY-SA</a:t>
            </a:r>
            <a:endParaRPr lang="en-US" sz="900"/>
          </a:p>
        </p:txBody>
      </p:sp>
    </p:spTree>
    <p:extLst>
      <p:ext uri="{BB962C8B-B14F-4D97-AF65-F5344CB8AC3E}">
        <p14:creationId xmlns:p14="http://schemas.microsoft.com/office/powerpoint/2010/main" val="2587649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04B045DB-E779-E745-BCF6-DAC8171FE704}"/>
              </a:ext>
            </a:extLst>
          </p:cNvPr>
          <p:cNvPicPr>
            <a:picLocks noChangeAspect="1"/>
          </p:cNvPicPr>
          <p:nvPr/>
        </p:nvPicPr>
        <p:blipFill>
          <a:blip r:embed="rId3">
            <a:alphaModFix amt="20000"/>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CC128B5C-6D30-754A-B218-3B34D5F08042}"/>
              </a:ext>
            </a:extLst>
          </p:cNvPr>
          <p:cNvSpPr/>
          <p:nvPr/>
        </p:nvSpPr>
        <p:spPr>
          <a:xfrm>
            <a:off x="1525751" y="2209181"/>
            <a:ext cx="9478045" cy="2800767"/>
          </a:xfrm>
          <a:prstGeom prst="rect">
            <a:avLst/>
          </a:prstGeom>
        </p:spPr>
        <p:txBody>
          <a:bodyPr wrap="square">
            <a:spAutoFit/>
          </a:bodyPr>
          <a:lstStyle/>
          <a:p>
            <a:r>
              <a:rPr lang="en-US">
                <a:latin typeface="Merriweather"/>
              </a:rPr>
              <a:t>“…</a:t>
            </a:r>
            <a:r>
              <a:rPr lang="en-US" sz="2800" b="0" i="0">
                <a:effectLst/>
                <a:latin typeface="Merriweather"/>
              </a:rPr>
              <a:t>metadata and discovery operations will be retooled with a focus on managing inbound and outbound data flows, and maximizing the network visibility of distinctive information assets.” </a:t>
            </a:r>
          </a:p>
          <a:p>
            <a:pPr algn="r"/>
            <a:r>
              <a:rPr lang="en-US" sz="2800">
                <a:latin typeface="Merriweather"/>
              </a:rPr>
              <a:t>~</a:t>
            </a:r>
            <a:r>
              <a:rPr lang="en-US" sz="2800" b="0" i="0">
                <a:effectLst/>
                <a:latin typeface="Merriweather"/>
              </a:rPr>
              <a:t>Lorcan Dempsey</a:t>
            </a:r>
          </a:p>
          <a:p>
            <a:endParaRPr lang="en-US">
              <a:solidFill>
                <a:srgbClr val="616161"/>
              </a:solidFill>
              <a:latin typeface="Merriweather"/>
            </a:endParaRPr>
          </a:p>
          <a:p>
            <a:r>
              <a:rPr lang="en-US">
                <a:hlinkClick r:id="rId4"/>
              </a:rPr>
              <a:t>https://www.liberquarterly.eu/articles/10.18352/lq.10170/</a:t>
            </a:r>
            <a:endParaRPr lang="en-US"/>
          </a:p>
        </p:txBody>
      </p:sp>
      <p:sp>
        <p:nvSpPr>
          <p:cNvPr id="5" name="Rectangle 4">
            <a:extLst>
              <a:ext uri="{FF2B5EF4-FFF2-40B4-BE49-F238E27FC236}">
                <a16:creationId xmlns:a16="http://schemas.microsoft.com/office/drawing/2014/main" id="{BDBC5670-39EB-C74A-8C0B-A6CE3C3D5F17}"/>
              </a:ext>
            </a:extLst>
          </p:cNvPr>
          <p:cNvSpPr/>
          <p:nvPr/>
        </p:nvSpPr>
        <p:spPr>
          <a:xfrm>
            <a:off x="0" y="6488668"/>
            <a:ext cx="2515304" cy="369332"/>
          </a:xfrm>
          <a:prstGeom prst="rect">
            <a:avLst/>
          </a:prstGeom>
        </p:spPr>
        <p:txBody>
          <a:bodyPr wrap="none">
            <a:spAutoFit/>
          </a:bodyPr>
          <a:lstStyle/>
          <a:p>
            <a:r>
              <a:rPr lang="en-US"/>
              <a:t>https://</a:t>
            </a:r>
            <a:r>
              <a:rPr lang="en-US" err="1"/>
              <a:t>flic.kr</a:t>
            </a:r>
            <a:r>
              <a:rPr lang="en-US"/>
              <a:t>/p/qAb2mY</a:t>
            </a:r>
          </a:p>
        </p:txBody>
      </p:sp>
    </p:spTree>
    <p:extLst>
      <p:ext uri="{BB962C8B-B14F-4D97-AF65-F5344CB8AC3E}">
        <p14:creationId xmlns:p14="http://schemas.microsoft.com/office/powerpoint/2010/main" val="3879633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FB0462D-3D13-450A-B264-8F313336ACE5}"/>
              </a:ext>
            </a:extLst>
          </p:cNvPr>
          <p:cNvPicPr>
            <a:picLocks noChangeAspect="1"/>
          </p:cNvPicPr>
          <p:nvPr/>
        </p:nvPicPr>
        <p:blipFill rotWithShape="1">
          <a:blip r:embed="rId3"/>
          <a:srcRect l="5705" t="16826" r="8734" b="24176"/>
          <a:stretch/>
        </p:blipFill>
        <p:spPr>
          <a:xfrm>
            <a:off x="0" y="1"/>
            <a:ext cx="12192000" cy="6114903"/>
          </a:xfrm>
          <a:prstGeom prst="rect">
            <a:avLst/>
          </a:prstGeom>
        </p:spPr>
      </p:pic>
      <p:sp>
        <p:nvSpPr>
          <p:cNvPr id="6" name="TextBox 5">
            <a:extLst>
              <a:ext uri="{FF2B5EF4-FFF2-40B4-BE49-F238E27FC236}">
                <a16:creationId xmlns:a16="http://schemas.microsoft.com/office/drawing/2014/main" id="{01DCB3DB-1B2F-4ED1-A540-6D67CC9C8F1C}"/>
              </a:ext>
            </a:extLst>
          </p:cNvPr>
          <p:cNvSpPr txBox="1"/>
          <p:nvPr/>
        </p:nvSpPr>
        <p:spPr>
          <a:xfrm>
            <a:off x="-71120" y="2259595"/>
            <a:ext cx="11252197" cy="2349426"/>
          </a:xfrm>
          <a:prstGeom prst="rect">
            <a:avLst/>
          </a:prstGeom>
          <a:solidFill>
            <a:schemeClr val="bg1">
              <a:alpha val="85000"/>
            </a:schemeClr>
          </a:solidFill>
          <a:effectLst>
            <a:softEdge rad="31750"/>
          </a:effectLst>
        </p:spPr>
        <p:txBody>
          <a:bodyPr wrap="square" rtlCol="0">
            <a:spAutoFit/>
          </a:bodyPr>
          <a:lstStyle/>
          <a:p>
            <a:pPr defTabSz="609585">
              <a:defRPr/>
            </a:pPr>
            <a:r>
              <a:rPr lang="en-US" sz="3200" b="1">
                <a:solidFill>
                  <a:srgbClr val="000000"/>
                </a:solidFill>
                <a:latin typeface="Arial"/>
              </a:rPr>
              <a:t>Marine biologists reused price data from the New York Public Library’s collection of 45,000 restaurant menus along with other sources to test whether abalone stocks were being overharvested in the 1920s. </a:t>
            </a:r>
          </a:p>
          <a:p>
            <a:pPr defTabSz="609585">
              <a:defRPr/>
            </a:pPr>
            <a:r>
              <a:rPr lang="en-US" sz="1867" b="1">
                <a:solidFill>
                  <a:srgbClr val="000000"/>
                </a:solidFill>
                <a:latin typeface="Arial"/>
              </a:rPr>
              <a:t>(Enis 2015)</a:t>
            </a:r>
            <a:endParaRPr lang="en-US" sz="3200" b="1">
              <a:solidFill>
                <a:srgbClr val="000000"/>
              </a:solidFill>
              <a:latin typeface="Arial"/>
            </a:endParaRPr>
          </a:p>
        </p:txBody>
      </p:sp>
      <p:sp>
        <p:nvSpPr>
          <p:cNvPr id="10" name="Rectangle 9">
            <a:extLst>
              <a:ext uri="{FF2B5EF4-FFF2-40B4-BE49-F238E27FC236}">
                <a16:creationId xmlns:a16="http://schemas.microsoft.com/office/drawing/2014/main" id="{E8629AF9-ED2A-47A6-9AAE-E3C1D1ED17A9}"/>
              </a:ext>
            </a:extLst>
          </p:cNvPr>
          <p:cNvSpPr/>
          <p:nvPr/>
        </p:nvSpPr>
        <p:spPr>
          <a:xfrm>
            <a:off x="1" y="5694259"/>
            <a:ext cx="6718300" cy="256545"/>
          </a:xfrm>
          <a:prstGeom prst="rect">
            <a:avLst/>
          </a:prstGeom>
        </p:spPr>
        <p:txBody>
          <a:bodyPr wrap="square">
            <a:spAutoFit/>
          </a:bodyPr>
          <a:lstStyle/>
          <a:p>
            <a:pPr defTabSz="609585">
              <a:defRPr/>
            </a:pPr>
            <a:r>
              <a:rPr lang="en-US" sz="1067">
                <a:solidFill>
                  <a:srgbClr val="000000"/>
                </a:solidFill>
                <a:latin typeface="Arial"/>
              </a:rPr>
              <a:t>Image: https://www.flickr.com/photos/albamass__canvas/5315308442 by AL BaMass / CC BY-NC-ND 2.0</a:t>
            </a:r>
          </a:p>
        </p:txBody>
      </p:sp>
      <p:sp>
        <p:nvSpPr>
          <p:cNvPr id="11" name="Text Placeholder 3">
            <a:extLst>
              <a:ext uri="{FF2B5EF4-FFF2-40B4-BE49-F238E27FC236}">
                <a16:creationId xmlns:a16="http://schemas.microsoft.com/office/drawing/2014/main" id="{F380799B-1A39-4B85-83FC-ED4C474ACA2D}"/>
              </a:ext>
            </a:extLst>
          </p:cNvPr>
          <p:cNvSpPr>
            <a:spLocks noGrp="1"/>
          </p:cNvSpPr>
          <p:nvPr>
            <p:ph type="body" sz="quarter" idx="4294967295"/>
          </p:nvPr>
        </p:nvSpPr>
        <p:spPr>
          <a:xfrm>
            <a:off x="-1" y="907197"/>
            <a:ext cx="11870872" cy="949122"/>
          </a:xfrm>
          <a:prstGeom prst="rect">
            <a:avLst/>
          </a:prstGeom>
          <a:solidFill>
            <a:schemeClr val="bg1">
              <a:alpha val="85000"/>
            </a:schemeClr>
          </a:solidFill>
          <a:effectLst>
            <a:softEdge rad="31750"/>
          </a:effectLst>
        </p:spPr>
        <p:txBody>
          <a:bodyPr>
            <a:normAutofit fontScale="92500"/>
          </a:bodyPr>
          <a:lstStyle/>
          <a:p>
            <a:pPr marL="0" indent="0">
              <a:buNone/>
            </a:pPr>
            <a:r>
              <a:rPr lang="en-US" sz="4267" b="1">
                <a:solidFill>
                  <a:schemeClr val="accent1"/>
                </a:solidFill>
              </a:rPr>
              <a:t>Enable Curious Exploration for New Knowledge Creation</a:t>
            </a:r>
          </a:p>
        </p:txBody>
      </p:sp>
    </p:spTree>
    <p:extLst>
      <p:ext uri="{BB962C8B-B14F-4D97-AF65-F5344CB8AC3E}">
        <p14:creationId xmlns:p14="http://schemas.microsoft.com/office/powerpoint/2010/main" val="85268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3"/>
            <a:extLst>
              <a:ext uri="{FF2B5EF4-FFF2-40B4-BE49-F238E27FC236}">
                <a16:creationId xmlns:a16="http://schemas.microsoft.com/office/drawing/2014/main" id="{6AF17CF7-FF19-794A-B537-B0B5F873806C}"/>
              </a:ext>
            </a:extLst>
          </p:cNvPr>
          <p:cNvSpPr/>
          <p:nvPr/>
        </p:nvSpPr>
        <p:spPr>
          <a:xfrm>
            <a:off x="130629" y="5923394"/>
            <a:ext cx="12061371" cy="415498"/>
          </a:xfrm>
          <a:prstGeom prst="rect">
            <a:avLst/>
          </a:prstGeom>
        </p:spPr>
        <p:txBody>
          <a:bodyPr wrap="square">
            <a:spAutoFit/>
          </a:bodyPr>
          <a:lstStyle/>
          <a:p>
            <a:r>
              <a:rPr lang="en-US" sz="1050"/>
              <a:t>Social Interaction with Cultural Heritage on the Web - Scientific Figure on ResearchGate. Available from: https://</a:t>
            </a:r>
            <a:r>
              <a:rPr lang="en-US" sz="1050" err="1"/>
              <a:t>www.researchgate.net</a:t>
            </a:r>
            <a:r>
              <a:rPr lang="en-US" sz="1050"/>
              <a:t>/figure/Close-up-of-an-artwork-Existing-metadata-is-displayed-around-the-virtual-canvas_fig2_220940480 [accessed 4 Apr, 2019]</a:t>
            </a:r>
          </a:p>
        </p:txBody>
      </p:sp>
      <p:pic>
        <p:nvPicPr>
          <p:cNvPr id="6" name="Picture 5" descr="A screenshot of a cell phone screen with text&#10;&#10;Description automatically generated">
            <a:extLst>
              <a:ext uri="{FF2B5EF4-FFF2-40B4-BE49-F238E27FC236}">
                <a16:creationId xmlns:a16="http://schemas.microsoft.com/office/drawing/2014/main" id="{778B2374-2D39-E54C-B5FF-3B5E3DA69787}"/>
              </a:ext>
            </a:extLst>
          </p:cNvPr>
          <p:cNvPicPr>
            <a:picLocks noChangeAspect="1"/>
          </p:cNvPicPr>
          <p:nvPr/>
        </p:nvPicPr>
        <p:blipFill>
          <a:blip r:embed="rId4"/>
          <a:stretch>
            <a:fillRect/>
          </a:stretch>
        </p:blipFill>
        <p:spPr>
          <a:xfrm>
            <a:off x="2413907" y="135218"/>
            <a:ext cx="7494814" cy="5788176"/>
          </a:xfrm>
          <a:prstGeom prst="rect">
            <a:avLst/>
          </a:prstGeom>
        </p:spPr>
      </p:pic>
    </p:spTree>
    <p:extLst>
      <p:ext uri="{BB962C8B-B14F-4D97-AF65-F5344CB8AC3E}">
        <p14:creationId xmlns:p14="http://schemas.microsoft.com/office/powerpoint/2010/main" val="1023743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1D1F38-B2AB-464C-97FC-4E988D5DD4EA}"/>
              </a:ext>
            </a:extLst>
          </p:cNvPr>
          <p:cNvPicPr>
            <a:picLocks noChangeAspect="1"/>
          </p:cNvPicPr>
          <p:nvPr/>
        </p:nvPicPr>
        <p:blipFill>
          <a:blip r:embed="rId3"/>
          <a:stretch>
            <a:fillRect/>
          </a:stretch>
        </p:blipFill>
        <p:spPr>
          <a:xfrm>
            <a:off x="3944175" y="300566"/>
            <a:ext cx="4303649" cy="5571067"/>
          </a:xfrm>
          <a:prstGeom prst="rect">
            <a:avLst/>
          </a:prstGeom>
        </p:spPr>
      </p:pic>
    </p:spTree>
    <p:extLst>
      <p:ext uri="{BB962C8B-B14F-4D97-AF65-F5344CB8AC3E}">
        <p14:creationId xmlns:p14="http://schemas.microsoft.com/office/powerpoint/2010/main" val="923739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C7481EE5-F25C-F046-9190-735CDE8B1986}"/>
              </a:ext>
            </a:extLst>
          </p:cNvPr>
          <p:cNvSpPr txBox="1"/>
          <p:nvPr/>
        </p:nvSpPr>
        <p:spPr>
          <a:xfrm>
            <a:off x="3043403" y="2413472"/>
            <a:ext cx="6105194" cy="203105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800" kern="1200">
                <a:solidFill>
                  <a:srgbClr val="FFFFFF"/>
                </a:solidFill>
                <a:latin typeface="+mj-lt"/>
                <a:ea typeface="+mj-ea"/>
                <a:cs typeface="+mj-cs"/>
              </a:rPr>
              <a:t>“It’s a confusing environment”</a:t>
            </a:r>
          </a:p>
          <a:p>
            <a:pPr algn="ctr">
              <a:lnSpc>
                <a:spcPct val="90000"/>
              </a:lnSpc>
              <a:spcBef>
                <a:spcPct val="0"/>
              </a:spcBef>
              <a:spcAft>
                <a:spcPts val="600"/>
              </a:spcAft>
            </a:pPr>
            <a:endParaRPr lang="en-US" sz="3800" kern="1200">
              <a:solidFill>
                <a:srgbClr val="FFFFFF"/>
              </a:solidFill>
              <a:latin typeface="+mj-lt"/>
              <a:ea typeface="+mj-ea"/>
              <a:cs typeface="+mj-cs"/>
            </a:endParaRPr>
          </a:p>
          <a:p>
            <a:pPr algn="r">
              <a:lnSpc>
                <a:spcPct val="90000"/>
              </a:lnSpc>
              <a:spcBef>
                <a:spcPct val="0"/>
              </a:spcBef>
              <a:spcAft>
                <a:spcPts val="600"/>
              </a:spcAft>
            </a:pPr>
            <a:endParaRPr lang="en-US" sz="2000" kern="1200">
              <a:solidFill>
                <a:srgbClr val="FFFFFF"/>
              </a:solidFill>
              <a:latin typeface="+mj-lt"/>
              <a:ea typeface="+mj-ea"/>
              <a:cs typeface="+mj-cs"/>
            </a:endParaRPr>
          </a:p>
        </p:txBody>
      </p:sp>
    </p:spTree>
    <p:extLst>
      <p:ext uri="{BB962C8B-B14F-4D97-AF65-F5344CB8AC3E}">
        <p14:creationId xmlns:p14="http://schemas.microsoft.com/office/powerpoint/2010/main" val="452774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coral&#10;&#10;Description automatically generated">
            <a:extLst>
              <a:ext uri="{FF2B5EF4-FFF2-40B4-BE49-F238E27FC236}">
                <a16:creationId xmlns:a16="http://schemas.microsoft.com/office/drawing/2014/main" id="{71C6C133-4ECB-3C46-9949-3C2FAA269FC6}"/>
              </a:ext>
            </a:extLst>
          </p:cNvPr>
          <p:cNvPicPr>
            <a:picLocks noChangeAspect="1"/>
          </p:cNvPicPr>
          <p:nvPr/>
        </p:nvPicPr>
        <p:blipFill>
          <a:blip r:embed="rId3">
            <a:alphaModFix amt="35000"/>
          </a:blip>
          <a:stretch>
            <a:fillRect/>
          </a:stretch>
        </p:blipFill>
        <p:spPr>
          <a:xfrm>
            <a:off x="0" y="-442160"/>
            <a:ext cx="12192000" cy="6718974"/>
          </a:xfrm>
          <a:prstGeom prst="rect">
            <a:avLst/>
          </a:prstGeom>
        </p:spPr>
      </p:pic>
      <p:sp>
        <p:nvSpPr>
          <p:cNvPr id="2" name="Rectangle 1">
            <a:extLst>
              <a:ext uri="{FF2B5EF4-FFF2-40B4-BE49-F238E27FC236}">
                <a16:creationId xmlns:a16="http://schemas.microsoft.com/office/drawing/2014/main" id="{93A85A96-6B09-FE4B-B062-A2AF92BC3B7E}"/>
              </a:ext>
            </a:extLst>
          </p:cNvPr>
          <p:cNvSpPr/>
          <p:nvPr/>
        </p:nvSpPr>
        <p:spPr>
          <a:xfrm>
            <a:off x="0" y="783002"/>
            <a:ext cx="12191999" cy="4524315"/>
          </a:xfrm>
          <a:prstGeom prst="rect">
            <a:avLst/>
          </a:prstGeom>
        </p:spPr>
        <p:txBody>
          <a:bodyPr wrap="square">
            <a:spAutoFit/>
          </a:bodyPr>
          <a:lstStyle/>
          <a:p>
            <a:pPr algn="ctr"/>
            <a:r>
              <a:rPr lang="en-US" b="0" i="0">
                <a:solidFill>
                  <a:srgbClr val="2B2B2B"/>
                </a:solidFill>
                <a:effectLst/>
                <a:latin typeface="Lato"/>
              </a:rPr>
              <a:t>“</a:t>
            </a:r>
            <a:r>
              <a:rPr lang="en-US" sz="2400" b="0" i="0">
                <a:solidFill>
                  <a:srgbClr val="2B2B2B"/>
                </a:solidFill>
                <a:effectLst/>
                <a:latin typeface="Lato"/>
              </a:rPr>
              <a:t>…the library view is shifting somewhat from management of a locally acquired collection to facilitating access to a broader range of scholarly resources.</a:t>
            </a:r>
            <a:r>
              <a:rPr lang="en-US" sz="2400">
                <a:solidFill>
                  <a:srgbClr val="2B2B2B"/>
                </a:solidFill>
                <a:latin typeface="Lato"/>
              </a:rPr>
              <a:t>  </a:t>
            </a:r>
          </a:p>
          <a:p>
            <a:pPr algn="ctr"/>
            <a:endParaRPr lang="en-US" sz="2400">
              <a:solidFill>
                <a:srgbClr val="2B2B2B"/>
              </a:solidFill>
              <a:latin typeface="Lato"/>
            </a:endParaRPr>
          </a:p>
          <a:p>
            <a:pPr algn="ctr"/>
            <a:endParaRPr lang="en-US" sz="2400">
              <a:solidFill>
                <a:srgbClr val="2B2B2B"/>
              </a:solidFill>
              <a:latin typeface="Lato"/>
            </a:endParaRPr>
          </a:p>
          <a:p>
            <a:pPr algn="ctr"/>
            <a:r>
              <a:rPr lang="en-US" sz="2400" b="1" i="1">
                <a:solidFill>
                  <a:srgbClr val="2B2B2B"/>
                </a:solidFill>
                <a:latin typeface="Lato"/>
              </a:rPr>
              <a:t>T</a:t>
            </a:r>
            <a:r>
              <a:rPr lang="en-US" sz="2400" b="1" i="1">
                <a:solidFill>
                  <a:srgbClr val="2B2B2B"/>
                </a:solidFill>
                <a:effectLst/>
                <a:latin typeface="Lato"/>
              </a:rPr>
              <a:t>he value relates to the ability to meet research and learning needs in the best ways available</a:t>
            </a:r>
          </a:p>
          <a:p>
            <a:pPr algn="ctr"/>
            <a:r>
              <a:rPr lang="en-US" sz="2400" b="1">
                <a:solidFill>
                  <a:srgbClr val="2B2B2B"/>
                </a:solidFill>
                <a:effectLst/>
                <a:latin typeface="Lato"/>
              </a:rPr>
              <a:t> </a:t>
            </a:r>
          </a:p>
          <a:p>
            <a:pPr algn="ctr"/>
            <a:endParaRPr lang="en-US" sz="2400" b="1">
              <a:solidFill>
                <a:srgbClr val="2B2B2B"/>
              </a:solidFill>
              <a:effectLst/>
              <a:latin typeface="Lato"/>
            </a:endParaRPr>
          </a:p>
          <a:p>
            <a:pPr algn="ctr"/>
            <a:r>
              <a:rPr lang="en-US" sz="2400" b="0" i="0">
                <a:solidFill>
                  <a:srgbClr val="2B2B2B"/>
                </a:solidFill>
                <a:effectLst/>
                <a:latin typeface="Lato"/>
              </a:rPr>
              <a:t>using a variety of resources, whether or not they are owned or licensed locally; and also to </a:t>
            </a:r>
            <a:r>
              <a:rPr lang="en-US" sz="2400" b="1" i="1">
                <a:solidFill>
                  <a:srgbClr val="2B2B2B"/>
                </a:solidFill>
                <a:effectLst/>
                <a:latin typeface="Lato"/>
              </a:rPr>
              <a:t>mobilizing library expertise </a:t>
            </a:r>
          </a:p>
          <a:p>
            <a:pPr algn="ctr"/>
            <a:r>
              <a:rPr lang="en-US" sz="2400" b="0" i="0">
                <a:solidFill>
                  <a:srgbClr val="2B2B2B"/>
                </a:solidFill>
                <a:effectLst/>
                <a:latin typeface="Lato"/>
              </a:rPr>
              <a:t>in assisting faculty and students be effective in a complex information environment.”</a:t>
            </a:r>
          </a:p>
          <a:p>
            <a:pPr algn="ctr"/>
            <a:endParaRPr lang="en-US" sz="2400">
              <a:solidFill>
                <a:srgbClr val="2B2B2B"/>
              </a:solidFill>
              <a:latin typeface="Lato"/>
            </a:endParaRPr>
          </a:p>
          <a:p>
            <a:pPr algn="r"/>
            <a:r>
              <a:rPr lang="en-US" sz="2400">
                <a:solidFill>
                  <a:srgbClr val="2B2B2B"/>
                </a:solidFill>
                <a:latin typeface="Lato"/>
              </a:rPr>
              <a:t>Lorcan Dempsey, 1 April 2019</a:t>
            </a:r>
            <a:endParaRPr lang="en-US" sz="2400"/>
          </a:p>
        </p:txBody>
      </p:sp>
      <p:sp>
        <p:nvSpPr>
          <p:cNvPr id="5" name="Rectangle 4">
            <a:extLst>
              <a:ext uri="{FF2B5EF4-FFF2-40B4-BE49-F238E27FC236}">
                <a16:creationId xmlns:a16="http://schemas.microsoft.com/office/drawing/2014/main" id="{9417ACD2-EFEB-FE46-823A-8FCAD6078C7D}"/>
              </a:ext>
            </a:extLst>
          </p:cNvPr>
          <p:cNvSpPr/>
          <p:nvPr/>
        </p:nvSpPr>
        <p:spPr>
          <a:xfrm>
            <a:off x="0" y="6276814"/>
            <a:ext cx="2437975" cy="369332"/>
          </a:xfrm>
          <a:prstGeom prst="rect">
            <a:avLst/>
          </a:prstGeom>
        </p:spPr>
        <p:txBody>
          <a:bodyPr wrap="none">
            <a:spAutoFit/>
          </a:bodyPr>
          <a:lstStyle/>
          <a:p>
            <a:r>
              <a:rPr lang="en-US"/>
              <a:t>https://</a:t>
            </a:r>
            <a:r>
              <a:rPr lang="en-US" err="1"/>
              <a:t>flic.kr</a:t>
            </a:r>
            <a:r>
              <a:rPr lang="en-US"/>
              <a:t>/p/</a:t>
            </a:r>
            <a:r>
              <a:rPr lang="en-US" err="1"/>
              <a:t>rdHcwg</a:t>
            </a:r>
            <a:endParaRPr lang="en-US"/>
          </a:p>
        </p:txBody>
      </p:sp>
      <p:sp>
        <p:nvSpPr>
          <p:cNvPr id="6" name="Rectangle 5">
            <a:extLst>
              <a:ext uri="{FF2B5EF4-FFF2-40B4-BE49-F238E27FC236}">
                <a16:creationId xmlns:a16="http://schemas.microsoft.com/office/drawing/2014/main" id="{9E64AE4F-65D6-2B4B-94E9-5B5C92854412}"/>
              </a:ext>
            </a:extLst>
          </p:cNvPr>
          <p:cNvSpPr/>
          <p:nvPr/>
        </p:nvSpPr>
        <p:spPr>
          <a:xfrm>
            <a:off x="1162161" y="5938260"/>
            <a:ext cx="12305654" cy="338554"/>
          </a:xfrm>
          <a:prstGeom prst="rect">
            <a:avLst/>
          </a:prstGeom>
        </p:spPr>
        <p:txBody>
          <a:bodyPr wrap="square">
            <a:spAutoFit/>
          </a:bodyPr>
          <a:lstStyle/>
          <a:p>
            <a:r>
              <a:rPr lang="en-US" sz="1600">
                <a:hlinkClick r:id="rId4"/>
              </a:rPr>
              <a:t>http://orweblog.oclc.org/the-facilitated-collection-redux-a-note-on-collections-as-a-service-the-university-of-california-and-elsevier/</a:t>
            </a:r>
            <a:endParaRPr lang="en-US" sz="1600"/>
          </a:p>
        </p:txBody>
      </p:sp>
    </p:spTree>
    <p:extLst>
      <p:ext uri="{BB962C8B-B14F-4D97-AF65-F5344CB8AC3E}">
        <p14:creationId xmlns:p14="http://schemas.microsoft.com/office/powerpoint/2010/main" val="669206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6" name="Picture 5" descr="A close up of a cat looking at the camera&#10;&#10;Description automatically generated">
            <a:extLst>
              <a:ext uri="{FF2B5EF4-FFF2-40B4-BE49-F238E27FC236}">
                <a16:creationId xmlns:a16="http://schemas.microsoft.com/office/drawing/2014/main" id="{5718AD30-11DA-1942-ABEB-9D4217BF2228}"/>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b="15730"/>
          <a:stretch/>
        </p:blipFill>
        <p:spPr>
          <a:xfrm>
            <a:off x="20" y="10"/>
            <a:ext cx="12191980" cy="6857990"/>
          </a:xfrm>
          <a:prstGeom prst="rect">
            <a:avLst/>
          </a:prstGeom>
        </p:spPr>
      </p:pic>
      <p:sp>
        <p:nvSpPr>
          <p:cNvPr id="7" name="TextBox 6">
            <a:extLst>
              <a:ext uri="{FF2B5EF4-FFF2-40B4-BE49-F238E27FC236}">
                <a16:creationId xmlns:a16="http://schemas.microsoft.com/office/drawing/2014/main" id="{DAD1A6CB-965C-1041-AC46-D74CA3AC0F3D}"/>
              </a:ext>
            </a:extLst>
          </p:cNvPr>
          <p:cNvSpPr txBox="1"/>
          <p:nvPr/>
        </p:nvSpPr>
        <p:spPr>
          <a:xfrm>
            <a:off x="9884958" y="6657945"/>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commons.wikimedia.org/wiki/File:Cat_Cute.JP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
        <p:nvSpPr>
          <p:cNvPr id="8" name="TextBox 7">
            <a:extLst>
              <a:ext uri="{FF2B5EF4-FFF2-40B4-BE49-F238E27FC236}">
                <a16:creationId xmlns:a16="http://schemas.microsoft.com/office/drawing/2014/main" id="{11678372-5880-D84A-8E96-A85AABF2477E}"/>
              </a:ext>
            </a:extLst>
          </p:cNvPr>
          <p:cNvSpPr txBox="1"/>
          <p:nvPr/>
        </p:nvSpPr>
        <p:spPr>
          <a:xfrm>
            <a:off x="669472" y="587828"/>
            <a:ext cx="2353721" cy="584775"/>
          </a:xfrm>
          <a:prstGeom prst="rect">
            <a:avLst/>
          </a:prstGeom>
          <a:noFill/>
        </p:spPr>
        <p:txBody>
          <a:bodyPr wrap="none" rtlCol="0">
            <a:spAutoFit/>
          </a:bodyPr>
          <a:lstStyle/>
          <a:p>
            <a:r>
              <a:rPr lang="en-US" sz="3200"/>
              <a:t>You got  this!</a:t>
            </a:r>
            <a:endParaRPr lang="en-US"/>
          </a:p>
        </p:txBody>
      </p:sp>
    </p:spTree>
    <p:extLst>
      <p:ext uri="{BB962C8B-B14F-4D97-AF65-F5344CB8AC3E}">
        <p14:creationId xmlns:p14="http://schemas.microsoft.com/office/powerpoint/2010/main" val="25235456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79074D-7251-1642-9E23-AA366D57E53C}"/>
              </a:ext>
            </a:extLst>
          </p:cNvPr>
          <p:cNvSpPr txBox="1"/>
          <p:nvPr/>
        </p:nvSpPr>
        <p:spPr>
          <a:xfrm>
            <a:off x="1094014" y="1600200"/>
            <a:ext cx="7707879" cy="2308324"/>
          </a:xfrm>
          <a:prstGeom prst="rect">
            <a:avLst/>
          </a:prstGeom>
          <a:noFill/>
        </p:spPr>
        <p:txBody>
          <a:bodyPr wrap="none" rtlCol="0">
            <a:spAutoFit/>
          </a:bodyPr>
          <a:lstStyle/>
          <a:p>
            <a:r>
              <a:rPr lang="en-US" b="1"/>
              <a:t>The mission of librarians is to </a:t>
            </a:r>
          </a:p>
          <a:p>
            <a:endParaRPr lang="en-US" b="1"/>
          </a:p>
          <a:p>
            <a:endParaRPr lang="en-US" b="1"/>
          </a:p>
          <a:p>
            <a:r>
              <a:rPr lang="en-US" b="1"/>
              <a:t>improve society through facilitating knowledge creation in their communities…</a:t>
            </a:r>
          </a:p>
          <a:p>
            <a:endParaRPr lang="en-US" b="1"/>
          </a:p>
          <a:p>
            <a:endParaRPr lang="en-US" b="1"/>
          </a:p>
          <a:p>
            <a:r>
              <a:rPr lang="en-US" b="1"/>
              <a:t>Being embedded in the life of the user…</a:t>
            </a:r>
          </a:p>
          <a:p>
            <a:endParaRPr lang="en-US"/>
          </a:p>
        </p:txBody>
      </p:sp>
      <p:sp>
        <p:nvSpPr>
          <p:cNvPr id="3" name="Rectangle 2">
            <a:extLst>
              <a:ext uri="{FF2B5EF4-FFF2-40B4-BE49-F238E27FC236}">
                <a16:creationId xmlns:a16="http://schemas.microsoft.com/office/drawing/2014/main" id="{CD87FF6C-1778-AF4C-B80B-2E9133896507}"/>
              </a:ext>
            </a:extLst>
          </p:cNvPr>
          <p:cNvSpPr/>
          <p:nvPr/>
        </p:nvSpPr>
        <p:spPr>
          <a:xfrm>
            <a:off x="5974813" y="3244334"/>
            <a:ext cx="242374" cy="369332"/>
          </a:xfrm>
          <a:prstGeom prst="rect">
            <a:avLst/>
          </a:prstGeom>
        </p:spPr>
        <p:txBody>
          <a:bodyPr wrap="none">
            <a:spAutoFit/>
          </a:bodyPr>
          <a:lstStyle/>
          <a:p>
            <a:r>
              <a:rPr lang="en-US" b="0" i="0">
                <a:solidFill>
                  <a:srgbClr val="000000"/>
                </a:solidFill>
                <a:effectLst/>
                <a:latin typeface="Times" pitchFamily="2" charset="0"/>
              </a:rPr>
              <a:t> </a:t>
            </a:r>
            <a:endParaRPr lang="en-US"/>
          </a:p>
        </p:txBody>
      </p:sp>
      <p:sp>
        <p:nvSpPr>
          <p:cNvPr id="4" name="Rectangle 3">
            <a:extLst>
              <a:ext uri="{FF2B5EF4-FFF2-40B4-BE49-F238E27FC236}">
                <a16:creationId xmlns:a16="http://schemas.microsoft.com/office/drawing/2014/main" id="{5A193D01-98F5-3543-98F3-13C359F2D24A}"/>
              </a:ext>
            </a:extLst>
          </p:cNvPr>
          <p:cNvSpPr/>
          <p:nvPr/>
        </p:nvSpPr>
        <p:spPr>
          <a:xfrm>
            <a:off x="5974813" y="3244334"/>
            <a:ext cx="242374" cy="369332"/>
          </a:xfrm>
          <a:prstGeom prst="rect">
            <a:avLst/>
          </a:prstGeom>
        </p:spPr>
        <p:txBody>
          <a:bodyPr wrap="none">
            <a:spAutoFit/>
          </a:bodyPr>
          <a:lstStyle/>
          <a:p>
            <a:r>
              <a:rPr lang="en-US" b="0" i="0">
                <a:solidFill>
                  <a:srgbClr val="000000"/>
                </a:solidFill>
                <a:effectLst/>
                <a:latin typeface="Times" pitchFamily="2" charset="0"/>
              </a:rPr>
              <a:t> </a:t>
            </a:r>
            <a:endParaRPr lang="en-US"/>
          </a:p>
        </p:txBody>
      </p:sp>
    </p:spTree>
    <p:extLst>
      <p:ext uri="{BB962C8B-B14F-4D97-AF65-F5344CB8AC3E}">
        <p14:creationId xmlns:p14="http://schemas.microsoft.com/office/powerpoint/2010/main" val="13066251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21BACA-79F6-43CB-9DDE-62441427FCA1}"/>
              </a:ext>
            </a:extLst>
          </p:cNvPr>
          <p:cNvSpPr>
            <a:spLocks noGrp="1"/>
          </p:cNvSpPr>
          <p:nvPr>
            <p:ph type="body" sz="quarter" idx="4294967295"/>
          </p:nvPr>
        </p:nvSpPr>
        <p:spPr>
          <a:xfrm>
            <a:off x="0" y="101600"/>
            <a:ext cx="11252200" cy="711200"/>
          </a:xfrm>
          <a:prstGeom prst="rect">
            <a:avLst/>
          </a:prstGeom>
        </p:spPr>
        <p:txBody>
          <a:bodyPr/>
          <a:lstStyle/>
          <a:p>
            <a:pPr marL="0" indent="0">
              <a:buNone/>
            </a:pPr>
            <a:r>
              <a:rPr lang="en-US" sz="3733"/>
              <a:t>   </a:t>
            </a:r>
            <a:r>
              <a:rPr lang="en-US" sz="3733" b="1">
                <a:solidFill>
                  <a:srgbClr val="004B7F"/>
                </a:solidFill>
              </a:rPr>
              <a:t>References</a:t>
            </a:r>
          </a:p>
        </p:txBody>
      </p:sp>
      <p:sp>
        <p:nvSpPr>
          <p:cNvPr id="3" name="TextBox 2">
            <a:extLst>
              <a:ext uri="{FF2B5EF4-FFF2-40B4-BE49-F238E27FC236}">
                <a16:creationId xmlns:a16="http://schemas.microsoft.com/office/drawing/2014/main" id="{CE4C6065-C1AC-4FEB-B393-547039A26EA8}"/>
              </a:ext>
            </a:extLst>
          </p:cNvPr>
          <p:cNvSpPr txBox="1"/>
          <p:nvPr/>
        </p:nvSpPr>
        <p:spPr>
          <a:xfrm>
            <a:off x="186267" y="669269"/>
            <a:ext cx="11802533" cy="5427127"/>
          </a:xfrm>
          <a:prstGeom prst="rect">
            <a:avLst/>
          </a:prstGeom>
          <a:noFill/>
        </p:spPr>
        <p:txBody>
          <a:bodyPr wrap="square" rtlCol="0">
            <a:spAutoFit/>
          </a:bodyPr>
          <a:lstStyle/>
          <a:p>
            <a:pPr defTabSz="609585">
              <a:spcAft>
                <a:spcPts val="800"/>
              </a:spcAft>
              <a:defRPr/>
            </a:pPr>
            <a:r>
              <a:rPr lang="en-US" sz="2000">
                <a:solidFill>
                  <a:srgbClr val="000000"/>
                </a:solidFill>
                <a:latin typeface="Arial"/>
              </a:rPr>
              <a:t>Bryant, R., Clements, A., de Castro, P., Cantrell, J., Dortmund, A., Fransen, J., … Mennielli, M. (2018). </a:t>
            </a:r>
            <a:r>
              <a:rPr lang="en-US" sz="2000" i="1">
                <a:solidFill>
                  <a:srgbClr val="000000"/>
                </a:solidFill>
                <a:latin typeface="Arial"/>
              </a:rPr>
              <a:t>Practices and patterns in research information management: Findings from a global survey</a:t>
            </a:r>
            <a:r>
              <a:rPr lang="en-US" sz="2000">
                <a:solidFill>
                  <a:srgbClr val="000000"/>
                </a:solidFill>
                <a:latin typeface="Arial"/>
              </a:rPr>
              <a:t>. Dublin, OH: OCLC Research. </a:t>
            </a:r>
            <a:r>
              <a:rPr lang="en-US" sz="2000" u="sng">
                <a:solidFill>
                  <a:srgbClr val="000000"/>
                </a:solidFill>
                <a:latin typeface="Arial"/>
                <a:hlinkClick r:id="rId2"/>
              </a:rPr>
              <a:t>https://doi.org/10.25333/BGFG-D241</a:t>
            </a:r>
            <a:r>
              <a:rPr lang="en-US" sz="2000">
                <a:solidFill>
                  <a:srgbClr val="000000"/>
                </a:solidFill>
                <a:latin typeface="Arial"/>
              </a:rPr>
              <a:t>.</a:t>
            </a:r>
          </a:p>
          <a:p>
            <a:pPr defTabSz="609585">
              <a:spcAft>
                <a:spcPts val="800"/>
              </a:spcAft>
              <a:defRPr/>
            </a:pPr>
            <a:r>
              <a:rPr lang="en-US" sz="2000">
                <a:solidFill>
                  <a:srgbClr val="000000"/>
                </a:solidFill>
                <a:latin typeface="Arial"/>
              </a:rPr>
              <a:t>Bryant, R., Clements, A., Feltes, C., Groenewegen, D., Huggard, S., Mercer, H., … Wright, J. (2017). </a:t>
            </a:r>
            <a:r>
              <a:rPr lang="en-US" sz="2000" i="1">
                <a:solidFill>
                  <a:srgbClr val="000000"/>
                </a:solidFill>
                <a:latin typeface="Arial"/>
              </a:rPr>
              <a:t>Research information management: Defining RIM and the library’s role</a:t>
            </a:r>
            <a:r>
              <a:rPr lang="en-US" sz="2000">
                <a:solidFill>
                  <a:srgbClr val="000000"/>
                </a:solidFill>
                <a:latin typeface="Arial"/>
              </a:rPr>
              <a:t>. Dublin, OH: OCLC Research. doi:</a:t>
            </a:r>
            <a:r>
              <a:rPr lang="en-US" sz="2000" u="sng">
                <a:solidFill>
                  <a:srgbClr val="000000"/>
                </a:solidFill>
                <a:latin typeface="Arial"/>
                <a:hlinkClick r:id="rId3"/>
              </a:rPr>
              <a:t>10.25333/C3NK88</a:t>
            </a:r>
            <a:r>
              <a:rPr lang="en-US" sz="2000">
                <a:solidFill>
                  <a:srgbClr val="000000"/>
                </a:solidFill>
                <a:latin typeface="Arial"/>
              </a:rPr>
              <a:t>.</a:t>
            </a:r>
          </a:p>
          <a:p>
            <a:pPr defTabSz="609585">
              <a:spcAft>
                <a:spcPts val="800"/>
              </a:spcAft>
              <a:defRPr/>
            </a:pPr>
            <a:r>
              <a:rPr lang="en-US" sz="2000">
                <a:solidFill>
                  <a:srgbClr val="000000"/>
                </a:solidFill>
                <a:latin typeface="Arial"/>
              </a:rPr>
              <a:t>Bryant, R., Dortmund, A., &amp; Malpas, C. (2017). </a:t>
            </a:r>
            <a:r>
              <a:rPr lang="en-US" sz="2000" i="1">
                <a:solidFill>
                  <a:srgbClr val="000000"/>
                </a:solidFill>
                <a:latin typeface="Arial"/>
              </a:rPr>
              <a:t>Convenience and compliance: Case studies on persistent identifiers in european research information management</a:t>
            </a:r>
            <a:r>
              <a:rPr lang="en-US" sz="2000">
                <a:solidFill>
                  <a:srgbClr val="000000"/>
                </a:solidFill>
                <a:latin typeface="Arial"/>
              </a:rPr>
              <a:t>. Dublin, Ohio: OCLC Research.</a:t>
            </a:r>
            <a:br>
              <a:rPr lang="en-US" sz="2000">
                <a:solidFill>
                  <a:srgbClr val="000000"/>
                </a:solidFill>
                <a:latin typeface="Arial"/>
              </a:rPr>
            </a:br>
            <a:r>
              <a:rPr lang="en-US" sz="2000">
                <a:solidFill>
                  <a:srgbClr val="000000"/>
                </a:solidFill>
                <a:latin typeface="Arial"/>
              </a:rPr>
              <a:t>doi:</a:t>
            </a:r>
            <a:r>
              <a:rPr lang="en-US" sz="2000" u="sng">
                <a:solidFill>
                  <a:srgbClr val="000000"/>
                </a:solidFill>
                <a:latin typeface="Arial"/>
                <a:hlinkClick r:id="rId4"/>
              </a:rPr>
              <a:t>10.25333/C32K7M</a:t>
            </a:r>
            <a:endParaRPr lang="en-US" sz="2000">
              <a:solidFill>
                <a:srgbClr val="000000"/>
              </a:solidFill>
              <a:latin typeface="Arial"/>
            </a:endParaRPr>
          </a:p>
          <a:p>
            <a:pPr defTabSz="609585">
              <a:spcAft>
                <a:spcPts val="800"/>
              </a:spcAft>
              <a:defRPr/>
            </a:pPr>
            <a:r>
              <a:rPr lang="en-US" sz="2000">
                <a:solidFill>
                  <a:srgbClr val="000000"/>
                </a:solidFill>
                <a:latin typeface="Arial"/>
              </a:rPr>
              <a:t>Carter, B. @archeoscape. (2019, January 31). “…we examined data from Mark Lehner's Giza (Egypt) excavations. Great for students to get hands-on experience with archaeological data. Thanks Lehner et al. and @OpenContext cc @ekansa”. [Twitter Post]. Retrieved from </a:t>
            </a:r>
            <a:r>
              <a:rPr lang="en-US" sz="2000" u="sng">
                <a:solidFill>
                  <a:srgbClr val="000000"/>
                </a:solidFill>
                <a:latin typeface="Arial"/>
                <a:hlinkClick r:id="rId5"/>
              </a:rPr>
              <a:t>https://twitter.com/archaeoscape/status/1091034237342486528</a:t>
            </a:r>
            <a:r>
              <a:rPr lang="en-US" sz="2000">
                <a:solidFill>
                  <a:srgbClr val="000000"/>
                </a:solidFill>
                <a:latin typeface="Arial"/>
              </a:rPr>
              <a:t> </a:t>
            </a:r>
          </a:p>
          <a:p>
            <a:pPr defTabSz="609585">
              <a:spcAft>
                <a:spcPts val="800"/>
              </a:spcAft>
              <a:defRPr/>
            </a:pPr>
            <a:r>
              <a:rPr lang="en-US" sz="2000">
                <a:solidFill>
                  <a:srgbClr val="000000"/>
                </a:solidFill>
                <a:latin typeface="Arial"/>
              </a:rPr>
              <a:t>Cox, A. M., &amp; Pinfield, S. (2014). Research data management and libraries: Current activities and future priorities. </a:t>
            </a:r>
            <a:r>
              <a:rPr lang="en-US" sz="2000" i="1">
                <a:solidFill>
                  <a:srgbClr val="000000"/>
                </a:solidFill>
                <a:latin typeface="Arial"/>
              </a:rPr>
              <a:t>Journal of Librarianship and Information Science 46</a:t>
            </a:r>
            <a:r>
              <a:rPr lang="en-US" sz="2000">
                <a:solidFill>
                  <a:srgbClr val="000000"/>
                </a:solidFill>
                <a:latin typeface="Arial"/>
              </a:rPr>
              <a:t>(4), 299-316. doi:10.1177/0961000613492542</a:t>
            </a:r>
            <a:r>
              <a:rPr lang="en-US" sz="1867">
                <a:solidFill>
                  <a:srgbClr val="000000"/>
                </a:solidFill>
                <a:latin typeface="Arial"/>
              </a:rPr>
              <a:t>. </a:t>
            </a:r>
          </a:p>
        </p:txBody>
      </p:sp>
    </p:spTree>
    <p:extLst>
      <p:ext uri="{BB962C8B-B14F-4D97-AF65-F5344CB8AC3E}">
        <p14:creationId xmlns:p14="http://schemas.microsoft.com/office/powerpoint/2010/main" val="4091892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21BACA-79F6-43CB-9DDE-62441427FCA1}"/>
              </a:ext>
            </a:extLst>
          </p:cNvPr>
          <p:cNvSpPr>
            <a:spLocks noGrp="1"/>
          </p:cNvSpPr>
          <p:nvPr>
            <p:ph type="body" sz="quarter" idx="4294967295"/>
          </p:nvPr>
        </p:nvSpPr>
        <p:spPr>
          <a:xfrm>
            <a:off x="0" y="101600"/>
            <a:ext cx="11252200" cy="711200"/>
          </a:xfrm>
          <a:prstGeom prst="rect">
            <a:avLst/>
          </a:prstGeom>
        </p:spPr>
        <p:txBody>
          <a:bodyPr/>
          <a:lstStyle/>
          <a:p>
            <a:pPr marL="0" indent="0">
              <a:buNone/>
            </a:pPr>
            <a:r>
              <a:rPr lang="en-US" sz="3733"/>
              <a:t> </a:t>
            </a:r>
            <a:r>
              <a:rPr lang="en-US" sz="3733" b="1">
                <a:solidFill>
                  <a:srgbClr val="004B7F"/>
                </a:solidFill>
              </a:rPr>
              <a:t>References</a:t>
            </a:r>
          </a:p>
        </p:txBody>
      </p:sp>
      <p:sp>
        <p:nvSpPr>
          <p:cNvPr id="3" name="TextBox 2">
            <a:extLst>
              <a:ext uri="{FF2B5EF4-FFF2-40B4-BE49-F238E27FC236}">
                <a16:creationId xmlns:a16="http://schemas.microsoft.com/office/drawing/2014/main" id="{CE4C6065-C1AC-4FEB-B393-547039A26EA8}"/>
              </a:ext>
            </a:extLst>
          </p:cNvPr>
          <p:cNvSpPr txBox="1"/>
          <p:nvPr/>
        </p:nvSpPr>
        <p:spPr>
          <a:xfrm>
            <a:off x="186267" y="669269"/>
            <a:ext cx="11802533" cy="6247864"/>
          </a:xfrm>
          <a:prstGeom prst="rect">
            <a:avLst/>
          </a:prstGeom>
          <a:noFill/>
        </p:spPr>
        <p:txBody>
          <a:bodyPr wrap="square" rtlCol="0">
            <a:spAutoFit/>
          </a:bodyPr>
          <a:lstStyle/>
          <a:p>
            <a:pPr defTabSz="609585">
              <a:spcAft>
                <a:spcPts val="800"/>
              </a:spcAft>
              <a:defRPr/>
            </a:pPr>
            <a:r>
              <a:rPr lang="en-US" sz="2000">
                <a:solidFill>
                  <a:srgbClr val="000000"/>
                </a:solidFill>
                <a:latin typeface="Arial"/>
              </a:rPr>
              <a:t>Dempsey, L. (2017). Library collections in the life of the user: Two directions. </a:t>
            </a:r>
            <a:r>
              <a:rPr lang="en-US" sz="2000" i="1">
                <a:solidFill>
                  <a:srgbClr val="000000"/>
                </a:solidFill>
                <a:latin typeface="Arial"/>
              </a:rPr>
              <a:t>LIBER Quarterly, 26</a:t>
            </a:r>
            <a:r>
              <a:rPr lang="en-US" sz="2000">
                <a:solidFill>
                  <a:srgbClr val="000000"/>
                </a:solidFill>
                <a:latin typeface="Arial"/>
              </a:rPr>
              <a:t>(4).</a:t>
            </a:r>
            <a:br>
              <a:rPr lang="en-US" sz="2000">
                <a:solidFill>
                  <a:srgbClr val="000000"/>
                </a:solidFill>
                <a:latin typeface="Arial"/>
              </a:rPr>
            </a:br>
            <a:r>
              <a:rPr lang="en-US" sz="2000" u="sng">
                <a:solidFill>
                  <a:srgbClr val="000000"/>
                </a:solidFill>
                <a:latin typeface="Arial"/>
                <a:hlinkClick r:id="rId2"/>
              </a:rPr>
              <a:t>https://www.liberquarterly.eu/articles/10.18352/lq.10170/</a:t>
            </a:r>
            <a:r>
              <a:rPr lang="en-US" sz="2000">
                <a:solidFill>
                  <a:srgbClr val="000000"/>
                </a:solidFill>
                <a:latin typeface="Arial"/>
              </a:rPr>
              <a:t>. </a:t>
            </a:r>
          </a:p>
          <a:p>
            <a:pPr defTabSz="609585">
              <a:spcAft>
                <a:spcPts val="800"/>
              </a:spcAft>
              <a:defRPr/>
            </a:pPr>
            <a:r>
              <a:rPr lang="en-US" sz="2000">
                <a:solidFill>
                  <a:srgbClr val="000000"/>
                </a:solidFill>
                <a:latin typeface="Arial"/>
              </a:rPr>
              <a:t>Dempsey, L. (2019). The Facilitated Collection Redux: A note on collections as a service, the university of California, and Elsevier. April 1, 2019. </a:t>
            </a:r>
            <a:r>
              <a:rPr lang="en-US" sz="2000">
                <a:hlinkClick r:id="rId3"/>
              </a:rPr>
              <a:t>http://orweblog.oclc.org/the-facilitated-collection-redux-a-note-on-collections-as-a-service-the-university-of-california-and-elsevier/</a:t>
            </a:r>
            <a:endParaRPr lang="en-US" sz="2000">
              <a:solidFill>
                <a:srgbClr val="000000"/>
              </a:solidFill>
              <a:latin typeface="Arial"/>
            </a:endParaRPr>
          </a:p>
          <a:p>
            <a:pPr defTabSz="609585">
              <a:spcAft>
                <a:spcPts val="800"/>
              </a:spcAft>
              <a:defRPr/>
            </a:pPr>
            <a:r>
              <a:rPr lang="en-US" sz="2000">
                <a:solidFill>
                  <a:srgbClr val="000000"/>
                </a:solidFill>
                <a:latin typeface="Arial"/>
              </a:rPr>
              <a:t>Enis, M. (2015). “Wisdom of the Crowd | Digital Collections.” </a:t>
            </a:r>
            <a:r>
              <a:rPr lang="en-US" sz="2000" i="1">
                <a:solidFill>
                  <a:srgbClr val="000000"/>
                </a:solidFill>
                <a:latin typeface="Arial"/>
              </a:rPr>
              <a:t>Library Journal</a:t>
            </a:r>
            <a:r>
              <a:rPr lang="en-US" sz="2000">
                <a:solidFill>
                  <a:srgbClr val="000000"/>
                </a:solidFill>
                <a:latin typeface="Arial"/>
              </a:rPr>
              <a:t>, July 13. </a:t>
            </a:r>
            <a:r>
              <a:rPr lang="en-US" sz="2000" u="sng">
                <a:solidFill>
                  <a:srgbClr val="000000"/>
                </a:solidFill>
                <a:latin typeface="Arial"/>
                <a:hlinkClick r:id="rId4"/>
              </a:rPr>
              <a:t>http://lj.libraryjournal.com/2015/07/technology/wisdom-of-the-crowd-digital-collections/#_</a:t>
            </a:r>
            <a:r>
              <a:rPr lang="en-US" sz="2000">
                <a:solidFill>
                  <a:srgbClr val="000000"/>
                </a:solidFill>
                <a:latin typeface="Arial"/>
              </a:rPr>
              <a:t>.</a:t>
            </a:r>
          </a:p>
          <a:p>
            <a:pPr defTabSz="609585">
              <a:spcAft>
                <a:spcPts val="800"/>
              </a:spcAft>
              <a:defRPr/>
            </a:pPr>
            <a:r>
              <a:rPr lang="en-US" sz="2000">
                <a:solidFill>
                  <a:srgbClr val="000000"/>
                </a:solidFill>
                <a:latin typeface="Arial"/>
              </a:rPr>
              <a:t>Faniel, I. M., Austin, A., Kansa, E., Kansa, S. W., France, P., Jacobs, J., … Yakel, E. (2018). Beyond the archive: Bridging data creation and reuse in archaeology. </a:t>
            </a:r>
            <a:r>
              <a:rPr lang="en-US" sz="2000" i="1">
                <a:solidFill>
                  <a:srgbClr val="000000"/>
                </a:solidFill>
                <a:latin typeface="Arial"/>
              </a:rPr>
              <a:t>Advances in Archaeological Practice</a:t>
            </a:r>
            <a:r>
              <a:rPr lang="en-US" sz="2000">
                <a:solidFill>
                  <a:srgbClr val="000000"/>
                </a:solidFill>
                <a:latin typeface="Arial"/>
              </a:rPr>
              <a:t>, 6(02), 105-116. </a:t>
            </a:r>
            <a:r>
              <a:rPr lang="en-US" sz="2000" u="sng">
                <a:solidFill>
                  <a:srgbClr val="000000"/>
                </a:solidFill>
                <a:latin typeface="Arial"/>
                <a:hlinkClick r:id="rId5"/>
              </a:rPr>
              <a:t>https://doi.org/10.1017/aap.2018.2</a:t>
            </a:r>
            <a:r>
              <a:rPr lang="en-US" sz="2000">
                <a:solidFill>
                  <a:srgbClr val="000000"/>
                </a:solidFill>
                <a:latin typeface="Arial"/>
              </a:rPr>
              <a:t>.</a:t>
            </a:r>
          </a:p>
          <a:p>
            <a:pPr defTabSz="609585">
              <a:spcAft>
                <a:spcPts val="800"/>
              </a:spcAft>
              <a:defRPr/>
            </a:pPr>
            <a:r>
              <a:rPr lang="en-US" sz="2000">
                <a:solidFill>
                  <a:srgbClr val="000000"/>
                </a:solidFill>
                <a:latin typeface="Arial"/>
              </a:rPr>
              <a:t>Faniel, I. M., Frank, R. D., &amp; Yakel, E. (In Press). Context from the data reuser’s point of view. </a:t>
            </a:r>
            <a:r>
              <a:rPr lang="en-US" sz="2000" i="1">
                <a:solidFill>
                  <a:srgbClr val="000000"/>
                </a:solidFill>
                <a:latin typeface="Arial"/>
              </a:rPr>
              <a:t>Journal of Documentation</a:t>
            </a:r>
            <a:r>
              <a:rPr lang="en-US" sz="2000">
                <a:solidFill>
                  <a:srgbClr val="000000"/>
                </a:solidFill>
                <a:latin typeface="Arial"/>
              </a:rPr>
              <a:t>. </a:t>
            </a:r>
          </a:p>
          <a:p>
            <a:pPr defTabSz="609585">
              <a:spcAft>
                <a:spcPts val="800"/>
              </a:spcAft>
              <a:defRPr/>
            </a:pPr>
            <a:r>
              <a:rPr lang="en-US" sz="2000">
                <a:solidFill>
                  <a:srgbClr val="000000"/>
                </a:solidFill>
                <a:latin typeface="Arial"/>
              </a:rPr>
              <a:t>Faniel, I. M., Kriesberg, A., &amp; Yakel, E. (2016). Social scientists’ satisfaction with data reuse. </a:t>
            </a:r>
            <a:r>
              <a:rPr lang="en-US" sz="2000" i="1">
                <a:solidFill>
                  <a:srgbClr val="000000"/>
                </a:solidFill>
                <a:latin typeface="Arial"/>
              </a:rPr>
              <a:t>Journal of the Association for Information Science and Technology</a:t>
            </a:r>
            <a:r>
              <a:rPr lang="en-US" sz="2000">
                <a:solidFill>
                  <a:srgbClr val="000000"/>
                </a:solidFill>
                <a:latin typeface="Arial"/>
              </a:rPr>
              <a:t>, </a:t>
            </a:r>
            <a:r>
              <a:rPr lang="en-US" sz="2000" i="1">
                <a:solidFill>
                  <a:srgbClr val="000000"/>
                </a:solidFill>
                <a:latin typeface="Arial"/>
              </a:rPr>
              <a:t>67</a:t>
            </a:r>
            <a:r>
              <a:rPr lang="en-US" sz="2000">
                <a:solidFill>
                  <a:srgbClr val="000000"/>
                </a:solidFill>
                <a:latin typeface="Arial"/>
              </a:rPr>
              <a:t>(6), 1404–1416. </a:t>
            </a:r>
            <a:r>
              <a:rPr lang="en-US" sz="2000" u="sng">
                <a:solidFill>
                  <a:srgbClr val="000000"/>
                </a:solidFill>
                <a:latin typeface="Arial"/>
                <a:hlinkClick r:id="rId6"/>
              </a:rPr>
              <a:t>https://doi.org/10.1002/asi.23480</a:t>
            </a:r>
            <a:endParaRPr lang="en-US" sz="2000">
              <a:solidFill>
                <a:srgbClr val="000000"/>
              </a:solidFill>
              <a:latin typeface="Arial"/>
            </a:endParaRPr>
          </a:p>
          <a:p>
            <a:pPr defTabSz="609585">
              <a:spcAft>
                <a:spcPts val="800"/>
              </a:spcAft>
              <a:defRPr/>
            </a:pPr>
            <a:r>
              <a:rPr lang="en-US" sz="2000">
                <a:solidFill>
                  <a:srgbClr val="000000"/>
                </a:solidFill>
                <a:latin typeface="Arial"/>
              </a:rPr>
              <a:t>Faniel, I.M., &amp; Connaway, L. S. (2018). Librarians' perspectives on the factors influencing research data management programs. </a:t>
            </a:r>
            <a:r>
              <a:rPr lang="en-US" sz="2000" i="1">
                <a:solidFill>
                  <a:srgbClr val="000000"/>
                </a:solidFill>
                <a:latin typeface="Arial"/>
              </a:rPr>
              <a:t>College &amp; Research Libraries 79</a:t>
            </a:r>
            <a:r>
              <a:rPr lang="en-US" sz="2000">
                <a:solidFill>
                  <a:srgbClr val="000000"/>
                </a:solidFill>
                <a:latin typeface="Arial"/>
              </a:rPr>
              <a:t>(1), 100-119. </a:t>
            </a:r>
            <a:r>
              <a:rPr lang="en-US" sz="2000" u="sng">
                <a:solidFill>
                  <a:srgbClr val="000000"/>
                </a:solidFill>
                <a:latin typeface="Arial"/>
                <a:hlinkClick r:id="rId7"/>
              </a:rPr>
              <a:t>https://doi.org/10.5860/crl.79.1.100</a:t>
            </a:r>
            <a:endParaRPr lang="en-US" sz="2000">
              <a:solidFill>
                <a:srgbClr val="000000"/>
              </a:solidFill>
              <a:latin typeface="Arial"/>
            </a:endParaRPr>
          </a:p>
        </p:txBody>
      </p:sp>
    </p:spTree>
    <p:extLst>
      <p:ext uri="{BB962C8B-B14F-4D97-AF65-F5344CB8AC3E}">
        <p14:creationId xmlns:p14="http://schemas.microsoft.com/office/powerpoint/2010/main" val="3169714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21BACA-79F6-43CB-9DDE-62441427FCA1}"/>
              </a:ext>
            </a:extLst>
          </p:cNvPr>
          <p:cNvSpPr>
            <a:spLocks noGrp="1"/>
          </p:cNvSpPr>
          <p:nvPr>
            <p:ph type="body" sz="quarter" idx="4294967295"/>
          </p:nvPr>
        </p:nvSpPr>
        <p:spPr>
          <a:xfrm>
            <a:off x="0" y="101600"/>
            <a:ext cx="11252200" cy="711200"/>
          </a:xfrm>
          <a:prstGeom prst="rect">
            <a:avLst/>
          </a:prstGeom>
        </p:spPr>
        <p:txBody>
          <a:bodyPr/>
          <a:lstStyle/>
          <a:p>
            <a:pPr marL="0" indent="0">
              <a:buNone/>
            </a:pPr>
            <a:r>
              <a:rPr lang="en-US" sz="3733"/>
              <a:t>   </a:t>
            </a:r>
            <a:r>
              <a:rPr lang="en-US" sz="3733" b="1">
                <a:solidFill>
                  <a:srgbClr val="004B7F"/>
                </a:solidFill>
              </a:rPr>
              <a:t>References</a:t>
            </a:r>
          </a:p>
        </p:txBody>
      </p:sp>
      <p:sp>
        <p:nvSpPr>
          <p:cNvPr id="3" name="TextBox 2">
            <a:extLst>
              <a:ext uri="{FF2B5EF4-FFF2-40B4-BE49-F238E27FC236}">
                <a16:creationId xmlns:a16="http://schemas.microsoft.com/office/drawing/2014/main" id="{CE4C6065-C1AC-4FEB-B393-547039A26EA8}"/>
              </a:ext>
            </a:extLst>
          </p:cNvPr>
          <p:cNvSpPr txBox="1"/>
          <p:nvPr/>
        </p:nvSpPr>
        <p:spPr>
          <a:xfrm>
            <a:off x="186267" y="669269"/>
            <a:ext cx="11802533" cy="5611857"/>
          </a:xfrm>
          <a:prstGeom prst="rect">
            <a:avLst/>
          </a:prstGeom>
          <a:noFill/>
        </p:spPr>
        <p:txBody>
          <a:bodyPr wrap="square" rtlCol="0">
            <a:spAutoFit/>
          </a:bodyPr>
          <a:lstStyle/>
          <a:p>
            <a:pPr defTabSz="609585">
              <a:spcAft>
                <a:spcPts val="800"/>
              </a:spcAft>
              <a:defRPr/>
            </a:pPr>
            <a:r>
              <a:rPr lang="en-US" sz="2000">
                <a:solidFill>
                  <a:srgbClr val="000000"/>
                </a:solidFill>
                <a:latin typeface="Arial"/>
              </a:rPr>
              <a:t>Faniel, I.M., &amp; Yakel, E. (2017). Practices do not make perfect: Disciplinary data sharing and reuse practices and their implications for repository data curation. In L.R. Johnston (Ed.), </a:t>
            </a:r>
            <a:r>
              <a:rPr lang="en-US" sz="2000" i="1">
                <a:solidFill>
                  <a:srgbClr val="000000"/>
                </a:solidFill>
                <a:latin typeface="Arial"/>
              </a:rPr>
              <a:t>Curating research data volume 1: Practical strategies for your digital repository</a:t>
            </a:r>
            <a:r>
              <a:rPr lang="en-US" sz="2000">
                <a:solidFill>
                  <a:srgbClr val="000000"/>
                </a:solidFill>
                <a:latin typeface="Arial"/>
              </a:rPr>
              <a:t> (pp. 103-125)</a:t>
            </a:r>
            <a:r>
              <a:rPr lang="en-US" sz="2000" i="1">
                <a:solidFill>
                  <a:srgbClr val="000000"/>
                </a:solidFill>
                <a:latin typeface="Arial"/>
              </a:rPr>
              <a:t>.</a:t>
            </a:r>
            <a:r>
              <a:rPr lang="en-US" sz="2000">
                <a:solidFill>
                  <a:srgbClr val="000000"/>
                </a:solidFill>
                <a:latin typeface="Arial"/>
              </a:rPr>
              <a:t> Chicago: Association of College and Research Libraries Press.</a:t>
            </a:r>
          </a:p>
          <a:p>
            <a:pPr defTabSz="609585">
              <a:spcAft>
                <a:spcPts val="800"/>
              </a:spcAft>
              <a:defRPr/>
            </a:pPr>
            <a:r>
              <a:rPr lang="en-US" sz="2000">
                <a:solidFill>
                  <a:srgbClr val="000000"/>
                </a:solidFill>
                <a:latin typeface="Arial"/>
              </a:rPr>
              <a:t>Lavoie, B., &amp; Malpas, C. (2015). </a:t>
            </a:r>
            <a:r>
              <a:rPr lang="en-US" sz="2000" i="1">
                <a:solidFill>
                  <a:srgbClr val="000000"/>
                </a:solidFill>
                <a:latin typeface="Arial"/>
              </a:rPr>
              <a:t>Stewardship of the evolving scholarly record: From the invisible hand to conscious coordination</a:t>
            </a:r>
            <a:r>
              <a:rPr lang="en-US" sz="2000">
                <a:solidFill>
                  <a:srgbClr val="000000"/>
                </a:solidFill>
                <a:latin typeface="Arial"/>
              </a:rPr>
              <a:t>. Dublin, Ohio: OCLC Research. </a:t>
            </a:r>
            <a:r>
              <a:rPr lang="en-US" sz="2000" u="sng">
                <a:solidFill>
                  <a:srgbClr val="000000"/>
                </a:solidFill>
                <a:latin typeface="Arial"/>
                <a:hlinkClick r:id="rId2"/>
              </a:rPr>
              <a:t>https://doi.org/10.25333/C3J63N</a:t>
            </a:r>
            <a:r>
              <a:rPr lang="en-US" sz="2000">
                <a:solidFill>
                  <a:srgbClr val="000000"/>
                </a:solidFill>
                <a:latin typeface="Arial"/>
              </a:rPr>
              <a:t>.</a:t>
            </a:r>
          </a:p>
          <a:p>
            <a:pPr defTabSz="609585">
              <a:spcAft>
                <a:spcPts val="800"/>
              </a:spcAft>
              <a:defRPr/>
            </a:pPr>
            <a:r>
              <a:rPr lang="en-US" sz="2000">
                <a:solidFill>
                  <a:srgbClr val="000000"/>
                </a:solidFill>
                <a:latin typeface="Arial"/>
              </a:rPr>
              <a:t>Lavoie, B., Childress, E., Erway, R., Faniel, I., Malpas, C., Schaffner, J., &amp; van der Werf, T. (2014). </a:t>
            </a:r>
            <a:r>
              <a:rPr lang="en-US" sz="2000" i="1">
                <a:solidFill>
                  <a:srgbClr val="000000"/>
                </a:solidFill>
                <a:latin typeface="Arial"/>
              </a:rPr>
              <a:t>The evolving scholarly record</a:t>
            </a:r>
            <a:r>
              <a:rPr lang="en-US" sz="2000">
                <a:solidFill>
                  <a:srgbClr val="000000"/>
                </a:solidFill>
                <a:latin typeface="Arial"/>
              </a:rPr>
              <a:t>. Dublin, Ohio: OCLC Research. </a:t>
            </a:r>
            <a:r>
              <a:rPr lang="en-US" sz="2000" u="sng">
                <a:solidFill>
                  <a:srgbClr val="000000"/>
                </a:solidFill>
                <a:latin typeface="Arial"/>
                <a:hlinkClick r:id="rId3"/>
              </a:rPr>
              <a:t>https://doi.org/10.25333/C3763V</a:t>
            </a:r>
            <a:r>
              <a:rPr lang="en-US" sz="2000">
                <a:solidFill>
                  <a:srgbClr val="000000"/>
                </a:solidFill>
                <a:latin typeface="Arial"/>
              </a:rPr>
              <a:t>.</a:t>
            </a:r>
          </a:p>
          <a:p>
            <a:pPr defTabSz="609585">
              <a:spcAft>
                <a:spcPts val="800"/>
              </a:spcAft>
              <a:defRPr/>
            </a:pPr>
            <a:r>
              <a:rPr lang="en-US" sz="2000">
                <a:solidFill>
                  <a:srgbClr val="000000"/>
                </a:solidFill>
                <a:latin typeface="Arial"/>
              </a:rPr>
              <a:t>Prepare for the next evolution of libraries: Carnegie Mellon University. (n.d.). </a:t>
            </a:r>
            <a:r>
              <a:rPr lang="en-US" sz="2000" u="sng">
                <a:solidFill>
                  <a:srgbClr val="000000"/>
                </a:solidFill>
                <a:latin typeface="Arial"/>
                <a:hlinkClick r:id="rId4"/>
              </a:rPr>
              <a:t>https://www.oclc.org/en/member-stories/carnegie-mellon.html</a:t>
            </a:r>
            <a:r>
              <a:rPr lang="en-US" sz="2000">
                <a:solidFill>
                  <a:srgbClr val="000000"/>
                </a:solidFill>
                <a:latin typeface="Arial"/>
              </a:rPr>
              <a:t>.</a:t>
            </a:r>
          </a:p>
          <a:p>
            <a:pPr defTabSz="609585">
              <a:spcAft>
                <a:spcPts val="800"/>
              </a:spcAft>
              <a:defRPr/>
            </a:pPr>
            <a:r>
              <a:rPr lang="en-US" sz="2000">
                <a:solidFill>
                  <a:srgbClr val="000000"/>
                </a:solidFill>
                <a:latin typeface="Arial"/>
              </a:rPr>
              <a:t>Wilkinson, M. D., Dumontier, M., Aalbersberg, Ij. J., Appleton, G., Axton, M., Baak, A., … Mons, B. (2016). The FAIR Guiding Principles for scientific data management and stewardship. </a:t>
            </a:r>
            <a:r>
              <a:rPr lang="en-US" sz="2000" i="1">
                <a:solidFill>
                  <a:srgbClr val="000000"/>
                </a:solidFill>
                <a:latin typeface="Arial"/>
              </a:rPr>
              <a:t>Scientific Data</a:t>
            </a:r>
            <a:r>
              <a:rPr lang="en-US" sz="2000">
                <a:solidFill>
                  <a:srgbClr val="000000"/>
                </a:solidFill>
                <a:latin typeface="Arial"/>
              </a:rPr>
              <a:t>, </a:t>
            </a:r>
            <a:r>
              <a:rPr lang="en-US" sz="2000" i="1">
                <a:solidFill>
                  <a:srgbClr val="000000"/>
                </a:solidFill>
                <a:latin typeface="Arial"/>
              </a:rPr>
              <a:t>3</a:t>
            </a:r>
            <a:r>
              <a:rPr lang="en-US" sz="2000">
                <a:solidFill>
                  <a:srgbClr val="000000"/>
                </a:solidFill>
                <a:latin typeface="Arial"/>
              </a:rPr>
              <a:t>, 160018. </a:t>
            </a:r>
            <a:r>
              <a:rPr lang="en-US" sz="2000" u="sng">
                <a:solidFill>
                  <a:srgbClr val="000000"/>
                </a:solidFill>
                <a:latin typeface="Arial"/>
                <a:hlinkClick r:id="rId5"/>
              </a:rPr>
              <a:t>https://doi.org/10.1038/sdata.2016.18</a:t>
            </a:r>
            <a:endParaRPr lang="en-US" sz="2000">
              <a:solidFill>
                <a:srgbClr val="000000"/>
              </a:solidFill>
              <a:latin typeface="Arial"/>
            </a:endParaRPr>
          </a:p>
          <a:p>
            <a:pPr defTabSz="609585">
              <a:spcAft>
                <a:spcPts val="800"/>
              </a:spcAft>
              <a:defRPr/>
            </a:pPr>
            <a:r>
              <a:rPr lang="en-US" sz="2000">
                <a:solidFill>
                  <a:srgbClr val="000000"/>
                </a:solidFill>
                <a:latin typeface="Arial"/>
              </a:rPr>
              <a:t>Yakel, E., Faniel, I. M., &amp; Maioriana, Z. (In Press). Virtuous and vicious circles in the data lifecycle. </a:t>
            </a:r>
            <a:r>
              <a:rPr lang="en-US" sz="2000" i="1">
                <a:solidFill>
                  <a:srgbClr val="000000"/>
                </a:solidFill>
                <a:latin typeface="Arial"/>
              </a:rPr>
              <a:t>Information Research</a:t>
            </a:r>
            <a:r>
              <a:rPr lang="en-US" sz="2000">
                <a:solidFill>
                  <a:srgbClr val="000000"/>
                </a:solidFill>
                <a:latin typeface="Arial"/>
              </a:rPr>
              <a:t>. </a:t>
            </a:r>
          </a:p>
          <a:p>
            <a:pPr defTabSz="609585">
              <a:spcAft>
                <a:spcPts val="800"/>
              </a:spcAft>
              <a:defRPr/>
            </a:pPr>
            <a:endParaRPr lang="en-US" sz="1867">
              <a:solidFill>
                <a:srgbClr val="000000"/>
              </a:solidFill>
              <a:latin typeface="Arial"/>
            </a:endParaRPr>
          </a:p>
        </p:txBody>
      </p:sp>
    </p:spTree>
    <p:extLst>
      <p:ext uri="{BB962C8B-B14F-4D97-AF65-F5344CB8AC3E}">
        <p14:creationId xmlns:p14="http://schemas.microsoft.com/office/powerpoint/2010/main" val="3276884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5567A4-3268-7B40-AF02-675B74B8F193}"/>
              </a:ext>
            </a:extLst>
          </p:cNvPr>
          <p:cNvPicPr>
            <a:picLocks noChangeAspect="1"/>
          </p:cNvPicPr>
          <p:nvPr/>
        </p:nvPicPr>
        <p:blipFill rotWithShape="1">
          <a:blip r:embed="rId3" cstate="screen">
            <a:alphaModFix amt="30000"/>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7" name="TextBox 6">
            <a:extLst>
              <a:ext uri="{FF2B5EF4-FFF2-40B4-BE49-F238E27FC236}">
                <a16:creationId xmlns:a16="http://schemas.microsoft.com/office/drawing/2014/main" id="{BEAD1B58-F620-5341-B167-FA9C5F43280B}"/>
              </a:ext>
            </a:extLst>
          </p:cNvPr>
          <p:cNvSpPr txBox="1"/>
          <p:nvPr/>
        </p:nvSpPr>
        <p:spPr>
          <a:xfrm>
            <a:off x="0" y="4007078"/>
            <a:ext cx="12192000" cy="1436227"/>
          </a:xfrm>
          <a:prstGeom prst="rect">
            <a:avLst/>
          </a:pr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endParaRPr lang="en-US" sz="3733">
              <a:cs typeface="Arial"/>
            </a:endParaRPr>
          </a:p>
          <a:p>
            <a:pPr algn="ctr"/>
            <a:r>
              <a:rPr lang="en-US" sz="4800">
                <a:cs typeface="Arial"/>
              </a:rPr>
              <a:t>Library </a:t>
            </a:r>
            <a:r>
              <a:rPr lang="en-US" sz="4800" b="1">
                <a:solidFill>
                  <a:schemeClr val="accent1"/>
                </a:solidFill>
                <a:cs typeface="Arial"/>
              </a:rPr>
              <a:t>On-demand</a:t>
            </a:r>
          </a:p>
        </p:txBody>
      </p:sp>
      <p:pic>
        <p:nvPicPr>
          <p:cNvPr id="5" name="Graphic 4">
            <a:extLst>
              <a:ext uri="{FF2B5EF4-FFF2-40B4-BE49-F238E27FC236}">
                <a16:creationId xmlns:a16="http://schemas.microsoft.com/office/drawing/2014/main" id="{9ED5BF9C-AEB0-8E4D-AA4D-AE29B4854B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35850" y="1099679"/>
            <a:ext cx="2520300" cy="2688320"/>
          </a:xfrm>
          <a:prstGeom prst="rect">
            <a:avLst/>
          </a:prstGeom>
        </p:spPr>
      </p:pic>
    </p:spTree>
    <p:extLst>
      <p:ext uri="{BB962C8B-B14F-4D97-AF65-F5344CB8AC3E}">
        <p14:creationId xmlns:p14="http://schemas.microsoft.com/office/powerpoint/2010/main" val="779228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platzhalter 14">
            <a:extLst>
              <a:ext uri="{FF2B5EF4-FFF2-40B4-BE49-F238E27FC236}">
                <a16:creationId xmlns:a16="http://schemas.microsoft.com/office/drawing/2014/main" id="{C182F509-2717-4C18-B649-DE12C7DB3C11}"/>
              </a:ext>
            </a:extLst>
          </p:cNvPr>
          <p:cNvSpPr>
            <a:spLocks noGrp="1"/>
          </p:cNvSpPr>
          <p:nvPr>
            <p:ph type="body" sz="quarter" idx="10"/>
          </p:nvPr>
        </p:nvSpPr>
        <p:spPr>
          <a:xfrm>
            <a:off x="420346" y="1108082"/>
            <a:ext cx="10898717" cy="830997"/>
          </a:xfrm>
        </p:spPr>
        <p:txBody>
          <a:bodyPr/>
          <a:lstStyle/>
          <a:p>
            <a:r>
              <a:rPr lang="en-US"/>
              <a:t>Synthesis of Recent Research</a:t>
            </a:r>
          </a:p>
        </p:txBody>
      </p:sp>
      <p:sp>
        <p:nvSpPr>
          <p:cNvPr id="10" name="Textplatzhalter 9">
            <a:extLst>
              <a:ext uri="{FF2B5EF4-FFF2-40B4-BE49-F238E27FC236}">
                <a16:creationId xmlns:a16="http://schemas.microsoft.com/office/drawing/2014/main" id="{6E045240-9184-453C-8D29-44B0DC61A683}"/>
              </a:ext>
            </a:extLst>
          </p:cNvPr>
          <p:cNvSpPr>
            <a:spLocks noGrp="1"/>
          </p:cNvSpPr>
          <p:nvPr>
            <p:ph type="body" sz="quarter" idx="11"/>
          </p:nvPr>
        </p:nvSpPr>
        <p:spPr/>
        <p:txBody>
          <a:bodyPr/>
          <a:lstStyle/>
          <a:p>
            <a:endParaRPr lang="de-DE"/>
          </a:p>
        </p:txBody>
      </p:sp>
      <p:sp>
        <p:nvSpPr>
          <p:cNvPr id="11" name="Textplatzhalter 10">
            <a:extLst>
              <a:ext uri="{FF2B5EF4-FFF2-40B4-BE49-F238E27FC236}">
                <a16:creationId xmlns:a16="http://schemas.microsoft.com/office/drawing/2014/main" id="{A6C5E478-0F00-4042-9D56-EBBD6B97E54D}"/>
              </a:ext>
            </a:extLst>
          </p:cNvPr>
          <p:cNvSpPr>
            <a:spLocks noGrp="1"/>
          </p:cNvSpPr>
          <p:nvPr>
            <p:ph type="body" sz="quarter" idx="12"/>
          </p:nvPr>
        </p:nvSpPr>
        <p:spPr/>
        <p:txBody>
          <a:bodyPr/>
          <a:lstStyle/>
          <a:p>
            <a:endParaRPr lang="de-DE"/>
          </a:p>
        </p:txBody>
      </p:sp>
      <p:sp>
        <p:nvSpPr>
          <p:cNvPr id="2" name="Foliennummernplatzhalter 1">
            <a:extLst>
              <a:ext uri="{FF2B5EF4-FFF2-40B4-BE49-F238E27FC236}">
                <a16:creationId xmlns:a16="http://schemas.microsoft.com/office/drawing/2014/main" id="{1E5444B5-FE3A-4690-965E-B9131D8E082F}"/>
              </a:ext>
            </a:extLst>
          </p:cNvPr>
          <p:cNvSpPr>
            <a:spLocks noGrp="1"/>
          </p:cNvSpPr>
          <p:nvPr>
            <p:ph type="sldNum" sz="quarter" idx="4"/>
          </p:nvPr>
        </p:nvSpPr>
        <p:spPr/>
        <p:txBody>
          <a:bodyPr/>
          <a:lstStyle/>
          <a:p>
            <a:fld id="{C7E911E4-7CD8-4F9C-B647-4242FE4D1061}" type="slidenum">
              <a:rPr lang="de-DE" smtClean="0"/>
              <a:pPr/>
              <a:t>8</a:t>
            </a:fld>
            <a:endParaRPr lang="de-DE"/>
          </a:p>
        </p:txBody>
      </p:sp>
    </p:spTree>
    <p:extLst>
      <p:ext uri="{BB962C8B-B14F-4D97-AF65-F5344CB8AC3E}">
        <p14:creationId xmlns:p14="http://schemas.microsoft.com/office/powerpoint/2010/main" val="3107098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78D068-075C-6A43-8B19-FA429E420246}"/>
              </a:ext>
            </a:extLst>
          </p:cNvPr>
          <p:cNvSpPr>
            <a:spLocks noGrp="1"/>
          </p:cNvSpPr>
          <p:nvPr>
            <p:ph type="body" sz="quarter" idx="12"/>
          </p:nvPr>
        </p:nvSpPr>
        <p:spPr/>
        <p:txBody>
          <a:bodyPr/>
          <a:lstStyle/>
          <a:p>
            <a:pPr marL="0" indent="0">
              <a:buNone/>
            </a:pPr>
            <a:r>
              <a:rPr lang="en-US"/>
              <a:t>In 2017, OCLC Research was encouraged by OCLC EMEA Regional Council to sharpen intelligence around research library needs and priorities outside the United States</a:t>
            </a:r>
            <a:br>
              <a:rPr lang="en-US"/>
            </a:br>
            <a:endParaRPr lang="en-US"/>
          </a:p>
          <a:p>
            <a:pPr lvl="1"/>
            <a:r>
              <a:rPr lang="en-US" sz="2800"/>
              <a:t>2017: survey of library directors at 238 institutions in the UK, the Netherlands, Germany, Austria, Switzerland, Denmark, Spain, France, and Italy</a:t>
            </a:r>
          </a:p>
          <a:p>
            <a:pPr lvl="1"/>
            <a:r>
              <a:rPr lang="en-US" sz="2800"/>
              <a:t>2018: survey of library directors in CARL and CAUL </a:t>
            </a:r>
          </a:p>
          <a:p>
            <a:pPr lvl="1"/>
            <a:r>
              <a:rPr lang="en-US" sz="2800"/>
              <a:t>2019: Global Analysis</a:t>
            </a:r>
          </a:p>
          <a:p>
            <a:endParaRPr lang="en-US"/>
          </a:p>
          <a:p>
            <a:pPr marL="0" indent="0">
              <a:buNone/>
            </a:pPr>
            <a:endParaRPr lang="en-US"/>
          </a:p>
          <a:p>
            <a:pPr marL="0" indent="0">
              <a:buNone/>
            </a:pPr>
            <a:endParaRPr lang="en-US"/>
          </a:p>
        </p:txBody>
      </p:sp>
      <p:sp>
        <p:nvSpPr>
          <p:cNvPr id="3" name="Text Placeholder 2">
            <a:extLst>
              <a:ext uri="{FF2B5EF4-FFF2-40B4-BE49-F238E27FC236}">
                <a16:creationId xmlns:a16="http://schemas.microsoft.com/office/drawing/2014/main" id="{C0983030-F412-3544-95CE-F367359E67A0}"/>
              </a:ext>
            </a:extLst>
          </p:cNvPr>
          <p:cNvSpPr>
            <a:spLocks noGrp="1"/>
          </p:cNvSpPr>
          <p:nvPr>
            <p:ph type="body" sz="quarter" idx="13"/>
          </p:nvPr>
        </p:nvSpPr>
        <p:spPr/>
        <p:txBody>
          <a:bodyPr/>
          <a:lstStyle/>
          <a:p>
            <a:r>
              <a:rPr lang="en-US"/>
              <a:t>OCLC Innovation Surveys</a:t>
            </a:r>
          </a:p>
        </p:txBody>
      </p:sp>
      <p:sp>
        <p:nvSpPr>
          <p:cNvPr id="4" name="Foliennummernplatzhalter 3">
            <a:extLst>
              <a:ext uri="{FF2B5EF4-FFF2-40B4-BE49-F238E27FC236}">
                <a16:creationId xmlns:a16="http://schemas.microsoft.com/office/drawing/2014/main" id="{64D61FBF-11EC-48FF-A671-F932ED119792}"/>
              </a:ext>
            </a:extLst>
          </p:cNvPr>
          <p:cNvSpPr>
            <a:spLocks noGrp="1"/>
          </p:cNvSpPr>
          <p:nvPr>
            <p:ph type="sldNum" sz="quarter" idx="4"/>
          </p:nvPr>
        </p:nvSpPr>
        <p:spPr/>
        <p:txBody>
          <a:bodyPr/>
          <a:lstStyle/>
          <a:p>
            <a:fld id="{C7E911E4-7CD8-4F9C-B647-4242FE4D1061}" type="slidenum">
              <a:rPr lang="de-DE" smtClean="0"/>
              <a:pPr/>
              <a:t>9</a:t>
            </a:fld>
            <a:endParaRPr lang="de-DE"/>
          </a:p>
        </p:txBody>
      </p:sp>
    </p:spTree>
    <p:extLst>
      <p:ext uri="{BB962C8B-B14F-4D97-AF65-F5344CB8AC3E}">
        <p14:creationId xmlns:p14="http://schemas.microsoft.com/office/powerpoint/2010/main" val="739493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5041</TotalTime>
  <Words>5621</Words>
  <Application>Microsoft Macintosh PowerPoint</Application>
  <PresentationFormat>Widescreen</PresentationFormat>
  <Paragraphs>800</Paragraphs>
  <Slides>62</Slides>
  <Notes>52</Notes>
  <HiddenSlides>6</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62</vt:i4>
      </vt:variant>
    </vt:vector>
  </HeadingPairs>
  <TitlesOfParts>
    <vt:vector size="71" baseType="lpstr">
      <vt:lpstr>Arial</vt:lpstr>
      <vt:lpstr>Calibri</vt:lpstr>
      <vt:lpstr>Calibri Light</vt:lpstr>
      <vt:lpstr>Courier New</vt:lpstr>
      <vt:lpstr>Lato</vt:lpstr>
      <vt:lpstr>Merriweather</vt:lpstr>
      <vt:lpstr>Times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Frick,Rachel</dc:creator>
  <cp:lastModifiedBy>Frick,Rachel</cp:lastModifiedBy>
  <cp:revision>15</cp:revision>
  <dcterms:created xsi:type="dcterms:W3CDTF">2019-04-04T22:05:23Z</dcterms:created>
  <dcterms:modified xsi:type="dcterms:W3CDTF">2019-04-08T10:08:26Z</dcterms:modified>
</cp:coreProperties>
</file>