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7"/>
    <a:srgbClr val="E86524"/>
    <a:srgbClr val="13A5B5"/>
    <a:srgbClr val="F28E19"/>
    <a:srgbClr val="E02227"/>
    <a:srgbClr val="4482C2"/>
    <a:srgbClr val="576672"/>
    <a:srgbClr val="193965"/>
    <a:srgbClr val="E31B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CAD4F-EDC0-4120-ABE6-CF1F09AFC579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A84B-1F15-41CD-A41B-807D08DE79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EA84B-1F15-41CD-A41B-807D08DE797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234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A84B-1F15-41CD-A41B-807D08DE797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93C9-240E-4A54-9509-C3777D76BC90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E0EC-33F9-4B36-93B7-4DE8C34D0C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em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6.sv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svg"/><Relationship Id="rId7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png"/><Relationship Id="rId7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4A2C8D6E-5600-4FAF-89C5-790455702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9507" y="311287"/>
            <a:ext cx="259200" cy="3353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56278031-5E0F-4118-BE09-D97E64F462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785" y="306686"/>
            <a:ext cx="468000" cy="33997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3A972FEE-0BA3-4A37-8F4E-FFC5504F71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697" y="338013"/>
            <a:ext cx="532902" cy="32400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51520" y="1772816"/>
            <a:ext cx="8386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r>
              <a:rPr lang="en-US" sz="28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20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l-PL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Kamila Kokot</a:t>
            </a:r>
            <a:endParaRPr lang="pl-PL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l-PL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ILIDE International </a:t>
            </a:r>
            <a:r>
              <a:rPr lang="pl-PL" sz="14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Conference</a:t>
            </a:r>
            <a:r>
              <a:rPr lang="pl-PL" sz="14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, </a:t>
            </a:r>
            <a:r>
              <a:rPr lang="pl-PL" sz="14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April</a:t>
            </a:r>
            <a:r>
              <a:rPr lang="pl-PL" sz="14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8-10, 2019</a:t>
            </a:r>
            <a:endParaRPr lang="pl-PL" sz="1400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F09B4AC6-E833-4BBA-BD48-D0A088FEF18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0375" y="5269441"/>
            <a:ext cx="4968754" cy="449167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="" xmlns:a16="http://schemas.microsoft.com/office/drawing/2014/main" id="{B00912CC-AFAD-4F98-8CFD-EAEECB870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A540CE7D-1F61-4FD8-A3F1-1CC83479DE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6276" y="360733"/>
            <a:ext cx="1728190" cy="23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kamila\Documents\Moje\1Konferencje_Festiwale\Jasna_2019\zdjęcia\OA_prezentac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64804"/>
            <a:ext cx="7819069" cy="4536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9" name="Strzałka w lewo 8"/>
          <p:cNvSpPr/>
          <p:nvPr/>
        </p:nvSpPr>
        <p:spPr>
          <a:xfrm>
            <a:off x="4932041" y="2060848"/>
            <a:ext cx="792088" cy="50405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górę 9"/>
          <p:cNvSpPr/>
          <p:nvPr/>
        </p:nvSpPr>
        <p:spPr>
          <a:xfrm>
            <a:off x="6889186" y="5769260"/>
            <a:ext cx="527130" cy="432048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4067944" y="4833156"/>
            <a:ext cx="57606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016732"/>
            <a:ext cx="8386464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Our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tasks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:</a:t>
            </a:r>
            <a:endParaRPr lang="pl-PL" sz="1200" b="1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pl-PL" sz="1200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explaining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the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definitions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e</a:t>
            </a:r>
            <a:r>
              <a:rPr lang="en-US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xplaining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conditions of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the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reative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ommons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L</a:t>
            </a:r>
            <a:r>
              <a:rPr lang="en-US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icenses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s</a:t>
            </a:r>
            <a:r>
              <a:rPr lang="en-US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howing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benefits of Open Access Publication model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explaining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data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sharing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policy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kamila\Documents\Moje\1Konferencje_Festiwale\Jasna_2019\zdjęcia\support-235570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1741" y="2960948"/>
            <a:ext cx="4852725" cy="322988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616116" y="6190834"/>
            <a:ext cx="327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err="1" smtClean="0"/>
              <a:t>pixabay.com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016732"/>
            <a:ext cx="83864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Our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statistics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:</a:t>
            </a:r>
            <a:endParaRPr lang="pl-PL" sz="1200" b="1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pl-PL" sz="1200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kamila\Documents\Moje\1Konferencje_Festiwale\Jasna_2019\zdjęcia\2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19434"/>
            <a:ext cx="2243943" cy="1482424"/>
          </a:xfrm>
          <a:prstGeom prst="rect">
            <a:avLst/>
          </a:prstGeom>
          <a:noFill/>
        </p:spPr>
      </p:pic>
      <p:pic>
        <p:nvPicPr>
          <p:cNvPr id="10243" name="Picture 3" descr="C:\Users\kamila\Documents\Moje\1Konferencje_Festiwale\Jasna_2019\zdjęcia\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1820" y="1519434"/>
            <a:ext cx="2196244" cy="1558625"/>
          </a:xfrm>
          <a:prstGeom prst="rect">
            <a:avLst/>
          </a:prstGeom>
          <a:noFill/>
        </p:spPr>
      </p:pic>
      <p:pic>
        <p:nvPicPr>
          <p:cNvPr id="10244" name="Picture 4" descr="C:\Users\kamila\Documents\Moje\1Konferencje_Festiwale\Jasna_2019\zdjęcia\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91" y="3933056"/>
            <a:ext cx="2448272" cy="1954503"/>
          </a:xfrm>
          <a:prstGeom prst="rect">
            <a:avLst/>
          </a:prstGeom>
          <a:noFill/>
        </p:spPr>
      </p:pic>
      <p:pic>
        <p:nvPicPr>
          <p:cNvPr id="10245" name="Picture 5" descr="C:\Users\kamila\Documents\Moje\1Konferencje_Festiwale\Jasna_2019\zdjęcia\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5756" y="2816932"/>
            <a:ext cx="1845234" cy="1539074"/>
          </a:xfrm>
          <a:prstGeom prst="rect">
            <a:avLst/>
          </a:prstGeom>
          <a:noFill/>
        </p:spPr>
      </p:pic>
      <p:pic>
        <p:nvPicPr>
          <p:cNvPr id="10246" name="Picture 6" descr="C:\Users\kamila\Documents\Moje\1Konferencje_Festiwale\Jasna_2019\zdjęcia\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5463" y="4768061"/>
            <a:ext cx="1775297" cy="1882641"/>
          </a:xfrm>
          <a:prstGeom prst="rect">
            <a:avLst/>
          </a:prstGeom>
          <a:noFill/>
        </p:spPr>
      </p:pic>
      <p:pic>
        <p:nvPicPr>
          <p:cNvPr id="10247" name="Picture 7" descr="C:\Users\kamila\Documents\Moje\1Konferencje_Festiwale\Jasna_2019\zdjęcia\5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8124" y="2395394"/>
            <a:ext cx="2068156" cy="1537662"/>
          </a:xfrm>
          <a:prstGeom prst="rect">
            <a:avLst/>
          </a:prstGeom>
          <a:noFill/>
        </p:spPr>
      </p:pic>
      <p:pic>
        <p:nvPicPr>
          <p:cNvPr id="10248" name="Picture 8" descr="C:\Users\kamila\Documents\Moje\1Konferencje_Festiwale\Jasna_2019\zdjęcia\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4917" y="4221088"/>
            <a:ext cx="4526405" cy="154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772816"/>
            <a:ext cx="838646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err="1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Thank</a:t>
            </a:r>
            <a:r>
              <a:rPr lang="pl-PL" b="1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you</a:t>
            </a:r>
            <a:r>
              <a:rPr lang="pl-PL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! </a:t>
            </a:r>
            <a:endParaRPr lang="pl-PL" b="1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4AB89B20-C9F2-4EF8-B253-76EB7D092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2BEAA6B4-D8D7-44C6-AE8D-5FCFED5864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276" y="360733"/>
            <a:ext cx="1728190" cy="231877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="" xmlns:a16="http://schemas.microsoft.com/office/drawing/2014/main" id="{777F250D-66EA-4000-B47A-B23A89D160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9507" y="311287"/>
            <a:ext cx="259200" cy="335369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18131B57-E588-4756-AFE7-A4AAB684EE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785" y="306686"/>
            <a:ext cx="468000" cy="33997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="" xmlns:a16="http://schemas.microsoft.com/office/drawing/2014/main" id="{1BFE3709-61ED-415E-AC8A-A26DD1BAB3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697" y="338013"/>
            <a:ext cx="532902" cy="324000"/>
          </a:xfrm>
          <a:prstGeom prst="rect">
            <a:avLst/>
          </a:prstGeom>
        </p:spPr>
      </p:pic>
      <p:pic>
        <p:nvPicPr>
          <p:cNvPr id="1026" name="Picture 2" descr="C:\Users\kamila\Documents\Moje\1Konferencje_Festiwale\Jasna_2019\zdjęcia\question-1262378_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764" y="2708920"/>
            <a:ext cx="4165239" cy="277230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4319972" y="548122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pixabay.com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0A95E16C-F721-4C42-B49D-8C94F8196F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0375" y="5269441"/>
            <a:ext cx="4968754" cy="44916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="" xmlns:a16="http://schemas.microsoft.com/office/drawing/2014/main" id="{2F549D05-6001-4582-8BF1-B7B3FC1FB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FC7EC17E-0859-4202-8259-9082F0AE7D44}"/>
              </a:ext>
            </a:extLst>
          </p:cNvPr>
          <p:cNvSpPr txBox="1"/>
          <p:nvPr/>
        </p:nvSpPr>
        <p:spPr>
          <a:xfrm>
            <a:off x="378768" y="2832556"/>
            <a:ext cx="838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767"/>
                </a:solidFill>
                <a:latin typeface="Ubuntu" panose="020B0504030602030204" pitchFamily="34" charset="0"/>
              </a:rPr>
              <a:t>Project ,,</a:t>
            </a:r>
            <a:r>
              <a:rPr lang="en-US" i="1" dirty="0">
                <a:solidFill>
                  <a:srgbClr val="003767"/>
                </a:solidFill>
                <a:latin typeface="Ubuntu" panose="020B0504030602030204" pitchFamily="34" charset="0"/>
              </a:rPr>
              <a:t>MOST DANYCH</a:t>
            </a:r>
            <a:r>
              <a:rPr lang="en-US" dirty="0">
                <a:solidFill>
                  <a:srgbClr val="003767"/>
                </a:solidFill>
                <a:latin typeface="Ubuntu" panose="020B0504030602030204" pitchFamily="34" charset="0"/>
              </a:rPr>
              <a:t>‚’</a:t>
            </a:r>
            <a:endParaRPr lang="pl-PL" dirty="0">
              <a:solidFill>
                <a:srgbClr val="003767"/>
              </a:solidFill>
              <a:latin typeface="Ubuntu" panose="020B0504030602030204" pitchFamily="34" charset="0"/>
            </a:endParaRPr>
          </a:p>
          <a:p>
            <a:pPr algn="ctr"/>
            <a:r>
              <a:rPr lang="en-US" dirty="0">
                <a:solidFill>
                  <a:srgbClr val="003767"/>
                </a:solidFill>
                <a:latin typeface="Ubuntu" panose="020B0504030602030204" pitchFamily="34" charset="0"/>
              </a:rPr>
              <a:t>is co-financed by the European Regional Development Fund</a:t>
            </a:r>
            <a:endParaRPr lang="pl-PL" dirty="0">
              <a:solidFill>
                <a:srgbClr val="003767"/>
              </a:solidFill>
              <a:latin typeface="Ubuntu" panose="020B0504030602030204" pitchFamily="34" charset="0"/>
            </a:endParaRPr>
          </a:p>
          <a:p>
            <a:pPr algn="ctr"/>
            <a:r>
              <a:rPr lang="en-US" dirty="0">
                <a:solidFill>
                  <a:srgbClr val="003767"/>
                </a:solidFill>
                <a:latin typeface="Ubuntu" panose="020B0504030602030204" pitchFamily="34" charset="0"/>
              </a:rPr>
              <a:t>within the Operational </a:t>
            </a:r>
            <a:r>
              <a:rPr lang="en-US" dirty="0" err="1">
                <a:solidFill>
                  <a:srgbClr val="003767"/>
                </a:solidFill>
                <a:latin typeface="Ubuntu" panose="020B0504030602030204" pitchFamily="34" charset="0"/>
              </a:rPr>
              <a:t>Programme</a:t>
            </a:r>
            <a:r>
              <a:rPr lang="en-US" dirty="0">
                <a:solidFill>
                  <a:srgbClr val="003767"/>
                </a:solidFill>
                <a:latin typeface="Ubuntu" panose="020B0504030602030204" pitchFamily="34" charset="0"/>
              </a:rPr>
              <a:t> Digital Poland 2014-2020</a:t>
            </a:r>
            <a:endParaRPr lang="pl-PL" dirty="0">
              <a:solidFill>
                <a:srgbClr val="003767"/>
              </a:solidFill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57F9BD94-49C1-48E6-B166-D3E688014A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6276" y="360733"/>
            <a:ext cx="1728190" cy="231877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="" xmlns:a16="http://schemas.microsoft.com/office/drawing/2014/main" id="{1EB52657-C076-4417-A855-7F1BF78738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9507" y="311287"/>
            <a:ext cx="259200" cy="335369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FEDEBB45-8572-4D68-8713-7BBFE202C1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8785" y="306686"/>
            <a:ext cx="468000" cy="33997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="" xmlns:a16="http://schemas.microsoft.com/office/drawing/2014/main" id="{4357934B-C1A9-43E6-A0C5-79BA1EB4376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697" y="338013"/>
            <a:ext cx="532902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9075" y="1808820"/>
            <a:ext cx="4830111" cy="648072"/>
          </a:xfrm>
          <a:prstGeom prst="rect">
            <a:avLst/>
          </a:prstGeom>
        </p:spPr>
      </p:pic>
      <p:sp>
        <p:nvSpPr>
          <p:cNvPr id="9" name="Strzałka w dół 8"/>
          <p:cNvSpPr/>
          <p:nvPr/>
        </p:nvSpPr>
        <p:spPr>
          <a:xfrm>
            <a:off x="4391980" y="2852936"/>
            <a:ext cx="756084" cy="9001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295636" y="42210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database for copyright policies for Polish scientific journals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amila\Desktop\przedmiot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612" y="1700808"/>
            <a:ext cx="719137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kamila\Documents\Moje\1Konferencje_Festiwale\Jasna_2019\zdjęcia\Aria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8845" y="810314"/>
            <a:ext cx="4470341" cy="584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016732"/>
            <a:ext cx="8386464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What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do we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need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to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know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?</a:t>
            </a:r>
            <a:endParaRPr lang="pl-PL" sz="1200" b="1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pl-PL" sz="1200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16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self-archiving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policy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data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sharing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policy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type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of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license</a:t>
            </a:r>
            <a:endParaRPr lang="pl-PL" sz="16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embargo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APCs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kamila\Documents\Moje\1Konferencje_Festiwale\Jasna_2019\zdjęcia\mindmap-2123973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6329" y="2744924"/>
            <a:ext cx="5378137" cy="326889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040052" y="6013818"/>
            <a:ext cx="385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err="1" smtClean="0"/>
              <a:t>pixabay.com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016732"/>
            <a:ext cx="83864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l-PL" sz="20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Basic Excel </a:t>
            </a:r>
            <a:r>
              <a:rPr lang="pl-PL" sz="20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Template</a:t>
            </a:r>
            <a:endParaRPr lang="pl-PL" sz="20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pl-PL" sz="1200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kamila\Documents\Moje\1Konferencje_Festiwale\Jasna_2019\zdjęcia\forma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76440"/>
            <a:ext cx="8748535" cy="492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016732"/>
            <a:ext cx="838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The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most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common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problems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1600"/>
              </a:lnSpc>
            </a:pPr>
            <a:endParaRPr lang="pl-PL" sz="20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endParaRPr lang="pl-PL" sz="1200" dirty="0" smtClean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l</a:t>
            </a:r>
            <a:r>
              <a:rPr lang="en-US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ack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of information or information is missing</a:t>
            </a:r>
            <a:endParaRPr lang="pl-PL" sz="16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information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is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not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current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d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own websites and broken links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kamila\Documents\Moje\1Konferencje_Festiwale\Jasna_2019\zdjęcia\question-mark-3255140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676" y="2924944"/>
            <a:ext cx="5860774" cy="329668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067944" y="6221630"/>
            <a:ext cx="356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err="1" smtClean="0"/>
              <a:t>pixabay.com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251520" y="1016732"/>
            <a:ext cx="838646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Difficulties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with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publishers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and </a:t>
            </a:r>
            <a:r>
              <a:rPr lang="pl-PL" sz="2000" b="1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editors</a:t>
            </a:r>
            <a:r>
              <a:rPr lang="pl-PL" sz="200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:</a:t>
            </a:r>
          </a:p>
          <a:p>
            <a:pPr>
              <a:lnSpc>
                <a:spcPts val="1600"/>
              </a:lnSpc>
            </a:pPr>
            <a:endParaRPr lang="pl-PL" sz="1200" dirty="0">
              <a:solidFill>
                <a:srgbClr val="19396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no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answer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problem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with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basic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definitions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p</a:t>
            </a:r>
            <a:r>
              <a:rPr lang="en-US" sz="1600" dirty="0" err="1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roblem</a:t>
            </a:r>
            <a:r>
              <a:rPr lang="en-US" sz="160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 of understanding how the CC Licenses work</a:t>
            </a:r>
            <a:endParaRPr lang="pl-PL" sz="1600" dirty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1600" b="1" dirty="0">
              <a:solidFill>
                <a:srgbClr val="13A5B5"/>
              </a:solidFill>
              <a:latin typeface="Ubuntu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kamila\Documents\Moje\1Konferencje_Festiwale\Jasna_2019\zdjęcia\question-mark-2123967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684" y="3067221"/>
            <a:ext cx="5328592" cy="322143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247964" y="628865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err="1" smtClean="0"/>
              <a:t>pixabay.com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215516" y="6397491"/>
            <a:ext cx="4932548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pl-PL" sz="900" dirty="0" err="1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BY-NC</a:t>
            </a:r>
            <a:r>
              <a:rPr lang="pl-PL" sz="900" dirty="0" smtClean="0">
                <a:solidFill>
                  <a:srgbClr val="576672"/>
                </a:solidFill>
                <a:latin typeface="Arial" pitchFamily="34" charset="0"/>
                <a:cs typeface="Arial" pitchFamily="34" charset="0"/>
              </a:rPr>
              <a:t> 4.0</a:t>
            </a:r>
            <a:endParaRPr lang="pl-PL" sz="900" dirty="0">
              <a:solidFill>
                <a:srgbClr val="5766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BDDC032-BD83-4632-B2FB-FDE87CD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186" y="294384"/>
            <a:ext cx="1895280" cy="25429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07373536-1953-4914-B6BC-B33714269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275" y="6496050"/>
            <a:ext cx="2752725" cy="36195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D7F9301B-6E54-4DF0-A684-C09D5B3EE8EB}"/>
              </a:ext>
            </a:extLst>
          </p:cNvPr>
          <p:cNvCxnSpPr/>
          <p:nvPr/>
        </p:nvCxnSpPr>
        <p:spPr>
          <a:xfrm>
            <a:off x="359532" y="296652"/>
            <a:ext cx="0" cy="360040"/>
          </a:xfrm>
          <a:prstGeom prst="line">
            <a:avLst/>
          </a:prstGeom>
          <a:ln w="12700">
            <a:solidFill>
              <a:srgbClr val="E86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A9008A74-294E-4939-9F6A-4ABF35118275}"/>
              </a:ext>
            </a:extLst>
          </p:cNvPr>
          <p:cNvSpPr txBox="1"/>
          <p:nvPr/>
        </p:nvSpPr>
        <p:spPr>
          <a:xfrm>
            <a:off x="503548" y="260648"/>
            <a:ext cx="43204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Breaking the waves: </a:t>
            </a:r>
            <a:endParaRPr lang="pl-PL" sz="1050" b="1" dirty="0" smtClean="0">
              <a:solidFill>
                <a:srgbClr val="193965"/>
              </a:solidFill>
              <a:latin typeface="Ubuntu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50" dirty="0" smtClean="0">
                <a:solidFill>
                  <a:srgbClr val="193965"/>
                </a:solidFill>
                <a:latin typeface="Ubuntu" pitchFamily="34" charset="0"/>
                <a:cs typeface="Arial" pitchFamily="34" charset="0"/>
              </a:rPr>
              <a:t>Creating a database for copyright policies for Polish scientific journals</a:t>
            </a:r>
            <a:endParaRPr lang="pl-PL" sz="1050" dirty="0">
              <a:solidFill>
                <a:srgbClr val="0037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kamila\Documents\Moje\1Konferencje_Festiwale\Jasna_2019\zdjęcia\OA2_prezentac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572" y="1412776"/>
            <a:ext cx="7828347" cy="4458930"/>
          </a:xfrm>
          <a:prstGeom prst="rect">
            <a:avLst/>
          </a:prstGeom>
          <a:noFill/>
        </p:spPr>
      </p:pic>
      <p:sp>
        <p:nvSpPr>
          <p:cNvPr id="9" name="Strzałka w lewo 8"/>
          <p:cNvSpPr/>
          <p:nvPr/>
        </p:nvSpPr>
        <p:spPr>
          <a:xfrm>
            <a:off x="5328084" y="4761148"/>
            <a:ext cx="1872208" cy="75608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369</Words>
  <Application>Microsoft Office PowerPoint</Application>
  <PresentationFormat>Pokaz na ekranie (4:3)</PresentationFormat>
  <Paragraphs>82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Milosz</dc:creator>
  <cp:lastModifiedBy>kamila</cp:lastModifiedBy>
  <cp:revision>131</cp:revision>
  <dcterms:created xsi:type="dcterms:W3CDTF">2016-12-12T11:51:41Z</dcterms:created>
  <dcterms:modified xsi:type="dcterms:W3CDTF">2019-04-03T10:56:41Z</dcterms:modified>
</cp:coreProperties>
</file>