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3" r:id="rId4"/>
    <p:sldId id="265" r:id="rId5"/>
    <p:sldId id="267" r:id="rId6"/>
    <p:sldId id="258" r:id="rId7"/>
    <p:sldId id="260" r:id="rId8"/>
    <p:sldId id="266" r:id="rId9"/>
    <p:sldId id="26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0D9F8-C980-4E38-B3D2-16CB7DD9AD86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61351-F3FC-4AC9-A837-88B865ADD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50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source: Wikimedia Commons By </a:t>
            </a:r>
            <a:r>
              <a:rPr lang="en-GB" dirty="0" err="1" smtClean="0"/>
              <a:t>Sverrir</a:t>
            </a:r>
            <a:r>
              <a:rPr lang="en-GB" dirty="0" smtClean="0"/>
              <a:t> </a:t>
            </a:r>
            <a:r>
              <a:rPr lang="en-GB" dirty="0" err="1" smtClean="0"/>
              <a:t>Mirdsson</a:t>
            </a:r>
            <a:r>
              <a:rPr lang="en-GB" dirty="0" smtClean="0"/>
              <a:t> - Own work, CC BY-SA 3.0, https://commons.wikimedia.org/w/index.php?curid=10307889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61351-F3FC-4AC9-A837-88B865ADDD1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06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77fc8a2c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777fc8a2c_0_4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credit: Marta Teperek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777fc8a2c_0_40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11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77fc8a2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777fc8a2c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Image credit: Marta Teperek</a:t>
            </a:r>
            <a:endParaRPr dirty="0"/>
          </a:p>
        </p:txBody>
      </p:sp>
      <p:sp>
        <p:nvSpPr>
          <p:cNvPr id="170" name="Google Shape;170;g3777fc8a2c_0_8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334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777fc8a2c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3777fc8a2c_0_4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credit: Marta Teperek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777fc8a2c_0_42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9752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77fc8a2c_0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credit: Marta Teperek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3777fc8a2c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6690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 TU Delft Data Stewards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9ABFE-1247-474C-931C-B3EAC49625A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source: ‘An English menu card for the household of Col. </a:t>
            </a:r>
            <a:r>
              <a:rPr lang="en-GB" dirty="0" err="1" smtClean="0"/>
              <a:t>Bisse</a:t>
            </a:r>
            <a:r>
              <a:rPr lang="en-GB" dirty="0" smtClean="0"/>
              <a:t>-Challoner, c. 1838-1860’, Wikimedia commons, https://en.wikipedia.org/wiki/Menu#/media/File:Menu_card_with_crests_of_T.-C._Bisse-Challoner,_mid_19th_century,_as_used_in_Mayfair_or_Surrey,_UK.jpg. (modified)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61351-F3FC-4AC9-A837-88B865ADDD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185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Image source:</a:t>
            </a:r>
            <a:r>
              <a:rPr lang="en-GB" b="1" baseline="0" dirty="0" smtClean="0"/>
              <a:t> https://wellcomecollection.org/works/qu6jvzv7 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61351-F3FC-4AC9-A837-88B865ADDD1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936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Source:</a:t>
            </a:r>
            <a:r>
              <a:rPr lang="en-GB" baseline="0" dirty="0" smtClean="0"/>
              <a:t> The </a:t>
            </a:r>
            <a:r>
              <a:rPr lang="en-GB" baseline="0" dirty="0" err="1" smtClean="0"/>
              <a:t>Wellcome</a:t>
            </a:r>
            <a:r>
              <a:rPr lang="en-GB" baseline="0" dirty="0" smtClean="0"/>
              <a:t> Collection, https://wellcomecollection.org/works/hqbrtn5q (CC-BY)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61351-F3FC-4AC9-A837-88B865ADDD1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0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F602-866F-45C8-9E41-C610D2FCD9FC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718-AEB3-41EA-BD68-E0D8B9ED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70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F602-866F-45C8-9E41-C610D2FCD9FC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718-AEB3-41EA-BD68-E0D8B9ED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27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F602-866F-45C8-9E41-C610D2FCD9FC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718-AEB3-41EA-BD68-E0D8B9ED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18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F602-866F-45C8-9E41-C610D2FCD9FC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718-AEB3-41EA-BD68-E0D8B9ED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1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F602-866F-45C8-9E41-C610D2FCD9FC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718-AEB3-41EA-BD68-E0D8B9ED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95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F602-866F-45C8-9E41-C610D2FCD9FC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718-AEB3-41EA-BD68-E0D8B9ED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15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F602-866F-45C8-9E41-C610D2FCD9FC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718-AEB3-41EA-BD68-E0D8B9ED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01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F602-866F-45C8-9E41-C610D2FCD9FC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718-AEB3-41EA-BD68-E0D8B9ED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49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F602-866F-45C8-9E41-C610D2FCD9FC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718-AEB3-41EA-BD68-E0D8B9ED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35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F602-866F-45C8-9E41-C610D2FCD9FC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718-AEB3-41EA-BD68-E0D8B9ED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69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F602-866F-45C8-9E41-C610D2FCD9FC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718-AEB3-41EA-BD68-E0D8B9ED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97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1F602-866F-45C8-9E41-C610D2FCD9FC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E3718-AEB3-41EA-BD68-E0D8B9ED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67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.s.love@tudelft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working.wordpres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enodo.org/communities/datasteward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openworking.wordpress.com/2018/02/04/tu-delft-strategic-framework-2018-2024-what-does-it-mean-for-open-scienc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ebrecorder.io/ThorkellMoon/designandemotion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zenodo.org/communities/?p=design+%26+emo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s://wellcomecollection.org/works/qu6jvzv7" TargetMode="External"/><Relationship Id="rId4" Type="http://schemas.openxmlformats.org/officeDocument/2006/relationships/image" Target="../media/image21.jpg"/><Relationship Id="rId9" Type="http://schemas.openxmlformats.org/officeDocument/2006/relationships/hyperlink" Target="https://dined.io.tudelft.nl/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working.wordpress.com/2019/01/25/data-stewardship-at-tu-delft-2018-report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323" y="1043232"/>
            <a:ext cx="6512169" cy="162533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Garamond" panose="02020404030301010803" pitchFamily="18" charset="0"/>
              </a:rPr>
              <a:t>Data Stewards as Research Consultants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215" y="4299440"/>
            <a:ext cx="60842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J.S. Love (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j.s.love@tudelft.nl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Steward, Industrial Design Engineering, TU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Delft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ILIDE Conference,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2019,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Jasná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Slovakia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83" y="0"/>
            <a:ext cx="503801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7753" y="6286500"/>
            <a:ext cx="131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Redwoods. Source: Wikimedia Commons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06" y="6335733"/>
            <a:ext cx="1227411" cy="429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86" y="5916535"/>
            <a:ext cx="1904742" cy="117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06" y="6335733"/>
            <a:ext cx="1227411" cy="429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4517" y="1343608"/>
            <a:ext cx="52929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Garamond" panose="02020404030301010803" pitchFamily="18" charset="0"/>
              </a:rPr>
              <a:t>Thank you</a:t>
            </a:r>
          </a:p>
          <a:p>
            <a:pPr algn="ctr"/>
            <a:endParaRPr lang="en-GB" sz="4000" dirty="0" smtClean="0">
              <a:latin typeface="Garamond" panose="02020404030301010803" pitchFamily="18" charset="0"/>
            </a:endParaRPr>
          </a:p>
          <a:p>
            <a:pPr algn="ctr"/>
            <a:endParaRPr lang="en-GB" sz="4000" dirty="0">
              <a:latin typeface="Garamond" panose="02020404030301010803" pitchFamily="18" charset="0"/>
            </a:endParaRPr>
          </a:p>
          <a:p>
            <a:r>
              <a:rPr lang="en-GB" sz="2000" dirty="0" smtClean="0">
                <a:latin typeface="Garamond" panose="02020404030301010803" pitchFamily="18" charset="0"/>
              </a:rPr>
              <a:t>TU Delft Data Stewards’ Open </a:t>
            </a:r>
            <a:r>
              <a:rPr lang="en-GB" sz="2000" dirty="0">
                <a:latin typeface="Garamond" panose="02020404030301010803" pitchFamily="18" charset="0"/>
              </a:rPr>
              <a:t>Working blog: </a:t>
            </a:r>
            <a:r>
              <a:rPr lang="en-GB" sz="2000" dirty="0">
                <a:latin typeface="Garamond" panose="02020404030301010803" pitchFamily="18" charset="0"/>
                <a:hlinkClick r:id="rId3"/>
              </a:rPr>
              <a:t>https://openworking.wordpress.com</a:t>
            </a:r>
            <a:r>
              <a:rPr lang="en-GB" sz="2000" dirty="0" smtClean="0">
                <a:latin typeface="Garamond" panose="02020404030301010803" pitchFamily="18" charset="0"/>
                <a:hlinkClick r:id="rId3"/>
              </a:rPr>
              <a:t>/</a:t>
            </a:r>
            <a:endParaRPr lang="en-GB" sz="2000" dirty="0" smtClean="0">
              <a:latin typeface="Garamond" panose="02020404030301010803" pitchFamily="18" charset="0"/>
            </a:endParaRPr>
          </a:p>
          <a:p>
            <a:endParaRPr lang="en-GB" sz="2000" dirty="0">
              <a:latin typeface="Garamond" panose="02020404030301010803" pitchFamily="18" charset="0"/>
            </a:endParaRPr>
          </a:p>
          <a:p>
            <a:r>
              <a:rPr lang="en-GB" sz="2000" dirty="0" smtClean="0">
                <a:latin typeface="Garamond" panose="02020404030301010803" pitchFamily="18" charset="0"/>
              </a:rPr>
              <a:t>Data Stewards’ </a:t>
            </a:r>
            <a:r>
              <a:rPr lang="en-GB" sz="2000" dirty="0" err="1" smtClean="0">
                <a:latin typeface="Garamond" panose="02020404030301010803" pitchFamily="18" charset="0"/>
              </a:rPr>
              <a:t>Zenodo</a:t>
            </a:r>
            <a:r>
              <a:rPr lang="en-GB" sz="2000" dirty="0">
                <a:latin typeface="Garamond" panose="02020404030301010803" pitchFamily="18" charset="0"/>
              </a:rPr>
              <a:t> Repository: </a:t>
            </a:r>
            <a:r>
              <a:rPr lang="en-GB" sz="2000" dirty="0">
                <a:latin typeface="Garamond" panose="02020404030301010803" pitchFamily="18" charset="0"/>
                <a:hlinkClick r:id="rId4"/>
              </a:rPr>
              <a:t>https://zenodo.org/communities/datastewards</a:t>
            </a:r>
            <a:r>
              <a:rPr lang="en-GB" sz="2000" dirty="0" smtClean="0">
                <a:latin typeface="Garamond" panose="02020404030301010803" pitchFamily="18" charset="0"/>
                <a:hlinkClick r:id="rId4"/>
              </a:rPr>
              <a:t>/</a:t>
            </a:r>
            <a:r>
              <a:rPr lang="en-GB" sz="2000" dirty="0" smtClean="0">
                <a:latin typeface="Garamond" panose="02020404030301010803" pitchFamily="18" charset="0"/>
              </a:rPr>
              <a:t> </a:t>
            </a:r>
            <a:endParaRPr lang="en-GB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4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>
            <a:spLocks noGrp="1"/>
          </p:cNvSpPr>
          <p:nvPr>
            <p:ph type="title"/>
          </p:nvPr>
        </p:nvSpPr>
        <p:spPr>
          <a:xfrm>
            <a:off x="3287106" y="274639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A6D6"/>
              </a:buClr>
              <a:buSzPts val="1400"/>
            </a:pPr>
            <a:endParaRPr sz="3600">
              <a:solidFill>
                <a:srgbClr val="00A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1"/>
          </p:nvPr>
        </p:nvSpPr>
        <p:spPr>
          <a:xfrm>
            <a:off x="3287106" y="1600200"/>
            <a:ext cx="7106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342900" indent="-165100">
              <a:lnSpc>
                <a:spcPct val="100000"/>
              </a:lnSpc>
              <a:spcBef>
                <a:spcPts val="560"/>
              </a:spcBef>
              <a:buClr>
                <a:srgbClr val="00A6D6"/>
              </a:buClr>
              <a:buSzPts val="2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1"/>
            <a:ext cx="975873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8"/>
          <p:cNvSpPr txBox="1"/>
          <p:nvPr/>
        </p:nvSpPr>
        <p:spPr>
          <a:xfrm>
            <a:off x="1915725" y="1255525"/>
            <a:ext cx="4578900" cy="21177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Four major principles: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Excellence, Impact, Engagement and </a:t>
            </a: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Openness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3000"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8"/>
          <p:cNvSpPr txBox="1"/>
          <p:nvPr/>
        </p:nvSpPr>
        <p:spPr>
          <a:xfrm>
            <a:off x="1524000" y="6057900"/>
            <a:ext cx="9758700" cy="80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https://openworking.wordpress.com/2018/02/04/tu-delft-strategic-framework-2018-2024-what-does-it-mean-for-open-science/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6" y="6248400"/>
            <a:ext cx="1227411" cy="429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9537976" y="3991690"/>
            <a:ext cx="388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credit: Marta Teperek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851" y="1627676"/>
            <a:ext cx="7845474" cy="523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3"/>
          <p:cNvSpPr txBox="1">
            <a:spLocks noGrp="1"/>
          </p:cNvSpPr>
          <p:nvPr>
            <p:ph type="title"/>
          </p:nvPr>
        </p:nvSpPr>
        <p:spPr>
          <a:xfrm>
            <a:off x="2277851" y="309808"/>
            <a:ext cx="71064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Strategic support for Data Stewardship</a:t>
            </a:r>
            <a:endParaRPr dirty="0"/>
          </a:p>
        </p:txBody>
      </p:sp>
      <p:sp>
        <p:nvSpPr>
          <p:cNvPr id="174" name="Google Shape;174;p33"/>
          <p:cNvSpPr txBox="1">
            <a:spLocks noGrp="1"/>
          </p:cNvSpPr>
          <p:nvPr>
            <p:ph type="body" idx="1"/>
          </p:nvPr>
        </p:nvSpPr>
        <p:spPr>
          <a:xfrm>
            <a:off x="2277851" y="1627676"/>
            <a:ext cx="6645600" cy="1666800"/>
          </a:xfrm>
          <a:prstGeom prst="rect">
            <a:avLst/>
          </a:prstGeom>
          <a:solidFill>
            <a:srgbClr val="FFFFFF">
              <a:alpha val="76540"/>
            </a:srgb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560"/>
              </a:spcBef>
              <a:buNone/>
            </a:pPr>
            <a:r>
              <a:rPr lang="en-US" dirty="0"/>
              <a:t>Central funding to kick-start Data Stewardship at TU Delft</a:t>
            </a:r>
            <a:endParaRPr dirty="0"/>
          </a:p>
          <a:p>
            <a:pPr marL="457200" indent="-406400">
              <a:spcBef>
                <a:spcPts val="560"/>
              </a:spcBef>
              <a:buSzPts val="2800"/>
            </a:pPr>
            <a:r>
              <a:rPr lang="en-US" dirty="0"/>
              <a:t>3 years: start of 2018 - end of 2020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1" y="6335733"/>
            <a:ext cx="1227411" cy="429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23325" y="6427343"/>
            <a:ext cx="1943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credit: Marta Teperek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4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3008068" y="133962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A6D6"/>
              </a:buClr>
              <a:buSzPts val="1400"/>
            </a:pPr>
            <a:r>
              <a:rPr lang="en-US" sz="3600" dirty="0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rPr>
              <a:t>Key principles behind the project</a:t>
            </a:r>
            <a:endParaRPr sz="3600" dirty="0">
              <a:solidFill>
                <a:srgbClr val="00A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4"/>
          <p:cNvSpPr txBox="1">
            <a:spLocks noGrp="1"/>
          </p:cNvSpPr>
          <p:nvPr>
            <p:ph type="body" idx="1"/>
          </p:nvPr>
        </p:nvSpPr>
        <p:spPr>
          <a:xfrm>
            <a:off x="3008068" y="1204547"/>
            <a:ext cx="84927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406400">
              <a:lnSpc>
                <a:spcPct val="150000"/>
              </a:lnSpc>
              <a:spcBef>
                <a:spcPts val="560"/>
              </a:spcBef>
              <a:buClr>
                <a:srgbClr val="00A6D6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is central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06400">
              <a:lnSpc>
                <a:spcPct val="150000"/>
              </a:lnSpc>
              <a:spcBef>
                <a:spcPts val="0"/>
              </a:spcBef>
              <a:buClr>
                <a:srgbClr val="00A6D6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stewards are consultants, not police!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>
              <a:lnSpc>
                <a:spcPct val="150000"/>
              </a:lnSpc>
              <a:spcBef>
                <a:spcPts val="0"/>
              </a:spcBef>
              <a:buClr>
                <a:srgbClr val="00A6D6"/>
              </a:buClr>
              <a:buSzPts val="2400"/>
              <a:buFont typeface="Arial"/>
              <a:buChar char="–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Objective: improve culture (</a:t>
            </a:r>
            <a:r>
              <a:rPr lang="en-US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compliance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217" y="3404979"/>
            <a:ext cx="4718201" cy="31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06" y="6335733"/>
            <a:ext cx="1227411" cy="429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98971" y="6304233"/>
            <a:ext cx="1943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credit: Marta Teperek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4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>
            <a:spLocks noGrp="1"/>
          </p:cNvSpPr>
          <p:nvPr>
            <p:ph type="title"/>
          </p:nvPr>
        </p:nvSpPr>
        <p:spPr>
          <a:xfrm>
            <a:off x="2736195" y="190290"/>
            <a:ext cx="71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A6D6"/>
              </a:buClr>
              <a:buSzPts val="3600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oordination from the Library</a:t>
            </a:r>
            <a:endParaRPr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6" name="Google Shape;216;p37" descr="D:\jbohmer\My Documents\#jasmin\L)Data-Steward\Lc)poster-illustration\Losse onderdelen\Tandwielen\PNG\4TU Researc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2974" y="4934714"/>
            <a:ext cx="1319568" cy="132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7" descr="D:\jbohmer\My Documents\#jasmin\L)Data-Steward\Lc)poster-illustration\Losse onderdelen\Tandwielen\PNG\Data Steward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278889">
            <a:off x="5128099" y="1648296"/>
            <a:ext cx="1618123" cy="161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7" descr="D:\jbohmer\My Documents\#jasmin\L)Data-Steward\Lc)poster-illustration\Losse onderdelen\Tandwielen\PNG\Financ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09480">
            <a:off x="3907172" y="5001696"/>
            <a:ext cx="1481477" cy="148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7" descr="D:\jbohmer\My Documents\#jasmin\L)Data-Steward\Lc)poster-illustration\Losse onderdelen\Tandwielen\PNG\Human Resources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5351" y="1360306"/>
            <a:ext cx="1429879" cy="143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7" descr="D:\jbohmer\My Documents\#jasmin\L)Data-Steward\Lc)poster-illustration\Losse onderdelen\Tandwielen\PNG\ICT services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898810">
            <a:off x="5163999" y="4508105"/>
            <a:ext cx="1607181" cy="160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 descr="D:\jbohmer\My Documents\#jasmin\L)Data-Steward\Lc)poster-illustration\Losse onderdelen\Tandwielen\PNG\Legal Services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33742">
            <a:off x="8044066" y="4097840"/>
            <a:ext cx="1393683" cy="139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7" descr="D:\jbohmer\My Documents\#jasmin\L)Data-Steward\Lc)poster-illustration\Losse onderdelen\Tandwielen\PNG\Senior Faculty management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4256555">
            <a:off x="2544936" y="4326276"/>
            <a:ext cx="1605221" cy="1608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7" descr="D:\jbohmer\My Documents\#jasmin\L)Data-Steward\Lc)poster-illustration\Losse onderdelen\Tandwielen\PNG\The Executive boar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882375">
            <a:off x="6526758" y="1151774"/>
            <a:ext cx="1274482" cy="1274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7" descr="D:\jbohmer\My Documents\#jasmin\L)Data-Steward\Lc)poster-illustration\Losse onderdelen\Tandwielen\PNG\The Graduate school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4286496">
            <a:off x="8399487" y="2941001"/>
            <a:ext cx="1215679" cy="1215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7" descr="D:\jbohmer\My Documents\#jasmin\L)Data-Steward\Lc)poster-illustration\Losse onderdelen\Tandwielen\PNG\The Valorisation Centr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2509587">
            <a:off x="7698136" y="1856714"/>
            <a:ext cx="1209061" cy="120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7" descr="D:\jbohmer\My Documents\#jasmin\L)Data-Steward\Lc)poster-illustration\Losse onderdelen\Tandwielen\PNG\TU Delft Research community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1565751">
            <a:off x="6056554" y="2699035"/>
            <a:ext cx="2314946" cy="231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7" descr="D:\jbohmer\My Documents\#jasmin\L)Data-Steward\Lc)poster-illustration\Losse onderdelen\Tandwielen\PNG\Tu_Delft Library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613330">
            <a:off x="3664045" y="2731876"/>
            <a:ext cx="2247534" cy="224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6" y="6317371"/>
            <a:ext cx="1227411" cy="429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55729" y="6317371"/>
            <a:ext cx="1943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credit: Marta Teperek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3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CA39E1-9C01-4717-8FAA-58F48F972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114300"/>
            <a:ext cx="6743700" cy="674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92825"/>
            <a:ext cx="5118618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Data Stewardship?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3" y="2199116"/>
            <a:ext cx="5189375" cy="4351338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Planning, Processing, Preserving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Basics: 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 for grants (DMPs) 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options</a:t>
            </a:r>
          </a:p>
          <a:p>
            <a:pPr lvl="1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Not-so-basics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research data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consultants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06" y="6335733"/>
            <a:ext cx="1227411" cy="429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6487" y="6427343"/>
            <a:ext cx="1943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credit: Marta Teperek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8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06" y="6335733"/>
            <a:ext cx="1227411" cy="4294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780" y="747346"/>
            <a:ext cx="227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 Data Steward Activities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52" y="0"/>
            <a:ext cx="4901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4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06" y="6335733"/>
            <a:ext cx="1227411" cy="4294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8362" y="448407"/>
            <a:ext cx="5934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Data Steward Activities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39" y="0"/>
            <a:ext cx="396826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7900" y="5916535"/>
            <a:ext cx="203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'Six types of press: cheese, wine (two), printing, clothes, and rolling. Engraving.' . Credit: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Wellcome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Collection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CC BY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7492" y="2347546"/>
            <a:ext cx="38598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cases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Emotion outputs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Zenodo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Webrecorder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DINED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(new research phase)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Data Repository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8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06" y="6335733"/>
            <a:ext cx="1227411" cy="429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4516" y="175846"/>
            <a:ext cx="584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Garamond" panose="02020404030301010803" pitchFamily="18" charset="0"/>
              </a:rPr>
              <a:t>The Story Thus Far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459" y="5706208"/>
            <a:ext cx="9733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Data Stewards’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Report: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https://openworking.wordpress.com/2019/01/25/data-stewardship-at-tu-delft-2018-report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0051" y="1802423"/>
            <a:ext cx="66604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245+ queries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Lab Notebook &amp; Software Carpentry Pilots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(external &amp; internal)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Upcoming: RDM Survey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Redux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(Summer 2019)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97544" y="6013985"/>
            <a:ext cx="150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‘Flower and leaves of the </a:t>
            </a:r>
            <a:r>
              <a:rPr lang="en-GB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Plumeria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tree’, </a:t>
            </a:r>
            <a:r>
              <a:rPr lang="en-GB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Wellcome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Collection	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6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407</Words>
  <Application>Microsoft Office PowerPoint</Application>
  <PresentationFormat>Widescreen</PresentationFormat>
  <Paragraphs>73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Data Stewards as Research Consultants</vt:lpstr>
      <vt:lpstr>PowerPoint Presentation</vt:lpstr>
      <vt:lpstr>Strategic support for Data Stewardship</vt:lpstr>
      <vt:lpstr>Key principles behind the project</vt:lpstr>
      <vt:lpstr>Coordination from the Library</vt:lpstr>
      <vt:lpstr>What is Data Stewardship?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Love</dc:creator>
  <cp:lastModifiedBy>Jeff Love</cp:lastModifiedBy>
  <cp:revision>30</cp:revision>
  <dcterms:created xsi:type="dcterms:W3CDTF">2019-04-01T13:44:11Z</dcterms:created>
  <dcterms:modified xsi:type="dcterms:W3CDTF">2019-04-09T10:00:14Z</dcterms:modified>
</cp:coreProperties>
</file>