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5"/>
  </p:notesMasterIdLst>
  <p:sldIdLst>
    <p:sldId id="631" r:id="rId2"/>
    <p:sldId id="654" r:id="rId3"/>
    <p:sldId id="1077" r:id="rId4"/>
    <p:sldId id="1116" r:id="rId5"/>
    <p:sldId id="1052" r:id="rId6"/>
    <p:sldId id="1053" r:id="rId7"/>
    <p:sldId id="1054" r:id="rId8"/>
    <p:sldId id="1055" r:id="rId9"/>
    <p:sldId id="1056" r:id="rId10"/>
    <p:sldId id="1057" r:id="rId11"/>
    <p:sldId id="1058" r:id="rId12"/>
    <p:sldId id="1059" r:id="rId13"/>
    <p:sldId id="1060" r:id="rId14"/>
    <p:sldId id="1061" r:id="rId15"/>
    <p:sldId id="1062" r:id="rId16"/>
    <p:sldId id="1063" r:id="rId17"/>
    <p:sldId id="1065" r:id="rId18"/>
    <p:sldId id="1070" r:id="rId19"/>
    <p:sldId id="1071" r:id="rId20"/>
    <p:sldId id="1072" r:id="rId21"/>
    <p:sldId id="1073" r:id="rId22"/>
    <p:sldId id="1074" r:id="rId23"/>
    <p:sldId id="1075" r:id="rId24"/>
    <p:sldId id="1076" r:id="rId25"/>
    <p:sldId id="1106" r:id="rId26"/>
    <p:sldId id="1108" r:id="rId27"/>
    <p:sldId id="1109" r:id="rId28"/>
    <p:sldId id="1110" r:id="rId29"/>
    <p:sldId id="1111" r:id="rId30"/>
    <p:sldId id="1112" r:id="rId31"/>
    <p:sldId id="1113" r:id="rId32"/>
    <p:sldId id="1114" r:id="rId33"/>
    <p:sldId id="1079" r:id="rId34"/>
    <p:sldId id="1083" r:id="rId35"/>
    <p:sldId id="1087" r:id="rId36"/>
    <p:sldId id="1088" r:id="rId37"/>
    <p:sldId id="1084" r:id="rId38"/>
    <p:sldId id="1086" r:id="rId39"/>
    <p:sldId id="1115" r:id="rId40"/>
    <p:sldId id="1089" r:id="rId41"/>
    <p:sldId id="1085" r:id="rId42"/>
    <p:sldId id="1092" r:id="rId43"/>
    <p:sldId id="1091" r:id="rId44"/>
    <p:sldId id="1095" r:id="rId45"/>
    <p:sldId id="1094" r:id="rId46"/>
    <p:sldId id="1096" r:id="rId47"/>
    <p:sldId id="1098" r:id="rId48"/>
    <p:sldId id="1099" r:id="rId49"/>
    <p:sldId id="982" r:id="rId50"/>
    <p:sldId id="1102" r:id="rId51"/>
    <p:sldId id="1105" r:id="rId52"/>
    <p:sldId id="1001" r:id="rId53"/>
    <p:sldId id="1117" r:id="rId54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75" autoAdjust="0"/>
    <p:restoredTop sz="94660"/>
  </p:normalViewPr>
  <p:slideViewPr>
    <p:cSldViewPr snapToGrid="0">
      <p:cViewPr varScale="1">
        <p:scale>
          <a:sx n="76" d="100"/>
          <a:sy n="76" d="100"/>
        </p:scale>
        <p:origin x="42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Mappe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8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de-AT" dirty="0" smtClean="0"/>
              <a:t>Registered </a:t>
            </a:r>
            <a:r>
              <a:rPr lang="de-AT" dirty="0" err="1" smtClean="0"/>
              <a:t>users</a:t>
            </a:r>
            <a:r>
              <a:rPr lang="de-AT" baseline="0" dirty="0" smtClean="0"/>
              <a:t> in Transkribus</a:t>
            </a:r>
            <a:endParaRPr lang="de-AT" dirty="0"/>
          </a:p>
        </c:rich>
      </c:tx>
      <c:layout>
        <c:manualLayout>
          <c:xMode val="edge"/>
          <c:yMode val="edge"/>
          <c:x val="0.19376778398338593"/>
          <c:y val="1.416906784640581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8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Tabelle1!$A$1:$A$4</c:f>
              <c:numCache>
                <c:formatCode>General</c:formatCode>
                <c:ptCount val="4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</c:numCache>
            </c:numRef>
          </c:cat>
          <c:val>
            <c:numRef>
              <c:f>Tabelle1!$B$1:$B$4</c:f>
              <c:numCache>
                <c:formatCode>General</c:formatCode>
                <c:ptCount val="4"/>
                <c:pt idx="0">
                  <c:v>2200</c:v>
                </c:pt>
                <c:pt idx="1">
                  <c:v>4800</c:v>
                </c:pt>
                <c:pt idx="2">
                  <c:v>8500</c:v>
                </c:pt>
                <c:pt idx="3">
                  <c:v>17000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159373344"/>
        <c:axId val="1159374976"/>
      </c:barChart>
      <c:catAx>
        <c:axId val="11593733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1159374976"/>
        <c:crosses val="autoZero"/>
        <c:auto val="1"/>
        <c:lblAlgn val="ctr"/>
        <c:lblOffset val="100"/>
        <c:noMultiLvlLbl val="0"/>
      </c:catAx>
      <c:valAx>
        <c:axId val="11593749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11593733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400"/>
      </a:pPr>
      <a:endParaRPr lang="de-D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ECDC99-D5F5-435D-AB67-82FA41F4E355}" type="datetimeFigureOut">
              <a:rPr lang="en-GB" smtClean="0"/>
              <a:t>09/04/2019</a:t>
            </a:fld>
            <a:endParaRPr lang="en-GB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8A062A-C961-4491-BDCC-48D4004CB628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08412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8A062A-C961-4491-BDCC-48D4004CB628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40617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8A062A-C961-4491-BDCC-48D4004CB628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20351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8A062A-C961-4491-BDCC-48D4004CB628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47846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8A062A-C961-4491-BDCC-48D4004CB628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08928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8A062A-C961-4491-BDCC-48D4004CB628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20415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8A062A-C961-4491-BDCC-48D4004CB628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23970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8A062A-C961-4491-BDCC-48D4004CB628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093052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8A062A-C961-4491-BDCC-48D4004CB628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225144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8A062A-C961-4491-BDCC-48D4004CB628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662443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8A062A-C961-4491-BDCC-48D4004CB628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042102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8A062A-C961-4491-BDCC-48D4004CB628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75715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8A062A-C961-4491-BDCC-48D4004CB628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717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8A062A-C961-4491-BDCC-48D4004CB628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721760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8A062A-C961-4491-BDCC-48D4004CB628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219012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8A062A-C961-4491-BDCC-48D4004CB628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801310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8A062A-C961-4491-BDCC-48D4004CB628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770534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8A062A-C961-4491-BDCC-48D4004CB628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113258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8A062A-C961-4491-BDCC-48D4004CB628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206407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8A062A-C961-4491-BDCC-48D4004CB628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707316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8A062A-C961-4491-BDCC-48D4004CB628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756865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8A062A-C961-4491-BDCC-48D4004CB628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473408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8A062A-C961-4491-BDCC-48D4004CB628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63716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8A062A-C961-4491-BDCC-48D4004CB628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494414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8A062A-C961-4491-BDCC-48D4004CB628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68815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8A062A-C961-4491-BDCC-48D4004CB628}" type="slidenum">
              <a:rPr lang="en-GB" smtClean="0"/>
              <a:t>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618257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8A062A-C961-4491-BDCC-48D4004CB628}" type="slidenum">
              <a:rPr lang="en-GB" smtClean="0"/>
              <a:t>42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735932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8A062A-C961-4491-BDCC-48D4004CB628}" type="slidenum">
              <a:rPr lang="en-GB" smtClean="0"/>
              <a:t>43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250261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8A062A-C961-4491-BDCC-48D4004CB628}" type="slidenum">
              <a:rPr lang="en-GB" smtClean="0"/>
              <a:t>45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72687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8A062A-C961-4491-BDCC-48D4004CB628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36126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8A062A-C961-4491-BDCC-48D4004CB628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62747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8A062A-C961-4491-BDCC-48D4004CB628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8253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8A062A-C961-4491-BDCC-48D4004CB628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50389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8A062A-C961-4491-BDCC-48D4004CB628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52977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8A062A-C961-4491-BDCC-48D4004CB628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01730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smtClean="0"/>
              <a:t>Formatvorlage des Untertitelmasters durch Klicken bearbeiten</a:t>
            </a:r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33184-A1AC-4C61-BEA4-91D6CEF44AFC}" type="datetimeFigureOut">
              <a:rPr lang="en-GB" smtClean="0"/>
              <a:t>09/04/2019</a:t>
            </a:fld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58DF3-6AD7-456C-A27D-7E99275A58CA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18395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33184-A1AC-4C61-BEA4-91D6CEF44AFC}" type="datetimeFigureOut">
              <a:rPr lang="en-GB" smtClean="0"/>
              <a:t>09/04/2019</a:t>
            </a:fld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58DF3-6AD7-456C-A27D-7E99275A58CA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09671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33184-A1AC-4C61-BEA4-91D6CEF44AFC}" type="datetimeFigureOut">
              <a:rPr lang="en-GB" smtClean="0"/>
              <a:t>09/04/2019</a:t>
            </a:fld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58DF3-6AD7-456C-A27D-7E99275A58CA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87469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33184-A1AC-4C61-BEA4-91D6CEF44AFC}" type="datetimeFigureOut">
              <a:rPr lang="en-GB" smtClean="0"/>
              <a:t>09/04/2019</a:t>
            </a:fld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58DF3-6AD7-456C-A27D-7E99275A58CA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4488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33184-A1AC-4C61-BEA4-91D6CEF44AFC}" type="datetimeFigureOut">
              <a:rPr lang="en-GB" smtClean="0"/>
              <a:t>09/04/2019</a:t>
            </a:fld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58DF3-6AD7-456C-A27D-7E99275A58CA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06894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33184-A1AC-4C61-BEA4-91D6CEF44AFC}" type="datetimeFigureOut">
              <a:rPr lang="en-GB" smtClean="0"/>
              <a:t>09/04/2019</a:t>
            </a:fld>
            <a:endParaRPr lang="en-GB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58DF3-6AD7-456C-A27D-7E99275A58CA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20881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33184-A1AC-4C61-BEA4-91D6CEF44AFC}" type="datetimeFigureOut">
              <a:rPr lang="en-GB" smtClean="0"/>
              <a:t>09/04/2019</a:t>
            </a:fld>
            <a:endParaRPr lang="en-GB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58DF3-6AD7-456C-A27D-7E99275A58CA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5762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33184-A1AC-4C61-BEA4-91D6CEF44AFC}" type="datetimeFigureOut">
              <a:rPr lang="en-GB" smtClean="0"/>
              <a:t>09/04/2019</a:t>
            </a:fld>
            <a:endParaRPr lang="en-GB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58DF3-6AD7-456C-A27D-7E99275A58CA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47961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33184-A1AC-4C61-BEA4-91D6CEF44AFC}" type="datetimeFigureOut">
              <a:rPr lang="en-GB" smtClean="0"/>
              <a:t>09/04/2019</a:t>
            </a:fld>
            <a:endParaRPr lang="en-GB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58DF3-6AD7-456C-A27D-7E99275A58CA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44588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33184-A1AC-4C61-BEA4-91D6CEF44AFC}" type="datetimeFigureOut">
              <a:rPr lang="en-GB" smtClean="0"/>
              <a:t>09/04/2019</a:t>
            </a:fld>
            <a:endParaRPr lang="en-GB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58DF3-6AD7-456C-A27D-7E99275A58CA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33675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4770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533184-A1AC-4C61-BEA4-91D6CEF44AFC}" type="datetimeFigureOut">
              <a:rPr lang="en-GB" smtClean="0"/>
              <a:t>09/04/2019</a:t>
            </a:fld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458DF3-6AD7-456C-A27D-7E99275A58CA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8714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s://transkribus.eu/" TargetMode="External"/><Relationship Id="rId2" Type="http://schemas.openxmlformats.org/officeDocument/2006/relationships/hyperlink" Target="https://read.transkribus.eu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hyperlink" Target="https://read.transkribus.eu/coop/" TargetMode="Externa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814388"/>
            <a:ext cx="9144000" cy="2387600"/>
          </a:xfrm>
        </p:spPr>
        <p:txBody>
          <a:bodyPr>
            <a:noAutofit/>
          </a:bodyPr>
          <a:lstStyle/>
          <a:p>
            <a:r>
              <a:rPr lang="de-AT" sz="4400" b="1" dirty="0" err="1" smtClean="0"/>
              <a:t>Handwritten</a:t>
            </a:r>
            <a:r>
              <a:rPr lang="de-AT" sz="4400" b="1" dirty="0" smtClean="0"/>
              <a:t> Text Recognition </a:t>
            </a:r>
            <a:r>
              <a:rPr lang="de-AT" sz="4400" b="1" dirty="0" err="1" smtClean="0"/>
              <a:t>and</a:t>
            </a:r>
            <a:r>
              <a:rPr lang="de-AT" sz="4400" b="1" dirty="0" smtClean="0"/>
              <a:t> Keyword </a:t>
            </a:r>
            <a:r>
              <a:rPr lang="de-AT" sz="4400" b="1" dirty="0" err="1" smtClean="0"/>
              <a:t>Spotting</a:t>
            </a:r>
            <a:r>
              <a:rPr lang="de-AT" sz="4400" b="1" dirty="0" smtClean="0"/>
              <a:t>.</a:t>
            </a:r>
            <a:br>
              <a:rPr lang="de-AT" sz="4400" b="1" dirty="0" smtClean="0"/>
            </a:br>
            <a:r>
              <a:rPr lang="de-AT" sz="4400" b="1" dirty="0" smtClean="0"/>
              <a:t> </a:t>
            </a:r>
            <a:r>
              <a:rPr lang="de-AT" sz="3600" dirty="0" err="1" smtClean="0"/>
              <a:t>Two</a:t>
            </a:r>
            <a:r>
              <a:rPr lang="de-AT" sz="3600" dirty="0" smtClean="0"/>
              <a:t> powerful </a:t>
            </a:r>
            <a:r>
              <a:rPr lang="de-AT" sz="3600" dirty="0" err="1" smtClean="0"/>
              <a:t>technologies</a:t>
            </a:r>
            <a:r>
              <a:rPr lang="de-AT" sz="3600" dirty="0" smtClean="0"/>
              <a:t> </a:t>
            </a:r>
            <a:r>
              <a:rPr lang="de-AT" sz="3600" dirty="0" err="1" smtClean="0"/>
              <a:t>for</a:t>
            </a:r>
            <a:r>
              <a:rPr lang="de-AT" sz="3600" dirty="0" smtClean="0"/>
              <a:t> </a:t>
            </a:r>
            <a:r>
              <a:rPr lang="de-AT" sz="3600" dirty="0" err="1" smtClean="0"/>
              <a:t>archives</a:t>
            </a:r>
            <a:r>
              <a:rPr lang="de-AT" sz="3600" dirty="0" smtClean="0"/>
              <a:t> </a:t>
            </a:r>
            <a:r>
              <a:rPr lang="de-AT" sz="3600" dirty="0" err="1" smtClean="0"/>
              <a:t>and</a:t>
            </a:r>
            <a:r>
              <a:rPr lang="de-AT" sz="3600" dirty="0" smtClean="0"/>
              <a:t> </a:t>
            </a:r>
            <a:r>
              <a:rPr lang="de-AT" sz="3600" dirty="0" err="1" smtClean="0"/>
              <a:t>libraries</a:t>
            </a:r>
            <a:endParaRPr lang="en-GB" sz="3600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322638"/>
            <a:ext cx="9144000" cy="1655762"/>
          </a:xfrm>
        </p:spPr>
        <p:txBody>
          <a:bodyPr/>
          <a:lstStyle/>
          <a:p>
            <a:r>
              <a:rPr lang="en-GB" dirty="0" smtClean="0"/>
              <a:t>Günter Mühlberger</a:t>
            </a:r>
          </a:p>
          <a:p>
            <a:r>
              <a:rPr lang="en-GB" dirty="0" smtClean="0"/>
              <a:t>University of Innsbruck, </a:t>
            </a:r>
          </a:p>
          <a:p>
            <a:r>
              <a:rPr lang="en-GB" dirty="0" smtClean="0"/>
              <a:t>Digitisation and Digital Preservation Group</a:t>
            </a:r>
            <a:endParaRPr lang="en-GB" dirty="0"/>
          </a:p>
        </p:txBody>
      </p:sp>
      <p:pic>
        <p:nvPicPr>
          <p:cNvPr id="1026" name="Picture 2" descr="READ Project 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0" y="5067300"/>
            <a:ext cx="2857500" cy="1038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6712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Progress end of 2018 </a:t>
            </a:r>
            <a:r>
              <a:rPr lang="en-GB" sz="3200" dirty="0" smtClean="0"/>
              <a:t>(implemented)</a:t>
            </a:r>
            <a:endParaRPr lang="en-GB" sz="3200" dirty="0"/>
          </a:p>
        </p:txBody>
      </p:sp>
      <p:graphicFrame>
        <p:nvGraphicFramePr>
          <p:cNvPr id="4" name="Inhaltsplatzhalter 3"/>
          <p:cNvGraphicFramePr>
            <a:graphicFrameLocks noGrp="1"/>
          </p:cNvGraphicFramePr>
          <p:nvPr>
            <p:ph idx="1"/>
            <p:extLst/>
          </p:nvPr>
        </p:nvGraphicFramePr>
        <p:xfrm>
          <a:off x="1822450" y="2282825"/>
          <a:ext cx="8547100" cy="26320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36775"/>
                <a:gridCol w="2136775"/>
                <a:gridCol w="2136775"/>
                <a:gridCol w="2136775"/>
              </a:tblGrid>
              <a:tr h="877358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/>
                        <a:t>Dataset</a:t>
                      </a:r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/>
                        <a:t>SPRNN 2016</a:t>
                      </a:r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/>
                        <a:t>HTR+</a:t>
                      </a:r>
                      <a:r>
                        <a:rPr lang="en-GB" sz="2400" baseline="0" dirty="0" smtClean="0"/>
                        <a:t> (e2017)</a:t>
                      </a:r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/>
                        <a:t>HTR+(e2018)</a:t>
                      </a:r>
                      <a:endParaRPr lang="en-GB" sz="2400" dirty="0"/>
                    </a:p>
                  </a:txBody>
                  <a:tcPr/>
                </a:tc>
              </a:tr>
              <a:tr h="877358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/>
                        <a:t>StAZH</a:t>
                      </a:r>
                    </a:p>
                    <a:p>
                      <a:pPr algn="ctr"/>
                      <a:r>
                        <a:rPr lang="en-GB" sz="2400" dirty="0" smtClean="0"/>
                        <a:t>19</a:t>
                      </a:r>
                      <a:r>
                        <a:rPr lang="en-GB" sz="2400" baseline="30000" dirty="0" smtClean="0"/>
                        <a:t>th</a:t>
                      </a:r>
                      <a:r>
                        <a:rPr lang="en-GB" sz="2400" baseline="0" dirty="0" smtClean="0"/>
                        <a:t> C.</a:t>
                      </a:r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/>
                        <a:t>14,48*</a:t>
                      </a:r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/>
                        <a:t>4,45</a:t>
                      </a:r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solidFill>
                            <a:srgbClr val="00B050"/>
                          </a:solidFill>
                        </a:rPr>
                        <a:t>2,97</a:t>
                      </a:r>
                      <a:endParaRPr lang="en-GB" sz="2400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</a:tr>
              <a:tr h="877358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err="1" smtClean="0"/>
                        <a:t>Bozen</a:t>
                      </a:r>
                      <a:endParaRPr lang="en-GB" sz="2400" dirty="0" smtClean="0"/>
                    </a:p>
                    <a:p>
                      <a:pPr algn="ctr"/>
                      <a:r>
                        <a:rPr lang="en-GB" sz="2400" dirty="0" smtClean="0"/>
                        <a:t>17</a:t>
                      </a:r>
                      <a:r>
                        <a:rPr lang="en-GB" sz="2400" baseline="30000" dirty="0" smtClean="0"/>
                        <a:t>th</a:t>
                      </a:r>
                      <a:r>
                        <a:rPr lang="en-GB" sz="2400" dirty="0" smtClean="0"/>
                        <a:t> C.</a:t>
                      </a:r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/>
                        <a:t>(24,39)</a:t>
                      </a:r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/>
                        <a:t>6,70</a:t>
                      </a:r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solidFill>
                            <a:srgbClr val="00B050"/>
                          </a:solidFill>
                        </a:rPr>
                        <a:t>4,89</a:t>
                      </a:r>
                      <a:endParaRPr lang="en-GB" sz="2400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Textfeld 2"/>
          <p:cNvSpPr txBox="1"/>
          <p:nvPr/>
        </p:nvSpPr>
        <p:spPr>
          <a:xfrm>
            <a:off x="6290548" y="5842000"/>
            <a:ext cx="41992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All figures as CER – Character Error Rate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Source: </a:t>
            </a:r>
            <a:r>
              <a:rPr lang="en-GB" dirty="0" err="1" smtClean="0"/>
              <a:t>CITLab</a:t>
            </a:r>
            <a:r>
              <a:rPr lang="en-GB" dirty="0" smtClean="0"/>
              <a:t> team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62847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 smtClean="0"/>
              <a:t>Some results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04894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Konzilsprotokolle</a:t>
            </a:r>
            <a:r>
              <a:rPr lang="en-GB" dirty="0" smtClean="0"/>
              <a:t> - </a:t>
            </a:r>
            <a:r>
              <a:rPr lang="en-GB" dirty="0" err="1" smtClean="0"/>
              <a:t>Brandshagen</a:t>
            </a:r>
            <a:endParaRPr lang="en-GB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Council protocols from the University of Greifswald, Germany</a:t>
            </a:r>
          </a:p>
          <a:p>
            <a:r>
              <a:rPr lang="en-GB" dirty="0" smtClean="0"/>
              <a:t>Late 18</a:t>
            </a:r>
            <a:r>
              <a:rPr lang="en-GB" baseline="30000" dirty="0" smtClean="0"/>
              <a:t>th</a:t>
            </a:r>
            <a:r>
              <a:rPr lang="en-GB" dirty="0" smtClean="0"/>
              <a:t> century German Kurrent writing</a:t>
            </a:r>
          </a:p>
          <a:p>
            <a:r>
              <a:rPr lang="en-GB" dirty="0" smtClean="0"/>
              <a:t>One writer, clear writing, however not readable for ordinary German speaking people due to the fact that the writing style has changed completely</a:t>
            </a:r>
          </a:p>
          <a:p>
            <a:r>
              <a:rPr lang="en-GB" dirty="0" smtClean="0"/>
              <a:t>Training set: 35.743 words = 182 pages</a:t>
            </a:r>
          </a:p>
          <a:p>
            <a:r>
              <a:rPr lang="en-GB" dirty="0" smtClean="0"/>
              <a:t>CER on test set = 3,1% (without dictionary)</a:t>
            </a:r>
          </a:p>
          <a:p>
            <a:r>
              <a:rPr lang="en-GB" dirty="0" smtClean="0"/>
              <a:t>WER on test set = 13,1% (without dictionary)</a:t>
            </a: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87193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38200" y="365124"/>
            <a:ext cx="10515600" cy="5367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673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8" name="Inhaltsplatzhalter 7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617786" y="365125"/>
            <a:ext cx="8560776" cy="5444832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1849356" y="5969150"/>
            <a:ext cx="84932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/>
              <a:t>For this page: CER = 2,2% / WER = 10,3% (with dictionary)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2005507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Medieval writing </a:t>
            </a:r>
            <a:endParaRPr lang="en-GB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 smtClean="0"/>
              <a:t>Cooperation with Dominique </a:t>
            </a:r>
            <a:r>
              <a:rPr lang="en-GB" dirty="0" err="1" smtClean="0"/>
              <a:t>Stutzmann</a:t>
            </a:r>
            <a:r>
              <a:rPr lang="en-GB" dirty="0" smtClean="0"/>
              <a:t> and CNRS (</a:t>
            </a:r>
            <a:r>
              <a:rPr lang="fr-FR" dirty="0"/>
              <a:t>Institut de recherche et d'histoire des </a:t>
            </a:r>
            <a:r>
              <a:rPr lang="fr-FR" dirty="0" smtClean="0"/>
              <a:t>textes) Paris</a:t>
            </a:r>
          </a:p>
          <a:p>
            <a:r>
              <a:rPr lang="en-GB" dirty="0" smtClean="0"/>
              <a:t>Data were created as p</a:t>
            </a:r>
            <a:r>
              <a:rPr lang="fr-FR" dirty="0" smtClean="0"/>
              <a:t>art </a:t>
            </a:r>
            <a:r>
              <a:rPr lang="fr-FR" dirty="0"/>
              <a:t>of the HIMANIS </a:t>
            </a:r>
            <a:r>
              <a:rPr lang="fr-FR" dirty="0" err="1" smtClean="0"/>
              <a:t>project</a:t>
            </a:r>
            <a:endParaRPr lang="fr-FR" dirty="0"/>
          </a:p>
          <a:p>
            <a:r>
              <a:rPr lang="fr-FR" dirty="0" smtClean="0"/>
              <a:t>Can </a:t>
            </a:r>
            <a:r>
              <a:rPr lang="fr-FR" dirty="0" err="1" smtClean="0"/>
              <a:t>be</a:t>
            </a:r>
            <a:r>
              <a:rPr lang="fr-FR" dirty="0" smtClean="0"/>
              <a:t> </a:t>
            </a:r>
            <a:r>
              <a:rPr lang="fr-FR" dirty="0" err="1" smtClean="0"/>
              <a:t>searched</a:t>
            </a:r>
            <a:r>
              <a:rPr lang="fr-FR" dirty="0" smtClean="0"/>
              <a:t> </a:t>
            </a:r>
            <a:r>
              <a:rPr lang="fr-FR" dirty="0" err="1" smtClean="0"/>
              <a:t>with</a:t>
            </a:r>
            <a:r>
              <a:rPr lang="fr-FR" dirty="0" smtClean="0"/>
              <a:t> Keyword </a:t>
            </a:r>
            <a:r>
              <a:rPr lang="fr-FR" dirty="0" err="1" smtClean="0"/>
              <a:t>Spotting</a:t>
            </a:r>
            <a:r>
              <a:rPr lang="fr-FR" dirty="0" smtClean="0"/>
              <a:t> at HIMANIS </a:t>
            </a:r>
            <a:endParaRPr lang="en-GB" dirty="0" smtClean="0"/>
          </a:p>
          <a:p>
            <a:r>
              <a:rPr lang="en-GB" dirty="0" smtClean="0"/>
              <a:t>Many different hands, similar style</a:t>
            </a:r>
          </a:p>
          <a:p>
            <a:r>
              <a:rPr lang="en-GB" dirty="0" smtClean="0"/>
              <a:t>French and Latin</a:t>
            </a:r>
          </a:p>
          <a:p>
            <a:r>
              <a:rPr lang="en-GB" dirty="0" smtClean="0"/>
              <a:t>Training </a:t>
            </a:r>
            <a:r>
              <a:rPr lang="en-GB" dirty="0"/>
              <a:t>set of 550.381 words or 1197 pages </a:t>
            </a:r>
            <a:endParaRPr lang="en-GB" dirty="0" smtClean="0"/>
          </a:p>
          <a:p>
            <a:r>
              <a:rPr lang="en-GB" dirty="0" smtClean="0"/>
              <a:t>CER on test set = 6,4%</a:t>
            </a:r>
          </a:p>
          <a:p>
            <a:r>
              <a:rPr lang="en-GB" dirty="0" smtClean="0"/>
              <a:t>WER on test set = 22,1%</a:t>
            </a:r>
            <a:endParaRPr lang="en-GB" dirty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53617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38200" y="1251390"/>
            <a:ext cx="10515600" cy="3873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382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38200" y="1265457"/>
            <a:ext cx="10515600" cy="4347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025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257166" y="365125"/>
            <a:ext cx="9677667" cy="5055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33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8" name="Inhaltsplatzhalter 7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38200" y="1156331"/>
            <a:ext cx="10477500" cy="4029075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1731722" y="5528390"/>
            <a:ext cx="86904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/>
              <a:t>For this page: CER = 6,02 / WER = 19,6 (without dictionary)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3255611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Agenda</a:t>
            </a:r>
            <a:endParaRPr lang="en-GB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Handwritten Text Recognition – Technology</a:t>
            </a:r>
          </a:p>
          <a:p>
            <a:r>
              <a:rPr lang="en-GB" dirty="0" smtClean="0"/>
              <a:t>Transkribus Platform</a:t>
            </a:r>
          </a:p>
          <a:p>
            <a:r>
              <a:rPr lang="en-GB" dirty="0" smtClean="0"/>
              <a:t>Sharing is caring or (Open) Data and the future of Transkribus</a:t>
            </a:r>
          </a:p>
        </p:txBody>
      </p:sp>
    </p:spTree>
    <p:extLst>
      <p:ext uri="{BB962C8B-B14F-4D97-AF65-F5344CB8AC3E}">
        <p14:creationId xmlns:p14="http://schemas.microsoft.com/office/powerpoint/2010/main" val="3081561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Printed text - newspapers</a:t>
            </a:r>
            <a:endParaRPr lang="en-GB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Wiener </a:t>
            </a:r>
            <a:r>
              <a:rPr lang="en-GB" dirty="0" err="1" smtClean="0"/>
              <a:t>Diarium</a:t>
            </a:r>
            <a:r>
              <a:rPr lang="en-GB" dirty="0" smtClean="0"/>
              <a:t> – in cooperation with Austrian Academy of Science</a:t>
            </a:r>
            <a:endParaRPr lang="en-GB" dirty="0"/>
          </a:p>
          <a:p>
            <a:r>
              <a:rPr lang="en-GB" dirty="0" smtClean="0"/>
              <a:t>Newspaper from 18</a:t>
            </a:r>
            <a:r>
              <a:rPr lang="en-GB" baseline="30000" dirty="0" smtClean="0"/>
              <a:t>th</a:t>
            </a:r>
            <a:r>
              <a:rPr lang="en-GB" dirty="0" smtClean="0"/>
              <a:t> century</a:t>
            </a:r>
          </a:p>
          <a:p>
            <a:r>
              <a:rPr lang="en-GB" dirty="0" err="1" smtClean="0"/>
              <a:t>Bitonal</a:t>
            </a:r>
            <a:r>
              <a:rPr lang="en-GB" dirty="0" smtClean="0"/>
              <a:t> scans with partly challenging quality</a:t>
            </a:r>
          </a:p>
          <a:p>
            <a:r>
              <a:rPr lang="en-GB" dirty="0" smtClean="0"/>
              <a:t>Training set: 179.997 words or 345 pages</a:t>
            </a:r>
          </a:p>
          <a:p>
            <a:r>
              <a:rPr lang="en-GB" dirty="0" smtClean="0"/>
              <a:t>CER on test set = 0,81</a:t>
            </a:r>
          </a:p>
          <a:p>
            <a:r>
              <a:rPr lang="en-GB" dirty="0" smtClean="0"/>
              <a:t>WER on test set = 3,02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29370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8" name="Inhaltsplatzhalter 7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38200" y="365125"/>
            <a:ext cx="10515600" cy="526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802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35394" y="2341985"/>
            <a:ext cx="10921212" cy="1729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187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079172" y="365125"/>
            <a:ext cx="7512698" cy="5186591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1544795" y="5817638"/>
            <a:ext cx="85814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/>
              <a:t>For this page: CER = 0,6 / WER = 3,0% (without dictionary)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813098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Conclusion</a:t>
            </a:r>
            <a:endParaRPr lang="en-GB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i="1" dirty="0" smtClean="0"/>
              <a:t>Layout Analysis and Automated Text Recognition for historical documents can be done with </a:t>
            </a:r>
            <a:r>
              <a:rPr lang="en-GB" b="1" i="1" dirty="0" smtClean="0"/>
              <a:t>excellent results for printed books</a:t>
            </a:r>
            <a:r>
              <a:rPr lang="en-GB" i="1" dirty="0" smtClean="0"/>
              <a:t> and </a:t>
            </a:r>
            <a:r>
              <a:rPr lang="en-GB" b="1" i="1" dirty="0" smtClean="0"/>
              <a:t>good or very good results for handwritten documents!</a:t>
            </a:r>
          </a:p>
        </p:txBody>
      </p:sp>
    </p:spTree>
    <p:extLst>
      <p:ext uri="{BB962C8B-B14F-4D97-AF65-F5344CB8AC3E}">
        <p14:creationId xmlns:p14="http://schemas.microsoft.com/office/powerpoint/2010/main" val="2509090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Keyword Spotting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97343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1824" y="365125"/>
            <a:ext cx="9267985" cy="6142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888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38200" y="365124"/>
            <a:ext cx="10515600" cy="6163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755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Mitterlehner</a:t>
            </a:r>
            <a:r>
              <a:rPr lang="en-GB" dirty="0" smtClean="0"/>
              <a:t> – </a:t>
            </a:r>
            <a:r>
              <a:rPr lang="en-GB" dirty="0" err="1" smtClean="0"/>
              <a:t>Moiveshekner</a:t>
            </a:r>
            <a:r>
              <a:rPr lang="en-GB" dirty="0" smtClean="0"/>
              <a:t> (CER=58%)</a:t>
            </a:r>
            <a:endParaRPr lang="en-GB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048000" y="2091531"/>
            <a:ext cx="6096000" cy="3819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070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38200" y="314073"/>
            <a:ext cx="10515600" cy="5689526"/>
          </a:xfrm>
          <a:prstGeom prst="rect">
            <a:avLst/>
          </a:prstGeom>
        </p:spPr>
      </p:pic>
      <p:sp>
        <p:nvSpPr>
          <p:cNvPr id="5" name="Ellipse 4"/>
          <p:cNvSpPr/>
          <p:nvPr/>
        </p:nvSpPr>
        <p:spPr>
          <a:xfrm>
            <a:off x="3588823" y="4085936"/>
            <a:ext cx="1795152" cy="68424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8884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Technology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62018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38200" y="365124"/>
            <a:ext cx="10515600" cy="575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55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38200" y="365124"/>
            <a:ext cx="10515600" cy="575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647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38200" y="1810137"/>
            <a:ext cx="10459220" cy="2174033"/>
          </a:xfrm>
          <a:prstGeom prst="rect">
            <a:avLst/>
          </a:prstGeom>
        </p:spPr>
      </p:pic>
      <p:sp>
        <p:nvSpPr>
          <p:cNvPr id="5" name="Ellipse 4"/>
          <p:cNvSpPr/>
          <p:nvPr/>
        </p:nvSpPr>
        <p:spPr>
          <a:xfrm>
            <a:off x="4643253" y="2258008"/>
            <a:ext cx="3716976" cy="101703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Ellipse 5"/>
          <p:cNvSpPr/>
          <p:nvPr/>
        </p:nvSpPr>
        <p:spPr>
          <a:xfrm>
            <a:off x="7360723" y="3158836"/>
            <a:ext cx="1795152" cy="68424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0985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Transkribus </a:t>
            </a:r>
            <a:r>
              <a:rPr lang="en-GB" dirty="0" smtClean="0"/>
              <a:t>–</a:t>
            </a:r>
            <a:r>
              <a:rPr lang="en-GB" dirty="0" smtClean="0"/>
              <a:t> </a:t>
            </a:r>
            <a:r>
              <a:rPr lang="en-GB" dirty="0" smtClean="0"/>
              <a:t>expert </a:t>
            </a:r>
            <a:r>
              <a:rPr lang="en-GB" dirty="0" smtClean="0"/>
              <a:t>client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18380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365125"/>
            <a:ext cx="10515600" cy="5681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704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66860" y="365125"/>
            <a:ext cx="9658279" cy="6162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880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76364" y="365125"/>
            <a:ext cx="9439272" cy="6096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553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365125"/>
            <a:ext cx="10515600" cy="5934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807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365125"/>
            <a:ext cx="10515600" cy="5912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0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38200" y="365124"/>
            <a:ext cx="10515600" cy="6163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301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175876" y="365125"/>
            <a:ext cx="9840248" cy="5532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128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365125"/>
            <a:ext cx="10515600" cy="5912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256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Transkribus - platform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95541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Transkribus User Conferences – 2017 + 2018</a:t>
            </a:r>
            <a:endParaRPr lang="en-GB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38200" y="2199378"/>
            <a:ext cx="10515600" cy="2428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80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Diagramm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69380752"/>
              </p:ext>
            </p:extLst>
          </p:nvPr>
        </p:nvGraphicFramePr>
        <p:xfrm>
          <a:off x="1580827" y="790414"/>
          <a:ext cx="8570563" cy="53779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608952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Last week…</a:t>
            </a:r>
            <a:endParaRPr lang="en-GB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Images Uploaded </a:t>
            </a:r>
            <a:r>
              <a:rPr lang="en-GB" dirty="0" smtClean="0"/>
              <a:t>by users: </a:t>
            </a:r>
            <a:r>
              <a:rPr lang="en-GB" dirty="0"/>
              <a:t>77382</a:t>
            </a:r>
          </a:p>
          <a:p>
            <a:r>
              <a:rPr lang="en-GB" dirty="0"/>
              <a:t>New Users : 397 </a:t>
            </a:r>
          </a:p>
          <a:p>
            <a:r>
              <a:rPr lang="en-GB" dirty="0"/>
              <a:t>Active Users / Unique Logins : 948 </a:t>
            </a:r>
            <a:endParaRPr lang="en-GB" dirty="0" smtClean="0"/>
          </a:p>
          <a:p>
            <a:r>
              <a:rPr lang="en-US" dirty="0" smtClean="0"/>
              <a:t>Created </a:t>
            </a:r>
            <a:r>
              <a:rPr lang="en-US" dirty="0"/>
              <a:t>Documents: 863 </a:t>
            </a:r>
          </a:p>
          <a:p>
            <a:r>
              <a:rPr lang="en-US" dirty="0" smtClean="0"/>
              <a:t>Exported </a:t>
            </a:r>
            <a:r>
              <a:rPr lang="en-US" dirty="0"/>
              <a:t>Documents: 233 </a:t>
            </a:r>
          </a:p>
          <a:p>
            <a:r>
              <a:rPr lang="en-US" dirty="0" smtClean="0"/>
              <a:t>Layout </a:t>
            </a:r>
            <a:r>
              <a:rPr lang="en-US" dirty="0"/>
              <a:t>Analysis Jobs: 2049 </a:t>
            </a:r>
          </a:p>
          <a:p>
            <a:r>
              <a:rPr lang="en-US" dirty="0" smtClean="0"/>
              <a:t>HTR </a:t>
            </a:r>
            <a:r>
              <a:rPr lang="en-US" dirty="0"/>
              <a:t>Jobs : 1021 </a:t>
            </a:r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03029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Training data</a:t>
            </a:r>
            <a:endParaRPr lang="en-GB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January 2019</a:t>
            </a:r>
          </a:p>
          <a:p>
            <a:pPr lvl="1"/>
            <a:r>
              <a:rPr lang="en-GB" b="1" dirty="0" smtClean="0"/>
              <a:t>228 HTR Models trained by Transkribus users</a:t>
            </a:r>
          </a:p>
          <a:p>
            <a:r>
              <a:rPr lang="en-GB" dirty="0" smtClean="0"/>
              <a:t>Overall training data in Transkribus (February 2019)</a:t>
            </a:r>
          </a:p>
          <a:p>
            <a:pPr lvl="1"/>
            <a:r>
              <a:rPr lang="de-AT" dirty="0" smtClean="0"/>
              <a:t>Pages: </a:t>
            </a:r>
            <a:r>
              <a:rPr lang="de-AT" b="1" dirty="0" smtClean="0"/>
              <a:t>204.359</a:t>
            </a:r>
          </a:p>
          <a:p>
            <a:pPr lvl="1"/>
            <a:r>
              <a:rPr lang="de-AT" dirty="0" smtClean="0"/>
              <a:t>Words Wörter: </a:t>
            </a:r>
            <a:r>
              <a:rPr lang="de-AT" b="1" dirty="0" smtClean="0"/>
              <a:t>21.200.035</a:t>
            </a:r>
            <a:r>
              <a:rPr lang="de-AT" dirty="0" smtClean="0"/>
              <a:t> </a:t>
            </a:r>
          </a:p>
          <a:p>
            <a:pPr lvl="1"/>
            <a:r>
              <a:rPr lang="de-AT" dirty="0" err="1" smtClean="0"/>
              <a:t>About</a:t>
            </a:r>
            <a:r>
              <a:rPr lang="de-AT" dirty="0" smtClean="0"/>
              <a:t> 120 </a:t>
            </a:r>
            <a:r>
              <a:rPr lang="de-AT" dirty="0" err="1" smtClean="0"/>
              <a:t>person</a:t>
            </a:r>
            <a:r>
              <a:rPr lang="de-AT" dirty="0" smtClean="0"/>
              <a:t> </a:t>
            </a:r>
            <a:r>
              <a:rPr lang="de-AT" dirty="0" err="1" smtClean="0"/>
              <a:t>years</a:t>
            </a:r>
            <a:r>
              <a:rPr lang="de-AT" dirty="0" smtClean="0"/>
              <a:t> </a:t>
            </a:r>
            <a:r>
              <a:rPr lang="de-AT" dirty="0" err="1" smtClean="0"/>
              <a:t>producing</a:t>
            </a:r>
            <a:r>
              <a:rPr lang="de-AT" dirty="0" smtClean="0"/>
              <a:t> </a:t>
            </a:r>
            <a:r>
              <a:rPr lang="de-AT" dirty="0" err="1" smtClean="0"/>
              <a:t>this</a:t>
            </a:r>
            <a:r>
              <a:rPr lang="de-AT" dirty="0" smtClean="0"/>
              <a:t> </a:t>
            </a:r>
            <a:r>
              <a:rPr lang="de-AT" dirty="0" err="1" smtClean="0"/>
              <a:t>amount</a:t>
            </a:r>
            <a:endParaRPr lang="de-AT" dirty="0" smtClean="0"/>
          </a:p>
          <a:p>
            <a:pPr lvl="1"/>
            <a:r>
              <a:rPr lang="de-AT" dirty="0" err="1" smtClean="0"/>
              <a:t>About</a:t>
            </a:r>
            <a:r>
              <a:rPr lang="de-AT" dirty="0" smtClean="0"/>
              <a:t> 2-3 Mill. EUR </a:t>
            </a:r>
            <a:r>
              <a:rPr lang="de-AT" dirty="0" err="1" smtClean="0"/>
              <a:t>value</a:t>
            </a:r>
            <a:endParaRPr lang="de-AT" dirty="0" smtClean="0"/>
          </a:p>
          <a:p>
            <a:pPr lvl="1"/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3665338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Sharing is caring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38031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Software…</a:t>
            </a:r>
            <a:endParaRPr lang="en-GB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…will come and go, data will remain!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00554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The real value of Transkribus are the data and the community which produces this data (for their own purpose).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42692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Transkribus future</a:t>
            </a:r>
            <a:endParaRPr lang="en-GB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 smtClean="0"/>
              <a:t>Projects ends on 30</a:t>
            </a:r>
            <a:r>
              <a:rPr lang="en-GB" baseline="30000" dirty="0" smtClean="0"/>
              <a:t>th</a:t>
            </a:r>
            <a:r>
              <a:rPr lang="en-GB" dirty="0" smtClean="0"/>
              <a:t> June 2019</a:t>
            </a:r>
          </a:p>
          <a:p>
            <a:r>
              <a:rPr lang="en-GB" dirty="0" smtClean="0"/>
              <a:t>However, there is a strong demand for Transkribus services so that maintenance of the platform is already safeguarded until 2021</a:t>
            </a:r>
          </a:p>
          <a:p>
            <a:pPr lvl="1"/>
            <a:r>
              <a:rPr lang="en-GB" dirty="0" smtClean="0"/>
              <a:t>EU Project </a:t>
            </a:r>
            <a:r>
              <a:rPr lang="en-GB" dirty="0" err="1" smtClean="0"/>
              <a:t>NewsEye</a:t>
            </a:r>
            <a:r>
              <a:rPr lang="en-GB" dirty="0" smtClean="0"/>
              <a:t> (2018-2021)</a:t>
            </a:r>
          </a:p>
          <a:p>
            <a:pPr lvl="1"/>
            <a:r>
              <a:rPr lang="en-GB" dirty="0" smtClean="0"/>
              <a:t>German Science Funds project (2019-2020)</a:t>
            </a:r>
          </a:p>
          <a:p>
            <a:pPr lvl="1"/>
            <a:r>
              <a:rPr lang="en-GB" dirty="0" smtClean="0"/>
              <a:t>Project with National Archive Finland (2019)</a:t>
            </a:r>
          </a:p>
          <a:p>
            <a:pPr lvl="1"/>
            <a:r>
              <a:rPr lang="en-GB" dirty="0" smtClean="0"/>
              <a:t>Project with National Archive Netherlands (2019-2020)</a:t>
            </a:r>
          </a:p>
          <a:p>
            <a:pPr lvl="1"/>
            <a:r>
              <a:rPr lang="en-GB" dirty="0" smtClean="0"/>
              <a:t>National project with cadastre documents from Tyrol (2019-2020)</a:t>
            </a:r>
          </a:p>
          <a:p>
            <a:pPr lvl="1"/>
            <a:r>
              <a:rPr lang="en-GB" dirty="0" smtClean="0"/>
              <a:t>Project with Trinity College Dublin (2019-2021)</a:t>
            </a:r>
          </a:p>
          <a:p>
            <a:pPr lvl="1"/>
            <a:r>
              <a:rPr lang="en-GB" dirty="0" smtClean="0"/>
              <a:t>Project with State Archive Zurich (2019-2020)</a:t>
            </a:r>
          </a:p>
          <a:p>
            <a:pPr lvl="1"/>
            <a:r>
              <a:rPr lang="en-GB" dirty="0" smtClean="0"/>
              <a:t>More to come and under negotiation!</a:t>
            </a:r>
          </a:p>
          <a:p>
            <a:pPr lvl="1"/>
            <a:endParaRPr lang="en-GB" dirty="0" smtClean="0"/>
          </a:p>
          <a:p>
            <a:pPr lvl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34283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Text recognition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82635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European Cooperative Society (SCE)</a:t>
            </a:r>
            <a:endParaRPr lang="en-GB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 smtClean="0"/>
              <a:t>Cooperative</a:t>
            </a:r>
          </a:p>
          <a:p>
            <a:pPr lvl="1"/>
            <a:r>
              <a:rPr lang="en-GB" dirty="0" smtClean="0"/>
              <a:t>Enables independent entities (institutions, organisations, companies) to collaborate and to set up a common business</a:t>
            </a:r>
          </a:p>
          <a:p>
            <a:pPr lvl="1"/>
            <a:r>
              <a:rPr lang="en-GB" dirty="0" smtClean="0"/>
              <a:t>Ownership and sharing of data is in the heart of the SCE</a:t>
            </a:r>
          </a:p>
          <a:p>
            <a:r>
              <a:rPr lang="en-GB" dirty="0" smtClean="0"/>
              <a:t>Main features of an SCE</a:t>
            </a:r>
          </a:p>
          <a:p>
            <a:pPr lvl="1"/>
            <a:r>
              <a:rPr lang="en-GB" dirty="0" smtClean="0"/>
              <a:t>Open to new members: low barrier: 1000 EUR share as a minimum</a:t>
            </a:r>
          </a:p>
          <a:p>
            <a:pPr lvl="1"/>
            <a:r>
              <a:rPr lang="en-GB" dirty="0" smtClean="0"/>
              <a:t>Democratic constitution: Board of directors – General meeting</a:t>
            </a:r>
          </a:p>
          <a:p>
            <a:pPr lvl="1"/>
            <a:r>
              <a:rPr lang="en-GB" dirty="0" smtClean="0"/>
              <a:t>No shareholder value</a:t>
            </a:r>
          </a:p>
          <a:p>
            <a:pPr lvl="1"/>
            <a:r>
              <a:rPr lang="en-GB" dirty="0" smtClean="0"/>
              <a:t>Direct benefit of members is the main goal</a:t>
            </a:r>
          </a:p>
          <a:p>
            <a:pPr lvl="1"/>
            <a:r>
              <a:rPr lang="en-GB" dirty="0" smtClean="0"/>
              <a:t>Customers become owners, owners become customers</a:t>
            </a:r>
          </a:p>
          <a:p>
            <a:pPr lvl="1"/>
            <a:r>
              <a:rPr lang="en-GB" dirty="0" smtClean="0"/>
              <a:t>Subscription fees for using Transkribus – page based fees for HTR services</a:t>
            </a:r>
          </a:p>
        </p:txBody>
      </p:sp>
    </p:spTree>
    <p:extLst>
      <p:ext uri="{BB962C8B-B14F-4D97-AF65-F5344CB8AC3E}">
        <p14:creationId xmlns:p14="http://schemas.microsoft.com/office/powerpoint/2010/main" val="33479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Current state of affairs</a:t>
            </a:r>
            <a:endParaRPr lang="en-GB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 dirty="0" smtClean="0"/>
              <a:t>Statutes</a:t>
            </a:r>
          </a:p>
          <a:p>
            <a:pPr lvl="1"/>
            <a:r>
              <a:rPr lang="en-GB" dirty="0" smtClean="0"/>
              <a:t>Pre-final</a:t>
            </a:r>
          </a:p>
          <a:p>
            <a:pPr lvl="1"/>
            <a:r>
              <a:rPr lang="en-GB" dirty="0" smtClean="0"/>
              <a:t>Board of directors will be formed in the next weeks</a:t>
            </a:r>
          </a:p>
          <a:p>
            <a:pPr lvl="1"/>
            <a:r>
              <a:rPr lang="en-GB" dirty="0" smtClean="0"/>
              <a:t>Founding </a:t>
            </a:r>
            <a:r>
              <a:rPr lang="en-GB" dirty="0"/>
              <a:t>act shall take place before summer holidays</a:t>
            </a:r>
          </a:p>
          <a:p>
            <a:r>
              <a:rPr lang="en-GB" dirty="0" smtClean="0"/>
              <a:t>Founding members</a:t>
            </a:r>
          </a:p>
          <a:p>
            <a:pPr lvl="1"/>
            <a:r>
              <a:rPr lang="en-GB" dirty="0" smtClean="0"/>
              <a:t>University Innsbruck, University Greifswald, Technical University Valencia, National Archive Finland, British Library, University Library Belgrade, Diocesan Archive Passau, University Rostock, ZAMG Vienna, </a:t>
            </a:r>
            <a:r>
              <a:rPr lang="en-GB" dirty="0" err="1" smtClean="0"/>
              <a:t>Geneanet</a:t>
            </a:r>
            <a:r>
              <a:rPr lang="en-GB" dirty="0" smtClean="0"/>
              <a:t> France, etc..</a:t>
            </a:r>
          </a:p>
          <a:p>
            <a:pPr lvl="1"/>
            <a:r>
              <a:rPr lang="en-GB" dirty="0" smtClean="0"/>
              <a:t>Everyone invited to join!</a:t>
            </a:r>
          </a:p>
          <a:p>
            <a:r>
              <a:rPr lang="en-GB" dirty="0" smtClean="0"/>
              <a:t>Business</a:t>
            </a:r>
          </a:p>
          <a:p>
            <a:pPr lvl="1"/>
            <a:r>
              <a:rPr lang="en-GB" dirty="0"/>
              <a:t>Official start of business on 1</a:t>
            </a:r>
            <a:r>
              <a:rPr lang="en-GB" baseline="30000" dirty="0"/>
              <a:t>st</a:t>
            </a:r>
            <a:r>
              <a:rPr lang="en-GB" dirty="0"/>
              <a:t> of July (keep fingers crossed!)</a:t>
            </a:r>
          </a:p>
          <a:p>
            <a:pPr lvl="1"/>
            <a:r>
              <a:rPr lang="en-GB" dirty="0" smtClean="0"/>
              <a:t>Most founding members committed to run medium or large scale projects with Transkribus</a:t>
            </a:r>
          </a:p>
          <a:p>
            <a:pPr lvl="1"/>
            <a:r>
              <a:rPr lang="en-GB" dirty="0" smtClean="0"/>
              <a:t>Financing of the platform is already safeguarded until e2020</a:t>
            </a:r>
          </a:p>
          <a:p>
            <a:endParaRPr lang="en-GB" dirty="0" smtClean="0"/>
          </a:p>
          <a:p>
            <a:pPr lvl="2"/>
            <a:endParaRPr lang="en-GB" dirty="0" smtClean="0"/>
          </a:p>
          <a:p>
            <a:pPr lvl="2"/>
            <a:endParaRPr lang="en-GB" dirty="0" smtClean="0"/>
          </a:p>
          <a:p>
            <a:pPr lvl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0510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Thank you for your attention!</a:t>
            </a:r>
            <a:endParaRPr lang="en-GB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Textfeld 3"/>
          <p:cNvSpPr txBox="1"/>
          <p:nvPr/>
        </p:nvSpPr>
        <p:spPr>
          <a:xfrm>
            <a:off x="838200" y="1996148"/>
            <a:ext cx="6481070" cy="50475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/>
              <a:t>Further information</a:t>
            </a:r>
          </a:p>
          <a:p>
            <a:endParaRPr lang="en-GB" dirty="0"/>
          </a:p>
          <a:p>
            <a:r>
              <a:rPr lang="en-GB" sz="2400" dirty="0" smtClean="0">
                <a:hlinkClick r:id="rId2"/>
              </a:rPr>
              <a:t>https://read.transkribus.eu/</a:t>
            </a:r>
            <a:endParaRPr lang="en-GB" sz="2400" dirty="0" smtClean="0"/>
          </a:p>
          <a:p>
            <a:endParaRPr lang="en-GB" sz="2400" dirty="0"/>
          </a:p>
          <a:p>
            <a:r>
              <a:rPr lang="en-GB" sz="2400" dirty="0" smtClean="0">
                <a:hlinkClick r:id="rId3"/>
              </a:rPr>
              <a:t>https://transkribus.eu/</a:t>
            </a:r>
            <a:endParaRPr lang="en-GB" sz="2400" dirty="0" smtClean="0"/>
          </a:p>
          <a:p>
            <a:endParaRPr lang="en-GB" sz="2400" dirty="0"/>
          </a:p>
          <a:p>
            <a:r>
              <a:rPr lang="en-GB" sz="2400" dirty="0" smtClean="0">
                <a:hlinkClick r:id="rId4"/>
              </a:rPr>
              <a:t>https://read.transkribus.eu/coop/</a:t>
            </a:r>
            <a:endParaRPr lang="en-GB" sz="2400" dirty="0" smtClean="0"/>
          </a:p>
          <a:p>
            <a:endParaRPr lang="en-GB" sz="2400" dirty="0"/>
          </a:p>
          <a:p>
            <a:endParaRPr lang="en-GB" sz="2400" dirty="0"/>
          </a:p>
          <a:p>
            <a:r>
              <a:rPr lang="en-US" sz="2000" dirty="0"/>
              <a:t>This project has received funding from the </a:t>
            </a:r>
            <a:r>
              <a:rPr lang="en-US" sz="2000" dirty="0" smtClean="0"/>
              <a:t>European Union’s</a:t>
            </a:r>
          </a:p>
          <a:p>
            <a:r>
              <a:rPr lang="en-US" sz="2000" dirty="0" smtClean="0"/>
              <a:t>Horizon </a:t>
            </a:r>
            <a:r>
              <a:rPr lang="en-US" sz="2000" dirty="0"/>
              <a:t>2020 research and innovation </a:t>
            </a:r>
            <a:r>
              <a:rPr lang="en-US" sz="2000" dirty="0" err="1" smtClean="0"/>
              <a:t>programme</a:t>
            </a:r>
            <a:r>
              <a:rPr lang="en-US" sz="2000" dirty="0" smtClean="0"/>
              <a:t> under</a:t>
            </a:r>
          </a:p>
          <a:p>
            <a:r>
              <a:rPr lang="en-US" sz="2000" dirty="0" smtClean="0"/>
              <a:t>grant </a:t>
            </a:r>
            <a:r>
              <a:rPr lang="en-US" sz="2000" dirty="0"/>
              <a:t>agreement No 674943</a:t>
            </a:r>
            <a:r>
              <a:rPr lang="en-GB" sz="2000" dirty="0"/>
              <a:t>.</a:t>
            </a:r>
          </a:p>
          <a:p>
            <a:endParaRPr lang="en-GB" sz="2400" dirty="0"/>
          </a:p>
          <a:p>
            <a:endParaRPr lang="en-GB" sz="2400" dirty="0" smtClean="0"/>
          </a:p>
        </p:txBody>
      </p:sp>
      <p:pic>
        <p:nvPicPr>
          <p:cNvPr id="5" name="Picture 4" descr="http://www.iaik.tugraz.at/content/research/scos/projects/eu-h202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6289" y="4658676"/>
            <a:ext cx="1677956" cy="1239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9148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http://scantent.eu/</a:t>
            </a:r>
            <a:endParaRPr lang="en-GB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006862"/>
            <a:ext cx="10515600" cy="3988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983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nhaltsplatzhalter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38200" y="576942"/>
            <a:ext cx="10515600" cy="465881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2154" y="2268019"/>
            <a:ext cx="10545082" cy="850900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1599306" y="1482146"/>
            <a:ext cx="93126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solidFill>
                  <a:srgbClr val="00B050"/>
                </a:solidFill>
              </a:rPr>
              <a:t>und kluge </a:t>
            </a:r>
            <a:r>
              <a:rPr lang="en-GB" sz="2400" dirty="0" err="1" smtClean="0">
                <a:solidFill>
                  <a:srgbClr val="00B050"/>
                </a:solidFill>
              </a:rPr>
              <a:t>Veranstaltung</a:t>
            </a:r>
            <a:r>
              <a:rPr lang="en-GB" sz="2400" dirty="0" smtClean="0">
                <a:solidFill>
                  <a:srgbClr val="00B050"/>
                </a:solidFill>
              </a:rPr>
              <a:t>/des </a:t>
            </a:r>
            <a:r>
              <a:rPr lang="en-GB" sz="2400" dirty="0" err="1" smtClean="0">
                <a:solidFill>
                  <a:srgbClr val="00B050"/>
                </a:solidFill>
              </a:rPr>
              <a:t>Käyserl.General</a:t>
            </a:r>
            <a:r>
              <a:rPr lang="en-GB" sz="2400" dirty="0" smtClean="0">
                <a:solidFill>
                  <a:srgbClr val="00B050"/>
                </a:solidFill>
              </a:rPr>
              <a:t> Feld=</a:t>
            </a:r>
            <a:r>
              <a:rPr lang="en-GB" sz="2400" dirty="0" err="1" smtClean="0">
                <a:solidFill>
                  <a:srgbClr val="00B050"/>
                </a:solidFill>
              </a:rPr>
              <a:t>Marschall</a:t>
            </a:r>
            <a:r>
              <a:rPr lang="en-GB" sz="2400" dirty="0" smtClean="0">
                <a:solidFill>
                  <a:srgbClr val="00B050"/>
                </a:solidFill>
              </a:rPr>
              <a:t> </a:t>
            </a:r>
            <a:r>
              <a:rPr lang="en-GB" sz="2400" dirty="0" err="1" smtClean="0">
                <a:solidFill>
                  <a:srgbClr val="00B050"/>
                </a:solidFill>
              </a:rPr>
              <a:t>Lieutnants</a:t>
            </a:r>
            <a:endParaRPr lang="en-GB" sz="2400" dirty="0">
              <a:solidFill>
                <a:srgbClr val="00B050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2913641" y="3443127"/>
            <a:ext cx="65221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err="1" smtClean="0">
                <a:solidFill>
                  <a:srgbClr val="00B050"/>
                </a:solidFill>
              </a:rPr>
              <a:t>innere</a:t>
            </a:r>
            <a:r>
              <a:rPr lang="en-GB" sz="2400" dirty="0" smtClean="0">
                <a:solidFill>
                  <a:srgbClr val="00B050"/>
                </a:solidFill>
              </a:rPr>
              <a:t> </a:t>
            </a:r>
            <a:r>
              <a:rPr lang="en-GB" sz="2400" dirty="0" err="1" smtClean="0">
                <a:solidFill>
                  <a:srgbClr val="00B050"/>
                </a:solidFill>
              </a:rPr>
              <a:t>seyn</a:t>
            </a:r>
            <a:r>
              <a:rPr lang="en-GB" sz="2400" dirty="0" smtClean="0">
                <a:solidFill>
                  <a:srgbClr val="00B050"/>
                </a:solidFill>
              </a:rPr>
              <a:t> </a:t>
            </a:r>
            <a:r>
              <a:rPr lang="en-GB" sz="2400" dirty="0" err="1" smtClean="0">
                <a:solidFill>
                  <a:srgbClr val="00B050"/>
                </a:solidFill>
              </a:rPr>
              <a:t>mögte</a:t>
            </a:r>
            <a:r>
              <a:rPr lang="en-GB" sz="2400" dirty="0" smtClean="0">
                <a:solidFill>
                  <a:srgbClr val="00B050"/>
                </a:solidFill>
              </a:rPr>
              <a:t> und </a:t>
            </a:r>
            <a:r>
              <a:rPr lang="en-GB" sz="2400" dirty="0" err="1" smtClean="0">
                <a:solidFill>
                  <a:srgbClr val="00B050"/>
                </a:solidFill>
              </a:rPr>
              <a:t>ob</a:t>
            </a:r>
            <a:r>
              <a:rPr lang="en-GB" sz="2400" dirty="0" smtClean="0">
                <a:solidFill>
                  <a:srgbClr val="00B050"/>
                </a:solidFill>
              </a:rPr>
              <a:t> die </a:t>
            </a:r>
            <a:r>
              <a:rPr lang="en-GB" sz="2400" dirty="0" err="1" smtClean="0">
                <a:solidFill>
                  <a:srgbClr val="00B050"/>
                </a:solidFill>
              </a:rPr>
              <a:t>eingereichte</a:t>
            </a:r>
            <a:r>
              <a:rPr lang="en-GB" sz="2400" dirty="0" smtClean="0">
                <a:solidFill>
                  <a:srgbClr val="00B050"/>
                </a:solidFill>
              </a:rPr>
              <a:t>. </a:t>
            </a:r>
            <a:r>
              <a:rPr lang="en-GB" sz="2400" dirty="0" err="1" smtClean="0">
                <a:solidFill>
                  <a:srgbClr val="00B050"/>
                </a:solidFill>
              </a:rPr>
              <a:t>Druck</a:t>
            </a:r>
            <a:r>
              <a:rPr lang="en-GB" sz="2400" dirty="0" smtClean="0">
                <a:solidFill>
                  <a:srgbClr val="00B050"/>
                </a:solidFill>
              </a:rPr>
              <a:t>.</a:t>
            </a:r>
            <a:endParaRPr lang="en-GB" sz="2400" dirty="0">
              <a:solidFill>
                <a:srgbClr val="00B050"/>
              </a:solidFill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18327" y="4229000"/>
            <a:ext cx="6555346" cy="678808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3427788" y="5258986"/>
            <a:ext cx="54938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e-IL" sz="3200" dirty="0">
                <a:solidFill>
                  <a:srgbClr val="00B050"/>
                </a:solidFill>
              </a:rPr>
              <a:t>יוחנן בן נורי וכי מה אכפת להם הע</a:t>
            </a:r>
            <a:endParaRPr lang="en-GB" sz="32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3912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3400" y="365125"/>
            <a:ext cx="8248650" cy="5124450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38200" y="5854699"/>
            <a:ext cx="10515600" cy="322263"/>
          </a:xfrm>
        </p:spPr>
        <p:txBody>
          <a:bodyPr>
            <a:normAutofit fontScale="70000" lnSpcReduction="20000"/>
          </a:bodyPr>
          <a:lstStyle/>
          <a:p>
            <a:pPr marL="0" indent="0" algn="r">
              <a:buNone/>
            </a:pPr>
            <a:r>
              <a:rPr lang="en-GB" dirty="0" smtClean="0"/>
              <a:t>Source: </a:t>
            </a:r>
            <a:r>
              <a:rPr lang="en-GB" dirty="0" err="1" smtClean="0"/>
              <a:t>Gundram</a:t>
            </a:r>
            <a:r>
              <a:rPr lang="en-GB" dirty="0" smtClean="0"/>
              <a:t> </a:t>
            </a:r>
            <a:r>
              <a:rPr lang="en-GB" dirty="0" err="1" smtClean="0"/>
              <a:t>Leifert</a:t>
            </a:r>
            <a:r>
              <a:rPr lang="en-GB" dirty="0" smtClean="0"/>
              <a:t> (CITlab)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02130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Progress in the READ project – since 2016</a:t>
            </a:r>
            <a:endParaRPr lang="en-GB" sz="2800" i="1" dirty="0"/>
          </a:p>
        </p:txBody>
      </p:sp>
      <p:graphicFrame>
        <p:nvGraphicFramePr>
          <p:cNvPr id="4" name="Inhaltsplatzhalter 3"/>
          <p:cNvGraphicFramePr>
            <a:graphicFrameLocks noGrp="1"/>
          </p:cNvGraphicFramePr>
          <p:nvPr>
            <p:ph idx="1"/>
            <p:extLst/>
          </p:nvPr>
        </p:nvGraphicFramePr>
        <p:xfrm>
          <a:off x="1822450" y="2282825"/>
          <a:ext cx="8547100" cy="26320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36775"/>
                <a:gridCol w="2136775"/>
                <a:gridCol w="2136775"/>
                <a:gridCol w="2136775"/>
              </a:tblGrid>
              <a:tr h="877358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/>
                        <a:t>Dataset</a:t>
                      </a:r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/>
                        <a:t>SPRNN (=2016)</a:t>
                      </a:r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/>
                        <a:t>HTR+</a:t>
                      </a:r>
                      <a:r>
                        <a:rPr lang="en-GB" sz="2400" baseline="0" dirty="0" smtClean="0"/>
                        <a:t> (e2017)</a:t>
                      </a:r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/>
                        <a:t>HTR+(e2018)</a:t>
                      </a:r>
                      <a:endParaRPr lang="en-GB" sz="2400" dirty="0"/>
                    </a:p>
                  </a:txBody>
                  <a:tcPr/>
                </a:tc>
              </a:tr>
              <a:tr h="877358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/>
                        <a:t>StAZH</a:t>
                      </a:r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/>
                        <a:t>14,48*</a:t>
                      </a:r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/>
                    </a:p>
                  </a:txBody>
                  <a:tcPr/>
                </a:tc>
              </a:tr>
              <a:tr h="877358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err="1" smtClean="0"/>
                        <a:t>Bozen</a:t>
                      </a:r>
                      <a:endParaRPr lang="en-GB" sz="2400" dirty="0" smtClean="0"/>
                    </a:p>
                    <a:p>
                      <a:pPr algn="ctr"/>
                      <a:r>
                        <a:rPr lang="en-GB" sz="2400" dirty="0" err="1" smtClean="0"/>
                        <a:t>Ratsprotokolle</a:t>
                      </a:r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/>
                        <a:t>(24,39)</a:t>
                      </a:r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Textfeld 2"/>
          <p:cNvSpPr txBox="1"/>
          <p:nvPr/>
        </p:nvSpPr>
        <p:spPr>
          <a:xfrm>
            <a:off x="5498793" y="5636727"/>
            <a:ext cx="487075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All figures as CER – Character Error Rate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No dictionaries</a:t>
            </a:r>
          </a:p>
          <a:p>
            <a:r>
              <a:rPr lang="en-GB" dirty="0" smtClean="0"/>
              <a:t>   			Source: </a:t>
            </a:r>
            <a:r>
              <a:rPr lang="en-GB" dirty="0" err="1" smtClean="0"/>
              <a:t>CITLab</a:t>
            </a:r>
            <a:r>
              <a:rPr lang="en-GB" dirty="0" smtClean="0"/>
              <a:t> team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27861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Progress 2017 </a:t>
            </a:r>
            <a:r>
              <a:rPr lang="en-GB" sz="3200" dirty="0" smtClean="0"/>
              <a:t>(not implemented)</a:t>
            </a:r>
            <a:endParaRPr lang="en-GB" sz="3200" dirty="0"/>
          </a:p>
        </p:txBody>
      </p:sp>
      <p:graphicFrame>
        <p:nvGraphicFramePr>
          <p:cNvPr id="4" name="Inhaltsplatzhalter 3"/>
          <p:cNvGraphicFramePr>
            <a:graphicFrameLocks noGrp="1"/>
          </p:cNvGraphicFramePr>
          <p:nvPr>
            <p:ph idx="1"/>
            <p:extLst/>
          </p:nvPr>
        </p:nvGraphicFramePr>
        <p:xfrm>
          <a:off x="1822450" y="2282825"/>
          <a:ext cx="8547100" cy="26320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36775"/>
                <a:gridCol w="2136775"/>
                <a:gridCol w="2136775"/>
                <a:gridCol w="2136775"/>
              </a:tblGrid>
              <a:tr h="877358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/>
                        <a:t>Dataset</a:t>
                      </a:r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/>
                        <a:t>SPRNN 2016</a:t>
                      </a:r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/>
                        <a:t>HTR+</a:t>
                      </a:r>
                      <a:r>
                        <a:rPr lang="en-GB" sz="2400" baseline="0" dirty="0" smtClean="0"/>
                        <a:t> (e2017)</a:t>
                      </a:r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/>
                        <a:t>HTR+(e2018)</a:t>
                      </a:r>
                      <a:endParaRPr lang="en-GB" sz="2400" dirty="0"/>
                    </a:p>
                  </a:txBody>
                  <a:tcPr/>
                </a:tc>
              </a:tr>
              <a:tr h="877358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/>
                        <a:t>StAZH</a:t>
                      </a:r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/>
                        <a:t>14,48*</a:t>
                      </a:r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solidFill>
                            <a:srgbClr val="00B050"/>
                          </a:solidFill>
                        </a:rPr>
                        <a:t>4,45</a:t>
                      </a:r>
                      <a:endParaRPr lang="en-GB" sz="2400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/>
                    </a:p>
                  </a:txBody>
                  <a:tcPr/>
                </a:tc>
              </a:tr>
              <a:tr h="877358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err="1" smtClean="0"/>
                        <a:t>Bozen</a:t>
                      </a:r>
                      <a:endParaRPr lang="en-GB" sz="2400" dirty="0" smtClean="0"/>
                    </a:p>
                    <a:p>
                      <a:pPr algn="ctr"/>
                      <a:r>
                        <a:rPr lang="en-GB" sz="2400" dirty="0" err="1" smtClean="0"/>
                        <a:t>Ratsprotokolle</a:t>
                      </a:r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/>
                        <a:t>(24,39)</a:t>
                      </a:r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solidFill>
                            <a:srgbClr val="00B050"/>
                          </a:solidFill>
                        </a:rPr>
                        <a:t>6,70</a:t>
                      </a:r>
                      <a:endParaRPr lang="en-GB" sz="2400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Textfeld 2"/>
          <p:cNvSpPr txBox="1"/>
          <p:nvPr/>
        </p:nvSpPr>
        <p:spPr>
          <a:xfrm>
            <a:off x="6290548" y="5842000"/>
            <a:ext cx="41992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All figures as CER – Character Error Rate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Source: </a:t>
            </a:r>
            <a:r>
              <a:rPr lang="en-GB" dirty="0" err="1" smtClean="0"/>
              <a:t>CITLab</a:t>
            </a:r>
            <a:r>
              <a:rPr lang="en-GB" dirty="0" smtClean="0"/>
              <a:t> team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49183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973</Words>
  <Application>Microsoft Office PowerPoint</Application>
  <PresentationFormat>Breitbild</PresentationFormat>
  <Paragraphs>226</Paragraphs>
  <Slides>53</Slides>
  <Notes>34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53</vt:i4>
      </vt:variant>
    </vt:vector>
  </HeadingPairs>
  <TitlesOfParts>
    <vt:vector size="57" baseType="lpstr">
      <vt:lpstr>Arial</vt:lpstr>
      <vt:lpstr>Calibri</vt:lpstr>
      <vt:lpstr>Calibri Light</vt:lpstr>
      <vt:lpstr>Office Theme</vt:lpstr>
      <vt:lpstr>Handwritten Text Recognition and Keyword Spotting.  Two powerful technologies for archives and libraries</vt:lpstr>
      <vt:lpstr>Agenda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Progress in the READ project – since 2016</vt:lpstr>
      <vt:lpstr>Progress 2017 (not implemented)</vt:lpstr>
      <vt:lpstr>Progress end of 2018 (implemented)</vt:lpstr>
      <vt:lpstr>PowerPoint-Präsentation</vt:lpstr>
      <vt:lpstr>Konzilsprotokolle - Brandshagen</vt:lpstr>
      <vt:lpstr>PowerPoint-Präsentation</vt:lpstr>
      <vt:lpstr>PowerPoint-Präsentation</vt:lpstr>
      <vt:lpstr>Medieval writing </vt:lpstr>
      <vt:lpstr>PowerPoint-Präsentation</vt:lpstr>
      <vt:lpstr>PowerPoint-Präsentation</vt:lpstr>
      <vt:lpstr>PowerPoint-Präsentation</vt:lpstr>
      <vt:lpstr>PowerPoint-Präsentation</vt:lpstr>
      <vt:lpstr>Printed text - newspapers</vt:lpstr>
      <vt:lpstr>PowerPoint-Präsentation</vt:lpstr>
      <vt:lpstr>PowerPoint-Präsentation</vt:lpstr>
      <vt:lpstr>PowerPoint-Präsentation</vt:lpstr>
      <vt:lpstr>Conclusion</vt:lpstr>
      <vt:lpstr>PowerPoint-Präsentation</vt:lpstr>
      <vt:lpstr>PowerPoint-Präsentation</vt:lpstr>
      <vt:lpstr>PowerPoint-Präsentation</vt:lpstr>
      <vt:lpstr>Mitterlehner – Moiveshekner (CER=58%)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Transkribus User Conferences – 2017 + 2018</vt:lpstr>
      <vt:lpstr>PowerPoint-Präsentation</vt:lpstr>
      <vt:lpstr>Last week…</vt:lpstr>
      <vt:lpstr>Training data</vt:lpstr>
      <vt:lpstr>PowerPoint-Präsentation</vt:lpstr>
      <vt:lpstr>Software…</vt:lpstr>
      <vt:lpstr>PowerPoint-Präsentation</vt:lpstr>
      <vt:lpstr>Transkribus future</vt:lpstr>
      <vt:lpstr>European Cooperative Society (SCE)</vt:lpstr>
      <vt:lpstr>Current state of affairs</vt:lpstr>
      <vt:lpstr>Thank you for your attention!</vt:lpstr>
      <vt:lpstr>http://scantent.eu/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c608178</dc:creator>
  <cp:lastModifiedBy>c608178</cp:lastModifiedBy>
  <cp:revision>504</cp:revision>
  <dcterms:created xsi:type="dcterms:W3CDTF">2016-08-28T09:02:39Z</dcterms:created>
  <dcterms:modified xsi:type="dcterms:W3CDTF">2019-04-09T09:58:18Z</dcterms:modified>
</cp:coreProperties>
</file>