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  <p:sldMasterId id="2147483730" r:id="rId2"/>
  </p:sldMasterIdLst>
  <p:notesMasterIdLst>
    <p:notesMasterId r:id="rId14"/>
  </p:notesMasterIdLst>
  <p:sldIdLst>
    <p:sldId id="256" r:id="rId3"/>
    <p:sldId id="301" r:id="rId4"/>
    <p:sldId id="305" r:id="rId5"/>
    <p:sldId id="294" r:id="rId6"/>
    <p:sldId id="300" r:id="rId7"/>
    <p:sldId id="310" r:id="rId8"/>
    <p:sldId id="304" r:id="rId9"/>
    <p:sldId id="307" r:id="rId10"/>
    <p:sldId id="306" r:id="rId11"/>
    <p:sldId id="308" r:id="rId12"/>
    <p:sldId id="31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72" autoAdjust="0"/>
  </p:normalViewPr>
  <p:slideViewPr>
    <p:cSldViewPr snapToGrid="0" snapToObjects="1">
      <p:cViewPr>
        <p:scale>
          <a:sx n="99" d="100"/>
          <a:sy n="99" d="100"/>
        </p:scale>
        <p:origin x="-1376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7017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Introduce</a:t>
            </a:r>
            <a:r>
              <a:rPr lang="en-GB" baseline="0" dirty="0" smtClean="0"/>
              <a:t> myself. Thank you for the opportunity,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en-GB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0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560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Work open fair and citable way. Produce</a:t>
            </a:r>
            <a:r>
              <a:rPr lang="en-GB" baseline="0" dirty="0" smtClean="0"/>
              <a:t> open fair and citable outputs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4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8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1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629969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199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54000" marR="0" lvl="0" indent="50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4700" marR="0" lvl="2" indent="88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04900" marR="0" lvl="3" indent="38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09700" marR="0" lvl="4" indent="25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36618" y="4806275"/>
            <a:ext cx="250200" cy="195900"/>
          </a:xfrm>
          <a:prstGeom prst="rect">
            <a:avLst/>
          </a:prstGeom>
          <a:noFill/>
          <a:ln>
            <a:noFill/>
          </a:ln>
        </p:spPr>
        <p:txBody>
          <a:bodyPr wrap="square" lIns="41875" tIns="41875" rIns="41875" bIns="418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199" y="4167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199" y="969169"/>
            <a:ext cx="8229600" cy="362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325200" cy="2562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3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199" y="69057"/>
            <a:ext cx="8229600" cy="11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229600" cy="394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629969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199" y="-1"/>
            <a:ext cx="8229600" cy="94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199" y="969169"/>
            <a:ext cx="8229600" cy="41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562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5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199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584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736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889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1028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1181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8229600" cy="328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04800" marR="0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42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88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98600" marR="0" lvl="4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302979" y="4669348"/>
            <a:ext cx="250200" cy="195900"/>
          </a:xfrm>
          <a:prstGeom prst="rect">
            <a:avLst/>
          </a:prstGeom>
          <a:noFill/>
          <a:ln>
            <a:noFill/>
          </a:ln>
        </p:spPr>
        <p:txBody>
          <a:bodyPr wrap="square" lIns="41900" tIns="41900" rIns="41900" bIns="4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pic" idx="2"/>
          </p:nvPr>
        </p:nvSpPr>
        <p:spPr>
          <a:xfrm>
            <a:off x="4723805" y="2685604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wrap="square"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3"/>
          </p:nvPr>
        </p:nvSpPr>
        <p:spPr>
          <a:xfrm>
            <a:off x="4728177" y="468809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wrap="square"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4"/>
          </p:nvPr>
        </p:nvSpPr>
        <p:spPr>
          <a:xfrm>
            <a:off x="669727" y="468809"/>
            <a:ext cx="3750600" cy="4206000"/>
          </a:xfrm>
          <a:prstGeom prst="rect">
            <a:avLst/>
          </a:prstGeom>
          <a:noFill/>
          <a:ln>
            <a:noFill/>
          </a:ln>
        </p:spPr>
        <p:txBody>
          <a:bodyPr wrap="square" lIns="58925" tIns="58925" rIns="58925" bIns="58925" anchor="t" anchorCtr="0"/>
          <a:lstStyle>
            <a:lvl1pPr marL="292100" marR="0" lvl="0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571500" marR="0" lvl="1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863600" marR="0" lvl="2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143000" marR="0" lvl="3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1435100" marR="0" lvl="4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1714500" marR="0" lvl="5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2006600" marR="0" lvl="6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2286000" marR="0" lvl="7" indent="-1651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2578100" marR="0" lvl="8" indent="-17780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ct val="73913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wrap="square" lIns="32750" tIns="32750" rIns="32750" bIns="32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 Light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lang="en-GB" sz="1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629840" y="342901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114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88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2"/>
          </p:nvPr>
        </p:nvSpPr>
        <p:spPr>
          <a:xfrm>
            <a:off x="629840" y="1543051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629840" y="342901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29840" y="1543051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77800" marR="0" lvl="0" indent="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38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199" y="-1"/>
            <a:ext cx="8229600" cy="940500"/>
          </a:xfrm>
          <a:prstGeom prst="rect">
            <a:avLst/>
          </a:prstGeom>
          <a:noFill/>
          <a:ln>
            <a:noFill/>
          </a:ln>
        </p:spPr>
        <p:txBody>
          <a:bodyPr wrap="square" lIns="64275" tIns="64275" rIns="64275" bIns="6427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647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965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130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28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sz="5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199" y="969169"/>
            <a:ext cx="8229600" cy="4174200"/>
          </a:xfrm>
          <a:prstGeom prst="rect">
            <a:avLst/>
          </a:prstGeom>
          <a:noFill/>
          <a:ln>
            <a:noFill/>
          </a:ln>
        </p:spPr>
        <p:txBody>
          <a:bodyPr wrap="square" lIns="64275" tIns="64275" rIns="64275" bIns="64275" anchor="t" anchorCtr="0"/>
          <a:lstStyle>
            <a:lvl1pPr marL="3302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35000" marR="0" lvl="1" indent="-114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9800" marR="0" lvl="2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0800" marR="0" lvl="3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8300" marR="0" lvl="4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3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79600" marR="0" lvl="5" indent="-1905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Helvetica Neue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84400" marR="0" lvl="6" indent="-1905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Helvetica Neue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01900" marR="0" lvl="7" indent="-1905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Helvetica Neue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06700" marR="0" lvl="8" indent="-19050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Helvetica Neue"/>
              <a:buChar char="•"/>
              <a:defRPr sz="2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187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5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628651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Calibri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1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1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1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1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1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1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1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139700" marR="0" lvl="0" indent="63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93700" marR="0" lvl="1" indent="38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7700" marR="0" lvl="2" indent="12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17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684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224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64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3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971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dt" idx="10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SzPct val="122222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Clr>
                <a:srgbClr val="888888"/>
              </a:buClr>
              <a:buSzPct val="122222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-12700" algn="l" rtl="0">
              <a:spcBef>
                <a:spcPts val="0"/>
              </a:spcBef>
              <a:buClr>
                <a:schemeClr val="dk1"/>
              </a:buClr>
              <a:buSzPct val="78571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wrap="square" lIns="51425" tIns="25700" rIns="51425" bIns="2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3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476871" TargetMode="External"/><Relationship Id="rId4" Type="http://schemas.openxmlformats.org/officeDocument/2006/relationships/hyperlink" Target="https://doi.org/10.1038/s41587-019-0080-8" TargetMode="External"/><Relationship Id="rId5" Type="http://schemas.openxmlformats.org/officeDocument/2006/relationships/hyperlink" Target="https://www.surveymonkey.com/r/fairdat" TargetMode="External"/><Relationship Id="rId6" Type="http://schemas.openxmlformats.org/officeDocument/2006/relationships/hyperlink" Target="http://www.copdess.org/enabling-fair-data-project/" TargetMode="External"/><Relationship Id="rId7" Type="http://schemas.openxmlformats.org/officeDocument/2006/relationships/hyperlink" Target="https://www.rd-alliance.org/groups/fair-data-maturity-model-wg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mailto:fiona@murphymitchellconsulting.com" TargetMode="Externa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ctrTitle"/>
          </p:nvPr>
        </p:nvSpPr>
        <p:spPr>
          <a:xfrm>
            <a:off x="311708" y="19872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Enabling FAIR </a:t>
            </a:r>
            <a:r>
              <a:rPr lang="mr-IN" dirty="0" smtClean="0"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 landscape and next steps</a:t>
            </a:r>
            <a:endParaRPr lang="en-GB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subTitle" idx="1"/>
          </p:nvPr>
        </p:nvSpPr>
        <p:spPr>
          <a:xfrm>
            <a:off x="311700" y="2393946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Fiona Murphy, Murphy Mitchell Consulting Ltd</a:t>
            </a:r>
          </a:p>
          <a:p>
            <a:pPr lvl="0" algn="l"/>
            <a:r>
              <a:rPr lang="en-GB" sz="2400" dirty="0" smtClean="0">
                <a:latin typeface="Calibri"/>
                <a:ea typeface="Calibri"/>
                <a:cs typeface="Calibri"/>
                <a:sym typeface="Calibri"/>
              </a:rPr>
              <a:t>:    0000</a:t>
            </a: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-0003-1693-1240</a:t>
            </a:r>
            <a:endParaRPr lang="en-GB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-GB" sz="2000" i="1" dirty="0" smtClean="0">
                <a:latin typeface="Calibri"/>
                <a:ea typeface="Calibri"/>
                <a:cs typeface="Calibri"/>
                <a:sym typeface="Calibri"/>
              </a:rPr>
              <a:t>ILIDE, </a:t>
            </a:r>
            <a:r>
              <a:rPr lang="en-GB" sz="2000" i="1" dirty="0" err="1" smtClean="0">
                <a:latin typeface="Calibri"/>
                <a:ea typeface="Calibri"/>
                <a:cs typeface="Calibri"/>
                <a:sym typeface="Calibri"/>
              </a:rPr>
              <a:t>Jasná</a:t>
            </a:r>
            <a:r>
              <a:rPr lang="en-GB" sz="2000" i="1" dirty="0" smtClean="0">
                <a:latin typeface="Calibri"/>
                <a:ea typeface="Calibri"/>
                <a:cs typeface="Calibri"/>
                <a:sym typeface="Calibri"/>
              </a:rPr>
              <a:t>, 9 April 2019</a:t>
            </a:r>
            <a:endParaRPr lang="en-GB"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Screen Shot 2017-11-08 at 17.5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165"/>
            <a:ext cx="3299995" cy="683378"/>
          </a:xfrm>
          <a:prstGeom prst="rect">
            <a:avLst/>
          </a:prstGeom>
        </p:spPr>
      </p:pic>
      <p:pic>
        <p:nvPicPr>
          <p:cNvPr id="7" name="Picture 6" descr="Screen Shot 2017-11-14 at 13.53.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33" y="4529493"/>
            <a:ext cx="930275" cy="330200"/>
          </a:xfrm>
          <a:prstGeom prst="rect">
            <a:avLst/>
          </a:prstGeom>
        </p:spPr>
      </p:pic>
      <p:pic>
        <p:nvPicPr>
          <p:cNvPr id="4" name="Picture 3" descr="Screen Shot 2017-11-14 at 15.57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2828251"/>
            <a:ext cx="409352" cy="358295"/>
          </a:xfrm>
          <a:prstGeom prst="rect">
            <a:avLst/>
          </a:prstGeom>
        </p:spPr>
      </p:pic>
      <p:pic>
        <p:nvPicPr>
          <p:cNvPr id="3" name="Picture 2" descr="Screenshot 2019-04-08 at 13.49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40" y="4273837"/>
            <a:ext cx="2413160" cy="7581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4111" y="3376389"/>
            <a:ext cx="3386905" cy="400110"/>
          </a:xfrm>
          <a:prstGeom prst="rect">
            <a:avLst/>
          </a:prstGeom>
          <a:noFill/>
          <a:ln>
            <a:solidFill>
              <a:schemeClr val="tx1">
                <a:alpha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/>
                <a:cs typeface="Calibri"/>
              </a:rPr>
              <a:t>DOI: 10.5281</a:t>
            </a:r>
            <a:r>
              <a:rPr lang="pt-BR" sz="2000" dirty="0">
                <a:latin typeface="Calibri"/>
                <a:cs typeface="Calibri"/>
              </a:rPr>
              <a:t>/zenodo.2633607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256584" y="1552029"/>
            <a:ext cx="8887416" cy="301427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0" dirty="0" smtClean="0"/>
              <a:t>Belmont Forum Data Publishing Policy Project: </a:t>
            </a:r>
            <a:r>
              <a:rPr lang="en-GB" b="0" dirty="0">
                <a:hlinkClick r:id="rId3"/>
              </a:rPr>
              <a:t>https://doi.org/10.5281/zenodo.</a:t>
            </a:r>
            <a:r>
              <a:rPr lang="en-GB" b="0" dirty="0" smtClean="0">
                <a:hlinkClick r:id="rId3"/>
              </a:rPr>
              <a:t>1476871</a:t>
            </a:r>
            <a:endParaRPr lang="en-GB" b="0" dirty="0" smtClean="0"/>
          </a:p>
          <a:p>
            <a:pPr marL="285750" indent="-285750">
              <a:buFont typeface="Arial"/>
              <a:buChar char="•"/>
            </a:pPr>
            <a:r>
              <a:rPr lang="en-GB" b="0" dirty="0" err="1" smtClean="0"/>
              <a:t>FAIRsharing</a:t>
            </a:r>
            <a:r>
              <a:rPr lang="en-GB" b="0" dirty="0" smtClean="0"/>
              <a:t> as a community approach to standards, repositories and policies: </a:t>
            </a:r>
            <a:r>
              <a:rPr lang="en-GB" b="0" dirty="0">
                <a:hlinkClick r:id="rId4"/>
              </a:rPr>
              <a:t>https://doi.org/10.1038/s41587-019-0080-8</a:t>
            </a:r>
            <a:r>
              <a:rPr lang="en-GB" b="0" dirty="0"/>
              <a:t> </a:t>
            </a:r>
            <a:endParaRPr lang="en-GB" b="0" dirty="0" smtClean="0"/>
          </a:p>
          <a:p>
            <a:pPr marL="285750" indent="-285750">
              <a:buFont typeface="Arial"/>
              <a:buChar char="•"/>
            </a:pPr>
            <a:r>
              <a:rPr lang="en-GB" b="0" dirty="0" smtClean="0"/>
              <a:t>DANS FAIR Data Assessment Tool </a:t>
            </a:r>
            <a:r>
              <a:rPr lang="en-GB" b="0" dirty="0"/>
              <a:t>(prototype): </a:t>
            </a:r>
            <a:r>
              <a:rPr lang="en-GB" b="0" dirty="0">
                <a:hlinkClick r:id="rId5"/>
              </a:rPr>
              <a:t>https://www.surveymonkey.com/r/</a:t>
            </a:r>
            <a:r>
              <a:rPr lang="en-GB" b="0" dirty="0" smtClean="0">
                <a:hlinkClick r:id="rId5"/>
              </a:rPr>
              <a:t>fairdat</a:t>
            </a:r>
            <a:endParaRPr lang="en-GB" b="0" dirty="0" smtClean="0"/>
          </a:p>
          <a:p>
            <a:pPr marL="285750" indent="-285750">
              <a:buFont typeface="Arial"/>
              <a:buChar char="•"/>
            </a:pPr>
            <a:r>
              <a:rPr lang="en-GB" b="0" dirty="0" smtClean="0"/>
              <a:t>Enabling FAIR Data Commitment Statement</a:t>
            </a:r>
            <a:r>
              <a:rPr lang="en-GB" b="0" dirty="0"/>
              <a:t>, Roadmap and FAQS: </a:t>
            </a:r>
            <a:r>
              <a:rPr lang="en-GB" b="0" dirty="0">
                <a:hlinkClick r:id="rId6"/>
              </a:rPr>
              <a:t>http://www.copdess.org/enabling-fair-data-project</a:t>
            </a:r>
            <a:r>
              <a:rPr lang="en-GB" b="0" dirty="0" smtClean="0">
                <a:hlinkClick r:id="rId6"/>
              </a:rPr>
              <a:t>/</a:t>
            </a:r>
            <a:r>
              <a:rPr lang="en-GB" b="0" dirty="0" smtClean="0"/>
              <a:t> (see also ‘Enabling FAIR Data’ Zenodo community)</a:t>
            </a:r>
          </a:p>
          <a:p>
            <a:pPr marL="285750" indent="-285750">
              <a:buFont typeface="Arial"/>
              <a:buChar char="•"/>
            </a:pPr>
            <a:r>
              <a:rPr lang="en-GB" b="0" dirty="0" smtClean="0"/>
              <a:t>RDA FAIR Data Maturity Model </a:t>
            </a:r>
            <a:r>
              <a:rPr lang="en-GB" b="0" dirty="0"/>
              <a:t>Working Group: </a:t>
            </a:r>
            <a:r>
              <a:rPr lang="en-GB" b="0" dirty="0">
                <a:hlinkClick r:id="rId7"/>
              </a:rPr>
              <a:t>https://www.rd-alliance.org/groups/fair-data-maturity-model-</a:t>
            </a:r>
            <a:r>
              <a:rPr lang="en-GB" b="0" dirty="0" smtClean="0">
                <a:hlinkClick r:id="rId7"/>
              </a:rPr>
              <a:t>wg</a:t>
            </a:r>
            <a:endParaRPr lang="en-GB" b="0" dirty="0" smtClean="0"/>
          </a:p>
          <a:p>
            <a:pPr marL="285750" indent="-285750">
              <a:buFont typeface="Arial"/>
              <a:buChar char="•"/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121160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39" y="1878806"/>
            <a:ext cx="6477527" cy="2763300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DrFionalm</a:t>
            </a:r>
            <a:endParaRPr lang="en-US" dirty="0" smtClean="0"/>
          </a:p>
          <a:p>
            <a:pPr indent="0">
              <a:buNone/>
            </a:pPr>
            <a:r>
              <a:rPr lang="en-US" dirty="0" smtClean="0">
                <a:hlinkClick r:id="rId2"/>
              </a:rPr>
              <a:t>fiona@murphymitchellconsulting.com</a:t>
            </a:r>
            <a:endParaRPr lang="en-US" dirty="0" smtClean="0"/>
          </a:p>
          <a:p>
            <a:pPr lvl="0" indent="0">
              <a:buNone/>
            </a:pPr>
            <a:r>
              <a:rPr lang="en-GB" sz="2000" dirty="0" smtClean="0"/>
              <a:t>        0000</a:t>
            </a:r>
            <a:r>
              <a:rPr lang="en-GB" sz="2000" dirty="0"/>
              <a:t>-0003-1693-</a:t>
            </a:r>
            <a:r>
              <a:rPr lang="en-GB" sz="2000" dirty="0" smtClean="0"/>
              <a:t>1240</a:t>
            </a:r>
          </a:p>
          <a:p>
            <a:pPr indent="0">
              <a:buNone/>
            </a:pPr>
            <a:r>
              <a:rPr lang="pt-BR" sz="2000" dirty="0"/>
              <a:t>DOI: 10.5281/zenodo.2633607</a:t>
            </a:r>
            <a:endParaRPr lang="en-US" sz="2000" dirty="0"/>
          </a:p>
          <a:p>
            <a:pPr lvl="0"/>
            <a:endParaRPr lang="en-GB" sz="2000" dirty="0" smtClean="0"/>
          </a:p>
          <a:p>
            <a:pPr lvl="0"/>
            <a:endParaRPr lang="en-GB" sz="2000" dirty="0"/>
          </a:p>
          <a:p>
            <a:endParaRPr lang="en-US" dirty="0"/>
          </a:p>
        </p:txBody>
      </p:sp>
      <p:pic>
        <p:nvPicPr>
          <p:cNvPr id="8" name="Picture 7" descr="Screen Shot 2017-11-14 at 15.57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5" y="2724786"/>
            <a:ext cx="409352" cy="3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6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8946" y="146583"/>
            <a:ext cx="11788996" cy="781440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SzPct val="100000"/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SzPct val="100000"/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SzPct val="100000"/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SzPct val="100000"/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SzPct val="100000"/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SzPct val="100000"/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SzPct val="100000"/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SzPct val="100000"/>
              <a:buFont typeface="Arial"/>
              <a:buNone/>
              <a:defRPr sz="1400"/>
            </a:lvl9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4173" y="6492876"/>
            <a:ext cx="2844800" cy="365125"/>
          </a:xfrm>
        </p:spPr>
        <p:txBody>
          <a:bodyPr/>
          <a:lstStyle/>
          <a:p>
            <a:fld id="{F44F923B-FC71-9144-8FBA-BE66D401AE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3234" y="2058335"/>
            <a:ext cx="775595" cy="376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191" y="3768020"/>
            <a:ext cx="8327981" cy="830997"/>
          </a:xfrm>
          <a:prstGeom prst="rect">
            <a:avLst/>
          </a:prstGeom>
          <a:noFill/>
          <a:ln>
            <a:solidFill>
              <a:schemeClr val="tx1">
                <a:alpha val="7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Article in Nature journal </a:t>
            </a:r>
            <a:r>
              <a:rPr lang="en-US" i="1" dirty="0">
                <a:solidFill>
                  <a:prstClr val="black"/>
                </a:solidFill>
              </a:rPr>
              <a:t>Scientific Data</a:t>
            </a:r>
            <a:r>
              <a:rPr lang="en-US" dirty="0">
                <a:solidFill>
                  <a:prstClr val="black"/>
                </a:solidFill>
              </a:rPr>
              <a:t>: Wilkinson, M. D. </a:t>
            </a:r>
            <a:r>
              <a:rPr lang="en-US" i="1" dirty="0">
                <a:solidFill>
                  <a:prstClr val="black"/>
                </a:solidFill>
              </a:rPr>
              <a:t>et al.</a:t>
            </a:r>
            <a:r>
              <a:rPr lang="en-US" dirty="0">
                <a:solidFill>
                  <a:prstClr val="black"/>
                </a:solidFill>
              </a:rPr>
              <a:t> The FAIR Guiding Principles for scientific data management and stewardship. </a:t>
            </a:r>
            <a:r>
              <a:rPr lang="en-US" i="1" dirty="0">
                <a:solidFill>
                  <a:prstClr val="black"/>
                </a:solidFill>
              </a:rPr>
              <a:t>Sci. Data</a:t>
            </a:r>
            <a:r>
              <a:rPr lang="en-US" dirty="0">
                <a:solidFill>
                  <a:prstClr val="black"/>
                </a:solidFill>
              </a:rPr>
              <a:t> 3:160018 </a:t>
            </a:r>
            <a:r>
              <a:rPr lang="en-US" dirty="0" err="1">
                <a:solidFill>
                  <a:prstClr val="black"/>
                </a:solidFill>
              </a:rPr>
              <a:t>doi</a:t>
            </a:r>
            <a:r>
              <a:rPr lang="en-US" dirty="0">
                <a:solidFill>
                  <a:prstClr val="black"/>
                </a:solidFill>
              </a:rPr>
              <a:t>: 10.1038/sdata.2016.18 (2016).</a:t>
            </a:r>
          </a:p>
          <a:p>
            <a:pPr defTabSz="457200"/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 descr="Screenshot 2019-04-08 at 14.2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7375"/>
            <a:ext cx="78994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9-04-08 at 20.4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14" y="273843"/>
            <a:ext cx="7036851" cy="46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0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49" y="1084453"/>
            <a:ext cx="7669790" cy="326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Shape 76" descr="letterhead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49" y="464062"/>
            <a:ext cx="5387288" cy="7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37207" y="26679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Shot 2016-11-20 at 18.2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05" y="2121850"/>
            <a:ext cx="1790700" cy="1092200"/>
          </a:xfrm>
          <a:prstGeom prst="rect">
            <a:avLst/>
          </a:prstGeom>
        </p:spPr>
      </p:pic>
      <p:pic>
        <p:nvPicPr>
          <p:cNvPr id="9" name="Picture 8" descr="Screen Shot 2018-09-18 at 12.18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985"/>
            <a:ext cx="6285934" cy="706703"/>
          </a:xfrm>
          <a:prstGeom prst="rect">
            <a:avLst/>
          </a:prstGeom>
        </p:spPr>
      </p:pic>
      <p:pic>
        <p:nvPicPr>
          <p:cNvPr id="10" name="Picture 9" descr="Screen Shot 2017-11-13 at 17.21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13" y="269291"/>
            <a:ext cx="858400" cy="8019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B23E16E-B2EF-4646-8636-0DF8F628684D}"/>
              </a:ext>
            </a:extLst>
          </p:cNvPr>
          <p:cNvGrpSpPr/>
          <p:nvPr/>
        </p:nvGrpSpPr>
        <p:grpSpPr>
          <a:xfrm>
            <a:off x="0" y="2736717"/>
            <a:ext cx="1350515" cy="1307556"/>
            <a:chOff x="5775161" y="374754"/>
            <a:chExt cx="6335389" cy="6268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847B87E-5F15-3D46-AD9C-684ECA3AD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00" r="2085"/>
            <a:stretch/>
          </p:blipFill>
          <p:spPr>
            <a:xfrm>
              <a:off x="5978338" y="629587"/>
              <a:ext cx="6132212" cy="601415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5C51849-FB38-7341-9192-FB037B2B35C8}"/>
                </a:ext>
              </a:extLst>
            </p:cNvPr>
            <p:cNvSpPr/>
            <p:nvPr/>
          </p:nvSpPr>
          <p:spPr>
            <a:xfrm>
              <a:off x="5775161" y="374754"/>
              <a:ext cx="745560" cy="55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creen Shot 2018-09-18 at 14.33.4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05" y="2291810"/>
            <a:ext cx="1471416" cy="1459550"/>
          </a:xfrm>
          <a:prstGeom prst="rect">
            <a:avLst/>
          </a:prstGeom>
        </p:spPr>
      </p:pic>
      <p:pic>
        <p:nvPicPr>
          <p:cNvPr id="16" name="Picture 15" descr="Screen Shot 2018-09-18 at 14.38.0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6" y="3624516"/>
            <a:ext cx="3022599" cy="8054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50946" y="3918213"/>
            <a:ext cx="2676734" cy="584776"/>
          </a:xfrm>
          <a:prstGeom prst="rect">
            <a:avLst/>
          </a:prstGeom>
          <a:noFill/>
          <a:ln>
            <a:solidFill>
              <a:schemeClr val="tx1">
                <a:alpha val="82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tencil"/>
                <a:cs typeface="Stencil"/>
              </a:rPr>
              <a:t>PUBLISHERS</a:t>
            </a:r>
            <a:endParaRPr lang="en-US" sz="3200" b="1" dirty="0">
              <a:latin typeface="Stencil"/>
              <a:cs typeface="Stencil"/>
            </a:endParaRPr>
          </a:p>
        </p:txBody>
      </p:sp>
      <p:pic>
        <p:nvPicPr>
          <p:cNvPr id="2" name="Picture 1" descr="Screenshot 2019-04-08 at 14.15.3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20" y="1211570"/>
            <a:ext cx="2371971" cy="665309"/>
          </a:xfrm>
          <a:prstGeom prst="rect">
            <a:avLst/>
          </a:prstGeom>
        </p:spPr>
      </p:pic>
      <p:pic>
        <p:nvPicPr>
          <p:cNvPr id="3" name="Picture 2" descr="Screenshot 2019-04-08 at 14.15.4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5" y="2172650"/>
            <a:ext cx="3416300" cy="990600"/>
          </a:xfrm>
          <a:prstGeom prst="rect">
            <a:avLst/>
          </a:prstGeom>
        </p:spPr>
      </p:pic>
      <p:pic>
        <p:nvPicPr>
          <p:cNvPr id="5" name="Picture 4" descr="Screenshot 2019-04-08 at 20.50.2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936"/>
            <a:ext cx="2093842" cy="854825"/>
          </a:xfrm>
          <a:prstGeom prst="rect">
            <a:avLst/>
          </a:prstGeom>
        </p:spPr>
      </p:pic>
      <p:pic>
        <p:nvPicPr>
          <p:cNvPr id="15" name="Picture 14" descr="Screenshot 2019-04-08 at 20.54.3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76" y="3163250"/>
            <a:ext cx="1907728" cy="7274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1596" y="1436985"/>
            <a:ext cx="4848403" cy="584776"/>
          </a:xfrm>
          <a:prstGeom prst="rect">
            <a:avLst/>
          </a:prstGeom>
          <a:noFill/>
          <a:ln>
            <a:solidFill>
              <a:schemeClr val="tx1">
                <a:alpha val="82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tencil"/>
                <a:cs typeface="Stencil"/>
              </a:rPr>
              <a:t>European commission</a:t>
            </a:r>
            <a:endParaRPr lang="en-US" sz="3200" b="1" dirty="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43118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and </a:t>
            </a:r>
            <a:r>
              <a:rPr lang="en-US" dirty="0" err="1" smtClean="0"/>
              <a:t>Operationalising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0535" y="1318049"/>
            <a:ext cx="8106006" cy="2763300"/>
          </a:xfrm>
        </p:spPr>
        <p:txBody>
          <a:bodyPr/>
          <a:lstStyle/>
          <a:p>
            <a:r>
              <a:rPr lang="en-US" dirty="0" smtClean="0"/>
              <a:t>In what direction(s) does the aligning take place </a:t>
            </a:r>
            <a:r>
              <a:rPr lang="mr-IN" dirty="0" smtClean="0"/>
              <a:t>–</a:t>
            </a:r>
            <a:r>
              <a:rPr lang="en-US" dirty="0" smtClean="0"/>
              <a:t> and at what pace?</a:t>
            </a:r>
          </a:p>
          <a:p>
            <a:r>
              <a:rPr lang="en-US" dirty="0" smtClean="0"/>
              <a:t>To what [outputs, actions, processes] does FAIR apply?</a:t>
            </a:r>
          </a:p>
          <a:p>
            <a:r>
              <a:rPr lang="en-US" dirty="0" smtClean="0"/>
              <a:t>How to manage internally within one’s own institution/domain?</a:t>
            </a:r>
          </a:p>
          <a:p>
            <a:r>
              <a:rPr lang="en-US" dirty="0" smtClean="0"/>
              <a:t>How to work with others, e.g. Research Data Alliance, GOFAIR?</a:t>
            </a:r>
          </a:p>
          <a:p>
            <a:r>
              <a:rPr lang="en-US" dirty="0" smtClean="0"/>
              <a:t>What resources are required?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9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49" y="1084453"/>
            <a:ext cx="7669790" cy="326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2200"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Shape 76" descr="letterhead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49" y="464062"/>
            <a:ext cx="5387288" cy="7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37207" y="266795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Shot 2016-11-20 at 18.2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05" y="2121850"/>
            <a:ext cx="1790700" cy="1092200"/>
          </a:xfrm>
          <a:prstGeom prst="rect">
            <a:avLst/>
          </a:prstGeom>
        </p:spPr>
      </p:pic>
      <p:pic>
        <p:nvPicPr>
          <p:cNvPr id="9" name="Picture 8" descr="Screen Shot 2018-09-18 at 12.18.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0985"/>
            <a:ext cx="6285934" cy="706703"/>
          </a:xfrm>
          <a:prstGeom prst="rect">
            <a:avLst/>
          </a:prstGeom>
        </p:spPr>
      </p:pic>
      <p:pic>
        <p:nvPicPr>
          <p:cNvPr id="10" name="Picture 9" descr="Screen Shot 2017-11-13 at 17.21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13" y="269291"/>
            <a:ext cx="858400" cy="8019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B23E16E-B2EF-4646-8636-0DF8F628684D}"/>
              </a:ext>
            </a:extLst>
          </p:cNvPr>
          <p:cNvGrpSpPr/>
          <p:nvPr/>
        </p:nvGrpSpPr>
        <p:grpSpPr>
          <a:xfrm>
            <a:off x="0" y="2736717"/>
            <a:ext cx="1350515" cy="1307556"/>
            <a:chOff x="5775161" y="374754"/>
            <a:chExt cx="6335389" cy="6268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847B87E-5F15-3D46-AD9C-684ECA3AD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00" r="2085"/>
            <a:stretch/>
          </p:blipFill>
          <p:spPr>
            <a:xfrm>
              <a:off x="5978338" y="629587"/>
              <a:ext cx="6132212" cy="601415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5C51849-FB38-7341-9192-FB037B2B35C8}"/>
                </a:ext>
              </a:extLst>
            </p:cNvPr>
            <p:cNvSpPr/>
            <p:nvPr/>
          </p:nvSpPr>
          <p:spPr>
            <a:xfrm>
              <a:off x="5775161" y="374754"/>
              <a:ext cx="745560" cy="5532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creen Shot 2018-09-18 at 14.33.4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05" y="2291810"/>
            <a:ext cx="1471416" cy="1459550"/>
          </a:xfrm>
          <a:prstGeom prst="rect">
            <a:avLst/>
          </a:prstGeom>
        </p:spPr>
      </p:pic>
      <p:pic>
        <p:nvPicPr>
          <p:cNvPr id="16" name="Picture 15" descr="Screen Shot 2018-09-18 at 14.38.0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6" y="3624516"/>
            <a:ext cx="3022599" cy="8054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50946" y="3918213"/>
            <a:ext cx="2676734" cy="584776"/>
          </a:xfrm>
          <a:prstGeom prst="rect">
            <a:avLst/>
          </a:prstGeom>
          <a:noFill/>
          <a:ln>
            <a:solidFill>
              <a:schemeClr val="tx1">
                <a:alpha val="82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tencil"/>
                <a:cs typeface="Stencil"/>
              </a:rPr>
              <a:t>PUBLISHERS</a:t>
            </a:r>
            <a:endParaRPr lang="en-US" sz="3200" b="1" dirty="0">
              <a:latin typeface="Stencil"/>
              <a:cs typeface="Stencil"/>
            </a:endParaRPr>
          </a:p>
        </p:txBody>
      </p:sp>
      <p:pic>
        <p:nvPicPr>
          <p:cNvPr id="2" name="Picture 1" descr="Screenshot 2019-04-08 at 14.15.3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20" y="1211570"/>
            <a:ext cx="2371971" cy="665309"/>
          </a:xfrm>
          <a:prstGeom prst="rect">
            <a:avLst/>
          </a:prstGeom>
        </p:spPr>
      </p:pic>
      <p:pic>
        <p:nvPicPr>
          <p:cNvPr id="3" name="Picture 2" descr="Screenshot 2019-04-08 at 14.15.4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5" y="2172650"/>
            <a:ext cx="3416300" cy="990600"/>
          </a:xfrm>
          <a:prstGeom prst="rect">
            <a:avLst/>
          </a:prstGeom>
        </p:spPr>
      </p:pic>
      <p:pic>
        <p:nvPicPr>
          <p:cNvPr id="5" name="Picture 4" descr="Screenshot 2019-04-08 at 20.50.26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936"/>
            <a:ext cx="2093842" cy="854825"/>
          </a:xfrm>
          <a:prstGeom prst="rect">
            <a:avLst/>
          </a:prstGeom>
        </p:spPr>
      </p:pic>
      <p:pic>
        <p:nvPicPr>
          <p:cNvPr id="15" name="Picture 14" descr="Screenshot 2019-04-08 at 20.54.3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76" y="3163250"/>
            <a:ext cx="1907728" cy="7274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1596" y="1436985"/>
            <a:ext cx="4848403" cy="584776"/>
          </a:xfrm>
          <a:prstGeom prst="rect">
            <a:avLst/>
          </a:prstGeom>
          <a:noFill/>
          <a:ln>
            <a:solidFill>
              <a:schemeClr val="tx1">
                <a:alpha val="82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tencil"/>
                <a:cs typeface="Stencil"/>
              </a:rPr>
              <a:t>European commission</a:t>
            </a:r>
            <a:endParaRPr lang="en-US" sz="3200" b="1" dirty="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366463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9-04-08 at 20.59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1721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6988"/>
            <a:ext cx="997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FSCI2019: FORCE11 Scholarly Communications Institute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879" y="4322592"/>
            <a:ext cx="5563830" cy="307777"/>
          </a:xfrm>
          <a:prstGeom prst="rect">
            <a:avLst/>
          </a:prstGeom>
          <a:noFill/>
          <a:ln>
            <a:solidFill>
              <a:schemeClr val="tx1">
                <a:alpha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Registration, sponsorship, travel scholarships open for August 2019!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6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457199" y="205977"/>
            <a:ext cx="8229600" cy="857400"/>
          </a:xfrm>
          <a:prstGeom prst="rect">
            <a:avLst/>
          </a:prstGeom>
        </p:spPr>
        <p:txBody>
          <a:bodyPr wrap="square" lIns="64275" tIns="64275" rIns="64275" bIns="642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Decision Trees</a:t>
            </a:r>
          </a:p>
        </p:txBody>
      </p:sp>
      <p:pic>
        <p:nvPicPr>
          <p:cNvPr id="516" name="Shape 516" descr="decision-graph (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57" y="-36675"/>
            <a:ext cx="182028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 descr="Screen Shot 2017-10-16 at 9.35.48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3268" y="1032352"/>
            <a:ext cx="6834958" cy="375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6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shot 2019-04-08 at 21.0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608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753" y="1986975"/>
            <a:ext cx="85955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Calibri"/>
                <a:cs typeface="Calibri"/>
              </a:rPr>
              <a:t>Domain metadata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Calibri"/>
                <a:cs typeface="Calibri"/>
              </a:rPr>
              <a:t>Standards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Calibri"/>
                <a:cs typeface="Calibri"/>
              </a:rPr>
              <a:t>Repository recommendations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Calibri"/>
                <a:cs typeface="Calibri"/>
              </a:rPr>
              <a:t>Community protocols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Calibri"/>
                <a:cs typeface="Calibri"/>
              </a:rPr>
              <a:t>Persistent identifiers</a:t>
            </a:r>
          </a:p>
          <a:p>
            <a:endParaRPr lang="en-US" sz="2100" dirty="0">
              <a:latin typeface="Calibri"/>
              <a:cs typeface="Calibri"/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13239" y="3891545"/>
            <a:ext cx="3990095" cy="677108"/>
          </a:xfrm>
          <a:prstGeom prst="rect">
            <a:avLst/>
          </a:prstGeom>
          <a:noFill/>
          <a:ln>
            <a:solidFill>
              <a:schemeClr val="tx1">
                <a:alpha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Reach back into the workflow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9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14182</TotalTime>
  <Words>354</Words>
  <Application>Microsoft Macintosh PowerPoint</Application>
  <PresentationFormat>On-screen Show (16:9)</PresentationFormat>
  <Paragraphs>47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Simple Light</vt:lpstr>
      <vt:lpstr>1_Office Theme</vt:lpstr>
      <vt:lpstr>Enabling FAIR – landscape and next steps</vt:lpstr>
      <vt:lpstr>PowerPoint Presentation</vt:lpstr>
      <vt:lpstr>PowerPoint Presentation</vt:lpstr>
      <vt:lpstr>PowerPoint Presentation</vt:lpstr>
      <vt:lpstr>Aligning and Operationalising</vt:lpstr>
      <vt:lpstr>PowerPoint Presentation</vt:lpstr>
      <vt:lpstr>PowerPoint Presentation</vt:lpstr>
      <vt:lpstr>Decision Trees</vt:lpstr>
      <vt:lpstr>PowerPoint Presentation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the Gap</dc:title>
  <cp:lastModifiedBy>Fiona Murphy</cp:lastModifiedBy>
  <cp:revision>103</cp:revision>
  <dcterms:modified xsi:type="dcterms:W3CDTF">2019-04-09T05:46:06Z</dcterms:modified>
</cp:coreProperties>
</file>