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5"/>
    <p:sldMasterId id="2147483729" r:id="rId6"/>
    <p:sldMasterId id="2147483756" r:id="rId7"/>
  </p:sldMasterIdLst>
  <p:notesMasterIdLst>
    <p:notesMasterId r:id="rId34"/>
  </p:notesMasterIdLst>
  <p:sldIdLst>
    <p:sldId id="263" r:id="rId8"/>
    <p:sldId id="325" r:id="rId9"/>
    <p:sldId id="256" r:id="rId10"/>
    <p:sldId id="285" r:id="rId11"/>
    <p:sldId id="341" r:id="rId12"/>
    <p:sldId id="34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29" r:id="rId22"/>
    <p:sldId id="330" r:id="rId23"/>
    <p:sldId id="328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2" r:id="rId32"/>
    <p:sldId id="351" r:id="rId3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55">
          <p15:clr>
            <a:srgbClr val="A4A3A4"/>
          </p15:clr>
        </p15:guide>
        <p15:guide id="4" pos="987">
          <p15:clr>
            <a:srgbClr val="A4A3A4"/>
          </p15:clr>
        </p15:guide>
        <p15:guide id="5" pos="3909">
          <p15:clr>
            <a:srgbClr val="A4A3A4"/>
          </p15:clr>
        </p15:guide>
        <p15:guide id="6" pos="3772">
          <p15:clr>
            <a:srgbClr val="A4A3A4"/>
          </p15:clr>
        </p15:guide>
        <p15:guide id="7" pos="7466">
          <p15:clr>
            <a:srgbClr val="A4A3A4"/>
          </p15:clr>
        </p15:guide>
        <p15:guide id="8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18F"/>
    <a:srgbClr val="23408E"/>
    <a:srgbClr val="01AEF0"/>
    <a:srgbClr val="FF8900"/>
    <a:srgbClr val="FEF200"/>
    <a:srgbClr val="652D92"/>
    <a:srgbClr val="4BBCAA"/>
    <a:srgbClr val="67686A"/>
    <a:srgbClr val="ED008C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>
        <p:guide orient="horz" pos="2160"/>
        <p:guide pos="3840"/>
        <p:guide pos="855"/>
        <p:guide pos="987"/>
        <p:guide pos="3909"/>
        <p:guide pos="3772"/>
        <p:guide pos="7466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OA share of peer rev articles</a:t>
            </a:r>
            <a:r>
              <a:rPr lang="en-US" baseline="0"/>
              <a:t> in Finland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243438900338049E-3"/>
                  <c:y val="-1.99225235196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B8-4869-A19A-E6F754CA6963}"/>
                </c:ext>
              </c:extLst>
            </c:dLbl>
            <c:dLbl>
              <c:idx val="1"/>
              <c:layout>
                <c:manualLayout>
                  <c:x val="6.6243438900338049E-3"/>
                  <c:y val="-1.99225235196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B8-4869-A19A-E6F754CA6963}"/>
                </c:ext>
              </c:extLst>
            </c:dLbl>
            <c:dLbl>
              <c:idx val="2"/>
              <c:layout>
                <c:manualLayout>
                  <c:x val="1.1040573150056342E-2"/>
                  <c:y val="-2.4349750968456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B8-4869-A19A-E6F754CA6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0.00%</c:formatCode>
                <c:ptCount val="3"/>
                <c:pt idx="0">
                  <c:v>0.28899999999999998</c:v>
                </c:pt>
                <c:pt idx="1">
                  <c:v>0.41699999999999998</c:v>
                </c:pt>
                <c:pt idx="2">
                  <c:v>0.50900000000000001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8-4869-A19A-E6F754CA6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645752"/>
        <c:axId val="228645424"/>
        <c:axId val="0"/>
      </c:bar3DChart>
      <c:catAx>
        <c:axId val="22864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8645424"/>
        <c:crosses val="autoZero"/>
        <c:auto val="1"/>
        <c:lblAlgn val="ctr"/>
        <c:lblOffset val="100"/>
        <c:noMultiLvlLbl val="0"/>
      </c:catAx>
      <c:valAx>
        <c:axId val="22864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864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D6076-D5E4-44BC-A358-8C57309F5F0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AE0EC91C-4699-4AAB-B9AD-DC7557538A8D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2400" dirty="0" err="1" smtClean="0"/>
            <a:t>Decisions</a:t>
          </a:r>
          <a:endParaRPr lang="fi-FI" sz="2400" dirty="0"/>
        </a:p>
      </dgm:t>
    </dgm:pt>
    <dgm:pt modelId="{10D3B011-8406-44BF-AF41-FFEFCE2A9D3F}" type="parTrans" cxnId="{C18C6AD3-EC5B-4FA7-BF73-6BE2B1F47527}">
      <dgm:prSet/>
      <dgm:spPr/>
      <dgm:t>
        <a:bodyPr/>
        <a:lstStyle/>
        <a:p>
          <a:endParaRPr lang="fi-FI"/>
        </a:p>
      </dgm:t>
    </dgm:pt>
    <dgm:pt modelId="{0C3CA6E6-D823-4B9C-8158-5B57DAF6D061}" type="sibTrans" cxnId="{C18C6AD3-EC5B-4FA7-BF73-6BE2B1F47527}">
      <dgm:prSet/>
      <dgm:spPr/>
      <dgm:t>
        <a:bodyPr/>
        <a:lstStyle/>
        <a:p>
          <a:endParaRPr lang="fi-FI"/>
        </a:p>
      </dgm:t>
    </dgm:pt>
    <dgm:pt modelId="{F03B895D-5DCF-4B6C-82FE-5860FAED5E56}">
      <dgm:prSet phldrT="[Teksti]" custT="1"/>
      <dgm:spPr>
        <a:solidFill>
          <a:schemeClr val="accent5"/>
        </a:solidFill>
      </dgm:spPr>
      <dgm:t>
        <a:bodyPr/>
        <a:lstStyle/>
        <a:p>
          <a:r>
            <a:rPr lang="fi-FI" sz="1800" dirty="0" err="1" smtClean="0"/>
            <a:t>Scholarly</a:t>
          </a:r>
          <a:r>
            <a:rPr lang="fi-FI" sz="1800" dirty="0" smtClean="0"/>
            <a:t> </a:t>
          </a:r>
          <a:r>
            <a:rPr lang="fi-FI" sz="1800" dirty="0" err="1" smtClean="0"/>
            <a:t>Community</a:t>
          </a:r>
          <a:endParaRPr lang="fi-FI" sz="1800" dirty="0"/>
        </a:p>
      </dgm:t>
    </dgm:pt>
    <dgm:pt modelId="{F22C0AB4-ED59-4CD7-B3AC-B5BD550B5683}" type="parTrans" cxnId="{2EA57573-7B56-4FFB-953B-20FEDCBEEA3B}">
      <dgm:prSet/>
      <dgm:spPr/>
      <dgm:t>
        <a:bodyPr/>
        <a:lstStyle/>
        <a:p>
          <a:endParaRPr lang="fi-FI"/>
        </a:p>
      </dgm:t>
    </dgm:pt>
    <dgm:pt modelId="{D94E0847-5CAB-4F38-AFA2-5DC678A4C596}" type="sibTrans" cxnId="{2EA57573-7B56-4FFB-953B-20FEDCBEEA3B}">
      <dgm:prSet/>
      <dgm:spPr>
        <a:solidFill>
          <a:schemeClr val="accent5"/>
        </a:solidFill>
      </dgm:spPr>
      <dgm:t>
        <a:bodyPr/>
        <a:lstStyle/>
        <a:p>
          <a:endParaRPr lang="fi-FI"/>
        </a:p>
      </dgm:t>
    </dgm:pt>
    <dgm:pt modelId="{5EC2636D-D70E-49DB-864A-9CE0243D5CAA}">
      <dgm:prSet phldrT="[Teksti]" custT="1"/>
      <dgm:spPr>
        <a:solidFill>
          <a:schemeClr val="accent5"/>
        </a:solidFill>
      </dgm:spPr>
      <dgm:t>
        <a:bodyPr/>
        <a:lstStyle/>
        <a:p>
          <a:r>
            <a:rPr lang="fi-FI" sz="2400" dirty="0" smtClean="0"/>
            <a:t>Open Data</a:t>
          </a:r>
          <a:endParaRPr lang="fi-FI" sz="2400" dirty="0"/>
        </a:p>
      </dgm:t>
    </dgm:pt>
    <dgm:pt modelId="{59352964-D1B7-492C-8F09-1B9937BADD1B}" type="parTrans" cxnId="{1A8FA960-EEC5-423E-86A6-99C82B28AC76}">
      <dgm:prSet/>
      <dgm:spPr/>
      <dgm:t>
        <a:bodyPr/>
        <a:lstStyle/>
        <a:p>
          <a:endParaRPr lang="fi-FI"/>
        </a:p>
      </dgm:t>
    </dgm:pt>
    <dgm:pt modelId="{58374A84-9D50-4CEC-BC06-C4AC93731097}" type="sibTrans" cxnId="{1A8FA960-EEC5-423E-86A6-99C82B28AC76}">
      <dgm:prSet/>
      <dgm:spPr>
        <a:solidFill>
          <a:schemeClr val="accent5"/>
        </a:solidFill>
      </dgm:spPr>
      <dgm:t>
        <a:bodyPr/>
        <a:lstStyle/>
        <a:p>
          <a:endParaRPr lang="fi-FI"/>
        </a:p>
      </dgm:t>
    </dgm:pt>
    <dgm:pt modelId="{0372D2F8-F405-4425-86F6-44C52C37C486}">
      <dgm:prSet phldrT="[Teksti]" custT="1"/>
      <dgm:spPr>
        <a:solidFill>
          <a:schemeClr val="accent5"/>
        </a:solidFill>
      </dgm:spPr>
      <dgm:t>
        <a:bodyPr/>
        <a:lstStyle/>
        <a:p>
          <a:r>
            <a:rPr lang="fi-FI" sz="1800" dirty="0" smtClean="0"/>
            <a:t>Open </a:t>
          </a:r>
          <a:r>
            <a:rPr lang="fi-FI" sz="1800" dirty="0" err="1" smtClean="0"/>
            <a:t>Education</a:t>
          </a:r>
          <a:endParaRPr lang="fi-FI" sz="1800" dirty="0"/>
        </a:p>
      </dgm:t>
    </dgm:pt>
    <dgm:pt modelId="{1BC5976B-9BCB-4F85-944B-44D6E8004623}" type="parTrans" cxnId="{ABF15CAE-92FC-42F9-B6D0-FB64F62C859D}">
      <dgm:prSet/>
      <dgm:spPr/>
      <dgm:t>
        <a:bodyPr/>
        <a:lstStyle/>
        <a:p>
          <a:endParaRPr lang="fi-FI"/>
        </a:p>
      </dgm:t>
    </dgm:pt>
    <dgm:pt modelId="{0CBF5303-674A-424D-B4F1-C01F37159BF3}" type="sibTrans" cxnId="{ABF15CAE-92FC-42F9-B6D0-FB64F62C859D}">
      <dgm:prSet/>
      <dgm:spPr>
        <a:solidFill>
          <a:schemeClr val="accent5"/>
        </a:solidFill>
      </dgm:spPr>
      <dgm:t>
        <a:bodyPr/>
        <a:lstStyle/>
        <a:p>
          <a:endParaRPr lang="fi-FI"/>
        </a:p>
      </dgm:t>
    </dgm:pt>
    <dgm:pt modelId="{AF8CCBC9-4817-4B89-BAA8-54D46333BE70}">
      <dgm:prSet phldrT="[Teksti]" custT="1"/>
      <dgm:spPr>
        <a:solidFill>
          <a:schemeClr val="accent5"/>
        </a:solidFill>
      </dgm:spPr>
      <dgm:t>
        <a:bodyPr/>
        <a:lstStyle/>
        <a:p>
          <a:r>
            <a:rPr lang="fi-FI" sz="2000" dirty="0" smtClean="0"/>
            <a:t>Open Access</a:t>
          </a:r>
          <a:endParaRPr lang="fi-FI" sz="2000" dirty="0"/>
        </a:p>
      </dgm:t>
    </dgm:pt>
    <dgm:pt modelId="{A8B90089-D502-4101-A363-5B297176B86F}" type="parTrans" cxnId="{CD890FA9-6B54-4863-8026-145AC63E95C2}">
      <dgm:prSet/>
      <dgm:spPr/>
      <dgm:t>
        <a:bodyPr/>
        <a:lstStyle/>
        <a:p>
          <a:endParaRPr lang="fi-FI"/>
        </a:p>
      </dgm:t>
    </dgm:pt>
    <dgm:pt modelId="{B483326D-AC8F-41A5-B22F-00084DBD42ED}" type="sibTrans" cxnId="{CD890FA9-6B54-4863-8026-145AC63E95C2}">
      <dgm:prSet/>
      <dgm:spPr/>
      <dgm:t>
        <a:bodyPr/>
        <a:lstStyle/>
        <a:p>
          <a:endParaRPr lang="fi-FI"/>
        </a:p>
      </dgm:t>
    </dgm:pt>
    <dgm:pt modelId="{D6761121-51BF-4985-A653-44421FFFEBA6}" type="pres">
      <dgm:prSet presAssocID="{D15D6076-D5E4-44BC-A358-8C57309F5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020E-5E0A-4B22-98DF-47FD7758DE40}" type="pres">
      <dgm:prSet presAssocID="{AE0EC91C-4699-4AAB-B9AD-DC7557538A8D}" presName="centerShape" presStyleLbl="node0" presStyleIdx="0" presStyleCnt="1" custScaleX="112696"/>
      <dgm:spPr/>
      <dgm:t>
        <a:bodyPr/>
        <a:lstStyle/>
        <a:p>
          <a:endParaRPr lang="en-US"/>
        </a:p>
      </dgm:t>
    </dgm:pt>
    <dgm:pt modelId="{5DA2B711-CB57-4681-8519-9B937F670B71}" type="pres">
      <dgm:prSet presAssocID="{F03B895D-5DCF-4B6C-82FE-5860FAED5E56}" presName="node" presStyleLbl="node1" presStyleIdx="0" presStyleCnt="4" custScaleX="153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E64B6-C4E4-4E9D-90B2-87ADCC940A9A}" type="pres">
      <dgm:prSet presAssocID="{F03B895D-5DCF-4B6C-82FE-5860FAED5E56}" presName="dummy" presStyleCnt="0"/>
      <dgm:spPr/>
    </dgm:pt>
    <dgm:pt modelId="{6AC4205A-4466-432C-9357-D4313F29521B}" type="pres">
      <dgm:prSet presAssocID="{D94E0847-5CAB-4F38-AFA2-5DC678A4C59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44D8A15-C6C5-4DF4-A29E-B0360F0102ED}" type="pres">
      <dgm:prSet presAssocID="{5EC2636D-D70E-49DB-864A-9CE0243D5C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DF866-7299-48EC-A76C-74A6E2519AF8}" type="pres">
      <dgm:prSet presAssocID="{5EC2636D-D70E-49DB-864A-9CE0243D5CAA}" presName="dummy" presStyleCnt="0"/>
      <dgm:spPr/>
    </dgm:pt>
    <dgm:pt modelId="{376822DA-6797-4EFD-824B-DE4E524D1CF6}" type="pres">
      <dgm:prSet presAssocID="{58374A84-9D50-4CEC-BC06-C4AC9373109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4DF2EF-D91B-4889-A556-E22CACCD43F8}" type="pres">
      <dgm:prSet presAssocID="{0372D2F8-F405-4425-86F6-44C52C37C486}" presName="node" presStyleLbl="node1" presStyleIdx="2" presStyleCnt="4" custScaleX="133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4DC0E-93F5-43B9-812E-7075BF509259}" type="pres">
      <dgm:prSet presAssocID="{0372D2F8-F405-4425-86F6-44C52C37C486}" presName="dummy" presStyleCnt="0"/>
      <dgm:spPr/>
    </dgm:pt>
    <dgm:pt modelId="{706744E7-CCEB-4A36-9C7F-C413969FDB8B}" type="pres">
      <dgm:prSet presAssocID="{0CBF5303-674A-424D-B4F1-C01F37159BF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EB9AA29-9A4A-4434-87FB-38060E9C2A82}" type="pres">
      <dgm:prSet presAssocID="{AF8CCBC9-4817-4B89-BAA8-54D46333BE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9AF30-77D1-474E-BF2F-8D7620F04122}" type="pres">
      <dgm:prSet presAssocID="{AF8CCBC9-4817-4B89-BAA8-54D46333BE70}" presName="dummy" presStyleCnt="0"/>
      <dgm:spPr/>
    </dgm:pt>
    <dgm:pt modelId="{F450234D-7C7B-4292-92FF-4D8EC18C8A37}" type="pres">
      <dgm:prSet presAssocID="{B483326D-AC8F-41A5-B22F-00084DBD42E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EA57573-7B56-4FFB-953B-20FEDCBEEA3B}" srcId="{AE0EC91C-4699-4AAB-B9AD-DC7557538A8D}" destId="{F03B895D-5DCF-4B6C-82FE-5860FAED5E56}" srcOrd="0" destOrd="0" parTransId="{F22C0AB4-ED59-4CD7-B3AC-B5BD550B5683}" sibTransId="{D94E0847-5CAB-4F38-AFA2-5DC678A4C596}"/>
    <dgm:cxn modelId="{C18C6AD3-EC5B-4FA7-BF73-6BE2B1F47527}" srcId="{D15D6076-D5E4-44BC-A358-8C57309F5F04}" destId="{AE0EC91C-4699-4AAB-B9AD-DC7557538A8D}" srcOrd="0" destOrd="0" parTransId="{10D3B011-8406-44BF-AF41-FFEFCE2A9D3F}" sibTransId="{0C3CA6E6-D823-4B9C-8158-5B57DAF6D061}"/>
    <dgm:cxn modelId="{32FF1925-85F3-4FA4-9B1A-F92A33027BF6}" type="presOf" srcId="{D15D6076-D5E4-44BC-A358-8C57309F5F04}" destId="{D6761121-51BF-4985-A653-44421FFFEBA6}" srcOrd="0" destOrd="0" presId="urn:microsoft.com/office/officeart/2005/8/layout/radial6"/>
    <dgm:cxn modelId="{09062BB8-4495-4CF6-BEF5-3C3B611F0FEE}" type="presOf" srcId="{AE0EC91C-4699-4AAB-B9AD-DC7557538A8D}" destId="{686E020E-5E0A-4B22-98DF-47FD7758DE40}" srcOrd="0" destOrd="0" presId="urn:microsoft.com/office/officeart/2005/8/layout/radial6"/>
    <dgm:cxn modelId="{D3FEFA1A-5456-4076-848D-87BC15D14D6B}" type="presOf" srcId="{D94E0847-5CAB-4F38-AFA2-5DC678A4C596}" destId="{6AC4205A-4466-432C-9357-D4313F29521B}" srcOrd="0" destOrd="0" presId="urn:microsoft.com/office/officeart/2005/8/layout/radial6"/>
    <dgm:cxn modelId="{ABF15CAE-92FC-42F9-B6D0-FB64F62C859D}" srcId="{AE0EC91C-4699-4AAB-B9AD-DC7557538A8D}" destId="{0372D2F8-F405-4425-86F6-44C52C37C486}" srcOrd="2" destOrd="0" parTransId="{1BC5976B-9BCB-4F85-944B-44D6E8004623}" sibTransId="{0CBF5303-674A-424D-B4F1-C01F37159BF3}"/>
    <dgm:cxn modelId="{67CED0B2-5F02-456F-8D46-1F9B168B675A}" type="presOf" srcId="{F03B895D-5DCF-4B6C-82FE-5860FAED5E56}" destId="{5DA2B711-CB57-4681-8519-9B937F670B71}" srcOrd="0" destOrd="0" presId="urn:microsoft.com/office/officeart/2005/8/layout/radial6"/>
    <dgm:cxn modelId="{9E5A7CE2-3C40-4013-BAB8-E7D849C1568F}" type="presOf" srcId="{AF8CCBC9-4817-4B89-BAA8-54D46333BE70}" destId="{EEB9AA29-9A4A-4434-87FB-38060E9C2A82}" srcOrd="0" destOrd="0" presId="urn:microsoft.com/office/officeart/2005/8/layout/radial6"/>
    <dgm:cxn modelId="{23010C6C-5B15-45FF-89F3-48860F9A470F}" type="presOf" srcId="{58374A84-9D50-4CEC-BC06-C4AC93731097}" destId="{376822DA-6797-4EFD-824B-DE4E524D1CF6}" srcOrd="0" destOrd="0" presId="urn:microsoft.com/office/officeart/2005/8/layout/radial6"/>
    <dgm:cxn modelId="{CEA7FFE3-1AB2-4787-8EE6-D7C9B1F3D685}" type="presOf" srcId="{0372D2F8-F405-4425-86F6-44C52C37C486}" destId="{624DF2EF-D91B-4889-A556-E22CACCD43F8}" srcOrd="0" destOrd="0" presId="urn:microsoft.com/office/officeart/2005/8/layout/radial6"/>
    <dgm:cxn modelId="{1A8FA960-EEC5-423E-86A6-99C82B28AC76}" srcId="{AE0EC91C-4699-4AAB-B9AD-DC7557538A8D}" destId="{5EC2636D-D70E-49DB-864A-9CE0243D5CAA}" srcOrd="1" destOrd="0" parTransId="{59352964-D1B7-492C-8F09-1B9937BADD1B}" sibTransId="{58374A84-9D50-4CEC-BC06-C4AC93731097}"/>
    <dgm:cxn modelId="{CD890FA9-6B54-4863-8026-145AC63E95C2}" srcId="{AE0EC91C-4699-4AAB-B9AD-DC7557538A8D}" destId="{AF8CCBC9-4817-4B89-BAA8-54D46333BE70}" srcOrd="3" destOrd="0" parTransId="{A8B90089-D502-4101-A363-5B297176B86F}" sibTransId="{B483326D-AC8F-41A5-B22F-00084DBD42ED}"/>
    <dgm:cxn modelId="{01E568EF-FB23-43EF-9891-121F30F43DAA}" type="presOf" srcId="{B483326D-AC8F-41A5-B22F-00084DBD42ED}" destId="{F450234D-7C7B-4292-92FF-4D8EC18C8A37}" srcOrd="0" destOrd="0" presId="urn:microsoft.com/office/officeart/2005/8/layout/radial6"/>
    <dgm:cxn modelId="{9C0BA9F5-9A78-4C48-BBC0-52D33C76010A}" type="presOf" srcId="{0CBF5303-674A-424D-B4F1-C01F37159BF3}" destId="{706744E7-CCEB-4A36-9C7F-C413969FDB8B}" srcOrd="0" destOrd="0" presId="urn:microsoft.com/office/officeart/2005/8/layout/radial6"/>
    <dgm:cxn modelId="{EE450179-ADF9-4196-9F23-3679EEFC63A9}" type="presOf" srcId="{5EC2636D-D70E-49DB-864A-9CE0243D5CAA}" destId="{744D8A15-C6C5-4DF4-A29E-B0360F0102ED}" srcOrd="0" destOrd="0" presId="urn:microsoft.com/office/officeart/2005/8/layout/radial6"/>
    <dgm:cxn modelId="{A3BE3278-B2D8-4342-994B-5F77F75892DF}" type="presParOf" srcId="{D6761121-51BF-4985-A653-44421FFFEBA6}" destId="{686E020E-5E0A-4B22-98DF-47FD7758DE40}" srcOrd="0" destOrd="0" presId="urn:microsoft.com/office/officeart/2005/8/layout/radial6"/>
    <dgm:cxn modelId="{67540D19-C518-425A-B7D6-9E3BE6C1958A}" type="presParOf" srcId="{D6761121-51BF-4985-A653-44421FFFEBA6}" destId="{5DA2B711-CB57-4681-8519-9B937F670B71}" srcOrd="1" destOrd="0" presId="urn:microsoft.com/office/officeart/2005/8/layout/radial6"/>
    <dgm:cxn modelId="{C3FFFD0B-94CC-4DD0-9B51-211AD312C3B7}" type="presParOf" srcId="{D6761121-51BF-4985-A653-44421FFFEBA6}" destId="{3DAE64B6-C4E4-4E9D-90B2-87ADCC940A9A}" srcOrd="2" destOrd="0" presId="urn:microsoft.com/office/officeart/2005/8/layout/radial6"/>
    <dgm:cxn modelId="{3EDEF99E-3A1D-4635-AFF3-029AFA50C1A8}" type="presParOf" srcId="{D6761121-51BF-4985-A653-44421FFFEBA6}" destId="{6AC4205A-4466-432C-9357-D4313F29521B}" srcOrd="3" destOrd="0" presId="urn:microsoft.com/office/officeart/2005/8/layout/radial6"/>
    <dgm:cxn modelId="{36005F2A-C9A2-415D-9F84-11A6DFCC8BDE}" type="presParOf" srcId="{D6761121-51BF-4985-A653-44421FFFEBA6}" destId="{744D8A15-C6C5-4DF4-A29E-B0360F0102ED}" srcOrd="4" destOrd="0" presId="urn:microsoft.com/office/officeart/2005/8/layout/radial6"/>
    <dgm:cxn modelId="{6C87389C-7BEB-4EFF-8677-3D385060B5C6}" type="presParOf" srcId="{D6761121-51BF-4985-A653-44421FFFEBA6}" destId="{ED4DF866-7299-48EC-A76C-74A6E2519AF8}" srcOrd="5" destOrd="0" presId="urn:microsoft.com/office/officeart/2005/8/layout/radial6"/>
    <dgm:cxn modelId="{33CE450C-7777-451E-A12E-19382E091A4F}" type="presParOf" srcId="{D6761121-51BF-4985-A653-44421FFFEBA6}" destId="{376822DA-6797-4EFD-824B-DE4E524D1CF6}" srcOrd="6" destOrd="0" presId="urn:microsoft.com/office/officeart/2005/8/layout/radial6"/>
    <dgm:cxn modelId="{BC7AF603-2FB3-4F56-9ECA-C326FF44D77E}" type="presParOf" srcId="{D6761121-51BF-4985-A653-44421FFFEBA6}" destId="{624DF2EF-D91B-4889-A556-E22CACCD43F8}" srcOrd="7" destOrd="0" presId="urn:microsoft.com/office/officeart/2005/8/layout/radial6"/>
    <dgm:cxn modelId="{A8987651-CE7A-4374-A8C2-5DC52E5A5A87}" type="presParOf" srcId="{D6761121-51BF-4985-A653-44421FFFEBA6}" destId="{0104DC0E-93F5-43B9-812E-7075BF509259}" srcOrd="8" destOrd="0" presId="urn:microsoft.com/office/officeart/2005/8/layout/radial6"/>
    <dgm:cxn modelId="{2D2D7CFC-0D2E-488A-8284-ADF4D68F374E}" type="presParOf" srcId="{D6761121-51BF-4985-A653-44421FFFEBA6}" destId="{706744E7-CCEB-4A36-9C7F-C413969FDB8B}" srcOrd="9" destOrd="0" presId="urn:microsoft.com/office/officeart/2005/8/layout/radial6"/>
    <dgm:cxn modelId="{6A169C5D-235B-4A38-9582-D87ED34955C3}" type="presParOf" srcId="{D6761121-51BF-4985-A653-44421FFFEBA6}" destId="{EEB9AA29-9A4A-4434-87FB-38060E9C2A82}" srcOrd="10" destOrd="0" presId="urn:microsoft.com/office/officeart/2005/8/layout/radial6"/>
    <dgm:cxn modelId="{F6150961-8EAA-4147-BB81-F6EDDB6E65D6}" type="presParOf" srcId="{D6761121-51BF-4985-A653-44421FFFEBA6}" destId="{1879AF30-77D1-474E-BF2F-8D7620F04122}" srcOrd="11" destOrd="0" presId="urn:microsoft.com/office/officeart/2005/8/layout/radial6"/>
    <dgm:cxn modelId="{2FD92CD8-076A-4B0C-973E-B7BCD81F2738}" type="presParOf" srcId="{D6761121-51BF-4985-A653-44421FFFEBA6}" destId="{F450234D-7C7B-4292-92FF-4D8EC18C8A3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D6076-D5E4-44BC-A358-8C57309F5F0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AE0EC91C-4699-4AAB-B9AD-DC7557538A8D}">
      <dgm:prSet phldrT="[Teksti]" custT="1"/>
      <dgm:spPr>
        <a:xfrm>
          <a:off x="2931468" y="1573508"/>
          <a:ext cx="1943889" cy="1724896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24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Strategy</a:t>
          </a:r>
          <a:r>
            <a:rPr lang="fi-FI" sz="24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</a:t>
          </a:r>
          <a:endParaRPr lang="fi-FI" sz="24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10D3B011-8406-44BF-AF41-FFEFCE2A9D3F}" type="parTrans" cxnId="{C18C6AD3-EC5B-4FA7-BF73-6BE2B1F47527}">
      <dgm:prSet/>
      <dgm:spPr/>
      <dgm:t>
        <a:bodyPr/>
        <a:lstStyle/>
        <a:p>
          <a:endParaRPr lang="fi-FI"/>
        </a:p>
      </dgm:t>
    </dgm:pt>
    <dgm:pt modelId="{0C3CA6E6-D823-4B9C-8158-5B57DAF6D061}" type="sibTrans" cxnId="{C18C6AD3-EC5B-4FA7-BF73-6BE2B1F47527}">
      <dgm:prSet/>
      <dgm:spPr/>
      <dgm:t>
        <a:bodyPr/>
        <a:lstStyle/>
        <a:p>
          <a:endParaRPr lang="fi-FI"/>
        </a:p>
      </dgm:t>
    </dgm:pt>
    <dgm:pt modelId="{F03B895D-5DCF-4B6C-82FE-5860FAED5E56}">
      <dgm:prSet phldrT="[Teksti]" custT="1"/>
      <dgm:spPr>
        <a:xfrm>
          <a:off x="2976011" y="2186"/>
          <a:ext cx="1854802" cy="1207427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20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Expert</a:t>
          </a:r>
          <a:r>
            <a:rPr lang="fi-FI" sz="20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 </a:t>
          </a:r>
          <a:r>
            <a:rPr lang="fi-FI" sz="16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Scholarly</a:t>
          </a:r>
          <a:r>
            <a:rPr lang="fi-FI" sz="16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fi-FI" sz="16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Community</a:t>
          </a:r>
          <a:endParaRPr lang="fi-FI" sz="16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F22C0AB4-ED59-4CD7-B3AC-B5BD550B5683}" type="parTrans" cxnId="{2EA57573-7B56-4FFB-953B-20FEDCBEEA3B}">
      <dgm:prSet/>
      <dgm:spPr/>
      <dgm:t>
        <a:bodyPr/>
        <a:lstStyle/>
        <a:p>
          <a:endParaRPr lang="fi-FI"/>
        </a:p>
      </dgm:t>
    </dgm:pt>
    <dgm:pt modelId="{D94E0847-5CAB-4F38-AFA2-5DC678A4C596}" type="sibTrans" cxnId="{2EA57573-7B56-4FFB-953B-20FEDCBEEA3B}">
      <dgm:prSet/>
      <dgm:spPr>
        <a:xfrm>
          <a:off x="2029889" y="562433"/>
          <a:ext cx="3747046" cy="374704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rgbClr val="4472C4"/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5EC2636D-D70E-49DB-864A-9CE0243D5CAA}">
      <dgm:prSet phldrT="[Teksti]" custT="1"/>
      <dgm:spPr>
        <a:xfrm>
          <a:off x="5129754" y="1832242"/>
          <a:ext cx="1207427" cy="1207427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20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Expert</a:t>
          </a:r>
          <a:r>
            <a:rPr lang="fi-FI" sz="20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 </a:t>
          </a:r>
          <a:r>
            <a:rPr lang="fi-FI" sz="16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Open Data</a:t>
          </a:r>
          <a:endParaRPr lang="fi-FI" sz="16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59352964-D1B7-492C-8F09-1B9937BADD1B}" type="parTrans" cxnId="{1A8FA960-EEC5-423E-86A6-99C82B28AC76}">
      <dgm:prSet/>
      <dgm:spPr/>
      <dgm:t>
        <a:bodyPr/>
        <a:lstStyle/>
        <a:p>
          <a:endParaRPr lang="fi-FI"/>
        </a:p>
      </dgm:t>
    </dgm:pt>
    <dgm:pt modelId="{58374A84-9D50-4CEC-BC06-C4AC93731097}" type="sibTrans" cxnId="{1A8FA960-EEC5-423E-86A6-99C82B28AC76}">
      <dgm:prSet/>
      <dgm:spPr>
        <a:xfrm>
          <a:off x="2029889" y="562433"/>
          <a:ext cx="3747046" cy="374704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rgbClr val="4472C4"/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0372D2F8-F405-4425-86F6-44C52C37C486}">
      <dgm:prSet phldrT="[Teksti]" custT="1"/>
      <dgm:spPr>
        <a:xfrm>
          <a:off x="3095112" y="3662298"/>
          <a:ext cx="1616600" cy="1207427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20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Expert</a:t>
          </a:r>
          <a:r>
            <a:rPr lang="fi-FI" sz="20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 </a:t>
          </a:r>
          <a:r>
            <a:rPr lang="fi-FI" sz="16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Open </a:t>
          </a:r>
          <a:r>
            <a:rPr lang="fi-FI" sz="16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Education</a:t>
          </a:r>
          <a:endParaRPr lang="fi-FI" sz="16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1BC5976B-9BCB-4F85-944B-44D6E8004623}" type="parTrans" cxnId="{ABF15CAE-92FC-42F9-B6D0-FB64F62C859D}">
      <dgm:prSet/>
      <dgm:spPr/>
      <dgm:t>
        <a:bodyPr/>
        <a:lstStyle/>
        <a:p>
          <a:endParaRPr lang="fi-FI"/>
        </a:p>
      </dgm:t>
    </dgm:pt>
    <dgm:pt modelId="{0CBF5303-674A-424D-B4F1-C01F37159BF3}" type="sibTrans" cxnId="{ABF15CAE-92FC-42F9-B6D0-FB64F62C859D}">
      <dgm:prSet/>
      <dgm:spPr>
        <a:xfrm>
          <a:off x="2029889" y="562433"/>
          <a:ext cx="3747046" cy="374704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rgbClr val="4472C4"/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AF8CCBC9-4817-4B89-BAA8-54D46333BE70}">
      <dgm:prSet phldrT="[Teksti]" custT="1"/>
      <dgm:spPr>
        <a:xfrm>
          <a:off x="1469643" y="1832242"/>
          <a:ext cx="1207427" cy="1207427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i-FI" sz="20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Expert</a:t>
          </a:r>
          <a:r>
            <a:rPr lang="fi-FI" sz="20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 </a:t>
          </a:r>
          <a:r>
            <a:rPr lang="fi-FI" sz="16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Open</a:t>
          </a:r>
          <a:r>
            <a:rPr lang="fi-FI" sz="20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fi-FI" sz="16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Access</a:t>
          </a:r>
          <a:endParaRPr lang="fi-FI" sz="16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A8B90089-D502-4101-A363-5B297176B86F}" type="parTrans" cxnId="{CD890FA9-6B54-4863-8026-145AC63E95C2}">
      <dgm:prSet/>
      <dgm:spPr/>
      <dgm:t>
        <a:bodyPr/>
        <a:lstStyle/>
        <a:p>
          <a:endParaRPr lang="fi-FI"/>
        </a:p>
      </dgm:t>
    </dgm:pt>
    <dgm:pt modelId="{B483326D-AC8F-41A5-B22F-00084DBD42ED}" type="sibTrans" cxnId="{CD890FA9-6B54-4863-8026-145AC63E95C2}">
      <dgm:prSet/>
      <dgm:spPr>
        <a:xfrm>
          <a:off x="2029889" y="562433"/>
          <a:ext cx="3747046" cy="374704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fi-FI"/>
        </a:p>
      </dgm:t>
    </dgm:pt>
    <dgm:pt modelId="{D6761121-51BF-4985-A653-44421FFFEBA6}" type="pres">
      <dgm:prSet presAssocID="{D15D6076-D5E4-44BC-A358-8C57309F5F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020E-5E0A-4B22-98DF-47FD7758DE40}" type="pres">
      <dgm:prSet presAssocID="{AE0EC91C-4699-4AAB-B9AD-DC7557538A8D}" presName="centerShape" presStyleLbl="node0" presStyleIdx="0" presStyleCnt="1" custScaleX="112696" custLinFactNeighborX="-983" custLinFactNeighborY="873"/>
      <dgm:spPr/>
      <dgm:t>
        <a:bodyPr/>
        <a:lstStyle/>
        <a:p>
          <a:endParaRPr lang="en-US"/>
        </a:p>
      </dgm:t>
    </dgm:pt>
    <dgm:pt modelId="{5DA2B711-CB57-4681-8519-9B937F670B71}" type="pres">
      <dgm:prSet presAssocID="{F03B895D-5DCF-4B6C-82FE-5860FAED5E56}" presName="node" presStyleLbl="node1" presStyleIdx="0" presStyleCnt="4" custScaleX="149077" custScaleY="104354" custRadScaleRad="100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E64B6-C4E4-4E9D-90B2-87ADCC940A9A}" type="pres">
      <dgm:prSet presAssocID="{F03B895D-5DCF-4B6C-82FE-5860FAED5E56}" presName="dummy" presStyleCnt="0"/>
      <dgm:spPr/>
    </dgm:pt>
    <dgm:pt modelId="{6AC4205A-4466-432C-9357-D4313F29521B}" type="pres">
      <dgm:prSet presAssocID="{D94E0847-5CAB-4F38-AFA2-5DC678A4C59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44D8A15-C6C5-4DF4-A29E-B0360F0102ED}" type="pres">
      <dgm:prSet presAssocID="{5EC2636D-D70E-49DB-864A-9CE0243D5CAA}" presName="node" presStyleLbl="node1" presStyleIdx="1" presStyleCnt="4" custScaleX="149077" custScaleY="104354" custRadScaleRad="118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DF866-7299-48EC-A76C-74A6E2519AF8}" type="pres">
      <dgm:prSet presAssocID="{5EC2636D-D70E-49DB-864A-9CE0243D5CAA}" presName="dummy" presStyleCnt="0"/>
      <dgm:spPr/>
    </dgm:pt>
    <dgm:pt modelId="{376822DA-6797-4EFD-824B-DE4E524D1CF6}" type="pres">
      <dgm:prSet presAssocID="{58374A84-9D50-4CEC-BC06-C4AC9373109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4DF2EF-D91B-4889-A556-E22CACCD43F8}" type="pres">
      <dgm:prSet presAssocID="{0372D2F8-F405-4425-86F6-44C52C37C486}" presName="node" presStyleLbl="node1" presStyleIdx="2" presStyleCnt="4" custScaleX="149077" custScaleY="104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4DC0E-93F5-43B9-812E-7075BF509259}" type="pres">
      <dgm:prSet presAssocID="{0372D2F8-F405-4425-86F6-44C52C37C486}" presName="dummy" presStyleCnt="0"/>
      <dgm:spPr/>
    </dgm:pt>
    <dgm:pt modelId="{706744E7-CCEB-4A36-9C7F-C413969FDB8B}" type="pres">
      <dgm:prSet presAssocID="{0CBF5303-674A-424D-B4F1-C01F37159BF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EB9AA29-9A4A-4434-87FB-38060E9C2A82}" type="pres">
      <dgm:prSet presAssocID="{AF8CCBC9-4817-4B89-BAA8-54D46333BE70}" presName="node" presStyleLbl="node1" presStyleIdx="3" presStyleCnt="4" custScaleX="149077" custScaleY="104354" custRadScaleRad="111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9AF30-77D1-474E-BF2F-8D7620F04122}" type="pres">
      <dgm:prSet presAssocID="{AF8CCBC9-4817-4B89-BAA8-54D46333BE70}" presName="dummy" presStyleCnt="0"/>
      <dgm:spPr/>
    </dgm:pt>
    <dgm:pt modelId="{F450234D-7C7B-4292-92FF-4D8EC18C8A37}" type="pres">
      <dgm:prSet presAssocID="{B483326D-AC8F-41A5-B22F-00084DBD42E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EA57573-7B56-4FFB-953B-20FEDCBEEA3B}" srcId="{AE0EC91C-4699-4AAB-B9AD-DC7557538A8D}" destId="{F03B895D-5DCF-4B6C-82FE-5860FAED5E56}" srcOrd="0" destOrd="0" parTransId="{F22C0AB4-ED59-4CD7-B3AC-B5BD550B5683}" sibTransId="{D94E0847-5CAB-4F38-AFA2-5DC678A4C596}"/>
    <dgm:cxn modelId="{C18C6AD3-EC5B-4FA7-BF73-6BE2B1F47527}" srcId="{D15D6076-D5E4-44BC-A358-8C57309F5F04}" destId="{AE0EC91C-4699-4AAB-B9AD-DC7557538A8D}" srcOrd="0" destOrd="0" parTransId="{10D3B011-8406-44BF-AF41-FFEFCE2A9D3F}" sibTransId="{0C3CA6E6-D823-4B9C-8158-5B57DAF6D061}"/>
    <dgm:cxn modelId="{32FF1925-85F3-4FA4-9B1A-F92A33027BF6}" type="presOf" srcId="{D15D6076-D5E4-44BC-A358-8C57309F5F04}" destId="{D6761121-51BF-4985-A653-44421FFFEBA6}" srcOrd="0" destOrd="0" presId="urn:microsoft.com/office/officeart/2005/8/layout/radial6"/>
    <dgm:cxn modelId="{09062BB8-4495-4CF6-BEF5-3C3B611F0FEE}" type="presOf" srcId="{AE0EC91C-4699-4AAB-B9AD-DC7557538A8D}" destId="{686E020E-5E0A-4B22-98DF-47FD7758DE40}" srcOrd="0" destOrd="0" presId="urn:microsoft.com/office/officeart/2005/8/layout/radial6"/>
    <dgm:cxn modelId="{D3FEFA1A-5456-4076-848D-87BC15D14D6B}" type="presOf" srcId="{D94E0847-5CAB-4F38-AFA2-5DC678A4C596}" destId="{6AC4205A-4466-432C-9357-D4313F29521B}" srcOrd="0" destOrd="0" presId="urn:microsoft.com/office/officeart/2005/8/layout/radial6"/>
    <dgm:cxn modelId="{ABF15CAE-92FC-42F9-B6D0-FB64F62C859D}" srcId="{AE0EC91C-4699-4AAB-B9AD-DC7557538A8D}" destId="{0372D2F8-F405-4425-86F6-44C52C37C486}" srcOrd="2" destOrd="0" parTransId="{1BC5976B-9BCB-4F85-944B-44D6E8004623}" sibTransId="{0CBF5303-674A-424D-B4F1-C01F37159BF3}"/>
    <dgm:cxn modelId="{67CED0B2-5F02-456F-8D46-1F9B168B675A}" type="presOf" srcId="{F03B895D-5DCF-4B6C-82FE-5860FAED5E56}" destId="{5DA2B711-CB57-4681-8519-9B937F670B71}" srcOrd="0" destOrd="0" presId="urn:microsoft.com/office/officeart/2005/8/layout/radial6"/>
    <dgm:cxn modelId="{9E5A7CE2-3C40-4013-BAB8-E7D849C1568F}" type="presOf" srcId="{AF8CCBC9-4817-4B89-BAA8-54D46333BE70}" destId="{EEB9AA29-9A4A-4434-87FB-38060E9C2A82}" srcOrd="0" destOrd="0" presId="urn:microsoft.com/office/officeart/2005/8/layout/radial6"/>
    <dgm:cxn modelId="{23010C6C-5B15-45FF-89F3-48860F9A470F}" type="presOf" srcId="{58374A84-9D50-4CEC-BC06-C4AC93731097}" destId="{376822DA-6797-4EFD-824B-DE4E524D1CF6}" srcOrd="0" destOrd="0" presId="urn:microsoft.com/office/officeart/2005/8/layout/radial6"/>
    <dgm:cxn modelId="{CEA7FFE3-1AB2-4787-8EE6-D7C9B1F3D685}" type="presOf" srcId="{0372D2F8-F405-4425-86F6-44C52C37C486}" destId="{624DF2EF-D91B-4889-A556-E22CACCD43F8}" srcOrd="0" destOrd="0" presId="urn:microsoft.com/office/officeart/2005/8/layout/radial6"/>
    <dgm:cxn modelId="{1A8FA960-EEC5-423E-86A6-99C82B28AC76}" srcId="{AE0EC91C-4699-4AAB-B9AD-DC7557538A8D}" destId="{5EC2636D-D70E-49DB-864A-9CE0243D5CAA}" srcOrd="1" destOrd="0" parTransId="{59352964-D1B7-492C-8F09-1B9937BADD1B}" sibTransId="{58374A84-9D50-4CEC-BC06-C4AC93731097}"/>
    <dgm:cxn modelId="{CD890FA9-6B54-4863-8026-145AC63E95C2}" srcId="{AE0EC91C-4699-4AAB-B9AD-DC7557538A8D}" destId="{AF8CCBC9-4817-4B89-BAA8-54D46333BE70}" srcOrd="3" destOrd="0" parTransId="{A8B90089-D502-4101-A363-5B297176B86F}" sibTransId="{B483326D-AC8F-41A5-B22F-00084DBD42ED}"/>
    <dgm:cxn modelId="{01E568EF-FB23-43EF-9891-121F30F43DAA}" type="presOf" srcId="{B483326D-AC8F-41A5-B22F-00084DBD42ED}" destId="{F450234D-7C7B-4292-92FF-4D8EC18C8A37}" srcOrd="0" destOrd="0" presId="urn:microsoft.com/office/officeart/2005/8/layout/radial6"/>
    <dgm:cxn modelId="{9C0BA9F5-9A78-4C48-BBC0-52D33C76010A}" type="presOf" srcId="{0CBF5303-674A-424D-B4F1-C01F37159BF3}" destId="{706744E7-CCEB-4A36-9C7F-C413969FDB8B}" srcOrd="0" destOrd="0" presId="urn:microsoft.com/office/officeart/2005/8/layout/radial6"/>
    <dgm:cxn modelId="{EE450179-ADF9-4196-9F23-3679EEFC63A9}" type="presOf" srcId="{5EC2636D-D70E-49DB-864A-9CE0243D5CAA}" destId="{744D8A15-C6C5-4DF4-A29E-B0360F0102ED}" srcOrd="0" destOrd="0" presId="urn:microsoft.com/office/officeart/2005/8/layout/radial6"/>
    <dgm:cxn modelId="{A3BE3278-B2D8-4342-994B-5F77F75892DF}" type="presParOf" srcId="{D6761121-51BF-4985-A653-44421FFFEBA6}" destId="{686E020E-5E0A-4B22-98DF-47FD7758DE40}" srcOrd="0" destOrd="0" presId="urn:microsoft.com/office/officeart/2005/8/layout/radial6"/>
    <dgm:cxn modelId="{67540D19-C518-425A-B7D6-9E3BE6C1958A}" type="presParOf" srcId="{D6761121-51BF-4985-A653-44421FFFEBA6}" destId="{5DA2B711-CB57-4681-8519-9B937F670B71}" srcOrd="1" destOrd="0" presId="urn:microsoft.com/office/officeart/2005/8/layout/radial6"/>
    <dgm:cxn modelId="{C3FFFD0B-94CC-4DD0-9B51-211AD312C3B7}" type="presParOf" srcId="{D6761121-51BF-4985-A653-44421FFFEBA6}" destId="{3DAE64B6-C4E4-4E9D-90B2-87ADCC940A9A}" srcOrd="2" destOrd="0" presId="urn:microsoft.com/office/officeart/2005/8/layout/radial6"/>
    <dgm:cxn modelId="{3EDEF99E-3A1D-4635-AFF3-029AFA50C1A8}" type="presParOf" srcId="{D6761121-51BF-4985-A653-44421FFFEBA6}" destId="{6AC4205A-4466-432C-9357-D4313F29521B}" srcOrd="3" destOrd="0" presId="urn:microsoft.com/office/officeart/2005/8/layout/radial6"/>
    <dgm:cxn modelId="{36005F2A-C9A2-415D-9F84-11A6DFCC8BDE}" type="presParOf" srcId="{D6761121-51BF-4985-A653-44421FFFEBA6}" destId="{744D8A15-C6C5-4DF4-A29E-B0360F0102ED}" srcOrd="4" destOrd="0" presId="urn:microsoft.com/office/officeart/2005/8/layout/radial6"/>
    <dgm:cxn modelId="{6C87389C-7BEB-4EFF-8677-3D385060B5C6}" type="presParOf" srcId="{D6761121-51BF-4985-A653-44421FFFEBA6}" destId="{ED4DF866-7299-48EC-A76C-74A6E2519AF8}" srcOrd="5" destOrd="0" presId="urn:microsoft.com/office/officeart/2005/8/layout/radial6"/>
    <dgm:cxn modelId="{33CE450C-7777-451E-A12E-19382E091A4F}" type="presParOf" srcId="{D6761121-51BF-4985-A653-44421FFFEBA6}" destId="{376822DA-6797-4EFD-824B-DE4E524D1CF6}" srcOrd="6" destOrd="0" presId="urn:microsoft.com/office/officeart/2005/8/layout/radial6"/>
    <dgm:cxn modelId="{BC7AF603-2FB3-4F56-9ECA-C326FF44D77E}" type="presParOf" srcId="{D6761121-51BF-4985-A653-44421FFFEBA6}" destId="{624DF2EF-D91B-4889-A556-E22CACCD43F8}" srcOrd="7" destOrd="0" presId="urn:microsoft.com/office/officeart/2005/8/layout/radial6"/>
    <dgm:cxn modelId="{A8987651-CE7A-4374-A8C2-5DC52E5A5A87}" type="presParOf" srcId="{D6761121-51BF-4985-A653-44421FFFEBA6}" destId="{0104DC0E-93F5-43B9-812E-7075BF509259}" srcOrd="8" destOrd="0" presId="urn:microsoft.com/office/officeart/2005/8/layout/radial6"/>
    <dgm:cxn modelId="{2D2D7CFC-0D2E-488A-8284-ADF4D68F374E}" type="presParOf" srcId="{D6761121-51BF-4985-A653-44421FFFEBA6}" destId="{706744E7-CCEB-4A36-9C7F-C413969FDB8B}" srcOrd="9" destOrd="0" presId="urn:microsoft.com/office/officeart/2005/8/layout/radial6"/>
    <dgm:cxn modelId="{6A169C5D-235B-4A38-9582-D87ED34955C3}" type="presParOf" srcId="{D6761121-51BF-4985-A653-44421FFFEBA6}" destId="{EEB9AA29-9A4A-4434-87FB-38060E9C2A82}" srcOrd="10" destOrd="0" presId="urn:microsoft.com/office/officeart/2005/8/layout/radial6"/>
    <dgm:cxn modelId="{F6150961-8EAA-4147-BB81-F6EDDB6E65D6}" type="presParOf" srcId="{D6761121-51BF-4985-A653-44421FFFEBA6}" destId="{1879AF30-77D1-474E-BF2F-8D7620F04122}" srcOrd="11" destOrd="0" presId="urn:microsoft.com/office/officeart/2005/8/layout/radial6"/>
    <dgm:cxn modelId="{2FD92CD8-076A-4B0C-973E-B7BCD81F2738}" type="presParOf" srcId="{D6761121-51BF-4985-A653-44421FFFEBA6}" destId="{F450234D-7C7B-4292-92FF-4D8EC18C8A3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0234D-7C7B-4292-92FF-4D8EC18C8A37}">
      <dsp:nvSpPr>
        <dsp:cNvPr id="0" name=""/>
        <dsp:cNvSpPr/>
      </dsp:nvSpPr>
      <dsp:spPr>
        <a:xfrm>
          <a:off x="2029889" y="562433"/>
          <a:ext cx="3747046" cy="374704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744E7-CCEB-4A36-9C7F-C413969FDB8B}">
      <dsp:nvSpPr>
        <dsp:cNvPr id="0" name=""/>
        <dsp:cNvSpPr/>
      </dsp:nvSpPr>
      <dsp:spPr>
        <a:xfrm>
          <a:off x="2029889" y="562433"/>
          <a:ext cx="3747046" cy="374704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822DA-6797-4EFD-824B-DE4E524D1CF6}">
      <dsp:nvSpPr>
        <dsp:cNvPr id="0" name=""/>
        <dsp:cNvSpPr/>
      </dsp:nvSpPr>
      <dsp:spPr>
        <a:xfrm>
          <a:off x="2029889" y="562433"/>
          <a:ext cx="3747046" cy="374704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4205A-4466-432C-9357-D4313F29521B}">
      <dsp:nvSpPr>
        <dsp:cNvPr id="0" name=""/>
        <dsp:cNvSpPr/>
      </dsp:nvSpPr>
      <dsp:spPr>
        <a:xfrm>
          <a:off x="2029889" y="562433"/>
          <a:ext cx="3747046" cy="374704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E020E-5E0A-4B22-98DF-47FD7758DE40}">
      <dsp:nvSpPr>
        <dsp:cNvPr id="0" name=""/>
        <dsp:cNvSpPr/>
      </dsp:nvSpPr>
      <dsp:spPr>
        <a:xfrm>
          <a:off x="2931468" y="1573508"/>
          <a:ext cx="1943889" cy="172489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err="1" smtClean="0"/>
            <a:t>Decisions</a:t>
          </a:r>
          <a:endParaRPr lang="fi-FI" sz="2400" kern="1200" dirty="0"/>
        </a:p>
      </dsp:txBody>
      <dsp:txXfrm>
        <a:off x="3216144" y="1826113"/>
        <a:ext cx="1374537" cy="1219686"/>
      </dsp:txXfrm>
    </dsp:sp>
    <dsp:sp modelId="{5DA2B711-CB57-4681-8519-9B937F670B71}">
      <dsp:nvSpPr>
        <dsp:cNvPr id="0" name=""/>
        <dsp:cNvSpPr/>
      </dsp:nvSpPr>
      <dsp:spPr>
        <a:xfrm>
          <a:off x="2976011" y="2186"/>
          <a:ext cx="1854802" cy="120742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err="1" smtClean="0"/>
            <a:t>Scholarly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Community</a:t>
          </a:r>
          <a:endParaRPr lang="fi-FI" sz="1800" kern="1200" dirty="0"/>
        </a:p>
      </dsp:txBody>
      <dsp:txXfrm>
        <a:off x="3247640" y="179010"/>
        <a:ext cx="1311544" cy="853779"/>
      </dsp:txXfrm>
    </dsp:sp>
    <dsp:sp modelId="{744D8A15-C6C5-4DF4-A29E-B0360F0102ED}">
      <dsp:nvSpPr>
        <dsp:cNvPr id="0" name=""/>
        <dsp:cNvSpPr/>
      </dsp:nvSpPr>
      <dsp:spPr>
        <a:xfrm>
          <a:off x="5129754" y="1832242"/>
          <a:ext cx="1207427" cy="120742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/>
            <a:t>Open Data</a:t>
          </a:r>
          <a:endParaRPr lang="fi-FI" sz="2400" kern="1200" dirty="0"/>
        </a:p>
      </dsp:txBody>
      <dsp:txXfrm>
        <a:off x="5306578" y="2009066"/>
        <a:ext cx="853779" cy="853779"/>
      </dsp:txXfrm>
    </dsp:sp>
    <dsp:sp modelId="{624DF2EF-D91B-4889-A556-E22CACCD43F8}">
      <dsp:nvSpPr>
        <dsp:cNvPr id="0" name=""/>
        <dsp:cNvSpPr/>
      </dsp:nvSpPr>
      <dsp:spPr>
        <a:xfrm>
          <a:off x="3095112" y="3662298"/>
          <a:ext cx="1616600" cy="120742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Open </a:t>
          </a:r>
          <a:r>
            <a:rPr lang="fi-FI" sz="1800" kern="1200" dirty="0" err="1" smtClean="0"/>
            <a:t>Education</a:t>
          </a:r>
          <a:endParaRPr lang="fi-FI" sz="1800" kern="1200" dirty="0"/>
        </a:p>
      </dsp:txBody>
      <dsp:txXfrm>
        <a:off x="3331858" y="3839122"/>
        <a:ext cx="1143108" cy="853779"/>
      </dsp:txXfrm>
    </dsp:sp>
    <dsp:sp modelId="{EEB9AA29-9A4A-4434-87FB-38060E9C2A82}">
      <dsp:nvSpPr>
        <dsp:cNvPr id="0" name=""/>
        <dsp:cNvSpPr/>
      </dsp:nvSpPr>
      <dsp:spPr>
        <a:xfrm>
          <a:off x="1469643" y="1832242"/>
          <a:ext cx="1207427" cy="120742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Open Access</a:t>
          </a:r>
          <a:endParaRPr lang="fi-FI" sz="2000" kern="1200" dirty="0"/>
        </a:p>
      </dsp:txBody>
      <dsp:txXfrm>
        <a:off x="1646467" y="2009066"/>
        <a:ext cx="853779" cy="853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0234D-7C7B-4292-92FF-4D8EC18C8A37}">
      <dsp:nvSpPr>
        <dsp:cNvPr id="0" name=""/>
        <dsp:cNvSpPr/>
      </dsp:nvSpPr>
      <dsp:spPr>
        <a:xfrm>
          <a:off x="1813403" y="549583"/>
          <a:ext cx="3747046" cy="374704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744E7-CCEB-4A36-9C7F-C413969FDB8B}">
      <dsp:nvSpPr>
        <dsp:cNvPr id="0" name=""/>
        <dsp:cNvSpPr/>
      </dsp:nvSpPr>
      <dsp:spPr>
        <a:xfrm>
          <a:off x="1813403" y="575282"/>
          <a:ext cx="3747046" cy="374704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rgbClr val="4472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822DA-6797-4EFD-824B-DE4E524D1CF6}">
      <dsp:nvSpPr>
        <dsp:cNvPr id="0" name=""/>
        <dsp:cNvSpPr/>
      </dsp:nvSpPr>
      <dsp:spPr>
        <a:xfrm>
          <a:off x="2366814" y="593715"/>
          <a:ext cx="3747046" cy="374704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rgbClr val="4472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4205A-4466-432C-9357-D4313F29521B}">
      <dsp:nvSpPr>
        <dsp:cNvPr id="0" name=""/>
        <dsp:cNvSpPr/>
      </dsp:nvSpPr>
      <dsp:spPr>
        <a:xfrm>
          <a:off x="2366814" y="531150"/>
          <a:ext cx="3747046" cy="374704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rgbClr val="4472C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E020E-5E0A-4B22-98DF-47FD7758DE40}">
      <dsp:nvSpPr>
        <dsp:cNvPr id="0" name=""/>
        <dsp:cNvSpPr/>
      </dsp:nvSpPr>
      <dsp:spPr>
        <a:xfrm>
          <a:off x="2895489" y="1605460"/>
          <a:ext cx="1943889" cy="1724896"/>
        </a:xfrm>
        <a:prstGeom prst="ellipse">
          <a:avLst/>
        </a:prstGeom>
        <a:solidFill>
          <a:srgbClr val="ED7D3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Strategy</a:t>
          </a:r>
          <a:r>
            <a:rPr lang="fi-FI" sz="24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</a:t>
          </a:r>
          <a:endParaRPr lang="fi-FI" sz="24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180165" y="1858065"/>
        <a:ext cx="1374537" cy="1219686"/>
      </dsp:txXfrm>
    </dsp:sp>
    <dsp:sp modelId="{5DA2B711-CB57-4681-8519-9B937F670B71}">
      <dsp:nvSpPr>
        <dsp:cNvPr id="0" name=""/>
        <dsp:cNvSpPr/>
      </dsp:nvSpPr>
      <dsp:spPr>
        <a:xfrm>
          <a:off x="3003414" y="-24098"/>
          <a:ext cx="1799997" cy="1259999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Expert</a:t>
          </a:r>
          <a:r>
            <a:rPr lang="fi-FI" sz="20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 </a:t>
          </a:r>
          <a:r>
            <a:rPr lang="fi-FI" sz="1600" kern="12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Scholarly</a:t>
          </a:r>
          <a:r>
            <a:rPr lang="fi-FI" sz="16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fi-FI" sz="1600" kern="12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Community</a:t>
          </a:r>
          <a:endParaRPr lang="fi-FI" sz="1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267017" y="160425"/>
        <a:ext cx="1272791" cy="890953"/>
      </dsp:txXfrm>
    </dsp:sp>
    <dsp:sp modelId="{744D8A15-C6C5-4DF4-A29E-B0360F0102ED}">
      <dsp:nvSpPr>
        <dsp:cNvPr id="0" name=""/>
        <dsp:cNvSpPr/>
      </dsp:nvSpPr>
      <dsp:spPr>
        <a:xfrm>
          <a:off x="5170127" y="1805956"/>
          <a:ext cx="1799997" cy="1259999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Expert</a:t>
          </a:r>
          <a:r>
            <a:rPr lang="fi-FI" sz="20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 </a:t>
          </a:r>
          <a:r>
            <a:rPr lang="fi-FI" sz="16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Open Data</a:t>
          </a:r>
          <a:endParaRPr lang="fi-FI" sz="1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433730" y="1990479"/>
        <a:ext cx="1272791" cy="890953"/>
      </dsp:txXfrm>
    </dsp:sp>
    <dsp:sp modelId="{624DF2EF-D91B-4889-A556-E22CACCD43F8}">
      <dsp:nvSpPr>
        <dsp:cNvPr id="0" name=""/>
        <dsp:cNvSpPr/>
      </dsp:nvSpPr>
      <dsp:spPr>
        <a:xfrm>
          <a:off x="3003414" y="3636012"/>
          <a:ext cx="1799997" cy="1259999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Expert</a:t>
          </a:r>
          <a:r>
            <a:rPr lang="fi-FI" sz="20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 </a:t>
          </a:r>
          <a:r>
            <a:rPr lang="fi-FI" sz="16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Open </a:t>
          </a:r>
          <a:r>
            <a:rPr lang="fi-FI" sz="1600" kern="12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Education</a:t>
          </a:r>
          <a:endParaRPr lang="fi-FI" sz="1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267017" y="3820535"/>
        <a:ext cx="1272791" cy="890953"/>
      </dsp:txXfrm>
    </dsp:sp>
    <dsp:sp modelId="{EEB9AA29-9A4A-4434-87FB-38060E9C2A82}">
      <dsp:nvSpPr>
        <dsp:cNvPr id="0" name=""/>
        <dsp:cNvSpPr/>
      </dsp:nvSpPr>
      <dsp:spPr>
        <a:xfrm>
          <a:off x="956917" y="1805956"/>
          <a:ext cx="1799997" cy="1259999"/>
        </a:xfrm>
        <a:prstGeom prst="ellipse">
          <a:avLst/>
        </a:prstGeom>
        <a:solidFill>
          <a:srgbClr val="4472C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Expert</a:t>
          </a:r>
          <a:r>
            <a:rPr lang="fi-FI" sz="20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Group </a:t>
          </a:r>
          <a:r>
            <a:rPr lang="fi-FI" sz="16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Open</a:t>
          </a:r>
          <a:r>
            <a:rPr lang="fi-FI" sz="20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 </a:t>
          </a:r>
          <a:r>
            <a:rPr lang="fi-FI" sz="16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Access</a:t>
          </a:r>
          <a:endParaRPr lang="fi-FI" sz="1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220520" y="1990479"/>
        <a:ext cx="1272791" cy="890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522E-D2E0-436B-97BE-B99CEA7684CE}" type="datetimeFigureOut">
              <a:rPr lang="fi-FI" smtClean="0"/>
              <a:t>8.4.2019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A9843-4B20-4852-82CF-3B465AE84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A9843-4B20-4852-82CF-3B465AE8423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40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tx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5773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13A4D65-EC19-4FA6-B4A1-2EE302AA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00682" y="1213492"/>
            <a:ext cx="12276887" cy="6905749"/>
          </a:xfrm>
          <a:prstGeom prst="rect">
            <a:avLst/>
          </a:prstGeom>
        </p:spPr>
      </p:pic>
      <p:sp>
        <p:nvSpPr>
          <p:cNvPr id="10" name="Vuokaaviosymboli: Tallennettu tieto 9">
            <a:extLst>
              <a:ext uri="{FF2B5EF4-FFF2-40B4-BE49-F238E27FC236}">
                <a16:creationId xmlns:a16="http://schemas.microsoft.com/office/drawing/2014/main" id="{626CD639-FFE9-4C8D-B8D3-D06C0EF12A2F}"/>
              </a:ext>
            </a:extLst>
          </p:cNvPr>
          <p:cNvSpPr/>
          <p:nvPr/>
        </p:nvSpPr>
        <p:spPr>
          <a:xfrm>
            <a:off x="-1631951" y="-22225"/>
            <a:ext cx="12276887" cy="6880225"/>
          </a:xfrm>
          <a:prstGeom prst="flowChartOnlineStorag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7070124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78591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8748-38E8-4DAF-8849-F9ECB96F8146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04E6867-74C3-44B7-9EC8-460590B8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0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13A4D65-EC19-4FA6-B4A1-2EE302AA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19600" y="-47749"/>
            <a:ext cx="12276887" cy="6905749"/>
          </a:xfrm>
          <a:prstGeom prst="rect">
            <a:avLst/>
          </a:prstGeom>
        </p:spPr>
      </p:pic>
      <p:sp>
        <p:nvSpPr>
          <p:cNvPr id="10" name="Vuokaaviosymboli: Tallennettu tieto 9">
            <a:extLst>
              <a:ext uri="{FF2B5EF4-FFF2-40B4-BE49-F238E27FC236}">
                <a16:creationId xmlns:a16="http://schemas.microsoft.com/office/drawing/2014/main" id="{626CD639-FFE9-4C8D-B8D3-D06C0EF12A2F}"/>
              </a:ext>
            </a:extLst>
          </p:cNvPr>
          <p:cNvSpPr/>
          <p:nvPr/>
        </p:nvSpPr>
        <p:spPr>
          <a:xfrm>
            <a:off x="-1631951" y="-22225"/>
            <a:ext cx="12276887" cy="6880225"/>
          </a:xfrm>
          <a:prstGeom prst="flowChartOnlineStorag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7070124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78591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1A2B-462F-4698-AB14-A2671FDCC754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04E6867-74C3-44B7-9EC8-460590B8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89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uokaaviosymboli: Tallennettu tieto 9">
            <a:extLst>
              <a:ext uri="{FF2B5EF4-FFF2-40B4-BE49-F238E27FC236}">
                <a16:creationId xmlns:a16="http://schemas.microsoft.com/office/drawing/2014/main" id="{626CD639-FFE9-4C8D-B8D3-D06C0EF12A2F}"/>
              </a:ext>
            </a:extLst>
          </p:cNvPr>
          <p:cNvSpPr/>
          <p:nvPr/>
        </p:nvSpPr>
        <p:spPr>
          <a:xfrm>
            <a:off x="-1631951" y="-22225"/>
            <a:ext cx="12276887" cy="6880225"/>
          </a:xfrm>
          <a:prstGeom prst="flowChartOnlineStorag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7070124" cy="1325563"/>
          </a:xfrm>
        </p:spPr>
        <p:txBody>
          <a:bodyPr>
            <a:normAutofit/>
          </a:bodyPr>
          <a:lstStyle>
            <a:lvl1pPr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785919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FD40-9ACA-41EB-9D90-ACEC496635DE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04E6867-74C3-44B7-9EC8-460590B80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53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9EE8F2D-60E2-4CB1-9F5C-7ECC9F2EC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3"/>
            <a:ext cx="12192000" cy="6858000"/>
          </a:xfrm>
          <a:prstGeom prst="rect">
            <a:avLst/>
          </a:prstGeom>
        </p:spPr>
      </p:pic>
      <p:sp>
        <p:nvSpPr>
          <p:cNvPr id="10" name="Vuokaaviosymboli: Tallennettu tieto 9">
            <a:extLst>
              <a:ext uri="{FF2B5EF4-FFF2-40B4-BE49-F238E27FC236}">
                <a16:creationId xmlns:a16="http://schemas.microsoft.com/office/drawing/2014/main" id="{626CD639-FFE9-4C8D-B8D3-D06C0EF12A2F}"/>
              </a:ext>
            </a:extLst>
          </p:cNvPr>
          <p:cNvSpPr/>
          <p:nvPr/>
        </p:nvSpPr>
        <p:spPr>
          <a:xfrm>
            <a:off x="-936625" y="-22225"/>
            <a:ext cx="6546850" cy="6880225"/>
          </a:xfrm>
          <a:prstGeom prst="flowChartOnlineStorag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259859" y="372268"/>
            <a:ext cx="5007705" cy="1325563"/>
          </a:xfrm>
        </p:spPr>
        <p:txBody>
          <a:bodyPr>
            <a:normAutofit/>
          </a:bodyPr>
          <a:lstStyle>
            <a:lvl1pPr>
              <a:defRPr lang="fi-FI" sz="4400" kern="1200" dirty="0" err="1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259859" y="1800225"/>
            <a:ext cx="4714628" cy="435133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56AD-ECBB-493B-93AC-3983C5231146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04E6867-74C3-44B7-9EC8-460590B8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724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uokaaviosymboli: Tallennettu tieto 9">
            <a:extLst>
              <a:ext uri="{FF2B5EF4-FFF2-40B4-BE49-F238E27FC236}">
                <a16:creationId xmlns:a16="http://schemas.microsoft.com/office/drawing/2014/main" id="{626CD639-FFE9-4C8D-B8D3-D06C0EF12A2F}"/>
              </a:ext>
            </a:extLst>
          </p:cNvPr>
          <p:cNvSpPr/>
          <p:nvPr/>
        </p:nvSpPr>
        <p:spPr>
          <a:xfrm>
            <a:off x="-936625" y="-22225"/>
            <a:ext cx="6546850" cy="6880225"/>
          </a:xfrm>
          <a:prstGeom prst="flowChartOnlineStorag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51231" y="231591"/>
            <a:ext cx="5663221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1231" y="1843880"/>
            <a:ext cx="5359397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1697-E128-4691-90D9-CE2CAFBA0E1E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04E6867-74C3-44B7-9EC8-460590B80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68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99947F9-555C-4D07-8D26-792A56DC7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Kaksinkertainen aaltoviiva 6">
            <a:extLst>
              <a:ext uri="{FF2B5EF4-FFF2-40B4-BE49-F238E27FC236}">
                <a16:creationId xmlns:a16="http://schemas.microsoft.com/office/drawing/2014/main" id="{C3362F7C-A033-479C-9AB5-868B375F4A2D}"/>
              </a:ext>
            </a:extLst>
          </p:cNvPr>
          <p:cNvSpPr/>
          <p:nvPr/>
        </p:nvSpPr>
        <p:spPr>
          <a:xfrm rot="16200000">
            <a:off x="-637380" y="-581026"/>
            <a:ext cx="6881812" cy="8020051"/>
          </a:xfrm>
          <a:prstGeom prst="doubleWav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737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4864100" cy="43513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A017-D995-4D3C-A396-B4885A6E0BF5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D4C59B-727C-4B87-B2D2-EF5CCDE4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899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aksinkertainen aaltoviiva 6">
            <a:extLst>
              <a:ext uri="{FF2B5EF4-FFF2-40B4-BE49-F238E27FC236}">
                <a16:creationId xmlns:a16="http://schemas.microsoft.com/office/drawing/2014/main" id="{C3362F7C-A033-479C-9AB5-868B375F4A2D}"/>
              </a:ext>
            </a:extLst>
          </p:cNvPr>
          <p:cNvSpPr/>
          <p:nvPr/>
        </p:nvSpPr>
        <p:spPr>
          <a:xfrm rot="16200000">
            <a:off x="-2060680" y="-569119"/>
            <a:ext cx="6881812" cy="8020051"/>
          </a:xfrm>
          <a:prstGeom prst="doubleWav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95551" y="250031"/>
            <a:ext cx="6341075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88001" y="1843880"/>
            <a:ext cx="6341075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84CF-3D37-44FA-B242-E9483A5D31C3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D4C59B-727C-4B87-B2D2-EF5CCDE4B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47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2CD58B18-BB43-4230-9BD7-DBF3CB078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6306-21B3-4702-AF41-C5D82CB49EDF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aksinkertainen aaltoviiva 6">
            <a:extLst>
              <a:ext uri="{FF2B5EF4-FFF2-40B4-BE49-F238E27FC236}">
                <a16:creationId xmlns:a16="http://schemas.microsoft.com/office/drawing/2014/main" id="{C3362F7C-A033-479C-9AB5-868B375F4A2D}"/>
              </a:ext>
            </a:extLst>
          </p:cNvPr>
          <p:cNvSpPr/>
          <p:nvPr/>
        </p:nvSpPr>
        <p:spPr>
          <a:xfrm rot="16200000">
            <a:off x="-205580" y="-2561433"/>
            <a:ext cx="6881812" cy="11957054"/>
          </a:xfrm>
          <a:prstGeom prst="doubleWav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D4C59B-727C-4B87-B2D2-EF5CCDE4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215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832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947416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1F37-208E-4479-8435-0B7C4DD4C6E7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aksinkertainen aaltoviiva 6">
            <a:extLst>
              <a:ext uri="{FF2B5EF4-FFF2-40B4-BE49-F238E27FC236}">
                <a16:creationId xmlns:a16="http://schemas.microsoft.com/office/drawing/2014/main" id="{C3362F7C-A033-479C-9AB5-868B375F4A2D}"/>
              </a:ext>
            </a:extLst>
          </p:cNvPr>
          <p:cNvSpPr/>
          <p:nvPr/>
        </p:nvSpPr>
        <p:spPr>
          <a:xfrm rot="16200000">
            <a:off x="-205580" y="-2561433"/>
            <a:ext cx="6881812" cy="11957054"/>
          </a:xfrm>
          <a:prstGeom prst="doubleWav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D4C59B-727C-4B87-B2D2-EF5CCDE4B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215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832600" cy="435133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968457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2CD58B18-BB43-4230-9BD7-DBF3CB078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35" y="-2124841"/>
            <a:ext cx="17951669" cy="11967779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5E3B-149D-46B9-A6A7-E56C89C0FF55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aksinkertainen aaltoviiva 6">
            <a:extLst>
              <a:ext uri="{FF2B5EF4-FFF2-40B4-BE49-F238E27FC236}">
                <a16:creationId xmlns:a16="http://schemas.microsoft.com/office/drawing/2014/main" id="{C3362F7C-A033-479C-9AB5-868B375F4A2D}"/>
              </a:ext>
            </a:extLst>
          </p:cNvPr>
          <p:cNvSpPr/>
          <p:nvPr/>
        </p:nvSpPr>
        <p:spPr>
          <a:xfrm rot="16200000">
            <a:off x="-205580" y="-2561433"/>
            <a:ext cx="6881812" cy="11957054"/>
          </a:xfrm>
          <a:prstGeom prst="doubleWav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D4C59B-727C-4B87-B2D2-EF5CCDE4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215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832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195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7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5A0C8BC3-62DC-47D7-93B4-76DAC3418BEA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30" name="Suora yhdysviiva 29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800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2197A73-D285-4041-92A4-D0C84E483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75" y="-1764299"/>
            <a:ext cx="12708393" cy="930021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E499-3789-4E95-B2D5-8D09995EE532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aksinkertainen aaltoviiva 6">
            <a:extLst>
              <a:ext uri="{FF2B5EF4-FFF2-40B4-BE49-F238E27FC236}">
                <a16:creationId xmlns:a16="http://schemas.microsoft.com/office/drawing/2014/main" id="{C3362F7C-A033-479C-9AB5-868B375F4A2D}"/>
              </a:ext>
            </a:extLst>
          </p:cNvPr>
          <p:cNvSpPr/>
          <p:nvPr/>
        </p:nvSpPr>
        <p:spPr>
          <a:xfrm rot="16200000">
            <a:off x="-205580" y="-2561433"/>
            <a:ext cx="6881812" cy="11957054"/>
          </a:xfrm>
          <a:prstGeom prst="doubleWav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D4C59B-727C-4B87-B2D2-EF5CCDE4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215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832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950543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EE089DFC-42F1-4225-8659-5B950C7E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1" y="0"/>
            <a:ext cx="12192000" cy="6858000"/>
          </a:xfrm>
          <a:prstGeom prst="rect">
            <a:avLst/>
          </a:prstGeom>
        </p:spPr>
      </p:pic>
      <p:sp>
        <p:nvSpPr>
          <p:cNvPr id="8" name="Vuokaaviosymboli: Viive 7">
            <a:extLst>
              <a:ext uri="{FF2B5EF4-FFF2-40B4-BE49-F238E27FC236}">
                <a16:creationId xmlns:a16="http://schemas.microsoft.com/office/drawing/2014/main" id="{A1648ADA-562F-44FF-92EF-AEC88B206147}"/>
              </a:ext>
            </a:extLst>
          </p:cNvPr>
          <p:cNvSpPr/>
          <p:nvPr/>
        </p:nvSpPr>
        <p:spPr>
          <a:xfrm>
            <a:off x="0" y="-1270000"/>
            <a:ext cx="9588500" cy="9385300"/>
          </a:xfrm>
          <a:prstGeom prst="flowChartDelay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454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0AF3-EEB6-42A5-8884-7C34D91CDD2B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D5D858-61D8-4FBC-B962-5868F9159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203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uokaaviosymboli: Viive 7">
            <a:extLst>
              <a:ext uri="{FF2B5EF4-FFF2-40B4-BE49-F238E27FC236}">
                <a16:creationId xmlns:a16="http://schemas.microsoft.com/office/drawing/2014/main" id="{A1648ADA-562F-44FF-92EF-AEC88B206147}"/>
              </a:ext>
            </a:extLst>
          </p:cNvPr>
          <p:cNvSpPr/>
          <p:nvPr/>
        </p:nvSpPr>
        <p:spPr>
          <a:xfrm>
            <a:off x="0" y="-1270000"/>
            <a:ext cx="9588500" cy="9385300"/>
          </a:xfrm>
          <a:prstGeom prst="flowChartDelay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454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F51C-A722-4E07-A2F9-354E1A31657C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D5D858-61D8-4FBC-B962-5868F9159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77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092AB2F-7212-4B08-BA6D-3A19F34A79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0"/>
            <a:ext cx="5486400" cy="6858000"/>
          </a:xfrm>
          <a:prstGeom prst="rect">
            <a:avLst/>
          </a:prstGeom>
        </p:spPr>
      </p:pic>
      <p:sp>
        <p:nvSpPr>
          <p:cNvPr id="8" name="Vuokaaviosymboli: Viive 7">
            <a:extLst>
              <a:ext uri="{FF2B5EF4-FFF2-40B4-BE49-F238E27FC236}">
                <a16:creationId xmlns:a16="http://schemas.microsoft.com/office/drawing/2014/main" id="{A1648ADA-562F-44FF-92EF-AEC88B206147}"/>
              </a:ext>
            </a:extLst>
          </p:cNvPr>
          <p:cNvSpPr/>
          <p:nvPr/>
        </p:nvSpPr>
        <p:spPr>
          <a:xfrm>
            <a:off x="0" y="-1270000"/>
            <a:ext cx="9588500" cy="9385300"/>
          </a:xfrm>
          <a:prstGeom prst="flowChartDelay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454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i-FI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CA03-9B14-4B29-8CE0-EEC6900E8AFA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D5D858-61D8-4FBC-B962-5868F9159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23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52E3B7F-7371-4309-BD4C-2A8F14A7B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Vuokaaviosymboli: Viive 7">
            <a:extLst>
              <a:ext uri="{FF2B5EF4-FFF2-40B4-BE49-F238E27FC236}">
                <a16:creationId xmlns:a16="http://schemas.microsoft.com/office/drawing/2014/main" id="{A1648ADA-562F-44FF-92EF-AEC88B206147}"/>
              </a:ext>
            </a:extLst>
          </p:cNvPr>
          <p:cNvSpPr/>
          <p:nvPr/>
        </p:nvSpPr>
        <p:spPr>
          <a:xfrm>
            <a:off x="0" y="0"/>
            <a:ext cx="5118100" cy="6858000"/>
          </a:xfrm>
          <a:prstGeom prst="flowChartDelay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81038"/>
            <a:ext cx="3009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514601"/>
            <a:ext cx="3200400" cy="36623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0ADD-4AD4-43B4-A6B2-69D21EA17BDD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D5D858-61D8-4FBC-B962-5868F9159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818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uokaaviosymboli: Viive 7">
            <a:extLst>
              <a:ext uri="{FF2B5EF4-FFF2-40B4-BE49-F238E27FC236}">
                <a16:creationId xmlns:a16="http://schemas.microsoft.com/office/drawing/2014/main" id="{A1648ADA-562F-44FF-92EF-AEC88B206147}"/>
              </a:ext>
            </a:extLst>
          </p:cNvPr>
          <p:cNvSpPr/>
          <p:nvPr/>
        </p:nvSpPr>
        <p:spPr>
          <a:xfrm>
            <a:off x="25400" y="0"/>
            <a:ext cx="5118100" cy="6858000"/>
          </a:xfrm>
          <a:prstGeom prst="flowChartDelay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43500" y="681038"/>
            <a:ext cx="62103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68900" y="2350295"/>
            <a:ext cx="6184900" cy="3662361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0D1-A960-461C-8249-5AF40E1231E0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D5D858-61D8-4FBC-B962-5868F9159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975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C49B627B-E60A-4D54-B357-3E079B3A2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alto 6">
            <a:extLst>
              <a:ext uri="{FF2B5EF4-FFF2-40B4-BE49-F238E27FC236}">
                <a16:creationId xmlns:a16="http://schemas.microsoft.com/office/drawing/2014/main" id="{5FE5CF1D-DA48-4CD9-B325-0809D1C17ADB}"/>
              </a:ext>
            </a:extLst>
          </p:cNvPr>
          <p:cNvSpPr/>
          <p:nvPr/>
        </p:nvSpPr>
        <p:spPr>
          <a:xfrm rot="5400000">
            <a:off x="-1847850" y="-241300"/>
            <a:ext cx="7200900" cy="7340600"/>
          </a:xfrm>
          <a:prstGeom prst="wav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410368"/>
            <a:ext cx="6502400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2005012"/>
            <a:ext cx="4038600" cy="43513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27CE2-D693-42CF-B631-A74F0F554BA4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3709A3-E0A1-4ACC-80EC-7667E314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467348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837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alto 6">
            <a:extLst>
              <a:ext uri="{FF2B5EF4-FFF2-40B4-BE49-F238E27FC236}">
                <a16:creationId xmlns:a16="http://schemas.microsoft.com/office/drawing/2014/main" id="{5FE5CF1D-DA48-4CD9-B325-0809D1C17ADB}"/>
              </a:ext>
            </a:extLst>
          </p:cNvPr>
          <p:cNvSpPr/>
          <p:nvPr/>
        </p:nvSpPr>
        <p:spPr>
          <a:xfrm rot="5400000">
            <a:off x="-3217008" y="-241300"/>
            <a:ext cx="7200900" cy="7340600"/>
          </a:xfrm>
          <a:prstGeom prst="wav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89669" y="336671"/>
            <a:ext cx="6502400" cy="1325563"/>
          </a:xfrm>
        </p:spPr>
        <p:txBody>
          <a:bodyPr>
            <a:noAutofit/>
          </a:bodyPr>
          <a:lstStyle>
            <a:lvl1pPr>
              <a:defRPr sz="44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12871" y="1973426"/>
            <a:ext cx="6502400" cy="435133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9ED-8A48-473E-BDCF-91E07C573D77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3709A3-E0A1-4ACC-80EC-7667E3141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467348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55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489FD91-38BC-45BA-94EE-31B6870D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alto 6">
            <a:extLst>
              <a:ext uri="{FF2B5EF4-FFF2-40B4-BE49-F238E27FC236}">
                <a16:creationId xmlns:a16="http://schemas.microsoft.com/office/drawing/2014/main" id="{5FE5CF1D-DA48-4CD9-B325-0809D1C17ADB}"/>
              </a:ext>
            </a:extLst>
          </p:cNvPr>
          <p:cNvSpPr/>
          <p:nvPr/>
        </p:nvSpPr>
        <p:spPr>
          <a:xfrm rot="5400000">
            <a:off x="-1765300" y="-2768600"/>
            <a:ext cx="9664700" cy="12865100"/>
          </a:xfrm>
          <a:prstGeom prst="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074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5549900" cy="43513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150F-8A81-411F-B70D-46A395404118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3709A3-E0A1-4ACC-80EC-7667E314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467348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77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alto 6">
            <a:extLst>
              <a:ext uri="{FF2B5EF4-FFF2-40B4-BE49-F238E27FC236}">
                <a16:creationId xmlns:a16="http://schemas.microsoft.com/office/drawing/2014/main" id="{5FE5CF1D-DA48-4CD9-B325-0809D1C17ADB}"/>
              </a:ext>
            </a:extLst>
          </p:cNvPr>
          <p:cNvSpPr/>
          <p:nvPr/>
        </p:nvSpPr>
        <p:spPr>
          <a:xfrm rot="5400000">
            <a:off x="-1479721" y="-3461950"/>
            <a:ext cx="9664700" cy="14671932"/>
          </a:xfrm>
          <a:prstGeom prst="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074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853-145A-48A1-9D0D-6BCD5EC93959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3709A3-E0A1-4ACC-80EC-7667E3141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467348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9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DF7C0603-3604-4D29-900E-E7B0CF742876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08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7A8490C-09F7-47D7-8F95-9C79C9DC3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0"/>
            <a:ext cx="5486400" cy="6858000"/>
          </a:xfrm>
          <a:prstGeom prst="rect">
            <a:avLst/>
          </a:prstGeom>
        </p:spPr>
      </p:pic>
      <p:sp>
        <p:nvSpPr>
          <p:cNvPr id="7" name="Aalto 6">
            <a:extLst>
              <a:ext uri="{FF2B5EF4-FFF2-40B4-BE49-F238E27FC236}">
                <a16:creationId xmlns:a16="http://schemas.microsoft.com/office/drawing/2014/main" id="{5FE5CF1D-DA48-4CD9-B325-0809D1C17ADB}"/>
              </a:ext>
            </a:extLst>
          </p:cNvPr>
          <p:cNvSpPr/>
          <p:nvPr/>
        </p:nvSpPr>
        <p:spPr>
          <a:xfrm rot="5400000">
            <a:off x="-1479721" y="-3461950"/>
            <a:ext cx="9664700" cy="14671932"/>
          </a:xfrm>
          <a:prstGeom prst="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074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8F39-6724-45A6-A731-BF141EE18D4B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3709A3-E0A1-4ACC-80EC-7667E314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467348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93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333-0F57-48EA-BF9D-BE18DBE38FB2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5960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C86-E544-4ADE-9BA6-2A60F9CA127D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9051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2ACE-5014-4E54-836E-876E446630C8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23875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A3F-5A82-4A0F-8D61-2BC0E23B1CA1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610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4B32-5EEC-454D-8C88-A98270399567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3654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1B4E-246A-4CFC-BB7C-136CC5FC5E25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6225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36F3-9C19-479F-ACD8-FD5E448F8853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179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1CE9-C997-439D-ACD2-E592DD72E140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5173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9736-E8BA-4023-AB44-52249A75AFA8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27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3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1064494A-8BB5-427A-A6B4-6D281FA33166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721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CB48-FCEA-4B90-8384-72A6E8D13ED9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1624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069E-74D3-42DD-9C2F-37AAC1214903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3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4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8E4EC824-8935-4887-8D19-A83F439FDB41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0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5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9" name="Suora yhdysviiva 8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68BD4852-5DBB-4AAE-BBEC-B5E414FD9B67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3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1C9991D2-EDFF-43E0-A416-3A9B6E6E2D67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iruutu 36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E"/>
                </a:solidFill>
              </a:rPr>
              <a:t>Oulun yliopisto</a:t>
            </a:r>
            <a:endParaRPr lang="fi-FI" sz="6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936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99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8970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EB008C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993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EB008C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7470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23418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7391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F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280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511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535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302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iotsikko kuvalla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99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19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90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829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304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55184A8C-7E39-49A2-8F87-C2FEE925B87D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13EB98B5-D827-4DC3-A112-EDBFCECF236A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81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D4F9428F-B60E-4558-873F-7848893865C9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95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0113CD72-402B-4383-9237-F989CCB9D447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0268E98F-B70B-49FA-944B-473F1C41116C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245A3BA8-F9E7-402A-AB2D-B8A5F198C4C1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gra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BF8CFCB3-0B74-4B48-B6AA-23AB09CE088D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6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58D4CBA-F318-4E12-A6FD-593549E60853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5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8ABA0134-1D88-4675-88A1-5B2967EA2ADE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64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2523051D-DB51-41C0-85E1-57EA66069BE5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C05846BD-934A-467D-8768-6AFF79EABF21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8A6812AA-7047-4734-A3EE-44449C442918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98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2F2726A-BEC6-480D-AF2A-C29194279DF3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25E69FBC-8F60-4EC3-9392-046F19C0B807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767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0A3A944B-3070-487B-8A19-DD4856750719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361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ABF79E78-A0C9-4E8F-A967-9800AC2DD53D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EE910A5D-2B8F-4844-9F5A-9BC7B853A260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083C7563-FBA1-4B78-AEDB-B9AA14BACD60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53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rgbClr val="23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  <a:solidFill>
            <a:srgbClr val="01AEF0"/>
          </a:solidFill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8" name="Tekstiruutu 36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rgbClr val="23408E"/>
                </a:solidFill>
              </a:rPr>
              <a:t>Oulun yliopisto</a:t>
            </a:r>
            <a:endParaRPr lang="fi-FI" sz="600" b="1" dirty="0">
              <a:solidFill>
                <a:srgbClr val="234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93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ve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A1A4A31D-6CE3-4244-9630-A57C8EBD9299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  <p:sp>
        <p:nvSpPr>
          <p:cNvPr id="19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515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2425C09F-1BED-4A0B-8937-06334743815B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89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2EC56A8C-1F33-4A5A-B220-434010D1DB5E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031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6872DD0-7B25-4773-B98F-B468A04825EF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81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F58F7A6-8EA5-4CA6-A4F0-1F6FF12B1D9C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63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4FE9334-BF5E-489B-BB61-E1CC05808AEB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285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E79D6A50-858B-4714-B83F-EE5BF4EE4CCA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tx2"/>
                </a:solidFill>
              </a:rPr>
              <a:t>Oulun yliopisto</a:t>
            </a:r>
            <a:endParaRPr lang="fi-FI" sz="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77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28D796E-ADA1-4492-9FA5-4972CE79C252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73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8E059718-219E-442C-9D1C-FD3C15D8182F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04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3937B0C9-B1B3-4738-9C14-0FBE82C0EA4E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4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74332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95835AA5-10B0-40FC-BFE6-2C1825A4F73A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617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2BCF64D9-E8B9-4396-8A3C-E31F2D64256B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0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EB3B7D31-CA32-4FF6-B72F-04843034C97C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28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2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000ADDD3-4E64-418E-8E60-FEB710BFEAA0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54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Ryhmä 4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  <a:solidFill>
            <a:srgbClr val="23408E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Ryhmä 1035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73024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11893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4180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63387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tx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32715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1447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68029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pääotsikko</a:t>
            </a:r>
            <a:endParaRPr lang="fi-FI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Päivämäärä</a:t>
            </a:r>
            <a:r>
              <a:rPr lang="en-US" dirty="0" smtClean="0"/>
              <a:t> &amp; </a:t>
            </a:r>
            <a:r>
              <a:rPr lang="en-US" dirty="0" err="1" smtClean="0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17628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kuvalla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Autofit/>
          </a:bodyPr>
          <a:lstStyle>
            <a:lvl1pPr algn="ctr">
              <a:lnSpc>
                <a:spcPct val="95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pääotsikko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Mahdollinen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endParaRPr lang="en-GB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980609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Ryhmä 13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5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292842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2904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0921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8514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EB008C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Lisää alaotsikko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8967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ei viivoj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E2A5D1-BFB8-42FC-9CFC-2EFDB8E5CA12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2100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89022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ei viivoja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fld id="{03CB8AE8-A5EF-430A-9FEE-F44B86CF8692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23418F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23418F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23418F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23418F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23418F"/>
                </a:solidFill>
              </a:endParaRPr>
            </a:p>
          </p:txBody>
        </p:sp>
      </p:grpSp>
      <p:sp>
        <p:nvSpPr>
          <p:cNvPr id="12" name="Tekstiruutu 11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err="1" smtClean="0">
                <a:solidFill>
                  <a:schemeClr val="tx2"/>
                </a:solidFill>
              </a:rPr>
              <a:t>University</a:t>
            </a:r>
            <a:r>
              <a:rPr lang="fi-FI" sz="600" b="1" dirty="0" smtClean="0">
                <a:solidFill>
                  <a:schemeClr val="tx2"/>
                </a:solidFill>
              </a:rPr>
              <a:t> of Oulu</a:t>
            </a:r>
          </a:p>
        </p:txBody>
      </p:sp>
    </p:spTree>
    <p:extLst>
      <p:ext uri="{BB962C8B-B14F-4D97-AF65-F5344CB8AC3E}">
        <p14:creationId xmlns:p14="http://schemas.microsoft.com/office/powerpoint/2010/main" val="30209700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taatti">
    <p:bg>
      <p:bgPr>
        <a:solidFill>
          <a:srgbClr val="818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873" y="1147864"/>
            <a:ext cx="9951395" cy="3910090"/>
          </a:xfrm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52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873" y="5058383"/>
            <a:ext cx="6050604" cy="76848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1400780" y="263119"/>
            <a:ext cx="9854118" cy="806923"/>
          </a:xfrm>
        </p:spPr>
        <p:txBody>
          <a:bodyPr/>
          <a:lstStyle>
            <a:lvl1pPr marL="0" indent="0" algn="r">
              <a:buNone/>
              <a:defRPr sz="5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“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435829" y="5311775"/>
            <a:ext cx="1760705" cy="864860"/>
          </a:xfrm>
        </p:spPr>
        <p:txBody>
          <a:bodyPr/>
          <a:lstStyle>
            <a:lvl1pPr marL="0" indent="0" algn="r">
              <a:buNone/>
              <a:defRPr sz="5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92F9D-8517-45FB-BF5C-0C90A2335633}" type="datetime1">
              <a:rPr lang="en-GB" smtClean="0"/>
              <a:t>08/04/2019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ILIDE 2019, Pekka Olsbo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6A76B2-BFE6-4354-A7C0-7AB21EE70C6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59197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um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fld id="{3B86B01B-67B5-44CE-8CB2-FE8786934E79}" type="datetime1">
              <a:rPr lang="en-GB" smtClean="0"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GB" smtClean="0"/>
              <a:t>ILIDE 2019, Pekka Olsbo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fld id="{7A6A76B2-BFE6-4354-A7C0-7AB21EE70C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455738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433461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433461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3458390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436113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436113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5511843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5489566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5489566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455738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1433461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1433461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3458390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3436113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436113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5511843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5489566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5489566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grpSp>
        <p:nvGrpSpPr>
          <p:cNvPr id="32" name="Ryhmä 31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23418F"/>
          </a:solidFill>
        </p:grpSpPr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7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7539896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7517619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7517619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0" name="Picture Placeholder 12"/>
          <p:cNvSpPr>
            <a:spLocks noGrp="1"/>
          </p:cNvSpPr>
          <p:nvPr>
            <p:ph type="pic" sz="quarter" idx="34"/>
          </p:nvPr>
        </p:nvSpPr>
        <p:spPr>
          <a:xfrm>
            <a:off x="7539896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7517619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7517619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3" name="Otsikko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9896118" cy="866783"/>
          </a:xfrm>
        </p:spPr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5" name="Tekstiruutu 11"/>
          <p:cNvSpPr txBox="1"/>
          <p:nvPr userDrawn="1"/>
        </p:nvSpPr>
        <p:spPr>
          <a:xfrm>
            <a:off x="97199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err="1" smtClean="0">
                <a:solidFill>
                  <a:schemeClr val="tx2"/>
                </a:solidFill>
              </a:rPr>
              <a:t>University</a:t>
            </a:r>
            <a:r>
              <a:rPr lang="fi-FI" sz="600" b="1" dirty="0" smtClean="0">
                <a:solidFill>
                  <a:schemeClr val="tx2"/>
                </a:solidFill>
              </a:rPr>
              <a:t> of Oulu</a:t>
            </a:r>
          </a:p>
        </p:txBody>
      </p:sp>
      <p:sp>
        <p:nvSpPr>
          <p:cNvPr id="44" name="Picture Placeholder 12"/>
          <p:cNvSpPr>
            <a:spLocks noGrp="1"/>
          </p:cNvSpPr>
          <p:nvPr>
            <p:ph type="pic" sz="quarter" idx="37"/>
          </p:nvPr>
        </p:nvSpPr>
        <p:spPr>
          <a:xfrm>
            <a:off x="9571896" y="1418949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38" hasCustomPrompt="1"/>
          </p:nvPr>
        </p:nvSpPr>
        <p:spPr>
          <a:xfrm>
            <a:off x="9549619" y="3061754"/>
            <a:ext cx="1805039" cy="8463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47" name="Text Placeholder 14"/>
          <p:cNvSpPr>
            <a:spLocks noGrp="1"/>
          </p:cNvSpPr>
          <p:nvPr>
            <p:ph type="body" sz="quarter" idx="39" hasCustomPrompt="1"/>
          </p:nvPr>
        </p:nvSpPr>
        <p:spPr>
          <a:xfrm>
            <a:off x="9549619" y="2766197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8" name="Picture Placeholder 12"/>
          <p:cNvSpPr>
            <a:spLocks noGrp="1"/>
          </p:cNvSpPr>
          <p:nvPr>
            <p:ph type="pic" sz="quarter" idx="40"/>
          </p:nvPr>
        </p:nvSpPr>
        <p:spPr>
          <a:xfrm>
            <a:off x="9571896" y="3985168"/>
            <a:ext cx="1249362" cy="130825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/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9549619" y="5627973"/>
            <a:ext cx="1805039" cy="733337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200"/>
              </a:spcAft>
              <a:buNone/>
              <a:defRPr sz="1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Personal text</a:t>
            </a:r>
          </a:p>
        </p:txBody>
      </p:sp>
      <p:sp>
        <p:nvSpPr>
          <p:cNvPr id="50" name="Text Placehold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9549619" y="5332416"/>
            <a:ext cx="1805039" cy="312356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884384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sivu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31097"/>
            <a:ext cx="12191999" cy="4408222"/>
          </a:xfrm>
        </p:spPr>
        <p:txBody>
          <a:bodyPr anchor="ctr" anchorCtr="0">
            <a:noAutofit/>
          </a:bodyPr>
          <a:lstStyle>
            <a:lvl1pPr algn="ctr">
              <a:lnSpc>
                <a:spcPct val="95000"/>
              </a:lnSpc>
              <a:defRPr sz="120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Otsikko</a:t>
            </a:r>
            <a:endParaRPr lang="en-GB" dirty="0"/>
          </a:p>
        </p:txBody>
      </p:sp>
      <p:grpSp>
        <p:nvGrpSpPr>
          <p:cNvPr id="9" name="Ryhmä 8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7862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23408F"/>
          </a:solidFill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2114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178669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71775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27924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91260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5820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09070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eng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FFFFFF"/>
          </a:solidFill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1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3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16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Rectangle 21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23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97322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 eng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FFFFFF"/>
          </a:solidFill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2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3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4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5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16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7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8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9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0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21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22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23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4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979268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 eng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FFFFFF"/>
          </a:solidFill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2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3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4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5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16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7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8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9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0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21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22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23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4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63075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 eng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FFFFFF"/>
          </a:solidFill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2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3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4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5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16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7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8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9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0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21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22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23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4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761877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76B2-BFE6-4354-A7C0-7AB21EE70C6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1722438"/>
            <a:ext cx="2117725" cy="4425104"/>
          </a:xfrm>
          <a:solidFill>
            <a:srgbClr val="39B54A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800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764817" y="1722438"/>
            <a:ext cx="2117725" cy="4425104"/>
          </a:xfrm>
          <a:solidFill>
            <a:srgbClr val="00AEE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64817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021634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307635" y="1722438"/>
            <a:ext cx="2117725" cy="4425104"/>
          </a:xfrm>
          <a:solidFill>
            <a:srgbClr val="662D91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7307635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9574180" y="1722438"/>
            <a:ext cx="2117725" cy="4425104"/>
          </a:xfrm>
          <a:solidFill>
            <a:srgbClr val="23408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57418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5" name="Ryhmä 24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23418F"/>
          </a:solidFill>
        </p:grpSpPr>
        <p:sp>
          <p:nvSpPr>
            <p:cNvPr id="2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25825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laatikot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Lisää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6A76B2-BFE6-4354-A7C0-7AB21EE70C6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8000" y="1722438"/>
            <a:ext cx="2117725" cy="4425104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764817" y="1722438"/>
            <a:ext cx="2117725" cy="4425104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307635" y="1722438"/>
            <a:ext cx="2117725" cy="4425104"/>
          </a:xfrm>
          <a:solidFill>
            <a:srgbClr val="662D91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9574180" y="1722438"/>
            <a:ext cx="2117725" cy="4425104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Ryhmä 14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66863" y="6436800"/>
            <a:ext cx="661027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4B33B-37DA-4AD1-B55F-BA24BB6B7742}" type="datetime1">
              <a:rPr lang="en-GB" smtClean="0"/>
              <a:t>08/04/2019</a:t>
            </a:fld>
            <a:endParaRPr lang="fi-FI"/>
          </a:p>
        </p:txBody>
      </p:sp>
      <p:sp>
        <p:nvSpPr>
          <p:cNvPr id="3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239861" y="6436800"/>
            <a:ext cx="4618765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10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5199566-F11A-45A9-A66B-4A750D79B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245"/>
            <a:ext cx="12192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43C2-B181-4859-A7C5-656D2A75C977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Kaksinkertainen aaltoviiva 7">
            <a:extLst>
              <a:ext uri="{FF2B5EF4-FFF2-40B4-BE49-F238E27FC236}">
                <a16:creationId xmlns:a16="http://schemas.microsoft.com/office/drawing/2014/main" id="{0D721E36-675D-44DE-B75D-EDB6F880ED1B}"/>
              </a:ext>
            </a:extLst>
          </p:cNvPr>
          <p:cNvSpPr/>
          <p:nvPr/>
        </p:nvSpPr>
        <p:spPr>
          <a:xfrm>
            <a:off x="0" y="3146823"/>
            <a:ext cx="12522200" cy="4559300"/>
          </a:xfrm>
          <a:prstGeom prst="double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21674E-5300-4E16-AFFF-3FB0C3037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675"/>
            <a:ext cx="1924050" cy="18478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24050" y="3952875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3412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B69-D406-4A99-BF9C-D90833AECBDC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Kaksinkertainen aaltoviiva 7">
            <a:extLst>
              <a:ext uri="{FF2B5EF4-FFF2-40B4-BE49-F238E27FC236}">
                <a16:creationId xmlns:a16="http://schemas.microsoft.com/office/drawing/2014/main" id="{0D721E36-675D-44DE-B75D-EDB6F880ED1B}"/>
              </a:ext>
            </a:extLst>
          </p:cNvPr>
          <p:cNvSpPr/>
          <p:nvPr/>
        </p:nvSpPr>
        <p:spPr>
          <a:xfrm>
            <a:off x="0" y="3146823"/>
            <a:ext cx="12522200" cy="4559300"/>
          </a:xfrm>
          <a:prstGeom prst="double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21674E-5300-4E16-AFFF-3FB0C3037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675"/>
            <a:ext cx="1924050" cy="18478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24050" y="3952875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7707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13A4D65-EC19-4FA6-B4A1-2EE302AA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93" y="-47749"/>
            <a:ext cx="12276887" cy="6905749"/>
          </a:xfrm>
          <a:prstGeom prst="rect">
            <a:avLst/>
          </a:prstGeom>
        </p:spPr>
      </p:pic>
      <p:sp>
        <p:nvSpPr>
          <p:cNvPr id="10" name="Vuokaaviosymboli: Tallennettu tieto 9">
            <a:extLst>
              <a:ext uri="{FF2B5EF4-FFF2-40B4-BE49-F238E27FC236}">
                <a16:creationId xmlns:a16="http://schemas.microsoft.com/office/drawing/2014/main" id="{626CD639-FFE9-4C8D-B8D3-D06C0EF12A2F}"/>
              </a:ext>
            </a:extLst>
          </p:cNvPr>
          <p:cNvSpPr/>
          <p:nvPr/>
        </p:nvSpPr>
        <p:spPr>
          <a:xfrm>
            <a:off x="-1631951" y="-22225"/>
            <a:ext cx="12276887" cy="6880225"/>
          </a:xfrm>
          <a:prstGeom prst="flowChartOnlineStorag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7070124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78591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C32E-BAA8-41BC-8F91-9B508D9F5C19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04E6867-74C3-44B7-9EC8-460590B8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43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13A4D65-EC19-4FA6-B4A1-2EE302AAD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2156" y="-47749"/>
            <a:ext cx="12276887" cy="6905749"/>
          </a:xfrm>
          <a:prstGeom prst="rect">
            <a:avLst/>
          </a:prstGeom>
        </p:spPr>
      </p:pic>
      <p:sp>
        <p:nvSpPr>
          <p:cNvPr id="10" name="Vuokaaviosymboli: Tallennettu tieto 9">
            <a:extLst>
              <a:ext uri="{FF2B5EF4-FFF2-40B4-BE49-F238E27FC236}">
                <a16:creationId xmlns:a16="http://schemas.microsoft.com/office/drawing/2014/main" id="{626CD639-FFE9-4C8D-B8D3-D06C0EF12A2F}"/>
              </a:ext>
            </a:extLst>
          </p:cNvPr>
          <p:cNvSpPr/>
          <p:nvPr/>
        </p:nvSpPr>
        <p:spPr>
          <a:xfrm>
            <a:off x="-1631951" y="-22225"/>
            <a:ext cx="12276887" cy="6880225"/>
          </a:xfrm>
          <a:prstGeom prst="flowChartOnlineStorage">
            <a:avLst/>
          </a:prstGeom>
          <a:solidFill>
            <a:srgbClr val="059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7070124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78591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00B-34A9-4042-AE8F-2140B75AE659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04E6867-74C3-44B7-9EC8-460590B80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436"/>
            <a:ext cx="138022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8EB72FD5-3F31-4766-9D7D-E85EFDFC1ED5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Tekstiruutu 2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smtClean="0">
                <a:solidFill>
                  <a:schemeClr val="bg1"/>
                </a:solidFill>
              </a:rPr>
              <a:t>Oulun yliopisto</a:t>
            </a:r>
            <a:endParaRPr lang="fi-FI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700" r:id="rId3"/>
    <p:sldLayoutId id="2147483701" r:id="rId4"/>
    <p:sldLayoutId id="2147483657" r:id="rId5"/>
    <p:sldLayoutId id="2147483661" r:id="rId6"/>
    <p:sldLayoutId id="2147483677" r:id="rId7"/>
    <p:sldLayoutId id="2147483662" r:id="rId8"/>
    <p:sldLayoutId id="2147483678" r:id="rId9"/>
    <p:sldLayoutId id="2147483679" r:id="rId10"/>
    <p:sldLayoutId id="2147483658" r:id="rId11"/>
    <p:sldLayoutId id="2147483680" r:id="rId12"/>
    <p:sldLayoutId id="2147483682" r:id="rId13"/>
    <p:sldLayoutId id="2147483683" r:id="rId14"/>
    <p:sldLayoutId id="2147483687" r:id="rId15"/>
    <p:sldLayoutId id="2147483659" r:id="rId16"/>
    <p:sldLayoutId id="2147483684" r:id="rId17"/>
    <p:sldLayoutId id="2147483715" r:id="rId18"/>
    <p:sldLayoutId id="2147483716" r:id="rId19"/>
    <p:sldLayoutId id="2147483681" r:id="rId20"/>
    <p:sldLayoutId id="2147483721" r:id="rId21"/>
    <p:sldLayoutId id="2147483719" r:id="rId22"/>
    <p:sldLayoutId id="2147483720" r:id="rId23"/>
    <p:sldLayoutId id="2147483718" r:id="rId24"/>
    <p:sldLayoutId id="2147483722" r:id="rId25"/>
    <p:sldLayoutId id="2147483723" r:id="rId26"/>
    <p:sldLayoutId id="2147483724" r:id="rId27"/>
    <p:sldLayoutId id="2147483726" r:id="rId28"/>
    <p:sldLayoutId id="2147483727" r:id="rId29"/>
    <p:sldLayoutId id="2147483725" r:id="rId30"/>
    <p:sldLayoutId id="2147483728" r:id="rId31"/>
    <p:sldLayoutId id="2147483650" r:id="rId32"/>
    <p:sldLayoutId id="2147483685" r:id="rId33"/>
    <p:sldLayoutId id="2147483686" r:id="rId34"/>
    <p:sldLayoutId id="2147483689" r:id="rId35"/>
    <p:sldLayoutId id="2147483690" r:id="rId36"/>
    <p:sldLayoutId id="2147483691" r:id="rId37"/>
    <p:sldLayoutId id="2147483704" r:id="rId38"/>
    <p:sldLayoutId id="2147483703" r:id="rId39"/>
    <p:sldLayoutId id="2147483705" r:id="rId40"/>
    <p:sldLayoutId id="2147483706" r:id="rId41"/>
    <p:sldLayoutId id="2147483707" r:id="rId42"/>
    <p:sldLayoutId id="2147483708" r:id="rId43"/>
    <p:sldLayoutId id="2147483660" r:id="rId44"/>
    <p:sldLayoutId id="2147483663" r:id="rId45"/>
    <p:sldLayoutId id="2147483664" r:id="rId46"/>
    <p:sldLayoutId id="2147483665" r:id="rId47"/>
    <p:sldLayoutId id="2147483666" r:id="rId48"/>
    <p:sldLayoutId id="2147483667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694" r:id="rId56"/>
    <p:sldLayoutId id="2147483695" r:id="rId57"/>
    <p:sldLayoutId id="2147483696" r:id="rId58"/>
    <p:sldLayoutId id="2147483697" r:id="rId59"/>
    <p:sldLayoutId id="2147483698" r:id="rId60"/>
    <p:sldLayoutId id="2147483699" r:id="rId61"/>
    <p:sldLayoutId id="2147483693" r:id="rId62"/>
    <p:sldLayoutId id="2147483692" r:id="rId63"/>
    <p:sldLayoutId id="2147483656" r:id="rId64"/>
    <p:sldLayoutId id="2147483668" r:id="rId65"/>
    <p:sldLayoutId id="2147483669" r:id="rId66"/>
    <p:sldLayoutId id="2147483670" r:id="rId67"/>
    <p:sldLayoutId id="2147483671" r:id="rId68"/>
    <p:sldLayoutId id="2147483673" r:id="rId6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0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855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3779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74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88B6E0B5-C4B2-4D80-BD65-72B0392DA01B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ekstiruutu 2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 err="1" smtClean="0">
                <a:solidFill>
                  <a:schemeClr val="bg1"/>
                </a:solidFill>
              </a:rPr>
              <a:t>University</a:t>
            </a:r>
            <a:r>
              <a:rPr lang="fi-FI" sz="600" b="1" dirty="0" smtClean="0">
                <a:solidFill>
                  <a:schemeClr val="bg1"/>
                </a:solidFill>
              </a:rPr>
              <a:t> of Oulu</a:t>
            </a:r>
          </a:p>
        </p:txBody>
      </p:sp>
    </p:spTree>
    <p:extLst>
      <p:ext uri="{BB962C8B-B14F-4D97-AF65-F5344CB8AC3E}">
        <p14:creationId xmlns:p14="http://schemas.microsoft.com/office/powerpoint/2010/main" val="157885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0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F41E-33E6-4952-97D5-CB6FF62A731F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3C04-CF56-4E8F-AB64-E83063C409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8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89" r:id="rId33"/>
    <p:sldLayoutId id="2147483790" r:id="rId34"/>
    <p:sldLayoutId id="2147483791" r:id="rId35"/>
    <p:sldLayoutId id="2147483792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fdora.org/" TargetMode="Externa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crd.fi/data-citation/" TargetMode="Externa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csc.fi/" TargetMode="Externa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oulu.fi/library/researchsupport" TargetMode="Externa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ec.europa.eu/research/openscience/pdf/eosc_declaration.pdf" TargetMode="Externa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kisto.fi/en/frontpage" TargetMode="External"/><Relationship Id="rId13" Type="http://schemas.openxmlformats.org/officeDocument/2006/relationships/image" Target="../media/image35.jpeg"/><Relationship Id="rId3" Type="http://schemas.openxmlformats.org/officeDocument/2006/relationships/hyperlink" Target="http://www.arene.fi/the-rectors-conference-of-finnish-universities-of-applied-sciences-arene/" TargetMode="External"/><Relationship Id="rId7" Type="http://schemas.openxmlformats.org/officeDocument/2006/relationships/hyperlink" Target="https://www.fsd.uta.fi/en/" TargetMode="External"/><Relationship Id="rId12" Type="http://schemas.openxmlformats.org/officeDocument/2006/relationships/hyperlink" Target="https://minedu.fi/en/frontpage" TargetMode="External"/><Relationship Id="rId2" Type="http://schemas.openxmlformats.org/officeDocument/2006/relationships/hyperlink" Target="http://www.unifi.fi/in-english/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kansalliskirjasto.fi/en" TargetMode="External"/><Relationship Id="rId11" Type="http://schemas.openxmlformats.org/officeDocument/2006/relationships/hyperlink" Target="http://yliopistokirjastot.fi/en/" TargetMode="External"/><Relationship Id="rId5" Type="http://schemas.openxmlformats.org/officeDocument/2006/relationships/hyperlink" Target="http://www.aka.fi/en" TargetMode="External"/><Relationship Id="rId10" Type="http://schemas.openxmlformats.org/officeDocument/2006/relationships/hyperlink" Target="https://www.okf.fi/" TargetMode="External"/><Relationship Id="rId4" Type="http://schemas.openxmlformats.org/officeDocument/2006/relationships/hyperlink" Target="https://tulanet.fi/" TargetMode="External"/><Relationship Id="rId9" Type="http://schemas.openxmlformats.org/officeDocument/2006/relationships/hyperlink" Target="https://www.csc.fi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"/><Relationship Id="rId3" Type="http://schemas.openxmlformats.org/officeDocument/2006/relationships/diagramLayout" Target="../diagrams/layout1.xml"/><Relationship Id="rId7" Type="http://schemas.openxmlformats.org/officeDocument/2006/relationships/hyperlink" Target="https://www.tsv.fi/e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rn.fi/URN:NBN:fi-fe2016122731713" TargetMode="Externa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pekka.olsbo@oulu.fi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cience.fi/sites/avointiede.fi/files/openscience%20handbook.pdf" TargetMode="External"/><Relationship Id="rId2" Type="http://schemas.openxmlformats.org/officeDocument/2006/relationships/hyperlink" Target="http://urn.fi/URN:ISBN:978-952-263-319-4" TargetMode="External"/><Relationship Id="rId1" Type="http://schemas.openxmlformats.org/officeDocument/2006/relationships/slideLayout" Target="../slideLayouts/slideLayout50.xml"/><Relationship Id="rId6" Type="http://schemas.openxmlformats.org/officeDocument/2006/relationships/hyperlink" Target="https://minedu.fi/en/steering-financing-and-agreements" TargetMode="External"/><Relationship Id="rId5" Type="http://schemas.openxmlformats.org/officeDocument/2006/relationships/hyperlink" Target="http://urn.fi/URN:NBN:fi-fe2017111350612" TargetMode="External"/><Relationship Id="rId4" Type="http://schemas.openxmlformats.org/officeDocument/2006/relationships/hyperlink" Target="http://urn.fi/URN:NBN:fi-fe201611222950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unifi.fi/in-english/" TargetMode="Externa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hyperlink" Target="https://www.tsv.fi/en" TargetMode="Externa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ka.fi/en/about-us/media/press-releases/2018/academy-of-finland-supports-plan-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Power to the </a:t>
            </a:r>
            <a:r>
              <a:rPr lang="en-US" b="0" dirty="0" smtClean="0"/>
              <a:t>People? </a:t>
            </a:r>
            <a:r>
              <a:rPr lang="en-US" sz="4400" b="0" dirty="0"/>
              <a:t>Committing the Scholarly Community to the Development of Open Science in Finland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1313" y="5445950"/>
            <a:ext cx="11510962" cy="1018502"/>
          </a:xfrm>
        </p:spPr>
        <p:txBody>
          <a:bodyPr>
            <a:normAutofit lnSpcReduction="10000"/>
          </a:bodyPr>
          <a:lstStyle/>
          <a:p>
            <a:r>
              <a:rPr lang="fi-FI" sz="2400" b="1" dirty="0" smtClean="0"/>
              <a:t>ILIDE Conference, </a:t>
            </a:r>
            <a:r>
              <a:rPr lang="fi-FI" sz="2400" b="1" dirty="0" err="1" smtClean="0"/>
              <a:t>Jasná</a:t>
            </a:r>
            <a:r>
              <a:rPr lang="fi-FI" sz="2400" b="1" dirty="0" smtClean="0"/>
              <a:t>, Slovakia, 9.4.2019</a:t>
            </a:r>
          </a:p>
          <a:p>
            <a:r>
              <a:rPr lang="fi-FI" sz="2400" b="1" dirty="0" smtClean="0"/>
              <a:t>Pekka Olsbo, </a:t>
            </a:r>
            <a:r>
              <a:rPr lang="fi-FI" sz="2400" b="1" dirty="0" err="1" smtClean="0"/>
              <a:t>University</a:t>
            </a:r>
            <a:r>
              <a:rPr lang="fi-FI" sz="2400" b="1" dirty="0" smtClean="0"/>
              <a:t> of Oulu</a:t>
            </a:r>
            <a:r>
              <a:rPr lang="fi-FI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B050"/>
                </a:solidFill>
              </a:rPr>
              <a:t>4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Commitment to DORA </a:t>
            </a:r>
            <a:r>
              <a:rPr lang="en-US" sz="2800" dirty="0" smtClean="0">
                <a:solidFill>
                  <a:srgbClr val="00B050"/>
                </a:solidFill>
              </a:rPr>
              <a:t>and recognition </a:t>
            </a:r>
            <a:r>
              <a:rPr lang="en-US" sz="2800" dirty="0">
                <a:solidFill>
                  <a:srgbClr val="00B050"/>
                </a:solidFill>
              </a:rPr>
              <a:t>of transparency </a:t>
            </a:r>
            <a:r>
              <a:rPr lang="en-US" sz="2800" dirty="0" smtClean="0">
                <a:solidFill>
                  <a:srgbClr val="00B050"/>
                </a:solidFill>
              </a:rPr>
              <a:t>as a merit </a:t>
            </a:r>
            <a:r>
              <a:rPr lang="en-US" sz="2800" dirty="0">
                <a:solidFill>
                  <a:srgbClr val="00B050"/>
                </a:solidFill>
              </a:rPr>
              <a:t>for the research </a:t>
            </a:r>
            <a:r>
              <a:rPr lang="en-US" sz="2800" dirty="0" smtClean="0">
                <a:solidFill>
                  <a:srgbClr val="00B050"/>
                </a:solidFill>
              </a:rPr>
              <a:t>career</a:t>
            </a: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The </a:t>
            </a:r>
            <a:r>
              <a:rPr lang="en-US" sz="2400" dirty="0">
                <a:hlinkClick r:id="rId2"/>
              </a:rPr>
              <a:t>DORA declaration</a:t>
            </a:r>
            <a:r>
              <a:rPr lang="en-US" sz="2400" dirty="0"/>
              <a:t>, published in </a:t>
            </a:r>
            <a:r>
              <a:rPr lang="en-US" sz="2400" dirty="0" smtClean="0"/>
              <a:t>2012, calls </a:t>
            </a:r>
            <a:r>
              <a:rPr lang="en-US" sz="2400" dirty="0"/>
              <a:t>for the release of </a:t>
            </a:r>
            <a:r>
              <a:rPr lang="en-US" sz="2400" dirty="0" smtClean="0"/>
              <a:t>platform-based indicators </a:t>
            </a:r>
            <a:r>
              <a:rPr lang="en-US" sz="2400" dirty="0"/>
              <a:t>and instead focus on content </a:t>
            </a:r>
            <a:r>
              <a:rPr lang="en-US" sz="2400" dirty="0" smtClean="0"/>
              <a:t>in the </a:t>
            </a:r>
            <a:r>
              <a:rPr lang="en-US" sz="2400" dirty="0"/>
              <a:t>evaluation of research and </a:t>
            </a:r>
            <a:r>
              <a:rPr lang="en-US" sz="2400" dirty="0" smtClean="0"/>
              <a:t>researchers. International </a:t>
            </a:r>
            <a:r>
              <a:rPr lang="en-US" sz="2400" dirty="0"/>
              <a:t>work on the development </a:t>
            </a:r>
            <a:r>
              <a:rPr lang="en-US" sz="2400" dirty="0" smtClean="0"/>
              <a:t>of transparency </a:t>
            </a:r>
            <a:r>
              <a:rPr lang="en-US" sz="2400" dirty="0"/>
              <a:t>indicators is still ongoing. </a:t>
            </a:r>
            <a:r>
              <a:rPr lang="en-US" sz="2400" dirty="0" smtClean="0"/>
              <a:t>The most </a:t>
            </a:r>
            <a:r>
              <a:rPr lang="en-US" sz="2400" dirty="0"/>
              <a:t>promising models should be </a:t>
            </a:r>
            <a:r>
              <a:rPr lang="en-US" sz="2400" dirty="0" smtClean="0"/>
              <a:t>piloted at </a:t>
            </a:r>
            <a:r>
              <a:rPr lang="en-US" sz="2400" dirty="0"/>
              <a:t>a national level when employing </a:t>
            </a:r>
            <a:r>
              <a:rPr lang="en-US" sz="2400" dirty="0" smtClean="0"/>
              <a:t>staff and </a:t>
            </a:r>
            <a:r>
              <a:rPr lang="en-US" sz="2400" dirty="0"/>
              <a:t>allocating research funding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4388-C029-49E4-87C5-52EFA0D240EF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76" y="3280611"/>
            <a:ext cx="220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B050"/>
                </a:solidFill>
              </a:rPr>
              <a:t>5</a:t>
            </a:r>
          </a:p>
          <a:p>
            <a:pPr marL="0" indent="0">
              <a:buNone/>
            </a:pPr>
            <a:r>
              <a:rPr lang="fi-FI" sz="2800" dirty="0" err="1">
                <a:solidFill>
                  <a:srgbClr val="00B050"/>
                </a:solidFill>
              </a:rPr>
              <a:t>Implementing</a:t>
            </a:r>
            <a:r>
              <a:rPr lang="fi-FI" sz="2800" dirty="0">
                <a:solidFill>
                  <a:srgbClr val="00B050"/>
                </a:solidFill>
              </a:rPr>
              <a:t> a </a:t>
            </a:r>
            <a:r>
              <a:rPr lang="fi-FI" sz="2800" dirty="0" smtClean="0">
                <a:solidFill>
                  <a:srgbClr val="00B050"/>
                </a:solidFill>
              </a:rPr>
              <a:t>data </a:t>
            </a:r>
            <a:r>
              <a:rPr lang="fi-FI" sz="2800" dirty="0" err="1" smtClean="0">
                <a:solidFill>
                  <a:srgbClr val="00B050"/>
                </a:solidFill>
              </a:rPr>
              <a:t>reference</a:t>
            </a:r>
            <a:r>
              <a:rPr lang="fi-FI" sz="2800" dirty="0" smtClean="0">
                <a:solidFill>
                  <a:srgbClr val="00B050"/>
                </a:solidFill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</a:rPr>
              <a:t>road</a:t>
            </a:r>
            <a:endParaRPr lang="fi-FI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The </a:t>
            </a:r>
            <a:r>
              <a:rPr lang="en-US" sz="2400" dirty="0">
                <a:hlinkClick r:id="rId2"/>
              </a:rPr>
              <a:t>National </a:t>
            </a:r>
            <a:r>
              <a:rPr lang="en-US" sz="2400" dirty="0" smtClean="0">
                <a:hlinkClick r:id="rId2"/>
              </a:rPr>
              <a:t>Committee for </a:t>
            </a:r>
            <a:r>
              <a:rPr lang="en-US" sz="2400" dirty="0">
                <a:hlinkClick r:id="rId2"/>
              </a:rPr>
              <a:t>Data </a:t>
            </a:r>
            <a:r>
              <a:rPr lang="en-US" sz="2400" dirty="0"/>
              <a:t>published a </a:t>
            </a:r>
            <a:r>
              <a:rPr lang="en-US" sz="2400" dirty="0" smtClean="0"/>
              <a:t>Finnish </a:t>
            </a:r>
            <a:r>
              <a:rPr lang="en-US" sz="2400" dirty="0"/>
              <a:t>data citation </a:t>
            </a:r>
            <a:r>
              <a:rPr lang="en-US" sz="2400" dirty="0" smtClean="0"/>
              <a:t>road map </a:t>
            </a:r>
            <a:r>
              <a:rPr lang="en-US" sz="2400" dirty="0"/>
              <a:t>in spring 2018.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Referring to the </a:t>
            </a:r>
            <a:r>
              <a:rPr lang="en-US" sz="2400" dirty="0" smtClean="0"/>
              <a:t>research data </a:t>
            </a:r>
            <a:r>
              <a:rPr lang="en-US" sz="2400" dirty="0"/>
              <a:t>promotes </a:t>
            </a:r>
            <a:r>
              <a:rPr lang="en-US" sz="2400" dirty="0" smtClean="0"/>
              <a:t>the implementation </a:t>
            </a:r>
            <a:r>
              <a:rPr lang="en-US" sz="2400" dirty="0"/>
              <a:t>of the </a:t>
            </a:r>
            <a:r>
              <a:rPr lang="en-US" sz="2400" dirty="0" smtClean="0"/>
              <a:t>FAIR principles </a:t>
            </a:r>
            <a:r>
              <a:rPr lang="en-US" sz="2400" dirty="0"/>
              <a:t>and </a:t>
            </a:r>
            <a:r>
              <a:rPr lang="en-US" sz="2400" dirty="0" smtClean="0"/>
              <a:t>encourages researchers </a:t>
            </a:r>
            <a:r>
              <a:rPr lang="en-US" sz="2400" dirty="0"/>
              <a:t>to manage the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data responsibly.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865E-5933-43B0-8971-9CC569FC4EA5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3" y="1739471"/>
            <a:ext cx="5391611" cy="4043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825" y="5850286"/>
            <a:ext cx="5327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This work by Heidi </a:t>
            </a:r>
            <a:r>
              <a:rPr lang="en-US" sz="900" dirty="0" err="1"/>
              <a:t>Laine</a:t>
            </a:r>
            <a:r>
              <a:rPr lang="en-US" sz="900" dirty="0"/>
              <a:t> is licensed under a Creative Commons Attribution 4.0 International License.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40817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B050"/>
                </a:solidFill>
              </a:rPr>
              <a:t>6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Ensuring that the </a:t>
            </a:r>
            <a:r>
              <a:rPr lang="en-US" sz="2800" dirty="0" smtClean="0">
                <a:solidFill>
                  <a:srgbClr val="00B050"/>
                </a:solidFill>
              </a:rPr>
              <a:t>research services </a:t>
            </a:r>
            <a:r>
              <a:rPr lang="en-US" sz="2800" dirty="0">
                <a:solidFill>
                  <a:srgbClr val="00B050"/>
                </a:solidFill>
              </a:rPr>
              <a:t>produced are </a:t>
            </a:r>
            <a:r>
              <a:rPr lang="en-US" sz="2800" dirty="0" smtClean="0">
                <a:solidFill>
                  <a:srgbClr val="00B050"/>
                </a:solidFill>
              </a:rPr>
              <a:t>needed.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The dialogue and </a:t>
            </a:r>
            <a:r>
              <a:rPr lang="en-US" sz="2400" dirty="0" smtClean="0"/>
              <a:t>cooperation between the </a:t>
            </a:r>
            <a:r>
              <a:rPr lang="en-US" sz="2400" dirty="0">
                <a:hlinkClick r:id="rId2"/>
              </a:rPr>
              <a:t>CSC </a:t>
            </a:r>
            <a:r>
              <a:rPr lang="en-US" sz="2400" dirty="0"/>
              <a:t>and </a:t>
            </a:r>
            <a:r>
              <a:rPr lang="en-US" sz="2400" dirty="0" smtClean="0"/>
              <a:t>research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and researchers will ensure that nationally produced services meet the needs </a:t>
            </a:r>
            <a:r>
              <a:rPr lang="en-US" sz="2400" dirty="0"/>
              <a:t>of </a:t>
            </a:r>
            <a:r>
              <a:rPr lang="en-US" sz="2400" dirty="0" smtClean="0"/>
              <a:t>research.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6A22-533D-4059-9502-D051E87C9D47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" y="1505527"/>
            <a:ext cx="6094232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B050"/>
                </a:solidFill>
              </a:rPr>
              <a:t>7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Providing research </a:t>
            </a:r>
            <a:r>
              <a:rPr lang="en-US" sz="2800" dirty="0" smtClean="0">
                <a:solidFill>
                  <a:srgbClr val="00B050"/>
                </a:solidFill>
              </a:rPr>
              <a:t>services on </a:t>
            </a:r>
            <a:r>
              <a:rPr lang="en-US" sz="2800" dirty="0">
                <a:solidFill>
                  <a:srgbClr val="00B050"/>
                </a:solidFill>
              </a:rPr>
              <a:t>a one-stop-shop </a:t>
            </a:r>
            <a:r>
              <a:rPr lang="en-US" sz="2800" dirty="0" smtClean="0">
                <a:solidFill>
                  <a:srgbClr val="00B050"/>
                </a:solidFill>
              </a:rPr>
              <a:t>basis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The researcher does not need to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know whether his or her service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is produced by a university, CSC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or a  commercial supplier. The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local support services act as 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gateway between the researcher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and the service provider.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EE35-459B-49E5-92BF-4218E61CB29F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378" t="9378" r="12975" b="7968"/>
          <a:stretch/>
        </p:blipFill>
        <p:spPr>
          <a:xfrm>
            <a:off x="43185" y="1294737"/>
            <a:ext cx="5998840" cy="41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B050"/>
                </a:solidFill>
              </a:rPr>
              <a:t>8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Commitment to the European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Open Science Cloud </a:t>
            </a:r>
            <a:r>
              <a:rPr lang="en-US" sz="2800" dirty="0" smtClean="0">
                <a:solidFill>
                  <a:srgbClr val="00B050"/>
                </a:solidFill>
              </a:rPr>
              <a:t>Declaration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Finnish research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</a:t>
            </a:r>
            <a:r>
              <a:rPr lang="en-US" sz="2400" dirty="0"/>
              <a:t>will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sign the </a:t>
            </a:r>
            <a:r>
              <a:rPr lang="en-US" sz="2400" dirty="0" smtClean="0">
                <a:hlinkClick r:id="rId2"/>
              </a:rPr>
              <a:t>EOSC declaration </a:t>
            </a:r>
            <a:r>
              <a:rPr lang="en-US" sz="2400" dirty="0"/>
              <a:t>and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undertake one </a:t>
            </a:r>
            <a:r>
              <a:rPr lang="en-US" sz="2400" dirty="0" smtClean="0"/>
              <a:t>of the </a:t>
            </a:r>
            <a:r>
              <a:rPr lang="en-US" sz="2400" dirty="0"/>
              <a:t>measures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outlined therein.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620F-48FD-4C4D-ADE7-50F32131F927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959" t="13071" r="8776" b="22342"/>
          <a:stretch/>
        </p:blipFill>
        <p:spPr>
          <a:xfrm>
            <a:off x="1074821" y="1403684"/>
            <a:ext cx="4138864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0845AB-0688-4DD9-BB09-ECFDFCA36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</a:t>
            </a:r>
            <a:r>
              <a:rPr lang="en-US" dirty="0">
                <a:solidFill>
                  <a:srgbClr val="FF0000"/>
                </a:solidFill>
              </a:rPr>
              <a:t>Science </a:t>
            </a:r>
            <a:r>
              <a:rPr lang="en-US" dirty="0" smtClean="0">
                <a:solidFill>
                  <a:srgbClr val="FF0000"/>
                </a:solidFill>
              </a:rPr>
              <a:t>coordination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fi-FI" b="1" dirty="0" smtClean="0"/>
              <a:t/>
            </a:r>
            <a:br>
              <a:rPr lang="fi-FI" b="1" dirty="0" smtClean="0"/>
            </a:b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746B62-36AC-4F9C-8475-419252814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E1FE4E-E7DB-4668-8761-70F11B00DA8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37313"/>
            <a:ext cx="660400" cy="215900"/>
          </a:xfrm>
        </p:spPr>
        <p:txBody>
          <a:bodyPr/>
          <a:lstStyle/>
          <a:p>
            <a:fld id="{030CC88B-D967-4D2C-AB85-A76AFF552520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618038" cy="215900"/>
          </a:xfrm>
        </p:spPr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7313"/>
            <a:ext cx="388938" cy="215900"/>
          </a:xfrm>
        </p:spPr>
        <p:txBody>
          <a:bodyPr/>
          <a:lstStyle/>
          <a:p>
            <a:fld id="{799663BE-0A7D-4715-8D39-0EC59974DD85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2BE3D-7029-40BF-890F-00CE1507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Preparation and discussions with the whole scholarly community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83326E-A100-49C7-B613-7707FB5DB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 err="1" smtClean="0"/>
              <a:t>Participating</a:t>
            </a:r>
            <a:r>
              <a:rPr lang="fi-FI" sz="2800" dirty="0" smtClean="0"/>
              <a:t> </a:t>
            </a:r>
            <a:r>
              <a:rPr lang="fi-FI" sz="2800" dirty="0" err="1" smtClean="0"/>
              <a:t>organisations</a:t>
            </a:r>
            <a:endParaRPr lang="fi-FI" sz="2800" dirty="0"/>
          </a:p>
          <a:p>
            <a:pPr lvl="1"/>
            <a:r>
              <a:rPr lang="fi-FI" sz="2400" dirty="0">
                <a:hlinkClick r:id="rId2"/>
              </a:rPr>
              <a:t>UNIFI</a:t>
            </a:r>
            <a:endParaRPr lang="fi-FI" sz="2400" dirty="0"/>
          </a:p>
          <a:p>
            <a:pPr lvl="1"/>
            <a:r>
              <a:rPr lang="fi-FI" sz="2400" dirty="0" err="1">
                <a:hlinkClick r:id="rId3"/>
              </a:rPr>
              <a:t>Arene</a:t>
            </a:r>
            <a:endParaRPr lang="fi-FI" sz="2400" dirty="0"/>
          </a:p>
          <a:p>
            <a:pPr lvl="1"/>
            <a:r>
              <a:rPr lang="fi-FI" sz="2400" dirty="0" err="1">
                <a:hlinkClick r:id="rId4"/>
              </a:rPr>
              <a:t>TULAnet</a:t>
            </a:r>
            <a:endParaRPr lang="fi-FI" sz="2400" dirty="0"/>
          </a:p>
          <a:p>
            <a:pPr lvl="1"/>
            <a:r>
              <a:rPr lang="fi-FI" sz="2400" dirty="0" smtClean="0">
                <a:hlinkClick r:id="rId5"/>
              </a:rPr>
              <a:t>Academy of Finland</a:t>
            </a:r>
            <a:endParaRPr lang="fi-FI" sz="2400" dirty="0"/>
          </a:p>
          <a:p>
            <a:pPr lvl="1"/>
            <a:r>
              <a:rPr lang="fi-FI" sz="2400" dirty="0" smtClean="0">
                <a:hlinkClick r:id="rId6"/>
              </a:rPr>
              <a:t>National Library</a:t>
            </a:r>
            <a:endParaRPr lang="fi-FI" sz="2400" dirty="0"/>
          </a:p>
          <a:p>
            <a:pPr lvl="1"/>
            <a:r>
              <a:rPr lang="fi-FI" sz="2400" dirty="0" smtClean="0">
                <a:hlinkClick r:id="rId7"/>
              </a:rPr>
              <a:t>FSD  </a:t>
            </a:r>
            <a:endParaRPr lang="fi-FI" sz="2400" dirty="0" smtClean="0"/>
          </a:p>
          <a:p>
            <a:pPr lvl="1"/>
            <a:r>
              <a:rPr lang="fi-FI" sz="2400" dirty="0" smtClean="0">
                <a:hlinkClick r:id="rId8"/>
              </a:rPr>
              <a:t>National Archive</a:t>
            </a:r>
            <a:endParaRPr lang="fi-FI" sz="2400" dirty="0"/>
          </a:p>
          <a:p>
            <a:pPr lvl="1"/>
            <a:r>
              <a:rPr lang="fi-FI" sz="2400" dirty="0">
                <a:hlinkClick r:id="rId9"/>
              </a:rPr>
              <a:t>CSC</a:t>
            </a:r>
            <a:endParaRPr lang="fi-FI" sz="2400" dirty="0"/>
          </a:p>
          <a:p>
            <a:pPr lvl="1"/>
            <a:r>
              <a:rPr lang="fi-FI" sz="2400" dirty="0">
                <a:hlinkClick r:id="rId10"/>
              </a:rPr>
              <a:t>Open Knowledge Finland</a:t>
            </a:r>
            <a:endParaRPr lang="fi-FI" sz="2400" dirty="0"/>
          </a:p>
          <a:p>
            <a:pPr lvl="1"/>
            <a:r>
              <a:rPr lang="fi-FI" sz="2400" dirty="0" smtClean="0">
                <a:hlinkClick r:id="rId11"/>
              </a:rPr>
              <a:t>FUN – </a:t>
            </a:r>
            <a:r>
              <a:rPr lang="fi-FI" sz="2400" dirty="0" err="1" smtClean="0">
                <a:hlinkClick r:id="rId11"/>
              </a:rPr>
              <a:t>The</a:t>
            </a:r>
            <a:r>
              <a:rPr lang="fi-FI" sz="2400" dirty="0" smtClean="0">
                <a:hlinkClick r:id="rId11"/>
              </a:rPr>
              <a:t> </a:t>
            </a:r>
            <a:r>
              <a:rPr lang="fi-FI" sz="2400" dirty="0" err="1" smtClean="0">
                <a:hlinkClick r:id="rId11"/>
              </a:rPr>
              <a:t>network</a:t>
            </a:r>
            <a:r>
              <a:rPr lang="fi-FI" sz="2400" dirty="0" smtClean="0">
                <a:hlinkClick r:id="rId11"/>
              </a:rPr>
              <a:t> of </a:t>
            </a:r>
            <a:r>
              <a:rPr lang="fi-FI" sz="2400" dirty="0" err="1" smtClean="0">
                <a:hlinkClick r:id="rId11"/>
              </a:rPr>
              <a:t>Finnish</a:t>
            </a:r>
            <a:r>
              <a:rPr lang="fi-FI" sz="2400" dirty="0" smtClean="0">
                <a:hlinkClick r:id="rId11"/>
              </a:rPr>
              <a:t> </a:t>
            </a:r>
            <a:r>
              <a:rPr lang="fi-FI" sz="2400" dirty="0" err="1" smtClean="0">
                <a:hlinkClick r:id="rId11"/>
              </a:rPr>
              <a:t>University</a:t>
            </a:r>
            <a:r>
              <a:rPr lang="fi-FI" sz="2400" dirty="0" smtClean="0">
                <a:hlinkClick r:id="rId11"/>
              </a:rPr>
              <a:t> Libraries</a:t>
            </a:r>
            <a:endParaRPr lang="fi-FI" sz="2400" dirty="0"/>
          </a:p>
          <a:p>
            <a:pPr lvl="1"/>
            <a:r>
              <a:rPr lang="fi-FI" sz="2400" dirty="0" err="1" smtClean="0">
                <a:hlinkClick r:id="rId12"/>
              </a:rPr>
              <a:t>Ministry</a:t>
            </a:r>
            <a:r>
              <a:rPr lang="fi-FI" sz="2400" dirty="0" smtClean="0">
                <a:hlinkClick r:id="rId12"/>
              </a:rPr>
              <a:t> of </a:t>
            </a:r>
            <a:r>
              <a:rPr lang="fi-FI" sz="2400" dirty="0" err="1" smtClean="0">
                <a:hlinkClick r:id="rId12"/>
              </a:rPr>
              <a:t>Education</a:t>
            </a:r>
            <a:r>
              <a:rPr lang="fi-FI" sz="2400" dirty="0" smtClean="0">
                <a:hlinkClick r:id="rId12"/>
              </a:rPr>
              <a:t> and Culture</a:t>
            </a:r>
            <a:endParaRPr lang="fi-FI" sz="2400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F1D37E-C814-4B1D-9439-CFF099F6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2348-0BE2-4D2A-B254-96DC4A75EB4C}" type="datetime1">
              <a:rPr lang="en-GB" smtClean="0"/>
              <a:t>08/04/2019</a:t>
            </a:fld>
            <a:endParaRPr lang="fi-FI" dirty="0"/>
          </a:p>
        </p:txBody>
      </p:sp>
      <p:pic>
        <p:nvPicPr>
          <p:cNvPr id="1026" name="Picture 2" descr="https://openscience.fi/sites/avointiede.fi/files/nappulat-leve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7" y="4521930"/>
            <a:ext cx="5574632" cy="142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6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>
            <a:extLst>
              <a:ext uri="{FF2B5EF4-FFF2-40B4-BE49-F238E27FC236}">
                <a16:creationId xmlns:a16="http://schemas.microsoft.com/office/drawing/2014/main" id="{8671FCEC-2DBD-4A11-9B77-1E4CC9F20078}"/>
              </a:ext>
            </a:extLst>
          </p:cNvPr>
          <p:cNvGrpSpPr/>
          <p:nvPr/>
        </p:nvGrpSpPr>
        <p:grpSpPr>
          <a:xfrm>
            <a:off x="2841430" y="192295"/>
            <a:ext cx="9157094" cy="6665705"/>
            <a:chOff x="2185803" y="-328922"/>
            <a:chExt cx="9533818" cy="7413768"/>
          </a:xfrm>
        </p:grpSpPr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97563237-C172-4A4E-A12E-AA73A37E818E}"/>
                </a:ext>
              </a:extLst>
            </p:cNvPr>
            <p:cNvSpPr/>
            <p:nvPr/>
          </p:nvSpPr>
          <p:spPr>
            <a:xfrm>
              <a:off x="5352849" y="138045"/>
              <a:ext cx="1275353" cy="11571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Indicators and metrics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C9C3C252-F40E-421D-BEFC-F1E3DC088FE1}"/>
                </a:ext>
              </a:extLst>
            </p:cNvPr>
            <p:cNvSpPr/>
            <p:nvPr/>
          </p:nvSpPr>
          <p:spPr>
            <a:xfrm>
              <a:off x="7850044" y="5125604"/>
              <a:ext cx="1456361" cy="11571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Open educational platforms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4DC86788-670F-42A8-B888-3EAE7307A7DA}"/>
                </a:ext>
              </a:extLst>
            </p:cNvPr>
            <p:cNvSpPr/>
            <p:nvPr/>
          </p:nvSpPr>
          <p:spPr>
            <a:xfrm>
              <a:off x="9768763" y="2707978"/>
              <a:ext cx="1265512" cy="113914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EOSC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63A7CA94-B2FF-4577-8309-16FC037D7569}"/>
                </a:ext>
              </a:extLst>
            </p:cNvPr>
            <p:cNvSpPr/>
            <p:nvPr/>
          </p:nvSpPr>
          <p:spPr>
            <a:xfrm>
              <a:off x="7785761" y="138045"/>
              <a:ext cx="1230281" cy="11905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Citizen science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1D35AE03-99F2-42C6-9251-C8D38537BB68}"/>
                </a:ext>
              </a:extLst>
            </p:cNvPr>
            <p:cNvSpPr/>
            <p:nvPr/>
          </p:nvSpPr>
          <p:spPr>
            <a:xfrm>
              <a:off x="5318496" y="5213854"/>
              <a:ext cx="1216783" cy="11571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Lifelong learning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55C74E-CDCC-49BA-A255-D80573EF3A8A}"/>
                </a:ext>
              </a:extLst>
            </p:cNvPr>
            <p:cNvSpPr/>
            <p:nvPr/>
          </p:nvSpPr>
          <p:spPr>
            <a:xfrm>
              <a:off x="6496393" y="5825797"/>
              <a:ext cx="1338336" cy="12590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Science education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407E7257-5133-409D-96A7-A5F5151960F6}"/>
                </a:ext>
              </a:extLst>
            </p:cNvPr>
            <p:cNvSpPr/>
            <p:nvPr/>
          </p:nvSpPr>
          <p:spPr>
            <a:xfrm>
              <a:off x="6518848" y="-328922"/>
              <a:ext cx="1331196" cy="115719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Incentives and merits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aphicFrame>
          <p:nvGraphicFramePr>
            <p:cNvPr id="5" name="Kaaviokuva 4">
              <a:extLst>
                <a:ext uri="{FF2B5EF4-FFF2-40B4-BE49-F238E27FC236}">
                  <a16:creationId xmlns:a16="http://schemas.microsoft.com/office/drawing/2014/main" id="{2372290E-A1BD-4DDC-A19F-8CA2E72218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8916742"/>
                </p:ext>
              </p:extLst>
            </p:nvPr>
          </p:nvGraphicFramePr>
          <p:xfrm>
            <a:off x="3101562" y="716641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Oval 25">
              <a:extLst>
                <a:ext uri="{FF2B5EF4-FFF2-40B4-BE49-F238E27FC236}">
                  <a16:creationId xmlns:a16="http://schemas.microsoft.com/office/drawing/2014/main" id="{F8A28150-3AC9-4186-8759-7BCE773187AE}"/>
                </a:ext>
              </a:extLst>
            </p:cNvPr>
            <p:cNvSpPr/>
            <p:nvPr/>
          </p:nvSpPr>
          <p:spPr>
            <a:xfrm>
              <a:off x="10454109" y="2028383"/>
              <a:ext cx="1265512" cy="113914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FAIRDATA</a:t>
              </a: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8915DAF9-AC70-418D-ACBE-D3A92D6626C6}"/>
                </a:ext>
              </a:extLst>
            </p:cNvPr>
            <p:cNvSpPr/>
            <p:nvPr/>
          </p:nvSpPr>
          <p:spPr>
            <a:xfrm>
              <a:off x="9188597" y="3814754"/>
              <a:ext cx="1265512" cy="111116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Data citation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4B813759-6FDE-433D-98F2-E546B407A2C6}"/>
                </a:ext>
              </a:extLst>
            </p:cNvPr>
            <p:cNvSpPr/>
            <p:nvPr/>
          </p:nvSpPr>
          <p:spPr>
            <a:xfrm>
              <a:off x="8941266" y="1775278"/>
              <a:ext cx="1265512" cy="111116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Data policy of journals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38931748-9310-4CDE-BC1E-6CCB799B63B3}"/>
                </a:ext>
              </a:extLst>
            </p:cNvPr>
            <p:cNvSpPr/>
            <p:nvPr/>
          </p:nvSpPr>
          <p:spPr>
            <a:xfrm>
              <a:off x="3589217" y="1916970"/>
              <a:ext cx="1543889" cy="111116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National publications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AF3CBB83-9931-45B0-9F7E-EC77B1AF33B5}"/>
                </a:ext>
              </a:extLst>
            </p:cNvPr>
            <p:cNvSpPr/>
            <p:nvPr/>
          </p:nvSpPr>
          <p:spPr>
            <a:xfrm>
              <a:off x="3576898" y="3819670"/>
              <a:ext cx="1265512" cy="111116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Peer Review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8E417665-AC90-419D-ADB7-B79ECA603478}"/>
                </a:ext>
              </a:extLst>
            </p:cNvPr>
            <p:cNvSpPr/>
            <p:nvPr/>
          </p:nvSpPr>
          <p:spPr>
            <a:xfrm>
              <a:off x="2185803" y="2237650"/>
              <a:ext cx="1403414" cy="111116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New Publishing</a:t>
              </a:r>
              <a:r>
                <a:rPr kumimoji="0" lang="en-US" sz="12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platforms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C8CD5745-4880-4B87-9925-73AD356B8E88}"/>
                </a:ext>
              </a:extLst>
            </p:cNvPr>
            <p:cNvSpPr/>
            <p:nvPr/>
          </p:nvSpPr>
          <p:spPr>
            <a:xfrm>
              <a:off x="3033233" y="2877968"/>
              <a:ext cx="1661859" cy="111116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Internetional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aggreements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Nuoli: Vasen-oikea 20">
              <a:extLst>
                <a:ext uri="{FF2B5EF4-FFF2-40B4-BE49-F238E27FC236}">
                  <a16:creationId xmlns:a16="http://schemas.microsoft.com/office/drawing/2014/main" id="{0401D315-C086-4412-AAD7-ED7791FC570E}"/>
                </a:ext>
              </a:extLst>
            </p:cNvPr>
            <p:cNvSpPr/>
            <p:nvPr/>
          </p:nvSpPr>
          <p:spPr>
            <a:xfrm>
              <a:off x="5715615" y="3243690"/>
              <a:ext cx="608392" cy="379723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Nuoli: Vasen-oikea 21">
              <a:extLst>
                <a:ext uri="{FF2B5EF4-FFF2-40B4-BE49-F238E27FC236}">
                  <a16:creationId xmlns:a16="http://schemas.microsoft.com/office/drawing/2014/main" id="{F5951CD1-E34F-487C-B421-0FD0D4C5B75A}"/>
                </a:ext>
              </a:extLst>
            </p:cNvPr>
            <p:cNvSpPr/>
            <p:nvPr/>
          </p:nvSpPr>
          <p:spPr>
            <a:xfrm>
              <a:off x="8048833" y="3243319"/>
              <a:ext cx="608392" cy="379723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Nuoli: Vasen-oikea 22">
              <a:extLst>
                <a:ext uri="{FF2B5EF4-FFF2-40B4-BE49-F238E27FC236}">
                  <a16:creationId xmlns:a16="http://schemas.microsoft.com/office/drawing/2014/main" id="{F61109AD-D33A-44F7-AE1E-F29BBD93A9C4}"/>
                </a:ext>
              </a:extLst>
            </p:cNvPr>
            <p:cNvSpPr/>
            <p:nvPr/>
          </p:nvSpPr>
          <p:spPr>
            <a:xfrm rot="5400000">
              <a:off x="6861365" y="2040561"/>
              <a:ext cx="608392" cy="379723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Nuoli: Vasen-oikea 23">
              <a:extLst>
                <a:ext uri="{FF2B5EF4-FFF2-40B4-BE49-F238E27FC236}">
                  <a16:creationId xmlns:a16="http://schemas.microsoft.com/office/drawing/2014/main" id="{5BFD507C-D633-46D1-994A-62CB08A3ED79}"/>
                </a:ext>
              </a:extLst>
            </p:cNvPr>
            <p:cNvSpPr/>
            <p:nvPr/>
          </p:nvSpPr>
          <p:spPr>
            <a:xfrm rot="5400000">
              <a:off x="6861365" y="4376757"/>
              <a:ext cx="608392" cy="379723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9" name="Suorakulmio 28">
            <a:extLst>
              <a:ext uri="{FF2B5EF4-FFF2-40B4-BE49-F238E27FC236}">
                <a16:creationId xmlns:a16="http://schemas.microsoft.com/office/drawing/2014/main" id="{8F2CE5AB-2065-42A2-AADB-2A4FF4F5A637}"/>
              </a:ext>
            </a:extLst>
          </p:cNvPr>
          <p:cNvSpPr/>
          <p:nvPr/>
        </p:nvSpPr>
        <p:spPr>
          <a:xfrm>
            <a:off x="739212" y="545821"/>
            <a:ext cx="3710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41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kumimoji="0" lang="fi-FI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41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0" lang="fi-FI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41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41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41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rgbClr val="2341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" y="5089110"/>
            <a:ext cx="5708230" cy="1734071"/>
          </a:xfrm>
          <a:prstGeom prst="rect">
            <a:avLst/>
          </a:prstGeom>
        </p:spPr>
      </p:pic>
      <p:sp>
        <p:nvSpPr>
          <p:cNvPr id="26" name="Suorakulmio 28">
            <a:extLst>
              <a:ext uri="{FF2B5EF4-FFF2-40B4-BE49-F238E27FC236}">
                <a16:creationId xmlns:a16="http://schemas.microsoft.com/office/drawing/2014/main" id="{8F2CE5AB-2065-42A2-AADB-2A4FF4F5A637}"/>
              </a:ext>
            </a:extLst>
          </p:cNvPr>
          <p:cNvSpPr/>
          <p:nvPr/>
        </p:nvSpPr>
        <p:spPr>
          <a:xfrm>
            <a:off x="2067940" y="4552461"/>
            <a:ext cx="1611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41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Led </a:t>
            </a:r>
            <a:r>
              <a:rPr kumimoji="0" lang="fi-FI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341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2341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5AD1-0F09-4437-B578-AEBFF33E55FA}" type="datetime1">
              <a:rPr lang="en-GB" smtClean="0"/>
              <a:t>08/04/2019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3C04-CF56-4E8F-AB64-E83063C4092A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5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More </a:t>
            </a:r>
            <a:r>
              <a:rPr lang="fi-FI" dirty="0" err="1" smtClean="0"/>
              <a:t>than</a:t>
            </a:r>
            <a:r>
              <a:rPr lang="fi-FI" dirty="0" smtClean="0"/>
              <a:t> 200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involved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working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4442" y="505326"/>
            <a:ext cx="5718834" cy="5676127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BC64-256A-442F-9AAB-2CC4F2E94835}" type="datetime1">
              <a:rPr lang="en-GB" smtClean="0"/>
              <a:t>08/04/2019</a:t>
            </a:fld>
            <a:endParaRPr lang="fi-FI" dirty="0"/>
          </a:p>
        </p:txBody>
      </p:sp>
      <p:grpSp>
        <p:nvGrpSpPr>
          <p:cNvPr id="7" name="Ryhmä 27">
            <a:extLst>
              <a:ext uri="{FF2B5EF4-FFF2-40B4-BE49-F238E27FC236}">
                <a16:creationId xmlns:a16="http://schemas.microsoft.com/office/drawing/2014/main" id="{8671FCEC-2DBD-4A11-9B77-1E4CC9F20078}"/>
              </a:ext>
            </a:extLst>
          </p:cNvPr>
          <p:cNvGrpSpPr/>
          <p:nvPr/>
        </p:nvGrpSpPr>
        <p:grpSpPr>
          <a:xfrm>
            <a:off x="5100623" y="877101"/>
            <a:ext cx="7806826" cy="4871913"/>
            <a:chOff x="2775871" y="913707"/>
            <a:chExt cx="8128000" cy="5418667"/>
          </a:xfrm>
        </p:grpSpPr>
        <p:graphicFrame>
          <p:nvGraphicFramePr>
            <p:cNvPr id="15" name="Kaaviokuva 4">
              <a:extLst>
                <a:ext uri="{FF2B5EF4-FFF2-40B4-BE49-F238E27FC236}">
                  <a16:creationId xmlns:a16="http://schemas.microsoft.com/office/drawing/2014/main" id="{2372290E-A1BD-4DDC-A19F-8CA2E72218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61019880"/>
                </p:ext>
              </p:extLst>
            </p:nvPr>
          </p:nvGraphicFramePr>
          <p:xfrm>
            <a:off x="2775871" y="91370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3" name="Nuoli: Vasen-oikea 20">
              <a:extLst>
                <a:ext uri="{FF2B5EF4-FFF2-40B4-BE49-F238E27FC236}">
                  <a16:creationId xmlns:a16="http://schemas.microsoft.com/office/drawing/2014/main" id="{0401D315-C086-4412-AAD7-ED7791FC570E}"/>
                </a:ext>
              </a:extLst>
            </p:cNvPr>
            <p:cNvSpPr/>
            <p:nvPr/>
          </p:nvSpPr>
          <p:spPr>
            <a:xfrm>
              <a:off x="5409809" y="3413227"/>
              <a:ext cx="608392" cy="379723"/>
            </a:xfrm>
            <a:prstGeom prst="leftRightArrow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Nuoli: Vasen-oikea 21">
              <a:extLst>
                <a:ext uri="{FF2B5EF4-FFF2-40B4-BE49-F238E27FC236}">
                  <a16:creationId xmlns:a16="http://schemas.microsoft.com/office/drawing/2014/main" id="{F5951CD1-E34F-487C-B421-0FD0D4C5B75A}"/>
                </a:ext>
              </a:extLst>
            </p:cNvPr>
            <p:cNvSpPr/>
            <p:nvPr/>
          </p:nvSpPr>
          <p:spPr>
            <a:xfrm>
              <a:off x="7764897" y="3462534"/>
              <a:ext cx="608392" cy="379723"/>
            </a:xfrm>
            <a:prstGeom prst="leftRightArrow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Nuoli: Vasen-oikea 22">
              <a:extLst>
                <a:ext uri="{FF2B5EF4-FFF2-40B4-BE49-F238E27FC236}">
                  <a16:creationId xmlns:a16="http://schemas.microsoft.com/office/drawing/2014/main" id="{F61109AD-D33A-44F7-AE1E-F29BBD93A9C4}"/>
                </a:ext>
              </a:extLst>
            </p:cNvPr>
            <p:cNvSpPr/>
            <p:nvPr/>
          </p:nvSpPr>
          <p:spPr>
            <a:xfrm rot="5400000">
              <a:off x="6521357" y="2187680"/>
              <a:ext cx="608392" cy="379723"/>
            </a:xfrm>
            <a:prstGeom prst="leftRightArrow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Nuoli: Vasen-oikea 23">
              <a:extLst>
                <a:ext uri="{FF2B5EF4-FFF2-40B4-BE49-F238E27FC236}">
                  <a16:creationId xmlns:a16="http://schemas.microsoft.com/office/drawing/2014/main" id="{5BFD507C-D633-46D1-994A-62CB08A3ED79}"/>
                </a:ext>
              </a:extLst>
            </p:cNvPr>
            <p:cNvSpPr/>
            <p:nvPr/>
          </p:nvSpPr>
          <p:spPr>
            <a:xfrm rot="5400000">
              <a:off x="6510622" y="4564102"/>
              <a:ext cx="608392" cy="379723"/>
            </a:xfrm>
            <a:prstGeom prst="leftRightArrow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1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National Open Access </a:t>
            </a:r>
            <a:r>
              <a:rPr lang="fi-FI" dirty="0" err="1" smtClean="0"/>
              <a:t>strategy</a:t>
            </a:r>
            <a:endParaRPr lang="fi-FI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37313"/>
            <a:ext cx="660400" cy="215900"/>
          </a:xfrm>
        </p:spPr>
        <p:txBody>
          <a:bodyPr/>
          <a:lstStyle/>
          <a:p>
            <a:fld id="{C6861C02-2709-482C-89D9-DDBF541EB723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618038" cy="215900"/>
          </a:xfrm>
        </p:spPr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7313"/>
            <a:ext cx="388938" cy="215900"/>
          </a:xfrm>
        </p:spPr>
        <p:txBody>
          <a:bodyPr/>
          <a:lstStyle/>
          <a:p>
            <a:fld id="{799663BE-0A7D-4715-8D39-0EC59974DD85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65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9" y="483601"/>
            <a:ext cx="5513795" cy="6005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718" y="579600"/>
            <a:ext cx="5375274" cy="573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 smtClean="0"/>
              <a:t>University</a:t>
            </a:r>
            <a:r>
              <a:rPr lang="fi-FI" dirty="0" smtClean="0"/>
              <a:t> of Oulu</a:t>
            </a:r>
          </a:p>
          <a:p>
            <a:pPr marL="0" indent="0">
              <a:buNone/>
            </a:pPr>
            <a:r>
              <a:rPr lang="fi-FI" sz="2000" b="0" dirty="0" smtClean="0"/>
              <a:t>Linnanmaa campus, Oulu</a:t>
            </a:r>
          </a:p>
          <a:p>
            <a:pPr marL="0" indent="0">
              <a:buNone/>
            </a:pPr>
            <a:r>
              <a:rPr lang="fi-FI" sz="2000" b="0" dirty="0" smtClean="0"/>
              <a:t>Kontinkangas campus, Oulu</a:t>
            </a:r>
          </a:p>
          <a:p>
            <a:pPr marL="0" indent="0">
              <a:buNone/>
            </a:pPr>
            <a:r>
              <a:rPr lang="fi-FI" sz="2000" b="0" dirty="0" smtClean="0"/>
              <a:t>Sodankylä </a:t>
            </a:r>
            <a:r>
              <a:rPr lang="fi-FI" sz="2000" b="0" dirty="0" err="1" smtClean="0"/>
              <a:t>Geophysical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Observatory</a:t>
            </a:r>
            <a:endParaRPr lang="fi-FI" sz="2000" b="0" dirty="0" smtClean="0"/>
          </a:p>
          <a:p>
            <a:pPr marL="0" indent="0">
              <a:buNone/>
            </a:pPr>
            <a:r>
              <a:rPr lang="fi-FI" sz="2000" b="0" dirty="0" err="1" smtClean="0"/>
              <a:t>Oulanka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Research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Station</a:t>
            </a:r>
            <a:r>
              <a:rPr lang="fi-FI" sz="2000" b="0" dirty="0" smtClean="0"/>
              <a:t>, Kuusamo</a:t>
            </a:r>
          </a:p>
          <a:p>
            <a:pPr marL="0" indent="0">
              <a:buNone/>
            </a:pPr>
            <a:r>
              <a:rPr lang="fi-FI" sz="2000" b="0" dirty="0" smtClean="0"/>
              <a:t>Kajaani </a:t>
            </a:r>
            <a:r>
              <a:rPr lang="fi-FI" sz="2000" b="0" dirty="0" err="1" smtClean="0"/>
              <a:t>University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Consortium</a:t>
            </a:r>
            <a:endParaRPr lang="fi-FI" sz="2000" b="0" dirty="0" smtClean="0"/>
          </a:p>
          <a:p>
            <a:pPr marL="0" indent="0">
              <a:buNone/>
            </a:pPr>
            <a:r>
              <a:rPr lang="fi-FI" sz="2000" b="0" dirty="0" smtClean="0"/>
              <a:t>Kokkola </a:t>
            </a:r>
            <a:r>
              <a:rPr lang="fi-FI" sz="2000" b="0" dirty="0" err="1" smtClean="0"/>
              <a:t>University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Consortium</a:t>
            </a:r>
            <a:r>
              <a:rPr lang="fi-FI" sz="2000" b="0" dirty="0" smtClean="0"/>
              <a:t> </a:t>
            </a:r>
          </a:p>
          <a:p>
            <a:pPr marL="0" indent="0">
              <a:buNone/>
            </a:pPr>
            <a:r>
              <a:rPr lang="fi-FI" sz="2000" b="0" dirty="0"/>
              <a:t>Kerttu </a:t>
            </a:r>
            <a:r>
              <a:rPr lang="fi-FI" sz="2000" b="0" dirty="0" err="1"/>
              <a:t>Saalasti</a:t>
            </a:r>
            <a:r>
              <a:rPr lang="fi-FI" sz="2000" b="0" dirty="0"/>
              <a:t> Institute, </a:t>
            </a:r>
            <a:r>
              <a:rPr lang="fi-FI" sz="2000" b="0" dirty="0" smtClean="0"/>
              <a:t>Nivala</a:t>
            </a:r>
            <a:endParaRPr lang="fi-FI" sz="2000" b="0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en-US" dirty="0"/>
              <a:t>Summer University of Northern </a:t>
            </a:r>
            <a:r>
              <a:rPr lang="en-US" dirty="0" smtClean="0"/>
              <a:t>Ostrobothnia</a:t>
            </a:r>
          </a:p>
          <a:p>
            <a:pPr marL="0" indent="0">
              <a:buNone/>
            </a:pPr>
            <a:r>
              <a:rPr lang="en-US" sz="2000" b="0" dirty="0" smtClean="0"/>
              <a:t>Oulu, </a:t>
            </a:r>
            <a:r>
              <a:rPr lang="en-US" sz="2000" b="0" dirty="0" err="1" smtClean="0"/>
              <a:t>Kuusamo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Pyhäjärvi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Raahe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Ylivieska</a:t>
            </a:r>
            <a:endParaRPr lang="fi-FI" sz="2000" b="0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566863" y="6436800"/>
            <a:ext cx="661027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4FFF5-D838-4BD8-9272-30A3F268F45E}" type="datetime1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08/04/2019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663BE-0A7D-4715-8D39-0EC59974DD85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8" y="703743"/>
            <a:ext cx="182880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8" y="4596851"/>
            <a:ext cx="182880" cy="18288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4821" y="578840"/>
            <a:ext cx="4913230" cy="3565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Open Access Strategy is produced by the Strategy </a:t>
            </a:r>
            <a:r>
              <a:rPr lang="en-US" dirty="0" smtClean="0"/>
              <a:t>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i-FI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Strategic principles: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Turn to a fully open publishing model should not increase the costs of publishing.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 costs of open publishing are fully transparent for everyone.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Open publications should fulfill high quality requirements of scientific publishing.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Fulfilling the goals of immediate openness are respected when evaluating researchers.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2410-20A2-4C59-9923-6E6A2BB7CD5B}" type="datetime1">
              <a:rPr lang="en-GB" smtClean="0"/>
              <a:t>08/04/2019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7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578840"/>
            <a:ext cx="4768851" cy="35653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Open Access Strategy is produced by the Strategy </a:t>
            </a:r>
            <a:r>
              <a:rPr lang="en-US" dirty="0" smtClean="0"/>
              <a:t>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i-FI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9" y="579599"/>
            <a:ext cx="5751513" cy="6069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Strategic goals: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By 2022 all new scientific publications will be immediately open.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By 2022 all scientific publications include open license, like CC-BY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Research </a:t>
            </a:r>
            <a:r>
              <a:rPr lang="en-US" sz="2400" dirty="0" err="1" smtClean="0"/>
              <a:t>organisations</a:t>
            </a:r>
            <a:r>
              <a:rPr lang="en-US" sz="2400" dirty="0" smtClean="0"/>
              <a:t> and funders will create a common model for creating new open publications platforms and turning existing ones open.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Scientific community will create a common publishing and funding model for national open </a:t>
            </a:r>
            <a:r>
              <a:rPr lang="en-US" sz="2400" dirty="0"/>
              <a:t>publishing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1D83-D86C-4652-8562-42E7176B1B0A}" type="datetime1">
              <a:rPr lang="en-GB" smtClean="0"/>
              <a:t>08/04/2019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7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Open Access Strategy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Open for comments for the public.</a:t>
            </a:r>
          </a:p>
          <a:p>
            <a:r>
              <a:rPr lang="en-US" sz="2400" dirty="0" smtClean="0"/>
              <a:t>Open preparation of the action plan.</a:t>
            </a:r>
          </a:p>
          <a:p>
            <a:r>
              <a:rPr lang="en-US" sz="2400" dirty="0" smtClean="0"/>
              <a:t>Strategy Group will finalize the strategy after comments in October 2019.</a:t>
            </a:r>
          </a:p>
          <a:p>
            <a:r>
              <a:rPr lang="en-US" sz="2400" dirty="0" smtClean="0"/>
              <a:t>Will be published during Open Science seminar in November 2019.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ACBF-DE43-4BF9-8605-26DEB38F9125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34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Conclusion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all this worth the trouble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37313"/>
            <a:ext cx="660400" cy="215900"/>
          </a:xfrm>
        </p:spPr>
        <p:txBody>
          <a:bodyPr/>
          <a:lstStyle/>
          <a:p>
            <a:fld id="{174FB060-17A5-4893-BDC5-0C5D9BB42ED6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618038" cy="215900"/>
          </a:xfrm>
        </p:spPr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7313"/>
            <a:ext cx="388938" cy="215900"/>
          </a:xfrm>
        </p:spPr>
        <p:txBody>
          <a:bodyPr/>
          <a:lstStyle/>
          <a:p>
            <a:fld id="{799663BE-0A7D-4715-8D39-0EC59974DD85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Is it worth working for national strategy, when Plan S, and EU sets us the principles and goals? Yes it is, because we need actions in order to reach the goals! But…</a:t>
            </a:r>
          </a:p>
          <a:p>
            <a:r>
              <a:rPr lang="en-US" sz="2400" dirty="0" smtClean="0"/>
              <a:t>Most of the visions (so far) in the strategy were already introduced in the report of previous open access working group already in 2015: </a:t>
            </a:r>
            <a:r>
              <a:rPr lang="en-US" sz="2400" b="0" dirty="0" smtClean="0">
                <a:hlinkClick r:id="rId2"/>
              </a:rPr>
              <a:t>http://urn.fi/URN:NBN:fi-fe2016122731713</a:t>
            </a:r>
            <a:r>
              <a:rPr lang="en-US" sz="2400" b="0" dirty="0" smtClean="0"/>
              <a:t> </a:t>
            </a:r>
            <a:r>
              <a:rPr lang="en-US" sz="2400" dirty="0" smtClean="0"/>
              <a:t>(only in Finnish)</a:t>
            </a:r>
          </a:p>
          <a:p>
            <a:r>
              <a:rPr lang="en-US" sz="2400" dirty="0" smtClean="0"/>
              <a:t>Is the whole research community really committed, when majority of members in working groups still come from libraries?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151" y="578840"/>
            <a:ext cx="4644848" cy="32682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A122-CD7D-4A98-9BAD-29E128A092B1}" type="datetime1">
              <a:rPr lang="en-GB" smtClean="0"/>
              <a:t>08/04/2019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5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after all, we´ve done pretty good job during the last years..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4A8C-7E39-49A2-8F87-C2FEE925B87D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25</a:t>
            </a:fld>
            <a:endParaRPr lang="fi-FI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834897"/>
              </p:ext>
            </p:extLst>
          </p:nvPr>
        </p:nvGraphicFramePr>
        <p:xfrm>
          <a:off x="6071937" y="515269"/>
          <a:ext cx="5751513" cy="573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73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Questions</a:t>
            </a:r>
            <a:r>
              <a:rPr lang="fi-FI" dirty="0" smtClean="0"/>
              <a:t> and </a:t>
            </a:r>
            <a:r>
              <a:rPr lang="fi-FI" dirty="0" err="1" smtClean="0"/>
              <a:t>comments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sz="3200" dirty="0" smtClean="0">
                <a:hlinkClick r:id="rId2"/>
              </a:rPr>
              <a:t>pekka.olsbo@oulu.fi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+ 358 50 433 8697</a:t>
            </a:r>
            <a:endParaRPr lang="fi-FI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37313"/>
            <a:ext cx="660400" cy="215900"/>
          </a:xfrm>
        </p:spPr>
        <p:txBody>
          <a:bodyPr/>
          <a:lstStyle/>
          <a:p>
            <a:fld id="{808B07E7-9A1D-44E5-A4F7-813CBDD87736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37313"/>
            <a:ext cx="4618038" cy="215900"/>
          </a:xfrm>
        </p:spPr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37313"/>
            <a:ext cx="388938" cy="215900"/>
          </a:xfrm>
        </p:spPr>
        <p:txBody>
          <a:bodyPr/>
          <a:lstStyle/>
          <a:p>
            <a:fld id="{799663BE-0A7D-4715-8D39-0EC59974DD85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 err="1" smtClean="0"/>
              <a:t>Contents</a:t>
            </a:r>
            <a:r>
              <a:rPr lang="fi-FI" sz="4400" dirty="0" smtClean="0"/>
              <a:t> of </a:t>
            </a:r>
            <a:r>
              <a:rPr lang="fi-FI" sz="4400" dirty="0" err="1" smtClean="0"/>
              <a:t>this</a:t>
            </a:r>
            <a:r>
              <a:rPr lang="fi-FI" sz="4400" dirty="0" smtClean="0"/>
              <a:t> </a:t>
            </a:r>
            <a:r>
              <a:rPr lang="fi-FI" sz="4400" dirty="0" err="1" smtClean="0"/>
              <a:t>presentation</a:t>
            </a:r>
            <a:r>
              <a:rPr lang="fi-FI" sz="4400" dirty="0"/>
              <a:t/>
            </a:r>
            <a:br>
              <a:rPr lang="fi-FI" sz="4400" dirty="0"/>
            </a:br>
            <a:endParaRPr lang="fi-FI" sz="44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short story of Finnish Open Science so far</a:t>
            </a:r>
          </a:p>
          <a:p>
            <a:r>
              <a:rPr lang="en-US" sz="2800" dirty="0" smtClean="0"/>
              <a:t>The new Action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 for the Finnish Scholarly Community by the  UNIFI: the Finnish universities’ council of rectors</a:t>
            </a:r>
          </a:p>
          <a:p>
            <a:pPr fontAlgn="base"/>
            <a:r>
              <a:rPr lang="en-US" sz="2800" dirty="0" smtClean="0"/>
              <a:t>The Federation of Finnish Learned Societies as a coordinator</a:t>
            </a:r>
          </a:p>
          <a:p>
            <a:pPr fontAlgn="base"/>
            <a:r>
              <a:rPr lang="en-US" sz="2800" dirty="0" smtClean="0"/>
              <a:t>The creation of National Open Access Strategy</a:t>
            </a:r>
          </a:p>
          <a:p>
            <a:pPr marL="0" indent="0">
              <a:buNone/>
            </a:pPr>
            <a:endParaRPr lang="fi-FI" sz="205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AD7D-FFC0-4745-B46E-38B7A2BB7006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0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 smtClean="0"/>
              <a:t>short</a:t>
            </a:r>
            <a:r>
              <a:rPr lang="fi-FI" dirty="0" smtClean="0"/>
              <a:t> </a:t>
            </a:r>
            <a:r>
              <a:rPr lang="fi-FI" dirty="0" err="1" smtClean="0"/>
              <a:t>story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/>
              <a:t>Finnish</a:t>
            </a:r>
            <a:r>
              <a:rPr lang="fi-FI" dirty="0"/>
              <a:t> Open </a:t>
            </a:r>
            <a:r>
              <a:rPr lang="fi-FI" dirty="0" smtClean="0"/>
              <a:t>Science</a:t>
            </a:r>
            <a:r>
              <a:rPr lang="fi-FI" dirty="0"/>
              <a:t/>
            </a:r>
            <a:br>
              <a:rPr lang="fi-FI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B4A9-8501-43B0-B1D0-6DB41B558E57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1451150" y="1602195"/>
            <a:ext cx="100845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Open Science and Research </a:t>
            </a:r>
            <a:r>
              <a:rPr lang="en-US" sz="2800" b="1" dirty="0" smtClean="0"/>
              <a:t>Initiative </a:t>
            </a:r>
            <a:r>
              <a:rPr lang="en-US" sz="2800" b="1" dirty="0"/>
              <a:t>(2014-2017</a:t>
            </a:r>
            <a:r>
              <a:rPr lang="en-US" sz="2800" b="1" dirty="0" smtClean="0"/>
              <a:t>):</a:t>
            </a:r>
          </a:p>
          <a:p>
            <a:r>
              <a:rPr lang="en-US" dirty="0"/>
              <a:t>Open science and research leads to surprising discoveries and creative insights: Open science and research roadmap </a:t>
            </a:r>
            <a:r>
              <a:rPr lang="en-US" dirty="0" smtClean="0"/>
              <a:t>2014–2017. </a:t>
            </a: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urn.fi/URN:ISBN:978-952-263-319-4</a:t>
            </a:r>
            <a:endParaRPr lang="fi-FI" dirty="0" smtClean="0"/>
          </a:p>
          <a:p>
            <a:endParaRPr lang="fi-FI" dirty="0"/>
          </a:p>
          <a:p>
            <a:r>
              <a:rPr lang="en-US" dirty="0"/>
              <a:t>The Open Science and Research Handbook</a:t>
            </a:r>
          </a:p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www.openscience.fi/sites/avointiede.fi/files/openscience%20handbook.pdf</a:t>
            </a:r>
            <a:endParaRPr lang="fi-FI" dirty="0" smtClean="0"/>
          </a:p>
          <a:p>
            <a:endParaRPr lang="fi-FI" dirty="0"/>
          </a:p>
          <a:p>
            <a:r>
              <a:rPr lang="en-US" dirty="0"/>
              <a:t>Impact of the Finnish Open Science and Research Initiative </a:t>
            </a:r>
          </a:p>
          <a:p>
            <a:r>
              <a:rPr lang="fi-FI" dirty="0">
                <a:hlinkClick r:id="rId4"/>
              </a:rPr>
              <a:t>http://</a:t>
            </a:r>
            <a:r>
              <a:rPr lang="fi-FI" dirty="0" smtClean="0">
                <a:hlinkClick r:id="rId4"/>
              </a:rPr>
              <a:t>urn.fi/URN:NBN:fi-fe2016112229504</a:t>
            </a:r>
            <a:endParaRPr lang="fi-FI" dirty="0" smtClean="0"/>
          </a:p>
          <a:p>
            <a:endParaRPr lang="fi-FI" dirty="0"/>
          </a:p>
          <a:p>
            <a:r>
              <a:rPr lang="en-US" dirty="0" smtClean="0"/>
              <a:t>Evaluation of Openness in the Activities of Research Institutions and Research Funding </a:t>
            </a:r>
            <a:r>
              <a:rPr lang="en-US" dirty="0" err="1" smtClean="0"/>
              <a:t>Organisations</a:t>
            </a:r>
            <a:r>
              <a:rPr lang="en-US" dirty="0" smtClean="0"/>
              <a:t> in 2017</a:t>
            </a:r>
          </a:p>
          <a:p>
            <a:r>
              <a:rPr lang="en-US" dirty="0" smtClean="0">
                <a:hlinkClick r:id="rId5"/>
              </a:rPr>
              <a:t>http://urn.fi/URN:NBN:fi-fe2017111350612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funding model for universities: </a:t>
            </a:r>
            <a:r>
              <a:rPr lang="en-US" dirty="0" smtClean="0">
                <a:hlinkClick r:id="rId6"/>
              </a:rPr>
              <a:t>https://minedu.fi/en/steering-financing-and-agreements</a:t>
            </a:r>
            <a:endParaRPr lang="en-US" dirty="0" smtClean="0"/>
          </a:p>
          <a:p>
            <a:r>
              <a:rPr lang="en-US" dirty="0" smtClean="0"/>
              <a:t>1,2 Coefficient for open publications</a:t>
            </a:r>
          </a:p>
          <a:p>
            <a:r>
              <a:rPr lang="en-US" sz="2800" b="1" dirty="0"/>
              <a:t> 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1361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BCB6-58AC-4BCF-AD35-61C6F5BDD311}" type="datetime1">
              <a:rPr lang="en-GB" smtClean="0"/>
              <a:t>08/04/2019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1028" name="Picture 4" descr="https://avointiede.fi/sites/avointiede.fi/files/KUVA-ORG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81" y="530143"/>
            <a:ext cx="8500419" cy="60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25395" y="895853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fi-FI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0194" y="578840"/>
            <a:ext cx="5085805" cy="3565321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new Action </a:t>
            </a:r>
            <a:r>
              <a:rPr lang="en-US" dirty="0" err="1"/>
              <a:t>Programme</a:t>
            </a:r>
            <a:r>
              <a:rPr lang="en-US" dirty="0"/>
              <a:t> for the Finnish Scholarly Community by the  UNIFI: the Finnish universities’ council of rectors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summer 2017, UNIFI: the Finnish universities’ council of rectors, set up a working group to consider solutions for research data management at different stages of the research lifecycle. It was decided to produce an Open Science </a:t>
            </a:r>
            <a:r>
              <a:rPr lang="en-US" sz="2400" dirty="0" smtClean="0"/>
              <a:t>and data </a:t>
            </a:r>
            <a:r>
              <a:rPr lang="en-US" sz="2400" dirty="0"/>
              <a:t>operational </a:t>
            </a:r>
            <a:r>
              <a:rPr lang="en-US" sz="2400" dirty="0" err="1"/>
              <a:t>programme</a:t>
            </a:r>
            <a:r>
              <a:rPr lang="en-US" sz="2400" dirty="0"/>
              <a:t> for the entire </a:t>
            </a:r>
            <a:r>
              <a:rPr lang="en-US" sz="2400" dirty="0" smtClean="0"/>
              <a:t>scholarly community</a:t>
            </a:r>
            <a:r>
              <a:rPr lang="en-US" sz="2400" dirty="0"/>
              <a:t>. 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450B-39DA-4A96-B3BB-C980D6EFF390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2050" name="Picture 2" descr="Unif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58" y="4832156"/>
            <a:ext cx="1604644" cy="160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B050"/>
                </a:solidFill>
              </a:rPr>
              <a:t>1</a:t>
            </a:r>
            <a:r>
              <a:rPr lang="fi-FI" dirty="0" smtClean="0"/>
              <a:t>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An </a:t>
            </a:r>
            <a:r>
              <a:rPr lang="en-US" sz="2800" dirty="0">
                <a:solidFill>
                  <a:srgbClr val="00B050"/>
                </a:solidFill>
              </a:rPr>
              <a:t>Open Science coordination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Body </a:t>
            </a:r>
            <a:r>
              <a:rPr lang="en-US" sz="2800" dirty="0">
                <a:solidFill>
                  <a:srgbClr val="00B050"/>
                </a:solidFill>
              </a:rPr>
              <a:t>will be </a:t>
            </a:r>
            <a:r>
              <a:rPr lang="en-US" sz="2800" dirty="0" smtClean="0">
                <a:solidFill>
                  <a:srgbClr val="00B050"/>
                </a:solidFill>
              </a:rPr>
              <a:t>established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The permanent </a:t>
            </a:r>
            <a:r>
              <a:rPr lang="en-US" sz="2400" dirty="0" smtClean="0"/>
              <a:t>coordinating </a:t>
            </a:r>
            <a:r>
              <a:rPr lang="en-US" sz="2400" dirty="0"/>
              <a:t>body will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promote </a:t>
            </a:r>
            <a:r>
              <a:rPr lang="en-US" sz="2400" dirty="0" smtClean="0"/>
              <a:t>interoperability between national solutions </a:t>
            </a:r>
            <a:r>
              <a:rPr lang="en-US" sz="2400" dirty="0"/>
              <a:t>and will make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it more agile </a:t>
            </a:r>
            <a:r>
              <a:rPr lang="en-US" sz="2400" dirty="0" smtClean="0"/>
              <a:t>in dealing </a:t>
            </a:r>
            <a:r>
              <a:rPr lang="en-US" sz="2400" dirty="0"/>
              <a:t>with emerging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challenges</a:t>
            </a:r>
            <a:r>
              <a:rPr lang="en-US" sz="2400" dirty="0" smtClean="0"/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B0D6-BA94-4C65-A9CE-185D5849EEE8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8" y="4582321"/>
            <a:ext cx="5708230" cy="17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561127"/>
            <a:ext cx="5751513" cy="5736792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B05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Funding</a:t>
            </a:r>
            <a:r>
              <a:rPr lang="fi-FI" sz="2800" dirty="0" smtClean="0">
                <a:solidFill>
                  <a:srgbClr val="00B050"/>
                </a:solidFill>
              </a:rPr>
              <a:t> </a:t>
            </a:r>
            <a:r>
              <a:rPr lang="fi-FI" sz="2800" dirty="0" smtClean="0">
                <a:solidFill>
                  <a:srgbClr val="00B050"/>
                </a:solidFill>
              </a:rPr>
              <a:t>Open Science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solidFill>
                  <a:srgbClr val="23408E"/>
                </a:solidFill>
              </a:rPr>
              <a:t>The </a:t>
            </a:r>
            <a:r>
              <a:rPr lang="en-US" sz="2400" dirty="0" smtClean="0">
                <a:solidFill>
                  <a:srgbClr val="23408E"/>
                </a:solidFill>
              </a:rPr>
              <a:t>transformation of an </a:t>
            </a:r>
            <a:r>
              <a:rPr lang="en-US" sz="2400" dirty="0">
                <a:solidFill>
                  <a:srgbClr val="23408E"/>
                </a:solidFill>
              </a:rPr>
              <a:t>Open </a:t>
            </a:r>
            <a:r>
              <a:rPr lang="en-US" sz="2400" dirty="0" smtClean="0">
                <a:solidFill>
                  <a:srgbClr val="23408E"/>
                </a:solidFill>
              </a:rPr>
              <a:t>Science culture </a:t>
            </a:r>
            <a:r>
              <a:rPr lang="en-US" sz="2400" dirty="0">
                <a:solidFill>
                  <a:srgbClr val="23408E"/>
                </a:solidFill>
              </a:rPr>
              <a:t>is not just </a:t>
            </a:r>
            <a:r>
              <a:rPr lang="en-US" sz="2400" dirty="0" smtClean="0">
                <a:solidFill>
                  <a:srgbClr val="23408E"/>
                </a:solidFill>
              </a:rPr>
              <a:t>a change </a:t>
            </a:r>
            <a:r>
              <a:rPr lang="en-US" sz="2400" dirty="0">
                <a:solidFill>
                  <a:srgbClr val="23408E"/>
                </a:solidFill>
              </a:rPr>
              <a:t>of attitudes.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solidFill>
                  <a:srgbClr val="23408E"/>
                </a:solidFill>
              </a:rPr>
              <a:t>Open Science </a:t>
            </a:r>
            <a:r>
              <a:rPr lang="en-US" sz="2400" dirty="0" smtClean="0">
                <a:solidFill>
                  <a:srgbClr val="23408E"/>
                </a:solidFill>
              </a:rPr>
              <a:t>requires direct </a:t>
            </a:r>
            <a:r>
              <a:rPr lang="en-US" sz="2400" dirty="0">
                <a:solidFill>
                  <a:srgbClr val="23408E"/>
                </a:solidFill>
              </a:rPr>
              <a:t>financial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solidFill>
                  <a:srgbClr val="23408E"/>
                </a:solidFill>
              </a:rPr>
              <a:t>investments </a:t>
            </a:r>
            <a:r>
              <a:rPr lang="en-US" sz="2400" dirty="0" smtClean="0">
                <a:solidFill>
                  <a:srgbClr val="23408E"/>
                </a:solidFill>
              </a:rPr>
              <a:t>in services</a:t>
            </a:r>
            <a:r>
              <a:rPr lang="en-US" sz="2400" dirty="0">
                <a:solidFill>
                  <a:srgbClr val="23408E"/>
                </a:solidFill>
              </a:rPr>
              <a:t>, </a:t>
            </a:r>
            <a:r>
              <a:rPr lang="en-US" sz="2400" dirty="0" smtClean="0">
                <a:solidFill>
                  <a:srgbClr val="23408E"/>
                </a:solidFill>
              </a:rPr>
              <a:t>infrastructure and </a:t>
            </a:r>
            <a:r>
              <a:rPr lang="en-US" sz="2400" dirty="0">
                <a:solidFill>
                  <a:srgbClr val="23408E"/>
                </a:solidFill>
              </a:rPr>
              <a:t>staff.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B050"/>
                </a:solidFill>
              </a:rPr>
              <a:t> </a:t>
            </a:r>
            <a:endParaRPr lang="fi-FI" sz="1400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EEC6-159B-44CF-89A2-865A04EF89B8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2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00B05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Producing </a:t>
            </a:r>
            <a:r>
              <a:rPr lang="en-US" sz="2800" dirty="0" smtClean="0">
                <a:solidFill>
                  <a:srgbClr val="00B050"/>
                </a:solidFill>
              </a:rPr>
              <a:t>a national </a:t>
            </a:r>
            <a:r>
              <a:rPr lang="en-US" sz="2800" dirty="0">
                <a:solidFill>
                  <a:srgbClr val="00B050"/>
                </a:solidFill>
              </a:rPr>
              <a:t>open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Publication policy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600" dirty="0" smtClean="0"/>
              <a:t>The </a:t>
            </a:r>
            <a:r>
              <a:rPr lang="en-US" sz="2600" dirty="0"/>
              <a:t>national </a:t>
            </a:r>
            <a:r>
              <a:rPr lang="en-US" sz="2600" dirty="0" smtClean="0"/>
              <a:t>open publication policy takes </a:t>
            </a:r>
            <a:r>
              <a:rPr lang="en-US" sz="2600" dirty="0"/>
              <a:t>a position </a:t>
            </a:r>
            <a:r>
              <a:rPr lang="en-US" sz="2600" dirty="0" smtClean="0"/>
              <a:t>on </a:t>
            </a:r>
            <a:r>
              <a:rPr lang="en-US" sz="2600" dirty="0"/>
              <a:t>issues such </a:t>
            </a:r>
            <a:r>
              <a:rPr lang="en-US" sz="2600" dirty="0" smtClean="0"/>
              <a:t>as embargoes</a:t>
            </a:r>
            <a:r>
              <a:rPr lang="en-US" sz="2600" dirty="0"/>
              <a:t>, </a:t>
            </a:r>
            <a:r>
              <a:rPr lang="en-US" sz="2600" dirty="0" smtClean="0"/>
              <a:t>self-archiving, </a:t>
            </a:r>
            <a:r>
              <a:rPr lang="en-US" sz="2600" dirty="0" smtClean="0"/>
              <a:t>hybrid publications and different </a:t>
            </a:r>
            <a:r>
              <a:rPr lang="en-US" sz="2600" dirty="0"/>
              <a:t>types </a:t>
            </a:r>
            <a:r>
              <a:rPr lang="en-US" sz="2600" dirty="0" smtClean="0"/>
              <a:t>of cost </a:t>
            </a:r>
            <a:r>
              <a:rPr lang="en-US" sz="2600" dirty="0"/>
              <a:t>models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endParaRPr lang="fi-FI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6133-3547-48AE-B59A-B3709CC355F1}" type="datetime1">
              <a:rPr lang="en-GB" smtClean="0"/>
              <a:t>08/04/2019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ILIDE 2019, Pekka Olsbo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1866649"/>
            <a:ext cx="5238750" cy="3686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7790" y="5790469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Academy of Finland joins </a:t>
            </a:r>
            <a:r>
              <a:rPr lang="en-US" b="1" dirty="0" err="1">
                <a:hlinkClick r:id="rId3"/>
              </a:rPr>
              <a:t>cOAlition</a:t>
            </a:r>
            <a:r>
              <a:rPr lang="en-US" b="1" dirty="0">
                <a:hlinkClick r:id="rId3"/>
              </a:rPr>
              <a:t> S</a:t>
            </a:r>
            <a:endParaRPr lang="en-US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3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lun yliopisto">
  <a:themeElements>
    <a:clrScheme name="Oulu">
      <a:dk1>
        <a:sysClr val="windowText" lastClr="000000"/>
      </a:dk1>
      <a:lt1>
        <a:sysClr val="window" lastClr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662D91"/>
      </a:accent3>
      <a:accent4>
        <a:srgbClr val="00AEEF"/>
      </a:accent4>
      <a:accent5>
        <a:srgbClr val="23408F"/>
      </a:accent5>
      <a:accent6>
        <a:srgbClr val="4BBC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PPT_template_FIN_06_2016.potx [Read-Only]" id="{FC5323B9-152F-43C3-92A4-BF1E84AEA255}" vid="{DD3906B3-BD21-4F63-AB3B-E2DA32EC510B}"/>
    </a:ext>
  </a:extLst>
</a:theme>
</file>

<file path=ppt/theme/theme2.xml><?xml version="1.0" encoding="utf-8"?>
<a:theme xmlns:a="http://schemas.openxmlformats.org/drawingml/2006/main" name="Oulu_presentaatiomalli_FIN_kuvilla_v2016-04-16">
  <a:themeElements>
    <a:clrScheme name="Oulu">
      <a:dk1>
        <a:sysClr val="windowText" lastClr="000000"/>
      </a:dk1>
      <a:lt1>
        <a:sysClr val="window" lastClr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662D91"/>
      </a:accent3>
      <a:accent4>
        <a:srgbClr val="00AEEF"/>
      </a:accent4>
      <a:accent5>
        <a:srgbClr val="23408F"/>
      </a:accent5>
      <a:accent6>
        <a:srgbClr val="4BBC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_presentaatiomalli_FIN_kuvilla_v2016-04-14.potx" id="{497E2DBD-88CF-411A-AE50-79F101D56490}" vid="{5F3DFB75-FE79-4AC4-AC6A-E4581D8AD592}"/>
    </a:ext>
  </a:extLst>
</a:theme>
</file>

<file path=ppt/theme/theme3.xml><?xml version="1.0" encoding="utf-8"?>
<a:theme xmlns:a="http://schemas.openxmlformats.org/drawingml/2006/main" name="kalvopohj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lvopohjat" id="{B81BCE18-3445-4933-AC99-F6D5C69A6EF3}" vid="{FF4D3D74-10A4-4544-876C-428E69201EB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8fedd44-943b-4f0e-a875-3874e0e1dcdb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hjeen liitetiedosto" ma:contentTypeID="0x010100E2C66806664B437490F488AF34B7AFF600BC774A1D3665C24690F2F9AE8E5A2357" ma:contentTypeVersion="7" ma:contentTypeDescription="Luo uusi asiakirja." ma:contentTypeScope="" ma:versionID="bb4f75568715989665221ebba0121580">
  <xsd:schema xmlns:xsd="http://www.w3.org/2001/XMLSchema" xmlns:xs="http://www.w3.org/2001/XMLSchema" xmlns:p="http://schemas.microsoft.com/office/2006/metadata/properties" xmlns:ns2="7a27955c-8d6e-4ea3-adec-c12b7207bcf6" targetNamespace="http://schemas.microsoft.com/office/2006/metadata/properties" ma:root="true" ma:fieldsID="57d2ca109bd465003444437a2474a8cd" ns2:_="">
    <xsd:import namespace="7a27955c-8d6e-4ea3-adec-c12b7207bcf6"/>
    <xsd:element name="properties">
      <xsd:complexType>
        <xsd:sequence>
          <xsd:element name="documentManagement">
            <xsd:complexType>
              <xsd:all>
                <xsd:element ref="ns2:oy_owner"/>
                <xsd:element ref="ns2:oy_subjectNoteField" minOccurs="0"/>
                <xsd:element ref="ns2:TaxCatchAll" minOccurs="0"/>
                <xsd:element ref="ns2:TaxCatchAllLabel" minOccurs="0"/>
                <xsd:element ref="ns2:oy_keywordsNoteField" minOccurs="0"/>
                <xsd:element ref="ns2:oy_departmentNoteField" minOccurs="0"/>
                <xsd:element ref="ns2:oy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7955c-8d6e-4ea3-adec-c12b7207bcf6" elementFormDefault="qualified">
    <xsd:import namespace="http://schemas.microsoft.com/office/2006/documentManagement/types"/>
    <xsd:import namespace="http://schemas.microsoft.com/office/infopath/2007/PartnerControls"/>
    <xsd:element name="oy_owner" ma:index="6" ma:displayName="Omistaja" ma:SharePointGroup="0" ma:internalName="oy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y_subjectNoteField" ma:index="8" nillable="true" ma:taxonomy="true" ma:internalName="oy_subjectNoteField" ma:taxonomyFieldName="oy_subject" ma:displayName="Aihe" ma:default="" ma:fieldId="{c407929f-a524-42cc-bf06-5b05f8efebf9}" ma:taxonomyMulti="true" ma:sspId="c8fedd44-943b-4f0e-a875-3874e0e1dcdb" ma:termSetId="0731efc9-d48d-42b3-91e5-2d662b8cb9b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53e2953-54b6-492d-97eb-1a39a348f186}" ma:internalName="TaxCatchAll" ma:showField="CatchAllData" ma:web="b720e6ba-4909-46bc-a58b-a615f6362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53e2953-54b6-492d-97eb-1a39a348f186}" ma:internalName="TaxCatchAllLabel" ma:readOnly="true" ma:showField="CatchAllDataLabel" ma:web="b720e6ba-4909-46bc-a58b-a615f6362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y_keywordsNoteField" ma:index="12" ma:taxonomy="true" ma:internalName="oy_keywordsNoteField" ma:taxonomyFieldName="oy_keywords" ma:displayName="Asiasanat" ma:default="" ma:fieldId="{07274a43-d5db-47bf-b71d-0e93fd3a25da}" ma:taxonomyMulti="true" ma:sspId="c8fedd44-943b-4f0e-a875-3874e0e1dcdb" ma:termSetId="09fe38f4-9159-4e18-a4ed-e533276758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y_departmentNoteField" ma:index="14" ma:taxonomy="true" ma:internalName="oy_departmentNoteField" ma:taxonomyFieldName="oy_department" ma:displayName="Yksikkö" ma:fieldId="{914c763d-1adc-4e6f-b78a-85ec05d9d601}" ma:taxonomyMulti="true" ma:sspId="c8fedd44-943b-4f0e-a875-3874e0e1dcdb" ma:termSetId="71146231-2ee0-4c23-83da-d63540f64c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y_type" ma:index="17" nillable="true" ma:taxonomy="true" ma:internalName="oy_type" ma:taxonomyFieldName="oy_typeTaxonomy" ma:displayName="Tyyppi" ma:default="627;#Ohje|62bdb1e9-6a4e-41b7-9f23-a2dfe98f3035" ma:fieldId="{e5ccb5dd-47dd-49bb-924c-6a95b448f32f}" ma:sspId="c8fedd44-943b-4f0e-a875-3874e0e1dcdb" ma:termSetId="4073159f-3c0b-4d81-ba27-df63fc93e9d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y_owner xmlns="7a27955c-8d6e-4ea3-adec-c12b7207bcf6">
      <UserInfo>
        <DisplayName>Petri Ovaskainen</DisplayName>
        <AccountId>65</AccountId>
        <AccountType/>
      </UserInfo>
    </oy_owner>
    <oy_keywordsNoteField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Dokumenttipohjat</TermName>
          <TermId xmlns="http://schemas.microsoft.com/office/infopath/2007/PartnerControls">778455bb-615e-47d7-8dbd-5c9cab4aadc7</TermId>
        </TermInfo>
      </Terms>
    </oy_keywordsNoteField>
    <TaxCatchAll xmlns="7a27955c-8d6e-4ea3-adec-c12b7207bcf6">
      <Value>627</Value>
      <Value>360</Value>
      <Value>492</Value>
    </TaxCatchAll>
    <oy_departmentNoteField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240927 Viestintä, markkinointi ja yhteiskuntasuhteet</TermName>
          <TermId xmlns="http://schemas.microsoft.com/office/infopath/2007/PartnerControls">8bd4d200-c4c0-4210-84f2-6f07028d2c73</TermId>
        </TermInfo>
      </Terms>
    </oy_departmentNoteField>
    <oy_subjectNoteField xmlns="7a27955c-8d6e-4ea3-adec-c12b7207bcf6">
      <Terms xmlns="http://schemas.microsoft.com/office/infopath/2007/PartnerControls"/>
    </oy_subjectNoteField>
    <oy_type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Ohje</TermName>
          <TermId xmlns="http://schemas.microsoft.com/office/infopath/2007/PartnerControls">62bdb1e9-6a4e-41b7-9f23-a2dfe98f3035</TermId>
        </TermInfo>
      </Terms>
    </oy_type>
  </documentManagement>
</p:properties>
</file>

<file path=customXml/itemProps1.xml><?xml version="1.0" encoding="utf-8"?>
<ds:datastoreItem xmlns:ds="http://schemas.openxmlformats.org/officeDocument/2006/customXml" ds:itemID="{7A9116B6-A93A-42C0-BA48-E10A06BBC8C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80E6FCD-BFB0-4EF5-91E8-9CA0E579D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7955c-8d6e-4ea3-adec-c12b7207b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4648D2-9BDE-4417-8260-ABE6730FD91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C4369EF-C76E-4238-9660-4D57403F939C}">
  <ds:schemaRefs>
    <ds:schemaRef ds:uri="http://purl.org/dc/terms/"/>
    <ds:schemaRef ds:uri="http://schemas.openxmlformats.org/package/2006/metadata/core-properties"/>
    <ds:schemaRef ds:uri="http://purl.org/dc/dcmitype/"/>
    <ds:schemaRef ds:uri="7a27955c-8d6e-4ea3-adec-c12b7207bcf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UniOulu_PPT_template_FIN_06_2016</Template>
  <TotalTime>0</TotalTime>
  <Words>1132</Words>
  <Application>Microsoft Office PowerPoint</Application>
  <PresentationFormat>Widescreen</PresentationFormat>
  <Paragraphs>247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Garamond</vt:lpstr>
      <vt:lpstr>Tahoma</vt:lpstr>
      <vt:lpstr>Trebuchet MS</vt:lpstr>
      <vt:lpstr>Verdana</vt:lpstr>
      <vt:lpstr>Oulun yliopisto</vt:lpstr>
      <vt:lpstr>Oulu_presentaatiomalli_FIN_kuvilla_v2016-04-16</vt:lpstr>
      <vt:lpstr>kalvopohjat</vt:lpstr>
      <vt:lpstr>Power to the People? Committing the Scholarly Community to the Development of Open Science in Finland</vt:lpstr>
      <vt:lpstr>PowerPoint Presentation</vt:lpstr>
      <vt:lpstr>Contents of this presentation </vt:lpstr>
      <vt:lpstr>The short story of Finnish Open Science </vt:lpstr>
      <vt:lpstr>PowerPoint Presentation</vt:lpstr>
      <vt:lpstr>The new Action Programme for the Finnish Scholarly Community by the  UNIFI: the Finnish universities’ council of rectors </vt:lpstr>
      <vt:lpstr>MEASURES</vt:lpstr>
      <vt:lpstr>MEASURES</vt:lpstr>
      <vt:lpstr>MEASURES</vt:lpstr>
      <vt:lpstr>MEASURES</vt:lpstr>
      <vt:lpstr>MEASURES</vt:lpstr>
      <vt:lpstr>MEASURES</vt:lpstr>
      <vt:lpstr>MEASURES</vt:lpstr>
      <vt:lpstr>MEASURES</vt:lpstr>
      <vt:lpstr>Open Science coordination  </vt:lpstr>
      <vt:lpstr>Preparation and discussions with the whole scholarly community</vt:lpstr>
      <vt:lpstr>PowerPoint Presentation</vt:lpstr>
      <vt:lpstr>More than 200 people involved with working groups</vt:lpstr>
      <vt:lpstr>National Open Access strategy</vt:lpstr>
      <vt:lpstr>National Open Access Strategy is produced by the Strategy Group  </vt:lpstr>
      <vt:lpstr>National Open Access Strategy is produced by the Strategy Group  </vt:lpstr>
      <vt:lpstr>National Open Access Strategy</vt:lpstr>
      <vt:lpstr>Conclusion?</vt:lpstr>
      <vt:lpstr>PowerPoint Presentation</vt:lpstr>
      <vt:lpstr>… and after all, we´ve done pretty good job during the last years..</vt:lpstr>
      <vt:lpstr>Thank You!  Questions and comments: pekka.olsbo@oulu.fi + 358 50 433 8697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2018-09-21T09:13:30Z</dcterms:created>
  <dcterms:modified xsi:type="dcterms:W3CDTF">2019-04-09T05:48:17Z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0x010100E2C66806664B437490F488AF34B7AFF600BC774A1D3665C24690F2F9AE8E5A2357</vt:lpwstr>
  </property>
  <property fmtid="{D5CDD505-2E9C-101B-9397-08002B2CF9AE}" pid="3" name="oy_department">
    <vt:lpwstr>492;#240927 Viestintä, markkinointi ja yhteiskuntasuhteet|8bd4d200-c4c0-4210-84f2-6f07028d2c73</vt:lpwstr>
  </property>
  <property fmtid="{D5CDD505-2E9C-101B-9397-08002B2CF9AE}" pid="4" name="oy_typeTaxonomy">
    <vt:lpwstr>627;#Ohje|62bdb1e9-6a4e-41b7-9f23-a2dfe98f3035</vt:lpwstr>
  </property>
  <property fmtid="{D5CDD505-2E9C-101B-9397-08002B2CF9AE}" pid="5" name="oy_keywords">
    <vt:lpwstr>360;#Dokumenttipohjat|778455bb-615e-47d7-8dbd-5c9cab4aadc7</vt:lpwstr>
  </property>
  <property fmtid="{D5CDD505-2E9C-101B-9397-08002B2CF9AE}" pid="6" name="oy_subject">
    <vt:lpwstr/>
  </property>
</Properties>
</file>