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6" r:id="rId7"/>
    <p:sldId id="267" r:id="rId8"/>
    <p:sldId id="265" r:id="rId9"/>
    <p:sldId id="268" r:id="rId10"/>
    <p:sldId id="270" r:id="rId11"/>
    <p:sldId id="272" r:id="rId12"/>
    <p:sldId id="271" r:id="rId13"/>
    <p:sldId id="277" r:id="rId14"/>
    <p:sldId id="269" r:id="rId15"/>
    <p:sldId id="261" r:id="rId16"/>
    <p:sldId id="274" r:id="rId17"/>
    <p:sldId id="273" r:id="rId18"/>
    <p:sldId id="276" r:id="rId19"/>
    <p:sldId id="275" r:id="rId20"/>
    <p:sldId id="264" r:id="rId21"/>
    <p:sldId id="278" r:id="rId22"/>
    <p:sldId id="259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1980784604799"/>
          <c:y val="4.6314707570914902E-2"/>
          <c:w val="0.76985642652877395"/>
          <c:h val="0.782156195190546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noFill/>
                <a:round/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12700">
                  <a:noFill/>
                  <a:round/>
                </a:ln>
                <a:effectLst/>
              </c:spPr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B2-4202-A087-6371EA05CD9D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2.9</c:v>
                </c:pt>
                <c:pt idx="2">
                  <c:v>4.0999999999999996</c:v>
                </c:pt>
                <c:pt idx="3">
                  <c:v>4.3</c:v>
                </c:pt>
                <c:pt idx="4">
                  <c:v>4.0999999999999996</c:v>
                </c:pt>
                <c:pt idx="5">
                  <c:v>2.6</c:v>
                </c:pt>
                <c:pt idx="6">
                  <c:v>0.745</c:v>
                </c:pt>
                <c:pt idx="7">
                  <c:v>1.3</c:v>
                </c:pt>
                <c:pt idx="8">
                  <c:v>1.7</c:v>
                </c:pt>
                <c:pt idx="9">
                  <c:v>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06-4722-A61B-CAC62D5E8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953848"/>
        <c:axId val="355176152"/>
      </c:lineChart>
      <c:catAx>
        <c:axId val="426953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176152"/>
        <c:crosses val="autoZero"/>
        <c:auto val="1"/>
        <c:lblAlgn val="ctr"/>
        <c:lblOffset val="100"/>
        <c:noMultiLvlLbl val="0"/>
      </c:catAx>
      <c:valAx>
        <c:axId val="35517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200" b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</a:rPr>
                  <a:t>Funding</a:t>
                </a:r>
                <a:r>
                  <a:rPr lang="en-US" sz="1200" b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</a:rPr>
                  <a:t> on Aramids</a:t>
                </a:r>
                <a:endParaRPr lang="en-US" sz="12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544158891593801E-2"/>
              <c:y val="6.33367109901803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426953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0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3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3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8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0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7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0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8F84-3613-4A20-B41B-F184CABFB6D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43CBB-C418-45D2-9561-32B9F443B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-science.com/" TargetMode="External"/><Relationship Id="rId2" Type="http://schemas.openxmlformats.org/officeDocument/2006/relationships/hyperlink" Target="http://www.uarctic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.osipov@digital-science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232" y="354267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Funding Trends,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Research Policy &amp; Innovation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808" y="2894902"/>
            <a:ext cx="9144000" cy="1655762"/>
          </a:xfrm>
        </p:spPr>
        <p:txBody>
          <a:bodyPr/>
          <a:lstStyle/>
          <a:p>
            <a:r>
              <a:rPr lang="en-US" b="1" dirty="0" smtClean="0"/>
              <a:t>How new types of data change the way we look at science </a:t>
            </a:r>
          </a:p>
          <a:p>
            <a:r>
              <a:rPr lang="en-US" b="1" dirty="0" smtClean="0"/>
              <a:t>(Arctic science)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71728" y="4168966"/>
            <a:ext cx="101132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Igor Osipov, PhD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2608" y="4918774"/>
            <a:ext cx="799795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 smtClean="0"/>
              <a:t>Chair, UArctic Institute for Science Analytics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Professor, Far Eastern Federal University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hlinkClick r:id="rId2"/>
              </a:rPr>
              <a:t>www.uarctic.org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729984" y="4888294"/>
            <a:ext cx="546201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 smtClean="0"/>
              <a:t>Vice-President, Academic &amp; Government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Digital Science (UK)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hlinkClick r:id="rId3"/>
              </a:rPr>
              <a:t>www.digital-science.com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13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0"/>
            <a:ext cx="10515600" cy="1325563"/>
          </a:xfrm>
        </p:spPr>
        <p:txBody>
          <a:bodyPr/>
          <a:lstStyle/>
          <a:p>
            <a:r>
              <a:rPr lang="en-US" dirty="0" smtClean="0"/>
              <a:t>Some outcomes (Top funded organizations)</a:t>
            </a:r>
            <a:endParaRPr lang="ru-RU" dirty="0"/>
          </a:p>
        </p:txBody>
      </p:sp>
      <p:pic>
        <p:nvPicPr>
          <p:cNvPr id="5" name="image8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56830" y="1031038"/>
            <a:ext cx="9745282" cy="56623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864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0"/>
            <a:ext cx="11573256" cy="1325563"/>
          </a:xfrm>
        </p:spPr>
        <p:txBody>
          <a:bodyPr/>
          <a:lstStyle/>
          <a:p>
            <a:r>
              <a:rPr lang="en-US" dirty="0" smtClean="0"/>
              <a:t>Output of Arctic Category in Scopus (top 6 fields)</a:t>
            </a:r>
            <a:endParaRPr lang="ru-RU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68" y="1038590"/>
            <a:ext cx="6928520" cy="56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0"/>
            <a:ext cx="11231880" cy="1325563"/>
          </a:xfrm>
        </p:spPr>
        <p:txBody>
          <a:bodyPr/>
          <a:lstStyle/>
          <a:p>
            <a:r>
              <a:rPr lang="en-US" dirty="0" smtClean="0"/>
              <a:t>Output of Arctic Category in RUS Science Index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56" y="1044046"/>
            <a:ext cx="9642047" cy="54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2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24" y="27547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Then we were asked to help build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DIMENSIONS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https://app.dimensions.ai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03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rontiersin.org/files/Articles/386181/frma-03-00023-HTML-r1/image_m/frma-03-00023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" y="1795474"/>
            <a:ext cx="11981475" cy="32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11480" y="1"/>
            <a:ext cx="11573256" cy="10485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Reasons we agreed were simple: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030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232" y="170053"/>
            <a:ext cx="10515600" cy="1325563"/>
          </a:xfrm>
        </p:spPr>
        <p:txBody>
          <a:bodyPr/>
          <a:lstStyle/>
          <a:p>
            <a:r>
              <a:rPr lang="en-US" dirty="0" smtClean="0"/>
              <a:t>Actual Project Task: Research Category (teaching the machine)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92352" y="3450336"/>
            <a:ext cx="1381546" cy="1246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Grants </a:t>
            </a:r>
          </a:p>
          <a:p>
            <a:pPr algn="ctr"/>
            <a:r>
              <a:rPr lang="en-US" dirty="0" smtClean="0"/>
              <a:t>(4.3 </a:t>
            </a:r>
            <a:r>
              <a:rPr lang="en-US" dirty="0" err="1" smtClean="0"/>
              <a:t>mln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2800" y="3425952"/>
            <a:ext cx="1353312" cy="1267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Indexed Pubs </a:t>
            </a:r>
          </a:p>
          <a:p>
            <a:pPr algn="ctr"/>
            <a:r>
              <a:rPr lang="en-US" dirty="0" smtClean="0"/>
              <a:t>(97 </a:t>
            </a:r>
            <a:r>
              <a:rPr lang="en-US" dirty="0" err="1" smtClean="0"/>
              <a:t>mln</a:t>
            </a:r>
            <a:r>
              <a:rPr lang="en-US" dirty="0" smtClean="0"/>
              <a:t>.) </a:t>
            </a:r>
            <a:r>
              <a:rPr lang="en-US" dirty="0" err="1" smtClean="0"/>
              <a:t>incl</a:t>
            </a:r>
            <a:r>
              <a:rPr lang="en-US" dirty="0" smtClean="0"/>
              <a:t> Open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1328" y="3438144"/>
            <a:ext cx="1316736" cy="1243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Patents (38 </a:t>
            </a:r>
            <a:r>
              <a:rPr lang="en-US" dirty="0" err="1" smtClean="0"/>
              <a:t>mln</a:t>
            </a:r>
            <a:r>
              <a:rPr lang="en-US" dirty="0" smtClean="0"/>
              <a:t>.)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14032" y="3432048"/>
            <a:ext cx="1395984" cy="1274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Trials</a:t>
            </a:r>
          </a:p>
          <a:p>
            <a:pPr algn="ctr"/>
            <a:r>
              <a:rPr lang="en-US" dirty="0" smtClean="0"/>
              <a:t>(0.4 </a:t>
            </a:r>
            <a:r>
              <a:rPr lang="en-US" dirty="0" err="1" smtClean="0"/>
              <a:t>mln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23744" y="2218944"/>
            <a:ext cx="587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SEARCH TASK / KEYWORDS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95232" y="3474720"/>
            <a:ext cx="1487424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 Documents</a:t>
            </a:r>
          </a:p>
          <a:p>
            <a:pPr algn="ctr"/>
            <a:r>
              <a:rPr lang="en-US" dirty="0" smtClean="0"/>
              <a:t>(0.4 </a:t>
            </a:r>
            <a:r>
              <a:rPr lang="en-US" dirty="0" err="1" smtClean="0"/>
              <a:t>mln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51504" y="5004816"/>
            <a:ext cx="2225040" cy="73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Altmetric (Social Attention)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3808" y="4998720"/>
            <a:ext cx="2474976" cy="73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Repository Matls. References (</a:t>
            </a:r>
            <a:r>
              <a:rPr lang="en-US" dirty="0" err="1" smtClean="0"/>
              <a:t>Figshare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8" idx="2"/>
            <a:endCxn id="3" idx="0"/>
          </p:cNvCxnSpPr>
          <p:nvPr/>
        </p:nvCxnSpPr>
        <p:spPr>
          <a:xfrm flipH="1">
            <a:off x="1983125" y="2742164"/>
            <a:ext cx="3478891" cy="70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9" idx="0"/>
          </p:cNvCxnSpPr>
          <p:nvPr/>
        </p:nvCxnSpPr>
        <p:spPr>
          <a:xfrm flipH="1">
            <a:off x="4029456" y="2742164"/>
            <a:ext cx="1432560" cy="68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0" idx="0"/>
          </p:cNvCxnSpPr>
          <p:nvPr/>
        </p:nvCxnSpPr>
        <p:spPr>
          <a:xfrm>
            <a:off x="5462016" y="2742164"/>
            <a:ext cx="487680" cy="69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1" idx="0"/>
          </p:cNvCxnSpPr>
          <p:nvPr/>
        </p:nvCxnSpPr>
        <p:spPr>
          <a:xfrm>
            <a:off x="5462016" y="2742164"/>
            <a:ext cx="2350008" cy="689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2"/>
            <a:endCxn id="13" idx="0"/>
          </p:cNvCxnSpPr>
          <p:nvPr/>
        </p:nvCxnSpPr>
        <p:spPr>
          <a:xfrm>
            <a:off x="5462016" y="2742164"/>
            <a:ext cx="4376928" cy="73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19200" y="5010912"/>
            <a:ext cx="2225040" cy="73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Organizational Profiling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47760" y="4992624"/>
            <a:ext cx="1822704" cy="737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Researcher Profiling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12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133477"/>
            <a:ext cx="10515600" cy="1325563"/>
          </a:xfrm>
        </p:spPr>
        <p:txBody>
          <a:bodyPr/>
          <a:lstStyle/>
          <a:p>
            <a:r>
              <a:rPr lang="en-US" dirty="0" smtClean="0"/>
              <a:t>Why it changed they way we look at science: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106424"/>
            <a:ext cx="3889248" cy="2916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6" y="1082040"/>
            <a:ext cx="4255008" cy="3191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" y="3922776"/>
            <a:ext cx="3913632" cy="2935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4215384"/>
            <a:ext cx="3523488" cy="2642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433" y="3979934"/>
            <a:ext cx="3682999" cy="25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5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56" y="0"/>
            <a:ext cx="10515600" cy="1325563"/>
          </a:xfrm>
        </p:spPr>
        <p:txBody>
          <a:bodyPr/>
          <a:lstStyle/>
          <a:p>
            <a:r>
              <a:rPr lang="en-US" dirty="0" smtClean="0"/>
              <a:t>Trends, innovation, collaboration and policy</a:t>
            </a:r>
            <a:endParaRPr lang="ru-RU" dirty="0"/>
          </a:p>
        </p:txBody>
      </p:sp>
      <p:pic>
        <p:nvPicPr>
          <p:cNvPr id="9" name="Picture 4" descr="https://lh3.googleusercontent.com/YAb3JGMRPyLUl4d_3a3Elifa2G0shc2FK96pm8hvKUIOYUyFg4ji3-noL6j1HxxOUJAd5pwO95xAfUiYXOfyyzOkegSIxxlwI2Fx0EhKbEwTeaLdHKZAmW50UDaQ319mpuF3JG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69" y="1177556"/>
            <a:ext cx="8807703" cy="24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19" y="3765602"/>
            <a:ext cx="4785761" cy="28415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51" y="3723833"/>
            <a:ext cx="4844795" cy="29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42" y="0"/>
            <a:ext cx="10515600" cy="1325563"/>
          </a:xfrm>
        </p:spPr>
        <p:txBody>
          <a:bodyPr/>
          <a:lstStyle/>
          <a:p>
            <a:r>
              <a:rPr lang="en-US" dirty="0" smtClean="0"/>
              <a:t>Shaping Research Strategy Example: Aramids</a:t>
            </a:r>
            <a:endParaRPr lang="ru-RU" dirty="0"/>
          </a:p>
        </p:txBody>
      </p:sp>
      <p:graphicFrame>
        <p:nvGraphicFramePr>
          <p:cNvPr id="4" name="Chart 13">
            <a:extLst>
              <a:ext uri="{FF2B5EF4-FFF2-40B4-BE49-F238E27FC236}">
                <a16:creationId xmlns="" xmlns:a16="http://schemas.microsoft.com/office/drawing/2014/main" id="{B022A5D6-821F-4E66-8A30-4B4097795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879424"/>
              </p:ext>
            </p:extLst>
          </p:nvPr>
        </p:nvGraphicFramePr>
        <p:xfrm>
          <a:off x="1941094" y="1685971"/>
          <a:ext cx="7812505" cy="488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9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18821"/>
            <a:ext cx="10515600" cy="1325563"/>
          </a:xfrm>
        </p:spPr>
        <p:txBody>
          <a:bodyPr/>
          <a:lstStyle/>
          <a:p>
            <a:r>
              <a:rPr lang="en-US" dirty="0" smtClean="0"/>
              <a:t>An Academic Journey: 2015-2017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7804" y="2129835"/>
            <a:ext cx="77257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Dr. Igor Osipov, Task force Chair, Research Fellow, FEFU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Dr. Dag W. Aksnes, Research Professor, Nordic Institute for Studies in Innovation, Research and Education (NIFU)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Dr. Diane Hirshberg Professor, UAA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Dr. Olga Moskaleva, Professor, St. Petersburg State University (SPBSU)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Dr. Lars Kullerud, President of University of Arctic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UiT</a:t>
            </a:r>
            <a:r>
              <a:rPr lang="en-US" sz="2000" dirty="0" smtClean="0">
                <a:solidFill>
                  <a:srgbClr val="C00000"/>
                </a:solidFill>
              </a:rPr>
              <a:t> / UArctic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Dr. Peter </a:t>
            </a:r>
            <a:r>
              <a:rPr lang="en-US" sz="2000" dirty="0" err="1" smtClean="0">
                <a:solidFill>
                  <a:srgbClr val="C00000"/>
                </a:solidFill>
              </a:rPr>
              <a:t>Skiold</a:t>
            </a:r>
            <a:r>
              <a:rPr lang="en-US" sz="2000" dirty="0" smtClean="0">
                <a:solidFill>
                  <a:srgbClr val="C00000"/>
                </a:solidFill>
              </a:rPr>
              <a:t>, Professor, University of </a:t>
            </a:r>
            <a:r>
              <a:rPr lang="en-US" sz="2000" dirty="0" err="1" smtClean="0">
                <a:solidFill>
                  <a:srgbClr val="C00000"/>
                </a:solidFill>
              </a:rPr>
              <a:t>Umeä</a:t>
            </a:r>
            <a:r>
              <a:rPr lang="en-US" sz="2000" dirty="0" smtClean="0">
                <a:solidFill>
                  <a:srgbClr val="C00000"/>
                </a:solidFill>
              </a:rPr>
              <a:t> (ARCUS)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Dr</a:t>
            </a:r>
            <a:r>
              <a:rPr lang="en-US" sz="2000" dirty="0">
                <a:solidFill>
                  <a:srgbClr val="C00000"/>
                </a:solidFill>
              </a:rPr>
              <a:t>. David </a:t>
            </a:r>
            <a:r>
              <a:rPr lang="en-US" sz="2000" dirty="0" smtClean="0">
                <a:solidFill>
                  <a:srgbClr val="C00000"/>
                </a:solidFill>
              </a:rPr>
              <a:t>Carlson, Director</a:t>
            </a:r>
            <a:r>
              <a:rPr lang="en-US" sz="2000" dirty="0">
                <a:solidFill>
                  <a:srgbClr val="C00000"/>
                </a:solidFill>
              </a:rPr>
              <a:t>, World Climate Research </a:t>
            </a:r>
            <a:r>
              <a:rPr lang="en-US" sz="2000" dirty="0" smtClean="0">
                <a:solidFill>
                  <a:srgbClr val="C00000"/>
                </a:solidFill>
              </a:rPr>
              <a:t>Program (UN).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Dr. David </a:t>
            </a:r>
            <a:r>
              <a:rPr lang="en-US" sz="2000" dirty="0" smtClean="0">
                <a:solidFill>
                  <a:srgbClr val="C00000"/>
                </a:solidFill>
              </a:rPr>
              <a:t>Hik, Professor</a:t>
            </a:r>
            <a:r>
              <a:rPr lang="en-US" sz="2000" dirty="0">
                <a:solidFill>
                  <a:srgbClr val="C00000"/>
                </a:solidFill>
              </a:rPr>
              <a:t>, University of </a:t>
            </a:r>
            <a:r>
              <a:rPr lang="en-US" sz="2000" dirty="0" smtClean="0">
                <a:solidFill>
                  <a:srgbClr val="C00000"/>
                </a:solidFill>
              </a:rPr>
              <a:t>Alberta (U of A)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Dr</a:t>
            </a:r>
            <a:r>
              <a:rPr lang="en-US" sz="2000" dirty="0">
                <a:solidFill>
                  <a:srgbClr val="C00000"/>
                </a:solidFill>
              </a:rPr>
              <a:t>. Susan </a:t>
            </a:r>
            <a:r>
              <a:rPr lang="en-US" sz="2000" dirty="0" smtClean="0">
                <a:solidFill>
                  <a:srgbClr val="C00000"/>
                </a:solidFill>
              </a:rPr>
              <a:t>Henrichs, Provost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Vice Chancellor, UAF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205" y="2054068"/>
            <a:ext cx="4296438" cy="29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88" y="0"/>
            <a:ext cx="10515600" cy="1325563"/>
          </a:xfrm>
        </p:spPr>
        <p:txBody>
          <a:bodyPr/>
          <a:lstStyle/>
          <a:p>
            <a:r>
              <a:rPr lang="en-US" dirty="0" smtClean="0"/>
              <a:t>Slovakia Engagement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35" y="1131530"/>
            <a:ext cx="6138311" cy="53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15" y="0"/>
            <a:ext cx="10515600" cy="1325563"/>
          </a:xfrm>
        </p:spPr>
        <p:txBody>
          <a:bodyPr/>
          <a:lstStyle/>
          <a:p>
            <a:r>
              <a:rPr lang="en-US" dirty="0" smtClean="0"/>
              <a:t>New Paradigm: Data and Platforms</a:t>
            </a:r>
            <a:endParaRPr lang="ru-R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90" y="1080282"/>
            <a:ext cx="9922510" cy="70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5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rontiersin.org/files/Articles/386181/frma-03-00023-HTML-r1/image_m/frma-03-00023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7" y="1137106"/>
            <a:ext cx="11981475" cy="32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8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24" y="6590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THANK YOU! QUESTIONS?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93648" y="3327718"/>
            <a:ext cx="101132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Igor Osipov, PhD</a:t>
            </a:r>
          </a:p>
          <a:p>
            <a:r>
              <a:rPr lang="en-US" dirty="0" smtClean="0">
                <a:hlinkClick r:id="rId2"/>
              </a:rPr>
              <a:t>i.osipov@digital-science.com</a:t>
            </a:r>
            <a:endParaRPr lang="en-US" dirty="0" smtClean="0"/>
          </a:p>
          <a:p>
            <a:r>
              <a:rPr lang="en-US" dirty="0" smtClean="0"/>
              <a:t>Direct: +44 774 185 3233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12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0"/>
            <a:ext cx="10515600" cy="1325563"/>
          </a:xfrm>
        </p:spPr>
        <p:txBody>
          <a:bodyPr/>
          <a:lstStyle/>
          <a:p>
            <a:r>
              <a:rPr lang="en-US" dirty="0" smtClean="0"/>
              <a:t>What’s University of the Arctic?</a:t>
            </a:r>
            <a:endParaRPr lang="ru-RU" dirty="0"/>
          </a:p>
        </p:txBody>
      </p:sp>
      <p:pic>
        <p:nvPicPr>
          <p:cNvPr id="6" name="Picture 2" descr="http://www.afsa.org/sites/default/files/fsj2015november_gitgaad_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6" y="1372954"/>
            <a:ext cx="3967694" cy="51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56" y="1714330"/>
            <a:ext cx="7380232" cy="44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0"/>
            <a:ext cx="9694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68" y="121285"/>
            <a:ext cx="10515600" cy="1325563"/>
          </a:xfrm>
        </p:spPr>
        <p:txBody>
          <a:bodyPr/>
          <a:lstStyle/>
          <a:p>
            <a:r>
              <a:rPr lang="en-US" dirty="0" smtClean="0"/>
              <a:t>Established Project Partnerships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1716855"/>
            <a:ext cx="1795648" cy="1983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7" y="1875351"/>
            <a:ext cx="3327676" cy="915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7" y="1762911"/>
            <a:ext cx="3611815" cy="1033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" y="3201141"/>
            <a:ext cx="3082805" cy="11808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042" y="3896993"/>
            <a:ext cx="2496155" cy="10866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956" y="4582779"/>
            <a:ext cx="3193057" cy="10592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305" y="3409314"/>
            <a:ext cx="1318460" cy="191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Actual Project Task: Arctic Research Category (teaching and fighting the machine)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79" y="1772209"/>
            <a:ext cx="6256562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Project Task: Research Category (teaching the machine)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55253" y="2296465"/>
            <a:ext cx="1347251" cy="1007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53515" y="2339137"/>
            <a:ext cx="1322797" cy="989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80401" y="2363521"/>
            <a:ext cx="1388007" cy="1038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37846" y="2412289"/>
            <a:ext cx="1273890" cy="95270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38528" y="3767328"/>
            <a:ext cx="1219200" cy="1170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Grants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9664" y="3816096"/>
            <a:ext cx="1243584" cy="1158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Indexed Pubs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9568" y="3803904"/>
            <a:ext cx="1231392" cy="1170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RINC pubs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72144" y="3822192"/>
            <a:ext cx="1231392" cy="1170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Altmetric Mentions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60576" y="1926336"/>
            <a:ext cx="2097024" cy="35356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2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07" y="1629012"/>
            <a:ext cx="1916748" cy="2692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832" y="0"/>
            <a:ext cx="9795053" cy="1143000"/>
          </a:xfrm>
        </p:spPr>
        <p:txBody>
          <a:bodyPr/>
          <a:lstStyle/>
          <a:p>
            <a:r>
              <a:rPr lang="en-US" sz="3120" dirty="0" smtClean="0"/>
              <a:t>Institute Pilot Results </a:t>
            </a:r>
            <a:r>
              <a:rPr lang="en-US" sz="3120" dirty="0"/>
              <a:t>(2015-2017 – 18 months)</a:t>
            </a:r>
            <a:endParaRPr lang="ru-RU" sz="312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6" y="1412332"/>
            <a:ext cx="1920239" cy="2693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4056" y="1420890"/>
            <a:ext cx="7527716" cy="32502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80" dirty="0">
                <a:solidFill>
                  <a:srgbClr val="FF0000"/>
                </a:solidFill>
              </a:rPr>
              <a:t>International Arctic Research: Analyzing Global Funding Trends (2016 - 2017)</a:t>
            </a:r>
            <a:endParaRPr lang="en-US" sz="168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635" y="1996641"/>
            <a:ext cx="1955291" cy="2762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48730" y="1996641"/>
            <a:ext cx="4841446" cy="32502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80" dirty="0">
                <a:solidFill>
                  <a:srgbClr val="FF0000"/>
                </a:solidFill>
              </a:rPr>
              <a:t>Arctic Research Publication Trends</a:t>
            </a:r>
            <a:endParaRPr lang="en-US" sz="168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146" y="2481271"/>
            <a:ext cx="2052101" cy="2908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785" y="2563890"/>
            <a:ext cx="3225238" cy="79040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80" dirty="0">
                <a:solidFill>
                  <a:srgbClr val="FF0000"/>
                </a:solidFill>
              </a:rPr>
              <a:t>Arctic Altmetrics – Alternative Perspectives on the Impact of Arctic Research</a:t>
            </a:r>
            <a:endParaRPr lang="en-US" sz="168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404" y="3501319"/>
            <a:ext cx="1873240" cy="2659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84272" y="3485608"/>
            <a:ext cx="1981162" cy="102310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80" dirty="0">
                <a:solidFill>
                  <a:srgbClr val="FF0000"/>
                </a:solidFill>
              </a:rPr>
              <a:t>Arctic Research Publications: Russian Science Citations Index</a:t>
            </a:r>
            <a:endParaRPr lang="en-US" sz="168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dvAuto="500"/>
      <p:bldP spid="8" grpId="0" build="p" animBg="1" advAuto="500"/>
      <p:bldP spid="10" grpId="0" build="p" animBg="1" advAuto="500"/>
      <p:bldP spid="12" grpId="0" build="p" animBg="1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0"/>
            <a:ext cx="10515600" cy="1325563"/>
          </a:xfrm>
        </p:spPr>
        <p:txBody>
          <a:bodyPr/>
          <a:lstStyle/>
          <a:p>
            <a:r>
              <a:rPr lang="en-US" dirty="0" smtClean="0"/>
              <a:t>Some outcomes (</a:t>
            </a:r>
            <a:r>
              <a:rPr lang="en-US" dirty="0" err="1" smtClean="0"/>
              <a:t>FoR</a:t>
            </a:r>
            <a:r>
              <a:rPr lang="en-US" dirty="0" smtClean="0"/>
              <a:t> Analysis)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14" y="1025287"/>
            <a:ext cx="8107245" cy="58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417</Words>
  <Application>Microsoft Office PowerPoint</Application>
  <PresentationFormat>Широкоэкранный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Тема Office</vt:lpstr>
      <vt:lpstr>Funding Trends,  Research Policy &amp; Innovation</vt:lpstr>
      <vt:lpstr>An Academic Journey: 2015-2017 </vt:lpstr>
      <vt:lpstr>What’s University of the Arctic?</vt:lpstr>
      <vt:lpstr>Презентация PowerPoint</vt:lpstr>
      <vt:lpstr>Established Project Partnerships</vt:lpstr>
      <vt:lpstr>Actual Project Task: Arctic Research Category (teaching and fighting the machine)</vt:lpstr>
      <vt:lpstr>Actual Project Task: Research Category (teaching the machine)</vt:lpstr>
      <vt:lpstr>Institute Pilot Results (2015-2017 – 18 months)</vt:lpstr>
      <vt:lpstr>Some outcomes (FoR Analysis)</vt:lpstr>
      <vt:lpstr>Some outcomes (Top funded organizations)</vt:lpstr>
      <vt:lpstr>Output of Arctic Category in Scopus (top 6 fields)</vt:lpstr>
      <vt:lpstr>Output of Arctic Category in RUS Science Index</vt:lpstr>
      <vt:lpstr>Презентация PowerPoint</vt:lpstr>
      <vt:lpstr>Then we were asked to help build   DIMENSIONS  https://app.dimensions.ai  </vt:lpstr>
      <vt:lpstr>Reasons we agreed were simple:</vt:lpstr>
      <vt:lpstr>Actual Project Task: Research Category (teaching the machine)</vt:lpstr>
      <vt:lpstr>Why it changed they way we look at science: </vt:lpstr>
      <vt:lpstr>Trends, innovation, collaboration and policy</vt:lpstr>
      <vt:lpstr>Shaping Research Strategy Example: Aramids</vt:lpstr>
      <vt:lpstr>Slovakia Engagement</vt:lpstr>
      <vt:lpstr>New Paradigm: Data and Platforms</vt:lpstr>
      <vt:lpstr>Презентация PowerPoint</vt:lpstr>
      <vt:lpstr>  THANK YOU!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Trends,  Research Policy &amp; Innovation</dc:title>
  <dc:creator>Осипов Игорь Александрович / Igor A. Osipov</dc:creator>
  <cp:lastModifiedBy>Осипов Игорь Александрович / Igor A. Osipov</cp:lastModifiedBy>
  <cp:revision>10</cp:revision>
  <dcterms:created xsi:type="dcterms:W3CDTF">2019-04-09T05:31:56Z</dcterms:created>
  <dcterms:modified xsi:type="dcterms:W3CDTF">2019-04-09T06:45:37Z</dcterms:modified>
</cp:coreProperties>
</file>