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13"/>
  </p:notesMasterIdLst>
  <p:handoutMasterIdLst>
    <p:handoutMasterId r:id="rId14"/>
  </p:handoutMasterIdLst>
  <p:sldIdLst>
    <p:sldId id="256" r:id="rId2"/>
    <p:sldId id="278" r:id="rId3"/>
    <p:sldId id="257" r:id="rId4"/>
    <p:sldId id="265" r:id="rId5"/>
    <p:sldId id="276" r:id="rId6"/>
    <p:sldId id="277" r:id="rId7"/>
    <p:sldId id="275" r:id="rId8"/>
    <p:sldId id="266" r:id="rId9"/>
    <p:sldId id="267" r:id="rId10"/>
    <p:sldId id="268" r:id="rId11"/>
    <p:sldId id="259" r:id="rId12"/>
  </p:sldIdLst>
  <p:sldSz cx="9144000" cy="6858000" type="screen4x3"/>
  <p:notesSz cx="6797675" cy="9926638"/>
  <p:defaultTextStyle>
    <a:defPPr>
      <a:defRPr lang="en-GB"/>
    </a:defPPr>
    <a:lvl1pPr algn="l" rtl="0" fontAlgn="b">
      <a:spcBef>
        <a:spcPct val="3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">
      <a:spcBef>
        <a:spcPct val="3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">
      <a:spcBef>
        <a:spcPct val="3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">
      <a:spcBef>
        <a:spcPct val="3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">
      <a:spcBef>
        <a:spcPct val="30000"/>
      </a:spcBef>
      <a:spcAft>
        <a:spcPct val="0"/>
      </a:spcAft>
      <a:defRPr sz="24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D852"/>
    <a:srgbClr val="FABE00"/>
    <a:srgbClr val="D6A300"/>
    <a:srgbClr val="A47D00"/>
    <a:srgbClr val="A8034F"/>
    <a:srgbClr val="FFFFFF"/>
    <a:srgbClr val="A8B50A"/>
    <a:srgbClr val="007A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7684" autoAdjust="0"/>
    <p:restoredTop sz="44231" autoAdjust="0"/>
  </p:normalViewPr>
  <p:slideViewPr>
    <p:cSldViewPr snapToGrid="0">
      <p:cViewPr varScale="1">
        <p:scale>
          <a:sx n="73" d="100"/>
          <a:sy n="73" d="100"/>
        </p:scale>
        <p:origin x="79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-3366" y="-108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defRPr sz="1200"/>
            </a:lvl1pPr>
          </a:lstStyle>
          <a:p>
            <a:endParaRPr lang="en-GB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base">
              <a:spcBef>
                <a:spcPct val="0"/>
              </a:spcBef>
              <a:defRPr sz="1200"/>
            </a:lvl1pPr>
          </a:lstStyle>
          <a:p>
            <a:endParaRPr lang="en-GB"/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defRPr sz="1200"/>
            </a:lvl1pPr>
          </a:lstStyle>
          <a:p>
            <a:endParaRPr lang="en-GB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base">
              <a:spcBef>
                <a:spcPct val="0"/>
              </a:spcBef>
              <a:defRPr sz="1200"/>
            </a:lvl1pPr>
          </a:lstStyle>
          <a:p>
            <a:fld id="{44AF512D-E224-4E93-B1D1-FE2471EDF047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53845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defRPr sz="1200"/>
            </a:lvl1pPr>
          </a:lstStyle>
          <a:p>
            <a:endParaRPr lang="en-GB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fontAlgn="base">
              <a:spcBef>
                <a:spcPct val="0"/>
              </a:spcBef>
              <a:defRPr sz="1200"/>
            </a:lvl1pPr>
          </a:lstStyle>
          <a:p>
            <a:endParaRPr lang="en-GB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16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4875"/>
            <a:ext cx="5438775" cy="446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defRPr sz="1200"/>
            </a:lvl1pPr>
          </a:lstStyle>
          <a:p>
            <a:endParaRPr lang="en-GB"/>
          </a:p>
        </p:txBody>
      </p:sp>
      <p:sp>
        <p:nvSpPr>
          <p:cNvPr id="16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fontAlgn="base">
              <a:spcBef>
                <a:spcPct val="0"/>
              </a:spcBef>
              <a:defRPr sz="1200"/>
            </a:lvl1pPr>
          </a:lstStyle>
          <a:p>
            <a:fld id="{164B663F-FE7E-487F-B07F-3A770B0BE146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106373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B663F-FE7E-487F-B07F-3A770B0BE146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0220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B663F-FE7E-487F-B07F-3A770B0BE146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4165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000" dirty="0" smtClean="0"/>
              <a:t>This 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B663F-FE7E-487F-B07F-3A770B0BE146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0135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tiff"/><Relationship Id="rId5" Type="http://schemas.openxmlformats.org/officeDocument/2006/relationships/image" Target="../media/image6.jpeg"/><Relationship Id="rId4" Type="http://schemas.openxmlformats.org/officeDocument/2006/relationships/image" Target="../media/image5.emf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0" y="2592090"/>
            <a:ext cx="9144000" cy="4265910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5137" name="Picture 17" descr="Uok_Logo_PMS294_P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932" y="299722"/>
            <a:ext cx="1007492" cy="546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 userDrawn="1"/>
        </p:nvSpPr>
        <p:spPr>
          <a:xfrm>
            <a:off x="467544" y="299723"/>
            <a:ext cx="2808312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pPr algn="l"/>
            <a:r>
              <a:rPr lang="en-GB" sz="1200" dirty="0" smtClean="0">
                <a:solidFill>
                  <a:srgbClr val="002060"/>
                </a:solidFill>
              </a:rPr>
              <a:t>The UK’s European university</a:t>
            </a:r>
            <a:endParaRPr lang="en-GB" sz="1200" dirty="0">
              <a:solidFill>
                <a:srgbClr val="002060"/>
              </a:solidFill>
            </a:endParaRP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67544" y="989117"/>
            <a:ext cx="4176464" cy="1512168"/>
          </a:xfrm>
          <a:solidFill>
            <a:schemeClr val="tx2">
              <a:lumMod val="75000"/>
            </a:schemeClr>
          </a:solidFill>
        </p:spPr>
        <p:txBody>
          <a:bodyPr lIns="252000" tIns="273600" rIns="252000"/>
          <a:lstStyle>
            <a:lvl1pPr marL="0" indent="0">
              <a:lnSpc>
                <a:spcPts val="2500"/>
              </a:lnSpc>
              <a:buNone/>
              <a:defRPr sz="2400" spc="-100" baseline="0">
                <a:solidFill>
                  <a:schemeClr val="bg1"/>
                </a:solidFill>
                <a:latin typeface="Century Schoolbook" pitchFamily="18" charset="0"/>
              </a:defRPr>
            </a:lvl1pPr>
          </a:lstStyle>
          <a:p>
            <a:pPr lvl="0"/>
            <a:r>
              <a:rPr lang="en-US" dirty="0" smtClean="0"/>
              <a:t>TYPE YOUR HEADING HERE 2014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 hasCustomPrompt="1"/>
          </p:nvPr>
        </p:nvSpPr>
        <p:spPr>
          <a:xfrm>
            <a:off x="467545" y="2488937"/>
            <a:ext cx="4176464" cy="664498"/>
          </a:xfrm>
          <a:solidFill>
            <a:schemeClr val="tx2">
              <a:lumMod val="75000"/>
            </a:schemeClr>
          </a:solidFill>
        </p:spPr>
        <p:txBody>
          <a:bodyPr lIns="252000" tIns="0" rIns="252000" bIns="154800" anchor="ctr" anchorCtr="0"/>
          <a:lstStyle>
            <a:lvl1pPr marL="0" indent="0">
              <a:lnSpc>
                <a:spcPts val="1380"/>
              </a:lnSpc>
              <a:spcBef>
                <a:spcPts val="0"/>
              </a:spcBef>
              <a:buNone/>
              <a:defRPr sz="1400" i="1" spc="-50">
                <a:solidFill>
                  <a:srgbClr val="D6A300"/>
                </a:solidFill>
                <a:latin typeface="Century Schoolbook"/>
                <a:cs typeface="Century Schoolbook"/>
              </a:defRPr>
            </a:lvl1pPr>
          </a:lstStyle>
          <a:p>
            <a:pPr lvl="0"/>
            <a:r>
              <a:rPr lang="en-US" dirty="0" smtClean="0"/>
              <a:t>Sub heading</a:t>
            </a:r>
          </a:p>
        </p:txBody>
      </p:sp>
      <p:sp>
        <p:nvSpPr>
          <p:cNvPr id="2" name="TextBox 1"/>
          <p:cNvSpPr txBox="1"/>
          <p:nvPr userDrawn="1"/>
        </p:nvSpPr>
        <p:spPr>
          <a:xfrm>
            <a:off x="6273800" y="1447800"/>
            <a:ext cx="1846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5695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52400" y="6489700"/>
            <a:ext cx="673100" cy="26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dirty="0" smtClean="0"/>
              <a:t>Page </a:t>
            </a:r>
            <a:fld id="{BB9ACB3B-81A4-6247-87B5-FC3E0A04C89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2801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764704"/>
            <a:ext cx="5111750" cy="536145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7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52400" y="6489700"/>
            <a:ext cx="673100" cy="26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dirty="0" smtClean="0"/>
              <a:t>Page </a:t>
            </a:r>
            <a:fld id="{BB9ACB3B-81A4-6247-87B5-FC3E0A04C89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52138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52400" y="6489700"/>
            <a:ext cx="673100" cy="26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dirty="0" smtClean="0"/>
              <a:t>Page </a:t>
            </a:r>
            <a:fld id="{BB9ACB3B-81A4-6247-87B5-FC3E0A04C89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953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s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342900" marR="0" indent="-342900" algn="l" defTabSz="914400" rtl="0" eaLnBrk="1" fontAlgn="b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" name="TextBox 4"/>
          <p:cNvSpPr txBox="1"/>
          <p:nvPr userDrawn="1"/>
        </p:nvSpPr>
        <p:spPr>
          <a:xfrm>
            <a:off x="-1860" y="0"/>
            <a:ext cx="9143999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6" name="Straight Connector 5"/>
          <p:cNvCxnSpPr/>
          <p:nvPr userDrawn="1"/>
        </p:nvCxnSpPr>
        <p:spPr bwMode="auto">
          <a:xfrm flipH="1">
            <a:off x="971600" y="1268760"/>
            <a:ext cx="432048" cy="1800200"/>
          </a:xfrm>
          <a:prstGeom prst="line">
            <a:avLst/>
          </a:prstGeom>
          <a:noFill/>
          <a:ln w="25400" cap="flat" cmpd="sng" algn="ctr">
            <a:solidFill>
              <a:srgbClr val="A47D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extBox 11"/>
          <p:cNvSpPr txBox="1"/>
          <p:nvPr userDrawn="1"/>
        </p:nvSpPr>
        <p:spPr>
          <a:xfrm>
            <a:off x="1547664" y="1196752"/>
            <a:ext cx="4392488" cy="240373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b" latinLnBrk="0" hangingPunct="1">
              <a:lnSpc>
                <a:spcPts val="5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 spc="-100" dirty="0" smtClean="0">
                <a:solidFill>
                  <a:srgbClr val="A47D00"/>
                </a:solidFill>
                <a:latin typeface="Century Schoolbook"/>
                <a:cs typeface="Century Schoolbook"/>
              </a:rPr>
              <a:t>THE UK’S EUROPEAN UNIVERSITY</a:t>
            </a:r>
          </a:p>
          <a:p>
            <a:endParaRPr lang="en-US" dirty="0"/>
          </a:p>
        </p:txBody>
      </p:sp>
      <p:pic>
        <p:nvPicPr>
          <p:cNvPr id="15" name="Picture 14" descr="Uok_Logo_white.eps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556684"/>
            <a:ext cx="1387978" cy="752636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1547664" y="5949280"/>
            <a:ext cx="2736304" cy="307777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spAutoFit/>
          </a:bodyPr>
          <a:lstStyle/>
          <a:p>
            <a:r>
              <a:rPr lang="en-US" sz="2000" kern="1400" spc="-100" dirty="0" err="1" smtClean="0">
                <a:solidFill>
                  <a:schemeClr val="bg1"/>
                </a:solidFill>
                <a:latin typeface="Century Schoolbook"/>
                <a:cs typeface="Century Schoolbook"/>
              </a:rPr>
              <a:t>www.kent.ac.uk</a:t>
            </a:r>
            <a:endParaRPr lang="en-US" sz="2000" kern="1400" spc="-100" dirty="0">
              <a:solidFill>
                <a:schemeClr val="bg1"/>
              </a:solidFill>
              <a:latin typeface="Century Schoolbook"/>
              <a:cs typeface="Century Schoolbook"/>
            </a:endParaRPr>
          </a:p>
        </p:txBody>
      </p:sp>
      <p:grpSp>
        <p:nvGrpSpPr>
          <p:cNvPr id="9" name="Group 8"/>
          <p:cNvGrpSpPr/>
          <p:nvPr userDrawn="1"/>
        </p:nvGrpSpPr>
        <p:grpSpPr>
          <a:xfrm>
            <a:off x="1549959" y="5585850"/>
            <a:ext cx="1356664" cy="284120"/>
            <a:chOff x="1547664" y="5589240"/>
            <a:chExt cx="1523655" cy="319092"/>
          </a:xfrm>
        </p:grpSpPr>
        <p:pic>
          <p:nvPicPr>
            <p:cNvPr id="2" name="Picture 1" descr="Facebook__very_small.eps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7664" y="5589240"/>
              <a:ext cx="324260" cy="312595"/>
            </a:xfrm>
            <a:prstGeom prst="rect">
              <a:avLst/>
            </a:prstGeom>
          </p:spPr>
        </p:pic>
        <p:pic>
          <p:nvPicPr>
            <p:cNvPr id="3" name="Picture 2" descr="twitter-bird-white-on-blue_small.eps"/>
            <p:cNvPicPr>
              <a:picLocks noChangeAspect="1"/>
            </p:cNvPicPr>
            <p:nvPr userDrawn="1"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9042"/>
            <a:stretch/>
          </p:blipFill>
          <p:spPr>
            <a:xfrm>
              <a:off x="1941392" y="5589240"/>
              <a:ext cx="330409" cy="312115"/>
            </a:xfrm>
            <a:prstGeom prst="rect">
              <a:avLst/>
            </a:prstGeom>
          </p:spPr>
        </p:pic>
        <p:pic>
          <p:nvPicPr>
            <p:cNvPr id="7" name="Picture 6" descr="LI_brand.jpg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2" t="6533" r="3179" b="3587"/>
            <a:stretch/>
          </p:blipFill>
          <p:spPr>
            <a:xfrm>
              <a:off x="2755635" y="5589240"/>
              <a:ext cx="315684" cy="319092"/>
            </a:xfrm>
            <a:prstGeom prst="rect">
              <a:avLst/>
            </a:prstGeom>
          </p:spPr>
        </p:pic>
        <p:pic>
          <p:nvPicPr>
            <p:cNvPr id="8" name="Picture 7" descr="youtube.tif"/>
            <p:cNvPicPr>
              <a:picLocks noChangeAspect="1"/>
            </p:cNvPicPr>
            <p:nvPr userDrawn="1"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44" t="7968" r="10058" b="11869"/>
            <a:stretch/>
          </p:blipFill>
          <p:spPr>
            <a:xfrm>
              <a:off x="2346244" y="5589240"/>
              <a:ext cx="330650" cy="31259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36972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52400" y="6489700"/>
            <a:ext cx="673100" cy="26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dirty="0" smtClean="0"/>
              <a:t>Page </a:t>
            </a:r>
            <a:fld id="{BB9ACB3B-81A4-6247-87B5-FC3E0A04C89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66387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section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4"/>
          </p:nvPr>
        </p:nvSpPr>
        <p:spPr>
          <a:xfrm>
            <a:off x="0" y="260648"/>
            <a:ext cx="9144000" cy="612068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499992" y="764704"/>
            <a:ext cx="4176464" cy="1584176"/>
          </a:xfrm>
          <a:solidFill>
            <a:schemeClr val="tx2">
              <a:lumMod val="75000"/>
            </a:schemeClr>
          </a:solidFill>
        </p:spPr>
        <p:txBody>
          <a:bodyPr lIns="720000" tIns="273600" rIns="360000"/>
          <a:lstStyle>
            <a:lvl1pPr marL="0" indent="0">
              <a:lnSpc>
                <a:spcPts val="2600"/>
              </a:lnSpc>
              <a:buNone/>
              <a:defRPr sz="2400" spc="-100">
                <a:solidFill>
                  <a:srgbClr val="A47D00"/>
                </a:solidFill>
                <a:latin typeface="Century Schoolbook" pitchFamily="18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499993" y="2276872"/>
            <a:ext cx="4176464" cy="935658"/>
          </a:xfrm>
          <a:solidFill>
            <a:srgbClr val="002A62"/>
          </a:solidFill>
          <a:ln>
            <a:noFill/>
          </a:ln>
        </p:spPr>
        <p:txBody>
          <a:bodyPr lIns="720000" rIns="360000" bIns="108000"/>
          <a:lstStyle>
            <a:lvl1pPr marL="0" indent="0">
              <a:lnSpc>
                <a:spcPts val="1480"/>
              </a:lnSpc>
              <a:spcBef>
                <a:spcPts val="0"/>
              </a:spcBef>
              <a:buNone/>
              <a:defRPr sz="1400" b="0" i="1" spc="-50">
                <a:solidFill>
                  <a:schemeClr val="bg1"/>
                </a:solidFill>
                <a:latin typeface="Century Schoolbook"/>
                <a:cs typeface="Century Schoolbook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3" name="Straight Connector 2"/>
          <p:cNvCxnSpPr/>
          <p:nvPr userDrawn="1"/>
        </p:nvCxnSpPr>
        <p:spPr bwMode="auto">
          <a:xfrm flipH="1">
            <a:off x="4860032" y="1052736"/>
            <a:ext cx="216024" cy="1224136"/>
          </a:xfrm>
          <a:prstGeom prst="line">
            <a:avLst/>
          </a:prstGeom>
          <a:noFill/>
          <a:ln w="15875" cap="flat" cmpd="sng" algn="ctr">
            <a:solidFill>
              <a:srgbClr val="A47D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52400" y="6489700"/>
            <a:ext cx="673100" cy="26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dirty="0" smtClean="0"/>
              <a:t>Page </a:t>
            </a:r>
            <a:fld id="{BB9ACB3B-81A4-6247-87B5-FC3E0A04C89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0857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ubsection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/>
          </p:cNvSpPr>
          <p:nvPr>
            <p:ph type="pic" sz="quarter" idx="14"/>
          </p:nvPr>
        </p:nvSpPr>
        <p:spPr>
          <a:xfrm>
            <a:off x="0" y="260648"/>
            <a:ext cx="9144000" cy="6120680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2" hasCustomPrompt="1"/>
          </p:nvPr>
        </p:nvSpPr>
        <p:spPr>
          <a:xfrm>
            <a:off x="467544" y="764704"/>
            <a:ext cx="4176464" cy="1584176"/>
          </a:xfrm>
          <a:solidFill>
            <a:schemeClr val="tx2">
              <a:lumMod val="75000"/>
            </a:schemeClr>
          </a:solidFill>
        </p:spPr>
        <p:txBody>
          <a:bodyPr lIns="720000" tIns="273600" rIns="360000"/>
          <a:lstStyle>
            <a:lvl1pPr marL="0" indent="0">
              <a:lnSpc>
                <a:spcPts val="2600"/>
              </a:lnSpc>
              <a:buNone/>
              <a:defRPr sz="2400" spc="-100">
                <a:solidFill>
                  <a:srgbClr val="A47D00"/>
                </a:solidFill>
                <a:latin typeface="Century Schoolbook" pitchFamily="18" charset="0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3"/>
          </p:nvPr>
        </p:nvSpPr>
        <p:spPr>
          <a:xfrm>
            <a:off x="467545" y="2348880"/>
            <a:ext cx="4176464" cy="720080"/>
          </a:xfrm>
          <a:solidFill>
            <a:schemeClr val="tx2">
              <a:lumMod val="75000"/>
            </a:schemeClr>
          </a:solidFill>
        </p:spPr>
        <p:txBody>
          <a:bodyPr lIns="720000" rIns="360000" bIns="108000"/>
          <a:lstStyle>
            <a:lvl1pPr marL="0" indent="0">
              <a:buNone/>
              <a:defRPr sz="1200" b="0" i="1">
                <a:solidFill>
                  <a:schemeClr val="bg1"/>
                </a:solidFill>
                <a:latin typeface="Century Schoolbook"/>
                <a:cs typeface="Century Schoolbook"/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cxnSp>
        <p:nvCxnSpPr>
          <p:cNvPr id="6" name="Straight Connector 5"/>
          <p:cNvCxnSpPr/>
          <p:nvPr userDrawn="1"/>
        </p:nvCxnSpPr>
        <p:spPr bwMode="auto">
          <a:xfrm flipH="1">
            <a:off x="827584" y="1052736"/>
            <a:ext cx="216024" cy="1224136"/>
          </a:xfrm>
          <a:prstGeom prst="line">
            <a:avLst/>
          </a:prstGeom>
          <a:noFill/>
          <a:ln w="15875" cap="flat" cmpd="sng" algn="ctr">
            <a:solidFill>
              <a:srgbClr val="A47D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52400" y="6489700"/>
            <a:ext cx="673100" cy="26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dirty="0" smtClean="0"/>
              <a:t>Page </a:t>
            </a:r>
            <a:fld id="{BB9ACB3B-81A4-6247-87B5-FC3E0A04C89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5037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3419872" y="1494509"/>
            <a:ext cx="2376264" cy="1728192"/>
          </a:xfrm>
        </p:spPr>
        <p:txBody>
          <a:bodyPr tIns="46800" anchor="b"/>
          <a:lstStyle>
            <a:lvl1pPr marL="0" indent="0">
              <a:buNone/>
              <a:defRPr sz="16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5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372200" y="1484784"/>
            <a:ext cx="2376264" cy="1728192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7" name="Picture Placeholder 7"/>
          <p:cNvSpPr>
            <a:spLocks noGrp="1"/>
          </p:cNvSpPr>
          <p:nvPr>
            <p:ph type="pic" sz="quarter" idx="18"/>
          </p:nvPr>
        </p:nvSpPr>
        <p:spPr>
          <a:xfrm>
            <a:off x="467544" y="3861048"/>
            <a:ext cx="2376264" cy="2088232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8" name="Picture Placeholder 7"/>
          <p:cNvSpPr>
            <a:spLocks noGrp="1"/>
          </p:cNvSpPr>
          <p:nvPr>
            <p:ph type="pic" sz="quarter" idx="19"/>
          </p:nvPr>
        </p:nvSpPr>
        <p:spPr>
          <a:xfrm>
            <a:off x="6372200" y="3861048"/>
            <a:ext cx="2376264" cy="2088232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19" name="Picture Placeholder 7"/>
          <p:cNvSpPr>
            <a:spLocks noGrp="1"/>
          </p:cNvSpPr>
          <p:nvPr>
            <p:ph type="pic" sz="quarter" idx="20"/>
          </p:nvPr>
        </p:nvSpPr>
        <p:spPr>
          <a:xfrm>
            <a:off x="3433157" y="3861048"/>
            <a:ext cx="2376264" cy="2088232"/>
          </a:xfrm>
        </p:spPr>
        <p:txBody>
          <a:bodyPr anchor="b"/>
          <a:lstStyle>
            <a:lvl1pPr marL="0" indent="0">
              <a:buNone/>
              <a:defRPr sz="16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21" name="TextBox 20"/>
          <p:cNvSpPr txBox="1"/>
          <p:nvPr userDrawn="1"/>
        </p:nvSpPr>
        <p:spPr>
          <a:xfrm>
            <a:off x="3419872" y="3229754"/>
            <a:ext cx="2376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 smtClean="0"/>
              <a:t>Caption</a:t>
            </a:r>
            <a:endParaRPr lang="en-GB" sz="1600" dirty="0"/>
          </a:p>
        </p:txBody>
      </p:sp>
      <p:sp>
        <p:nvSpPr>
          <p:cNvPr id="22" name="Picture Placeholder 7"/>
          <p:cNvSpPr>
            <a:spLocks noGrp="1"/>
          </p:cNvSpPr>
          <p:nvPr>
            <p:ph type="pic" sz="quarter" idx="21"/>
          </p:nvPr>
        </p:nvSpPr>
        <p:spPr>
          <a:xfrm>
            <a:off x="467544" y="1484784"/>
            <a:ext cx="2376264" cy="1728192"/>
          </a:xfrm>
        </p:spPr>
        <p:txBody>
          <a:bodyPr tIns="46800" anchor="b"/>
          <a:lstStyle>
            <a:lvl1pPr marL="0" indent="0">
              <a:buNone/>
              <a:defRPr sz="1600"/>
            </a:lvl1pPr>
          </a:lstStyle>
          <a:p>
            <a:r>
              <a:rPr lang="en-US" smtClean="0"/>
              <a:t>Click icon to add picture</a:t>
            </a:r>
            <a:endParaRPr lang="en-GB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22"/>
          </p:nvPr>
        </p:nvSpPr>
        <p:spPr>
          <a:xfrm>
            <a:off x="468313" y="3228975"/>
            <a:ext cx="2374900" cy="339333"/>
          </a:xfrm>
        </p:spPr>
        <p:txBody>
          <a:bodyPr/>
          <a:lstStyle>
            <a:lvl1pPr marL="0" indent="0">
              <a:buNone/>
              <a:defRPr sz="1600"/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52400" y="6489700"/>
            <a:ext cx="673100" cy="26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dirty="0" smtClean="0"/>
              <a:t>Page </a:t>
            </a:r>
            <a:fld id="{BB9ACB3B-81A4-6247-87B5-FC3E0A04C89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685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31913" y="1484313"/>
            <a:ext cx="3416300" cy="4897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00613" y="1484313"/>
            <a:ext cx="3416300" cy="48974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8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52400" y="6489700"/>
            <a:ext cx="673100" cy="26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dirty="0" smtClean="0"/>
              <a:t>Page </a:t>
            </a:r>
            <a:fld id="{BB9ACB3B-81A4-6247-87B5-FC3E0A04C89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2465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10" name="Slide Number Placeholder 1"/>
          <p:cNvSpPr>
            <a:spLocks noGrp="1"/>
          </p:cNvSpPr>
          <p:nvPr>
            <p:ph type="sldNum" sz="quarter" idx="11"/>
          </p:nvPr>
        </p:nvSpPr>
        <p:spPr>
          <a:xfrm>
            <a:off x="152400" y="6489700"/>
            <a:ext cx="673100" cy="26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dirty="0" smtClean="0"/>
              <a:t>Page </a:t>
            </a:r>
            <a:fld id="{BB9ACB3B-81A4-6247-87B5-FC3E0A04C89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5340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GB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52400" y="6489700"/>
            <a:ext cx="673100" cy="26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dirty="0" smtClean="0"/>
              <a:t>Page </a:t>
            </a:r>
            <a:fld id="{BB9ACB3B-81A4-6247-87B5-FC3E0A04C89B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2106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549275"/>
            <a:ext cx="8291513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GB" dirty="0" smtClean="0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31913" y="1484313"/>
            <a:ext cx="6985000" cy="489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38200" y="6505575"/>
            <a:ext cx="6057900" cy="26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000"/>
            </a:lvl1pPr>
          </a:lstStyle>
          <a:p>
            <a:endParaRPr lang="en-GB" dirty="0" smtClean="0"/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0" y="-1588"/>
            <a:ext cx="9144000" cy="287338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GB"/>
          </a:p>
        </p:txBody>
      </p:sp>
      <p:pic>
        <p:nvPicPr>
          <p:cNvPr id="4105" name="Picture 9" descr="Uok_horiz_PMS29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6553200"/>
            <a:ext cx="1368425" cy="20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>
          <a:xfrm>
            <a:off x="152400" y="6489700"/>
            <a:ext cx="673100" cy="266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 algn="l"/>
            <a:r>
              <a:rPr lang="en-US" dirty="0" smtClean="0"/>
              <a:t>Page </a:t>
            </a:r>
            <a:fld id="{BB9ACB3B-81A4-6247-87B5-FC3E0A04C89B}" type="slidenum">
              <a:rPr lang="en-US" smtClean="0"/>
              <a:pPr algn="l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63" r:id="rId2"/>
    <p:sldLayoutId id="2147483651" r:id="rId3"/>
    <p:sldLayoutId id="2147483660" r:id="rId4"/>
    <p:sldLayoutId id="2147483661" r:id="rId5"/>
    <p:sldLayoutId id="2147483659" r:id="rId6"/>
    <p:sldLayoutId id="2147483653" r:id="rId7"/>
    <p:sldLayoutId id="2147483654" r:id="rId8"/>
    <p:sldLayoutId id="2147483655" r:id="rId9"/>
    <p:sldLayoutId id="2147483656" r:id="rId10"/>
    <p:sldLayoutId id="2147483662" r:id="rId11"/>
    <p:sldLayoutId id="2147483657" r:id="rId12"/>
    <p:sldLayoutId id="2147483658" r:id="rId13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55600" indent="-355600" algn="l" rtl="0" eaLnBrk="1" fontAlgn="ctr" hangingPunct="1">
        <a:spcBef>
          <a:spcPct val="35000"/>
        </a:spcBef>
        <a:spcAft>
          <a:spcPct val="0"/>
        </a:spcAft>
        <a:buClr>
          <a:schemeClr val="tx2"/>
        </a:buClr>
        <a:buSzPct val="175000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812800" indent="-277813" algn="l" rtl="0" eaLnBrk="1" fontAlgn="ctr" hangingPunct="1">
        <a:spcBef>
          <a:spcPct val="0"/>
        </a:spcBef>
        <a:spcAft>
          <a:spcPct val="0"/>
        </a:spcAft>
        <a:buClr>
          <a:schemeClr val="tx1"/>
        </a:buClr>
        <a:buFont typeface="Arial" pitchFamily="34" charset="0"/>
        <a:buChar char="•"/>
        <a:defRPr sz="2000">
          <a:solidFill>
            <a:schemeClr val="tx1"/>
          </a:solidFill>
          <a:latin typeface="+mn-lt"/>
          <a:cs typeface="+mn-cs"/>
        </a:defRPr>
      </a:lvl2pPr>
      <a:lvl3pPr marL="1168400" indent="-176213" algn="l" rtl="0" eaLnBrk="1" fontAlgn="ctr" hangingPunct="1">
        <a:spcBef>
          <a:spcPct val="0"/>
        </a:spcBef>
        <a:spcAft>
          <a:spcPct val="0"/>
        </a:spcAft>
        <a:buFont typeface="Arial" pitchFamily="34" charset="0"/>
        <a:buChar char="–"/>
        <a:defRPr>
          <a:solidFill>
            <a:schemeClr val="tx1"/>
          </a:solidFill>
          <a:latin typeface="+mn-lt"/>
          <a:cs typeface="+mn-cs"/>
        </a:defRPr>
      </a:lvl3pPr>
      <a:lvl4pPr marL="1524000" indent="-176213" algn="l" rtl="0" eaLnBrk="1" fontAlgn="ctr" hangingPunct="1">
        <a:spcBef>
          <a:spcPct val="0"/>
        </a:spcBef>
        <a:spcAft>
          <a:spcPct val="0"/>
        </a:spcAft>
        <a:buFont typeface="Arial" pitchFamily="34" charset="0"/>
        <a:buChar char="–"/>
        <a:defRPr sz="1600">
          <a:solidFill>
            <a:schemeClr val="tx1"/>
          </a:solidFill>
          <a:latin typeface="+mn-lt"/>
          <a:cs typeface="+mn-cs"/>
        </a:defRPr>
      </a:lvl4pPr>
      <a:lvl5pPr marL="1879600" indent="-176213" algn="l" rtl="0" eaLnBrk="1" fontAlgn="base" hangingPunct="1">
        <a:spcBef>
          <a:spcPct val="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5pPr>
      <a:lvl6pPr marL="2336800" indent="-176213" algn="l" rtl="0" eaLnBrk="1" fontAlgn="base" hangingPunct="1">
        <a:spcBef>
          <a:spcPct val="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6pPr>
      <a:lvl7pPr marL="2794000" indent="-176213" algn="l" rtl="0" eaLnBrk="1" fontAlgn="base" hangingPunct="1">
        <a:spcBef>
          <a:spcPct val="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7pPr>
      <a:lvl8pPr marL="3251200" indent="-176213" algn="l" rtl="0" eaLnBrk="1" fontAlgn="base" hangingPunct="1">
        <a:spcBef>
          <a:spcPct val="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8pPr>
      <a:lvl9pPr marL="3708400" indent="-176213" algn="l" rtl="0" eaLnBrk="1" fontAlgn="base" hangingPunct="1">
        <a:spcBef>
          <a:spcPct val="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s://libereurope.eu/blog/2018/06/28/scholarlymetricsreport/" TargetMode="External"/><Relationship Id="rId3" Type="http://schemas.openxmlformats.org/officeDocument/2006/relationships/hyperlink" Target="https://www.nature.com/news/bibliometrics-the-leiden-manifesto-for-research-metrics-1.17351" TargetMode="External"/><Relationship Id="rId7" Type="http://schemas.openxmlformats.org/officeDocument/2006/relationships/hyperlink" Target="https://twitter.com/stephen_curry/status/1005118764369825794?lang=en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doi.org/10.1038/466179b" TargetMode="External"/><Relationship Id="rId5" Type="http://schemas.openxmlformats.org/officeDocument/2006/relationships/hyperlink" Target="http://www.metrics-toolkit.org/field-normalized-citation-impact/" TargetMode="External"/><Relationship Id="rId4" Type="http://schemas.openxmlformats.org/officeDocument/2006/relationships/hyperlink" Target="http://www.metrics-toolkit.org/" TargetMode="External"/><Relationship Id="rId9" Type="http://schemas.openxmlformats.org/officeDocument/2006/relationships/hyperlink" Target="https://libereurope.eu/blog/2017/03/21/update-libers-metrics-working-group/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0.jpe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09023"/>
            <a:ext cx="9143999" cy="4265910"/>
          </a:xfrm>
        </p:spPr>
      </p:pic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467544" y="989116"/>
            <a:ext cx="4176464" cy="2164317"/>
          </a:xfrm>
        </p:spPr>
        <p:txBody>
          <a:bodyPr/>
          <a:lstStyle/>
          <a:p>
            <a:r>
              <a:rPr lang="en-US" dirty="0" smtClean="0"/>
              <a:t>THE OFFICE FOR SCHOLARLY COMMUNICATION/ </a:t>
            </a:r>
            <a:r>
              <a:rPr lang="en-GB" dirty="0" smtClean="0">
                <a:solidFill>
                  <a:srgbClr val="D6A300"/>
                </a:solidFill>
              </a:rPr>
              <a:t>Responsible </a:t>
            </a:r>
            <a:r>
              <a:rPr lang="en-GB" dirty="0">
                <a:solidFill>
                  <a:srgbClr val="D6A300"/>
                </a:solidFill>
              </a:rPr>
              <a:t>metrics: Why management </a:t>
            </a:r>
            <a:r>
              <a:rPr lang="en-GB" dirty="0" smtClean="0">
                <a:solidFill>
                  <a:srgbClr val="D6A300"/>
                </a:solidFill>
              </a:rPr>
              <a:t>matters</a:t>
            </a:r>
            <a:endParaRPr lang="en-US" dirty="0">
              <a:solidFill>
                <a:srgbClr val="D6A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6105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54880"/>
            <a:ext cx="9144000" cy="211618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/>
            </a:r>
            <a:br>
              <a:rPr lang="en-GB" dirty="0"/>
            </a:br>
            <a:r>
              <a:rPr lang="en-GB" dirty="0" smtClean="0"/>
              <a:t>Resources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313"/>
            <a:ext cx="8291513" cy="4897437"/>
          </a:xfrm>
        </p:spPr>
        <p:txBody>
          <a:bodyPr/>
          <a:lstStyle/>
          <a:p>
            <a:pPr fontAlgn="base"/>
            <a:r>
              <a:rPr lang="en-GB" sz="1600" dirty="0"/>
              <a:t>Leiden Manifesto (</a:t>
            </a:r>
            <a:r>
              <a:rPr lang="en-GB" sz="1600" u="sng" dirty="0">
                <a:hlinkClick r:id="rId3"/>
              </a:rPr>
              <a:t>https://www.nature.com/news/bibliometrics-the-leiden-manifesto-for-research-metrics-1.17351</a:t>
            </a:r>
            <a:r>
              <a:rPr lang="en-GB" sz="1600" dirty="0"/>
              <a:t>) points 6-10 give relevant examples of fluctuation which are accessible. </a:t>
            </a:r>
          </a:p>
          <a:p>
            <a:pPr fontAlgn="base"/>
            <a:r>
              <a:rPr lang="en-GB" sz="1600" dirty="0"/>
              <a:t>Metrics toolkit (</a:t>
            </a:r>
            <a:r>
              <a:rPr lang="en-GB" sz="1600" u="sng" dirty="0">
                <a:hlinkClick r:id="rId4"/>
              </a:rPr>
              <a:t>http://www.metrics-toolkit.org/</a:t>
            </a:r>
            <a:r>
              <a:rPr lang="en-GB" sz="1600" dirty="0"/>
              <a:t>)? This gives the limitations of different types of metrics (e.g.</a:t>
            </a:r>
            <a:r>
              <a:rPr lang="en-GB" sz="1600" dirty="0">
                <a:hlinkClick r:id="rId5"/>
              </a:rPr>
              <a:t> </a:t>
            </a:r>
            <a:r>
              <a:rPr lang="en-GB" sz="1600" u="sng" dirty="0">
                <a:hlinkClick r:id="rId5"/>
              </a:rPr>
              <a:t>http://www.metrics-toolkit.org/field-normalized-citation-impact/</a:t>
            </a:r>
            <a:r>
              <a:rPr lang="en-GB" sz="1600" dirty="0"/>
              <a:t>). </a:t>
            </a:r>
          </a:p>
          <a:p>
            <a:pPr fontAlgn="base"/>
            <a:r>
              <a:rPr lang="en-GB" sz="1600" dirty="0"/>
              <a:t>Good examples such as “Metrics: journal's impact factor skewed by a single paper” (</a:t>
            </a:r>
            <a:r>
              <a:rPr lang="en-GB" sz="1600" dirty="0">
                <a:hlinkClick r:id="rId6"/>
              </a:rPr>
              <a:t>https://doi.org/10.1038/466179b</a:t>
            </a:r>
            <a:r>
              <a:rPr lang="en-GB" sz="1600" dirty="0"/>
              <a:t>) and Stephen Curry’s ‘I am not my H-index’</a:t>
            </a:r>
            <a:r>
              <a:rPr lang="en-GB" sz="1600" dirty="0">
                <a:hlinkClick r:id="rId7"/>
              </a:rPr>
              <a:t> </a:t>
            </a:r>
            <a:r>
              <a:rPr lang="en-GB" sz="1600" u="sng" dirty="0">
                <a:hlinkClick r:id="rId7"/>
              </a:rPr>
              <a:t>https://twitter.com/stephen_curry/status/1005118764369825794?lang=en</a:t>
            </a:r>
            <a:endParaRPr lang="en-GB" sz="1600" dirty="0"/>
          </a:p>
          <a:p>
            <a:pPr fontAlgn="base"/>
            <a:r>
              <a:rPr lang="en-GB" sz="1600" u="sng" dirty="0">
                <a:hlinkClick r:id="rId8"/>
              </a:rPr>
              <a:t>https://libereurope.eu/blog/2018/06/28/scholarlymetricsreport/</a:t>
            </a:r>
            <a:endParaRPr lang="en-GB" sz="1600" dirty="0"/>
          </a:p>
          <a:p>
            <a:pPr fontAlgn="base"/>
            <a:r>
              <a:rPr lang="en-GB" sz="1600" u="sng" dirty="0">
                <a:hlinkClick r:id="rId9"/>
              </a:rPr>
              <a:t>https://libereurope.eu/blog/2017/03/21/update-libers-metrics-working-group/</a:t>
            </a:r>
            <a:endParaRPr lang="en-GB" sz="1600" dirty="0"/>
          </a:p>
          <a:p>
            <a:pPr marL="534987" lvl="1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684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1386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Office for Scholarly Communication</a:t>
            </a:r>
            <a:endParaRPr lang="en-GB" dirty="0"/>
          </a:p>
        </p:txBody>
      </p:sp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2"/>
          <a:srcRect l="11168" t="11676" r="61954" b="3718"/>
          <a:stretch/>
        </p:blipFill>
        <p:spPr bwMode="auto">
          <a:xfrm>
            <a:off x="1356422" y="1125538"/>
            <a:ext cx="6493068" cy="489743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77571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2069" y="523150"/>
            <a:ext cx="8291513" cy="576263"/>
          </a:xfrm>
        </p:spPr>
        <p:txBody>
          <a:bodyPr/>
          <a:lstStyle/>
          <a:p>
            <a:r>
              <a:rPr lang="en-GB" dirty="0" smtClean="0"/>
              <a:t>Why </a:t>
            </a:r>
            <a:r>
              <a:rPr lang="en-GB" dirty="0" smtClean="0"/>
              <a:t>metrics for research evaluation?</a:t>
            </a:r>
            <a:r>
              <a:rPr lang="en-GB" dirty="0"/>
              <a:t/>
            </a:r>
            <a:br>
              <a:rPr lang="en-GB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300" y="3316778"/>
            <a:ext cx="8559800" cy="3064972"/>
          </a:xfrm>
        </p:spPr>
        <p:txBody>
          <a:bodyPr/>
          <a:lstStyle/>
          <a:p>
            <a:pPr marL="0" indent="0" algn="ctr">
              <a:buNone/>
            </a:pPr>
            <a:endParaRPr lang="en-GB" sz="4000" b="1" dirty="0" smtClean="0"/>
          </a:p>
          <a:p>
            <a:pPr marL="0" indent="0" algn="ctr">
              <a:buNone/>
            </a:pPr>
            <a:endParaRPr lang="en-GB" sz="1000" dirty="0"/>
          </a:p>
          <a:p>
            <a:pPr marL="0" indent="0">
              <a:buNone/>
            </a:pPr>
            <a:endParaRPr lang="en-GB" sz="1000" dirty="0"/>
          </a:p>
          <a:p>
            <a:pPr marL="0" indent="0">
              <a:buNone/>
            </a:pPr>
            <a:endParaRPr lang="en-GB" dirty="0"/>
          </a:p>
          <a:p>
            <a:endParaRPr lang="en-US" dirty="0"/>
          </a:p>
        </p:txBody>
      </p:sp>
      <p:pic>
        <p:nvPicPr>
          <p:cNvPr id="6" name="Picture 5"/>
          <p:cNvPicPr/>
          <p:nvPr/>
        </p:nvPicPr>
        <p:blipFill rotWithShape="1">
          <a:blip r:embed="rId3"/>
          <a:srcRect l="19628" t="25780" r="61909" b="33241"/>
          <a:stretch/>
        </p:blipFill>
        <p:spPr bwMode="auto">
          <a:xfrm>
            <a:off x="4648200" y="1315544"/>
            <a:ext cx="3978781" cy="190979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Rectangle 3"/>
          <p:cNvSpPr/>
          <p:nvPr/>
        </p:nvSpPr>
        <p:spPr>
          <a:xfrm>
            <a:off x="864524" y="3664427"/>
            <a:ext cx="764905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2"/>
            <a:r>
              <a:rPr lang="en-GB" b="1" dirty="0" smtClean="0"/>
              <a:t>This </a:t>
            </a:r>
            <a:r>
              <a:rPr lang="en-GB" b="1" dirty="0"/>
              <a:t>3</a:t>
            </a:r>
            <a:r>
              <a:rPr lang="en-GB" b="1" dirty="0" smtClean="0"/>
              <a:t>?</a:t>
            </a:r>
            <a:endParaRPr lang="en-GB" b="1" dirty="0"/>
          </a:p>
          <a:p>
            <a:pPr marL="540000" lvl="2" indent="0">
              <a:buNone/>
            </a:pPr>
            <a:r>
              <a:rPr lang="en-GB" sz="2800" dirty="0"/>
              <a:t>0, 0, 0, 0, 0.1, 0.2, 0.7, 0.8, 0.83, </a:t>
            </a:r>
            <a:r>
              <a:rPr lang="en-GB" sz="2800" dirty="0" smtClean="0">
                <a:solidFill>
                  <a:srgbClr val="FF0000"/>
                </a:solidFill>
              </a:rPr>
              <a:t>3</a:t>
            </a:r>
            <a:endParaRPr lang="en-GB" dirty="0">
              <a:solidFill>
                <a:srgbClr val="FF0000"/>
              </a:solidFill>
            </a:endParaRPr>
          </a:p>
          <a:p>
            <a:pPr lvl="2"/>
            <a:r>
              <a:rPr lang="en-GB" b="1" dirty="0"/>
              <a:t>Or this 3</a:t>
            </a:r>
            <a:r>
              <a:rPr lang="en-GB" b="1" dirty="0" smtClean="0"/>
              <a:t>?</a:t>
            </a:r>
            <a:endParaRPr lang="en-GB" b="1" dirty="0"/>
          </a:p>
          <a:p>
            <a:pPr marL="540000" lvl="2" indent="0">
              <a:buNone/>
            </a:pPr>
            <a:r>
              <a:rPr lang="en-GB" sz="2800" dirty="0">
                <a:solidFill>
                  <a:srgbClr val="FF0000"/>
                </a:solidFill>
              </a:rPr>
              <a:t>3</a:t>
            </a:r>
            <a:r>
              <a:rPr lang="en-GB" sz="2800" dirty="0"/>
              <a:t>, 5, 12, 24, 67, 89, 93, 105, </a:t>
            </a:r>
            <a:r>
              <a:rPr lang="en-GB" sz="2800" dirty="0" smtClean="0"/>
              <a:t>213</a:t>
            </a:r>
            <a:endParaRPr lang="en-GB" sz="28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884" y="1453612"/>
            <a:ext cx="3189316" cy="1689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57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The problem with targets?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3176" y="1430068"/>
            <a:ext cx="5876838" cy="3360817"/>
          </a:xfrm>
        </p:spPr>
      </p:pic>
      <p:sp>
        <p:nvSpPr>
          <p:cNvPr id="7" name="Rectangle 6"/>
          <p:cNvSpPr/>
          <p:nvPr/>
        </p:nvSpPr>
        <p:spPr>
          <a:xfrm>
            <a:off x="2790601" y="5450917"/>
            <a:ext cx="28376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 smtClean="0"/>
              <a:t>People aim at them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123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What are institutions doing?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0912" y="1325533"/>
            <a:ext cx="1302581" cy="18432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6516" y="1325533"/>
            <a:ext cx="1205343" cy="18108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131" y="1224539"/>
            <a:ext cx="1944269" cy="194426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07" y="1325533"/>
            <a:ext cx="2468880" cy="185165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901635" y="4214552"/>
            <a:ext cx="2601883" cy="2456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indent="-355600" fontAlgn="ctr">
              <a:spcBef>
                <a:spcPct val="35000"/>
              </a:spcBef>
              <a:buClr>
                <a:schemeClr val="tx2"/>
              </a:buClr>
              <a:buSzPct val="175000"/>
              <a:buFont typeface="Arial" panose="020B0604020202020204" pitchFamily="34" charset="0"/>
              <a:buChar char="•"/>
            </a:pPr>
            <a:r>
              <a:rPr lang="en-GB" dirty="0" smtClean="0">
                <a:latin typeface="+mn-lt"/>
                <a:cs typeface="+mn-cs"/>
              </a:rPr>
              <a:t>Target Setting</a:t>
            </a:r>
          </a:p>
          <a:p>
            <a:pPr marL="355600" indent="-355600" fontAlgn="ctr">
              <a:spcBef>
                <a:spcPct val="35000"/>
              </a:spcBef>
              <a:buClr>
                <a:schemeClr val="tx2"/>
              </a:buClr>
              <a:buSzPct val="175000"/>
              <a:buFont typeface="Arial" panose="020B0604020202020204" pitchFamily="34" charset="0"/>
              <a:buChar char="•"/>
            </a:pPr>
            <a:r>
              <a:rPr lang="en-GB" dirty="0" smtClean="0">
                <a:latin typeface="+mn-lt"/>
                <a:cs typeface="+mn-cs"/>
              </a:rPr>
              <a:t>Evaluation</a:t>
            </a:r>
            <a:endParaRPr lang="en-GB" dirty="0">
              <a:latin typeface="+mn-lt"/>
              <a:cs typeface="+mn-cs"/>
            </a:endParaRPr>
          </a:p>
          <a:p>
            <a:pPr marL="355600" indent="-355600" fontAlgn="ctr">
              <a:spcBef>
                <a:spcPct val="35000"/>
              </a:spcBef>
              <a:buClr>
                <a:schemeClr val="tx2"/>
              </a:buClr>
              <a:buSzPct val="175000"/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  <a:cs typeface="+mn-cs"/>
              </a:rPr>
              <a:t>Promotions</a:t>
            </a:r>
          </a:p>
          <a:p>
            <a:pPr marL="355600" indent="-355600" fontAlgn="ctr">
              <a:spcBef>
                <a:spcPct val="35000"/>
              </a:spcBef>
              <a:buClr>
                <a:schemeClr val="tx2"/>
              </a:buClr>
              <a:buSzPct val="175000"/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  <a:cs typeface="+mn-cs"/>
              </a:rPr>
              <a:t>Hiring</a:t>
            </a:r>
          </a:p>
          <a:p>
            <a:pPr marL="355600" indent="-355600" fontAlgn="ctr">
              <a:spcBef>
                <a:spcPct val="35000"/>
              </a:spcBef>
              <a:buClr>
                <a:schemeClr val="tx2"/>
              </a:buClr>
              <a:buSzPct val="175000"/>
              <a:buFont typeface="Arial" panose="020B0604020202020204" pitchFamily="34" charset="0"/>
              <a:buChar char="•"/>
            </a:pPr>
            <a:r>
              <a:rPr lang="en-GB" dirty="0">
                <a:latin typeface="+mn-lt"/>
                <a:cs typeface="+mn-cs"/>
              </a:rPr>
              <a:t>Training</a:t>
            </a:r>
          </a:p>
        </p:txBody>
      </p:sp>
      <p:sp>
        <p:nvSpPr>
          <p:cNvPr id="10" name="Rectangle 9"/>
          <p:cNvSpPr/>
          <p:nvPr/>
        </p:nvSpPr>
        <p:spPr>
          <a:xfrm>
            <a:off x="336665" y="4214552"/>
            <a:ext cx="5710843" cy="23267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5600" indent="-355600" fontAlgn="ctr">
              <a:spcBef>
                <a:spcPct val="35000"/>
              </a:spcBef>
              <a:buClr>
                <a:schemeClr val="tx2"/>
              </a:buClr>
              <a:buSzPct val="175000"/>
              <a:buFont typeface="Arial" panose="020B0604020202020204" pitchFamily="34" charset="0"/>
              <a:buChar char="•"/>
            </a:pPr>
            <a:r>
              <a:rPr lang="en-GB" dirty="0" smtClean="0"/>
              <a:t>Leiden Manifesto</a:t>
            </a:r>
            <a:endParaRPr lang="en-GB" dirty="0"/>
          </a:p>
          <a:p>
            <a:pPr marL="355600" indent="-355600" fontAlgn="ctr">
              <a:spcBef>
                <a:spcPct val="35000"/>
              </a:spcBef>
              <a:buClr>
                <a:schemeClr val="tx2"/>
              </a:buClr>
              <a:buSzPct val="175000"/>
              <a:buFont typeface="Arial" panose="020B0604020202020204" pitchFamily="34" charset="0"/>
              <a:buChar char="•"/>
            </a:pPr>
            <a:r>
              <a:rPr lang="en-GB" dirty="0" smtClean="0"/>
              <a:t>San Francisco Declaration on Research Assessment</a:t>
            </a:r>
            <a:endParaRPr lang="en-GB" dirty="0"/>
          </a:p>
          <a:p>
            <a:pPr marL="355600" indent="-355600" fontAlgn="ctr">
              <a:spcBef>
                <a:spcPct val="35000"/>
              </a:spcBef>
              <a:buClr>
                <a:schemeClr val="tx2"/>
              </a:buClr>
              <a:buSzPct val="175000"/>
              <a:buFont typeface="Arial" panose="020B0604020202020204" pitchFamily="34" charset="0"/>
              <a:buChar char="•"/>
            </a:pPr>
            <a:r>
              <a:rPr lang="en-GB" dirty="0" smtClean="0"/>
              <a:t>The Metric Tide</a:t>
            </a:r>
            <a:endParaRPr lang="en-GB" dirty="0"/>
          </a:p>
          <a:p>
            <a:pPr marL="355600" indent="-355600" fontAlgn="ctr">
              <a:spcBef>
                <a:spcPct val="35000"/>
              </a:spcBef>
              <a:buClr>
                <a:schemeClr val="tx2"/>
              </a:buClr>
              <a:buSzPct val="175000"/>
              <a:buFont typeface="Arial" panose="020B0604020202020204" pitchFamily="34" charset="0"/>
              <a:buChar char="•"/>
            </a:pPr>
            <a:r>
              <a:rPr lang="en-GB" dirty="0" smtClean="0"/>
              <a:t>Individual policy</a:t>
            </a:r>
            <a:endParaRPr lang="en-GB" dirty="0"/>
          </a:p>
        </p:txBody>
      </p:sp>
      <p:sp>
        <p:nvSpPr>
          <p:cNvPr id="11" name="Rectangle 10"/>
          <p:cNvSpPr/>
          <p:nvPr/>
        </p:nvSpPr>
        <p:spPr>
          <a:xfrm>
            <a:off x="452328" y="3489738"/>
            <a:ext cx="499207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/>
              <a:t>Responsible Metrics statements:</a:t>
            </a:r>
            <a:endParaRPr lang="en-GB" b="1" dirty="0"/>
          </a:p>
        </p:txBody>
      </p:sp>
      <p:sp>
        <p:nvSpPr>
          <p:cNvPr id="12" name="Rectangle 11"/>
          <p:cNvSpPr/>
          <p:nvPr/>
        </p:nvSpPr>
        <p:spPr>
          <a:xfrm>
            <a:off x="6047508" y="3489738"/>
            <a:ext cx="25603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/>
              <a:t>Implementation: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1007349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713" y="822960"/>
            <a:ext cx="3075708" cy="26196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Explaining research metrics to management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6524" y="1246224"/>
            <a:ext cx="3589221" cy="505748"/>
          </a:xfrm>
        </p:spPr>
        <p:txBody>
          <a:bodyPr/>
          <a:lstStyle/>
          <a:p>
            <a:pPr marL="0" indent="0">
              <a:buNone/>
            </a:pPr>
            <a:r>
              <a:rPr lang="en-GB" b="1" dirty="0" smtClean="0"/>
              <a:t>Proactive engagement</a:t>
            </a:r>
          </a:p>
          <a:p>
            <a:pPr marL="992187" lvl="2" indent="0">
              <a:buNone/>
            </a:pP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18" y="1752144"/>
            <a:ext cx="3023958" cy="16904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217" y="3533009"/>
            <a:ext cx="3189316" cy="2122888"/>
          </a:xfrm>
          <a:prstGeom prst="rect">
            <a:avLst/>
          </a:prstGeom>
        </p:spPr>
      </p:pic>
      <p:pic>
        <p:nvPicPr>
          <p:cNvPr id="8" name="Picture 7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4713" y="3963897"/>
            <a:ext cx="3075708" cy="1692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946368" y="1290307"/>
            <a:ext cx="17456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+mn-lt"/>
                <a:cs typeface="+mn-cs"/>
              </a:rPr>
              <a:t>Education</a:t>
            </a:r>
            <a:r>
              <a:rPr lang="en-GB" dirty="0"/>
              <a:t>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38491" y="5759586"/>
            <a:ext cx="40214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What management can </a:t>
            </a:r>
            <a:r>
              <a:rPr lang="en-GB" b="1" dirty="0" smtClean="0"/>
              <a:t>do</a:t>
            </a:r>
            <a:endParaRPr lang="en-GB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6163154" y="5759586"/>
            <a:ext cx="18420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Resources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841612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Proactive engagement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Knowing in advance is better than explaining afterwards</a:t>
            </a:r>
          </a:p>
          <a:p>
            <a:r>
              <a:rPr lang="en-GB" dirty="0" smtClean="0"/>
              <a:t>Measure what matters</a:t>
            </a:r>
          </a:p>
          <a:p>
            <a:r>
              <a:rPr lang="en-GB" dirty="0" smtClean="0"/>
              <a:t>Good practice is sustainable</a:t>
            </a:r>
          </a:p>
          <a:p>
            <a:r>
              <a:rPr lang="en-GB" dirty="0" smtClean="0"/>
              <a:t>Highlighting expertise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14800"/>
            <a:ext cx="91440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668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Education</a:t>
            </a:r>
            <a:endParaRPr lang="en-GB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243245"/>
            <a:ext cx="2093736" cy="2617984"/>
          </a:xfrm>
        </p:spPr>
      </p:pic>
      <p:pic>
        <p:nvPicPr>
          <p:cNvPr id="6" name="Content Placeholder 3"/>
          <p:cNvPicPr>
            <a:picLocks/>
          </p:cNvPicPr>
          <p:nvPr/>
        </p:nvPicPr>
        <p:blipFill rotWithShape="1">
          <a:blip r:embed="rId3"/>
          <a:srcRect l="2276" t="24852" r="77455" b="46220"/>
          <a:stretch/>
        </p:blipFill>
        <p:spPr bwMode="auto">
          <a:xfrm>
            <a:off x="1662546" y="4077305"/>
            <a:ext cx="5440709" cy="1833044"/>
          </a:xfrm>
          <a:prstGeom prst="rect">
            <a:avLst/>
          </a:prstGeom>
          <a:noFill/>
          <a:ln>
            <a:noFill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1033" y="1243245"/>
            <a:ext cx="4297680" cy="2513818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696690" y="2552237"/>
            <a:ext cx="432262" cy="368402"/>
            <a:chOff x="0" y="0"/>
            <a:chExt cx="904875" cy="514350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57" t="44470" r="72488" b="39587"/>
            <a:stretch/>
          </p:blipFill>
          <p:spPr bwMode="auto">
            <a:xfrm>
              <a:off x="0" y="0"/>
              <a:ext cx="719455" cy="51435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257" t="44470" r="72488" b="39587"/>
            <a:stretch/>
          </p:blipFill>
          <p:spPr bwMode="auto">
            <a:xfrm>
              <a:off x="695325" y="161925"/>
              <a:ext cx="209550" cy="180975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8734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management can do</a:t>
            </a:r>
            <a:r>
              <a:rPr lang="en-GB" dirty="0"/>
              <a:t/>
            </a:r>
            <a:br>
              <a:rPr lang="en-GB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55965"/>
            <a:ext cx="8291513" cy="5425786"/>
          </a:xfrm>
        </p:spPr>
        <p:txBody>
          <a:bodyPr/>
          <a:lstStyle/>
          <a:p>
            <a:pPr marL="355600" lvl="1" indent="-355600">
              <a:spcBef>
                <a:spcPct val="35000"/>
              </a:spcBef>
              <a:buClr>
                <a:schemeClr val="tx2"/>
              </a:buClr>
              <a:buSzPct val="175000"/>
            </a:pPr>
            <a:r>
              <a:rPr lang="en-GB" sz="2400" dirty="0" smtClean="0">
                <a:ea typeface="+mn-ea"/>
              </a:rPr>
              <a:t>Data </a:t>
            </a:r>
            <a:r>
              <a:rPr lang="en-GB" sz="2400" dirty="0">
                <a:ea typeface="+mn-ea"/>
              </a:rPr>
              <a:t>quality:</a:t>
            </a:r>
          </a:p>
          <a:p>
            <a:pPr marL="711200" lvl="3" indent="-355600">
              <a:spcBef>
                <a:spcPct val="35000"/>
              </a:spcBef>
              <a:buClr>
                <a:schemeClr val="tx2"/>
              </a:buClr>
              <a:buSzPct val="175000"/>
              <a:buChar char="•"/>
            </a:pPr>
            <a:r>
              <a:rPr lang="en-GB" sz="2200" dirty="0" smtClean="0">
                <a:ea typeface="+mn-ea"/>
              </a:rPr>
              <a:t>Disambiguation</a:t>
            </a:r>
          </a:p>
          <a:p>
            <a:pPr marL="1066800" lvl="4" indent="-355600">
              <a:spcBef>
                <a:spcPct val="35000"/>
              </a:spcBef>
              <a:buClr>
                <a:schemeClr val="tx2"/>
              </a:buClr>
              <a:buSzPct val="175000"/>
              <a:buChar char="•"/>
            </a:pPr>
            <a:r>
              <a:rPr lang="en-GB" sz="2000" dirty="0" err="1" smtClean="0">
                <a:ea typeface="+mn-ea"/>
              </a:rPr>
              <a:t>ORCiD</a:t>
            </a:r>
            <a:endParaRPr lang="en-GB" sz="2000" dirty="0" smtClean="0">
              <a:ea typeface="+mn-ea"/>
            </a:endParaRPr>
          </a:p>
          <a:p>
            <a:pPr marL="1066800" lvl="4" indent="-355600">
              <a:spcBef>
                <a:spcPct val="35000"/>
              </a:spcBef>
              <a:buClr>
                <a:schemeClr val="tx2"/>
              </a:buClr>
              <a:buSzPct val="175000"/>
              <a:buChar char="•"/>
            </a:pPr>
            <a:r>
              <a:rPr lang="en-GB" sz="2000" dirty="0" smtClean="0">
                <a:ea typeface="+mn-ea"/>
              </a:rPr>
              <a:t>Scopus/Web of </a:t>
            </a:r>
            <a:r>
              <a:rPr lang="en-GB" sz="2000" dirty="0">
                <a:ea typeface="+mn-ea"/>
              </a:rPr>
              <a:t>S</a:t>
            </a:r>
            <a:r>
              <a:rPr lang="en-GB" sz="2000" dirty="0" smtClean="0">
                <a:ea typeface="+mn-ea"/>
              </a:rPr>
              <a:t>cience/Google Scholar etc.</a:t>
            </a:r>
          </a:p>
          <a:p>
            <a:pPr marL="1066800" lvl="4" indent="-355600">
              <a:spcBef>
                <a:spcPct val="35000"/>
              </a:spcBef>
              <a:buClr>
                <a:schemeClr val="tx2"/>
              </a:buClr>
              <a:buSzPct val="175000"/>
              <a:buChar char="•"/>
            </a:pPr>
            <a:r>
              <a:rPr lang="en-GB" sz="2200" dirty="0" smtClean="0">
                <a:ea typeface="+mn-ea"/>
              </a:rPr>
              <a:t>Single/archive </a:t>
            </a:r>
            <a:r>
              <a:rPr lang="en-GB" sz="2200" dirty="0">
                <a:ea typeface="+mn-ea"/>
              </a:rPr>
              <a:t>copies, not multiple platform (single source of </a:t>
            </a:r>
            <a:r>
              <a:rPr lang="en-GB" sz="2200" dirty="0" smtClean="0">
                <a:ea typeface="+mn-ea"/>
              </a:rPr>
              <a:t>truth)</a:t>
            </a:r>
          </a:p>
          <a:p>
            <a:pPr marL="355600" lvl="1" indent="-355600">
              <a:spcBef>
                <a:spcPct val="35000"/>
              </a:spcBef>
              <a:buClr>
                <a:schemeClr val="tx2"/>
              </a:buClr>
              <a:buSzPct val="175000"/>
            </a:pPr>
            <a:r>
              <a:rPr lang="en-US" sz="2400" dirty="0">
                <a:ea typeface="+mn-ea"/>
              </a:rPr>
              <a:t>Make the output Open Access (pre-print, green, gold, …) as soon as possible</a:t>
            </a:r>
            <a:endParaRPr lang="en-GB" sz="2400" dirty="0">
              <a:ea typeface="+mn-ea"/>
            </a:endParaRPr>
          </a:p>
          <a:p>
            <a:pPr marL="355600" lvl="1" indent="-355600">
              <a:spcBef>
                <a:spcPct val="35000"/>
              </a:spcBef>
              <a:buClr>
                <a:schemeClr val="tx2"/>
              </a:buClr>
              <a:buSzPct val="175000"/>
            </a:pPr>
            <a:r>
              <a:rPr lang="en-GB" sz="2400" dirty="0">
                <a:ea typeface="+mn-ea"/>
              </a:rPr>
              <a:t>Encourage inclusion of </a:t>
            </a:r>
            <a:r>
              <a:rPr lang="en-US" sz="2400" dirty="0">
                <a:ea typeface="+mn-ea"/>
              </a:rPr>
              <a:t>Open Data reporting/references in the article</a:t>
            </a:r>
            <a:endParaRPr lang="en-GB" sz="2400" dirty="0">
              <a:ea typeface="+mn-ea"/>
            </a:endParaRPr>
          </a:p>
          <a:p>
            <a:pPr marL="355600" lvl="1" indent="-355600">
              <a:spcBef>
                <a:spcPct val="35000"/>
              </a:spcBef>
              <a:buClr>
                <a:schemeClr val="tx2"/>
              </a:buClr>
              <a:buSzPct val="175000"/>
            </a:pPr>
            <a:r>
              <a:rPr lang="en-GB" sz="2400" dirty="0">
                <a:ea typeface="+mn-ea"/>
              </a:rPr>
              <a:t>Have a c</a:t>
            </a:r>
            <a:r>
              <a:rPr lang="en-US" sz="2400" dirty="0" err="1">
                <a:ea typeface="+mn-ea"/>
              </a:rPr>
              <a:t>ontact</a:t>
            </a:r>
            <a:r>
              <a:rPr lang="en-US" sz="2400" dirty="0">
                <a:ea typeface="+mn-ea"/>
              </a:rPr>
              <a:t> for specific advice or queries</a:t>
            </a:r>
            <a:endParaRPr lang="en-GB" sz="2400" dirty="0">
              <a:ea typeface="+mn-ea"/>
            </a:endParaRPr>
          </a:p>
          <a:p>
            <a:pPr marL="355600" lvl="1" indent="-355600">
              <a:spcBef>
                <a:spcPct val="35000"/>
              </a:spcBef>
              <a:buClr>
                <a:schemeClr val="tx2"/>
              </a:buClr>
              <a:buSzPct val="175000"/>
            </a:pPr>
            <a:r>
              <a:rPr lang="en-GB" sz="2400" dirty="0" smtClean="0">
                <a:ea typeface="+mn-ea"/>
              </a:rPr>
              <a:t>Compare </a:t>
            </a:r>
            <a:r>
              <a:rPr lang="en-GB" sz="2400" dirty="0">
                <a:ea typeface="+mn-ea"/>
              </a:rPr>
              <a:t>apples with apples, but if you want fruit salad, don’t only water the apple trees</a:t>
            </a:r>
          </a:p>
          <a:p>
            <a:endParaRPr lang="en-GB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022" y="286270"/>
            <a:ext cx="3189316" cy="2122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226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ent2013">
  <a:themeElements>
    <a:clrScheme name="bulletsandcolours 1">
      <a:dk1>
        <a:srgbClr val="000000"/>
      </a:dk1>
      <a:lt1>
        <a:srgbClr val="FFFFFF"/>
      </a:lt1>
      <a:dk2>
        <a:srgbClr val="003882"/>
      </a:dk2>
      <a:lt2>
        <a:srgbClr val="808080"/>
      </a:lt2>
      <a:accent1>
        <a:srgbClr val="008AC4"/>
      </a:accent1>
      <a:accent2>
        <a:srgbClr val="A8034F"/>
      </a:accent2>
      <a:accent3>
        <a:srgbClr val="FFFFFF"/>
      </a:accent3>
      <a:accent4>
        <a:srgbClr val="000000"/>
      </a:accent4>
      <a:accent5>
        <a:srgbClr val="AAC4DE"/>
      </a:accent5>
      <a:accent6>
        <a:srgbClr val="980247"/>
      </a:accent6>
      <a:hlink>
        <a:srgbClr val="007A5E"/>
      </a:hlink>
      <a:folHlink>
        <a:srgbClr val="DE5433"/>
      </a:folHlink>
    </a:clrScheme>
    <a:fontScheme name="bulletsandcolours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" latinLnBrk="0" hangingPunct="1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l" defTabSz="914400" rtl="0" eaLnBrk="1" fontAlgn="b" latinLnBrk="0" hangingPunct="1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0" lang="en-GB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bulletsandcolours 1">
        <a:dk1>
          <a:srgbClr val="000000"/>
        </a:dk1>
        <a:lt1>
          <a:srgbClr val="FFFFFF"/>
        </a:lt1>
        <a:dk2>
          <a:srgbClr val="003882"/>
        </a:dk2>
        <a:lt2>
          <a:srgbClr val="808080"/>
        </a:lt2>
        <a:accent1>
          <a:srgbClr val="008AC4"/>
        </a:accent1>
        <a:accent2>
          <a:srgbClr val="A8034F"/>
        </a:accent2>
        <a:accent3>
          <a:srgbClr val="FFFFFF"/>
        </a:accent3>
        <a:accent4>
          <a:srgbClr val="000000"/>
        </a:accent4>
        <a:accent5>
          <a:srgbClr val="AAC4DE"/>
        </a:accent5>
        <a:accent6>
          <a:srgbClr val="980247"/>
        </a:accent6>
        <a:hlink>
          <a:srgbClr val="007A5E"/>
        </a:hlink>
        <a:folHlink>
          <a:srgbClr val="DE54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andcolours 2">
        <a:dk1>
          <a:srgbClr val="000000"/>
        </a:dk1>
        <a:lt1>
          <a:srgbClr val="F9F8F5"/>
        </a:lt1>
        <a:dk2>
          <a:srgbClr val="003882"/>
        </a:dk2>
        <a:lt2>
          <a:srgbClr val="808080"/>
        </a:lt2>
        <a:accent1>
          <a:srgbClr val="008AC4"/>
        </a:accent1>
        <a:accent2>
          <a:srgbClr val="A8034F"/>
        </a:accent2>
        <a:accent3>
          <a:srgbClr val="FBFBF9"/>
        </a:accent3>
        <a:accent4>
          <a:srgbClr val="000000"/>
        </a:accent4>
        <a:accent5>
          <a:srgbClr val="AAC4DE"/>
        </a:accent5>
        <a:accent6>
          <a:srgbClr val="980247"/>
        </a:accent6>
        <a:hlink>
          <a:srgbClr val="007A5E"/>
        </a:hlink>
        <a:folHlink>
          <a:srgbClr val="DE54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andcolours 3">
        <a:dk1>
          <a:srgbClr val="000000"/>
        </a:dk1>
        <a:lt1>
          <a:srgbClr val="FFFFFF"/>
        </a:lt1>
        <a:dk2>
          <a:srgbClr val="003882"/>
        </a:dk2>
        <a:lt2>
          <a:srgbClr val="808080"/>
        </a:lt2>
        <a:accent1>
          <a:srgbClr val="008AC4"/>
        </a:accent1>
        <a:accent2>
          <a:srgbClr val="B8CCDE"/>
        </a:accent2>
        <a:accent3>
          <a:srgbClr val="FFFFFF"/>
        </a:accent3>
        <a:accent4>
          <a:srgbClr val="000000"/>
        </a:accent4>
        <a:accent5>
          <a:srgbClr val="AAC4DE"/>
        </a:accent5>
        <a:accent6>
          <a:srgbClr val="A6B9C9"/>
        </a:accent6>
        <a:hlink>
          <a:srgbClr val="00789C"/>
        </a:hlink>
        <a:folHlink>
          <a:srgbClr val="82B8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andcolours 4">
        <a:dk1>
          <a:srgbClr val="000000"/>
        </a:dk1>
        <a:lt1>
          <a:srgbClr val="F9F8F5"/>
        </a:lt1>
        <a:dk2>
          <a:srgbClr val="003882"/>
        </a:dk2>
        <a:lt2>
          <a:srgbClr val="808080"/>
        </a:lt2>
        <a:accent1>
          <a:srgbClr val="008AC4"/>
        </a:accent1>
        <a:accent2>
          <a:srgbClr val="B8CCDE"/>
        </a:accent2>
        <a:accent3>
          <a:srgbClr val="FBFBF9"/>
        </a:accent3>
        <a:accent4>
          <a:srgbClr val="000000"/>
        </a:accent4>
        <a:accent5>
          <a:srgbClr val="AAC4DE"/>
        </a:accent5>
        <a:accent6>
          <a:srgbClr val="A6B9C9"/>
        </a:accent6>
        <a:hlink>
          <a:srgbClr val="00789C"/>
        </a:hlink>
        <a:folHlink>
          <a:srgbClr val="82B8C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andcolours 5">
        <a:dk1>
          <a:srgbClr val="000000"/>
        </a:dk1>
        <a:lt1>
          <a:srgbClr val="FFFFFF"/>
        </a:lt1>
        <a:dk2>
          <a:srgbClr val="003882"/>
        </a:dk2>
        <a:lt2>
          <a:srgbClr val="808080"/>
        </a:lt2>
        <a:accent1>
          <a:srgbClr val="B4035C"/>
        </a:accent1>
        <a:accent2>
          <a:srgbClr val="E29A74"/>
        </a:accent2>
        <a:accent3>
          <a:srgbClr val="FFFFFF"/>
        </a:accent3>
        <a:accent4>
          <a:srgbClr val="000000"/>
        </a:accent4>
        <a:accent5>
          <a:srgbClr val="D6AAB5"/>
        </a:accent5>
        <a:accent6>
          <a:srgbClr val="CD8B68"/>
        </a:accent6>
        <a:hlink>
          <a:srgbClr val="80293D"/>
        </a:hlink>
        <a:folHlink>
          <a:srgbClr val="D1242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andcolours 6">
        <a:dk1>
          <a:srgbClr val="000000"/>
        </a:dk1>
        <a:lt1>
          <a:srgbClr val="F9F8F5"/>
        </a:lt1>
        <a:dk2>
          <a:srgbClr val="003882"/>
        </a:dk2>
        <a:lt2>
          <a:srgbClr val="808080"/>
        </a:lt2>
        <a:accent1>
          <a:srgbClr val="B4035C"/>
        </a:accent1>
        <a:accent2>
          <a:srgbClr val="E29A74"/>
        </a:accent2>
        <a:accent3>
          <a:srgbClr val="FBFBF9"/>
        </a:accent3>
        <a:accent4>
          <a:srgbClr val="000000"/>
        </a:accent4>
        <a:accent5>
          <a:srgbClr val="D6AAB5"/>
        </a:accent5>
        <a:accent6>
          <a:srgbClr val="CD8B68"/>
        </a:accent6>
        <a:hlink>
          <a:srgbClr val="80293D"/>
        </a:hlink>
        <a:folHlink>
          <a:srgbClr val="D1242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andcolours 7">
        <a:dk1>
          <a:srgbClr val="000000"/>
        </a:dk1>
        <a:lt1>
          <a:srgbClr val="FFFFFF"/>
        </a:lt1>
        <a:dk2>
          <a:srgbClr val="003882"/>
        </a:dk2>
        <a:lt2>
          <a:srgbClr val="808080"/>
        </a:lt2>
        <a:accent1>
          <a:srgbClr val="664A78"/>
        </a:accent1>
        <a:accent2>
          <a:srgbClr val="A891B0"/>
        </a:accent2>
        <a:accent3>
          <a:srgbClr val="FFFFFF"/>
        </a:accent3>
        <a:accent4>
          <a:srgbClr val="000000"/>
        </a:accent4>
        <a:accent5>
          <a:srgbClr val="B8B1BE"/>
        </a:accent5>
        <a:accent6>
          <a:srgbClr val="98839F"/>
        </a:accent6>
        <a:hlink>
          <a:srgbClr val="C985A3"/>
        </a:hlink>
        <a:folHlink>
          <a:srgbClr val="DEADB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andcolours 8">
        <a:dk1>
          <a:srgbClr val="000000"/>
        </a:dk1>
        <a:lt1>
          <a:srgbClr val="FFFFFF"/>
        </a:lt1>
        <a:dk2>
          <a:srgbClr val="003882"/>
        </a:dk2>
        <a:lt2>
          <a:srgbClr val="808080"/>
        </a:lt2>
        <a:accent1>
          <a:srgbClr val="007A5E"/>
        </a:accent1>
        <a:accent2>
          <a:srgbClr val="A8B50A"/>
        </a:accent2>
        <a:accent3>
          <a:srgbClr val="FFFFFF"/>
        </a:accent3>
        <a:accent4>
          <a:srgbClr val="000000"/>
        </a:accent4>
        <a:accent5>
          <a:srgbClr val="AABEB6"/>
        </a:accent5>
        <a:accent6>
          <a:srgbClr val="98A408"/>
        </a:accent6>
        <a:hlink>
          <a:srgbClr val="75A38C"/>
        </a:hlink>
        <a:folHlink>
          <a:srgbClr val="D6DE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andcolours 9">
        <a:dk1>
          <a:srgbClr val="000000"/>
        </a:dk1>
        <a:lt1>
          <a:srgbClr val="FFFFFF"/>
        </a:lt1>
        <a:dk2>
          <a:srgbClr val="003882"/>
        </a:dk2>
        <a:lt2>
          <a:srgbClr val="808080"/>
        </a:lt2>
        <a:accent1>
          <a:srgbClr val="DE5433"/>
        </a:accent1>
        <a:accent2>
          <a:srgbClr val="E87D0D"/>
        </a:accent2>
        <a:accent3>
          <a:srgbClr val="FFFFFF"/>
        </a:accent3>
        <a:accent4>
          <a:srgbClr val="000000"/>
        </a:accent4>
        <a:accent5>
          <a:srgbClr val="ECB3AD"/>
        </a:accent5>
        <a:accent6>
          <a:srgbClr val="D2710B"/>
        </a:accent6>
        <a:hlink>
          <a:srgbClr val="FA8A75"/>
        </a:hlink>
        <a:folHlink>
          <a:srgbClr val="EDBD3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andcolours 10">
        <a:dk1>
          <a:srgbClr val="000000"/>
        </a:dk1>
        <a:lt1>
          <a:srgbClr val="F9F8F5"/>
        </a:lt1>
        <a:dk2>
          <a:srgbClr val="003882"/>
        </a:dk2>
        <a:lt2>
          <a:srgbClr val="808080"/>
        </a:lt2>
        <a:accent1>
          <a:srgbClr val="664A78"/>
        </a:accent1>
        <a:accent2>
          <a:srgbClr val="A891B0"/>
        </a:accent2>
        <a:accent3>
          <a:srgbClr val="FBFBF9"/>
        </a:accent3>
        <a:accent4>
          <a:srgbClr val="000000"/>
        </a:accent4>
        <a:accent5>
          <a:srgbClr val="B8B1BE"/>
        </a:accent5>
        <a:accent6>
          <a:srgbClr val="98839F"/>
        </a:accent6>
        <a:hlink>
          <a:srgbClr val="C985A3"/>
        </a:hlink>
        <a:folHlink>
          <a:srgbClr val="DEADB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andcolours 11">
        <a:dk1>
          <a:srgbClr val="000000"/>
        </a:dk1>
        <a:lt1>
          <a:srgbClr val="F9F8F5"/>
        </a:lt1>
        <a:dk2>
          <a:srgbClr val="003882"/>
        </a:dk2>
        <a:lt2>
          <a:srgbClr val="808080"/>
        </a:lt2>
        <a:accent1>
          <a:srgbClr val="007A5E"/>
        </a:accent1>
        <a:accent2>
          <a:srgbClr val="A8B50A"/>
        </a:accent2>
        <a:accent3>
          <a:srgbClr val="FBFBF9"/>
        </a:accent3>
        <a:accent4>
          <a:srgbClr val="000000"/>
        </a:accent4>
        <a:accent5>
          <a:srgbClr val="AABEB6"/>
        </a:accent5>
        <a:accent6>
          <a:srgbClr val="98A408"/>
        </a:accent6>
        <a:hlink>
          <a:srgbClr val="75A38C"/>
        </a:hlink>
        <a:folHlink>
          <a:srgbClr val="D6DE6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ulletsandcolours 12">
        <a:dk1>
          <a:srgbClr val="000000"/>
        </a:dk1>
        <a:lt1>
          <a:srgbClr val="F9F8F5"/>
        </a:lt1>
        <a:dk2>
          <a:srgbClr val="003882"/>
        </a:dk2>
        <a:lt2>
          <a:srgbClr val="808080"/>
        </a:lt2>
        <a:accent1>
          <a:srgbClr val="DE5433"/>
        </a:accent1>
        <a:accent2>
          <a:srgbClr val="E87D0D"/>
        </a:accent2>
        <a:accent3>
          <a:srgbClr val="FBFBF9"/>
        </a:accent3>
        <a:accent4>
          <a:srgbClr val="000000"/>
        </a:accent4>
        <a:accent5>
          <a:srgbClr val="ECB3AD"/>
        </a:accent5>
        <a:accent6>
          <a:srgbClr val="D2710B"/>
        </a:accent6>
        <a:hlink>
          <a:srgbClr val="FA8A75"/>
        </a:hlink>
        <a:folHlink>
          <a:srgbClr val="EDBD3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700</TotalTime>
  <Words>305</Words>
  <Application>Microsoft Office PowerPoint</Application>
  <PresentationFormat>On-screen Show (4:3)</PresentationFormat>
  <Paragraphs>55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Century Schoolbook</vt:lpstr>
      <vt:lpstr>kent2013</vt:lpstr>
      <vt:lpstr>PowerPoint Presentation</vt:lpstr>
      <vt:lpstr>The Office for Scholarly Communication</vt:lpstr>
      <vt:lpstr>Why metrics for research evaluation? </vt:lpstr>
      <vt:lpstr>The problem with targets?</vt:lpstr>
      <vt:lpstr>What are institutions doing?</vt:lpstr>
      <vt:lpstr>Explaining research metrics to management</vt:lpstr>
      <vt:lpstr>Proactive engagement</vt:lpstr>
      <vt:lpstr>Education</vt:lpstr>
      <vt:lpstr>What management can do </vt:lpstr>
      <vt:lpstr> Resources</vt:lpstr>
      <vt:lpstr>PowerPoint Presentation</vt:lpstr>
    </vt:vector>
  </TitlesOfParts>
  <Manager/>
  <Company>University of Kent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University of Kent - Generic Powerpoint template</dc:title>
  <dc:subject/>
  <dc:creator>Miles Banbery</dc:creator>
  <cp:keywords/>
  <dc:description/>
  <cp:lastModifiedBy>Sarah Slowe</cp:lastModifiedBy>
  <cp:revision>94</cp:revision>
  <cp:lastPrinted>2017-06-08T07:33:19Z</cp:lastPrinted>
  <dcterms:created xsi:type="dcterms:W3CDTF">2013-06-07T14:52:08Z</dcterms:created>
  <dcterms:modified xsi:type="dcterms:W3CDTF">2019-04-01T09:24:21Z</dcterms:modified>
  <cp:category/>
</cp:coreProperties>
</file>