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0" r:id="rId1"/>
    <p:sldMasterId id="2147483917" r:id="rId2"/>
    <p:sldMasterId id="2147483999" r:id="rId3"/>
  </p:sldMasterIdLst>
  <p:notesMasterIdLst>
    <p:notesMasterId r:id="rId28"/>
  </p:notesMasterIdLst>
  <p:handoutMasterIdLst>
    <p:handoutMasterId r:id="rId29"/>
  </p:handoutMasterIdLst>
  <p:sldIdLst>
    <p:sldId id="256" r:id="rId4"/>
    <p:sldId id="660" r:id="rId5"/>
    <p:sldId id="415" r:id="rId6"/>
    <p:sldId id="683" r:id="rId7"/>
    <p:sldId id="661" r:id="rId8"/>
    <p:sldId id="431" r:id="rId9"/>
    <p:sldId id="678" r:id="rId10"/>
    <p:sldId id="439" r:id="rId11"/>
    <p:sldId id="676" r:id="rId12"/>
    <p:sldId id="689" r:id="rId13"/>
    <p:sldId id="688" r:id="rId14"/>
    <p:sldId id="276" r:id="rId15"/>
    <p:sldId id="681" r:id="rId16"/>
    <p:sldId id="680" r:id="rId17"/>
    <p:sldId id="260" r:id="rId18"/>
    <p:sldId id="675" r:id="rId19"/>
    <p:sldId id="686" r:id="rId20"/>
    <p:sldId id="428" r:id="rId21"/>
    <p:sldId id="687" r:id="rId22"/>
    <p:sldId id="640" r:id="rId23"/>
    <p:sldId id="658" r:id="rId24"/>
    <p:sldId id="435" r:id="rId25"/>
    <p:sldId id="271" r:id="rId26"/>
    <p:sldId id="281" r:id="rId27"/>
  </p:sldIdLst>
  <p:sldSz cx="9144000" cy="6858000" type="screen4x3"/>
  <p:notesSz cx="6805613" cy="99441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167" autoAdjust="0"/>
    <p:restoredTop sz="93663" autoAdjust="0"/>
  </p:normalViewPr>
  <p:slideViewPr>
    <p:cSldViewPr>
      <p:cViewPr varScale="1">
        <p:scale>
          <a:sx n="104" d="100"/>
          <a:sy n="104" d="100"/>
        </p:scale>
        <p:origin x="242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E738FF21-8D4F-4F61-A822-0DA9E9F66D00}" type="datetimeFigureOut">
              <a:rPr lang="en-GB" smtClean="0"/>
              <a:t>09/04/2019</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06C53DF-07B4-4455-BD7E-9C134AEA5438}" type="slidenum">
              <a:rPr lang="en-GB" smtClean="0"/>
              <a:t>‹#›</a:t>
            </a:fld>
            <a:endParaRPr lang="en-GB"/>
          </a:p>
        </p:txBody>
      </p:sp>
    </p:spTree>
    <p:extLst>
      <p:ext uri="{BB962C8B-B14F-4D97-AF65-F5344CB8AC3E}">
        <p14:creationId xmlns:p14="http://schemas.microsoft.com/office/powerpoint/2010/main" val="100834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4B326D7-25DE-4EE2-83D9-BFB3CA0175F9}" type="datetimeFigureOut">
              <a:rPr lang="en-GB" smtClean="0"/>
              <a:t>09/04/2019</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BE749A9-F32C-4857-8698-BA657840CDD6}" type="slidenum">
              <a:rPr lang="en-GB" smtClean="0"/>
              <a:t>‹#›</a:t>
            </a:fld>
            <a:endParaRPr lang="en-GB"/>
          </a:p>
        </p:txBody>
      </p:sp>
    </p:spTree>
    <p:extLst>
      <p:ext uri="{BB962C8B-B14F-4D97-AF65-F5344CB8AC3E}">
        <p14:creationId xmlns:p14="http://schemas.microsoft.com/office/powerpoint/2010/main" val="96567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en-US" altLang="en-US">
                <a:solidFill>
                  <a:prstClr val="black"/>
                </a:solidFill>
              </a:rPr>
              <a:t>© The University of Edinburgh</a:t>
            </a:r>
          </a:p>
        </p:txBody>
      </p:sp>
    </p:spTree>
    <p:extLst>
      <p:ext uri="{BB962C8B-B14F-4D97-AF65-F5344CB8AC3E}">
        <p14:creationId xmlns:p14="http://schemas.microsoft.com/office/powerpoint/2010/main" val="119389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 </a:t>
            </a:r>
          </a:p>
          <a:p>
            <a:pPr eaLnBrk="1" hangingPunct="1">
              <a:spcBef>
                <a:spcPct val="0"/>
              </a:spcBef>
            </a:pPr>
            <a:endParaRPr lang="en-GB" altLang="en-US" dirty="0">
              <a:ea typeface="ＭＳ Ｐゴシック" panose="020B0600070205080204" pitchFamily="34" charset="-128"/>
            </a:endParaRPr>
          </a:p>
        </p:txBody>
      </p:sp>
      <p:sp>
        <p:nvSpPr>
          <p:cNvPr id="1843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The University of Edinburgh</a:t>
            </a:r>
          </a:p>
        </p:txBody>
      </p:sp>
    </p:spTree>
    <p:extLst>
      <p:ext uri="{BB962C8B-B14F-4D97-AF65-F5344CB8AC3E}">
        <p14:creationId xmlns:p14="http://schemas.microsoft.com/office/powerpoint/2010/main" val="371990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E749A9-F32C-4857-8698-BA657840CDD6}" type="slidenum">
              <a:rPr lang="en-GB" smtClean="0"/>
              <a:t>4</a:t>
            </a:fld>
            <a:endParaRPr lang="en-GB"/>
          </a:p>
        </p:txBody>
      </p:sp>
    </p:spTree>
    <p:extLst>
      <p:ext uri="{BB962C8B-B14F-4D97-AF65-F5344CB8AC3E}">
        <p14:creationId xmlns:p14="http://schemas.microsoft.com/office/powerpoint/2010/main" val="401293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policy refers to not </a:t>
            </a:r>
            <a:r>
              <a:rPr lang="en-US"/>
              <a:t>allowing publishers to *prevent* </a:t>
            </a:r>
            <a:r>
              <a:rPr lang="en-US" dirty="0"/>
              <a:t>data from being made openly available</a:t>
            </a:r>
          </a:p>
        </p:txBody>
      </p:sp>
      <p:sp>
        <p:nvSpPr>
          <p:cNvPr id="4" name="Slide Number Placeholder 3"/>
          <p:cNvSpPr>
            <a:spLocks noGrp="1"/>
          </p:cNvSpPr>
          <p:nvPr>
            <p:ph type="sldNum" sz="quarter" idx="5"/>
          </p:nvPr>
        </p:nvSpPr>
        <p:spPr/>
        <p:txBody>
          <a:bodyPr/>
          <a:lstStyle/>
          <a:p>
            <a:fld id="{CBE749A9-F32C-4857-8698-BA657840CDD6}" type="slidenum">
              <a:rPr lang="en-GB" smtClean="0"/>
              <a:t>6</a:t>
            </a:fld>
            <a:endParaRPr lang="en-GB"/>
          </a:p>
        </p:txBody>
      </p:sp>
    </p:spTree>
    <p:extLst>
      <p:ext uri="{BB962C8B-B14F-4D97-AF65-F5344CB8AC3E}">
        <p14:creationId xmlns:p14="http://schemas.microsoft.com/office/powerpoint/2010/main" val="82762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E749A9-F32C-4857-8698-BA657840CDD6}" type="slidenum">
              <a:rPr lang="en-GB" smtClean="0"/>
              <a:t>12</a:t>
            </a:fld>
            <a:endParaRPr lang="en-GB"/>
          </a:p>
        </p:txBody>
      </p:sp>
    </p:spTree>
    <p:extLst>
      <p:ext uri="{BB962C8B-B14F-4D97-AF65-F5344CB8AC3E}">
        <p14:creationId xmlns:p14="http://schemas.microsoft.com/office/powerpoint/2010/main" val="318638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 of up to </a:t>
            </a:r>
            <a:r>
              <a:rPr lang="en-GB" sz="1200" b="0" i="0" kern="1200" dirty="0">
                <a:solidFill>
                  <a:schemeClr val="tx1"/>
                </a:solidFill>
                <a:effectLst/>
                <a:latin typeface="+mn-lt"/>
                <a:ea typeface="+mn-ea"/>
                <a:cs typeface="+mn-cs"/>
              </a:rPr>
              <a:t>£1.1bn - Over 10 years, the University and partners aim to train 100,000 people in the application of data across the region’s major industry sectors. It will work with the private and public sectors to grow awareness of data science’s implications. As it takes effect, the programme will enable both established and start-up businesses to capture these opportunities.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Five sectoral programmes:</a:t>
            </a:r>
          </a:p>
          <a:p>
            <a:r>
              <a:rPr lang="en-GB" sz="1200" b="0" i="0" kern="1200" dirty="0">
                <a:solidFill>
                  <a:schemeClr val="tx1"/>
                </a:solidFill>
                <a:effectLst/>
                <a:latin typeface="+mn-lt"/>
                <a:ea typeface="+mn-ea"/>
                <a:cs typeface="+mn-cs"/>
              </a:rPr>
              <a:t>•    Research, Development and Innovation</a:t>
            </a:r>
            <a:br>
              <a:rPr lang="en-GB" dirty="0"/>
            </a:br>
            <a:r>
              <a:rPr lang="en-GB" sz="1200" b="0" i="0" kern="1200" dirty="0">
                <a:solidFill>
                  <a:schemeClr val="tx1"/>
                </a:solidFill>
                <a:effectLst/>
                <a:latin typeface="+mn-lt"/>
                <a:ea typeface="+mn-ea"/>
                <a:cs typeface="+mn-cs"/>
              </a:rPr>
              <a:t>•    Employability and Skills</a:t>
            </a:r>
            <a:br>
              <a:rPr lang="en-GB" dirty="0"/>
            </a:br>
            <a:r>
              <a:rPr lang="en-GB" sz="1200" b="0" i="0" kern="1200" dirty="0">
                <a:solidFill>
                  <a:schemeClr val="tx1"/>
                </a:solidFill>
                <a:effectLst/>
                <a:latin typeface="+mn-lt"/>
                <a:ea typeface="+mn-ea"/>
                <a:cs typeface="+mn-cs"/>
              </a:rPr>
              <a:t>•    Transport</a:t>
            </a:r>
            <a:br>
              <a:rPr lang="en-GB" dirty="0"/>
            </a:br>
            <a:r>
              <a:rPr lang="en-GB" sz="1200" b="0" i="0" kern="1200" dirty="0">
                <a:solidFill>
                  <a:schemeClr val="tx1"/>
                </a:solidFill>
                <a:effectLst/>
                <a:latin typeface="+mn-lt"/>
                <a:ea typeface="+mn-ea"/>
                <a:cs typeface="+mn-cs"/>
              </a:rPr>
              <a:t>•    Culture</a:t>
            </a:r>
            <a:br>
              <a:rPr lang="en-GB" dirty="0"/>
            </a:br>
            <a:r>
              <a:rPr lang="en-GB" sz="1200" b="0" i="0" kern="1200" dirty="0">
                <a:solidFill>
                  <a:schemeClr val="tx1"/>
                </a:solidFill>
                <a:effectLst/>
                <a:latin typeface="+mn-lt"/>
                <a:ea typeface="+mn-ea"/>
                <a:cs typeface="+mn-cs"/>
              </a:rPr>
              <a:t>•    Housing</a:t>
            </a:r>
            <a:endParaRPr lang="en-US" dirty="0"/>
          </a:p>
        </p:txBody>
      </p:sp>
      <p:sp>
        <p:nvSpPr>
          <p:cNvPr id="4" name="Slide Number Placeholder 3"/>
          <p:cNvSpPr>
            <a:spLocks noGrp="1"/>
          </p:cNvSpPr>
          <p:nvPr>
            <p:ph type="sldNum" sz="quarter" idx="5"/>
          </p:nvPr>
        </p:nvSpPr>
        <p:spPr/>
        <p:txBody>
          <a:bodyPr/>
          <a:lstStyle/>
          <a:p>
            <a:fld id="{CBE749A9-F32C-4857-8698-BA657840CDD6}" type="slidenum">
              <a:rPr lang="en-GB" smtClean="0"/>
              <a:t>13</a:t>
            </a:fld>
            <a:endParaRPr lang="en-GB"/>
          </a:p>
        </p:txBody>
      </p:sp>
    </p:spTree>
    <p:extLst>
      <p:ext uri="{BB962C8B-B14F-4D97-AF65-F5344CB8AC3E}">
        <p14:creationId xmlns:p14="http://schemas.microsoft.com/office/powerpoint/2010/main" val="297877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 of up to </a:t>
            </a:r>
            <a:r>
              <a:rPr lang="en-GB" sz="1200" b="0" i="0" kern="1200" dirty="0">
                <a:solidFill>
                  <a:schemeClr val="tx1"/>
                </a:solidFill>
                <a:effectLst/>
                <a:latin typeface="+mn-lt"/>
                <a:ea typeface="+mn-ea"/>
                <a:cs typeface="+mn-cs"/>
              </a:rPr>
              <a:t>£1.1bn - Over 10 years, the University and partners aim to train 100,000 people in the application of data across the region’s major industry sectors. It will work with the private and public sectors to grow awareness of data science’s implications. As it takes effect, the programme will enable both established and start-up businesses to capture these opportunities.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Five sectoral programmes:</a:t>
            </a:r>
          </a:p>
          <a:p>
            <a:r>
              <a:rPr lang="en-GB" sz="1200" b="0" i="0" kern="1200" dirty="0">
                <a:solidFill>
                  <a:schemeClr val="tx1"/>
                </a:solidFill>
                <a:effectLst/>
                <a:latin typeface="+mn-lt"/>
                <a:ea typeface="+mn-ea"/>
                <a:cs typeface="+mn-cs"/>
              </a:rPr>
              <a:t>•    Research, Development and Innovation</a:t>
            </a:r>
            <a:br>
              <a:rPr lang="en-GB" dirty="0"/>
            </a:br>
            <a:r>
              <a:rPr lang="en-GB" sz="1200" b="0" i="0" kern="1200" dirty="0">
                <a:solidFill>
                  <a:schemeClr val="tx1"/>
                </a:solidFill>
                <a:effectLst/>
                <a:latin typeface="+mn-lt"/>
                <a:ea typeface="+mn-ea"/>
                <a:cs typeface="+mn-cs"/>
              </a:rPr>
              <a:t>•    Employability and Skills</a:t>
            </a:r>
            <a:br>
              <a:rPr lang="en-GB" dirty="0"/>
            </a:br>
            <a:r>
              <a:rPr lang="en-GB" sz="1200" b="0" i="0" kern="1200" dirty="0">
                <a:solidFill>
                  <a:schemeClr val="tx1"/>
                </a:solidFill>
                <a:effectLst/>
                <a:latin typeface="+mn-lt"/>
                <a:ea typeface="+mn-ea"/>
                <a:cs typeface="+mn-cs"/>
              </a:rPr>
              <a:t>•    Transport</a:t>
            </a:r>
            <a:br>
              <a:rPr lang="en-GB" dirty="0"/>
            </a:br>
            <a:r>
              <a:rPr lang="en-GB" sz="1200" b="0" i="0" kern="1200" dirty="0">
                <a:solidFill>
                  <a:schemeClr val="tx1"/>
                </a:solidFill>
                <a:effectLst/>
                <a:latin typeface="+mn-lt"/>
                <a:ea typeface="+mn-ea"/>
                <a:cs typeface="+mn-cs"/>
              </a:rPr>
              <a:t>•    Culture</a:t>
            </a:r>
            <a:br>
              <a:rPr lang="en-GB" dirty="0"/>
            </a:br>
            <a:r>
              <a:rPr lang="en-GB" sz="1200" b="0" i="0" kern="1200" dirty="0">
                <a:solidFill>
                  <a:schemeClr val="tx1"/>
                </a:solidFill>
                <a:effectLst/>
                <a:latin typeface="+mn-lt"/>
                <a:ea typeface="+mn-ea"/>
                <a:cs typeface="+mn-cs"/>
              </a:rPr>
              <a:t>•    Housing</a:t>
            </a:r>
            <a:endParaRPr lang="en-US" dirty="0"/>
          </a:p>
        </p:txBody>
      </p:sp>
      <p:sp>
        <p:nvSpPr>
          <p:cNvPr id="4" name="Slide Number Placeholder 3"/>
          <p:cNvSpPr>
            <a:spLocks noGrp="1"/>
          </p:cNvSpPr>
          <p:nvPr>
            <p:ph type="sldNum" sz="quarter" idx="5"/>
          </p:nvPr>
        </p:nvSpPr>
        <p:spPr/>
        <p:txBody>
          <a:bodyPr/>
          <a:lstStyle/>
          <a:p>
            <a:fld id="{CBE749A9-F32C-4857-8698-BA657840CDD6}" type="slidenum">
              <a:rPr lang="en-GB" smtClean="0"/>
              <a:t>14</a:t>
            </a:fld>
            <a:endParaRPr lang="en-GB"/>
          </a:p>
        </p:txBody>
      </p:sp>
    </p:spTree>
    <p:extLst>
      <p:ext uri="{BB962C8B-B14F-4D97-AF65-F5344CB8AC3E}">
        <p14:creationId xmlns:p14="http://schemas.microsoft.com/office/powerpoint/2010/main" val="127786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E749A9-F32C-4857-8698-BA657840CDD6}" type="slidenum">
              <a:rPr lang="en-GB" smtClean="0"/>
              <a:t>15</a:t>
            </a:fld>
            <a:endParaRPr lang="en-GB"/>
          </a:p>
        </p:txBody>
      </p:sp>
    </p:spTree>
    <p:extLst>
      <p:ext uri="{BB962C8B-B14F-4D97-AF65-F5344CB8AC3E}">
        <p14:creationId xmlns:p14="http://schemas.microsoft.com/office/powerpoint/2010/main" val="325961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1st</a:t>
            </a:r>
            <a:r>
              <a:rPr lang="en-GB" sz="1200" dirty="0"/>
              <a:t>, August 2012 –May 2015: Rollout and consolidation of primary services (active storage, open repository); minimally meeting funders’ requirements</a:t>
            </a:r>
          </a:p>
          <a:p>
            <a:r>
              <a:rPr lang="en-GB" sz="1200" b="1" dirty="0"/>
              <a:t>2nd</a:t>
            </a:r>
            <a:r>
              <a:rPr lang="en-GB" sz="1200" dirty="0"/>
              <a:t>, September 2015 – July 2016: Transition from RDM programme to Research Data Service; training programme &amp; DMP support</a:t>
            </a:r>
          </a:p>
          <a:p>
            <a:r>
              <a:rPr lang="en-GB" sz="1200" b="1" dirty="0"/>
              <a:t>3rd</a:t>
            </a:r>
            <a:r>
              <a:rPr lang="en-GB" sz="1200" dirty="0"/>
              <a:t>, August 2017-July 2020: Filling known gaps through major development projects, increasing usage beyond early adopters, tuning</a:t>
            </a:r>
            <a:r>
              <a:rPr lang="en-GB" sz="1200" baseline="0" dirty="0"/>
              <a:t> the user journey</a:t>
            </a:r>
            <a:endParaRPr lang="en-GB" sz="1200" dirty="0"/>
          </a:p>
        </p:txBody>
      </p:sp>
      <p:sp>
        <p:nvSpPr>
          <p:cNvPr id="4" name="Slide Number Placeholder 3"/>
          <p:cNvSpPr>
            <a:spLocks noGrp="1"/>
          </p:cNvSpPr>
          <p:nvPr>
            <p:ph type="sldNum" sz="quarter" idx="5"/>
          </p:nvPr>
        </p:nvSpPr>
        <p:spPr/>
        <p:txBody>
          <a:bodyPr/>
          <a:lstStyle/>
          <a:p>
            <a:fld id="{CBE749A9-F32C-4857-8698-BA657840CDD6}" type="slidenum">
              <a:rPr lang="en-GB" smtClean="0"/>
              <a:t>20</a:t>
            </a:fld>
            <a:endParaRPr lang="en-GB"/>
          </a:p>
        </p:txBody>
      </p:sp>
    </p:spTree>
    <p:extLst>
      <p:ext uri="{BB962C8B-B14F-4D97-AF65-F5344CB8AC3E}">
        <p14:creationId xmlns:p14="http://schemas.microsoft.com/office/powerpoint/2010/main" val="263580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ctr">
            <a:noAutofit/>
          </a:bodyPr>
          <a:lstStyle>
            <a:lvl1pPr algn="ctr">
              <a:defRPr>
                <a:solidFill>
                  <a:schemeClr val="accent1">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275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A8D7ACE-D08C-4218-A00D-420145DAF5EE}" type="datetimeFigureOut">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95DD9B-8093-47EE-81C2-643E402FD3AA}" type="slidenum">
              <a:rPr lang="en-US"/>
              <a:pPr>
                <a:defRPr/>
              </a:pPr>
              <a:t>‹#›</a:t>
            </a:fld>
            <a:endParaRPr lang="en-US"/>
          </a:p>
        </p:txBody>
      </p:sp>
    </p:spTree>
    <p:extLst>
      <p:ext uri="{BB962C8B-B14F-4D97-AF65-F5344CB8AC3E}">
        <p14:creationId xmlns:p14="http://schemas.microsoft.com/office/powerpoint/2010/main" val="133401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C632AEA5-6FB8-41BF-A448-59E57DE0F83B}" type="datetimeFigureOut">
              <a:rPr lang="en-US"/>
              <a:pPr>
                <a:defRPr/>
              </a:pPr>
              <a:t>4/9/19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297333-CB86-432E-875D-9AB9C34D24E2}" type="slidenum">
              <a:rPr lang="en-US"/>
              <a:pPr>
                <a:defRPr/>
              </a:pPr>
              <a:t>‹#›</a:t>
            </a:fld>
            <a:endParaRPr lang="en-US"/>
          </a:p>
        </p:txBody>
      </p:sp>
    </p:spTree>
    <p:extLst>
      <p:ext uri="{BB962C8B-B14F-4D97-AF65-F5344CB8AC3E}">
        <p14:creationId xmlns:p14="http://schemas.microsoft.com/office/powerpoint/2010/main" val="358858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717BCE9-DA64-4D52-9773-F70A2C4A2B7C}" type="datetimeFigureOut">
              <a:rPr lang="en-US"/>
              <a:pPr>
                <a:defRPr/>
              </a:pPr>
              <a:t>4/9/19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2F55049-9FC3-4186-9672-B82E8859FF97}" type="slidenum">
              <a:rPr lang="en-US"/>
              <a:pPr>
                <a:defRPr/>
              </a:pPr>
              <a:t>‹#›</a:t>
            </a:fld>
            <a:endParaRPr lang="en-US"/>
          </a:p>
        </p:txBody>
      </p:sp>
    </p:spTree>
    <p:extLst>
      <p:ext uri="{BB962C8B-B14F-4D97-AF65-F5344CB8AC3E}">
        <p14:creationId xmlns:p14="http://schemas.microsoft.com/office/powerpoint/2010/main" val="11284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6906D2-C69C-4062-9B5F-466478842054}" type="datetimeFigureOut">
              <a:rPr lang="en-US"/>
              <a:pPr>
                <a:defRPr/>
              </a:pPr>
              <a:t>4/9/19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A13FE93-11C0-42A1-910F-290FF808B6A1}" type="slidenum">
              <a:rPr lang="en-US"/>
              <a:pPr>
                <a:defRPr/>
              </a:pPr>
              <a:t>‹#›</a:t>
            </a:fld>
            <a:endParaRPr lang="en-US"/>
          </a:p>
        </p:txBody>
      </p:sp>
    </p:spTree>
    <p:extLst>
      <p:ext uri="{BB962C8B-B14F-4D97-AF65-F5344CB8AC3E}">
        <p14:creationId xmlns:p14="http://schemas.microsoft.com/office/powerpoint/2010/main" val="382370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C5ED23-4D05-49F7-A764-82BA03A6508D}" type="datetimeFigureOut">
              <a:rPr lang="en-US"/>
              <a:pPr>
                <a:defRPr/>
              </a:pPr>
              <a:t>4/9/19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129970A-045D-4DD7-8898-487B043BCE95}" type="slidenum">
              <a:rPr lang="en-US"/>
              <a:pPr>
                <a:defRPr/>
              </a:pPr>
              <a:t>‹#›</a:t>
            </a:fld>
            <a:endParaRPr lang="en-US"/>
          </a:p>
        </p:txBody>
      </p:sp>
    </p:spTree>
    <p:extLst>
      <p:ext uri="{BB962C8B-B14F-4D97-AF65-F5344CB8AC3E}">
        <p14:creationId xmlns:p14="http://schemas.microsoft.com/office/powerpoint/2010/main" val="115277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E6E0E75-72DD-435E-A0CF-811483E49EEB}" type="datetimeFigureOut">
              <a:rPr lang="en-US"/>
              <a:pPr>
                <a:defRPr/>
              </a:pPr>
              <a:t>4/9/19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1F8D767-7C4D-40D8-A8D6-10B7CF44FFF7}" type="slidenum">
              <a:rPr lang="en-US"/>
              <a:pPr>
                <a:defRPr/>
              </a:pPr>
              <a:t>‹#›</a:t>
            </a:fld>
            <a:endParaRPr lang="en-US"/>
          </a:p>
        </p:txBody>
      </p:sp>
    </p:spTree>
    <p:extLst>
      <p:ext uri="{BB962C8B-B14F-4D97-AF65-F5344CB8AC3E}">
        <p14:creationId xmlns:p14="http://schemas.microsoft.com/office/powerpoint/2010/main" val="71992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E73EF31-7A13-4477-970A-2717D6692F5E}" type="datetimeFigureOut">
              <a:rPr lang="en-US"/>
              <a:pPr>
                <a:defRPr/>
              </a:pPr>
              <a:t>4/9/19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18D793-0C4F-4343-8178-2094AEF8D1C0}" type="slidenum">
              <a:rPr lang="en-US"/>
              <a:pPr>
                <a:defRPr/>
              </a:pPr>
              <a:t>‹#›</a:t>
            </a:fld>
            <a:endParaRPr lang="en-US"/>
          </a:p>
        </p:txBody>
      </p:sp>
    </p:spTree>
    <p:extLst>
      <p:ext uri="{BB962C8B-B14F-4D97-AF65-F5344CB8AC3E}">
        <p14:creationId xmlns:p14="http://schemas.microsoft.com/office/powerpoint/2010/main" val="51227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9321568-0F0B-49ED-A12B-C40F5F9A8C78}" type="datetimeFigureOut">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626FC4-C550-4474-94D2-E9004365D003}" type="slidenum">
              <a:rPr lang="en-US"/>
              <a:pPr>
                <a:defRPr/>
              </a:pPr>
              <a:t>‹#›</a:t>
            </a:fld>
            <a:endParaRPr lang="en-US"/>
          </a:p>
        </p:txBody>
      </p:sp>
    </p:spTree>
    <p:extLst>
      <p:ext uri="{BB962C8B-B14F-4D97-AF65-F5344CB8AC3E}">
        <p14:creationId xmlns:p14="http://schemas.microsoft.com/office/powerpoint/2010/main" val="423469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65D0E28-4E2E-44DC-BC6D-AC47BA6A10CB}" type="datetimeFigureOut">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51BC64-642B-4B98-A4B1-8C8E8ED95B68}" type="slidenum">
              <a:rPr lang="en-US"/>
              <a:pPr>
                <a:defRPr/>
              </a:pPr>
              <a:t>‹#›</a:t>
            </a:fld>
            <a:endParaRPr lang="en-US"/>
          </a:p>
        </p:txBody>
      </p:sp>
    </p:spTree>
    <p:extLst>
      <p:ext uri="{BB962C8B-B14F-4D97-AF65-F5344CB8AC3E}">
        <p14:creationId xmlns:p14="http://schemas.microsoft.com/office/powerpoint/2010/main" val="361799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39" indent="0" algn="ctr">
              <a:buNone/>
              <a:defRPr>
                <a:solidFill>
                  <a:schemeClr val="tx1">
                    <a:tint val="75000"/>
                  </a:schemeClr>
                </a:solidFill>
              </a:defRPr>
            </a:lvl3pPr>
            <a:lvl4pPr marL="1371359" indent="0" algn="ctr">
              <a:buNone/>
              <a:defRPr>
                <a:solidFill>
                  <a:schemeClr val="tx1">
                    <a:tint val="75000"/>
                  </a:schemeClr>
                </a:solidFill>
              </a:defRPr>
            </a:lvl4pPr>
            <a:lvl5pPr marL="1828478" indent="0" algn="ctr">
              <a:buNone/>
              <a:defRPr>
                <a:solidFill>
                  <a:schemeClr val="tx1">
                    <a:tint val="75000"/>
                  </a:schemeClr>
                </a:solidFill>
              </a:defRPr>
            </a:lvl5pPr>
            <a:lvl6pPr marL="2285598" indent="0" algn="ctr">
              <a:buNone/>
              <a:defRPr>
                <a:solidFill>
                  <a:schemeClr val="tx1">
                    <a:tint val="75000"/>
                  </a:schemeClr>
                </a:solidFill>
              </a:defRPr>
            </a:lvl6pPr>
            <a:lvl7pPr marL="2742717" indent="0" algn="ctr">
              <a:buNone/>
              <a:defRPr>
                <a:solidFill>
                  <a:schemeClr val="tx1">
                    <a:tint val="75000"/>
                  </a:schemeClr>
                </a:solidFill>
              </a:defRPr>
            </a:lvl7pPr>
            <a:lvl8pPr marL="3199836" indent="0" algn="ctr">
              <a:buNone/>
              <a:defRPr>
                <a:solidFill>
                  <a:schemeClr val="tx1">
                    <a:tint val="75000"/>
                  </a:schemeClr>
                </a:solidFill>
              </a:defRPr>
            </a:lvl8pPr>
            <a:lvl9pPr marL="3656956"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fld id="{255C9B68-6BB8-4871-84CA-3388E26AE184}" type="datetime1">
              <a:rPr lang="en-US" altLang="en-US"/>
              <a:pPr/>
              <a:t>4/9/19</a:t>
            </a:fld>
            <a:endParaRPr lang="en-US" altLang="en-US"/>
          </a:p>
        </p:txBody>
      </p:sp>
      <p:sp>
        <p:nvSpPr>
          <p:cNvPr id="5" name="Footer Placeholder 4"/>
          <p:cNvSpPr>
            <a:spLocks noGrp="1"/>
          </p:cNvSpPr>
          <p:nvPr>
            <p:ph type="ftr" sz="quarter" idx="11"/>
          </p:nvPr>
        </p:nvSpPr>
        <p:spPr/>
        <p:txBody>
          <a:bodyPr/>
          <a:lstStyle>
            <a:lvl1pPr>
              <a:defRPr>
                <a:latin typeface="Arial"/>
                <a:cs typeface="Arial"/>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3223ACF-BA40-4AE9-9018-3FE1CF8A14C7}" type="slidenum">
              <a:rPr lang="en-US" altLang="en-US"/>
              <a:pPr/>
              <a:t>‹#›</a:t>
            </a:fld>
            <a:endParaRPr lang="en-US" altLang="en-US"/>
          </a:p>
        </p:txBody>
      </p:sp>
    </p:spTree>
    <p:extLst>
      <p:ext uri="{BB962C8B-B14F-4D97-AF65-F5344CB8AC3E}">
        <p14:creationId xmlns:p14="http://schemas.microsoft.com/office/powerpoint/2010/main" val="379456702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0038F6-5ABA-E34B-ACD9-3A56EC1E1DC3}" type="datetime1">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EF4314-E115-4541-9702-0FD496A07D43}" type="slidenum">
              <a:rPr lang="en-US"/>
              <a:pPr>
                <a:defRPr/>
              </a:pPr>
              <a:t>‹#›</a:t>
            </a:fld>
            <a:endParaRPr lang="en-US"/>
          </a:p>
        </p:txBody>
      </p:sp>
    </p:spTree>
    <p:extLst>
      <p:ext uri="{BB962C8B-B14F-4D97-AF65-F5344CB8AC3E}">
        <p14:creationId xmlns:p14="http://schemas.microsoft.com/office/powerpoint/2010/main" val="1927348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D6BF054-2E21-4E09-AB08-16F2D053D89A}" type="datetime1">
              <a:rPr lang="en-US" altLang="en-US"/>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314F64F-2327-41EE-9EC4-9996A0C1925D}" type="slidenum">
              <a:rPr lang="en-US" altLang="en-US"/>
              <a:pPr/>
              <a:t>‹#›</a:t>
            </a:fld>
            <a:endParaRPr lang="en-US" altLang="en-US"/>
          </a:p>
        </p:txBody>
      </p:sp>
    </p:spTree>
    <p:extLst>
      <p:ext uri="{BB962C8B-B14F-4D97-AF65-F5344CB8AC3E}">
        <p14:creationId xmlns:p14="http://schemas.microsoft.com/office/powerpoint/2010/main" val="45586900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0" indent="0">
              <a:buNone/>
              <a:defRPr sz="1800">
                <a:solidFill>
                  <a:schemeClr val="tx1">
                    <a:tint val="75000"/>
                  </a:schemeClr>
                </a:solidFill>
              </a:defRPr>
            </a:lvl2pPr>
            <a:lvl3pPr marL="914239" indent="0">
              <a:buNone/>
              <a:defRPr sz="1600">
                <a:solidFill>
                  <a:schemeClr val="tx1">
                    <a:tint val="75000"/>
                  </a:schemeClr>
                </a:solidFill>
              </a:defRPr>
            </a:lvl3pPr>
            <a:lvl4pPr marL="1371359" indent="0">
              <a:buNone/>
              <a:defRPr sz="1400">
                <a:solidFill>
                  <a:schemeClr val="tx1">
                    <a:tint val="75000"/>
                  </a:schemeClr>
                </a:solidFill>
              </a:defRPr>
            </a:lvl4pPr>
            <a:lvl5pPr marL="1828478" indent="0">
              <a:buNone/>
              <a:defRPr sz="1400">
                <a:solidFill>
                  <a:schemeClr val="tx1">
                    <a:tint val="75000"/>
                  </a:schemeClr>
                </a:solidFill>
              </a:defRPr>
            </a:lvl5pPr>
            <a:lvl6pPr marL="2285598" indent="0">
              <a:buNone/>
              <a:defRPr sz="1400">
                <a:solidFill>
                  <a:schemeClr val="tx1">
                    <a:tint val="75000"/>
                  </a:schemeClr>
                </a:solidFill>
              </a:defRPr>
            </a:lvl6pPr>
            <a:lvl7pPr marL="2742717" indent="0">
              <a:buNone/>
              <a:defRPr sz="1400">
                <a:solidFill>
                  <a:schemeClr val="tx1">
                    <a:tint val="75000"/>
                  </a:schemeClr>
                </a:solidFill>
              </a:defRPr>
            </a:lvl7pPr>
            <a:lvl8pPr marL="3199836" indent="0">
              <a:buNone/>
              <a:defRPr sz="1400">
                <a:solidFill>
                  <a:schemeClr val="tx1">
                    <a:tint val="75000"/>
                  </a:schemeClr>
                </a:solidFill>
              </a:defRPr>
            </a:lvl8pPr>
            <a:lvl9pPr marL="365695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1D22CBED-E735-4C2E-BFA3-4CC48C8E403E}" type="datetime1">
              <a:rPr lang="en-US" altLang="en-US"/>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5FB1B12-9E15-4FB8-9FE8-9912019C68C1}" type="slidenum">
              <a:rPr lang="en-US" altLang="en-US"/>
              <a:pPr/>
              <a:t>‹#›</a:t>
            </a:fld>
            <a:endParaRPr lang="en-US" altLang="en-US"/>
          </a:p>
        </p:txBody>
      </p:sp>
    </p:spTree>
    <p:extLst>
      <p:ext uri="{BB962C8B-B14F-4D97-AF65-F5344CB8AC3E}">
        <p14:creationId xmlns:p14="http://schemas.microsoft.com/office/powerpoint/2010/main" val="165489353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C9D5E10-5D0E-468D-9139-CA2B82BAAAA9}" type="datetime1">
              <a:rPr lang="en-US" altLang="en-US"/>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1F74FA2-57D3-43C4-ACF8-D099D3F184CB}" type="slidenum">
              <a:rPr lang="en-US" altLang="en-US"/>
              <a:pPr/>
              <a:t>‹#›</a:t>
            </a:fld>
            <a:endParaRPr lang="en-US" altLang="en-US"/>
          </a:p>
        </p:txBody>
      </p:sp>
    </p:spTree>
    <p:extLst>
      <p:ext uri="{BB962C8B-B14F-4D97-AF65-F5344CB8AC3E}">
        <p14:creationId xmlns:p14="http://schemas.microsoft.com/office/powerpoint/2010/main" val="357604982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0" y="1535114"/>
            <a:ext cx="4041775" cy="639763"/>
          </a:xfrm>
        </p:spPr>
        <p:txBody>
          <a:bodyPr anchor="b"/>
          <a:lstStyle>
            <a:lvl1pPr marL="0" indent="0">
              <a:buNone/>
              <a:defRPr sz="2400" b="1"/>
            </a:lvl1pPr>
            <a:lvl2pPr marL="457120" indent="0">
              <a:buNone/>
              <a:defRPr sz="2000" b="1"/>
            </a:lvl2pPr>
            <a:lvl3pPr marL="914239" indent="0">
              <a:buNone/>
              <a:defRPr sz="1800" b="1"/>
            </a:lvl3pPr>
            <a:lvl4pPr marL="1371359" indent="0">
              <a:buNone/>
              <a:defRPr sz="1600" b="1"/>
            </a:lvl4pPr>
            <a:lvl5pPr marL="1828478" indent="0">
              <a:buNone/>
              <a:defRPr sz="1600" b="1"/>
            </a:lvl5pPr>
            <a:lvl6pPr marL="2285598" indent="0">
              <a:buNone/>
              <a:defRPr sz="1600" b="1"/>
            </a:lvl6pPr>
            <a:lvl7pPr marL="2742717" indent="0">
              <a:buNone/>
              <a:defRPr sz="1600" b="1"/>
            </a:lvl7pPr>
            <a:lvl8pPr marL="3199836" indent="0">
              <a:buNone/>
              <a:defRPr sz="1600" b="1"/>
            </a:lvl8pPr>
            <a:lvl9pPr marL="365695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93E7E45-3161-47C0-ADCD-E40E6F3B9115}" type="datetime1">
              <a:rPr lang="en-US" altLang="en-US"/>
              <a:pPr/>
              <a:t>4/9/19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CF002F3-5915-43BC-B7F9-2BE45A767959}" type="slidenum">
              <a:rPr lang="en-US" altLang="en-US"/>
              <a:pPr/>
              <a:t>‹#›</a:t>
            </a:fld>
            <a:endParaRPr lang="en-US" altLang="en-US"/>
          </a:p>
        </p:txBody>
      </p:sp>
    </p:spTree>
    <p:extLst>
      <p:ext uri="{BB962C8B-B14F-4D97-AF65-F5344CB8AC3E}">
        <p14:creationId xmlns:p14="http://schemas.microsoft.com/office/powerpoint/2010/main" val="244808374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999E0E4-B093-436A-9CE6-62C375DECE50}" type="datetime1">
              <a:rPr lang="en-US" altLang="en-US"/>
              <a:pPr/>
              <a:t>4/9/19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D38705C-B6AD-4B0D-8625-04275F4AD702}" type="slidenum">
              <a:rPr lang="en-US" altLang="en-US"/>
              <a:pPr/>
              <a:t>‹#›</a:t>
            </a:fld>
            <a:endParaRPr lang="en-US" altLang="en-US"/>
          </a:p>
        </p:txBody>
      </p:sp>
    </p:spTree>
    <p:extLst>
      <p:ext uri="{BB962C8B-B14F-4D97-AF65-F5344CB8AC3E}">
        <p14:creationId xmlns:p14="http://schemas.microsoft.com/office/powerpoint/2010/main" val="181175936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BF7FC27-5220-4F3B-8A73-4C52B8D78261}" type="datetime1">
              <a:rPr lang="en-US" altLang="en-US"/>
              <a:pPr/>
              <a:t>4/9/19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66E822F-4CCF-4F28-8AFC-4BA4480D1F16}" type="slidenum">
              <a:rPr lang="en-US" altLang="en-US"/>
              <a:pPr/>
              <a:t>‹#›</a:t>
            </a:fld>
            <a:endParaRPr lang="en-US" altLang="en-US"/>
          </a:p>
        </p:txBody>
      </p:sp>
    </p:spTree>
    <p:extLst>
      <p:ext uri="{BB962C8B-B14F-4D97-AF65-F5344CB8AC3E}">
        <p14:creationId xmlns:p14="http://schemas.microsoft.com/office/powerpoint/2010/main" val="306071234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405C4DA-7B36-4448-B087-BEBF3A320DC8}" type="datetime1">
              <a:rPr lang="en-US" altLang="en-US"/>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38A2D21-7276-4D2F-A612-91E65B131715}" type="slidenum">
              <a:rPr lang="en-US" altLang="en-US"/>
              <a:pPr/>
              <a:t>‹#›</a:t>
            </a:fld>
            <a:endParaRPr lang="en-US" altLang="en-US"/>
          </a:p>
        </p:txBody>
      </p:sp>
    </p:spTree>
    <p:extLst>
      <p:ext uri="{BB962C8B-B14F-4D97-AF65-F5344CB8AC3E}">
        <p14:creationId xmlns:p14="http://schemas.microsoft.com/office/powerpoint/2010/main" val="140349217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0" indent="0">
              <a:buNone/>
              <a:defRPr sz="2800"/>
            </a:lvl2pPr>
            <a:lvl3pPr marL="914239" indent="0">
              <a:buNone/>
              <a:defRPr sz="2400"/>
            </a:lvl3pPr>
            <a:lvl4pPr marL="1371359" indent="0">
              <a:buNone/>
              <a:defRPr sz="2000"/>
            </a:lvl4pPr>
            <a:lvl5pPr marL="1828478" indent="0">
              <a:buNone/>
              <a:defRPr sz="2000"/>
            </a:lvl5pPr>
            <a:lvl6pPr marL="2285598" indent="0">
              <a:buNone/>
              <a:defRPr sz="2000"/>
            </a:lvl6pPr>
            <a:lvl7pPr marL="2742717" indent="0">
              <a:buNone/>
              <a:defRPr sz="2000"/>
            </a:lvl7pPr>
            <a:lvl8pPr marL="3199836" indent="0">
              <a:buNone/>
              <a:defRPr sz="2000"/>
            </a:lvl8pPr>
            <a:lvl9pPr marL="3656956"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20" indent="0">
              <a:buNone/>
              <a:defRPr sz="1200"/>
            </a:lvl2pPr>
            <a:lvl3pPr marL="914239" indent="0">
              <a:buNone/>
              <a:defRPr sz="1000"/>
            </a:lvl3pPr>
            <a:lvl4pPr marL="1371359" indent="0">
              <a:buNone/>
              <a:defRPr sz="900"/>
            </a:lvl4pPr>
            <a:lvl5pPr marL="1828478" indent="0">
              <a:buNone/>
              <a:defRPr sz="900"/>
            </a:lvl5pPr>
            <a:lvl6pPr marL="2285598" indent="0">
              <a:buNone/>
              <a:defRPr sz="900"/>
            </a:lvl6pPr>
            <a:lvl7pPr marL="2742717" indent="0">
              <a:buNone/>
              <a:defRPr sz="900"/>
            </a:lvl7pPr>
            <a:lvl8pPr marL="3199836" indent="0">
              <a:buNone/>
              <a:defRPr sz="900"/>
            </a:lvl8pPr>
            <a:lvl9pPr marL="365695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ACBDBC8-AD15-4229-9987-3A433633F83F}" type="datetime1">
              <a:rPr lang="en-US" altLang="en-US"/>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7103B54-F3DC-42E0-8E2D-288A12A2E844}" type="slidenum">
              <a:rPr lang="en-US" altLang="en-US"/>
              <a:pPr/>
              <a:t>‹#›</a:t>
            </a:fld>
            <a:endParaRPr lang="en-US" altLang="en-US"/>
          </a:p>
        </p:txBody>
      </p:sp>
    </p:spTree>
    <p:extLst>
      <p:ext uri="{BB962C8B-B14F-4D97-AF65-F5344CB8AC3E}">
        <p14:creationId xmlns:p14="http://schemas.microsoft.com/office/powerpoint/2010/main" val="349390676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FD2868CD-6352-4489-84A6-92794AD108AE}" type="datetime1">
              <a:rPr lang="en-US" altLang="en-US"/>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1AF852-C5C2-4B35-8FD9-CCEFC8F615D5}" type="slidenum">
              <a:rPr lang="en-US" altLang="en-US"/>
              <a:pPr/>
              <a:t>‹#›</a:t>
            </a:fld>
            <a:endParaRPr lang="en-US" altLang="en-US"/>
          </a:p>
        </p:txBody>
      </p:sp>
    </p:spTree>
    <p:extLst>
      <p:ext uri="{BB962C8B-B14F-4D97-AF65-F5344CB8AC3E}">
        <p14:creationId xmlns:p14="http://schemas.microsoft.com/office/powerpoint/2010/main" val="400933515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8B3E069-6CDD-43AB-AEFB-DEDA4B0388B1}" type="datetime1">
              <a:rPr lang="en-US" altLang="en-US"/>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7C74D4A-7AA0-4E52-ABC7-FDD2D9A002EC}" type="slidenum">
              <a:rPr lang="en-US" altLang="en-US"/>
              <a:pPr/>
              <a:t>‹#›</a:t>
            </a:fld>
            <a:endParaRPr lang="en-US" altLang="en-US"/>
          </a:p>
        </p:txBody>
      </p:sp>
    </p:spTree>
    <p:extLst>
      <p:ext uri="{BB962C8B-B14F-4D97-AF65-F5344CB8AC3E}">
        <p14:creationId xmlns:p14="http://schemas.microsoft.com/office/powerpoint/2010/main" val="424694884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7CF255-F9C0-3E4E-A3B0-91189C832E6B}" type="datetime1">
              <a:rPr lang="en-US"/>
              <a:pPr>
                <a:defRPr/>
              </a:pPr>
              <a:t>4/9/19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71BE5A-A983-314C-8ED4-9AE417782947}" type="slidenum">
              <a:rPr lang="en-US"/>
              <a:pPr>
                <a:defRPr/>
              </a:pPr>
              <a:t>‹#›</a:t>
            </a:fld>
            <a:endParaRPr lang="en-US"/>
          </a:p>
        </p:txBody>
      </p:sp>
    </p:spTree>
    <p:extLst>
      <p:ext uri="{BB962C8B-B14F-4D97-AF65-F5344CB8AC3E}">
        <p14:creationId xmlns:p14="http://schemas.microsoft.com/office/powerpoint/2010/main" val="39999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8800"/>
            <a:ext cx="4041775"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ECAE7E-8EFB-1245-BE22-25B645EB9D72}" type="datetime1">
              <a:rPr lang="en-US"/>
              <a:pPr>
                <a:defRPr/>
              </a:pPr>
              <a:t>4/9/19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DA595A-9216-E343-AEDF-21F5495D155D}" type="slidenum">
              <a:rPr lang="en-US"/>
              <a:pPr>
                <a:defRPr/>
              </a:pPr>
              <a:t>‹#›</a:t>
            </a:fld>
            <a:endParaRPr lang="en-US"/>
          </a:p>
        </p:txBody>
      </p:sp>
    </p:spTree>
    <p:extLst>
      <p:ext uri="{BB962C8B-B14F-4D97-AF65-F5344CB8AC3E}">
        <p14:creationId xmlns:p14="http://schemas.microsoft.com/office/powerpoint/2010/main" val="65385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E852E4-D416-4A4D-AAB6-D91271A032FC}" type="datetime1">
              <a:rPr lang="en-US"/>
              <a:pPr>
                <a:defRPr/>
              </a:pPr>
              <a:t>4/9/19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25B1BF-4126-464B-BDA0-561947856275}" type="slidenum">
              <a:rPr lang="en-US"/>
              <a:pPr>
                <a:defRPr/>
              </a:pPr>
              <a:t>‹#›</a:t>
            </a:fld>
            <a:endParaRPr lang="en-US"/>
          </a:p>
        </p:txBody>
      </p:sp>
    </p:spTree>
    <p:extLst>
      <p:ext uri="{BB962C8B-B14F-4D97-AF65-F5344CB8AC3E}">
        <p14:creationId xmlns:p14="http://schemas.microsoft.com/office/powerpoint/2010/main" val="23697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93A5E9-3E5C-904E-B9F4-15870439CD17}" type="datetime1">
              <a:rPr lang="en-US"/>
              <a:pPr>
                <a:defRPr/>
              </a:pPr>
              <a:t>4/9/19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3987B2-AE62-F44C-BE01-1608B032CE12}" type="slidenum">
              <a:rPr lang="en-US"/>
              <a:pPr>
                <a:defRPr/>
              </a:pPr>
              <a:t>‹#›</a:t>
            </a:fld>
            <a:endParaRPr lang="en-US"/>
          </a:p>
        </p:txBody>
      </p:sp>
    </p:spTree>
    <p:extLst>
      <p:ext uri="{BB962C8B-B14F-4D97-AF65-F5344CB8AC3E}">
        <p14:creationId xmlns:p14="http://schemas.microsoft.com/office/powerpoint/2010/main" val="155097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19200"/>
            <a:ext cx="82296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971924-B330-C648-9B8B-43862660211D}" type="datetime1">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E96353-74CF-B74B-B18B-23E1CF9EA9DB}" type="slidenum">
              <a:rPr lang="en-US"/>
              <a:pPr>
                <a:defRPr/>
              </a:pPr>
              <a:t>‹#›</a:t>
            </a:fld>
            <a:endParaRPr lang="en-US"/>
          </a:p>
        </p:txBody>
      </p:sp>
    </p:spTree>
    <p:extLst>
      <p:ext uri="{BB962C8B-B14F-4D97-AF65-F5344CB8AC3E}">
        <p14:creationId xmlns:p14="http://schemas.microsoft.com/office/powerpoint/2010/main" val="294920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7DB246-6760-402E-A4ED-AD48150E71A6}" type="datetimeFigureOut">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6E37A1-39CA-4386-A5C1-E2AD3563547C}" type="slidenum">
              <a:rPr lang="en-US"/>
              <a:pPr>
                <a:defRPr/>
              </a:pPr>
              <a:t>‹#›</a:t>
            </a:fld>
            <a:endParaRPr lang="en-US"/>
          </a:p>
        </p:txBody>
      </p:sp>
    </p:spTree>
    <p:extLst>
      <p:ext uri="{BB962C8B-B14F-4D97-AF65-F5344CB8AC3E}">
        <p14:creationId xmlns:p14="http://schemas.microsoft.com/office/powerpoint/2010/main" val="162900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lstStyle/>
          <a:p>
            <a:r>
              <a:rPr lang="en-GB"/>
              <a:t>Click to edit Master title style</a:t>
            </a:r>
            <a:endParaRPr lang="en-US"/>
          </a:p>
        </p:txBody>
      </p:sp>
      <p:sp>
        <p:nvSpPr>
          <p:cNvPr id="3" name="Content Placeholder 2"/>
          <p:cNvSpPr>
            <a:spLocks noGrp="1"/>
          </p:cNvSpPr>
          <p:nvPr>
            <p:ph idx="1"/>
          </p:nvPr>
        </p:nvSpPr>
        <p:spPr>
          <a:xfrm>
            <a:off x="457200" y="1700808"/>
            <a:ext cx="8229600" cy="442535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2D2FE19-CA5E-4296-9571-5B09FAAF8328}" type="datetimeFigureOut">
              <a:rPr lang="en-US"/>
              <a:pPr>
                <a:defRPr/>
              </a:pPr>
              <a:t>4/9/19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115385-B53D-40F2-A83E-AB64B4539975}" type="slidenum">
              <a:rPr lang="en-US"/>
              <a:pPr>
                <a:defRPr/>
              </a:pPr>
              <a:t>‹#›</a:t>
            </a:fld>
            <a:endParaRPr lang="en-US"/>
          </a:p>
        </p:txBody>
      </p:sp>
    </p:spTree>
    <p:extLst>
      <p:ext uri="{BB962C8B-B14F-4D97-AF65-F5344CB8AC3E}">
        <p14:creationId xmlns:p14="http://schemas.microsoft.com/office/powerpoint/2010/main" val="321251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76200" y="1524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a:t>
            </a:r>
          </a:p>
        </p:txBody>
      </p:sp>
      <p:sp>
        <p:nvSpPr>
          <p:cNvPr id="1028"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FC16CF0D-7B0C-5C4D-9CCD-D300DE320234}" type="datetime1">
              <a:rPr lang="en-US"/>
              <a:pPr>
                <a:defRPr/>
              </a:pPr>
              <a:t>4/9/19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7A78F22A-28D6-A149-935A-0331A5F12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00" r:id="rId2"/>
    <p:sldLayoutId id="2147483901" r:id="rId3"/>
    <p:sldLayoutId id="2147483902" r:id="rId4"/>
    <p:sldLayoutId id="2147483903" r:id="rId5"/>
    <p:sldLayoutId id="2147483904" r:id="rId6"/>
    <p:sldLayoutId id="2147483905" r:id="rId7"/>
  </p:sldLayoutIdLst>
  <p:txStyles>
    <p:titleStyle>
      <a:lvl1pPr algn="l" defTabSz="457200" rtl="0" eaLnBrk="1" fontAlgn="base" hangingPunct="1">
        <a:spcBef>
          <a:spcPct val="0"/>
        </a:spcBef>
        <a:spcAft>
          <a:spcPct val="0"/>
        </a:spcAft>
        <a:defRPr sz="3600" kern="1200">
          <a:solidFill>
            <a:schemeClr val="accent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600">
          <a:solidFill>
            <a:schemeClr val="accent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3600">
          <a:solidFill>
            <a:schemeClr val="accent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3600">
          <a:solidFill>
            <a:schemeClr val="accent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3600">
          <a:solidFill>
            <a:schemeClr val="accent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3600">
          <a:solidFill>
            <a:srgbClr val="E8DF36"/>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3600">
          <a:solidFill>
            <a:srgbClr val="E8DF36"/>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3600">
          <a:solidFill>
            <a:srgbClr val="E8DF36"/>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3600">
          <a:solidFill>
            <a:srgbClr val="E8DF36"/>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ts val="15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a:defRPr/>
            </a:pPr>
            <a:fld id="{A7C9DB31-D92E-4696-97CF-1D21AA196CAB}" type="datetimeFigureOut">
              <a:rPr lang="en-US">
                <a:latin typeface="Calibri" pitchFamily="34" charset="0"/>
                <a:ea typeface="ＭＳ Ｐゴシック" pitchFamily="34" charset="-128"/>
                <a:cs typeface="+mn-cs"/>
              </a:rPr>
              <a:pPr defTabSz="457200">
                <a:defRPr/>
              </a:pPr>
              <a:t>4/9/19</a:t>
            </a:fld>
            <a:endParaRPr lang="en-US">
              <a:latin typeface="Calibri" pitchFamily="34" charset="0"/>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defRPr/>
            </a:pPr>
            <a:fld id="{3B7482A1-53C7-490E-A210-D2DD15399015}" type="slidenum">
              <a:rPr lang="en-US">
                <a:latin typeface="Calibri" pitchFamily="34" charset="0"/>
                <a:ea typeface="ＭＳ Ｐゴシック" pitchFamily="34" charset="-128"/>
                <a:cs typeface="+mn-cs"/>
              </a:rPr>
              <a:pPr defTabSz="457200">
                <a:defRPr/>
              </a:pPr>
              <a:t>‹#›</a:t>
            </a:fld>
            <a:endParaRPr lang="en-US">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856760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49001">
              <a:srgbClr val="17375E"/>
            </a:gs>
            <a:gs pos="100000">
              <a:srgbClr val="1F497D"/>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24" tIns="45712" rIns="91424" bIns="45712" numCol="1" anchor="ctr" anchorCtr="0" compatLnSpc="1">
            <a:prstTxWarp prst="textNoShape">
              <a:avLst/>
            </a:prstTxWarp>
          </a:bodyPr>
          <a:lstStyle>
            <a:lvl1pPr>
              <a:defRPr sz="1200">
                <a:solidFill>
                  <a:srgbClr val="FFFFFF"/>
                </a:solidFill>
              </a:defRPr>
            </a:lvl1pPr>
          </a:lstStyle>
          <a:p>
            <a:pPr defTabSz="455613" fontAlgn="base">
              <a:spcBef>
                <a:spcPct val="0"/>
              </a:spcBef>
              <a:spcAft>
                <a:spcPct val="0"/>
              </a:spcAft>
            </a:pPr>
            <a:fld id="{C1677B58-129A-4AD8-9BF0-45590B7C321B}" type="datetime1">
              <a:rPr lang="en-US" altLang="en-US" smtClean="0">
                <a:ea typeface="ＭＳ Ｐゴシック" panose="020B0600070205080204" pitchFamily="34" charset="-128"/>
              </a:rPr>
              <a:pPr defTabSz="455613" fontAlgn="base">
                <a:spcBef>
                  <a:spcPct val="0"/>
                </a:spcBef>
                <a:spcAft>
                  <a:spcPct val="0"/>
                </a:spcAft>
              </a:pPr>
              <a:t>4/9/19</a:t>
            </a:fld>
            <a:endParaRPr lang="en-US" altLang="en-US">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4" tIns="45712" rIns="91424" bIns="45712" rtlCol="0" anchor="ctr"/>
          <a:lstStyle>
            <a:lvl1pPr algn="ctr" defTabSz="457120"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24" tIns="45712" rIns="91424" bIns="45712" numCol="1" anchor="ctr" anchorCtr="0" compatLnSpc="1">
            <a:prstTxWarp prst="textNoShape">
              <a:avLst/>
            </a:prstTxWarp>
          </a:bodyPr>
          <a:lstStyle>
            <a:lvl1pPr algn="r">
              <a:defRPr sz="1200">
                <a:solidFill>
                  <a:srgbClr val="FFFFFF"/>
                </a:solidFill>
              </a:defRPr>
            </a:lvl1pPr>
          </a:lstStyle>
          <a:p>
            <a:pPr defTabSz="455613" fontAlgn="base">
              <a:spcBef>
                <a:spcPct val="0"/>
              </a:spcBef>
              <a:spcAft>
                <a:spcPct val="0"/>
              </a:spcAft>
            </a:pPr>
            <a:fld id="{EB4FF38D-895B-48C5-BA5B-19A29AC70AE9}" type="slidenum">
              <a:rPr lang="en-US" altLang="en-US" smtClean="0">
                <a:ea typeface="ＭＳ Ｐゴシック" panose="020B0600070205080204" pitchFamily="34" charset="-128"/>
              </a:rPr>
              <a:pPr defTabSz="455613" fontAlgn="base">
                <a:spcBef>
                  <a:spcPct val="0"/>
                </a:spcBef>
                <a:spcAft>
                  <a:spcPct val="0"/>
                </a:spcAft>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735877004"/>
      </p:ext>
    </p:extLst>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spd="med">
    <p:fade/>
  </p:transition>
  <p:hf sldNum="0" hdr="0" ftr="0" dt="0"/>
  <p:txStyles>
    <p:titleStyle>
      <a:lvl1pPr algn="ctr" defTabSz="455613" rtl="0" eaLnBrk="0" fontAlgn="base" hangingPunct="0">
        <a:spcBef>
          <a:spcPct val="0"/>
        </a:spcBef>
        <a:spcAft>
          <a:spcPct val="0"/>
        </a:spcAft>
        <a:defRPr sz="4400" kern="1200">
          <a:solidFill>
            <a:schemeClr val="tx1"/>
          </a:solidFill>
          <a:latin typeface="Arial Bold"/>
          <a:ea typeface="ＭＳ Ｐゴシック" charset="-128"/>
          <a:cs typeface="Arial Bold"/>
        </a:defRPr>
      </a:lvl1pPr>
      <a:lvl2pPr algn="ctr" defTabSz="455613" rtl="0" eaLnBrk="0" fontAlgn="base" hangingPunct="0">
        <a:spcBef>
          <a:spcPct val="0"/>
        </a:spcBef>
        <a:spcAft>
          <a:spcPct val="0"/>
        </a:spcAft>
        <a:defRPr sz="4400">
          <a:solidFill>
            <a:schemeClr val="tx1"/>
          </a:solidFill>
          <a:latin typeface="Arial Bold" charset="0"/>
          <a:ea typeface="ＭＳ Ｐゴシック" charset="-128"/>
        </a:defRPr>
      </a:lvl2pPr>
      <a:lvl3pPr algn="ctr" defTabSz="455613" rtl="0" eaLnBrk="0" fontAlgn="base" hangingPunct="0">
        <a:spcBef>
          <a:spcPct val="0"/>
        </a:spcBef>
        <a:spcAft>
          <a:spcPct val="0"/>
        </a:spcAft>
        <a:defRPr sz="4400">
          <a:solidFill>
            <a:schemeClr val="tx1"/>
          </a:solidFill>
          <a:latin typeface="Arial Bold" charset="0"/>
          <a:ea typeface="ＭＳ Ｐゴシック" charset="-128"/>
        </a:defRPr>
      </a:lvl3pPr>
      <a:lvl4pPr algn="ctr" defTabSz="455613" rtl="0" eaLnBrk="0" fontAlgn="base" hangingPunct="0">
        <a:spcBef>
          <a:spcPct val="0"/>
        </a:spcBef>
        <a:spcAft>
          <a:spcPct val="0"/>
        </a:spcAft>
        <a:defRPr sz="4400">
          <a:solidFill>
            <a:schemeClr val="tx1"/>
          </a:solidFill>
          <a:latin typeface="Arial Bold" charset="0"/>
          <a:ea typeface="ＭＳ Ｐゴシック" charset="-128"/>
        </a:defRPr>
      </a:lvl4pPr>
      <a:lvl5pPr algn="ctr" defTabSz="455613" rtl="0" eaLnBrk="0" fontAlgn="base" hangingPunct="0">
        <a:spcBef>
          <a:spcPct val="0"/>
        </a:spcBef>
        <a:spcAft>
          <a:spcPct val="0"/>
        </a:spcAft>
        <a:defRPr sz="4400">
          <a:solidFill>
            <a:schemeClr val="tx1"/>
          </a:solidFill>
          <a:latin typeface="Arial Bold" charset="0"/>
          <a:ea typeface="ＭＳ Ｐゴシック" charset="-128"/>
        </a:defRPr>
      </a:lvl5pPr>
      <a:lvl6pPr marL="457120" algn="ctr" defTabSz="457120" rtl="0" eaLnBrk="1" fontAlgn="base" hangingPunct="1">
        <a:spcBef>
          <a:spcPct val="0"/>
        </a:spcBef>
        <a:spcAft>
          <a:spcPct val="0"/>
        </a:spcAft>
        <a:defRPr sz="4400">
          <a:solidFill>
            <a:schemeClr val="tx1"/>
          </a:solidFill>
          <a:latin typeface="Arial Bold" charset="0"/>
          <a:ea typeface="ＭＳ Ｐゴシック" charset="-128"/>
        </a:defRPr>
      </a:lvl6pPr>
      <a:lvl7pPr marL="914239" algn="ctr" defTabSz="457120" rtl="0" eaLnBrk="1" fontAlgn="base" hangingPunct="1">
        <a:spcBef>
          <a:spcPct val="0"/>
        </a:spcBef>
        <a:spcAft>
          <a:spcPct val="0"/>
        </a:spcAft>
        <a:defRPr sz="4400">
          <a:solidFill>
            <a:schemeClr val="tx1"/>
          </a:solidFill>
          <a:latin typeface="Arial Bold" charset="0"/>
          <a:ea typeface="ＭＳ Ｐゴシック" charset="-128"/>
        </a:defRPr>
      </a:lvl7pPr>
      <a:lvl8pPr marL="1371359" algn="ctr" defTabSz="457120" rtl="0" eaLnBrk="1" fontAlgn="base" hangingPunct="1">
        <a:spcBef>
          <a:spcPct val="0"/>
        </a:spcBef>
        <a:spcAft>
          <a:spcPct val="0"/>
        </a:spcAft>
        <a:defRPr sz="4400">
          <a:solidFill>
            <a:schemeClr val="tx1"/>
          </a:solidFill>
          <a:latin typeface="Arial Bold" charset="0"/>
          <a:ea typeface="ＭＳ Ｐゴシック" charset="-128"/>
        </a:defRPr>
      </a:lvl8pPr>
      <a:lvl9pPr marL="1828478" algn="ctr" defTabSz="457120" rtl="0" eaLnBrk="1" fontAlgn="base" hangingPunct="1">
        <a:spcBef>
          <a:spcPct val="0"/>
        </a:spcBef>
        <a:spcAft>
          <a:spcPct val="0"/>
        </a:spcAft>
        <a:defRPr sz="4400">
          <a:solidFill>
            <a:schemeClr val="tx1"/>
          </a:solidFill>
          <a:latin typeface="Arial Bold" charset="0"/>
          <a:ea typeface="ＭＳ Ｐゴシック" charset="-128"/>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Arial"/>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128"/>
          <a:cs typeface="Arial"/>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128"/>
          <a:cs typeface="Arial"/>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nature.com/articles/s41567-018-0342-2"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ac.uk/local/city-region-deal/lets-unlock-growth"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0.tiff"/><Relationship Id="rId4" Type="http://schemas.openxmlformats.org/officeDocument/2006/relationships/hyperlink" Target="http://www.acceleratinggrowth.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ac.uk/is/rdm-roadmap"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libereurope.eu/blog/2018/07/03/liber-launches-open-science-roadmap/" TargetMode="External"/><Relationship Id="rId7" Type="http://schemas.openxmlformats.org/officeDocument/2006/relationships/hyperlink" Target="https://www.ed.ac.uk/is/rdm-roadmap" TargetMode="External"/><Relationship Id="rId2" Type="http://schemas.openxmlformats.org/officeDocument/2006/relationships/hyperlink" Target="https://www.leru.org/publications/open-science-and-its-role-in-universities-a-roadmap-for-cultural-change" TargetMode="External"/><Relationship Id="rId1" Type="http://schemas.openxmlformats.org/officeDocument/2006/relationships/slideLayout" Target="../slideLayouts/slideLayout9.xml"/><Relationship Id="rId6" Type="http://schemas.openxmlformats.org/officeDocument/2006/relationships/hyperlink" Target="https://www.ed.ac.uk/is/research-data-policy" TargetMode="External"/><Relationship Id="rId5" Type="http://schemas.openxmlformats.org/officeDocument/2006/relationships/hyperlink" Target="https://www.ed.ac.uk/is/research-data-service" TargetMode="External"/><Relationship Id="rId4" Type="http://schemas.openxmlformats.org/officeDocument/2006/relationships/hyperlink" Target="https://sparceurope.org/update-analysis-open-data-policies-finds-new-activity-around-oa-od-policies-multiple-countri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dominic.tate@ed.ac.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59632" y="1143327"/>
            <a:ext cx="7884368" cy="2294614"/>
          </a:xfrm>
        </p:spPr>
        <p:txBody>
          <a:bodyPr/>
          <a:lstStyle/>
          <a:p>
            <a:r>
              <a:rPr lang="en-US" altLang="en-US" sz="4800" b="1" dirty="0"/>
              <a:t>Open Science Approaches at the University of Edinburgh</a:t>
            </a:r>
          </a:p>
        </p:txBody>
      </p:sp>
      <p:sp>
        <p:nvSpPr>
          <p:cNvPr id="4" name="TextBox 3"/>
          <p:cNvSpPr txBox="1"/>
          <p:nvPr/>
        </p:nvSpPr>
        <p:spPr>
          <a:xfrm>
            <a:off x="1259632" y="3539911"/>
            <a:ext cx="7884368" cy="2062103"/>
          </a:xfrm>
          <a:prstGeom prst="rect">
            <a:avLst/>
          </a:prstGeom>
          <a:noFill/>
        </p:spPr>
        <p:txBody>
          <a:bodyPr wrap="square" rtlCol="0">
            <a:spAutoFit/>
          </a:bodyPr>
          <a:lstStyle/>
          <a:p>
            <a:pPr algn="ctr" defTabSz="457200"/>
            <a:endParaRPr lang="en-GB" dirty="0">
              <a:solidFill>
                <a:prstClr val="black"/>
              </a:solidFill>
              <a:latin typeface="Calibri"/>
              <a:ea typeface="ＭＳ Ｐゴシック" charset="-128"/>
              <a:cs typeface="+mn-cs"/>
            </a:endParaRPr>
          </a:p>
          <a:p>
            <a:pPr algn="ctr" defTabSz="457200"/>
            <a:r>
              <a:rPr lang="en-GB" b="1" dirty="0">
                <a:solidFill>
                  <a:prstClr val="black"/>
                </a:solidFill>
                <a:latin typeface="Calibri"/>
                <a:ea typeface="ＭＳ Ｐゴシック" charset="-128"/>
                <a:cs typeface="+mn-cs"/>
              </a:rPr>
              <a:t>Dominic Tate</a:t>
            </a:r>
            <a:endParaRPr lang="en-GB" dirty="0">
              <a:solidFill>
                <a:prstClr val="black"/>
              </a:solidFill>
              <a:latin typeface="Calibri"/>
              <a:ea typeface="ＭＳ Ｐゴシック" charset="-128"/>
              <a:cs typeface="+mn-cs"/>
            </a:endParaRPr>
          </a:p>
          <a:p>
            <a:pPr algn="ctr" defTabSz="457200"/>
            <a:r>
              <a:rPr lang="en-GB" sz="2000" dirty="0">
                <a:solidFill>
                  <a:prstClr val="black"/>
                </a:solidFill>
                <a:latin typeface="Calibri"/>
                <a:ea typeface="ＭＳ Ｐゴシック" charset="-128"/>
                <a:cs typeface="+mn-cs"/>
              </a:rPr>
              <a:t>Head of Library Research Support</a:t>
            </a:r>
          </a:p>
          <a:p>
            <a:pPr algn="ctr" defTabSz="457200"/>
            <a:r>
              <a:rPr lang="en-GB" sz="2000" dirty="0">
                <a:solidFill>
                  <a:prstClr val="black"/>
                </a:solidFill>
                <a:latin typeface="Calibri"/>
                <a:ea typeface="ＭＳ Ｐゴシック" charset="-128"/>
                <a:cs typeface="+mn-cs"/>
              </a:rPr>
              <a:t>Library and University Collections</a:t>
            </a:r>
          </a:p>
          <a:p>
            <a:pPr algn="ctr" defTabSz="457200"/>
            <a:r>
              <a:rPr lang="en-GB" sz="2000" dirty="0">
                <a:solidFill>
                  <a:prstClr val="black"/>
                </a:solidFill>
                <a:latin typeface="Calibri"/>
                <a:ea typeface="ＭＳ Ｐゴシック" charset="-128"/>
                <a:cs typeface="+mn-cs"/>
              </a:rPr>
              <a:t>University of Edinburgh</a:t>
            </a:r>
          </a:p>
          <a:p>
            <a:pPr algn="ctr" defTabSz="457200"/>
            <a:endParaRPr lang="en-GB" sz="2000" dirty="0">
              <a:solidFill>
                <a:prstClr val="black"/>
              </a:solidFill>
              <a:latin typeface="Calibri"/>
              <a:ea typeface="ＭＳ Ｐゴシック" charset="-128"/>
              <a:cs typeface="+mn-cs"/>
            </a:endParaRPr>
          </a:p>
        </p:txBody>
      </p:sp>
    </p:spTree>
    <p:extLst>
      <p:ext uri="{BB962C8B-B14F-4D97-AF65-F5344CB8AC3E}">
        <p14:creationId xmlns:p14="http://schemas.microsoft.com/office/powerpoint/2010/main" val="61621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CDAD62-3528-6343-8098-1A9BFFBD8D6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308688E-8905-4B4D-A1B3-47DD13DDF802}" type="slidenum">
              <a:rPr lang="en-US" sz="1200">
                <a:solidFill>
                  <a:srgbClr val="FFFFFF"/>
                </a:solidFill>
                <a:latin typeface="+mn-lt"/>
                <a:ea typeface="+mn-ea"/>
                <a:cs typeface="+mn-cs"/>
              </a:rPr>
              <a:pPr>
                <a:spcAft>
                  <a:spcPts val="600"/>
                </a:spcAft>
              </a:pPr>
              <a:t>10</a:t>
            </a:fld>
            <a:endParaRPr lang="en-US" sz="1200">
              <a:solidFill>
                <a:srgbClr val="FFFFFF"/>
              </a:solidFill>
              <a:latin typeface="+mn-lt"/>
              <a:ea typeface="+mn-ea"/>
              <a:cs typeface="+mn-cs"/>
            </a:endParaRPr>
          </a:p>
        </p:txBody>
      </p:sp>
      <p:sp>
        <p:nvSpPr>
          <p:cNvPr id="3" name="Rectangle 2"/>
          <p:cNvSpPr/>
          <p:nvPr/>
        </p:nvSpPr>
        <p:spPr>
          <a:xfrm>
            <a:off x="1331640" y="2132856"/>
            <a:ext cx="7884368" cy="2308324"/>
          </a:xfrm>
          <a:prstGeom prst="rect">
            <a:avLst/>
          </a:prstGeom>
        </p:spPr>
        <p:txBody>
          <a:bodyPr wrap="square">
            <a:spAutoFit/>
          </a:bodyPr>
          <a:lstStyle/>
          <a:p>
            <a:pPr marL="285750" indent="-285750">
              <a:buFont typeface="Arial" panose="020B0604020202020204" pitchFamily="34" charset="0"/>
              <a:buChar char="•"/>
            </a:pPr>
            <a:r>
              <a:rPr lang="en-GB" sz="1600"/>
              <a:t>“</a:t>
            </a:r>
            <a:r>
              <a:rPr lang="en-US" sz="1600"/>
              <a:t>28 classic and contemporary psychology findings replicated in more than 60 laboratories each across three dozen nations and territories</a:t>
            </a:r>
            <a:r>
              <a:rPr lang="en-GB" sz="1600"/>
              <a:t>” https://cos.io/about/news/28-classic-and-contemporary-psychology-findings-replicated-more-60-laboratories-each-across-three-dozen-nations-and-territories/ </a:t>
            </a:r>
            <a:br>
              <a:rPr lang="en-GB" sz="1600"/>
            </a:br>
            <a:br>
              <a:rPr lang="en-GB" sz="1600"/>
            </a:br>
            <a:endParaRPr lang="en-GB" sz="1600"/>
          </a:p>
          <a:p>
            <a:pPr marL="285750" indent="-285750">
              <a:buFont typeface="Arial" panose="020B0604020202020204" pitchFamily="34" charset="0"/>
              <a:buChar char="•"/>
            </a:pPr>
            <a:r>
              <a:rPr lang="en-GB" sz="1600"/>
              <a:t>Klein, R. A., Vianello, M., Hasselman, F., Adams, B. G., Adams, R. B., Jr., Alper, S., … Nosek, B. A. (2018, November 19). Many Labs 2: Investigating Variation in Replicability Across Sample and Setting. https://doi.org/10.31234/osf.io/9654g</a:t>
            </a:r>
          </a:p>
        </p:txBody>
      </p:sp>
    </p:spTree>
    <p:extLst>
      <p:ext uri="{BB962C8B-B14F-4D97-AF65-F5344CB8AC3E}">
        <p14:creationId xmlns:p14="http://schemas.microsoft.com/office/powerpoint/2010/main" val="253633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CDAD62-3528-6343-8098-1A9BFFBD8D6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308688E-8905-4B4D-A1B3-47DD13DDF802}" type="slidenum">
              <a:rPr lang="en-US" sz="1200">
                <a:solidFill>
                  <a:srgbClr val="FFFFFF"/>
                </a:solidFill>
                <a:latin typeface="+mn-lt"/>
                <a:ea typeface="+mn-ea"/>
                <a:cs typeface="+mn-cs"/>
              </a:rPr>
              <a:pPr>
                <a:spcAft>
                  <a:spcPts val="600"/>
                </a:spcAft>
              </a:pPr>
              <a:t>11</a:t>
            </a:fld>
            <a:endParaRPr lang="en-US" sz="1200">
              <a:solidFill>
                <a:srgbClr val="FFFFFF"/>
              </a:solidFill>
              <a:latin typeface="+mn-lt"/>
              <a:ea typeface="+mn-ea"/>
              <a:cs typeface="+mn-cs"/>
            </a:endParaRPr>
          </a:p>
        </p:txBody>
      </p:sp>
      <p:sp>
        <p:nvSpPr>
          <p:cNvPr id="8" name="TextBox 7">
            <a:extLst>
              <a:ext uri="{FF2B5EF4-FFF2-40B4-BE49-F238E27FC236}">
                <a16:creationId xmlns:a16="http://schemas.microsoft.com/office/drawing/2014/main" id="{030029F6-8382-CE4F-A54D-4E1900703A40}"/>
              </a:ext>
            </a:extLst>
          </p:cNvPr>
          <p:cNvSpPr txBox="1"/>
          <p:nvPr/>
        </p:nvSpPr>
        <p:spPr>
          <a:xfrm>
            <a:off x="1403648" y="5229200"/>
            <a:ext cx="7884368" cy="400110"/>
          </a:xfrm>
          <a:prstGeom prst="rect">
            <a:avLst/>
          </a:prstGeom>
          <a:noFill/>
        </p:spPr>
        <p:txBody>
          <a:bodyPr wrap="square" rtlCol="0">
            <a:spAutoFit/>
          </a:bodyPr>
          <a:lstStyle/>
          <a:p>
            <a:pPr algn="ctr"/>
            <a:r>
              <a:rPr lang="en-GB" sz="2000" u="sng" dirty="0">
                <a:hlinkClick r:id="rId2"/>
              </a:rPr>
              <a:t>https://www.nature.com/articles/s41567-018-0342-2</a:t>
            </a:r>
            <a:endParaRPr lang="en-US" sz="2000" dirty="0"/>
          </a:p>
        </p:txBody>
      </p:sp>
      <p:sp>
        <p:nvSpPr>
          <p:cNvPr id="4" name="Rectangle 3"/>
          <p:cNvSpPr/>
          <p:nvPr/>
        </p:nvSpPr>
        <p:spPr>
          <a:xfrm>
            <a:off x="2286000" y="1720840"/>
            <a:ext cx="5670376" cy="2677656"/>
          </a:xfrm>
          <a:prstGeom prst="rect">
            <a:avLst/>
          </a:prstGeom>
        </p:spPr>
        <p:txBody>
          <a:bodyPr wrap="square">
            <a:spAutoFit/>
          </a:bodyPr>
          <a:lstStyle/>
          <a:p>
            <a:r>
              <a:rPr lang="en-US"/>
              <a:t>“The solutions adopted by the high-energy physics community to foster reproducible research are examples of best practices that could be embraced more widely. This first experience suggests that reproducibility requires going beyond openness.”</a:t>
            </a:r>
            <a:endParaRPr lang="en-GB"/>
          </a:p>
        </p:txBody>
      </p:sp>
      <p:sp>
        <p:nvSpPr>
          <p:cNvPr id="6" name="TextBox 5"/>
          <p:cNvSpPr txBox="1"/>
          <p:nvPr/>
        </p:nvSpPr>
        <p:spPr>
          <a:xfrm>
            <a:off x="2339752" y="4869160"/>
            <a:ext cx="5328592" cy="461665"/>
          </a:xfrm>
          <a:prstGeom prst="rect">
            <a:avLst/>
          </a:prstGeom>
          <a:noFill/>
        </p:spPr>
        <p:txBody>
          <a:bodyPr wrap="square" rtlCol="0">
            <a:spAutoFit/>
          </a:bodyPr>
          <a:lstStyle/>
          <a:p>
            <a:r>
              <a:rPr lang="en-GB"/>
              <a:t>Chen et al. “Open is not enough”</a:t>
            </a:r>
          </a:p>
        </p:txBody>
      </p:sp>
    </p:spTree>
    <p:extLst>
      <p:ext uri="{BB962C8B-B14F-4D97-AF65-F5344CB8AC3E}">
        <p14:creationId xmlns:p14="http://schemas.microsoft.com/office/powerpoint/2010/main" val="372272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text on a white background&#10;&#10;Description generated with very high confidence">
            <a:extLst>
              <a:ext uri="{FF2B5EF4-FFF2-40B4-BE49-F238E27FC236}">
                <a16:creationId xmlns:a16="http://schemas.microsoft.com/office/drawing/2014/main" id="{9821948D-08F0-491C-B8A8-7C11F5378ED7}"/>
              </a:ext>
            </a:extLst>
          </p:cNvPr>
          <p:cNvPicPr>
            <a:picLocks noChangeAspect="1"/>
          </p:cNvPicPr>
          <p:nvPr/>
        </p:nvPicPr>
        <p:blipFill>
          <a:blip r:embed="rId3"/>
          <a:stretch>
            <a:fillRect/>
          </a:stretch>
        </p:blipFill>
        <p:spPr>
          <a:xfrm>
            <a:off x="2155325" y="1935227"/>
            <a:ext cx="6388767" cy="4800600"/>
          </a:xfrm>
          <a:prstGeom prst="rect">
            <a:avLst/>
          </a:prstGeom>
        </p:spPr>
      </p:pic>
      <p:sp>
        <p:nvSpPr>
          <p:cNvPr id="8" name="Title 7">
            <a:extLst>
              <a:ext uri="{FF2B5EF4-FFF2-40B4-BE49-F238E27FC236}">
                <a16:creationId xmlns:a16="http://schemas.microsoft.com/office/drawing/2014/main" id="{357C879F-65E0-4741-A9C5-53CB322231CF}"/>
              </a:ext>
            </a:extLst>
          </p:cNvPr>
          <p:cNvSpPr>
            <a:spLocks noGrp="1"/>
          </p:cNvSpPr>
          <p:nvPr>
            <p:ph type="title"/>
          </p:nvPr>
        </p:nvSpPr>
        <p:spPr>
          <a:xfrm>
            <a:off x="1234908" y="792227"/>
            <a:ext cx="7909092" cy="1143000"/>
          </a:xfrm>
        </p:spPr>
        <p:txBody>
          <a:bodyPr/>
          <a:lstStyle/>
          <a:p>
            <a:r>
              <a:rPr lang="en-US" dirty="0">
                <a:cs typeface="Calibri"/>
              </a:rPr>
              <a:t>Benefits of Openness: other</a:t>
            </a:r>
            <a:endParaRPr lang="en-US" dirty="0"/>
          </a:p>
        </p:txBody>
      </p:sp>
      <p:sp>
        <p:nvSpPr>
          <p:cNvPr id="2" name="Cloud 1">
            <a:extLst>
              <a:ext uri="{FF2B5EF4-FFF2-40B4-BE49-F238E27FC236}">
                <a16:creationId xmlns:a16="http://schemas.microsoft.com/office/drawing/2014/main" id="{43ABA6A1-14F4-46C1-B503-F99A270F2481}"/>
              </a:ext>
            </a:extLst>
          </p:cNvPr>
          <p:cNvSpPr/>
          <p:nvPr/>
        </p:nvSpPr>
        <p:spPr>
          <a:xfrm>
            <a:off x="7309706" y="1964550"/>
            <a:ext cx="1490870" cy="82494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cs typeface="Calibri"/>
              </a:rPr>
              <a:t>Efficiency</a:t>
            </a:r>
          </a:p>
        </p:txBody>
      </p:sp>
      <p:sp>
        <p:nvSpPr>
          <p:cNvPr id="7" name="Cloud 6">
            <a:extLst>
              <a:ext uri="{FF2B5EF4-FFF2-40B4-BE49-F238E27FC236}">
                <a16:creationId xmlns:a16="http://schemas.microsoft.com/office/drawing/2014/main" id="{685AE72D-A16B-431F-92A4-BD1E66EB9A3A}"/>
              </a:ext>
            </a:extLst>
          </p:cNvPr>
          <p:cNvSpPr/>
          <p:nvPr/>
        </p:nvSpPr>
        <p:spPr>
          <a:xfrm>
            <a:off x="1525655" y="3466927"/>
            <a:ext cx="1490870" cy="82494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cs typeface="Calibri"/>
              </a:rPr>
              <a:t>Quality &amp; Integrity</a:t>
            </a:r>
          </a:p>
        </p:txBody>
      </p:sp>
      <p:sp>
        <p:nvSpPr>
          <p:cNvPr id="9" name="Cloud 8">
            <a:extLst>
              <a:ext uri="{FF2B5EF4-FFF2-40B4-BE49-F238E27FC236}">
                <a16:creationId xmlns:a16="http://schemas.microsoft.com/office/drawing/2014/main" id="{888F7C62-B53D-4DEA-AFAE-03BD10CFDEF8}"/>
              </a:ext>
            </a:extLst>
          </p:cNvPr>
          <p:cNvSpPr/>
          <p:nvPr/>
        </p:nvSpPr>
        <p:spPr>
          <a:xfrm>
            <a:off x="7180966" y="4538127"/>
            <a:ext cx="1908312" cy="141115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cs typeface="Calibri"/>
              </a:rPr>
              <a:t>Innovation &amp; Knowledge Transfer</a:t>
            </a:r>
          </a:p>
        </p:txBody>
      </p:sp>
      <p:sp>
        <p:nvSpPr>
          <p:cNvPr id="10" name="Cloud 9">
            <a:extLst>
              <a:ext uri="{FF2B5EF4-FFF2-40B4-BE49-F238E27FC236}">
                <a16:creationId xmlns:a16="http://schemas.microsoft.com/office/drawing/2014/main" id="{801A16C3-7F81-4AD3-984A-966BC741FC3A}"/>
              </a:ext>
            </a:extLst>
          </p:cNvPr>
          <p:cNvSpPr/>
          <p:nvPr/>
        </p:nvSpPr>
        <p:spPr>
          <a:xfrm>
            <a:off x="1311964" y="5039137"/>
            <a:ext cx="1918252" cy="111318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cs typeface="Calibri"/>
              </a:rPr>
              <a:t>Public Engagement</a:t>
            </a:r>
            <a:endParaRPr lang="en-US" dirty="0"/>
          </a:p>
        </p:txBody>
      </p:sp>
      <p:sp>
        <p:nvSpPr>
          <p:cNvPr id="11" name="Cloud 10">
            <a:extLst>
              <a:ext uri="{FF2B5EF4-FFF2-40B4-BE49-F238E27FC236}">
                <a16:creationId xmlns:a16="http://schemas.microsoft.com/office/drawing/2014/main" id="{E82C1775-C41F-4F40-9F77-8D16B086125C}"/>
              </a:ext>
            </a:extLst>
          </p:cNvPr>
          <p:cNvSpPr/>
          <p:nvPr/>
        </p:nvSpPr>
        <p:spPr>
          <a:xfrm>
            <a:off x="1610139" y="2007703"/>
            <a:ext cx="2017643" cy="88458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cs typeface="Calibri"/>
              </a:rPr>
              <a:t>Global Collaboration</a:t>
            </a:r>
          </a:p>
        </p:txBody>
      </p:sp>
    </p:spTree>
    <p:extLst>
      <p:ext uri="{BB962C8B-B14F-4D97-AF65-F5344CB8AC3E}">
        <p14:creationId xmlns:p14="http://schemas.microsoft.com/office/powerpoint/2010/main" val="48052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0199-42F5-4E4B-81E4-302D7CFF34DD}"/>
              </a:ext>
            </a:extLst>
          </p:cNvPr>
          <p:cNvSpPr>
            <a:spLocks noGrp="1"/>
          </p:cNvSpPr>
          <p:nvPr>
            <p:ph type="title"/>
          </p:nvPr>
        </p:nvSpPr>
        <p:spPr/>
        <p:txBody>
          <a:bodyPr/>
          <a:lstStyle/>
          <a:p>
            <a:r>
              <a:rPr lang="en-US" dirty="0"/>
              <a:t>City Region Deal</a:t>
            </a:r>
          </a:p>
        </p:txBody>
      </p:sp>
      <p:sp>
        <p:nvSpPr>
          <p:cNvPr id="3" name="Content Placeholder 2">
            <a:extLst>
              <a:ext uri="{FF2B5EF4-FFF2-40B4-BE49-F238E27FC236}">
                <a16:creationId xmlns:a16="http://schemas.microsoft.com/office/drawing/2014/main" id="{2F91A15B-1E4A-DB42-A011-E547711687A7}"/>
              </a:ext>
            </a:extLst>
          </p:cNvPr>
          <p:cNvSpPr>
            <a:spLocks noGrp="1"/>
          </p:cNvSpPr>
          <p:nvPr>
            <p:ph idx="1"/>
          </p:nvPr>
        </p:nvSpPr>
        <p:spPr>
          <a:xfrm>
            <a:off x="1296144" y="4797152"/>
            <a:ext cx="7668344" cy="2088232"/>
          </a:xfrm>
        </p:spPr>
        <p:txBody>
          <a:bodyPr/>
          <a:lstStyle/>
          <a:p>
            <a:r>
              <a:rPr lang="en-GB" sz="2200" dirty="0"/>
              <a:t>Aims to establish the region as the data capital of Europe, attracting investment, fuelling entrepreneurship and delivering inclusive growth via data-driven innovation</a:t>
            </a:r>
          </a:p>
          <a:p>
            <a:r>
              <a:rPr lang="en-GB" sz="2200" dirty="0"/>
              <a:t>Training 100,000 people in data applications over 10 years</a:t>
            </a:r>
            <a:endParaRPr lang="en-GB" sz="2200" dirty="0">
              <a:hlinkClick r:id="rId3"/>
            </a:endParaRPr>
          </a:p>
          <a:p>
            <a:pPr marL="0" indent="0" algn="ctr">
              <a:buNone/>
            </a:pPr>
            <a:r>
              <a:rPr lang="en-US" sz="2200" dirty="0">
                <a:hlinkClick r:id="rId4"/>
              </a:rPr>
              <a:t>http://www.acceleratinggrowth.org.uk/</a:t>
            </a:r>
            <a:r>
              <a:rPr lang="en-US" sz="2200" dirty="0"/>
              <a:t> </a:t>
            </a:r>
          </a:p>
        </p:txBody>
      </p:sp>
      <p:pic>
        <p:nvPicPr>
          <p:cNvPr id="4" name="Picture 3">
            <a:extLst>
              <a:ext uri="{FF2B5EF4-FFF2-40B4-BE49-F238E27FC236}">
                <a16:creationId xmlns:a16="http://schemas.microsoft.com/office/drawing/2014/main" id="{18AEF701-868B-E441-9ADC-B9385575C921}"/>
              </a:ext>
            </a:extLst>
          </p:cNvPr>
          <p:cNvPicPr>
            <a:picLocks noChangeAspect="1"/>
          </p:cNvPicPr>
          <p:nvPr/>
        </p:nvPicPr>
        <p:blipFill>
          <a:blip r:embed="rId5"/>
          <a:stretch>
            <a:fillRect/>
          </a:stretch>
        </p:blipFill>
        <p:spPr>
          <a:xfrm>
            <a:off x="3779912" y="1726545"/>
            <a:ext cx="5328592" cy="2998599"/>
          </a:xfrm>
          <a:prstGeom prst="rect">
            <a:avLst/>
          </a:prstGeom>
        </p:spPr>
      </p:pic>
      <p:sp>
        <p:nvSpPr>
          <p:cNvPr id="6" name="Content Placeholder 2">
            <a:extLst>
              <a:ext uri="{FF2B5EF4-FFF2-40B4-BE49-F238E27FC236}">
                <a16:creationId xmlns:a16="http://schemas.microsoft.com/office/drawing/2014/main" id="{1759365C-A3A8-4E4B-9E44-C95C93F8FEEE}"/>
              </a:ext>
            </a:extLst>
          </p:cNvPr>
          <p:cNvSpPr txBox="1">
            <a:spLocks/>
          </p:cNvSpPr>
          <p:nvPr/>
        </p:nvSpPr>
        <p:spPr bwMode="auto">
          <a:xfrm>
            <a:off x="1296144" y="1628800"/>
            <a:ext cx="2592288" cy="31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dirty="0"/>
              <a:t>Overall investment of £1.1billion from UK and Scottish governments and industry partners</a:t>
            </a:r>
          </a:p>
          <a:p>
            <a:r>
              <a:rPr lang="en-GB" sz="2200" dirty="0"/>
              <a:t>Involves UoE and other regional HEIs &amp; FE colleges</a:t>
            </a:r>
            <a:endParaRPr lang="en-US" sz="2200" dirty="0"/>
          </a:p>
        </p:txBody>
      </p:sp>
    </p:spTree>
    <p:extLst>
      <p:ext uri="{BB962C8B-B14F-4D97-AF65-F5344CB8AC3E}">
        <p14:creationId xmlns:p14="http://schemas.microsoft.com/office/powerpoint/2010/main" val="334407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CE509D-67ED-3D4F-8875-DC397C353289}"/>
              </a:ext>
            </a:extLst>
          </p:cNvPr>
          <p:cNvPicPr>
            <a:picLocks noGrp="1" noChangeAspect="1"/>
          </p:cNvPicPr>
          <p:nvPr>
            <p:ph idx="1"/>
          </p:nvPr>
        </p:nvPicPr>
        <p:blipFill>
          <a:blip r:embed="rId3"/>
          <a:stretch>
            <a:fillRect/>
          </a:stretch>
        </p:blipFill>
        <p:spPr>
          <a:xfrm>
            <a:off x="1331640" y="1048928"/>
            <a:ext cx="7632848" cy="5692440"/>
          </a:xfrm>
        </p:spPr>
      </p:pic>
    </p:spTree>
    <p:extLst>
      <p:ext uri="{BB962C8B-B14F-4D97-AF65-F5344CB8AC3E}">
        <p14:creationId xmlns:p14="http://schemas.microsoft.com/office/powerpoint/2010/main" val="200940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25563" y="764704"/>
            <a:ext cx="7566189" cy="1143000"/>
          </a:xfrm>
        </p:spPr>
        <p:txBody>
          <a:bodyPr/>
          <a:lstStyle/>
          <a:p>
            <a:r>
              <a:rPr lang="en-GB" altLang="en-US" sz="4500" dirty="0"/>
              <a:t>First, can we define it?</a:t>
            </a:r>
          </a:p>
        </p:txBody>
      </p:sp>
      <p:sp>
        <p:nvSpPr>
          <p:cNvPr id="48131" name="Content Placeholder 2"/>
          <p:cNvSpPr>
            <a:spLocks noGrp="1"/>
          </p:cNvSpPr>
          <p:nvPr>
            <p:ph idx="1"/>
          </p:nvPr>
        </p:nvSpPr>
        <p:spPr>
          <a:xfrm>
            <a:off x="1418944" y="1916832"/>
            <a:ext cx="7472808" cy="4764037"/>
          </a:xfrm>
        </p:spPr>
        <p:txBody>
          <a:bodyPr/>
          <a:lstStyle/>
          <a:p>
            <a:pPr marL="0" indent="0">
              <a:buNone/>
            </a:pPr>
            <a:r>
              <a:rPr lang="en-GB" altLang="en-US" sz="2800" dirty="0"/>
              <a:t>“Open Science is the practice of science in such a way that others can collaborate and contribute, where research data, lab notes and other research processes are freely available, under terms that enable reuse, redistribution and reproduction of the research and its underlying data and methods.” 							</a:t>
            </a:r>
            <a:r>
              <a:rPr lang="en-GB" altLang="en-US" sz="2200" dirty="0"/>
              <a:t>-	EU FOSTER Project</a:t>
            </a:r>
          </a:p>
          <a:p>
            <a:pPr marL="0" indent="0">
              <a:buNone/>
            </a:pPr>
            <a:endParaRPr lang="en-GB" altLang="en-US" sz="2200" dirty="0">
              <a:solidFill>
                <a:srgbClr val="FF0000"/>
              </a:solidFill>
            </a:endParaRPr>
          </a:p>
          <a:p>
            <a:pPr marL="0" indent="0" algn="ctr">
              <a:buNone/>
            </a:pPr>
            <a:r>
              <a:rPr lang="en-GB" altLang="en-US" sz="2200" b="1" dirty="0"/>
              <a:t>NOTE: EU references to “science” do cover social sciences, humanities, and to some extent the arts, but the UoE’s preferred term is more likely to be “Open Research” </a:t>
            </a:r>
          </a:p>
        </p:txBody>
      </p:sp>
    </p:spTree>
    <p:extLst>
      <p:ext uri="{BB962C8B-B14F-4D97-AF65-F5344CB8AC3E}">
        <p14:creationId xmlns:p14="http://schemas.microsoft.com/office/powerpoint/2010/main" val="126598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5945-8776-294F-9A7F-132BC9920E36}"/>
              </a:ext>
            </a:extLst>
          </p:cNvPr>
          <p:cNvSpPr>
            <a:spLocks noGrp="1"/>
          </p:cNvSpPr>
          <p:nvPr>
            <p:ph type="title"/>
          </p:nvPr>
        </p:nvSpPr>
        <p:spPr>
          <a:xfrm>
            <a:off x="1259632" y="845840"/>
            <a:ext cx="7884368" cy="1143000"/>
          </a:xfrm>
        </p:spPr>
        <p:txBody>
          <a:bodyPr/>
          <a:lstStyle/>
          <a:p>
            <a:r>
              <a:rPr lang="en-US" sz="4300" dirty="0"/>
              <a:t>Constituent parts of Open Science</a:t>
            </a:r>
          </a:p>
        </p:txBody>
      </p:sp>
      <p:sp>
        <p:nvSpPr>
          <p:cNvPr id="3" name="Content Placeholder 2">
            <a:extLst>
              <a:ext uri="{FF2B5EF4-FFF2-40B4-BE49-F238E27FC236}">
                <a16:creationId xmlns:a16="http://schemas.microsoft.com/office/drawing/2014/main" id="{DA57BF39-347D-1741-938E-D93D2C4A4531}"/>
              </a:ext>
            </a:extLst>
          </p:cNvPr>
          <p:cNvSpPr>
            <a:spLocks noGrp="1"/>
          </p:cNvSpPr>
          <p:nvPr>
            <p:ph idx="1"/>
          </p:nvPr>
        </p:nvSpPr>
        <p:spPr>
          <a:xfrm>
            <a:off x="1259632" y="1988840"/>
            <a:ext cx="7956376" cy="4896544"/>
          </a:xfrm>
        </p:spPr>
        <p:txBody>
          <a:bodyPr/>
          <a:lstStyle/>
          <a:p>
            <a:r>
              <a:rPr lang="en-US" sz="2900" dirty="0"/>
              <a:t>OA publications</a:t>
            </a:r>
          </a:p>
          <a:p>
            <a:r>
              <a:rPr lang="en-US" sz="2900" dirty="0"/>
              <a:t>Data sharing</a:t>
            </a:r>
          </a:p>
          <a:p>
            <a:r>
              <a:rPr lang="en-US" sz="2900" dirty="0"/>
              <a:t>Software preservation</a:t>
            </a:r>
          </a:p>
          <a:p>
            <a:r>
              <a:rPr lang="en-US" sz="2900" dirty="0"/>
              <a:t>Open notebooks, workflows and methods</a:t>
            </a:r>
          </a:p>
          <a:p>
            <a:r>
              <a:rPr lang="en-US" sz="2900" dirty="0"/>
              <a:t>Pre-registration</a:t>
            </a:r>
          </a:p>
          <a:p>
            <a:r>
              <a:rPr lang="en-US" sz="2900" dirty="0"/>
              <a:t>Open peer review</a:t>
            </a:r>
          </a:p>
          <a:p>
            <a:r>
              <a:rPr lang="en-US" sz="2900" dirty="0"/>
              <a:t>Open hardware</a:t>
            </a:r>
          </a:p>
          <a:p>
            <a:r>
              <a:rPr lang="en-US" sz="2900" dirty="0"/>
              <a:t>Open </a:t>
            </a:r>
            <a:r>
              <a:rPr lang="en-US" sz="2900"/>
              <a:t>rewards/recognition </a:t>
            </a:r>
            <a:endParaRPr lang="en-US" sz="2900" dirty="0"/>
          </a:p>
        </p:txBody>
      </p:sp>
    </p:spTree>
    <p:extLst>
      <p:ext uri="{BB962C8B-B14F-4D97-AF65-F5344CB8AC3E}">
        <p14:creationId xmlns:p14="http://schemas.microsoft.com/office/powerpoint/2010/main" val="393745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5945-8776-294F-9A7F-132BC9920E36}"/>
              </a:ext>
            </a:extLst>
          </p:cNvPr>
          <p:cNvSpPr>
            <a:spLocks noGrp="1"/>
          </p:cNvSpPr>
          <p:nvPr>
            <p:ph type="title"/>
          </p:nvPr>
        </p:nvSpPr>
        <p:spPr>
          <a:xfrm>
            <a:off x="1115616" y="701824"/>
            <a:ext cx="8028384" cy="1143000"/>
          </a:xfrm>
        </p:spPr>
        <p:txBody>
          <a:bodyPr/>
          <a:lstStyle/>
          <a:p>
            <a:r>
              <a:rPr lang="en-US" sz="4200" dirty="0"/>
              <a:t>Constituent parts of Open Science I</a:t>
            </a:r>
          </a:p>
        </p:txBody>
      </p:sp>
      <p:sp>
        <p:nvSpPr>
          <p:cNvPr id="3" name="Content Placeholder 2">
            <a:extLst>
              <a:ext uri="{FF2B5EF4-FFF2-40B4-BE49-F238E27FC236}">
                <a16:creationId xmlns:a16="http://schemas.microsoft.com/office/drawing/2014/main" id="{DA57BF39-347D-1741-938E-D93D2C4A4531}"/>
              </a:ext>
            </a:extLst>
          </p:cNvPr>
          <p:cNvSpPr>
            <a:spLocks noGrp="1"/>
          </p:cNvSpPr>
          <p:nvPr>
            <p:ph idx="1"/>
          </p:nvPr>
        </p:nvSpPr>
        <p:spPr>
          <a:xfrm>
            <a:off x="1259632" y="1844824"/>
            <a:ext cx="7956376" cy="4896544"/>
          </a:xfrm>
        </p:spPr>
        <p:txBody>
          <a:bodyPr/>
          <a:lstStyle/>
          <a:p>
            <a:pPr marL="0" indent="0">
              <a:buNone/>
            </a:pPr>
            <a:r>
              <a:rPr lang="en-US" dirty="0"/>
              <a:t>Mapping them to (our) infrastructure…</a:t>
            </a:r>
          </a:p>
          <a:p>
            <a:r>
              <a:rPr lang="en-US" sz="2800" dirty="0"/>
              <a:t>OA publications [SCHOLARLY COMMS]</a:t>
            </a:r>
          </a:p>
          <a:p>
            <a:r>
              <a:rPr lang="en-US" sz="2800" dirty="0"/>
              <a:t>Data sharing [RESEARCH DATA SERVICE, DIGITAL CURATION CENTRE]</a:t>
            </a:r>
          </a:p>
          <a:p>
            <a:r>
              <a:rPr lang="en-US" sz="2800" dirty="0"/>
              <a:t>Software preservation [SOFTWARE SUSTAINABILITY INSTITUTE]</a:t>
            </a:r>
          </a:p>
          <a:p>
            <a:r>
              <a:rPr lang="en-US" sz="2800" dirty="0"/>
              <a:t>Open notebooks, workflows and methods [EDINA, RSPACE, OTHERS]</a:t>
            </a:r>
          </a:p>
          <a:p>
            <a:endParaRPr lang="en-US" sz="1600" dirty="0"/>
          </a:p>
          <a:p>
            <a:pPr marL="0" indent="0" algn="ctr">
              <a:buNone/>
            </a:pPr>
            <a:r>
              <a:rPr lang="en-US" sz="2800" dirty="0"/>
              <a:t>(ALL OF THE ABOVE EITHER IN PLACE OR ADVANCED)</a:t>
            </a:r>
          </a:p>
          <a:p>
            <a:endParaRPr lang="en-US" sz="2900" dirty="0"/>
          </a:p>
        </p:txBody>
      </p:sp>
    </p:spTree>
    <p:extLst>
      <p:ext uri="{BB962C8B-B14F-4D97-AF65-F5344CB8AC3E}">
        <p14:creationId xmlns:p14="http://schemas.microsoft.com/office/powerpoint/2010/main" val="136411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90B0-32B8-D042-8089-631856F1FBAE}"/>
              </a:ext>
            </a:extLst>
          </p:cNvPr>
          <p:cNvSpPr>
            <a:spLocks noGrp="1"/>
          </p:cNvSpPr>
          <p:nvPr>
            <p:ph type="title"/>
          </p:nvPr>
        </p:nvSpPr>
        <p:spPr>
          <a:xfrm>
            <a:off x="1259632" y="701824"/>
            <a:ext cx="7884368" cy="1143000"/>
          </a:xfrm>
        </p:spPr>
        <p:txBody>
          <a:bodyPr/>
          <a:lstStyle/>
          <a:p>
            <a:r>
              <a:rPr lang="en-US" dirty="0"/>
              <a:t>Current state of play</a:t>
            </a:r>
          </a:p>
        </p:txBody>
      </p:sp>
      <p:sp>
        <p:nvSpPr>
          <p:cNvPr id="3" name="Content Placeholder 2">
            <a:extLst>
              <a:ext uri="{FF2B5EF4-FFF2-40B4-BE49-F238E27FC236}">
                <a16:creationId xmlns:a16="http://schemas.microsoft.com/office/drawing/2014/main" id="{E1E90AF8-C5E8-C842-AD09-534EFEE0D5D7}"/>
              </a:ext>
            </a:extLst>
          </p:cNvPr>
          <p:cNvSpPr>
            <a:spLocks noGrp="1"/>
          </p:cNvSpPr>
          <p:nvPr>
            <p:ph idx="1"/>
          </p:nvPr>
        </p:nvSpPr>
        <p:spPr>
          <a:xfrm>
            <a:off x="1224136" y="1700808"/>
            <a:ext cx="7884368" cy="4968552"/>
          </a:xfrm>
        </p:spPr>
        <p:txBody>
          <a:bodyPr/>
          <a:lstStyle/>
          <a:p>
            <a:r>
              <a:rPr lang="en-GB" altLang="en-US" sz="2200" dirty="0"/>
              <a:t>Library Research Support is taking the lead on the Open Research agenda across the University.</a:t>
            </a:r>
          </a:p>
          <a:p>
            <a:pPr lvl="1"/>
            <a:r>
              <a:rPr lang="en-GB" altLang="en-US" sz="1800" dirty="0"/>
              <a:t>Initial paper taken to Research Policy Group in February 2018. </a:t>
            </a:r>
          </a:p>
          <a:p>
            <a:pPr lvl="1"/>
            <a:r>
              <a:rPr lang="en-GB" altLang="en-US" sz="1800" dirty="0"/>
              <a:t>An Open Science Roadmap for the University is in preparation (draft presented to RPG in October.)</a:t>
            </a:r>
          </a:p>
          <a:p>
            <a:pPr lvl="1"/>
            <a:r>
              <a:rPr lang="en-GB" altLang="en-US" sz="1800" dirty="0"/>
              <a:t>Draft includes 37 recommendations, based on the LERU declaration, with a RAG status for each Question (see next slide.)</a:t>
            </a:r>
          </a:p>
          <a:p>
            <a:r>
              <a:rPr lang="en-GB" altLang="en-US" sz="2200" dirty="0"/>
              <a:t>Working with research managers and Deans of Research to design cultural change. Thought leadership from academics, then implemented by managers… not forgetting community engagement and targeted measures, accountability and monitoring.</a:t>
            </a:r>
          </a:p>
          <a:p>
            <a:pPr lvl="1"/>
            <a:r>
              <a:rPr lang="en-GB" altLang="en-US" sz="1800" dirty="0"/>
              <a:t>Some OS-related changes are beyond LRS’s immediate sphere of influence – e.g. academic recruitment, promotion and reward.</a:t>
            </a:r>
          </a:p>
        </p:txBody>
      </p:sp>
    </p:spTree>
    <p:extLst>
      <p:ext uri="{BB962C8B-B14F-4D97-AF65-F5344CB8AC3E}">
        <p14:creationId xmlns:p14="http://schemas.microsoft.com/office/powerpoint/2010/main" val="108224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94EE9C-2E72-FA4D-9D6E-E22A25E1EE58}"/>
              </a:ext>
            </a:extLst>
          </p:cNvPr>
          <p:cNvPicPr>
            <a:picLocks noChangeAspect="1"/>
          </p:cNvPicPr>
          <p:nvPr/>
        </p:nvPicPr>
        <p:blipFill>
          <a:blip r:embed="rId2"/>
          <a:stretch>
            <a:fillRect/>
          </a:stretch>
        </p:blipFill>
        <p:spPr>
          <a:xfrm>
            <a:off x="-36512" y="980728"/>
            <a:ext cx="1800200" cy="2550666"/>
          </a:xfrm>
          <a:prstGeom prst="rect">
            <a:avLst/>
          </a:prstGeom>
        </p:spPr>
      </p:pic>
      <p:pic>
        <p:nvPicPr>
          <p:cNvPr id="9" name="Picture 8">
            <a:extLst>
              <a:ext uri="{FF2B5EF4-FFF2-40B4-BE49-F238E27FC236}">
                <a16:creationId xmlns:a16="http://schemas.microsoft.com/office/drawing/2014/main" id="{E5CF7498-82C2-4842-B012-B1064E557F3F}"/>
              </a:ext>
            </a:extLst>
          </p:cNvPr>
          <p:cNvPicPr>
            <a:picLocks noChangeAspect="1"/>
          </p:cNvPicPr>
          <p:nvPr/>
        </p:nvPicPr>
        <p:blipFill>
          <a:blip r:embed="rId3"/>
          <a:stretch>
            <a:fillRect/>
          </a:stretch>
        </p:blipFill>
        <p:spPr>
          <a:xfrm>
            <a:off x="1840389" y="1208512"/>
            <a:ext cx="7196107" cy="5532856"/>
          </a:xfrm>
          <a:prstGeom prst="rect">
            <a:avLst/>
          </a:prstGeom>
        </p:spPr>
      </p:pic>
      <p:sp>
        <p:nvSpPr>
          <p:cNvPr id="2" name="Title 1">
            <a:extLst>
              <a:ext uri="{FF2B5EF4-FFF2-40B4-BE49-F238E27FC236}">
                <a16:creationId xmlns:a16="http://schemas.microsoft.com/office/drawing/2014/main" id="{AD8290B0-32B8-D042-8089-631856F1FBAE}"/>
              </a:ext>
            </a:extLst>
          </p:cNvPr>
          <p:cNvSpPr>
            <a:spLocks noGrp="1"/>
          </p:cNvSpPr>
          <p:nvPr>
            <p:ph type="title"/>
          </p:nvPr>
        </p:nvSpPr>
        <p:spPr>
          <a:xfrm>
            <a:off x="1259632" y="701824"/>
            <a:ext cx="7884368" cy="1143000"/>
          </a:xfrm>
        </p:spPr>
        <p:txBody>
          <a:bodyPr/>
          <a:lstStyle/>
          <a:p>
            <a:r>
              <a:rPr lang="en-US" dirty="0"/>
              <a:t>LERU roadmap</a:t>
            </a:r>
          </a:p>
        </p:txBody>
      </p:sp>
    </p:spTree>
    <p:extLst>
      <p:ext uri="{BB962C8B-B14F-4D97-AF65-F5344CB8AC3E}">
        <p14:creationId xmlns:p14="http://schemas.microsoft.com/office/powerpoint/2010/main" val="215668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63688" y="332656"/>
            <a:ext cx="536422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ＭＳ Ｐゴシック" charset="0"/>
              </a:rPr>
              <a:t>The University of Edinburgh</a:t>
            </a:r>
          </a:p>
        </p:txBody>
      </p:sp>
      <p:sp>
        <p:nvSpPr>
          <p:cNvPr id="6" name="TextBox 5"/>
          <p:cNvSpPr txBox="1"/>
          <p:nvPr/>
        </p:nvSpPr>
        <p:spPr>
          <a:xfrm>
            <a:off x="827584" y="1052736"/>
            <a:ext cx="8280920" cy="3785652"/>
          </a:xfrm>
          <a:prstGeom prst="rect">
            <a:avLst/>
          </a:prstGeom>
          <a:noFill/>
        </p:spPr>
        <p:txBody>
          <a:bodyPr wrap="square" rtlCol="0">
            <a:spAutoFit/>
          </a:bodyPr>
          <a:lstStyle/>
          <a:p>
            <a:pPr marL="342900" lvl="0" indent="-342900">
              <a:buFont typeface="Arial" panose="020B0604020202020204" pitchFamily="34" charset="0"/>
              <a:buChar char="•"/>
              <a:defRPr/>
            </a:pPr>
            <a:r>
              <a:rPr lang="en-GB" b="1" dirty="0">
                <a:solidFill>
                  <a:prstClr val="white"/>
                </a:solidFill>
                <a:latin typeface="Calibri" panose="020F0502020204030204" pitchFamily="34" charset="0"/>
              </a:rPr>
              <a:t>Research-led institution</a:t>
            </a:r>
          </a:p>
          <a:p>
            <a:pPr marL="342900" lvl="0" indent="-342900">
              <a:buFont typeface="Arial" panose="020B0604020202020204" pitchFamily="34" charset="0"/>
              <a:buChar char="•"/>
              <a:defRPr/>
            </a:pPr>
            <a:r>
              <a:rPr lang="en-GB" b="1" dirty="0">
                <a:solidFill>
                  <a:prstClr val="white"/>
                </a:solidFill>
                <a:latin typeface="Calibri" panose="020F0502020204030204" pitchFamily="34" charset="0"/>
              </a:rPr>
              <a:t>Annual turnover now over £1bn</a:t>
            </a:r>
          </a:p>
          <a:p>
            <a:pPr marL="342900" indent="-342900">
              <a:buFont typeface="Arial" panose="020B0604020202020204" pitchFamily="34" charset="0"/>
              <a:buChar char="•"/>
              <a:defRPr/>
            </a:pPr>
            <a:r>
              <a:rPr lang="en-GB" b="1" dirty="0">
                <a:solidFill>
                  <a:prstClr val="white"/>
                </a:solidFill>
                <a:latin typeface="Calibri" panose="020F0502020204030204" pitchFamily="34" charset="0"/>
              </a:rPr>
              <a:t>Mission: the creation, dissemination and curation of knowledge</a:t>
            </a:r>
          </a:p>
          <a:p>
            <a:pPr marL="342900" indent="-342900">
              <a:buFont typeface="Arial" panose="020B0604020202020204" pitchFamily="34" charset="0"/>
              <a:buChar char="•"/>
              <a:defRPr/>
            </a:pPr>
            <a:r>
              <a:rPr lang="en-GB" b="1" dirty="0">
                <a:solidFill>
                  <a:prstClr val="white"/>
                </a:solidFill>
                <a:latin typeface="Calibri" panose="020F0502020204030204" pitchFamily="34" charset="0"/>
              </a:rPr>
              <a:t>13,800 staff (6,800 academic) </a:t>
            </a:r>
          </a:p>
          <a:p>
            <a:pPr marL="342900" indent="-342900">
              <a:buFont typeface="Arial" panose="020B0604020202020204" pitchFamily="34" charset="0"/>
              <a:buChar char="•"/>
              <a:defRPr/>
            </a:pPr>
            <a:r>
              <a:rPr lang="en-GB" b="1" dirty="0">
                <a:solidFill>
                  <a:prstClr val="white"/>
                </a:solidFill>
                <a:latin typeface="Calibri" panose="020F0502020204030204" pitchFamily="34" charset="0"/>
              </a:rPr>
              <a:t>39,500 students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b="1" dirty="0">
                <a:solidFill>
                  <a:prstClr val="white"/>
                </a:solidFill>
                <a:latin typeface="Calibri" panose="020F0502020204030204" pitchFamily="34" charset="0"/>
              </a:rPr>
              <a:t>20 schools in 3 Colleges:</a:t>
            </a:r>
          </a:p>
          <a:p>
            <a:pPr marL="800100" lvl="1" indent="-342900">
              <a:buFont typeface="Arial" panose="020B0604020202020204" pitchFamily="34" charset="0"/>
              <a:buChar char="•"/>
              <a:defRPr/>
            </a:pPr>
            <a:r>
              <a:rPr lang="en-GB" b="1" dirty="0">
                <a:solidFill>
                  <a:prstClr val="white"/>
                </a:solidFill>
                <a:latin typeface="Calibri" panose="020F0502020204030204" pitchFamily="34" charset="0"/>
              </a:rPr>
              <a:t>Arts, Humanities &amp; Social Sciences</a:t>
            </a:r>
          </a:p>
          <a:p>
            <a:pPr marL="800100" lvl="1" indent="-342900">
              <a:buFont typeface="Arial" panose="020B0604020202020204" pitchFamily="34" charset="0"/>
              <a:buChar char="•"/>
              <a:defRPr/>
            </a:pPr>
            <a:r>
              <a:rPr lang="en-GB" b="1" dirty="0">
                <a:solidFill>
                  <a:prstClr val="white"/>
                </a:solidFill>
                <a:latin typeface="Calibri" panose="020F0502020204030204" pitchFamily="34" charset="0"/>
              </a:rPr>
              <a:t>Medicine &amp; Veterinary Medicine</a:t>
            </a:r>
          </a:p>
          <a:p>
            <a:pPr marL="800100" lvl="1" indent="-342900">
              <a:buFont typeface="Arial" panose="020B0604020202020204" pitchFamily="34" charset="0"/>
              <a:buChar char="•"/>
              <a:defRPr/>
            </a:pPr>
            <a:r>
              <a:rPr lang="en-GB" b="1" dirty="0">
                <a:solidFill>
                  <a:prstClr val="white"/>
                </a:solidFill>
                <a:latin typeface="Calibri" panose="020F0502020204030204" pitchFamily="34" charset="0"/>
              </a:rPr>
              <a:t>Science &amp; Engineering</a:t>
            </a:r>
          </a:p>
        </p:txBody>
      </p:sp>
    </p:spTree>
    <p:extLst>
      <p:ext uri="{BB962C8B-B14F-4D97-AF65-F5344CB8AC3E}">
        <p14:creationId xmlns:p14="http://schemas.microsoft.com/office/powerpoint/2010/main" val="419434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0" y="1316118"/>
            <a:ext cx="7884370" cy="1143000"/>
          </a:xfrm>
        </p:spPr>
        <p:txBody>
          <a:bodyPr/>
          <a:lstStyle/>
          <a:p>
            <a:r>
              <a:rPr lang="en-GB" dirty="0"/>
              <a:t>Research Data Service Roadmap</a:t>
            </a:r>
          </a:p>
        </p:txBody>
      </p:sp>
      <p:sp>
        <p:nvSpPr>
          <p:cNvPr id="6" name="Content Placeholder 5"/>
          <p:cNvSpPr>
            <a:spLocks noGrp="1"/>
          </p:cNvSpPr>
          <p:nvPr>
            <p:ph sz="half" idx="2"/>
          </p:nvPr>
        </p:nvSpPr>
        <p:spPr>
          <a:xfrm>
            <a:off x="1259631" y="2276872"/>
            <a:ext cx="7694864" cy="4472169"/>
          </a:xfrm>
        </p:spPr>
        <p:txBody>
          <a:bodyPr>
            <a:noAutofit/>
          </a:bodyPr>
          <a:lstStyle/>
          <a:p>
            <a:r>
              <a:rPr lang="en-GB" sz="1900" dirty="0"/>
              <a:t>Research Data Service Roadmap: August 2017-July 2020, approved by academic-led steering group. Building on (mostly) success of earlier two Roadmaps, starting 2012</a:t>
            </a:r>
          </a:p>
          <a:p>
            <a:r>
              <a:rPr lang="en-GB" sz="1900" dirty="0"/>
              <a:t>Divided into five themes</a:t>
            </a:r>
          </a:p>
          <a:p>
            <a:pPr lvl="1"/>
            <a:r>
              <a:rPr lang="en-GB" sz="1900" dirty="0"/>
              <a:t>Theme A: Unification of the service - from RDM programme to unified research data service</a:t>
            </a:r>
          </a:p>
          <a:p>
            <a:pPr lvl="1"/>
            <a:r>
              <a:rPr lang="en-GB" sz="1900" dirty="0"/>
              <a:t>Theme B: Research data management planning </a:t>
            </a:r>
          </a:p>
          <a:p>
            <a:pPr lvl="1"/>
            <a:r>
              <a:rPr lang="en-GB" sz="1900" dirty="0"/>
              <a:t>Theme C: Working with data</a:t>
            </a:r>
          </a:p>
          <a:p>
            <a:pPr lvl="1"/>
            <a:r>
              <a:rPr lang="en-GB" sz="1900" dirty="0"/>
              <a:t>Theme D: Sharing and preserving research data</a:t>
            </a:r>
          </a:p>
          <a:p>
            <a:pPr lvl="1"/>
            <a:r>
              <a:rPr lang="en-GB" sz="1900" dirty="0"/>
              <a:t>Theme E: Training and support</a:t>
            </a:r>
          </a:p>
          <a:p>
            <a:r>
              <a:rPr lang="en-GB" sz="1900" dirty="0"/>
              <a:t>32 challenging objectives with associated actions, milestones and deliverables</a:t>
            </a:r>
            <a:endParaRPr lang="en-GB" sz="1900" b="1" dirty="0">
              <a:hlinkClick r:id="" action="ppaction://noaction"/>
            </a:endParaRPr>
          </a:p>
          <a:p>
            <a:pPr marL="0" indent="0" algn="ctr">
              <a:buNone/>
            </a:pPr>
            <a:r>
              <a:rPr lang="en-GB" sz="1900" b="1" dirty="0">
                <a:hlinkClick r:id="" action="ppaction://noaction"/>
              </a:rPr>
              <a:t>https</a:t>
            </a:r>
            <a:r>
              <a:rPr lang="en-GB" sz="1900" b="1" dirty="0">
                <a:hlinkClick r:id="rId3"/>
              </a:rPr>
              <a:t>://www.ed.ac.uk/is/rdm-roadmap</a:t>
            </a:r>
            <a:endParaRPr lang="en-GB" sz="19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3967" y="-27384"/>
            <a:ext cx="2496545" cy="1599273"/>
          </a:xfrm>
          <a:prstGeom prst="rect">
            <a:avLst/>
          </a:prstGeom>
        </p:spPr>
      </p:pic>
    </p:spTree>
    <p:extLst>
      <p:ext uri="{BB962C8B-B14F-4D97-AF65-F5344CB8AC3E}">
        <p14:creationId xmlns:p14="http://schemas.microsoft.com/office/powerpoint/2010/main" val="395711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59632" y="2132857"/>
            <a:ext cx="7694863" cy="4968552"/>
          </a:xfrm>
        </p:spPr>
        <p:txBody>
          <a:bodyPr>
            <a:normAutofit fontScale="85000" lnSpcReduction="20000"/>
          </a:bodyPr>
          <a:lstStyle/>
          <a:p>
            <a:r>
              <a:rPr lang="en-GB" sz="2900" dirty="0"/>
              <a:t>Getting through the sheer volume of work in a coordinated way</a:t>
            </a:r>
          </a:p>
          <a:p>
            <a:r>
              <a:rPr lang="en-GB" sz="2900" dirty="0"/>
              <a:t>Managing stakeholder expectations as we go</a:t>
            </a:r>
          </a:p>
          <a:p>
            <a:r>
              <a:rPr lang="en-GB" sz="2900" dirty="0"/>
              <a:t>Keeping up with developments in data science and data stewardship and being responsive to signals of change</a:t>
            </a:r>
          </a:p>
          <a:p>
            <a:r>
              <a:rPr lang="en-GB" sz="2900" dirty="0">
                <a:solidFill>
                  <a:prstClr val="black"/>
                </a:solidFill>
              </a:rPr>
              <a:t>Reaching beyond enthusiast and early adopters to the majority of researchers</a:t>
            </a:r>
          </a:p>
          <a:p>
            <a:r>
              <a:rPr lang="en-GB" sz="2900" dirty="0">
                <a:solidFill>
                  <a:prstClr val="black"/>
                </a:solidFill>
              </a:rPr>
              <a:t>Publish or perish culture: anything beyond publications perceived as second class research objects</a:t>
            </a:r>
          </a:p>
          <a:p>
            <a:r>
              <a:rPr lang="en-GB" sz="2900" dirty="0">
                <a:solidFill>
                  <a:prstClr val="black"/>
                </a:solidFill>
              </a:rPr>
              <a:t>Scholarly publishing commercial giants competing for the data space</a:t>
            </a:r>
          </a:p>
          <a:p>
            <a:r>
              <a:rPr lang="en-GB" sz="2900" dirty="0">
                <a:solidFill>
                  <a:prstClr val="black"/>
                </a:solidFill>
              </a:rPr>
              <a:t>Balancing FAIR data with GDPR: “As open as possible, as closed as necessary…”</a:t>
            </a:r>
          </a:p>
          <a:p>
            <a:endParaRPr lang="en-GB"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8688E-8905-4B4D-A1B3-47DD13DDF802}"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22C8338-3C58-324D-A998-828DAF5F1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967" y="-27384"/>
            <a:ext cx="2496545" cy="1599273"/>
          </a:xfrm>
          <a:prstGeom prst="rect">
            <a:avLst/>
          </a:prstGeom>
        </p:spPr>
      </p:pic>
      <p:sp>
        <p:nvSpPr>
          <p:cNvPr id="2" name="Title 1"/>
          <p:cNvSpPr>
            <a:spLocks noGrp="1"/>
          </p:cNvSpPr>
          <p:nvPr>
            <p:ph type="title"/>
          </p:nvPr>
        </p:nvSpPr>
        <p:spPr>
          <a:xfrm>
            <a:off x="1259632" y="1124744"/>
            <a:ext cx="7427168" cy="1143000"/>
          </a:xfrm>
        </p:spPr>
        <p:txBody>
          <a:bodyPr/>
          <a:lstStyle/>
          <a:p>
            <a:r>
              <a:rPr lang="en-GB" dirty="0"/>
              <a:t>Roadmap </a:t>
            </a:r>
            <a:r>
              <a:rPr lang="en-GB"/>
              <a:t>Challenges </a:t>
            </a:r>
            <a:endParaRPr lang="en-GB" dirty="0"/>
          </a:p>
        </p:txBody>
      </p:sp>
    </p:spTree>
    <p:extLst>
      <p:ext uri="{BB962C8B-B14F-4D97-AF65-F5344CB8AC3E}">
        <p14:creationId xmlns:p14="http://schemas.microsoft.com/office/powerpoint/2010/main" val="8589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90B0-32B8-D042-8089-631856F1FBAE}"/>
              </a:ext>
            </a:extLst>
          </p:cNvPr>
          <p:cNvSpPr>
            <a:spLocks noGrp="1"/>
          </p:cNvSpPr>
          <p:nvPr>
            <p:ph type="title"/>
          </p:nvPr>
        </p:nvSpPr>
        <p:spPr/>
        <p:txBody>
          <a:bodyPr/>
          <a:lstStyle/>
          <a:p>
            <a:r>
              <a:rPr lang="en-US" dirty="0"/>
              <a:t>Near future activities</a:t>
            </a:r>
          </a:p>
        </p:txBody>
      </p:sp>
      <p:sp>
        <p:nvSpPr>
          <p:cNvPr id="3" name="Content Placeholder 2">
            <a:extLst>
              <a:ext uri="{FF2B5EF4-FFF2-40B4-BE49-F238E27FC236}">
                <a16:creationId xmlns:a16="http://schemas.microsoft.com/office/drawing/2014/main" id="{E1E90AF8-C5E8-C842-AD09-534EFEE0D5D7}"/>
              </a:ext>
            </a:extLst>
          </p:cNvPr>
          <p:cNvSpPr>
            <a:spLocks noGrp="1"/>
          </p:cNvSpPr>
          <p:nvPr>
            <p:ph idx="1"/>
          </p:nvPr>
        </p:nvSpPr>
        <p:spPr>
          <a:xfrm>
            <a:off x="1403648" y="1700808"/>
            <a:ext cx="7632848" cy="4968552"/>
          </a:xfrm>
        </p:spPr>
        <p:txBody>
          <a:bodyPr/>
          <a:lstStyle/>
          <a:p>
            <a:pPr marL="0" indent="0">
              <a:buNone/>
            </a:pPr>
            <a:r>
              <a:rPr lang="en-US" sz="2800" dirty="0"/>
              <a:t>A selection from the Roadmaps…</a:t>
            </a:r>
          </a:p>
          <a:p>
            <a:r>
              <a:rPr lang="en-US" sz="2400" dirty="0"/>
              <a:t>Identify senior Open Science champion(s)</a:t>
            </a:r>
          </a:p>
          <a:p>
            <a:r>
              <a:rPr lang="en-US" sz="2400" dirty="0"/>
              <a:t>Develop networks within the University</a:t>
            </a:r>
          </a:p>
          <a:p>
            <a:r>
              <a:rPr lang="en-US" sz="2400" dirty="0"/>
              <a:t>Continue to unify look and feel of components, and </a:t>
            </a:r>
            <a:r>
              <a:rPr lang="en-US" sz="2400" dirty="0" err="1"/>
              <a:t>emphasise</a:t>
            </a:r>
            <a:r>
              <a:rPr lang="en-US" sz="2400" dirty="0"/>
              <a:t> a straightforward and coherent narrative</a:t>
            </a:r>
          </a:p>
          <a:p>
            <a:r>
              <a:rPr lang="en-US" sz="2400" dirty="0"/>
              <a:t>Improve in-person and online training provision, particularly around </a:t>
            </a:r>
            <a:r>
              <a:rPr lang="en-US" sz="2400"/>
              <a:t>dealing with sensitive </a:t>
            </a:r>
            <a:r>
              <a:rPr lang="en-US" sz="2400" dirty="0"/>
              <a:t>data</a:t>
            </a:r>
          </a:p>
          <a:p>
            <a:r>
              <a:rPr lang="en-US" sz="2400" dirty="0"/>
              <a:t>Encourage data management plans and sharing at postgraduate level, incorporating software management as next step in the Open Science chain</a:t>
            </a:r>
          </a:p>
          <a:p>
            <a:r>
              <a:rPr lang="en-US" sz="2400" dirty="0"/>
              <a:t>Continue to explore and define requirements for electronic (lab) notebooks</a:t>
            </a:r>
          </a:p>
          <a:p>
            <a:endParaRPr lang="en-US" dirty="0"/>
          </a:p>
        </p:txBody>
      </p:sp>
      <p:sp>
        <p:nvSpPr>
          <p:cNvPr id="4" name="Oval 3">
            <a:extLst>
              <a:ext uri="{FF2B5EF4-FFF2-40B4-BE49-F238E27FC236}">
                <a16:creationId xmlns:a16="http://schemas.microsoft.com/office/drawing/2014/main" id="{3FD709DA-7281-4C4A-908E-1B45CA33CD5D}"/>
              </a:ext>
            </a:extLst>
          </p:cNvPr>
          <p:cNvSpPr/>
          <p:nvPr/>
        </p:nvSpPr>
        <p:spPr>
          <a:xfrm>
            <a:off x="5796136" y="5013176"/>
            <a:ext cx="3230016" cy="5760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BA633C1-9B7C-A544-8E33-1B15647FA139}"/>
              </a:ext>
            </a:extLst>
          </p:cNvPr>
          <p:cNvSpPr/>
          <p:nvPr/>
        </p:nvSpPr>
        <p:spPr>
          <a:xfrm>
            <a:off x="1422174" y="6165304"/>
            <a:ext cx="4013922"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52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25563" y="950913"/>
            <a:ext cx="7566189" cy="1143000"/>
          </a:xfrm>
        </p:spPr>
        <p:txBody>
          <a:bodyPr/>
          <a:lstStyle/>
          <a:p>
            <a:pPr algn="l"/>
            <a:r>
              <a:rPr lang="en-GB" altLang="en-US" dirty="0"/>
              <a:t>References, resources and links</a:t>
            </a:r>
          </a:p>
        </p:txBody>
      </p:sp>
      <p:sp>
        <p:nvSpPr>
          <p:cNvPr id="48131" name="Content Placeholder 2"/>
          <p:cNvSpPr>
            <a:spLocks noGrp="1"/>
          </p:cNvSpPr>
          <p:nvPr>
            <p:ph idx="1"/>
          </p:nvPr>
        </p:nvSpPr>
        <p:spPr>
          <a:xfrm>
            <a:off x="1325563" y="1988840"/>
            <a:ext cx="7710933" cy="4824536"/>
          </a:xfrm>
        </p:spPr>
        <p:txBody>
          <a:bodyPr/>
          <a:lstStyle/>
          <a:p>
            <a:pPr marL="0" indent="0">
              <a:buNone/>
            </a:pPr>
            <a:r>
              <a:rPr lang="en-GB" altLang="en-US" sz="1800" b="1" dirty="0"/>
              <a:t>LERU Roadmap for Open Science</a:t>
            </a:r>
          </a:p>
          <a:p>
            <a:pPr marL="0" indent="0">
              <a:buNone/>
            </a:pPr>
            <a:r>
              <a:rPr lang="en-GB" altLang="en-US" sz="1800" dirty="0">
                <a:hlinkClick r:id="rId2"/>
              </a:rPr>
              <a:t>https://www.leru.org/publications/open-science-and-its-role-in-universities-a-roadmap-for-cultural-change</a:t>
            </a:r>
            <a:r>
              <a:rPr lang="en-GB" altLang="en-US" sz="1800" dirty="0"/>
              <a:t> </a:t>
            </a:r>
          </a:p>
          <a:p>
            <a:pPr marL="0" indent="0">
              <a:buNone/>
            </a:pPr>
            <a:endParaRPr lang="en-GB" altLang="en-US" sz="1050" dirty="0"/>
          </a:p>
          <a:p>
            <a:pPr marL="0" indent="0">
              <a:buNone/>
            </a:pPr>
            <a:r>
              <a:rPr lang="en-GB" altLang="en-US" sz="1800" b="1" dirty="0"/>
              <a:t>LIBER Open Science Roadmap</a:t>
            </a:r>
          </a:p>
          <a:p>
            <a:pPr marL="0" indent="0">
              <a:buNone/>
            </a:pPr>
            <a:r>
              <a:rPr lang="en-GB" altLang="en-US" sz="1800" dirty="0">
                <a:hlinkClick r:id="rId3"/>
              </a:rPr>
              <a:t>https://libereurope.eu/blog/2018/07/03/liber-launches-open-science-roadmap/</a:t>
            </a:r>
            <a:r>
              <a:rPr lang="en-GB" altLang="en-US" sz="1800" dirty="0"/>
              <a:t> </a:t>
            </a:r>
          </a:p>
          <a:p>
            <a:pPr marL="0" indent="0">
              <a:buNone/>
            </a:pPr>
            <a:endParaRPr lang="en-GB" altLang="en-US" sz="1050" b="1" dirty="0"/>
          </a:p>
          <a:p>
            <a:pPr marL="0" indent="0">
              <a:buNone/>
            </a:pPr>
            <a:r>
              <a:rPr lang="en-GB" altLang="en-US" sz="1800" b="1" dirty="0"/>
              <a:t>DCC / SPARC Europe Open Data Policy Analyses</a:t>
            </a:r>
          </a:p>
          <a:p>
            <a:pPr marL="0" indent="0">
              <a:buNone/>
            </a:pPr>
            <a:r>
              <a:rPr lang="en-GB" altLang="en-US" sz="1800" dirty="0">
                <a:hlinkClick r:id="rId4"/>
              </a:rPr>
              <a:t>https://sparceurope.org/update-analysis-open-data-policies-finds-new-activity-around-oa-od-policies-multiple-countries/</a:t>
            </a:r>
            <a:r>
              <a:rPr lang="en-GB" altLang="en-US" sz="1800" dirty="0"/>
              <a:t> </a:t>
            </a:r>
          </a:p>
          <a:p>
            <a:pPr marL="0" indent="0">
              <a:buNone/>
            </a:pPr>
            <a:endParaRPr lang="en-GB" altLang="en-US" sz="1050" dirty="0"/>
          </a:p>
          <a:p>
            <a:pPr marL="0" indent="0">
              <a:buNone/>
            </a:pPr>
            <a:r>
              <a:rPr lang="en-GB" sz="1800" b="1" dirty="0"/>
              <a:t>UoE links</a:t>
            </a:r>
          </a:p>
          <a:p>
            <a:pPr marL="0" indent="0">
              <a:buNone/>
            </a:pPr>
            <a:r>
              <a:rPr lang="en-GB" sz="1800" dirty="0">
                <a:hlinkClick r:id="rId5"/>
              </a:rPr>
              <a:t>https://www.ed.ac.uk/is/research-data-service</a:t>
            </a:r>
            <a:endParaRPr lang="en-GB" sz="1800" dirty="0"/>
          </a:p>
          <a:p>
            <a:pPr marL="0" indent="0">
              <a:buNone/>
            </a:pPr>
            <a:r>
              <a:rPr lang="en-GB" sz="1800" dirty="0">
                <a:hlinkClick r:id="rId6"/>
              </a:rPr>
              <a:t>https://www.ed.ac.uk/is/research-data-policy</a:t>
            </a:r>
            <a:endParaRPr lang="en-GB" sz="1800" dirty="0"/>
          </a:p>
          <a:p>
            <a:pPr marL="0" indent="0">
              <a:buNone/>
            </a:pPr>
            <a:r>
              <a:rPr lang="en-GB" sz="1800" dirty="0">
                <a:hlinkClick r:id="rId7"/>
              </a:rPr>
              <a:t>https://www.ed.ac.uk/is/rdm-roadmap</a:t>
            </a:r>
            <a:endParaRPr lang="en-GB" sz="1800" dirty="0"/>
          </a:p>
        </p:txBody>
      </p:sp>
    </p:spTree>
    <p:extLst>
      <p:ext uri="{BB962C8B-B14F-4D97-AF65-F5344CB8AC3E}">
        <p14:creationId xmlns:p14="http://schemas.microsoft.com/office/powerpoint/2010/main" val="256662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F576-7140-3E4B-829F-C681939C5576}"/>
              </a:ext>
            </a:extLst>
          </p:cNvPr>
          <p:cNvSpPr>
            <a:spLocks noGrp="1"/>
          </p:cNvSpPr>
          <p:nvPr>
            <p:ph type="title"/>
          </p:nvPr>
        </p:nvSpPr>
        <p:spPr>
          <a:xfrm>
            <a:off x="1331640" y="845840"/>
            <a:ext cx="7812360" cy="1143000"/>
          </a:xfrm>
        </p:spPr>
        <p:txBody>
          <a:bodyPr/>
          <a:lstStyle/>
          <a:p>
            <a:endParaRPr lang="en-US" b="1" dirty="0"/>
          </a:p>
        </p:txBody>
      </p:sp>
      <p:sp>
        <p:nvSpPr>
          <p:cNvPr id="3" name="Content Placeholder 2">
            <a:extLst>
              <a:ext uri="{FF2B5EF4-FFF2-40B4-BE49-F238E27FC236}">
                <a16:creationId xmlns:a16="http://schemas.microsoft.com/office/drawing/2014/main" id="{0B4200FB-F0A9-1B46-AED5-F7F30B5A6699}"/>
              </a:ext>
            </a:extLst>
          </p:cNvPr>
          <p:cNvSpPr>
            <a:spLocks noGrp="1"/>
          </p:cNvSpPr>
          <p:nvPr>
            <p:ph idx="1"/>
          </p:nvPr>
        </p:nvSpPr>
        <p:spPr>
          <a:xfrm>
            <a:off x="1331640" y="2276872"/>
            <a:ext cx="7812360" cy="4536504"/>
          </a:xfrm>
        </p:spPr>
        <p:txBody>
          <a:bodyPr/>
          <a:lstStyle/>
          <a:p>
            <a:pPr marL="0" indent="0" algn="ctr">
              <a:buNone/>
            </a:pPr>
            <a:r>
              <a:rPr lang="en-US" sz="2400" dirty="0"/>
              <a:t>Dominic Tate</a:t>
            </a:r>
          </a:p>
          <a:p>
            <a:pPr marL="0" indent="0" algn="ctr">
              <a:buNone/>
            </a:pPr>
            <a:r>
              <a:rPr lang="en-US" sz="2400" dirty="0"/>
              <a:t>Head of Library Research Support</a:t>
            </a:r>
          </a:p>
          <a:p>
            <a:pPr marL="0" indent="0" algn="ctr">
              <a:buNone/>
            </a:pPr>
            <a:r>
              <a:rPr lang="en-US" sz="2400" dirty="0"/>
              <a:t>Library and University Collections</a:t>
            </a:r>
          </a:p>
          <a:p>
            <a:pPr marL="0" indent="0" algn="ctr">
              <a:buNone/>
            </a:pPr>
            <a:r>
              <a:rPr lang="en-US" sz="2400" dirty="0"/>
              <a:t>University of Edinburgh</a:t>
            </a:r>
          </a:p>
          <a:p>
            <a:pPr marL="0" indent="0" algn="ctr">
              <a:buNone/>
            </a:pPr>
            <a:r>
              <a:rPr lang="en-US" sz="2400" dirty="0">
                <a:hlinkClick r:id="rId2"/>
              </a:rPr>
              <a:t>dominic.tate@ed.ac.uk</a:t>
            </a:r>
            <a:r>
              <a:rPr lang="en-US" sz="2400" dirty="0"/>
              <a:t> </a:t>
            </a:r>
          </a:p>
          <a:p>
            <a:pPr marL="0" indent="0" algn="ctr">
              <a:buNone/>
            </a:pPr>
            <a:endParaRPr lang="en-US" sz="2400" dirty="0"/>
          </a:p>
          <a:p>
            <a:pPr marL="0" indent="0" algn="ctr">
              <a:buNone/>
            </a:pPr>
            <a:endParaRPr lang="en-US" sz="1400" dirty="0"/>
          </a:p>
          <a:p>
            <a:pPr marL="0" indent="0" algn="ctr">
              <a:buNone/>
            </a:pPr>
            <a:endParaRPr lang="en-US" sz="1400" dirty="0"/>
          </a:p>
          <a:p>
            <a:pPr marL="457200" lvl="1" indent="0">
              <a:buNone/>
            </a:pPr>
            <a:endParaRPr lang="en-US" dirty="0"/>
          </a:p>
          <a:p>
            <a:endParaRPr lang="en-US" dirty="0"/>
          </a:p>
        </p:txBody>
      </p:sp>
      <p:sp>
        <p:nvSpPr>
          <p:cNvPr id="4" name="Text Box 85">
            <a:extLst>
              <a:ext uri="{FF2B5EF4-FFF2-40B4-BE49-F238E27FC236}">
                <a16:creationId xmlns:a16="http://schemas.microsoft.com/office/drawing/2014/main" id="{5C44327D-CEA5-DE46-9D5E-E3D46592A843}"/>
              </a:ext>
            </a:extLst>
          </p:cNvPr>
          <p:cNvSpPr txBox="1">
            <a:spLocks noChangeArrowheads="1"/>
          </p:cNvSpPr>
          <p:nvPr/>
        </p:nvSpPr>
        <p:spPr bwMode="auto">
          <a:xfrm>
            <a:off x="7164288" y="6081004"/>
            <a:ext cx="1938075" cy="507831"/>
          </a:xfrm>
          <a:prstGeom prst="rect">
            <a:avLst/>
          </a:prstGeom>
          <a:noFill/>
          <a:ln w="9525">
            <a:noFill/>
            <a:miter lim="800000"/>
            <a:headEnd/>
            <a:tailEnd/>
          </a:ln>
        </p:spPr>
        <p:txBody>
          <a:bodyPr wrap="square">
            <a:spAutoFit/>
          </a:bodyPr>
          <a:lstStyle/>
          <a:p>
            <a:pPr algn="ctr">
              <a:defRPr/>
            </a:pPr>
            <a:r>
              <a:rPr lang="en-US" sz="900" dirty="0">
                <a:solidFill>
                  <a:srgbClr val="808080"/>
                </a:solidFill>
                <a:latin typeface="Trebuchet MS"/>
                <a:cs typeface="Trebuchet MS"/>
              </a:rPr>
              <a:t>This work is licensed under the Creative Commons </a:t>
            </a:r>
            <a:r>
              <a:rPr lang="en-US" sz="900">
                <a:solidFill>
                  <a:srgbClr val="808080"/>
                </a:solidFill>
                <a:latin typeface="Trebuchet MS"/>
                <a:cs typeface="Trebuchet MS"/>
              </a:rPr>
              <a:t>Attribution 4.0 International License</a:t>
            </a:r>
            <a:r>
              <a:rPr lang="en-US" sz="900" dirty="0">
                <a:solidFill>
                  <a:srgbClr val="808080"/>
                </a:solidFill>
                <a:latin typeface="Trebuchet MS"/>
                <a:cs typeface="Trebuchet MS"/>
              </a:rPr>
              <a:t>. </a:t>
            </a:r>
          </a:p>
        </p:txBody>
      </p:sp>
      <p:pic>
        <p:nvPicPr>
          <p:cNvPr id="5" name="Picture 2">
            <a:extLst>
              <a:ext uri="{FF2B5EF4-FFF2-40B4-BE49-F238E27FC236}">
                <a16:creationId xmlns:a16="http://schemas.microsoft.com/office/drawing/2014/main" id="{7B71C0D0-CEC9-4342-8315-ABEA61E156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1915" y="5485226"/>
            <a:ext cx="1702821" cy="595777"/>
          </a:xfrm>
          <a:prstGeom prst="rect">
            <a:avLst/>
          </a:prstGeom>
          <a:noFill/>
          <a:ln w="9525">
            <a:noFill/>
            <a:miter lim="800000"/>
            <a:headEnd/>
            <a:tailEnd/>
          </a:ln>
        </p:spPr>
      </p:pic>
    </p:spTree>
    <p:extLst>
      <p:ext uri="{BB962C8B-B14F-4D97-AF65-F5344CB8AC3E}">
        <p14:creationId xmlns:p14="http://schemas.microsoft.com/office/powerpoint/2010/main" val="92230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738656"/>
            <a:ext cx="8229600" cy="1143000"/>
          </a:xfrm>
        </p:spPr>
        <p:txBody>
          <a:bodyPr>
            <a:normAutofit/>
          </a:bodyPr>
          <a:lstStyle/>
          <a:p>
            <a:r>
              <a:rPr lang="en-GB"/>
              <a:t>  Information </a:t>
            </a:r>
            <a:r>
              <a:rPr lang="en-GB" dirty="0"/>
              <a:t>Services Directorates</a:t>
            </a:r>
          </a:p>
        </p:txBody>
      </p:sp>
      <p:sp>
        <p:nvSpPr>
          <p:cNvPr id="4" name="Content Placeholder 3"/>
          <p:cNvSpPr>
            <a:spLocks noGrp="1"/>
          </p:cNvSpPr>
          <p:nvPr>
            <p:ph sz="half" idx="2"/>
          </p:nvPr>
        </p:nvSpPr>
        <p:spPr>
          <a:xfrm>
            <a:off x="4997896" y="1830419"/>
            <a:ext cx="4038600" cy="4525963"/>
          </a:xfrm>
        </p:spPr>
        <p:txBody>
          <a:bodyPr>
            <a:normAutofit fontScale="92500"/>
          </a:bodyPr>
          <a:lstStyle/>
          <a:p>
            <a:r>
              <a:rPr lang="en-GB" b="1"/>
              <a:t>Library &amp; University Collections</a:t>
            </a:r>
          </a:p>
          <a:p>
            <a:r>
              <a:rPr lang="en-GB"/>
              <a:t>Applications </a:t>
            </a:r>
            <a:endParaRPr lang="en-GB" dirty="0"/>
          </a:p>
          <a:p>
            <a:r>
              <a:rPr lang="en-GB" dirty="0"/>
              <a:t>IT Infrastructure</a:t>
            </a:r>
          </a:p>
          <a:p>
            <a:r>
              <a:rPr lang="en-GB" dirty="0"/>
              <a:t>Learning, Teaching &amp; Web</a:t>
            </a:r>
          </a:p>
          <a:p>
            <a:r>
              <a:rPr lang="en-GB"/>
              <a:t>User </a:t>
            </a:r>
            <a:r>
              <a:rPr lang="en-GB" dirty="0"/>
              <a:t>Services</a:t>
            </a:r>
          </a:p>
          <a:p>
            <a:r>
              <a:rPr lang="en-GB" dirty="0"/>
              <a:t>Information Security</a:t>
            </a:r>
          </a:p>
          <a:p>
            <a:r>
              <a:rPr lang="en-GB" dirty="0"/>
              <a:t>EDINA </a:t>
            </a:r>
          </a:p>
          <a:p>
            <a:r>
              <a:rPr lang="en-GB" dirty="0"/>
              <a:t>Digital Curation Centre</a:t>
            </a:r>
          </a:p>
        </p:txBody>
      </p:sp>
      <p:sp>
        <p:nvSpPr>
          <p:cNvPr id="8" name="TextBox 7"/>
          <p:cNvSpPr txBox="1"/>
          <p:nvPr/>
        </p:nvSpPr>
        <p:spPr>
          <a:xfrm>
            <a:off x="1331640" y="4869160"/>
            <a:ext cx="3164160" cy="1446550"/>
          </a:xfrm>
          <a:prstGeom prst="rect">
            <a:avLst/>
          </a:prstGeom>
          <a:noFill/>
        </p:spPr>
        <p:txBody>
          <a:bodyPr wrap="square" rtlCol="0">
            <a:spAutoFit/>
          </a:bodyPr>
          <a:lstStyle/>
          <a:p>
            <a:r>
              <a:rPr lang="en-GB" sz="1600">
                <a:solidFill>
                  <a:schemeClr val="tx1">
                    <a:lumMod val="75000"/>
                    <a:lumOff val="25000"/>
                  </a:schemeClr>
                </a:solidFill>
              </a:rPr>
              <a:t>Argyle House </a:t>
            </a:r>
            <a:r>
              <a:rPr lang="en-GB" sz="1400" u="sng">
                <a:solidFill>
                  <a:schemeClr val="tx1">
                    <a:lumMod val="75000"/>
                    <a:lumOff val="25000"/>
                  </a:schemeClr>
                </a:solidFill>
              </a:rPr>
              <a:t>https://commons.wikimedia.org/wiki/File:Argyle_House_2010.JPG</a:t>
            </a:r>
            <a:r>
              <a:rPr lang="en-GB" sz="1400">
                <a:solidFill>
                  <a:schemeClr val="tx1">
                    <a:lumMod val="75000"/>
                    <a:lumOff val="25000"/>
                  </a:schemeClr>
                </a:solidFill>
              </a:rPr>
              <a:t> </a:t>
            </a:r>
          </a:p>
          <a:p>
            <a:r>
              <a:rPr lang="en-GB" sz="1400">
                <a:solidFill>
                  <a:schemeClr val="tx1">
                    <a:lumMod val="75000"/>
                    <a:lumOff val="25000"/>
                  </a:schemeClr>
                </a:solidFill>
              </a:rPr>
              <a:t>Kim Traynor [CC BY-SA 3.0 (</a:t>
            </a:r>
            <a:r>
              <a:rPr lang="en-GB" sz="1400" u="sng">
                <a:solidFill>
                  <a:schemeClr val="tx1">
                    <a:lumMod val="75000"/>
                    <a:lumOff val="25000"/>
                  </a:schemeClr>
                </a:solidFill>
              </a:rPr>
              <a:t>https://creativecommons.org/licenses/by-sa/3.0</a:t>
            </a:r>
            <a:r>
              <a:rPr lang="en-GB" sz="1400">
                <a:solidFill>
                  <a:schemeClr val="tx1">
                    <a:lumMod val="75000"/>
                    <a:lumOff val="25000"/>
                  </a:schemeClr>
                </a:solidFill>
              </a:rPr>
              <a:t>)] </a:t>
            </a:r>
            <a:r>
              <a:rPr lang="en-GB" sz="1600">
                <a:solidFill>
                  <a:schemeClr val="tx1">
                    <a:lumMod val="75000"/>
                    <a:lumOff val="25000"/>
                  </a:schemeClr>
                </a:solidFill>
              </a:rPr>
              <a:t>  </a:t>
            </a:r>
            <a:endParaRPr lang="en-GB" sz="1600" dirty="0">
              <a:solidFill>
                <a:schemeClr val="tx1">
                  <a:lumMod val="75000"/>
                  <a:lumOff val="25000"/>
                </a:schemeClr>
              </a:solidFill>
            </a:endParaRPr>
          </a:p>
        </p:txBody>
      </p:sp>
      <p:pic>
        <p:nvPicPr>
          <p:cNvPr id="5" name="Picture 4"/>
          <p:cNvPicPr>
            <a:picLocks noChangeAspect="1"/>
          </p:cNvPicPr>
          <p:nvPr/>
        </p:nvPicPr>
        <p:blipFill>
          <a:blip r:embed="rId2"/>
          <a:stretch>
            <a:fillRect/>
          </a:stretch>
        </p:blipFill>
        <p:spPr>
          <a:xfrm>
            <a:off x="906805" y="1783308"/>
            <a:ext cx="4025235" cy="3013844"/>
          </a:xfrm>
          <a:prstGeom prst="rect">
            <a:avLst/>
          </a:prstGeom>
          <a:ln w="101600">
            <a:solidFill>
              <a:srgbClr val="C00000"/>
            </a:solidFill>
          </a:ln>
        </p:spPr>
      </p:pic>
    </p:spTree>
    <p:extLst>
      <p:ext uri="{BB962C8B-B14F-4D97-AF65-F5344CB8AC3E}">
        <p14:creationId xmlns:p14="http://schemas.microsoft.com/office/powerpoint/2010/main" val="119254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620688"/>
            <a:ext cx="7884368" cy="1143000"/>
          </a:xfrm>
        </p:spPr>
        <p:txBody>
          <a:bodyPr>
            <a:normAutofit/>
          </a:bodyPr>
          <a:lstStyle/>
          <a:p>
            <a:r>
              <a:rPr lang="en-GB" dirty="0"/>
              <a:t>Library Research Support</a:t>
            </a:r>
          </a:p>
        </p:txBody>
      </p:sp>
      <p:pic>
        <p:nvPicPr>
          <p:cNvPr id="11" name="Picture 10">
            <a:extLst>
              <a:ext uri="{FF2B5EF4-FFF2-40B4-BE49-F238E27FC236}">
                <a16:creationId xmlns:a16="http://schemas.microsoft.com/office/drawing/2014/main" id="{3F0E16FB-A163-FF43-9D7E-7798A3C7C725}"/>
              </a:ext>
            </a:extLst>
          </p:cNvPr>
          <p:cNvPicPr>
            <a:picLocks noChangeAspect="1"/>
          </p:cNvPicPr>
          <p:nvPr/>
        </p:nvPicPr>
        <p:blipFill>
          <a:blip r:embed="rId3"/>
          <a:stretch>
            <a:fillRect/>
          </a:stretch>
        </p:blipFill>
        <p:spPr>
          <a:xfrm>
            <a:off x="1403648" y="1484784"/>
            <a:ext cx="7416824" cy="4752528"/>
          </a:xfrm>
          <a:prstGeom prst="rect">
            <a:avLst/>
          </a:prstGeom>
        </p:spPr>
      </p:pic>
    </p:spTree>
    <p:extLst>
      <p:ext uri="{BB962C8B-B14F-4D97-AF65-F5344CB8AC3E}">
        <p14:creationId xmlns:p14="http://schemas.microsoft.com/office/powerpoint/2010/main" val="254393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844824"/>
            <a:ext cx="7812360" cy="4824536"/>
          </a:xfrm>
        </p:spPr>
        <p:txBody>
          <a:bodyPr/>
          <a:lstStyle/>
          <a:p>
            <a:r>
              <a:rPr lang="en-GB" sz="2600" b="1"/>
              <a:t>Brings together </a:t>
            </a:r>
            <a:r>
              <a:rPr lang="en-GB" sz="2600" dirty="0"/>
              <a:t>multiple Information </a:t>
            </a:r>
            <a:r>
              <a:rPr lang="en-GB" sz="2600"/>
              <a:t>Services teams</a:t>
            </a:r>
            <a:endParaRPr lang="en-GB" sz="2600" dirty="0"/>
          </a:p>
          <a:p>
            <a:r>
              <a:rPr lang="en-GB" sz="2600" b="1" dirty="0"/>
              <a:t>Provides tools and services </a:t>
            </a:r>
            <a:r>
              <a:rPr lang="en-GB" sz="2600" dirty="0"/>
              <a:t>for researchers</a:t>
            </a:r>
            <a:endParaRPr lang="en-GB" sz="2600" b="1" dirty="0"/>
          </a:p>
          <a:p>
            <a:r>
              <a:rPr lang="en-GB" sz="2600" b="1" dirty="0"/>
              <a:t>Trains</a:t>
            </a:r>
            <a:r>
              <a:rPr lang="en-GB" sz="2600" dirty="0"/>
              <a:t> staff and students on all matters relating </a:t>
            </a:r>
            <a:r>
              <a:rPr lang="en-GB" sz="2600"/>
              <a:t>to Research Data Management (RDM)</a:t>
            </a:r>
            <a:endParaRPr lang="en-GB" sz="2600" dirty="0"/>
          </a:p>
          <a:p>
            <a:r>
              <a:rPr lang="en-GB" sz="2600" b="1" dirty="0"/>
              <a:t>Advises</a:t>
            </a:r>
            <a:r>
              <a:rPr lang="en-GB" sz="2600" dirty="0"/>
              <a:t> on improvements to University infrastructure to </a:t>
            </a:r>
            <a:r>
              <a:rPr lang="en-GB" sz="2600"/>
              <a:t>support activities throughout the RDM lifecycle</a:t>
            </a:r>
            <a:endParaRPr lang="en-GB" sz="2600" dirty="0"/>
          </a:p>
          <a:p>
            <a:r>
              <a:rPr lang="en-GB" sz="2600" b="1" dirty="0"/>
              <a:t>Supports</a:t>
            </a:r>
            <a:r>
              <a:rPr lang="en-GB" sz="2600" dirty="0"/>
              <a:t> researchers with data management planning</a:t>
            </a:r>
          </a:p>
          <a:p>
            <a:r>
              <a:rPr lang="en-GB" sz="2600" b="1"/>
              <a:t>Provides </a:t>
            </a:r>
            <a:r>
              <a:rPr lang="en-GB" sz="2600"/>
              <a:t>a helpdesk </a:t>
            </a:r>
          </a:p>
          <a:p>
            <a:r>
              <a:rPr lang="en-GB" sz="2600" b="1"/>
              <a:t>Delivers</a:t>
            </a:r>
            <a:r>
              <a:rPr lang="en-GB" sz="2600"/>
              <a:t> consultancy</a:t>
            </a:r>
            <a:endParaRPr lang="en-GB" sz="2600" dirty="0"/>
          </a:p>
        </p:txBody>
      </p:sp>
      <p:sp>
        <p:nvSpPr>
          <p:cNvPr id="5" name="Title 4">
            <a:extLst>
              <a:ext uri="{FF2B5EF4-FFF2-40B4-BE49-F238E27FC236}">
                <a16:creationId xmlns:a16="http://schemas.microsoft.com/office/drawing/2014/main" id="{414642F2-A9F4-D949-9C5E-E58646702823}"/>
              </a:ext>
            </a:extLst>
          </p:cNvPr>
          <p:cNvSpPr>
            <a:spLocks noGrp="1"/>
          </p:cNvSpPr>
          <p:nvPr>
            <p:ph type="title"/>
          </p:nvPr>
        </p:nvSpPr>
        <p:spPr>
          <a:xfrm>
            <a:off x="1331640" y="701824"/>
            <a:ext cx="7812360" cy="1143000"/>
          </a:xfrm>
        </p:spPr>
        <p:txBody>
          <a:bodyPr/>
          <a:lstStyle/>
          <a:p>
            <a:r>
              <a:rPr lang="en-US" dirty="0"/>
              <a:t>Research Data Service</a:t>
            </a:r>
          </a:p>
        </p:txBody>
      </p:sp>
    </p:spTree>
    <p:extLst>
      <p:ext uri="{BB962C8B-B14F-4D97-AF65-F5344CB8AC3E}">
        <p14:creationId xmlns:p14="http://schemas.microsoft.com/office/powerpoint/2010/main" val="7028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90B0-32B8-D042-8089-631856F1FBAE}"/>
              </a:ext>
            </a:extLst>
          </p:cNvPr>
          <p:cNvSpPr>
            <a:spLocks noGrp="1"/>
          </p:cNvSpPr>
          <p:nvPr>
            <p:ph type="title"/>
          </p:nvPr>
        </p:nvSpPr>
        <p:spPr>
          <a:xfrm>
            <a:off x="1259632" y="773832"/>
            <a:ext cx="7884368" cy="1143000"/>
          </a:xfrm>
        </p:spPr>
        <p:txBody>
          <a:bodyPr/>
          <a:lstStyle/>
          <a:p>
            <a:r>
              <a:rPr lang="en-US" dirty="0"/>
              <a:t>Edinburgh’s policy approach…</a:t>
            </a:r>
          </a:p>
        </p:txBody>
      </p:sp>
      <p:sp>
        <p:nvSpPr>
          <p:cNvPr id="3" name="Content Placeholder 2">
            <a:extLst>
              <a:ext uri="{FF2B5EF4-FFF2-40B4-BE49-F238E27FC236}">
                <a16:creationId xmlns:a16="http://schemas.microsoft.com/office/drawing/2014/main" id="{E1E90AF8-C5E8-C842-AD09-534EFEE0D5D7}"/>
              </a:ext>
            </a:extLst>
          </p:cNvPr>
          <p:cNvSpPr>
            <a:spLocks noGrp="1"/>
          </p:cNvSpPr>
          <p:nvPr>
            <p:ph idx="1"/>
          </p:nvPr>
        </p:nvSpPr>
        <p:spPr>
          <a:xfrm>
            <a:off x="1259632" y="1844824"/>
            <a:ext cx="7776864" cy="4464496"/>
          </a:xfrm>
        </p:spPr>
        <p:txBody>
          <a:bodyPr/>
          <a:lstStyle/>
          <a:p>
            <a:r>
              <a:rPr lang="en-GB" sz="2400" dirty="0"/>
              <a:t>Formal commitments to research integrity, Open Access, DMPs, open data</a:t>
            </a:r>
          </a:p>
          <a:p>
            <a:pPr lvl="1"/>
            <a:r>
              <a:rPr lang="en-GB" sz="2200" dirty="0"/>
              <a:t>Articulates clear responsibilities of the researcher and of the institution</a:t>
            </a:r>
          </a:p>
          <a:p>
            <a:r>
              <a:rPr lang="en-US" sz="2400" dirty="0"/>
              <a:t>Open?</a:t>
            </a:r>
          </a:p>
          <a:p>
            <a:pPr lvl="1"/>
            <a:r>
              <a:rPr lang="en-US" sz="2200" dirty="0"/>
              <a:t>Current publications policy is “Open (Access) where appropriate”: now moving away from supporting hybrid OA, in line with Plan S</a:t>
            </a:r>
          </a:p>
          <a:p>
            <a:pPr lvl="1"/>
            <a:r>
              <a:rPr lang="en-US" sz="2200" dirty="0"/>
              <a:t>Current data management policy (2011) doesn’t really use the word Open: it predates the </a:t>
            </a:r>
            <a:r>
              <a:rPr lang="en-US" sz="2200" dirty="0" err="1"/>
              <a:t>popularisation</a:t>
            </a:r>
            <a:r>
              <a:rPr lang="en-US" sz="2200" dirty="0"/>
              <a:t> of this terminology</a:t>
            </a:r>
          </a:p>
          <a:p>
            <a:r>
              <a:rPr lang="en-US" sz="2400" dirty="0"/>
              <a:t>Both policies due for updates in the coming year…</a:t>
            </a:r>
          </a:p>
          <a:p>
            <a:pPr lvl="1"/>
            <a:r>
              <a:rPr lang="en-US" sz="2200" dirty="0"/>
              <a:t>Are we moving towards “Open by default</a:t>
            </a:r>
            <a:r>
              <a:rPr lang="en-US" sz="2200"/>
              <a:t>”? </a:t>
            </a:r>
            <a:endParaRPr lang="en-US" sz="2200" dirty="0"/>
          </a:p>
          <a:p>
            <a:endParaRPr lang="en-US" dirty="0"/>
          </a:p>
        </p:txBody>
      </p:sp>
    </p:spTree>
    <p:extLst>
      <p:ext uri="{BB962C8B-B14F-4D97-AF65-F5344CB8AC3E}">
        <p14:creationId xmlns:p14="http://schemas.microsoft.com/office/powerpoint/2010/main" val="407223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F2BA-21A5-144F-BB60-7EBB85DB7956}"/>
              </a:ext>
            </a:extLst>
          </p:cNvPr>
          <p:cNvSpPr>
            <a:spLocks noGrp="1"/>
          </p:cNvSpPr>
          <p:nvPr>
            <p:ph type="title"/>
          </p:nvPr>
        </p:nvSpPr>
        <p:spPr>
          <a:xfrm>
            <a:off x="1295128" y="773832"/>
            <a:ext cx="7848872" cy="1143000"/>
          </a:xfrm>
        </p:spPr>
        <p:txBody>
          <a:bodyPr/>
          <a:lstStyle/>
          <a:p>
            <a:r>
              <a:rPr lang="en-US" dirty="0"/>
              <a:t>Benefits of/drivers for Openness</a:t>
            </a:r>
          </a:p>
        </p:txBody>
      </p:sp>
      <p:sp>
        <p:nvSpPr>
          <p:cNvPr id="4" name="Content Placeholder 3">
            <a:extLst>
              <a:ext uri="{FF2B5EF4-FFF2-40B4-BE49-F238E27FC236}">
                <a16:creationId xmlns:a16="http://schemas.microsoft.com/office/drawing/2014/main" id="{234CCC32-E1A0-B74D-B488-CDCBC064203C}"/>
              </a:ext>
            </a:extLst>
          </p:cNvPr>
          <p:cNvSpPr>
            <a:spLocks noGrp="1"/>
          </p:cNvSpPr>
          <p:nvPr>
            <p:ph sz="half" idx="2"/>
          </p:nvPr>
        </p:nvSpPr>
        <p:spPr>
          <a:xfrm>
            <a:off x="899592" y="1844824"/>
            <a:ext cx="8064896" cy="4824536"/>
          </a:xfrm>
        </p:spPr>
        <p:txBody>
          <a:bodyPr/>
          <a:lstStyle/>
          <a:p>
            <a:pPr lvl="1"/>
            <a:r>
              <a:rPr lang="en-GB" sz="2200" b="1" dirty="0"/>
              <a:t>INTEGRITY, TRANSPARENCY and QUALITY</a:t>
            </a:r>
            <a:r>
              <a:rPr lang="en-GB" sz="2200" dirty="0"/>
              <a:t>: The evidence that underpins research can be made open for anyone to scrutinise, and attempt to replicate findings. This leads to a more robust scholarly record, and reduces risk of academic fraud </a:t>
            </a:r>
          </a:p>
          <a:p>
            <a:pPr lvl="1"/>
            <a:r>
              <a:rPr lang="en-GB" sz="2200" b="1" dirty="0"/>
              <a:t>IMPACT</a:t>
            </a:r>
            <a:r>
              <a:rPr lang="en-GB" sz="2200" dirty="0"/>
              <a:t> </a:t>
            </a:r>
            <a:r>
              <a:rPr lang="en-GB" sz="2200" b="1" dirty="0"/>
              <a:t>and</a:t>
            </a:r>
            <a:r>
              <a:rPr lang="en-GB" sz="2200" dirty="0"/>
              <a:t> </a:t>
            </a:r>
            <a:r>
              <a:rPr lang="en-GB" sz="2200" b="1" dirty="0"/>
              <a:t>LONGEVITY</a:t>
            </a:r>
            <a:r>
              <a:rPr lang="en-GB" sz="2200" dirty="0"/>
              <a:t>: Open outputs/resources receive more citations, over longer periods</a:t>
            </a:r>
          </a:p>
          <a:p>
            <a:pPr lvl="1"/>
            <a:r>
              <a:rPr lang="en-GB" sz="2200" b="1" dirty="0"/>
              <a:t>SPEED:</a:t>
            </a:r>
            <a:r>
              <a:rPr lang="en-GB" sz="2200" dirty="0"/>
              <a:t> The research process becomes faster overall</a:t>
            </a:r>
          </a:p>
          <a:p>
            <a:pPr lvl="1"/>
            <a:r>
              <a:rPr lang="en-GB" sz="2200" b="1" dirty="0"/>
              <a:t>DURABILITY: </a:t>
            </a:r>
            <a:r>
              <a:rPr lang="en-GB" sz="2200" dirty="0"/>
              <a:t>Fewer important datasets will be lost</a:t>
            </a:r>
          </a:p>
          <a:p>
            <a:pPr lvl="1"/>
            <a:r>
              <a:rPr lang="en-GB" sz="2200" b="1" dirty="0"/>
              <a:t>EFFICIENCY, ACCESSIBILITY and RE-USE: </a:t>
            </a:r>
            <a:r>
              <a:rPr lang="en-GB" sz="2200" dirty="0"/>
              <a:t>Research can be funded once, and outputs used many times for a variety of purposes. Interested third parties can (where appropriate) access and build upon publicly-funded research outputs with minimal barriers to access</a:t>
            </a:r>
          </a:p>
        </p:txBody>
      </p:sp>
    </p:spTree>
    <p:extLst>
      <p:ext uri="{BB962C8B-B14F-4D97-AF65-F5344CB8AC3E}">
        <p14:creationId xmlns:p14="http://schemas.microsoft.com/office/powerpoint/2010/main" val="402113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EFF2-A91C-46B6-88C8-A8E8764E08B3}"/>
              </a:ext>
            </a:extLst>
          </p:cNvPr>
          <p:cNvSpPr>
            <a:spLocks noGrp="1"/>
          </p:cNvSpPr>
          <p:nvPr>
            <p:ph type="title"/>
          </p:nvPr>
        </p:nvSpPr>
        <p:spPr>
          <a:xfrm>
            <a:off x="1115616" y="701824"/>
            <a:ext cx="8028384" cy="1143000"/>
          </a:xfrm>
        </p:spPr>
        <p:txBody>
          <a:bodyPr>
            <a:normAutofit/>
          </a:bodyPr>
          <a:lstStyle/>
          <a:p>
            <a:r>
              <a:rPr lang="en-US" sz="4200" dirty="0">
                <a:cs typeface="Calibri"/>
              </a:rPr>
              <a:t>Benefits of Openness: for research</a:t>
            </a:r>
            <a:endParaRPr lang="en-US" sz="4200" dirty="0"/>
          </a:p>
        </p:txBody>
      </p:sp>
      <p:pic>
        <p:nvPicPr>
          <p:cNvPr id="4" name="Picture 4" descr="A picture containing text, map&#10;&#10;Description generated with very high confidence">
            <a:extLst>
              <a:ext uri="{FF2B5EF4-FFF2-40B4-BE49-F238E27FC236}">
                <a16:creationId xmlns:a16="http://schemas.microsoft.com/office/drawing/2014/main" id="{6D6C738F-6CE6-4938-805D-8D10DFDEA4E3}"/>
              </a:ext>
            </a:extLst>
          </p:cNvPr>
          <p:cNvPicPr>
            <a:picLocks noGrp="1" noChangeAspect="1"/>
          </p:cNvPicPr>
          <p:nvPr>
            <p:ph idx="1"/>
          </p:nvPr>
        </p:nvPicPr>
        <p:blipFill>
          <a:blip r:embed="rId2"/>
          <a:stretch>
            <a:fillRect/>
          </a:stretch>
        </p:blipFill>
        <p:spPr>
          <a:xfrm>
            <a:off x="1386539" y="1700808"/>
            <a:ext cx="7649957" cy="4725699"/>
          </a:xfrm>
          <a:prstGeom prst="rect">
            <a:avLst/>
          </a:prstGeom>
        </p:spPr>
      </p:pic>
      <p:sp>
        <p:nvSpPr>
          <p:cNvPr id="6" name="TextBox 5">
            <a:extLst>
              <a:ext uri="{FF2B5EF4-FFF2-40B4-BE49-F238E27FC236}">
                <a16:creationId xmlns:a16="http://schemas.microsoft.com/office/drawing/2014/main" id="{A8ED843D-D996-4C9C-932D-35EA78E441FB}"/>
              </a:ext>
            </a:extLst>
          </p:cNvPr>
          <p:cNvSpPr txBox="1"/>
          <p:nvPr/>
        </p:nvSpPr>
        <p:spPr>
          <a:xfrm>
            <a:off x="1331640" y="6372036"/>
            <a:ext cx="763284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i="1" dirty="0"/>
              <a:t>Journal of Open Archaeology Data, CC-BY 3.0</a:t>
            </a:r>
            <a:endParaRPr lang="en-US" sz="1800" dirty="0"/>
          </a:p>
        </p:txBody>
      </p:sp>
    </p:spTree>
    <p:extLst>
      <p:ext uri="{BB962C8B-B14F-4D97-AF65-F5344CB8AC3E}">
        <p14:creationId xmlns:p14="http://schemas.microsoft.com/office/powerpoint/2010/main" val="145142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C2A26C9A-7FDF-0144-BC55-B60CAD778589}"/>
              </a:ext>
            </a:extLst>
          </p:cNvPr>
          <p:cNvPicPr>
            <a:picLocks noGrp="1" noChangeAspect="1"/>
          </p:cNvPicPr>
          <p:nvPr>
            <p:ph sz="half" idx="2"/>
          </p:nvPr>
        </p:nvPicPr>
        <p:blipFill rotWithShape="1">
          <a:blip r:embed="rId2"/>
          <a:srcRect t="303" b="22971"/>
          <a:stretch/>
        </p:blipFill>
        <p:spPr>
          <a:xfrm>
            <a:off x="1452896" y="1015456"/>
            <a:ext cx="7799624" cy="5849722"/>
          </a:xfrm>
          <a:prstGeom prst="rect">
            <a:avLst/>
          </a:prstGeom>
        </p:spPr>
      </p:pic>
      <p:sp>
        <p:nvSpPr>
          <p:cNvPr id="5" name="Slide Number Placeholder 4">
            <a:extLst>
              <a:ext uri="{FF2B5EF4-FFF2-40B4-BE49-F238E27FC236}">
                <a16:creationId xmlns:a16="http://schemas.microsoft.com/office/drawing/2014/main" id="{C3CDAD62-3528-6343-8098-1A9BFFBD8D6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9308688E-8905-4B4D-A1B3-47DD13DDF802}" type="slidenum">
              <a:rPr lang="en-US" sz="1200">
                <a:solidFill>
                  <a:srgbClr val="FFFFFF"/>
                </a:solidFill>
                <a:latin typeface="+mn-lt"/>
                <a:ea typeface="+mn-ea"/>
                <a:cs typeface="+mn-cs"/>
              </a:rPr>
              <a:pPr>
                <a:spcAft>
                  <a:spcPts val="600"/>
                </a:spcAft>
              </a:pPr>
              <a:t>9</a:t>
            </a:fld>
            <a:endParaRPr lang="en-US" sz="1200">
              <a:solidFill>
                <a:srgbClr val="FFFFFF"/>
              </a:solidFill>
              <a:latin typeface="+mn-lt"/>
              <a:ea typeface="+mn-ea"/>
              <a:cs typeface="+mn-cs"/>
            </a:endParaRPr>
          </a:p>
        </p:txBody>
      </p:sp>
      <p:sp>
        <p:nvSpPr>
          <p:cNvPr id="2" name="Oval 1">
            <a:extLst>
              <a:ext uri="{FF2B5EF4-FFF2-40B4-BE49-F238E27FC236}">
                <a16:creationId xmlns:a16="http://schemas.microsoft.com/office/drawing/2014/main" id="{4ECC3A56-3FA4-C84A-8E26-301C2223E4A3}"/>
              </a:ext>
            </a:extLst>
          </p:cNvPr>
          <p:cNvSpPr/>
          <p:nvPr/>
        </p:nvSpPr>
        <p:spPr>
          <a:xfrm>
            <a:off x="1610388" y="5373216"/>
            <a:ext cx="3177636" cy="57606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5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lank">
  <a:themeElements>
    <a:clrScheme name="Roslin Colours 1">
      <a:dk1>
        <a:sysClr val="windowText" lastClr="000000"/>
      </a:dk1>
      <a:lt1>
        <a:sysClr val="window" lastClr="FFFFFF"/>
      </a:lt1>
      <a:dk2>
        <a:srgbClr val="1F497D"/>
      </a:dk2>
      <a:lt2>
        <a:srgbClr val="EEECE1"/>
      </a:lt2>
      <a:accent1>
        <a:srgbClr val="6FB34B"/>
      </a:accent1>
      <a:accent2>
        <a:srgbClr val="E4650F"/>
      </a:accent2>
      <a:accent3>
        <a:srgbClr val="67BDE6"/>
      </a:accent3>
      <a:accent4>
        <a:srgbClr val="CE3286"/>
      </a:accent4>
      <a:accent5>
        <a:srgbClr val="FFFF00"/>
      </a:accent5>
      <a:accent6>
        <a:srgbClr val="FF0000"/>
      </a:accent6>
      <a:hlink>
        <a:srgbClr val="E4650F"/>
      </a:hlink>
      <a:folHlink>
        <a:srgbClr val="E465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ofE Power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1534</Words>
  <Application>Microsoft Macintosh PowerPoint</Application>
  <PresentationFormat>On-screen Show (4:3)</PresentationFormat>
  <Paragraphs>173</Paragraphs>
  <Slides>24</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Arial Bold</vt:lpstr>
      <vt:lpstr>Calibri</vt:lpstr>
      <vt:lpstr>Trebuchet MS</vt:lpstr>
      <vt:lpstr>blank</vt:lpstr>
      <vt:lpstr>pres2</vt:lpstr>
      <vt:lpstr>UofE Powerpoint template v1</vt:lpstr>
      <vt:lpstr>Open Science Approaches at the University of Edinburgh</vt:lpstr>
      <vt:lpstr>PowerPoint Presentation</vt:lpstr>
      <vt:lpstr>  Information Services Directorates</vt:lpstr>
      <vt:lpstr>Library Research Support</vt:lpstr>
      <vt:lpstr>Research Data Service</vt:lpstr>
      <vt:lpstr>Edinburgh’s policy approach…</vt:lpstr>
      <vt:lpstr>Benefits of/drivers for Openness</vt:lpstr>
      <vt:lpstr>Benefits of Openness: for research</vt:lpstr>
      <vt:lpstr>PowerPoint Presentation</vt:lpstr>
      <vt:lpstr>PowerPoint Presentation</vt:lpstr>
      <vt:lpstr>PowerPoint Presentation</vt:lpstr>
      <vt:lpstr>Benefits of Openness: other</vt:lpstr>
      <vt:lpstr>City Region Deal</vt:lpstr>
      <vt:lpstr>PowerPoint Presentation</vt:lpstr>
      <vt:lpstr>First, can we define it?</vt:lpstr>
      <vt:lpstr>Constituent parts of Open Science</vt:lpstr>
      <vt:lpstr>Constituent parts of Open Science I</vt:lpstr>
      <vt:lpstr>Current state of play</vt:lpstr>
      <vt:lpstr>LERU roadmap</vt:lpstr>
      <vt:lpstr>Research Data Service Roadmap</vt:lpstr>
      <vt:lpstr>Roadmap Challenges </vt:lpstr>
      <vt:lpstr>Near future activities</vt:lpstr>
      <vt:lpstr>References, resources and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Science Approaches at the University of Edinburgh</dc:title>
  <dc:creator>DONNELLY Martin</dc:creator>
  <cp:lastModifiedBy>TATE Dominic</cp:lastModifiedBy>
  <cp:revision>46</cp:revision>
  <dcterms:created xsi:type="dcterms:W3CDTF">2018-11-26T14:53:36Z</dcterms:created>
  <dcterms:modified xsi:type="dcterms:W3CDTF">2019-04-09T07:06:37Z</dcterms:modified>
</cp:coreProperties>
</file>