
<file path=[Content_Types].xml><?xml version="1.0" encoding="utf-8"?>
<Types xmlns="http://schemas.openxmlformats.org/package/2006/content-types">
  <Default Extension="bin" ContentType="image/x-emf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0" r:id="rId4"/>
    <p:sldId id="268" r:id="rId5"/>
    <p:sldId id="261" r:id="rId6"/>
    <p:sldId id="264" r:id="rId7"/>
    <p:sldId id="266" r:id="rId8"/>
    <p:sldId id="273" r:id="rId9"/>
    <p:sldId id="275" r:id="rId10"/>
    <p:sldId id="276" r:id="rId11"/>
    <p:sldId id="267" r:id="rId12"/>
    <p:sldId id="278" r:id="rId13"/>
    <p:sldId id="279" r:id="rId14"/>
  </p:sldIdLst>
  <p:sldSz cx="12192000" cy="6858000"/>
  <p:notesSz cx="6761163" cy="99425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A"/>
    <a:srgbClr val="44FD01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3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81A51-6B8E-4B02-891B-AE8BF4C2C77F}" type="datetimeFigureOut">
              <a:rPr lang="da-DK" smtClean="0"/>
              <a:t>07-04-2019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9B3B6-E5E7-42D9-A4E0-991019F3C4D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81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E42C-3BBC-42CC-BF67-006384586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49E0D-5AA6-451D-87AB-57CED5FDB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9E4F5-C258-44AB-8BE4-7FA08AB59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6327-7334-4F42-8EA2-773190E13057}" type="datetimeFigureOut">
              <a:rPr lang="da-DK" smtClean="0"/>
              <a:t>07-04-2019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4F147-8BFF-4965-B9F8-49AD43C3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1F087-B156-41A0-B3E2-F1F3C487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9B88-B868-4433-B747-66CEC63B94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364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C037C-9068-4A12-B76F-F4F7D711C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C0CD6F-FB2C-404F-BDD6-D150099BD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CB23D-F009-4F55-A838-B54E8FBDD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87CDF-9216-4116-BF45-0FF7B184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6327-7334-4F42-8EA2-773190E13057}" type="datetimeFigureOut">
              <a:rPr lang="da-DK" smtClean="0"/>
              <a:t>07-04-2019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80ECD-DFCA-4C9A-ABB7-CE0FA764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40CDE-B10B-4744-9964-441E4A40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9B88-B868-4433-B747-66CEC63B94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46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E773-B01B-40F1-8A5C-03BE2482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51F7D-F50C-4B92-9D0B-32D9FD49F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D3F6E-0C79-4C72-AEE2-A407D9452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6327-7334-4F42-8EA2-773190E13057}" type="datetimeFigureOut">
              <a:rPr lang="da-DK" smtClean="0"/>
              <a:t>07-04-2019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0FC71-6662-4038-8A0C-50FDC6F08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640B3-6561-4453-A330-85D4F25D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9B88-B868-4433-B747-66CEC63B94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512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D9D5FA-6595-4ABE-968C-48FFE7407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14EFA-3226-46EB-BD40-E944ABC53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84DFB-556C-438D-A9D4-8375E956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6327-7334-4F42-8EA2-773190E13057}" type="datetimeFigureOut">
              <a:rPr lang="da-DK" smtClean="0"/>
              <a:t>07-04-2019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EB1A1-C26C-40C9-BDBD-2FBA56D1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4C479-611F-4ECD-94C4-90D4E5B9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9B88-B868-4433-B747-66CEC63B94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105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sort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‹#›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22860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  <p:sp>
        <p:nvSpPr>
          <p:cNvPr id="12" name="OFF_institute"/>
          <p:cNvSpPr/>
          <p:nvPr userDrawn="1"/>
        </p:nvSpPr>
        <p:spPr>
          <a:xfrm>
            <a:off x="410400" y="0"/>
            <a:ext cx="33407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bg1"/>
              </a:solidFill>
            </a:endParaRP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410400" y="6127200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936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77C86-1386-439D-8873-2D54251F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6C055-CC57-46AC-A55B-E680A4E56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E24A-02F6-4C57-9595-23EA6C80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6327-7334-4F42-8EA2-773190E13057}" type="datetimeFigureOut">
              <a:rPr lang="da-DK" smtClean="0"/>
              <a:t>07-04-2019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21EDE-C95A-42A0-AA95-0FFC9D29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29F1A-F37B-4F27-B15F-9B58B7F8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9B88-B868-4433-B747-66CEC63B946D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Billede 8">
            <a:extLst>
              <a:ext uri="{FF2B5EF4-FFF2-40B4-BE49-F238E27FC236}">
                <a16:creationId xmlns:a16="http://schemas.microsoft.com/office/drawing/2014/main" id="{8D897C5C-394E-42C9-AEF6-6793B07A4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39916"/>
            <a:ext cx="1249200" cy="3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08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9D54-010B-47D3-8F08-E77A3BFD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0CDE0-FA7B-4748-A617-A10FC7B24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6327-7334-4F42-8EA2-773190E13057}" type="datetimeFigureOut">
              <a:rPr lang="da-DK" smtClean="0"/>
              <a:t>07-04-2019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69A46-27FA-40FC-A346-16350F583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5FBCE-501A-4C8D-8B62-A030B72A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9B88-B868-4433-B747-66CEC63B94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383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0B3C-228D-4B06-AD18-DF5832D57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B1BAB-2675-404C-8646-7A8C70B1C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4D1E6-A696-4ABF-9BD1-DB2EA3E4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6327-7334-4F42-8EA2-773190E13057}" type="datetimeFigureOut">
              <a:rPr lang="da-DK" smtClean="0"/>
              <a:t>07-04-2019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1C73B-0D2A-4BA3-984C-6C69AD72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AA851-905F-453C-9E6E-7E61F155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9B88-B868-4433-B747-66CEC63B94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355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E488-7021-4A8A-A5B5-A197D1B8D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57B97-F6F4-4646-A02A-FABC8009F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B20F1-A335-4F88-8A88-A9BE29D01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0691D-F0B5-4A66-B27C-DBF1B3E8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6327-7334-4F42-8EA2-773190E13057}" type="datetimeFigureOut">
              <a:rPr lang="da-DK" smtClean="0"/>
              <a:t>07-04-2019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5C9DF-8060-4130-8376-A9FFD333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40CD0-3CB1-40E1-84D5-22AAF1FA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9B88-B868-4433-B747-66CEC63B94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635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89198-1A23-4CDB-B40B-66551319C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1221D-6A15-4B89-A0E8-580330B2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595FF-C938-4ED1-B15D-AA55E52FA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1AB70-885C-4B9A-867E-0C9C47195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090CB3-B4A0-462B-AA65-0E61AA899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961AF9-9E99-4ABF-882C-0CE214C5E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6327-7334-4F42-8EA2-773190E13057}" type="datetimeFigureOut">
              <a:rPr lang="da-DK" smtClean="0"/>
              <a:t>07-04-2019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03C234-30CC-4C1A-8DB7-3644B5B5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2402DD-6854-45DA-86CC-63104BE9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9B88-B868-4433-B747-66CEC63B94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073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ED71-D8DE-429F-9250-2E582C7F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C22731-1A73-4660-92D2-5A1674ED5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6327-7334-4F42-8EA2-773190E13057}" type="datetimeFigureOut">
              <a:rPr lang="da-DK" smtClean="0"/>
              <a:t>07-04-2019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03812-4D59-4D7D-8F6D-49F6EE0CB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2B64C-332B-4555-888B-591161D41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9B88-B868-4433-B747-66CEC63B94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674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C2226-B3DD-414A-8D6D-2A570AB2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6327-7334-4F42-8EA2-773190E13057}" type="datetimeFigureOut">
              <a:rPr lang="da-DK" smtClean="0"/>
              <a:t>07-04-2019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9D54C0-1563-45DD-A907-F4DCA5D8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4B600-FE14-4E9E-A8EB-DE1143B59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9B88-B868-4433-B747-66CEC63B94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561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5BDD1-E719-4B92-A464-222430044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42BCE-C38C-4BF6-8280-0E2CF82D8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0A74D-311D-49FF-96BD-7DD87373F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3C64B-9F70-48EB-AA57-46531101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6327-7334-4F42-8EA2-773190E13057}" type="datetimeFigureOut">
              <a:rPr lang="da-DK" smtClean="0"/>
              <a:t>07-04-2019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5A44B-DE7C-46C8-B1BB-3A8DB36F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21711-D910-4F9C-A2CE-50EB4CE01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9B88-B868-4433-B747-66CEC63B94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41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49E86-840B-4BDA-A05F-9A0C94B3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3ED29-BA88-43CE-A17C-0A9E3D9F2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A0593-1CA9-45BC-BE2C-2C2414547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E6327-7334-4F42-8EA2-773190E13057}" type="datetimeFigureOut">
              <a:rPr lang="da-DK" smtClean="0"/>
              <a:t>07-04-2019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7E5E7-33E1-4FB3-8816-C66E90170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365A-B49C-4726-A9DF-696A4DDF7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B9B88-B868-4433-B747-66CEC63B94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454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sad but true story about NPM and the Value mug</a:t>
            </a:r>
            <a:endParaRPr lang="en-GB" dirty="0"/>
          </a:p>
        </p:txBody>
      </p:sp>
      <p:sp>
        <p:nvSpPr>
          <p:cNvPr id="5" name="USR_Name"/>
          <p:cNvSpPr>
            <a:spLocks noGrp="1"/>
          </p:cNvSpPr>
          <p:nvPr>
            <p:ph type="subTitle" idx="1"/>
          </p:nvPr>
        </p:nvSpPr>
        <p:spPr>
          <a:xfrm>
            <a:off x="450195" y="4163821"/>
            <a:ext cx="4304367" cy="1807099"/>
          </a:xfrm>
        </p:spPr>
        <p:txBody>
          <a:bodyPr>
            <a:normAutofit fontScale="85000" lnSpcReduction="20000"/>
          </a:bodyPr>
          <a:lstStyle/>
          <a:p>
            <a:r>
              <a:rPr lang="en-GB" sz="1600" i="1" dirty="0" err="1"/>
              <a:t>Dr.</a:t>
            </a:r>
            <a:r>
              <a:rPr lang="en-GB" sz="1600" i="1" dirty="0"/>
              <a:t> Charlotte Wien</a:t>
            </a:r>
          </a:p>
          <a:p>
            <a:r>
              <a:rPr lang="en-GB" sz="1600" i="1" dirty="0"/>
              <a:t>Professor of Scholarly Communication, SDU</a:t>
            </a:r>
          </a:p>
          <a:p>
            <a:r>
              <a:rPr lang="en-GB" sz="1600" i="1" dirty="0"/>
              <a:t>Head of Department, SDUB</a:t>
            </a:r>
          </a:p>
          <a:p>
            <a:r>
              <a:rPr lang="en-GB" sz="1600" i="1" dirty="0"/>
              <a:t>Chair of LIBER WG on Innovative Metrics</a:t>
            </a:r>
          </a:p>
          <a:p>
            <a:r>
              <a:rPr lang="en-GB" sz="1600" i="1" dirty="0"/>
              <a:t>Twitter: @</a:t>
            </a:r>
            <a:r>
              <a:rPr lang="en-GB" sz="1600" i="1" dirty="0" err="1"/>
              <a:t>CharlotteWien</a:t>
            </a:r>
            <a:endParaRPr lang="en-GB" sz="1600" i="1" dirty="0"/>
          </a:p>
          <a:p>
            <a:r>
              <a:rPr lang="en-GB" sz="1600" i="1" dirty="0"/>
              <a:t>E-mail: chw@bib.sdu.dk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8CCFE4-D03E-4167-8E8E-CA572719EC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131313"/>
              </a:clrFrom>
              <a:clrTo>
                <a:srgbClr val="13131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3" t="19160" r="23632" b="24320"/>
          <a:stretch/>
        </p:blipFill>
        <p:spPr>
          <a:xfrm>
            <a:off x="7710508" y="1285623"/>
            <a:ext cx="4085146" cy="4170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4287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349E-FA04-4BE9-9B0D-FEA70A8B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66" y="830065"/>
            <a:ext cx="3730396" cy="4930246"/>
          </a:xfrm>
        </p:spPr>
        <p:txBody>
          <a:bodyPr>
            <a:normAutofit/>
          </a:bodyPr>
          <a:lstStyle/>
          <a:p>
            <a:pPr algn="r"/>
            <a:r>
              <a:rPr lang="da-DK" dirty="0" err="1">
                <a:solidFill>
                  <a:schemeClr val="tx1">
                    <a:lumMod val="75000"/>
                  </a:schemeClr>
                </a:solidFill>
              </a:rPr>
              <a:t>Dishonesty</a:t>
            </a:r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 </a:t>
            </a:r>
            <a:br>
              <a:rPr lang="da-DK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and Inflation</a:t>
            </a:r>
            <a:br>
              <a:rPr lang="da-DK" dirty="0">
                <a:solidFill>
                  <a:schemeClr val="tx1">
                    <a:lumMod val="75000"/>
                  </a:schemeClr>
                </a:solidFill>
              </a:rPr>
            </a:br>
            <a:endParaRPr lang="da-DK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03FCBB-52D7-479D-A96F-9298CDF2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65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da-DK" dirty="0"/>
              <a:t>The </a:t>
            </a:r>
            <a:r>
              <a:rPr lang="da-DK" dirty="0" err="1"/>
              <a:t>currency</a:t>
            </a:r>
            <a:r>
              <a:rPr lang="da-DK" dirty="0"/>
              <a:t> of research</a:t>
            </a:r>
          </a:p>
          <a:p>
            <a:pPr lvl="1"/>
            <a:r>
              <a:rPr lang="da-DK" dirty="0"/>
              <a:t>Publications</a:t>
            </a:r>
          </a:p>
          <a:p>
            <a:pPr lvl="1"/>
            <a:r>
              <a:rPr lang="da-DK" dirty="0"/>
              <a:t>Citations</a:t>
            </a:r>
          </a:p>
          <a:p>
            <a:r>
              <a:rPr lang="da-DK" dirty="0"/>
              <a:t>Optimizing </a:t>
            </a:r>
            <a:r>
              <a:rPr lang="da-DK" dirty="0" err="1"/>
              <a:t>authorships</a:t>
            </a:r>
            <a:endParaRPr lang="da-DK" dirty="0"/>
          </a:p>
          <a:p>
            <a:pPr lvl="2"/>
            <a:r>
              <a:rPr lang="da-DK" dirty="0"/>
              <a:t>Gift </a:t>
            </a:r>
            <a:r>
              <a:rPr lang="da-DK" dirty="0" err="1"/>
              <a:t>authorships</a:t>
            </a:r>
            <a:endParaRPr lang="da-DK" dirty="0"/>
          </a:p>
          <a:p>
            <a:pPr lvl="2"/>
            <a:r>
              <a:rPr lang="da-DK" dirty="0" err="1"/>
              <a:t>Utilizing</a:t>
            </a:r>
            <a:r>
              <a:rPr lang="da-DK" dirty="0"/>
              <a:t> </a:t>
            </a:r>
            <a:r>
              <a:rPr lang="da-DK" dirty="0" err="1"/>
              <a:t>assymetric</a:t>
            </a:r>
            <a:r>
              <a:rPr lang="da-DK" dirty="0"/>
              <a:t> power relations</a:t>
            </a:r>
          </a:p>
          <a:p>
            <a:pPr lvl="2"/>
            <a:r>
              <a:rPr lang="da-DK" dirty="0" err="1"/>
              <a:t>Slicing</a:t>
            </a:r>
            <a:endParaRPr lang="da-DK" dirty="0"/>
          </a:p>
          <a:p>
            <a:r>
              <a:rPr lang="da-DK" dirty="0"/>
              <a:t>Optimizing citations</a:t>
            </a:r>
          </a:p>
          <a:p>
            <a:pPr lvl="2"/>
            <a:r>
              <a:rPr lang="da-DK" dirty="0"/>
              <a:t>Citation </a:t>
            </a:r>
            <a:r>
              <a:rPr lang="da-DK" dirty="0" err="1"/>
              <a:t>Cartels</a:t>
            </a:r>
            <a:endParaRPr lang="da-DK" dirty="0"/>
          </a:p>
          <a:p>
            <a:pPr lvl="2"/>
            <a:r>
              <a:rPr lang="da-DK" dirty="0"/>
              <a:t>Marketing plans for </a:t>
            </a:r>
            <a:r>
              <a:rPr lang="da-DK" dirty="0" err="1"/>
              <a:t>publications</a:t>
            </a:r>
            <a:endParaRPr lang="da-DK" dirty="0"/>
          </a:p>
          <a:p>
            <a:pPr lvl="2"/>
            <a:r>
              <a:rPr lang="da-DK" dirty="0"/>
              <a:t>SoMe </a:t>
            </a:r>
            <a:r>
              <a:rPr lang="da-DK" dirty="0" err="1"/>
              <a:t>echo</a:t>
            </a:r>
            <a:r>
              <a:rPr lang="da-DK" dirty="0"/>
              <a:t> </a:t>
            </a:r>
            <a:r>
              <a:rPr lang="da-DK" dirty="0" err="1"/>
              <a:t>chambers</a:t>
            </a:r>
            <a:r>
              <a:rPr lang="da-DK" dirty="0"/>
              <a:t> to game </a:t>
            </a:r>
            <a:r>
              <a:rPr lang="da-DK" dirty="0" err="1"/>
              <a:t>altmetrics</a:t>
            </a:r>
            <a:endParaRPr lang="da-DK" dirty="0"/>
          </a:p>
          <a:p>
            <a:pPr lvl="2"/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B4E7D3-720E-4883-BADF-8AA673A5713F}"/>
              </a:ext>
            </a:extLst>
          </p:cNvPr>
          <p:cNvCxnSpPr/>
          <p:nvPr/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55AB608-B469-461B-BDFD-B279A6BBAA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7649" y="334088"/>
            <a:ext cx="2099492" cy="163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01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349E-FA04-4BE9-9B0D-FEA70A8B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08" y="830065"/>
            <a:ext cx="3730397" cy="4930246"/>
          </a:xfrm>
        </p:spPr>
        <p:txBody>
          <a:bodyPr>
            <a:normAutofit/>
          </a:bodyPr>
          <a:lstStyle/>
          <a:p>
            <a:pPr algn="r"/>
            <a:r>
              <a:rPr lang="da-DK" dirty="0" err="1">
                <a:solidFill>
                  <a:schemeClr val="tx1">
                    <a:lumMod val="75000"/>
                  </a:schemeClr>
                </a:solidFill>
              </a:rPr>
              <a:t>Qvo</a:t>
            </a:r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a-DK" dirty="0" err="1">
                <a:solidFill>
                  <a:schemeClr val="tx1">
                    <a:lumMod val="75000"/>
                  </a:schemeClr>
                </a:solidFill>
              </a:rPr>
              <a:t>Vadis</a:t>
            </a:r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?</a:t>
            </a:r>
            <a:br>
              <a:rPr lang="da-DK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da-DK" sz="2000" dirty="0">
                <a:solidFill>
                  <a:schemeClr val="tx1">
                    <a:lumMod val="75000"/>
                  </a:schemeClr>
                </a:solidFill>
              </a:rPr>
              <a:t>Or </a:t>
            </a:r>
            <a:r>
              <a:rPr lang="da-DK" sz="2000" dirty="0" err="1">
                <a:solidFill>
                  <a:schemeClr val="tx1">
                    <a:lumMod val="75000"/>
                  </a:schemeClr>
                </a:solidFill>
              </a:rPr>
              <a:t>rather</a:t>
            </a:r>
            <a:r>
              <a:rPr lang="da-DK" sz="2000" dirty="0">
                <a:solidFill>
                  <a:schemeClr val="tx1">
                    <a:lumMod val="75000"/>
                  </a:schemeClr>
                </a:solidFill>
              </a:rPr>
              <a:t> pluralis ‘</a:t>
            </a:r>
            <a:r>
              <a:rPr lang="da-DK" sz="2000" dirty="0" err="1">
                <a:solidFill>
                  <a:schemeClr val="tx1">
                    <a:lumMod val="75000"/>
                  </a:schemeClr>
                </a:solidFill>
              </a:rPr>
              <a:t>Qvo</a:t>
            </a:r>
            <a:r>
              <a:rPr lang="da-DK" sz="2000" dirty="0">
                <a:solidFill>
                  <a:schemeClr val="tx1">
                    <a:lumMod val="75000"/>
                  </a:schemeClr>
                </a:solidFill>
              </a:rPr>
              <a:t> vadimus?’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2A04B9-4B7B-49E7-9A86-592C5EA36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744" y="653152"/>
            <a:ext cx="3854195" cy="5553546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B4E7D3-720E-4883-BADF-8AA673A5713F}"/>
              </a:ext>
            </a:extLst>
          </p:cNvPr>
          <p:cNvCxnSpPr/>
          <p:nvPr/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47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1B82BFD-07A7-4A26-935F-2DB0C4F66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5" r="25304" b="13652"/>
          <a:stretch/>
        </p:blipFill>
        <p:spPr>
          <a:xfrm>
            <a:off x="-10972" y="154236"/>
            <a:ext cx="3283521" cy="632183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03FCBB-52D7-479D-A96F-9298CDF2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65" y="963877"/>
            <a:ext cx="6483747" cy="4930246"/>
          </a:xfrm>
        </p:spPr>
        <p:txBody>
          <a:bodyPr anchor="ctr">
            <a:normAutofit/>
          </a:bodyPr>
          <a:lstStyle/>
          <a:p>
            <a:r>
              <a:rPr lang="da-DK" dirty="0"/>
              <a:t>To </a:t>
            </a:r>
            <a:r>
              <a:rPr lang="da-DK" dirty="0" err="1"/>
              <a:t>Ghent</a:t>
            </a:r>
            <a:r>
              <a:rPr lang="da-DK" dirty="0"/>
              <a:t> in </a:t>
            </a:r>
            <a:r>
              <a:rPr lang="da-DK" dirty="0" err="1"/>
              <a:t>Belgium</a:t>
            </a:r>
            <a:r>
              <a:rPr lang="da-DK" dirty="0"/>
              <a:t>!</a:t>
            </a:r>
          </a:p>
          <a:p>
            <a:pPr lvl="1"/>
            <a:r>
              <a:rPr lang="da-DK" dirty="0"/>
              <a:t>Stop </a:t>
            </a:r>
            <a:r>
              <a:rPr lang="da-DK" dirty="0" err="1"/>
              <a:t>measuring</a:t>
            </a:r>
            <a:r>
              <a:rPr lang="da-DK" dirty="0"/>
              <a:t> </a:t>
            </a:r>
            <a:r>
              <a:rPr lang="da-DK" dirty="0" err="1"/>
              <a:t>quantity</a:t>
            </a:r>
            <a:endParaRPr lang="da-DK" dirty="0"/>
          </a:p>
          <a:p>
            <a:pPr lvl="1"/>
            <a:r>
              <a:rPr lang="da-DK" dirty="0"/>
              <a:t>Focus on </a:t>
            </a:r>
            <a:r>
              <a:rPr lang="da-DK" dirty="0" err="1"/>
              <a:t>quality</a:t>
            </a:r>
            <a:endParaRPr lang="da-DK" dirty="0"/>
          </a:p>
          <a:p>
            <a:r>
              <a:rPr lang="da-DK" dirty="0" err="1"/>
              <a:t>Towards</a:t>
            </a:r>
            <a:r>
              <a:rPr lang="da-DK" dirty="0"/>
              <a:t> Open Science</a:t>
            </a:r>
          </a:p>
          <a:p>
            <a:pPr lvl="1"/>
            <a:r>
              <a:rPr lang="da-DK" dirty="0" err="1"/>
              <a:t>Away</a:t>
            </a:r>
            <a:r>
              <a:rPr lang="da-DK" dirty="0"/>
              <a:t> from the </a:t>
            </a:r>
            <a:r>
              <a:rPr lang="da-DK" dirty="0" err="1"/>
              <a:t>Para</a:t>
            </a:r>
            <a:r>
              <a:rPr lang="da-DK" dirty="0"/>
              <a:t>-Academic Industry</a:t>
            </a:r>
          </a:p>
          <a:p>
            <a:r>
              <a:rPr lang="da-DK" dirty="0" err="1"/>
              <a:t>Towards</a:t>
            </a:r>
            <a:r>
              <a:rPr lang="da-DK" dirty="0"/>
              <a:t> </a:t>
            </a:r>
            <a:r>
              <a:rPr lang="da-DK" dirty="0" err="1"/>
              <a:t>Responsible</a:t>
            </a:r>
            <a:r>
              <a:rPr lang="da-DK" dirty="0"/>
              <a:t> </a:t>
            </a:r>
            <a:r>
              <a:rPr lang="da-DK" dirty="0" err="1"/>
              <a:t>Conduct</a:t>
            </a:r>
            <a:r>
              <a:rPr lang="da-DK" dirty="0"/>
              <a:t> of Research</a:t>
            </a:r>
          </a:p>
          <a:p>
            <a:pPr lvl="1"/>
            <a:r>
              <a:rPr lang="da-DK" dirty="0" err="1"/>
              <a:t>Away</a:t>
            </a:r>
            <a:r>
              <a:rPr lang="da-DK" dirty="0"/>
              <a:t> from Optimizing</a:t>
            </a:r>
          </a:p>
          <a:p>
            <a:r>
              <a:rPr lang="da-DK" dirty="0" err="1"/>
              <a:t>Towards</a:t>
            </a:r>
            <a:r>
              <a:rPr lang="da-DK" dirty="0"/>
              <a:t> (re-)establishment of trust</a:t>
            </a:r>
          </a:p>
          <a:p>
            <a:pPr lvl="1"/>
            <a:r>
              <a:rPr lang="da-DK" dirty="0" err="1"/>
              <a:t>Away</a:t>
            </a:r>
            <a:r>
              <a:rPr lang="da-DK" dirty="0"/>
              <a:t> from Performance </a:t>
            </a:r>
            <a:r>
              <a:rPr lang="da-DK" dirty="0" err="1"/>
              <a:t>Measuring</a:t>
            </a:r>
            <a:r>
              <a:rPr lang="da-DK" dirty="0"/>
              <a:t> Systems</a:t>
            </a:r>
          </a:p>
          <a:p>
            <a:pPr lvl="1"/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B4E7D3-720E-4883-BADF-8AA673A5713F}"/>
              </a:ext>
            </a:extLst>
          </p:cNvPr>
          <p:cNvCxnSpPr/>
          <p:nvPr/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080D64B-947E-4CDB-A1D9-D5BD23CD4B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2" y="5894123"/>
            <a:ext cx="4524375" cy="1009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D03D27-D354-4793-9BDA-FFF4AF4AA9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78" y="5897661"/>
            <a:ext cx="4524375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EA7953-CC4C-4FE9-BAD2-E733164DCF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2"/>
          <a:stretch/>
        </p:blipFill>
        <p:spPr>
          <a:xfrm>
            <a:off x="8673033" y="5895823"/>
            <a:ext cx="3518968" cy="1009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86349E-FA04-4BE9-9B0D-FEA70A8B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66" y="830065"/>
            <a:ext cx="3730396" cy="4930246"/>
          </a:xfrm>
        </p:spPr>
        <p:txBody>
          <a:bodyPr>
            <a:normAutofit/>
          </a:bodyPr>
          <a:lstStyle/>
          <a:p>
            <a:pPr algn="r"/>
            <a:r>
              <a:rPr lang="da-DK" dirty="0" err="1">
                <a:solidFill>
                  <a:schemeClr val="tx1">
                    <a:lumMod val="75000"/>
                  </a:schemeClr>
                </a:solidFill>
              </a:rPr>
              <a:t>Qvo</a:t>
            </a:r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 </a:t>
            </a:r>
            <a:br>
              <a:rPr lang="da-DK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da-DK" dirty="0" err="1">
                <a:solidFill>
                  <a:schemeClr val="tx1">
                    <a:lumMod val="75000"/>
                  </a:schemeClr>
                </a:solidFill>
              </a:rPr>
              <a:t>Vadimus</a:t>
            </a:r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?</a:t>
            </a:r>
            <a:br>
              <a:rPr lang="da-DK" dirty="0">
                <a:solidFill>
                  <a:schemeClr val="tx1">
                    <a:lumMod val="75000"/>
                  </a:schemeClr>
                </a:solidFill>
              </a:rPr>
            </a:br>
            <a:endParaRPr lang="da-DK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DB3AB93-E138-47AA-81F5-A6E0359F70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8"/>
          <a:stretch/>
        </p:blipFill>
        <p:spPr>
          <a:xfrm>
            <a:off x="10277031" y="154236"/>
            <a:ext cx="1666875" cy="23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27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1B82BFD-07A7-4A26-935F-2DB0C4F66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5" r="25304" b="13652"/>
          <a:stretch/>
        </p:blipFill>
        <p:spPr>
          <a:xfrm>
            <a:off x="-10972" y="154236"/>
            <a:ext cx="3283521" cy="632183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03FCBB-52D7-479D-A96F-9298CDF2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5667" y="761858"/>
            <a:ext cx="6483747" cy="4930246"/>
          </a:xfrm>
        </p:spPr>
        <p:txBody>
          <a:bodyPr anchor="ctr">
            <a:normAutofit/>
          </a:bodyPr>
          <a:lstStyle/>
          <a:p>
            <a:r>
              <a:rPr lang="da-DK" sz="7200" dirty="0"/>
              <a:t> </a:t>
            </a:r>
            <a:r>
              <a:rPr lang="da-DK" sz="7200" dirty="0" err="1"/>
              <a:t>Thank</a:t>
            </a:r>
            <a:r>
              <a:rPr lang="da-DK" sz="7200" dirty="0"/>
              <a:t> </a:t>
            </a:r>
            <a:r>
              <a:rPr lang="da-DK" sz="7200" dirty="0" err="1"/>
              <a:t>you</a:t>
            </a:r>
            <a:r>
              <a:rPr lang="da-DK" sz="7200" dirty="0"/>
              <a:t>!</a:t>
            </a:r>
          </a:p>
          <a:p>
            <a:endParaRPr lang="da-DK" dirty="0"/>
          </a:p>
          <a:p>
            <a:pPr lvl="2"/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80D64B-947E-4CDB-A1D9-D5BD23CD4B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2" y="5894123"/>
            <a:ext cx="4524375" cy="1009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D03D27-D354-4793-9BDA-FFF4AF4AA9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78" y="5897661"/>
            <a:ext cx="4524375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EA7953-CC4C-4FE9-BAD2-E733164DCF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2"/>
          <a:stretch/>
        </p:blipFill>
        <p:spPr>
          <a:xfrm>
            <a:off x="8673033" y="5895823"/>
            <a:ext cx="3518968" cy="10096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B3AB93-E138-47AA-81F5-A6E0359F70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8"/>
          <a:stretch/>
        </p:blipFill>
        <p:spPr>
          <a:xfrm>
            <a:off x="10277031" y="154236"/>
            <a:ext cx="1666875" cy="23465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3FD908-A58A-44C5-A2F8-A64E09D8A8B1}"/>
              </a:ext>
            </a:extLst>
          </p:cNvPr>
          <p:cNvSpPr txBox="1"/>
          <p:nvPr/>
        </p:nvSpPr>
        <p:spPr>
          <a:xfrm>
            <a:off x="7304567" y="3657598"/>
            <a:ext cx="48803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err="1"/>
              <a:t>Dr.</a:t>
            </a:r>
            <a:r>
              <a:rPr lang="en-GB" sz="2000" i="1" dirty="0"/>
              <a:t> Charlotte Wien</a:t>
            </a:r>
          </a:p>
          <a:p>
            <a:r>
              <a:rPr lang="en-GB" sz="2000" i="1" dirty="0"/>
              <a:t>Professor of Scholarly Communication, SDU</a:t>
            </a:r>
          </a:p>
          <a:p>
            <a:r>
              <a:rPr lang="en-GB" sz="2000" i="1" dirty="0"/>
              <a:t>Head of Department, SDUB</a:t>
            </a:r>
          </a:p>
          <a:p>
            <a:r>
              <a:rPr lang="en-GB" sz="2000" i="1" dirty="0"/>
              <a:t>Chair of LIBER WG on Innovative Metrics</a:t>
            </a:r>
          </a:p>
          <a:p>
            <a:r>
              <a:rPr lang="en-GB" sz="2000" i="1" dirty="0"/>
              <a:t>Twitter: @</a:t>
            </a:r>
            <a:r>
              <a:rPr lang="en-GB" sz="2000" i="1" dirty="0" err="1"/>
              <a:t>CharlotteWien</a:t>
            </a:r>
            <a:endParaRPr lang="en-GB" sz="2000" i="1" dirty="0"/>
          </a:p>
          <a:p>
            <a:r>
              <a:rPr lang="en-GB" sz="2000" i="1" dirty="0"/>
              <a:t>E-mail: chw@bib.sdu.dk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12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6349E-FA04-4BE9-9B0D-FEA70A8B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065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Agenda</a:t>
            </a: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03FCBB-52D7-479D-A96F-9298CDF2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da-DK" sz="2400" dirty="0"/>
              <a:t>It all </a:t>
            </a:r>
            <a:r>
              <a:rPr lang="da-DK" sz="2400" dirty="0" err="1"/>
              <a:t>began</a:t>
            </a:r>
            <a:r>
              <a:rPr lang="da-DK" sz="2400" dirty="0"/>
              <a:t> in the 00s</a:t>
            </a:r>
          </a:p>
          <a:p>
            <a:r>
              <a:rPr lang="da-DK" sz="2400" dirty="0"/>
              <a:t>New Public Management</a:t>
            </a:r>
          </a:p>
          <a:p>
            <a:r>
              <a:rPr lang="da-DK" sz="2400" dirty="0"/>
              <a:t>The </a:t>
            </a:r>
            <a:r>
              <a:rPr lang="da-DK" sz="2400" dirty="0" err="1"/>
              <a:t>Para</a:t>
            </a:r>
            <a:r>
              <a:rPr lang="da-DK" sz="2400" dirty="0"/>
              <a:t>-Academic Industry</a:t>
            </a:r>
          </a:p>
          <a:p>
            <a:r>
              <a:rPr lang="da-DK" sz="2400" dirty="0" err="1"/>
              <a:t>Disonesty</a:t>
            </a:r>
            <a:r>
              <a:rPr lang="da-DK" sz="2400" dirty="0"/>
              <a:t> and Inflation</a:t>
            </a:r>
          </a:p>
          <a:p>
            <a:r>
              <a:rPr lang="da-DK" sz="2400" dirty="0"/>
              <a:t>‘</a:t>
            </a:r>
            <a:r>
              <a:rPr lang="da-DK" sz="2400" dirty="0" err="1"/>
              <a:t>Qvo</a:t>
            </a:r>
            <a:r>
              <a:rPr lang="da-DK" sz="2400" dirty="0"/>
              <a:t> vadimus’?</a:t>
            </a:r>
          </a:p>
        </p:txBody>
      </p:sp>
    </p:spTree>
    <p:extLst>
      <p:ext uri="{BB962C8B-B14F-4D97-AF65-F5344CB8AC3E}">
        <p14:creationId xmlns:p14="http://schemas.microsoft.com/office/powerpoint/2010/main" val="408496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349E-FA04-4BE9-9B0D-FEA70A8B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66" y="830065"/>
            <a:ext cx="3730396" cy="4930246"/>
          </a:xfrm>
        </p:spPr>
        <p:txBody>
          <a:bodyPr>
            <a:normAutofit/>
          </a:bodyPr>
          <a:lstStyle/>
          <a:p>
            <a:pPr algn="r"/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The Value Mug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03FCBB-52D7-479D-A96F-9298CDF2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dirty="0"/>
              <a:t>2008  @SDU</a:t>
            </a:r>
          </a:p>
          <a:p>
            <a:pPr lvl="1"/>
            <a:r>
              <a:rPr lang="en-US" dirty="0"/>
              <a:t>A ‘Value process’ was initiated</a:t>
            </a:r>
          </a:p>
          <a:p>
            <a:pPr lvl="1"/>
            <a:r>
              <a:rPr lang="en-US" dirty="0"/>
              <a:t>Bottom-up process</a:t>
            </a:r>
          </a:p>
          <a:p>
            <a:pPr lvl="1"/>
            <a:r>
              <a:rPr lang="en-US" dirty="0"/>
              <a:t>“Trustworthy, Innovative and Holistic”</a:t>
            </a:r>
          </a:p>
          <a:p>
            <a:r>
              <a:rPr lang="en-US" dirty="0"/>
              <a:t>A palpable piece of evidence of NPM</a:t>
            </a:r>
          </a:p>
          <a:p>
            <a:pPr lvl="1"/>
            <a:r>
              <a:rPr lang="en-US" dirty="0"/>
              <a:t>A present</a:t>
            </a:r>
          </a:p>
          <a:p>
            <a:pPr lvl="1"/>
            <a:r>
              <a:rPr lang="en-US" dirty="0"/>
              <a:t>Ridiculed</a:t>
            </a:r>
          </a:p>
          <a:p>
            <a:pPr lvl="1"/>
            <a:r>
              <a:rPr lang="en-US" dirty="0"/>
              <a:t>Returned to VCs office by faculty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B4E7D3-720E-4883-BADF-8AA673A5713F}"/>
              </a:ext>
            </a:extLst>
          </p:cNvPr>
          <p:cNvCxnSpPr/>
          <p:nvPr/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73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8F7473-48FF-410B-95A8-DB3FEFA73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35" y="1002083"/>
            <a:ext cx="1783860" cy="478494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86349E-FA04-4BE9-9B0D-FEA70A8B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50" y="830065"/>
            <a:ext cx="3730396" cy="4930246"/>
          </a:xfrm>
        </p:spPr>
        <p:txBody>
          <a:bodyPr>
            <a:normAutofit/>
          </a:bodyPr>
          <a:lstStyle/>
          <a:p>
            <a:pPr algn="r"/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NPM</a:t>
            </a:r>
            <a:br>
              <a:rPr lang="da-DK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da-DK" sz="2000" dirty="0">
                <a:solidFill>
                  <a:schemeClr val="tx1">
                    <a:lumMod val="75000"/>
                  </a:schemeClr>
                </a:solidFill>
              </a:rPr>
              <a:t>(New public Management)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03FCBB-52D7-479D-A96F-9298CDF2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615" y="963877"/>
            <a:ext cx="6900015" cy="4930246"/>
          </a:xfrm>
        </p:spPr>
        <p:txBody>
          <a:bodyPr anchor="ctr">
            <a:normAutofit/>
          </a:bodyPr>
          <a:lstStyle/>
          <a:p>
            <a:r>
              <a:rPr lang="en-US" dirty="0"/>
              <a:t>The public sector is ineffective</a:t>
            </a:r>
          </a:p>
          <a:p>
            <a:pPr lvl="1"/>
            <a:r>
              <a:rPr lang="en-US" dirty="0"/>
              <a:t>Reforms and management tools </a:t>
            </a:r>
          </a:p>
          <a:p>
            <a:pPr lvl="1"/>
            <a:r>
              <a:rPr lang="en-US" dirty="0"/>
              <a:t>Intended to increase the effectivity </a:t>
            </a:r>
          </a:p>
          <a:p>
            <a:r>
              <a:rPr lang="en-US" dirty="0"/>
              <a:t>Point of departure</a:t>
            </a:r>
          </a:p>
          <a:p>
            <a:pPr lvl="1"/>
            <a:r>
              <a:rPr lang="en-US" dirty="0"/>
              <a:t>Managerialism and Neoliberalism</a:t>
            </a:r>
          </a:p>
          <a:p>
            <a:pPr lvl="1"/>
            <a:r>
              <a:rPr lang="en-US" dirty="0"/>
              <a:t>Competition/cost effectiveness rule</a:t>
            </a:r>
          </a:p>
          <a:p>
            <a:r>
              <a:rPr lang="en-US" dirty="0"/>
              <a:t>Resource allocation by Mathew pr</a:t>
            </a:r>
            <a:r>
              <a:rPr lang="en-US" dirty="0">
                <a:solidFill>
                  <a:schemeClr val="bg1"/>
                </a:solidFill>
              </a:rPr>
              <a:t>inciple</a:t>
            </a:r>
          </a:p>
          <a:p>
            <a:pPr lvl="1"/>
            <a:r>
              <a:rPr lang="en-US" dirty="0"/>
              <a:t>away from equity and social justice</a:t>
            </a:r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B4E7D3-720E-4883-BADF-8AA673A5713F}"/>
              </a:ext>
            </a:extLst>
          </p:cNvPr>
          <p:cNvCxnSpPr/>
          <p:nvPr/>
        </p:nvCxnSpPr>
        <p:spPr>
          <a:xfrm>
            <a:off x="4453880" y="2057400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3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349E-FA04-4BE9-9B0D-FEA70A8B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50" y="830065"/>
            <a:ext cx="3730396" cy="4930246"/>
          </a:xfrm>
        </p:spPr>
        <p:txBody>
          <a:bodyPr>
            <a:normAutofit/>
          </a:bodyPr>
          <a:lstStyle/>
          <a:p>
            <a:pPr algn="r"/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NPM</a:t>
            </a:r>
            <a:br>
              <a:rPr lang="da-DK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da-DK" sz="2000" dirty="0">
                <a:solidFill>
                  <a:schemeClr val="tx1">
                    <a:lumMod val="75000"/>
                  </a:schemeClr>
                </a:solidFill>
              </a:rPr>
              <a:t>(New public Management)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03FCBB-52D7-479D-A96F-9298CDF2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615" y="963877"/>
            <a:ext cx="6900015" cy="4930246"/>
          </a:xfrm>
        </p:spPr>
        <p:txBody>
          <a:bodyPr anchor="ctr">
            <a:normAutofit/>
          </a:bodyPr>
          <a:lstStyle/>
          <a:p>
            <a:r>
              <a:rPr lang="en-US" dirty="0"/>
              <a:t>Increasing effectivity</a:t>
            </a:r>
          </a:p>
          <a:p>
            <a:r>
              <a:rPr lang="en-US" dirty="0"/>
              <a:t>Production must be</a:t>
            </a:r>
          </a:p>
          <a:p>
            <a:pPr lvl="1"/>
            <a:r>
              <a:rPr lang="en-US" dirty="0"/>
              <a:t>Monitored</a:t>
            </a:r>
          </a:p>
          <a:p>
            <a:pPr lvl="1"/>
            <a:r>
              <a:rPr lang="en-US" dirty="0"/>
              <a:t>Measured</a:t>
            </a:r>
          </a:p>
          <a:p>
            <a:r>
              <a:rPr lang="en-US" dirty="0"/>
              <a:t>Establishment of PMS</a:t>
            </a:r>
          </a:p>
          <a:p>
            <a:pPr lvl="1"/>
            <a:r>
              <a:rPr lang="en-US" dirty="0"/>
              <a:t>Performance measurement systems</a:t>
            </a:r>
          </a:p>
          <a:p>
            <a:pPr lvl="1"/>
            <a:r>
              <a:rPr lang="en-US" dirty="0"/>
              <a:t>E.g. H-index (2005)</a:t>
            </a:r>
          </a:p>
          <a:p>
            <a:r>
              <a:rPr lang="en-US" dirty="0"/>
              <a:t>Collection of data</a:t>
            </a:r>
          </a:p>
          <a:p>
            <a:pPr lvl="1"/>
            <a:r>
              <a:rPr lang="en-US" dirty="0"/>
              <a:t>ISI/</a:t>
            </a:r>
            <a:r>
              <a:rPr lang="en-US" dirty="0" err="1"/>
              <a:t>WoS</a:t>
            </a:r>
            <a:r>
              <a:rPr lang="en-US" dirty="0"/>
              <a:t> (expanded in the 00s)</a:t>
            </a:r>
          </a:p>
          <a:p>
            <a:pPr lvl="1"/>
            <a:r>
              <a:rPr lang="en-US" dirty="0"/>
              <a:t>Scopus (2004)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B4E7D3-720E-4883-BADF-8AA673A5713F}"/>
              </a:ext>
            </a:extLst>
          </p:cNvPr>
          <p:cNvCxnSpPr/>
          <p:nvPr/>
        </p:nvCxnSpPr>
        <p:spPr>
          <a:xfrm>
            <a:off x="4453880" y="2057400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0EE7B88-B34F-44C8-8256-C25939658C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543" y="4029726"/>
            <a:ext cx="1949720" cy="1949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764B2E-7D18-4A26-A9FC-7CE0D7AFF4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4"/>
          <a:stretch/>
        </p:blipFill>
        <p:spPr>
          <a:xfrm>
            <a:off x="9388549" y="229107"/>
            <a:ext cx="2147835" cy="19984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1BF524-82E8-47C5-9CFF-81384347F3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031" y="2106555"/>
            <a:ext cx="1392864" cy="16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349E-FA04-4BE9-9B0D-FEA70A8B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66" y="830065"/>
            <a:ext cx="3730396" cy="4930246"/>
          </a:xfrm>
        </p:spPr>
        <p:txBody>
          <a:bodyPr>
            <a:normAutofit/>
          </a:bodyPr>
          <a:lstStyle/>
          <a:p>
            <a:pPr algn="r"/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The </a:t>
            </a:r>
            <a:r>
              <a:rPr lang="da-DK" dirty="0" err="1">
                <a:solidFill>
                  <a:schemeClr val="tx1">
                    <a:lumMod val="75000"/>
                  </a:schemeClr>
                </a:solidFill>
              </a:rPr>
              <a:t>Para</a:t>
            </a:r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-Academic Industry</a:t>
            </a:r>
            <a:br>
              <a:rPr lang="da-DK" dirty="0">
                <a:solidFill>
                  <a:schemeClr val="tx1">
                    <a:lumMod val="75000"/>
                  </a:schemeClr>
                </a:solidFill>
              </a:rPr>
            </a:br>
            <a:endParaRPr lang="da-DK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24418E-D511-43D0-A57D-E8D538D37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74" y="1064851"/>
            <a:ext cx="1011731" cy="1011731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B4E7D3-720E-4883-BADF-8AA673A5713F}"/>
              </a:ext>
            </a:extLst>
          </p:cNvPr>
          <p:cNvCxnSpPr/>
          <p:nvPr/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7DE3447-CE94-43F4-B6B4-5C79DD5C4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44" y="324958"/>
            <a:ext cx="1010214" cy="1010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FCFE0E-29DC-4E9C-A365-691F80D31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20" y="3493319"/>
            <a:ext cx="1109362" cy="1109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82AA09-F25E-4B85-B19F-AA6405F74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70" y="3429000"/>
            <a:ext cx="1127457" cy="11504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07B850-4974-4A1F-9351-AAC2FC060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76" y="4861623"/>
            <a:ext cx="2489843" cy="12969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4D9044-0310-479E-AE02-9E442D16C3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662" y="3155281"/>
            <a:ext cx="2308282" cy="12969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E0AFE9-0113-4D59-826F-6390F4CBFA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66" y="1238107"/>
            <a:ext cx="1300428" cy="14341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1C17EC-5134-4DD4-9ACE-EDBE3898CA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29" y="264273"/>
            <a:ext cx="1613571" cy="506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0AED63-B917-450B-9E8B-DDE01631A7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98" y="4822421"/>
            <a:ext cx="1167937" cy="11679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AF7ECB-FC85-4B6A-ADD6-A5BC61AE4D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24" y="938599"/>
            <a:ext cx="1761480" cy="11679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E00BFC-5C4D-42AC-8BFF-2749408058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834" y="5267625"/>
            <a:ext cx="857298" cy="8572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04CABB-E8E5-45F4-9920-69B2C0EC2E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850" y="2275837"/>
            <a:ext cx="2326727" cy="7199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16FBCD-A099-434F-BFBA-63453E0A12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71" y="2396182"/>
            <a:ext cx="1191845" cy="8003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B05FAAD-0259-426C-A457-1FEB594EAF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68" y="2301402"/>
            <a:ext cx="1127598" cy="11275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3DECDBF-A032-4157-8413-741A5959E2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28" y="4194731"/>
            <a:ext cx="1493090" cy="4926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1D4D910-17AB-48B0-A716-85EA12133F8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068" y="1497778"/>
            <a:ext cx="1493091" cy="5106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D82A219-9D4E-4413-A55B-97D3C5A806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282" y="373799"/>
            <a:ext cx="2260208" cy="49753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2383B93-4E16-4EBE-977A-4FC0C7779D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500" y="4800600"/>
            <a:ext cx="1243334" cy="1215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E72B1E-19DC-4B28-ACC0-261B1C9C88A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47" y="3644371"/>
            <a:ext cx="1618000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9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349E-FA04-4BE9-9B0D-FEA70A8B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66" y="830065"/>
            <a:ext cx="3730396" cy="4930246"/>
          </a:xfrm>
        </p:spPr>
        <p:txBody>
          <a:bodyPr>
            <a:normAutofit/>
          </a:bodyPr>
          <a:lstStyle/>
          <a:p>
            <a:pPr algn="r"/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The </a:t>
            </a:r>
            <a:r>
              <a:rPr lang="da-DK" dirty="0" err="1">
                <a:solidFill>
                  <a:schemeClr val="tx1">
                    <a:lumMod val="75000"/>
                  </a:schemeClr>
                </a:solidFill>
              </a:rPr>
              <a:t>Para</a:t>
            </a:r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-Academic Industry</a:t>
            </a:r>
            <a:br>
              <a:rPr lang="da-DK" dirty="0">
                <a:solidFill>
                  <a:schemeClr val="tx1">
                    <a:lumMod val="75000"/>
                  </a:schemeClr>
                </a:solidFill>
              </a:rPr>
            </a:br>
            <a:endParaRPr lang="da-DK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03FCBB-52D7-479D-A96F-9298CDF2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072" y="958674"/>
            <a:ext cx="6377769" cy="4930246"/>
          </a:xfrm>
        </p:spPr>
        <p:txBody>
          <a:bodyPr anchor="ctr">
            <a:normAutofit/>
          </a:bodyPr>
          <a:lstStyle/>
          <a:p>
            <a:endParaRPr lang="da-DK" dirty="0"/>
          </a:p>
          <a:p>
            <a:r>
              <a:rPr lang="da-DK" dirty="0"/>
              <a:t>Customers </a:t>
            </a:r>
            <a:r>
              <a:rPr lang="da-DK" dirty="0" err="1"/>
              <a:t>are</a:t>
            </a:r>
            <a:endParaRPr lang="da-DK" dirty="0"/>
          </a:p>
          <a:p>
            <a:pPr lvl="1"/>
            <a:r>
              <a:rPr lang="da-DK" dirty="0" err="1"/>
              <a:t>Endlesly</a:t>
            </a:r>
            <a:r>
              <a:rPr lang="da-DK" dirty="0"/>
              <a:t> </a:t>
            </a:r>
            <a:r>
              <a:rPr lang="da-DK" dirty="0" err="1"/>
              <a:t>rich</a:t>
            </a:r>
            <a:r>
              <a:rPr lang="da-DK" dirty="0"/>
              <a:t> (</a:t>
            </a:r>
            <a:r>
              <a:rPr lang="da-DK" dirty="0" err="1"/>
              <a:t>tax-financed</a:t>
            </a:r>
            <a:r>
              <a:rPr lang="da-DK" dirty="0"/>
              <a:t>)</a:t>
            </a:r>
          </a:p>
          <a:p>
            <a:r>
              <a:rPr lang="en-US" dirty="0"/>
              <a:t>Scientific publishers</a:t>
            </a:r>
          </a:p>
          <a:p>
            <a:pPr lvl="1"/>
            <a:r>
              <a:rPr lang="en-US" dirty="0"/>
              <a:t>Controls </a:t>
            </a:r>
          </a:p>
          <a:p>
            <a:pPr lvl="2"/>
            <a:r>
              <a:rPr lang="en-US" dirty="0"/>
              <a:t>The raw materials</a:t>
            </a:r>
          </a:p>
          <a:p>
            <a:pPr lvl="2"/>
            <a:r>
              <a:rPr lang="en-US" dirty="0"/>
              <a:t>Supply</a:t>
            </a:r>
          </a:p>
          <a:p>
            <a:pPr lvl="2"/>
            <a:r>
              <a:rPr lang="en-US" dirty="0"/>
              <a:t>Pricing (almost monopoly)</a:t>
            </a:r>
          </a:p>
          <a:p>
            <a:r>
              <a:rPr lang="da-DK" dirty="0" err="1"/>
              <a:t>Ranking</a:t>
            </a:r>
            <a:r>
              <a:rPr lang="da-DK" dirty="0"/>
              <a:t> bureaus</a:t>
            </a:r>
          </a:p>
          <a:p>
            <a:pPr lvl="1"/>
            <a:r>
              <a:rPr lang="en-US" dirty="0"/>
              <a:t>Consultancy fee 30.000 EURO </a:t>
            </a:r>
          </a:p>
          <a:p>
            <a:pPr marL="0" indent="0">
              <a:buNone/>
            </a:pPr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B4E7D3-720E-4883-BADF-8AA673A5713F}"/>
              </a:ext>
            </a:extLst>
          </p:cNvPr>
          <p:cNvCxnSpPr/>
          <p:nvPr/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B6161CC-31D0-4EE7-A27C-5671E9B3F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96" r="78331"/>
          <a:stretch/>
        </p:blipFill>
        <p:spPr>
          <a:xfrm>
            <a:off x="22305" y="5229722"/>
            <a:ext cx="804887" cy="1624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436E3A-435C-403A-B925-9E9F046358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2"/>
          <a:stretch/>
        </p:blipFill>
        <p:spPr>
          <a:xfrm>
            <a:off x="10379242" y="-144376"/>
            <a:ext cx="1804733" cy="34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6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349E-FA04-4BE9-9B0D-FEA70A8B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66" y="830065"/>
            <a:ext cx="3730396" cy="4930246"/>
          </a:xfrm>
        </p:spPr>
        <p:txBody>
          <a:bodyPr>
            <a:normAutofit/>
          </a:bodyPr>
          <a:lstStyle/>
          <a:p>
            <a:pPr algn="r"/>
            <a:r>
              <a:rPr lang="da-DK" dirty="0" err="1">
                <a:solidFill>
                  <a:schemeClr val="tx1">
                    <a:lumMod val="75000"/>
                  </a:schemeClr>
                </a:solidFill>
              </a:rPr>
              <a:t>Dishonesty</a:t>
            </a:r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 </a:t>
            </a:r>
            <a:br>
              <a:rPr lang="da-DK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and Inflation</a:t>
            </a:r>
            <a:br>
              <a:rPr lang="da-DK" dirty="0">
                <a:solidFill>
                  <a:schemeClr val="tx1">
                    <a:lumMod val="75000"/>
                  </a:schemeClr>
                </a:solidFill>
              </a:rPr>
            </a:br>
            <a:endParaRPr lang="da-DK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03FCBB-52D7-479D-A96F-9298CDF2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65" y="963877"/>
            <a:ext cx="6377769" cy="4930246"/>
          </a:xfrm>
        </p:spPr>
        <p:txBody>
          <a:bodyPr anchor="ctr">
            <a:normAutofit/>
          </a:bodyPr>
          <a:lstStyle/>
          <a:p>
            <a:endParaRPr lang="da-DK" dirty="0"/>
          </a:p>
          <a:p>
            <a:r>
              <a:rPr lang="da-DK" dirty="0" err="1"/>
              <a:t>Dishonesty</a:t>
            </a:r>
            <a:endParaRPr lang="da-DK" dirty="0"/>
          </a:p>
          <a:p>
            <a:pPr lvl="1"/>
            <a:r>
              <a:rPr lang="da-DK" dirty="0" err="1"/>
              <a:t>Only</a:t>
            </a:r>
            <a:r>
              <a:rPr lang="da-DK" dirty="0"/>
              <a:t> 40 percent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honest</a:t>
            </a:r>
            <a:endParaRPr lang="da-DK" dirty="0"/>
          </a:p>
          <a:p>
            <a:pPr lvl="1"/>
            <a:r>
              <a:rPr lang="da-DK" dirty="0"/>
              <a:t>60 percent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cheat</a:t>
            </a:r>
            <a:r>
              <a:rPr lang="da-DK" dirty="0"/>
              <a:t> </a:t>
            </a:r>
            <a:r>
              <a:rPr lang="da-DK" dirty="0" err="1"/>
              <a:t>if</a:t>
            </a:r>
            <a:endParaRPr lang="da-DK" dirty="0"/>
          </a:p>
          <a:p>
            <a:pPr lvl="2"/>
            <a:r>
              <a:rPr lang="da-DK" dirty="0"/>
              <a:t>Changes of </a:t>
            </a:r>
            <a:r>
              <a:rPr lang="da-DK" dirty="0" err="1"/>
              <a:t>getting</a:t>
            </a:r>
            <a:r>
              <a:rPr lang="da-DK" dirty="0"/>
              <a:t> </a:t>
            </a:r>
            <a:r>
              <a:rPr lang="da-DK" dirty="0" err="1"/>
              <a:t>caught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modest</a:t>
            </a:r>
          </a:p>
          <a:p>
            <a:pPr lvl="2"/>
            <a:r>
              <a:rPr lang="da-DK" dirty="0" err="1"/>
              <a:t>External</a:t>
            </a:r>
            <a:r>
              <a:rPr lang="da-DK" dirty="0"/>
              <a:t> </a:t>
            </a:r>
            <a:r>
              <a:rPr lang="da-DK" dirty="0" err="1"/>
              <a:t>locus</a:t>
            </a:r>
            <a:r>
              <a:rPr lang="da-DK" dirty="0"/>
              <a:t> of </a:t>
            </a:r>
            <a:r>
              <a:rPr lang="da-DK" dirty="0" err="1"/>
              <a:t>control</a:t>
            </a:r>
            <a:endParaRPr lang="da-DK" dirty="0"/>
          </a:p>
          <a:p>
            <a:pPr lvl="2"/>
            <a:r>
              <a:rPr lang="da-DK" dirty="0"/>
              <a:t>Sense of unfair measures</a:t>
            </a:r>
          </a:p>
          <a:p>
            <a:pPr lvl="1"/>
            <a:r>
              <a:rPr lang="da-DK" dirty="0" err="1"/>
              <a:t>Maintaining</a:t>
            </a:r>
            <a:r>
              <a:rPr lang="da-DK" dirty="0"/>
              <a:t> </a:t>
            </a:r>
            <a:r>
              <a:rPr lang="da-DK" dirty="0" err="1"/>
              <a:t>selfesteem</a:t>
            </a:r>
            <a:r>
              <a:rPr lang="da-DK" dirty="0"/>
              <a:t> </a:t>
            </a:r>
          </a:p>
          <a:p>
            <a:pPr lvl="2"/>
            <a:r>
              <a:rPr lang="da-DK" dirty="0" err="1"/>
              <a:t>Normalizer</a:t>
            </a:r>
            <a:r>
              <a:rPr lang="da-DK" dirty="0"/>
              <a:t>: The </a:t>
            </a:r>
            <a:r>
              <a:rPr lang="da-DK" dirty="0" err="1"/>
              <a:t>others</a:t>
            </a:r>
            <a:r>
              <a:rPr lang="da-DK" dirty="0"/>
              <a:t> do it </a:t>
            </a:r>
            <a:r>
              <a:rPr lang="da-DK" dirty="0" err="1"/>
              <a:t>too</a:t>
            </a:r>
            <a:r>
              <a:rPr lang="da-DK" dirty="0"/>
              <a:t>!</a:t>
            </a:r>
          </a:p>
          <a:p>
            <a:pPr lvl="3"/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B4E7D3-720E-4883-BADF-8AA673A5713F}"/>
              </a:ext>
            </a:extLst>
          </p:cNvPr>
          <p:cNvCxnSpPr/>
          <p:nvPr/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BE96722-1EDC-4E2A-B099-A8447AAEF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391" y="83546"/>
            <a:ext cx="3377610" cy="26035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1135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349E-FA04-4BE9-9B0D-FEA70A8B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66" y="830065"/>
            <a:ext cx="3730396" cy="4930246"/>
          </a:xfrm>
        </p:spPr>
        <p:txBody>
          <a:bodyPr>
            <a:normAutofit/>
          </a:bodyPr>
          <a:lstStyle/>
          <a:p>
            <a:pPr algn="r"/>
            <a:r>
              <a:rPr lang="da-DK" dirty="0" err="1">
                <a:solidFill>
                  <a:schemeClr val="tx1">
                    <a:lumMod val="75000"/>
                  </a:schemeClr>
                </a:solidFill>
              </a:rPr>
              <a:t>Dishonesty</a:t>
            </a:r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 </a:t>
            </a:r>
            <a:br>
              <a:rPr lang="da-DK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and Inflation</a:t>
            </a:r>
            <a:br>
              <a:rPr lang="da-DK" dirty="0">
                <a:solidFill>
                  <a:schemeClr val="tx1">
                    <a:lumMod val="75000"/>
                  </a:schemeClr>
                </a:solidFill>
              </a:rPr>
            </a:br>
            <a:endParaRPr lang="da-DK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03FCBB-52D7-479D-A96F-9298CDF2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65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da-DK" dirty="0" err="1"/>
              <a:t>Fanelli</a:t>
            </a:r>
            <a:r>
              <a:rPr lang="da-DK" dirty="0"/>
              <a:t> (2009) </a:t>
            </a:r>
          </a:p>
          <a:p>
            <a:pPr lvl="1"/>
            <a:r>
              <a:rPr lang="da-DK" dirty="0"/>
              <a:t>1 percent </a:t>
            </a:r>
            <a:r>
              <a:rPr lang="da-DK" dirty="0" err="1"/>
              <a:t>admitted</a:t>
            </a:r>
            <a:r>
              <a:rPr lang="da-DK" dirty="0"/>
              <a:t> FFP </a:t>
            </a:r>
          </a:p>
          <a:p>
            <a:pPr lvl="1"/>
            <a:r>
              <a:rPr lang="da-DK" dirty="0"/>
              <a:t>34 percent </a:t>
            </a:r>
            <a:r>
              <a:rPr lang="da-DK" dirty="0" err="1"/>
              <a:t>admitted</a:t>
            </a:r>
            <a:r>
              <a:rPr lang="da-DK" dirty="0"/>
              <a:t> QRP </a:t>
            </a:r>
          </a:p>
          <a:p>
            <a:pPr lvl="1"/>
            <a:r>
              <a:rPr lang="da-DK" dirty="0"/>
              <a:t>14 percent </a:t>
            </a:r>
            <a:r>
              <a:rPr lang="da-DK" dirty="0" err="1"/>
              <a:t>colleagues</a:t>
            </a:r>
            <a:r>
              <a:rPr lang="da-DK" dirty="0"/>
              <a:t> </a:t>
            </a:r>
            <a:r>
              <a:rPr lang="da-DK" dirty="0" err="1"/>
              <a:t>guilty</a:t>
            </a:r>
            <a:r>
              <a:rPr lang="da-DK" dirty="0"/>
              <a:t> of FFP,</a:t>
            </a:r>
          </a:p>
          <a:p>
            <a:pPr lvl="1"/>
            <a:r>
              <a:rPr lang="da-DK" dirty="0"/>
              <a:t>72 percent </a:t>
            </a:r>
            <a:r>
              <a:rPr lang="da-DK" dirty="0" err="1"/>
              <a:t>colleagues</a:t>
            </a:r>
            <a:r>
              <a:rPr lang="da-DK" dirty="0"/>
              <a:t> </a:t>
            </a:r>
            <a:r>
              <a:rPr lang="da-DK" dirty="0" err="1"/>
              <a:t>guilty</a:t>
            </a:r>
            <a:r>
              <a:rPr lang="da-DK" dirty="0"/>
              <a:t> of QRP.</a:t>
            </a:r>
          </a:p>
          <a:p>
            <a:pPr lvl="1"/>
            <a:r>
              <a:rPr lang="da-DK" dirty="0"/>
              <a:t>…’the </a:t>
            </a:r>
            <a:r>
              <a:rPr lang="da-DK" dirty="0" err="1"/>
              <a:t>others</a:t>
            </a:r>
            <a:r>
              <a:rPr lang="da-DK" dirty="0"/>
              <a:t> do it </a:t>
            </a:r>
            <a:r>
              <a:rPr lang="da-DK" dirty="0" err="1"/>
              <a:t>too</a:t>
            </a:r>
            <a:r>
              <a:rPr lang="da-DK" dirty="0"/>
              <a:t>…’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B4E7D3-720E-4883-BADF-8AA673A5713F}"/>
              </a:ext>
            </a:extLst>
          </p:cNvPr>
          <p:cNvCxnSpPr/>
          <p:nvPr/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BFEC7D3-88E3-4F62-99E2-969935BB5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257" y="83546"/>
            <a:ext cx="3491743" cy="269155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545826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31053953-e509-4cf9-ae41-45341500ffc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3546</TotalTime>
  <Words>392</Words>
  <Application>Microsoft Office PowerPoint</Application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The sad but true story about NPM and the Value mug</vt:lpstr>
      <vt:lpstr>Agenda</vt:lpstr>
      <vt:lpstr>The Value Mug</vt:lpstr>
      <vt:lpstr>NPM (New public Management)</vt:lpstr>
      <vt:lpstr>NPM (New public Management)</vt:lpstr>
      <vt:lpstr>The Para-Academic Industry </vt:lpstr>
      <vt:lpstr>The Para-Academic Industry </vt:lpstr>
      <vt:lpstr>Dishonesty  and Inflation </vt:lpstr>
      <vt:lpstr>Dishonesty  and Inflation </vt:lpstr>
      <vt:lpstr>Dishonesty  and Inflation </vt:lpstr>
      <vt:lpstr>Qvo Vadis? Or rather pluralis ‘Qvo vadimus?’</vt:lpstr>
      <vt:lpstr>Qvo  Vadimus?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‘Pandora’s Box’ of perverse incentives  has opened  - where to from now on?</dc:title>
  <dc:creator>Charlotte Wien</dc:creator>
  <cp:lastModifiedBy>Charlotte Wien</cp:lastModifiedBy>
  <cp:revision>67</cp:revision>
  <cp:lastPrinted>2019-04-07T06:18:04Z</cp:lastPrinted>
  <dcterms:created xsi:type="dcterms:W3CDTF">2019-02-13T16:07:07Z</dcterms:created>
  <dcterms:modified xsi:type="dcterms:W3CDTF">2019-04-07T06:24:34Z</dcterms:modified>
</cp:coreProperties>
</file>