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0" r:id="rId2"/>
    <p:sldId id="301" r:id="rId3"/>
    <p:sldId id="490" r:id="rId4"/>
    <p:sldId id="457" r:id="rId5"/>
    <p:sldId id="491" r:id="rId6"/>
    <p:sldId id="494" r:id="rId7"/>
    <p:sldId id="496" r:id="rId8"/>
    <p:sldId id="495" r:id="rId9"/>
    <p:sldId id="497" r:id="rId10"/>
    <p:sldId id="498" r:id="rId11"/>
    <p:sldId id="476" r:id="rId12"/>
    <p:sldId id="511" r:id="rId13"/>
    <p:sldId id="500" r:id="rId14"/>
    <p:sldId id="501" r:id="rId15"/>
    <p:sldId id="502" r:id="rId16"/>
    <p:sldId id="344" r:id="rId17"/>
    <p:sldId id="503" r:id="rId18"/>
    <p:sldId id="504" r:id="rId19"/>
    <p:sldId id="505" r:id="rId20"/>
    <p:sldId id="507" r:id="rId21"/>
    <p:sldId id="348" r:id="rId22"/>
    <p:sldId id="509" r:id="rId23"/>
    <p:sldId id="510" r:id="rId24"/>
    <p:sldId id="364" r:id="rId25"/>
    <p:sldId id="512" r:id="rId26"/>
    <p:sldId id="508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2" autoAdjust="0"/>
  </p:normalViewPr>
  <p:slideViewPr>
    <p:cSldViewPr snapToGrid="0" snapToObjects="1">
      <p:cViewPr varScale="1">
        <p:scale>
          <a:sx n="97" d="100"/>
          <a:sy n="97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B05F5-E57E-7142-AC3D-1C5988012AFD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9A642235-C43B-C241-B39C-EF6953A963FE}">
      <dgm:prSet phldrT="[Tekst]"/>
      <dgm:spPr/>
      <dgm:t>
        <a:bodyPr/>
        <a:lstStyle/>
        <a:p>
          <a:r>
            <a:rPr lang="nl-NL" dirty="0"/>
            <a:t>Lost</a:t>
          </a:r>
        </a:p>
      </dgm:t>
    </dgm:pt>
    <dgm:pt modelId="{607F21E9-7C9F-2447-9D0E-60E6F0418995}" type="parTrans" cxnId="{8BC00830-A051-5B4B-B1F9-FC09E112E2B3}">
      <dgm:prSet/>
      <dgm:spPr/>
      <dgm:t>
        <a:bodyPr/>
        <a:lstStyle/>
        <a:p>
          <a:endParaRPr lang="nl-NL"/>
        </a:p>
      </dgm:t>
    </dgm:pt>
    <dgm:pt modelId="{9AAE1B09-E0BE-B143-BBE3-BFAF8A126E1A}" type="sibTrans" cxnId="{8BC00830-A051-5B4B-B1F9-FC09E112E2B3}">
      <dgm:prSet/>
      <dgm:spPr/>
      <dgm:t>
        <a:bodyPr/>
        <a:lstStyle/>
        <a:p>
          <a:endParaRPr lang="nl-NL"/>
        </a:p>
      </dgm:t>
    </dgm:pt>
    <dgm:pt modelId="{E8072E00-80BF-4F47-95EB-435E830EDB11}">
      <dgm:prSet phldrT="[Tekst]"/>
      <dgm:spPr/>
      <dgm:t>
        <a:bodyPr/>
        <a:lstStyle/>
        <a:p>
          <a:r>
            <a:rPr lang="en-GB" noProof="0" dirty="0"/>
            <a:t>Preserved</a:t>
          </a:r>
        </a:p>
      </dgm:t>
    </dgm:pt>
    <dgm:pt modelId="{92288463-8312-DC4E-9DC8-C50E990F4ACE}" type="parTrans" cxnId="{9606130C-CE76-D540-9AA7-449ED7992790}">
      <dgm:prSet/>
      <dgm:spPr/>
      <dgm:t>
        <a:bodyPr/>
        <a:lstStyle/>
        <a:p>
          <a:endParaRPr lang="nl-NL"/>
        </a:p>
      </dgm:t>
    </dgm:pt>
    <dgm:pt modelId="{A2FC4BCE-E372-1645-A157-35F61F935F24}" type="sibTrans" cxnId="{9606130C-CE76-D540-9AA7-449ED7992790}">
      <dgm:prSet/>
      <dgm:spPr/>
      <dgm:t>
        <a:bodyPr/>
        <a:lstStyle/>
        <a:p>
          <a:endParaRPr lang="nl-NL"/>
        </a:p>
      </dgm:t>
    </dgm:pt>
    <dgm:pt modelId="{BD6E79B1-52C6-7B47-AA48-A264FCC837BC}">
      <dgm:prSet phldrT="[Tekst]"/>
      <dgm:spPr/>
      <dgm:t>
        <a:bodyPr/>
        <a:lstStyle/>
        <a:p>
          <a:r>
            <a:rPr lang="nl-NL" dirty="0"/>
            <a:t>FAIR!</a:t>
          </a:r>
        </a:p>
      </dgm:t>
    </dgm:pt>
    <dgm:pt modelId="{757FB22C-3EFA-9046-A82B-57B8B696FF9A}" type="parTrans" cxnId="{A419C9D4-DF4B-D44C-BADE-4A4D213A0A52}">
      <dgm:prSet/>
      <dgm:spPr/>
      <dgm:t>
        <a:bodyPr/>
        <a:lstStyle/>
        <a:p>
          <a:endParaRPr lang="nl-NL"/>
        </a:p>
      </dgm:t>
    </dgm:pt>
    <dgm:pt modelId="{1570FB4D-793A-5045-ABA1-76B0C4671ECA}" type="sibTrans" cxnId="{A419C9D4-DF4B-D44C-BADE-4A4D213A0A52}">
      <dgm:prSet/>
      <dgm:spPr/>
      <dgm:t>
        <a:bodyPr/>
        <a:lstStyle/>
        <a:p>
          <a:endParaRPr lang="nl-NL"/>
        </a:p>
      </dgm:t>
    </dgm:pt>
    <dgm:pt modelId="{E42E7B44-729B-4144-942C-08F16C4DDB29}" type="pres">
      <dgm:prSet presAssocID="{CBCB05F5-E57E-7142-AC3D-1C5988012AFD}" presName="Name0" presStyleCnt="0">
        <dgm:presLayoutVars>
          <dgm:dir/>
          <dgm:animLvl val="lvl"/>
          <dgm:resizeHandles val="exact"/>
        </dgm:presLayoutVars>
      </dgm:prSet>
      <dgm:spPr/>
    </dgm:pt>
    <dgm:pt modelId="{F06EAB1A-A763-A344-BB7C-CC1F5A052844}" type="pres">
      <dgm:prSet presAssocID="{CBCB05F5-E57E-7142-AC3D-1C5988012AFD}" presName="dummy" presStyleCnt="0"/>
      <dgm:spPr/>
    </dgm:pt>
    <dgm:pt modelId="{15E328D5-9572-F54B-802C-B0762C1ABF86}" type="pres">
      <dgm:prSet presAssocID="{CBCB05F5-E57E-7142-AC3D-1C5988012AFD}" presName="linH" presStyleCnt="0"/>
      <dgm:spPr/>
    </dgm:pt>
    <dgm:pt modelId="{12659FA5-971B-6543-B5B6-24B6491A728B}" type="pres">
      <dgm:prSet presAssocID="{CBCB05F5-E57E-7142-AC3D-1C5988012AFD}" presName="padding1" presStyleCnt="0"/>
      <dgm:spPr/>
    </dgm:pt>
    <dgm:pt modelId="{8624C234-6A28-C44D-A683-7CE8BC427048}" type="pres">
      <dgm:prSet presAssocID="{9A642235-C43B-C241-B39C-EF6953A963FE}" presName="linV" presStyleCnt="0"/>
      <dgm:spPr/>
    </dgm:pt>
    <dgm:pt modelId="{078ADA27-1C01-284C-9177-2EDDCE620302}" type="pres">
      <dgm:prSet presAssocID="{9A642235-C43B-C241-B39C-EF6953A963FE}" presName="spVertical1" presStyleCnt="0"/>
      <dgm:spPr/>
    </dgm:pt>
    <dgm:pt modelId="{A66EEBEE-043F-5A4C-8FB8-D610191E865F}" type="pres">
      <dgm:prSet presAssocID="{9A642235-C43B-C241-B39C-EF6953A963FE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C0AAE-7662-9243-B153-FB80EBFB6318}" type="pres">
      <dgm:prSet presAssocID="{9A642235-C43B-C241-B39C-EF6953A963FE}" presName="spVertical2" presStyleCnt="0"/>
      <dgm:spPr/>
    </dgm:pt>
    <dgm:pt modelId="{36B641A8-FF24-A14A-B402-DEB84834101B}" type="pres">
      <dgm:prSet presAssocID="{9A642235-C43B-C241-B39C-EF6953A963FE}" presName="spVertical3" presStyleCnt="0"/>
      <dgm:spPr/>
    </dgm:pt>
    <dgm:pt modelId="{9558508C-146C-B949-A788-BECCE5FDF548}" type="pres">
      <dgm:prSet presAssocID="{9AAE1B09-E0BE-B143-BBE3-BFAF8A126E1A}" presName="space" presStyleCnt="0"/>
      <dgm:spPr/>
    </dgm:pt>
    <dgm:pt modelId="{D28D748E-67B2-0F41-A541-711064787827}" type="pres">
      <dgm:prSet presAssocID="{E8072E00-80BF-4F47-95EB-435E830EDB11}" presName="linV" presStyleCnt="0"/>
      <dgm:spPr/>
    </dgm:pt>
    <dgm:pt modelId="{56E39440-CFC0-C242-8E12-C509FC4AD907}" type="pres">
      <dgm:prSet presAssocID="{E8072E00-80BF-4F47-95EB-435E830EDB11}" presName="spVertical1" presStyleCnt="0"/>
      <dgm:spPr/>
    </dgm:pt>
    <dgm:pt modelId="{3A21C4F8-F5A5-604A-A7F2-508EB27E095A}" type="pres">
      <dgm:prSet presAssocID="{E8072E00-80BF-4F47-95EB-435E830EDB11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E6312-B3DB-BF45-99C8-D821D012878E}" type="pres">
      <dgm:prSet presAssocID="{E8072E00-80BF-4F47-95EB-435E830EDB11}" presName="spVertical2" presStyleCnt="0"/>
      <dgm:spPr/>
    </dgm:pt>
    <dgm:pt modelId="{D96C0D9E-C093-8E4B-9E77-B4ECD1772C44}" type="pres">
      <dgm:prSet presAssocID="{E8072E00-80BF-4F47-95EB-435E830EDB11}" presName="spVertical3" presStyleCnt="0"/>
      <dgm:spPr/>
    </dgm:pt>
    <dgm:pt modelId="{69FAEA98-20AC-444C-A350-19AAA525C922}" type="pres">
      <dgm:prSet presAssocID="{A2FC4BCE-E372-1645-A157-35F61F935F24}" presName="space" presStyleCnt="0"/>
      <dgm:spPr/>
    </dgm:pt>
    <dgm:pt modelId="{3B6C1522-6748-B74D-96DC-18144E31BC88}" type="pres">
      <dgm:prSet presAssocID="{BD6E79B1-52C6-7B47-AA48-A264FCC837BC}" presName="linV" presStyleCnt="0"/>
      <dgm:spPr/>
    </dgm:pt>
    <dgm:pt modelId="{D2180D10-92A7-A545-AFFC-236663EA7DBC}" type="pres">
      <dgm:prSet presAssocID="{BD6E79B1-52C6-7B47-AA48-A264FCC837BC}" presName="spVertical1" presStyleCnt="0"/>
      <dgm:spPr/>
    </dgm:pt>
    <dgm:pt modelId="{F2B39178-0B2B-CC43-A52B-F00550A2E327}" type="pres">
      <dgm:prSet presAssocID="{BD6E79B1-52C6-7B47-AA48-A264FCC837BC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6CA49-F870-1048-8E71-362BAEAB6D6A}" type="pres">
      <dgm:prSet presAssocID="{BD6E79B1-52C6-7B47-AA48-A264FCC837BC}" presName="spVertical2" presStyleCnt="0"/>
      <dgm:spPr/>
    </dgm:pt>
    <dgm:pt modelId="{A6C62710-3009-1D42-9363-536726008BE1}" type="pres">
      <dgm:prSet presAssocID="{BD6E79B1-52C6-7B47-AA48-A264FCC837BC}" presName="spVertical3" presStyleCnt="0"/>
      <dgm:spPr/>
    </dgm:pt>
    <dgm:pt modelId="{38E6022D-AF02-8D4A-A61B-CB543F7EC40E}" type="pres">
      <dgm:prSet presAssocID="{CBCB05F5-E57E-7142-AC3D-1C5988012AFD}" presName="padding2" presStyleCnt="0"/>
      <dgm:spPr/>
    </dgm:pt>
    <dgm:pt modelId="{6337E156-D7E9-AE46-9D36-01500BFD87A0}" type="pres">
      <dgm:prSet presAssocID="{CBCB05F5-E57E-7142-AC3D-1C5988012AFD}" presName="negArrow" presStyleCnt="0"/>
      <dgm:spPr/>
    </dgm:pt>
    <dgm:pt modelId="{C131ACB1-BC38-AB44-84C7-70334ECE3966}" type="pres">
      <dgm:prSet presAssocID="{CBCB05F5-E57E-7142-AC3D-1C5988012AFD}" presName="backgroundArrow" presStyleLbl="node1" presStyleIdx="0" presStyleCnt="1"/>
      <dgm:spPr>
        <a:solidFill>
          <a:srgbClr val="FF6600"/>
        </a:solidFill>
        <a:ln w="28575" cmpd="sng">
          <a:solidFill>
            <a:schemeClr val="tx1"/>
          </a:solidFill>
          <a:prstDash val="solid"/>
        </a:ln>
      </dgm:spPr>
    </dgm:pt>
  </dgm:ptLst>
  <dgm:cxnLst>
    <dgm:cxn modelId="{9606130C-CE76-D540-9AA7-449ED7992790}" srcId="{CBCB05F5-E57E-7142-AC3D-1C5988012AFD}" destId="{E8072E00-80BF-4F47-95EB-435E830EDB11}" srcOrd="1" destOrd="0" parTransId="{92288463-8312-DC4E-9DC8-C50E990F4ACE}" sibTransId="{A2FC4BCE-E372-1645-A157-35F61F935F24}"/>
    <dgm:cxn modelId="{A9D8FB87-8EC8-484B-8E2F-EE20C28B60DD}" type="presOf" srcId="{BD6E79B1-52C6-7B47-AA48-A264FCC837BC}" destId="{F2B39178-0B2B-CC43-A52B-F00550A2E327}" srcOrd="0" destOrd="0" presId="urn:microsoft.com/office/officeart/2005/8/layout/hProcess3"/>
    <dgm:cxn modelId="{AAC94FF8-A63F-654B-BA9F-28789C894670}" type="presOf" srcId="{9A642235-C43B-C241-B39C-EF6953A963FE}" destId="{A66EEBEE-043F-5A4C-8FB8-D610191E865F}" srcOrd="0" destOrd="0" presId="urn:microsoft.com/office/officeart/2005/8/layout/hProcess3"/>
    <dgm:cxn modelId="{A419C9D4-DF4B-D44C-BADE-4A4D213A0A52}" srcId="{CBCB05F5-E57E-7142-AC3D-1C5988012AFD}" destId="{BD6E79B1-52C6-7B47-AA48-A264FCC837BC}" srcOrd="2" destOrd="0" parTransId="{757FB22C-3EFA-9046-A82B-57B8B696FF9A}" sibTransId="{1570FB4D-793A-5045-ABA1-76B0C4671ECA}"/>
    <dgm:cxn modelId="{394B746A-9536-024D-AD4B-84C0301D2504}" type="presOf" srcId="{CBCB05F5-E57E-7142-AC3D-1C5988012AFD}" destId="{E42E7B44-729B-4144-942C-08F16C4DDB29}" srcOrd="0" destOrd="0" presId="urn:microsoft.com/office/officeart/2005/8/layout/hProcess3"/>
    <dgm:cxn modelId="{8BC00830-A051-5B4B-B1F9-FC09E112E2B3}" srcId="{CBCB05F5-E57E-7142-AC3D-1C5988012AFD}" destId="{9A642235-C43B-C241-B39C-EF6953A963FE}" srcOrd="0" destOrd="0" parTransId="{607F21E9-7C9F-2447-9D0E-60E6F0418995}" sibTransId="{9AAE1B09-E0BE-B143-BBE3-BFAF8A126E1A}"/>
    <dgm:cxn modelId="{8755C02E-7F81-7046-9210-7C264A8E902C}" type="presOf" srcId="{E8072E00-80BF-4F47-95EB-435E830EDB11}" destId="{3A21C4F8-F5A5-604A-A7F2-508EB27E095A}" srcOrd="0" destOrd="0" presId="urn:microsoft.com/office/officeart/2005/8/layout/hProcess3"/>
    <dgm:cxn modelId="{86416D74-13CB-1249-A7B4-1AE000AEE552}" type="presParOf" srcId="{E42E7B44-729B-4144-942C-08F16C4DDB29}" destId="{F06EAB1A-A763-A344-BB7C-CC1F5A052844}" srcOrd="0" destOrd="0" presId="urn:microsoft.com/office/officeart/2005/8/layout/hProcess3"/>
    <dgm:cxn modelId="{67A63AE9-8ED1-A84E-B69D-3EA1EDCE12CD}" type="presParOf" srcId="{E42E7B44-729B-4144-942C-08F16C4DDB29}" destId="{15E328D5-9572-F54B-802C-B0762C1ABF86}" srcOrd="1" destOrd="0" presId="urn:microsoft.com/office/officeart/2005/8/layout/hProcess3"/>
    <dgm:cxn modelId="{9B20ED49-DCCF-8B4A-9B1F-F54306E540F6}" type="presParOf" srcId="{15E328D5-9572-F54B-802C-B0762C1ABF86}" destId="{12659FA5-971B-6543-B5B6-24B6491A728B}" srcOrd="0" destOrd="0" presId="urn:microsoft.com/office/officeart/2005/8/layout/hProcess3"/>
    <dgm:cxn modelId="{11F71449-6DD0-7B4E-A870-FEB08C2D3A38}" type="presParOf" srcId="{15E328D5-9572-F54B-802C-B0762C1ABF86}" destId="{8624C234-6A28-C44D-A683-7CE8BC427048}" srcOrd="1" destOrd="0" presId="urn:microsoft.com/office/officeart/2005/8/layout/hProcess3"/>
    <dgm:cxn modelId="{6F0A55A2-9F1A-2E46-A250-A588FF476E36}" type="presParOf" srcId="{8624C234-6A28-C44D-A683-7CE8BC427048}" destId="{078ADA27-1C01-284C-9177-2EDDCE620302}" srcOrd="0" destOrd="0" presId="urn:microsoft.com/office/officeart/2005/8/layout/hProcess3"/>
    <dgm:cxn modelId="{FD23C7A5-DC16-C74B-BB14-274EA3536D17}" type="presParOf" srcId="{8624C234-6A28-C44D-A683-7CE8BC427048}" destId="{A66EEBEE-043F-5A4C-8FB8-D610191E865F}" srcOrd="1" destOrd="0" presId="urn:microsoft.com/office/officeart/2005/8/layout/hProcess3"/>
    <dgm:cxn modelId="{5E780157-8AC1-244A-BEDE-5BDAA5F2C9DF}" type="presParOf" srcId="{8624C234-6A28-C44D-A683-7CE8BC427048}" destId="{4DEC0AAE-7662-9243-B153-FB80EBFB6318}" srcOrd="2" destOrd="0" presId="urn:microsoft.com/office/officeart/2005/8/layout/hProcess3"/>
    <dgm:cxn modelId="{CB3A9E44-1C6E-164C-8D75-DBA663ED9745}" type="presParOf" srcId="{8624C234-6A28-C44D-A683-7CE8BC427048}" destId="{36B641A8-FF24-A14A-B402-DEB84834101B}" srcOrd="3" destOrd="0" presId="urn:microsoft.com/office/officeart/2005/8/layout/hProcess3"/>
    <dgm:cxn modelId="{6871B2FC-2763-394D-AF12-1CC328B5FEBB}" type="presParOf" srcId="{15E328D5-9572-F54B-802C-B0762C1ABF86}" destId="{9558508C-146C-B949-A788-BECCE5FDF548}" srcOrd="2" destOrd="0" presId="urn:microsoft.com/office/officeart/2005/8/layout/hProcess3"/>
    <dgm:cxn modelId="{A4170004-D5EE-3C4C-A8B8-224D3FD04C37}" type="presParOf" srcId="{15E328D5-9572-F54B-802C-B0762C1ABF86}" destId="{D28D748E-67B2-0F41-A541-711064787827}" srcOrd="3" destOrd="0" presId="urn:microsoft.com/office/officeart/2005/8/layout/hProcess3"/>
    <dgm:cxn modelId="{E4694149-1994-EC42-B70B-F76F6F1E35C1}" type="presParOf" srcId="{D28D748E-67B2-0F41-A541-711064787827}" destId="{56E39440-CFC0-C242-8E12-C509FC4AD907}" srcOrd="0" destOrd="0" presId="urn:microsoft.com/office/officeart/2005/8/layout/hProcess3"/>
    <dgm:cxn modelId="{694EB3E4-7559-A04D-AF80-96C83AB0A6B0}" type="presParOf" srcId="{D28D748E-67B2-0F41-A541-711064787827}" destId="{3A21C4F8-F5A5-604A-A7F2-508EB27E095A}" srcOrd="1" destOrd="0" presId="urn:microsoft.com/office/officeart/2005/8/layout/hProcess3"/>
    <dgm:cxn modelId="{58BD364F-1C7B-8745-9ABA-9EEFF911EDFC}" type="presParOf" srcId="{D28D748E-67B2-0F41-A541-711064787827}" destId="{AE7E6312-B3DB-BF45-99C8-D821D012878E}" srcOrd="2" destOrd="0" presId="urn:microsoft.com/office/officeart/2005/8/layout/hProcess3"/>
    <dgm:cxn modelId="{9772AF29-5BA8-E449-A48A-79E5D621F32E}" type="presParOf" srcId="{D28D748E-67B2-0F41-A541-711064787827}" destId="{D96C0D9E-C093-8E4B-9E77-B4ECD1772C44}" srcOrd="3" destOrd="0" presId="urn:microsoft.com/office/officeart/2005/8/layout/hProcess3"/>
    <dgm:cxn modelId="{2FA7AA92-C57D-0042-9F26-3560605251C7}" type="presParOf" srcId="{15E328D5-9572-F54B-802C-B0762C1ABF86}" destId="{69FAEA98-20AC-444C-A350-19AAA525C922}" srcOrd="4" destOrd="0" presId="urn:microsoft.com/office/officeart/2005/8/layout/hProcess3"/>
    <dgm:cxn modelId="{0BC808E2-3F90-BE4D-9730-D6AC0F9BF3C0}" type="presParOf" srcId="{15E328D5-9572-F54B-802C-B0762C1ABF86}" destId="{3B6C1522-6748-B74D-96DC-18144E31BC88}" srcOrd="5" destOrd="0" presId="urn:microsoft.com/office/officeart/2005/8/layout/hProcess3"/>
    <dgm:cxn modelId="{64E3E05B-61AF-294D-9DE2-1939F54A7F98}" type="presParOf" srcId="{3B6C1522-6748-B74D-96DC-18144E31BC88}" destId="{D2180D10-92A7-A545-AFFC-236663EA7DBC}" srcOrd="0" destOrd="0" presId="urn:microsoft.com/office/officeart/2005/8/layout/hProcess3"/>
    <dgm:cxn modelId="{843F1003-BA8D-DB46-AB18-EE88A8272D07}" type="presParOf" srcId="{3B6C1522-6748-B74D-96DC-18144E31BC88}" destId="{F2B39178-0B2B-CC43-A52B-F00550A2E327}" srcOrd="1" destOrd="0" presId="urn:microsoft.com/office/officeart/2005/8/layout/hProcess3"/>
    <dgm:cxn modelId="{BD8BC63C-1F12-CB41-AED4-D3EBB0D16B7E}" type="presParOf" srcId="{3B6C1522-6748-B74D-96DC-18144E31BC88}" destId="{02E6CA49-F870-1048-8E71-362BAEAB6D6A}" srcOrd="2" destOrd="0" presId="urn:microsoft.com/office/officeart/2005/8/layout/hProcess3"/>
    <dgm:cxn modelId="{CF5767E1-4777-5341-94B2-2BB08A9CE057}" type="presParOf" srcId="{3B6C1522-6748-B74D-96DC-18144E31BC88}" destId="{A6C62710-3009-1D42-9363-536726008BE1}" srcOrd="3" destOrd="0" presId="urn:microsoft.com/office/officeart/2005/8/layout/hProcess3"/>
    <dgm:cxn modelId="{3634CA49-15F5-9F46-99E2-0D0D70ADF8C7}" type="presParOf" srcId="{15E328D5-9572-F54B-802C-B0762C1ABF86}" destId="{38E6022D-AF02-8D4A-A61B-CB543F7EC40E}" srcOrd="6" destOrd="0" presId="urn:microsoft.com/office/officeart/2005/8/layout/hProcess3"/>
    <dgm:cxn modelId="{5DED0AEC-8E69-FD4D-9630-4162994E47FB}" type="presParOf" srcId="{15E328D5-9572-F54B-802C-B0762C1ABF86}" destId="{6337E156-D7E9-AE46-9D36-01500BFD87A0}" srcOrd="7" destOrd="0" presId="urn:microsoft.com/office/officeart/2005/8/layout/hProcess3"/>
    <dgm:cxn modelId="{6227E271-AB07-B044-BD4D-AD30C0C33598}" type="presParOf" srcId="{15E328D5-9572-F54B-802C-B0762C1ABF86}" destId="{C131ACB1-BC38-AB44-84C7-70334ECE396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1ACB1-BC38-AB44-84C7-70334ECE3966}">
      <dsp:nvSpPr>
        <dsp:cNvPr id="0" name=""/>
        <dsp:cNvSpPr/>
      </dsp:nvSpPr>
      <dsp:spPr>
        <a:xfrm>
          <a:off x="0" y="894981"/>
          <a:ext cx="8229600" cy="2736000"/>
        </a:xfrm>
        <a:prstGeom prst="rightArrow">
          <a:avLst/>
        </a:prstGeom>
        <a:solidFill>
          <a:srgbClr val="FF6600"/>
        </a:solidFill>
        <a:ln w="28575" cmpd="sng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B39178-0B2B-CC43-A52B-F00550A2E327}">
      <dsp:nvSpPr>
        <dsp:cNvPr id="0" name=""/>
        <dsp:cNvSpPr/>
      </dsp:nvSpPr>
      <dsp:spPr>
        <a:xfrm>
          <a:off x="5423579" y="1578981"/>
          <a:ext cx="1983060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6080" rIns="0" bIns="3860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/>
            <a:t>FAIR!</a:t>
          </a:r>
        </a:p>
      </dsp:txBody>
      <dsp:txXfrm>
        <a:off x="5423579" y="1578981"/>
        <a:ext cx="1983060" cy="1368000"/>
      </dsp:txXfrm>
    </dsp:sp>
    <dsp:sp modelId="{3A21C4F8-F5A5-604A-A7F2-508EB27E095A}">
      <dsp:nvSpPr>
        <dsp:cNvPr id="0" name=""/>
        <dsp:cNvSpPr/>
      </dsp:nvSpPr>
      <dsp:spPr>
        <a:xfrm>
          <a:off x="3043907" y="1578981"/>
          <a:ext cx="1983060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6080" rIns="0" bIns="3860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noProof="0" dirty="0"/>
            <a:t>Preserved</a:t>
          </a:r>
        </a:p>
      </dsp:txBody>
      <dsp:txXfrm>
        <a:off x="3043907" y="1578981"/>
        <a:ext cx="1983060" cy="1368000"/>
      </dsp:txXfrm>
    </dsp:sp>
    <dsp:sp modelId="{A66EEBEE-043F-5A4C-8FB8-D610191E865F}">
      <dsp:nvSpPr>
        <dsp:cNvPr id="0" name=""/>
        <dsp:cNvSpPr/>
      </dsp:nvSpPr>
      <dsp:spPr>
        <a:xfrm>
          <a:off x="664234" y="1578981"/>
          <a:ext cx="1983060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6080" rIns="0" bIns="3860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/>
            <a:t>Lost</a:t>
          </a:r>
        </a:p>
      </dsp:txBody>
      <dsp:txXfrm>
        <a:off x="664234" y="1578981"/>
        <a:ext cx="1983060" cy="13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51DE-8C73-6841-81E7-ADD499FA3485}" type="datetimeFigureOut">
              <a:rPr lang="nl-NL" smtClean="0"/>
              <a:t>05/04/19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4EA0C-E5C4-AA42-82AB-B71AD7C694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680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2FBF-AD10-324B-8EB6-E40E5B61CB86}" type="datetimeFigureOut">
              <a:rPr lang="en-US" smtClean="0"/>
              <a:t>05/04/19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ACA3D-6435-B84C-9109-D7B61E90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45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1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5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90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91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0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3B9E-F3B5-6D4F-9A7D-392AD0732982}" type="datetime1">
              <a:rPr lang="en-US" smtClean="0"/>
              <a:t>05/04/19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C630-F6C6-994F-AE18-8D08C1B648D4}" type="datetime1">
              <a:rPr lang="en-US" smtClean="0"/>
              <a:t>05/04/19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EBB-E6DE-104C-9A71-AF3AD67C5838}" type="datetime1">
              <a:rPr lang="en-US" smtClean="0"/>
              <a:t>05/04/19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1D9E-BE24-004E-BF5C-D6D33360D05E}" type="datetime1">
              <a:rPr lang="en-US" smtClean="0"/>
              <a:t>05/04/19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A63-E46D-2042-8497-6A2C5C2B2115}" type="datetime1">
              <a:rPr lang="en-US" smtClean="0"/>
              <a:t>05/04/19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99CB-0CB9-C24E-99B9-8188087C7ED6}" type="datetime1">
              <a:rPr lang="en-US" smtClean="0"/>
              <a:t>05/04/19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39B6-AFC5-1D40-A4B8-B4D093A47A45}" type="datetime1">
              <a:rPr lang="en-US" smtClean="0"/>
              <a:t>05/04/19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0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35AE-2F4D-664C-BF09-2A765C86F55B}" type="datetime1">
              <a:rPr lang="en-US" smtClean="0"/>
              <a:t>05/04/19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0B62-DBA1-0F4D-AC20-0600CE6C5537}" type="datetime1">
              <a:rPr lang="en-US" smtClean="0"/>
              <a:t>05/04/19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5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E195-ECD7-254F-8765-0BAF4CE11997}" type="datetime1">
              <a:rPr lang="en-US" smtClean="0"/>
              <a:t>05/04/19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817-B6C5-164D-8D29-6FE16FA745F2}" type="datetime1">
              <a:rPr lang="en-US" smtClean="0"/>
              <a:t>05/04/19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827F-7623-514A-8E8F-632F2784F261}" type="datetime1">
              <a:rPr lang="en-US" smtClean="0"/>
              <a:t>05/04/19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rdmorganiser.github.io/" TargetMode="External"/><Relationship Id="rId5" Type="http://schemas.openxmlformats.org/officeDocument/2006/relationships/hyperlink" Target="http://ilideconference.schk.sk/wordpress/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https://unsplash.com/photos/JqZ7q_S3xO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on's_Town_-_African_Penguins_-_2018-07-27_-_9028.jpg" TargetMode="External"/><Relationship Id="rId4" Type="http://schemas.openxmlformats.org/officeDocument/2006/relationships/hyperlink" Target="https://creativecommons.org/licenses/by/4.0/deed.en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sfdora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z.net/-in2-9h3jj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177/205395171878631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inkmedia" TargetMode="External"/><Relationship Id="rId5" Type="http://schemas.openxmlformats.org/officeDocument/2006/relationships/hyperlink" Target="https://flic.kr/p/JoVNhU" TargetMode="External"/><Relationship Id="rId6" Type="http://schemas.openxmlformats.org/officeDocument/2006/relationships/hyperlink" Target="http://doi.org/10.2312/allianzoa.02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hyperlink" Target="https://rdmorganiser.github.io/kooperation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dmorganiser.github.io/kooperationen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upload.wikimedia.org/wikipedia/en/6/6f/Queen_I_Want_It_All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s://flic.kr/p/mzq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uttke@fh-potsdam.de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github.com/rdmorganiser" TargetMode="External"/><Relationship Id="rId6" Type="http://schemas.openxmlformats.org/officeDocument/2006/relationships/hyperlink" Target="https://rdmo.aip.de/" TargetMode="External"/><Relationship Id="rId7" Type="http://schemas.openxmlformats.org/officeDocument/2006/relationships/hyperlink" Target="https://twitter.com/rdmorganiser" TargetMode="External"/><Relationship Id="rId8" Type="http://schemas.openxmlformats.org/officeDocument/2006/relationships/hyperlink" Target="https://www.listserv.dfn.de/sympa/info/rdmo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Exomytis_(Santorini)" TargetMode="External"/><Relationship Id="rId4" Type="http://schemas.openxmlformats.org/officeDocument/2006/relationships/hyperlink" Target="https://commons.wikimedia.org/wiki/Category:Santorini" TargetMode="External"/><Relationship Id="rId5" Type="http://schemas.openxmlformats.org/officeDocument/2006/relationships/hyperlink" Target="https://commons.wikimedia.org/w/index.php?curid=63225571" TargetMode="External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commons.wikimedia.org/wiki/Category:Vlychada_Bea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commons.wikimedia.org/w/index.php?curid=4649674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fosteropenscience.eu/content/what-open-science-introduc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ssets.publishing.service.gov.uk/government/uploads/system/uploads/attachment_data/file/775006/Realising-the-potential-ORDTF-July-2018.pdf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s://zenodo.org/record/1285575%23.W09yZH59j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library.ktu.edu/news/launch-of-the-european-open-science-cloud-eosc/" TargetMode="External"/><Relationship Id="rId5" Type="http://schemas.openxmlformats.org/officeDocument/2006/relationships/hyperlink" Target="https://www.eosc-portal.eu/" TargetMode="External"/><Relationship Id="rId6" Type="http://schemas.openxmlformats.org/officeDocument/2006/relationships/hyperlink" Target="https://www.eosc-portal.eu/about/eos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force11.org/group/fairgroup/fairprincipl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53605"/>
            <a:ext cx="6400800" cy="1752600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Dr. Ulrike Wuttke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669207"/>
            <a:ext cx="8808156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/>
              <a:t>(v_1.0)</a:t>
            </a:r>
          </a:p>
          <a:p>
            <a:pPr>
              <a:lnSpc>
                <a:spcPct val="150000"/>
              </a:lnSpc>
            </a:pPr>
            <a:r>
              <a:rPr lang="it-IT" sz="1200" dirty="0"/>
              <a:t>DOI: </a:t>
            </a:r>
            <a:r>
              <a:rPr lang="it-IT" sz="1200" dirty="0" smtClean="0"/>
              <a:t>http://</a:t>
            </a:r>
            <a:r>
              <a:rPr lang="it-IT" sz="1200" dirty="0" err="1" smtClean="0"/>
              <a:t>doi</a:t>
            </a:r>
            <a:r>
              <a:rPr lang="it-IT" sz="1200" dirty="0" err="1" smtClean="0"/>
              <a:t>.org</a:t>
            </a:r>
            <a:r>
              <a:rPr lang="it-IT" sz="1200" smtClean="0"/>
              <a:t>/</a:t>
            </a:r>
            <a:r>
              <a:rPr lang="pt-BR" sz="1200" smtClean="0"/>
              <a:t>10.5281</a:t>
            </a:r>
            <a:r>
              <a:rPr lang="pt-BR" sz="1200"/>
              <a:t>/zenodo.2630155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Ulrike Wuttke</a:t>
            </a:r>
            <a:r>
              <a:rPr lang="en-GB" dirty="0"/>
              <a:t>, University of Applied Sciences Potsdam / RDMO</a:t>
            </a:r>
            <a:endParaRPr lang="en-US" dirty="0">
              <a:solidFill>
                <a:srgbClr val="558ED5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/>
              <a:t>@</a:t>
            </a:r>
            <a:r>
              <a:rPr lang="en-GB" dirty="0" err="1"/>
              <a:t>UWuttke</a:t>
            </a:r>
            <a:r>
              <a:rPr lang="en-GB" dirty="0"/>
              <a:t> @</a:t>
            </a:r>
            <a:r>
              <a:rPr lang="en-GB" dirty="0" err="1"/>
              <a:t>rdmorganiser</a:t>
            </a:r>
            <a:r>
              <a:rPr lang="en-GB" dirty="0"/>
              <a:t> | </a:t>
            </a:r>
            <a:r>
              <a:rPr lang="en-GB" dirty="0">
                <a:hlinkClick r:id="rId3"/>
              </a:rPr>
              <a:t>CC-BY 4.0</a:t>
            </a:r>
            <a:r>
              <a:rPr lang="en-GB" dirty="0"/>
              <a:t> | </a:t>
            </a:r>
            <a:r>
              <a:rPr lang="en-GB" dirty="0">
                <a:hlinkClick r:id="rId4"/>
              </a:rPr>
              <a:t>https://rdmorganiser.github.io/</a:t>
            </a:r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2" y="178867"/>
            <a:ext cx="64198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00"/>
                </a:solidFill>
              </a:rPr>
              <a:t>09.04.2019 </a:t>
            </a:r>
            <a:r>
              <a:rPr lang="en-GB" dirty="0">
                <a:solidFill>
                  <a:srgbClr val="000000"/>
                </a:solidFill>
              </a:rPr>
              <a:t>| </a:t>
            </a:r>
            <a:r>
              <a:rPr lang="en-GB" dirty="0" err="1">
                <a:solidFill>
                  <a:srgbClr val="000000"/>
                </a:solidFill>
              </a:rPr>
              <a:t>Jasná</a:t>
            </a:r>
            <a:r>
              <a:rPr lang="en-GB" dirty="0">
                <a:solidFill>
                  <a:srgbClr val="000000"/>
                </a:solidFill>
              </a:rPr>
              <a:t> (Slovakia)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srgbClr val="000000"/>
                </a:solidFill>
              </a:rPr>
              <a:t>Innovative </a:t>
            </a:r>
            <a:r>
              <a:rPr lang="en-GB" i="1" dirty="0">
                <a:solidFill>
                  <a:srgbClr val="000000"/>
                </a:solidFill>
              </a:rPr>
              <a:t>Library in Digital Era 2019 (ILIDE)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hlinkClick r:id="rId5"/>
              </a:rPr>
              <a:t>http://ilideconference.schk.sk/wordpress/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b="1" dirty="0"/>
          </a:p>
          <a:p>
            <a:pPr algn="ctr"/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9" name="Shape 91" descr="Logo_FHP_Horizontal.jpeg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733" y="56772"/>
            <a:ext cx="2150755" cy="12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9628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“Here be dragons”: Open Access to Research Data in the Humanities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2" y="6462889"/>
            <a:ext cx="851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Unless otherwise stated the content of these slides is under the license CC-BY 4.0</a:t>
            </a:r>
          </a:p>
        </p:txBody>
      </p:sp>
      <p:pic>
        <p:nvPicPr>
          <p:cNvPr id="10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54" y="1091953"/>
            <a:ext cx="1280335" cy="12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928591"/>
              </p:ext>
            </p:extLst>
          </p:nvPr>
        </p:nvGraphicFramePr>
        <p:xfrm>
          <a:off x="457200" y="11486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10</a:t>
            </a:fld>
            <a:endParaRPr lang="en-US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b="1" dirty="0"/>
              <a:t>Vision for Humanities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666" y="6343255"/>
            <a:ext cx="8071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Photo background: “Digital hologram” by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Ashwin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Vaswani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8"/>
              </a:rPr>
              <a:t>https://unsplash.com/photos/JqZ7q_S3xOE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90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Here Be Dragons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4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>
                <a:solidFill>
                  <a:srgbClr val="000000"/>
                </a:solidFill>
              </a:rPr>
              <a:t>Here be dragons (Key challenges) 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>
                <a:solidFill>
                  <a:srgbClr val="000000"/>
                </a:solidFill>
              </a:rPr>
              <a:t>Perspectives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>
                <a:solidFill>
                  <a:srgbClr val="000000"/>
                </a:solidFill>
              </a:rPr>
              <a:t>RDMO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>
                <a:solidFill>
                  <a:srgbClr val="000000"/>
                </a:solidFill>
              </a:rPr>
              <a:t>Conclusion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Here</a:t>
            </a:r>
            <a:r>
              <a:rPr lang="nl-NL" b="1" dirty="0"/>
              <a:t> </a:t>
            </a:r>
            <a:r>
              <a:rPr lang="nl-NL" b="1" dirty="0" err="1"/>
              <a:t>be</a:t>
            </a:r>
            <a:r>
              <a:rPr lang="nl-NL" b="1" dirty="0"/>
              <a:t> dragons (</a:t>
            </a:r>
            <a:r>
              <a:rPr lang="nl-NL" b="1" dirty="0" err="1"/>
              <a:t>Key</a:t>
            </a:r>
            <a:r>
              <a:rPr lang="nl-NL" b="1" dirty="0"/>
              <a:t> </a:t>
            </a:r>
            <a:r>
              <a:rPr lang="nl-NL" b="1" dirty="0" err="1"/>
              <a:t>challenges</a:t>
            </a:r>
            <a:r>
              <a:rPr lang="nl-NL" b="1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Ambivalence about the concept “data”</a:t>
            </a:r>
          </a:p>
          <a:p>
            <a:r>
              <a:rPr lang="en-GB" dirty="0" smtClean="0"/>
              <a:t>Key concepts and recommendations, e.g. FAIR principles little known in research communities</a:t>
            </a:r>
          </a:p>
          <a:p>
            <a:r>
              <a:rPr lang="en-GB" dirty="0" smtClean="0"/>
              <a:t>Publication of research data only as afterthought</a:t>
            </a:r>
          </a:p>
          <a:p>
            <a:r>
              <a:rPr lang="en-GB" dirty="0" smtClean="0"/>
              <a:t>Issues around </a:t>
            </a:r>
            <a:r>
              <a:rPr lang="en-GB" dirty="0" err="1" smtClean="0"/>
              <a:t>incentivisation</a:t>
            </a:r>
            <a:endParaRPr lang="en-GB" dirty="0" smtClean="0"/>
          </a:p>
          <a:p>
            <a:r>
              <a:rPr lang="en-GB" dirty="0" smtClean="0"/>
              <a:t>Fears</a:t>
            </a:r>
          </a:p>
          <a:p>
            <a:r>
              <a:rPr lang="en-GB" dirty="0" smtClean="0"/>
              <a:t>Availability &amp; sustainability of specialist support structures for humanities research data support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8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err="1"/>
              <a:t>Progress</a:t>
            </a:r>
            <a:r>
              <a:rPr lang="nl-NL" b="1" dirty="0"/>
              <a:t>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“For example, the emergence of linked open data over the past decade has been supported both by the establishment of effective standards for </a:t>
            </a:r>
            <a:r>
              <a:rPr lang="en-GB" dirty="0" err="1" smtClean="0"/>
              <a:t>modeling</a:t>
            </a:r>
            <a:r>
              <a:rPr lang="en-GB" dirty="0" smtClean="0"/>
              <a:t> and disseminating such data, and the growth of practices and social expectations supporting its creation. These developments have meant that expertly </a:t>
            </a:r>
            <a:r>
              <a:rPr lang="en-GB" dirty="0" err="1" smtClean="0"/>
              <a:t>modeled</a:t>
            </a:r>
            <a:r>
              <a:rPr lang="en-GB" dirty="0" smtClean="0"/>
              <a:t> data from specific domains can be accessed and combined flexibly, rather than remaining in isolation or striving for self-sufficiency.” </a:t>
            </a:r>
            <a:r>
              <a:rPr lang="en-GB" baseline="30000" dirty="0" smtClean="0"/>
              <a:t>[1]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500" dirty="0"/>
              <a:t>[1] </a:t>
            </a:r>
            <a:r>
              <a:rPr lang="nl-NL" sz="1500" dirty="0" err="1"/>
              <a:t>Flanders</a:t>
            </a:r>
            <a:r>
              <a:rPr lang="nl-NL" sz="1500" dirty="0"/>
              <a:t>, J., &amp; </a:t>
            </a:r>
            <a:r>
              <a:rPr lang="nl-NL" sz="1500" dirty="0" err="1"/>
              <a:t>Jannidis</a:t>
            </a:r>
            <a:r>
              <a:rPr lang="nl-NL" sz="1500" dirty="0"/>
              <a:t>, F. (2019). Data </a:t>
            </a:r>
            <a:r>
              <a:rPr lang="nl-NL" sz="1500" dirty="0" err="1"/>
              <a:t>Modeling</a:t>
            </a:r>
            <a:r>
              <a:rPr lang="nl-NL" sz="1500" dirty="0"/>
              <a:t> in a digital </a:t>
            </a:r>
            <a:r>
              <a:rPr lang="nl-NL" sz="1500" dirty="0" err="1"/>
              <a:t>humanities</a:t>
            </a:r>
            <a:r>
              <a:rPr lang="nl-NL" sz="1500" dirty="0"/>
              <a:t> context: An </a:t>
            </a:r>
            <a:r>
              <a:rPr lang="nl-NL" sz="1500" dirty="0" err="1"/>
              <a:t>introduction</a:t>
            </a:r>
            <a:r>
              <a:rPr lang="nl-NL" sz="1500" dirty="0"/>
              <a:t>. In J. </a:t>
            </a:r>
            <a:r>
              <a:rPr lang="nl-NL" sz="1500" dirty="0" err="1"/>
              <a:t>Flanders</a:t>
            </a:r>
            <a:r>
              <a:rPr lang="nl-NL" sz="1500" dirty="0"/>
              <a:t> &amp; F. </a:t>
            </a:r>
            <a:r>
              <a:rPr lang="nl-NL" sz="1500" dirty="0" err="1"/>
              <a:t>Jannidis</a:t>
            </a:r>
            <a:r>
              <a:rPr lang="nl-NL" sz="1500" dirty="0"/>
              <a:t> (</a:t>
            </a:r>
            <a:r>
              <a:rPr lang="nl-NL" sz="1500" dirty="0" err="1"/>
              <a:t>Eds</a:t>
            </a:r>
            <a:r>
              <a:rPr lang="nl-NL" sz="1500" dirty="0"/>
              <a:t>.), </a:t>
            </a:r>
            <a:r>
              <a:rPr lang="nl-NL" sz="1500" i="1" dirty="0"/>
              <a:t>The </a:t>
            </a:r>
            <a:r>
              <a:rPr lang="nl-NL" sz="1500" i="1" dirty="0" err="1"/>
              <a:t>shape</a:t>
            </a:r>
            <a:r>
              <a:rPr lang="nl-NL" sz="1500" i="1" dirty="0"/>
              <a:t> of data in the digital </a:t>
            </a:r>
            <a:r>
              <a:rPr lang="nl-NL" sz="1500" i="1" dirty="0" err="1"/>
              <a:t>humanities</a:t>
            </a:r>
            <a:r>
              <a:rPr lang="nl-NL" sz="1500" i="1" dirty="0"/>
              <a:t>: </a:t>
            </a:r>
            <a:r>
              <a:rPr lang="nl-NL" sz="1500" i="1" dirty="0" err="1"/>
              <a:t>Modeling</a:t>
            </a:r>
            <a:r>
              <a:rPr lang="nl-NL" sz="1500" i="1" dirty="0"/>
              <a:t> </a:t>
            </a:r>
            <a:r>
              <a:rPr lang="nl-NL" sz="1500" i="1" dirty="0" err="1"/>
              <a:t>texts</a:t>
            </a:r>
            <a:r>
              <a:rPr lang="nl-NL" sz="1500" i="1" dirty="0"/>
              <a:t> </a:t>
            </a:r>
            <a:r>
              <a:rPr lang="nl-NL" sz="1500" i="1" dirty="0" err="1"/>
              <a:t>and</a:t>
            </a:r>
            <a:r>
              <a:rPr lang="nl-NL" sz="1500" i="1" dirty="0"/>
              <a:t> </a:t>
            </a:r>
            <a:r>
              <a:rPr lang="nl-NL" sz="1500" i="1" dirty="0" err="1"/>
              <a:t>text-based</a:t>
            </a:r>
            <a:r>
              <a:rPr lang="nl-NL" sz="1500" i="1" dirty="0"/>
              <a:t> resources</a:t>
            </a:r>
            <a:r>
              <a:rPr lang="nl-NL" sz="1500" dirty="0"/>
              <a:t> (pp. 3–25). London, New York: </a:t>
            </a:r>
            <a:r>
              <a:rPr lang="nl-NL" sz="1500" dirty="0" err="1"/>
              <a:t>Routledge</a:t>
            </a:r>
            <a:r>
              <a:rPr lang="nl-NL" sz="1500" dirty="0"/>
              <a:t>, p. 20.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9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73018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0756" y="9119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/>
              <a:t>“Fellowship </a:t>
            </a:r>
            <a:r>
              <a:rPr lang="nl-NL" b="1" dirty="0"/>
              <a:t>of the </a:t>
            </a:r>
            <a:r>
              <a:rPr lang="nl-NL" b="1" dirty="0" smtClean="0"/>
              <a:t>Data”</a:t>
            </a:r>
            <a:endParaRPr lang="nl-NL" b="1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199" y="6213810"/>
            <a:ext cx="7656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F7F7F"/>
                </a:solidFill>
              </a:rPr>
              <a:t>Picture: African penguins, Boulders beach, Simon's Town, South Africa by Pierre-Selim Huard   </a:t>
            </a:r>
          </a:p>
          <a:p>
            <a:r>
              <a:rPr lang="en-US" sz="1200">
                <a:hlinkClick r:id="rId3"/>
              </a:rPr>
              <a:t>https://commons.wikimedia.org/wiki/File:Simon%27s_Town_-_African_Penguins_-_2018-07-27_-_9028.jpg</a:t>
            </a:r>
            <a:r>
              <a:rPr lang="en-US" sz="1200"/>
              <a:t>, </a:t>
            </a:r>
            <a:r>
              <a:rPr lang="en-US" sz="1200" dirty="0">
                <a:hlinkClick r:id="rId4"/>
              </a:rPr>
              <a:t>CC BY 4.0</a:t>
            </a:r>
            <a:endParaRPr lang="en-US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029CCDB-2FBC-4505-870C-5BB3F8B05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28587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8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Perspectives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6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Dora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2438400" y="1559632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42428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/>
              <a:t>DORA (San Francisco </a:t>
            </a:r>
            <a:r>
              <a:rPr lang="de-DE" b="1" dirty="0" err="1"/>
              <a:t>Declaration</a:t>
            </a:r>
            <a:r>
              <a:rPr lang="de-DE" b="1" dirty="0"/>
              <a:t> on Research Assessment) </a:t>
            </a:r>
            <a:endParaRPr lang="de" b="1" dirty="0"/>
          </a:p>
        </p:txBody>
      </p:sp>
      <p:sp>
        <p:nvSpPr>
          <p:cNvPr id="6" name="Rectangle 5"/>
          <p:cNvSpPr/>
          <p:nvPr/>
        </p:nvSpPr>
        <p:spPr>
          <a:xfrm>
            <a:off x="442428" y="15700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/>
              <a:t>For the purposes of research assessment, </a:t>
            </a:r>
            <a:r>
              <a:rPr lang="en-US" sz="2400" b="1" i="1" dirty="0"/>
              <a:t>consider the value and impact of all research outputs (including datasets and software) </a:t>
            </a:r>
            <a:r>
              <a:rPr lang="en-US" sz="2400" i="1" dirty="0"/>
              <a:t>in addition to research publications, and consider a broad range of impact measures including qualitative indicators of research impact, such as influence on policy and practice.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0952" y="5987020"/>
            <a:ext cx="137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https://sfdora.org/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93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err="1"/>
              <a:t>Invest</a:t>
            </a:r>
            <a:r>
              <a:rPr lang="nl-NL" b="1" dirty="0"/>
              <a:t> in support </a:t>
            </a:r>
            <a:r>
              <a:rPr lang="nl-NL" b="1" dirty="0" err="1"/>
              <a:t>infrastructure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“The interdisciplinary bundling of humanities data repositories and the development of adequate research tools and services for linked data represents a great opportunity for humanities research.” </a:t>
            </a:r>
            <a:r>
              <a:rPr lang="en-GB" baseline="30000" dirty="0" smtClean="0"/>
              <a:t>[1]</a:t>
            </a:r>
          </a:p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r>
              <a:rPr lang="nl-NL" sz="1200" baseline="30000" dirty="0"/>
              <a:t>[1]</a:t>
            </a:r>
            <a:r>
              <a:rPr lang="nl-NL" sz="1200" dirty="0"/>
              <a:t> </a:t>
            </a:r>
            <a:r>
              <a:rPr lang="nl-NL" sz="1200" dirty="0" err="1"/>
              <a:t>Translation</a:t>
            </a:r>
            <a:r>
              <a:rPr lang="nl-NL" sz="1200" dirty="0"/>
              <a:t> </a:t>
            </a:r>
            <a:r>
              <a:rPr lang="nl-NL" sz="1200" dirty="0" err="1"/>
              <a:t>from</a:t>
            </a:r>
            <a:r>
              <a:rPr lang="nl-NL" sz="1200" dirty="0"/>
              <a:t> </a:t>
            </a:r>
            <a:r>
              <a:rPr lang="nl-NL" sz="1200" dirty="0" err="1"/>
              <a:t>Schrade</a:t>
            </a:r>
            <a:r>
              <a:rPr lang="nl-NL" sz="1200" dirty="0"/>
              <a:t>, T. (2018). </a:t>
            </a:r>
            <a:r>
              <a:rPr lang="nl-NL" sz="1200" dirty="0" err="1"/>
              <a:t>Im</a:t>
            </a:r>
            <a:r>
              <a:rPr lang="nl-NL" sz="1200" dirty="0"/>
              <a:t> </a:t>
            </a:r>
            <a:r>
              <a:rPr lang="nl-NL" sz="1200" dirty="0" err="1"/>
              <a:t>Datenozean</a:t>
            </a:r>
            <a:r>
              <a:rPr lang="nl-NL" sz="1200" dirty="0"/>
              <a:t>. F.A.Z. </a:t>
            </a:r>
            <a:r>
              <a:rPr lang="nl-NL" sz="1200" dirty="0" err="1"/>
              <a:t>Retrieved</a:t>
            </a:r>
            <a:r>
              <a:rPr lang="nl-NL" sz="1200" dirty="0"/>
              <a:t> </a:t>
            </a:r>
            <a:r>
              <a:rPr lang="nl-NL" sz="1200" dirty="0" err="1"/>
              <a:t>from</a:t>
            </a:r>
            <a:r>
              <a:rPr lang="nl-NL" sz="1200" dirty="0"/>
              <a:t> </a:t>
            </a:r>
            <a:r>
              <a:rPr lang="nl-NL" sz="1200" dirty="0" err="1"/>
              <a:t>Permalink</a:t>
            </a:r>
            <a:r>
              <a:rPr lang="nl-NL" sz="1200" dirty="0"/>
              <a:t>: </a:t>
            </a:r>
            <a:r>
              <a:rPr lang="nl-NL" sz="1200" dirty="0">
                <a:hlinkClick r:id="rId2"/>
              </a:rPr>
              <a:t>https://www.faz.net/-in2-9h3jj</a:t>
            </a:r>
            <a:r>
              <a:rPr lang="nl-NL" sz="1200" dirty="0"/>
              <a:t>, 31.03.2018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Training &amp; </a:t>
            </a:r>
            <a:r>
              <a:rPr lang="nl-NL" b="1" dirty="0" err="1"/>
              <a:t>Education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Next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) </a:t>
            </a:r>
            <a:r>
              <a:rPr lang="nl-NL" dirty="0" err="1"/>
              <a:t>generation</a:t>
            </a:r>
            <a:r>
              <a:rPr lang="nl-NL" dirty="0"/>
              <a:t> of </a:t>
            </a:r>
            <a:r>
              <a:rPr lang="nl-NL" dirty="0" err="1"/>
              <a:t>researcers</a:t>
            </a:r>
            <a:r>
              <a:rPr lang="nl-NL" dirty="0"/>
              <a:t>: awareness </a:t>
            </a:r>
            <a:r>
              <a:rPr lang="nl-NL" dirty="0" err="1"/>
              <a:t>raising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skills </a:t>
            </a:r>
          </a:p>
          <a:p>
            <a:r>
              <a:rPr lang="nl-NL" dirty="0"/>
              <a:t>tool-</a:t>
            </a:r>
            <a:r>
              <a:rPr lang="nl-NL" dirty="0" err="1"/>
              <a:t>agnostic</a:t>
            </a:r>
            <a:r>
              <a:rPr lang="nl-NL" dirty="0"/>
              <a:t> vs. tool-</a:t>
            </a:r>
            <a:r>
              <a:rPr lang="nl-NL" dirty="0" err="1"/>
              <a:t>dependent</a:t>
            </a:r>
            <a:r>
              <a:rPr lang="nl-NL" dirty="0"/>
              <a:t> </a:t>
            </a:r>
          </a:p>
          <a:p>
            <a:r>
              <a:rPr lang="nl-NL" dirty="0"/>
              <a:t>data </a:t>
            </a:r>
            <a:r>
              <a:rPr lang="nl-NL" dirty="0" err="1"/>
              <a:t>literacy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data </a:t>
            </a:r>
            <a:r>
              <a:rPr lang="nl-NL" dirty="0" err="1"/>
              <a:t>infrastructure</a:t>
            </a:r>
            <a:r>
              <a:rPr lang="nl-NL" dirty="0"/>
              <a:t> </a:t>
            </a:r>
            <a:r>
              <a:rPr lang="nl-NL" dirty="0" err="1"/>
              <a:t>literacy</a:t>
            </a:r>
            <a:r>
              <a:rPr lang="nl-NL" dirty="0"/>
              <a:t> </a:t>
            </a:r>
            <a:r>
              <a:rPr lang="nl-NL" baseline="30000" dirty="0"/>
              <a:t>[1]</a:t>
            </a:r>
          </a:p>
          <a:p>
            <a:endParaRPr lang="nl-NL" baseline="30000" dirty="0"/>
          </a:p>
          <a:p>
            <a:pPr marL="0" indent="0">
              <a:buNone/>
            </a:pPr>
            <a:endParaRPr lang="nl-NL" sz="1200" baseline="30000" dirty="0"/>
          </a:p>
          <a:p>
            <a:pPr marL="0" indent="0">
              <a:buNone/>
            </a:pPr>
            <a:endParaRPr lang="nl-NL" sz="1200" baseline="30000" dirty="0"/>
          </a:p>
          <a:p>
            <a:pPr marL="0" indent="0">
              <a:buNone/>
            </a:pPr>
            <a:r>
              <a:rPr lang="nl-NL" sz="1200" baseline="30000" dirty="0"/>
              <a:t>[1]</a:t>
            </a:r>
            <a:r>
              <a:rPr lang="nl-NL" sz="1200" dirty="0"/>
              <a:t> data </a:t>
            </a:r>
            <a:r>
              <a:rPr lang="nl-NL" sz="1200" dirty="0" err="1"/>
              <a:t>infrastructure</a:t>
            </a:r>
            <a:r>
              <a:rPr lang="nl-NL" sz="1200" dirty="0"/>
              <a:t> </a:t>
            </a:r>
            <a:r>
              <a:rPr lang="nl-NL" sz="1200" dirty="0" err="1"/>
              <a:t>literacy</a:t>
            </a:r>
            <a:r>
              <a:rPr lang="nl-NL" sz="1200" dirty="0"/>
              <a:t> </a:t>
            </a:r>
            <a:r>
              <a:rPr lang="nl-NL" sz="1200" dirty="0" err="1"/>
              <a:t>coined</a:t>
            </a:r>
            <a:r>
              <a:rPr lang="nl-NL" sz="1200" dirty="0"/>
              <a:t> </a:t>
            </a:r>
            <a:r>
              <a:rPr lang="nl-NL" sz="1200" dirty="0" err="1"/>
              <a:t>by</a:t>
            </a:r>
            <a:r>
              <a:rPr lang="nl-NL" sz="1200" dirty="0"/>
              <a:t> Gray, J., </a:t>
            </a:r>
            <a:r>
              <a:rPr lang="nl-NL" sz="1200" dirty="0" err="1"/>
              <a:t>Gerlitz</a:t>
            </a:r>
            <a:r>
              <a:rPr lang="nl-NL" sz="1200" dirty="0"/>
              <a:t>, C., &amp; </a:t>
            </a:r>
            <a:r>
              <a:rPr lang="nl-NL" sz="1200" dirty="0" err="1"/>
              <a:t>Bonegru</a:t>
            </a:r>
            <a:r>
              <a:rPr lang="nl-NL" sz="1200" dirty="0"/>
              <a:t>, L. (2018). Data </a:t>
            </a:r>
            <a:r>
              <a:rPr lang="nl-NL" sz="1200" dirty="0" err="1"/>
              <a:t>infrastructure</a:t>
            </a:r>
            <a:r>
              <a:rPr lang="nl-NL" sz="1200" dirty="0"/>
              <a:t> </a:t>
            </a:r>
            <a:r>
              <a:rPr lang="nl-NL" sz="1200" dirty="0" err="1"/>
              <a:t>literacy</a:t>
            </a:r>
            <a:r>
              <a:rPr lang="nl-NL" sz="1200" dirty="0"/>
              <a:t>. </a:t>
            </a:r>
            <a:r>
              <a:rPr lang="nl-NL" sz="1200" i="1" dirty="0"/>
              <a:t>Big Data &amp; Society</a:t>
            </a:r>
            <a:r>
              <a:rPr lang="nl-NL" sz="1200" dirty="0"/>
              <a:t>, 1–13. </a:t>
            </a:r>
            <a:r>
              <a:rPr lang="nl-NL" sz="1200" dirty="0">
                <a:hlinkClick r:id="rId2"/>
              </a:rPr>
              <a:t>https://doi.org/10.1177/2053951718786316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/>
              <a:t>Research Data </a:t>
            </a:r>
            <a:br>
              <a:rPr lang="en-GB" sz="3600" b="1" dirty="0"/>
            </a:br>
            <a:r>
              <a:rPr lang="en-GB" sz="3600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11" y="193886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Research Data </a:t>
            </a:r>
            <a:br>
              <a:rPr lang="en-GB" dirty="0"/>
            </a:br>
            <a:r>
              <a:rPr lang="en-GB" dirty="0"/>
              <a:t>Management describes the</a:t>
            </a:r>
            <a:br>
              <a:rPr lang="en-GB" dirty="0"/>
            </a:br>
            <a:r>
              <a:rPr lang="en-GB" dirty="0"/>
              <a:t>process to </a:t>
            </a:r>
            <a:r>
              <a:rPr lang="en-GB" b="1" dirty="0"/>
              <a:t>curate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(or manage) research data </a:t>
            </a:r>
            <a:br>
              <a:rPr lang="en-GB" dirty="0"/>
            </a:br>
            <a:r>
              <a:rPr lang="en-GB" dirty="0"/>
              <a:t>along the </a:t>
            </a:r>
            <a:r>
              <a:rPr lang="en-GB" b="1" dirty="0"/>
              <a:t>research data </a:t>
            </a:r>
            <a:br>
              <a:rPr lang="en-GB" b="1" dirty="0"/>
            </a:br>
            <a:r>
              <a:rPr lang="en-GB" b="1" dirty="0"/>
              <a:t>lifecycle </a:t>
            </a:r>
            <a:r>
              <a:rPr lang="en-GB" dirty="0"/>
              <a:t>and includes </a:t>
            </a:r>
            <a:br>
              <a:rPr lang="en-GB" dirty="0"/>
            </a:br>
            <a:r>
              <a:rPr lang="en-GB" dirty="0"/>
              <a:t>various activities such as </a:t>
            </a:r>
            <a:br>
              <a:rPr lang="en-GB" dirty="0"/>
            </a:br>
            <a:r>
              <a:rPr lang="en-GB" b="1" dirty="0"/>
              <a:t>planning, producing, selection, </a:t>
            </a:r>
            <a:br>
              <a:rPr lang="en-GB" b="1" dirty="0"/>
            </a:br>
            <a:r>
              <a:rPr lang="en-GB" b="1" dirty="0"/>
              <a:t>analysis, archiving, and preparation for reuse</a:t>
            </a:r>
            <a:r>
              <a:rPr lang="en-GB" dirty="0"/>
              <a:t>. Because data are very heterogeneous, </a:t>
            </a:r>
            <a:r>
              <a:rPr lang="en-GB" b="1" dirty="0"/>
              <a:t>discipline and data specific solutions</a:t>
            </a:r>
            <a:r>
              <a:rPr lang="en-GB" dirty="0"/>
              <a:t> can be required.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Afbeelding 4" descr="Screen Shot 2018-08-17 at 14.55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759" y="977612"/>
            <a:ext cx="3284980" cy="327529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723204" y="4226065"/>
            <a:ext cx="3284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7F7F7F"/>
                </a:solidFill>
              </a:rPr>
              <a:t>Picture: Road </a:t>
            </a:r>
            <a:r>
              <a:rPr lang="nl-NL" sz="1200" dirty="0" err="1">
                <a:solidFill>
                  <a:srgbClr val="7F7F7F"/>
                </a:solidFill>
              </a:rPr>
              <a:t>Sign</a:t>
            </a:r>
            <a:r>
              <a:rPr lang="nl-NL" sz="1200" dirty="0">
                <a:solidFill>
                  <a:srgbClr val="7F7F7F"/>
                </a:solidFill>
              </a:rPr>
              <a:t> </a:t>
            </a:r>
            <a:r>
              <a:rPr lang="nl-NL" sz="1200" dirty="0" err="1">
                <a:solidFill>
                  <a:srgbClr val="7F7F7F"/>
                </a:solidFill>
              </a:rPr>
              <a:t>by</a:t>
            </a:r>
            <a:r>
              <a:rPr lang="nl-NL" sz="1200" dirty="0">
                <a:solidFill>
                  <a:srgbClr val="7F7F7F"/>
                </a:solidFill>
              </a:rPr>
              <a:t> Free Images</a:t>
            </a:r>
          </a:p>
          <a:p>
            <a:r>
              <a:rPr lang="nl-NL" sz="1200" dirty="0">
                <a:solidFill>
                  <a:srgbClr val="7F7F7F"/>
                </a:solidFill>
                <a:hlinkClick r:id="rId4"/>
              </a:rPr>
              <a:t>(www.inkmedia</a:t>
            </a:r>
            <a:r>
              <a:rPr lang="nl-NL" sz="1200" dirty="0">
                <a:solidFill>
                  <a:srgbClr val="7F7F7F"/>
                </a:solidFill>
              </a:rPr>
              <a:t>), CC BY 2.0</a:t>
            </a:r>
            <a:r>
              <a:rPr lang="nl-NL" sz="1200" dirty="0"/>
              <a:t>   </a:t>
            </a:r>
            <a:br>
              <a:rPr lang="nl-NL" sz="1200" dirty="0"/>
            </a:br>
            <a:r>
              <a:rPr lang="nl-NL" sz="1200" dirty="0">
                <a:hlinkClick r:id="rId5"/>
              </a:rPr>
              <a:t>https://flic.kr/p/JoVNhU</a:t>
            </a:r>
            <a:r>
              <a:rPr lang="nl-NL" sz="1200" dirty="0"/>
              <a:t> </a:t>
            </a:r>
          </a:p>
        </p:txBody>
      </p:sp>
      <p:sp>
        <p:nvSpPr>
          <p:cNvPr id="7" name="Rechthoek 5"/>
          <p:cNvSpPr/>
          <p:nvPr/>
        </p:nvSpPr>
        <p:spPr>
          <a:xfrm>
            <a:off x="854750" y="6173719"/>
            <a:ext cx="7499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>
                <a:solidFill>
                  <a:srgbClr val="7F7F7F"/>
                </a:solidFill>
              </a:rPr>
              <a:t>Translated</a:t>
            </a:r>
            <a:r>
              <a:rPr lang="nl-NL" sz="1200" dirty="0">
                <a:solidFill>
                  <a:srgbClr val="7F7F7F"/>
                </a:solidFill>
              </a:rPr>
              <a:t> (UW) </a:t>
            </a:r>
            <a:r>
              <a:rPr lang="nl-NL" sz="1200" dirty="0" err="1">
                <a:solidFill>
                  <a:srgbClr val="7F7F7F"/>
                </a:solidFill>
              </a:rPr>
              <a:t>from</a:t>
            </a:r>
            <a:r>
              <a:rPr lang="nl-NL" sz="1200" dirty="0">
                <a:solidFill>
                  <a:srgbClr val="7F7F7F"/>
                </a:solidFill>
              </a:rPr>
              <a:t>: AG </a:t>
            </a:r>
            <a:r>
              <a:rPr lang="nl-NL" sz="1200" dirty="0" err="1">
                <a:solidFill>
                  <a:srgbClr val="7F7F7F"/>
                </a:solidFill>
              </a:rPr>
              <a:t>Forschungsdaten</a:t>
            </a:r>
            <a:r>
              <a:rPr lang="nl-NL" sz="1200" dirty="0">
                <a:solidFill>
                  <a:srgbClr val="7F7F7F"/>
                </a:solidFill>
              </a:rPr>
              <a:t> der </a:t>
            </a:r>
            <a:r>
              <a:rPr lang="nl-NL" sz="1200" dirty="0" err="1">
                <a:solidFill>
                  <a:srgbClr val="7F7F7F"/>
                </a:solidFill>
              </a:rPr>
              <a:t>Schwerpunktinitiative</a:t>
            </a:r>
            <a:r>
              <a:rPr lang="nl-NL" sz="1200" dirty="0">
                <a:solidFill>
                  <a:srgbClr val="7F7F7F"/>
                </a:solidFill>
              </a:rPr>
              <a:t> “Digitale Information” der Allianz der </a:t>
            </a:r>
            <a:r>
              <a:rPr lang="nl-NL" sz="1200" dirty="0" err="1">
                <a:solidFill>
                  <a:srgbClr val="7F7F7F"/>
                </a:solidFill>
              </a:rPr>
              <a:t>deutschen</a:t>
            </a:r>
            <a:r>
              <a:rPr lang="nl-NL" sz="1200" dirty="0">
                <a:solidFill>
                  <a:srgbClr val="7F7F7F"/>
                </a:solidFill>
              </a:rPr>
              <a:t> </a:t>
            </a:r>
            <a:r>
              <a:rPr lang="nl-NL" sz="1200" dirty="0" err="1">
                <a:solidFill>
                  <a:srgbClr val="7F7F7F"/>
                </a:solidFill>
              </a:rPr>
              <a:t>Wissenschaftsorganisationen</a:t>
            </a:r>
            <a:r>
              <a:rPr lang="nl-NL" sz="1200" dirty="0">
                <a:solidFill>
                  <a:srgbClr val="7F7F7F"/>
                </a:solidFill>
              </a:rPr>
              <a:t>, </a:t>
            </a:r>
            <a:r>
              <a:rPr lang="nl-NL" sz="1200" dirty="0" err="1">
                <a:solidFill>
                  <a:srgbClr val="7F7F7F"/>
                </a:solidFill>
              </a:rPr>
              <a:t>Forschungsdatenmanagement</a:t>
            </a:r>
            <a:r>
              <a:rPr lang="nl-NL" sz="1200" dirty="0">
                <a:solidFill>
                  <a:srgbClr val="7F7F7F"/>
                </a:solidFill>
              </a:rPr>
              <a:t>: </a:t>
            </a:r>
            <a:r>
              <a:rPr lang="nl-NL" sz="1200" dirty="0" err="1">
                <a:solidFill>
                  <a:srgbClr val="7F7F7F"/>
                </a:solidFill>
              </a:rPr>
              <a:t>Eine</a:t>
            </a:r>
            <a:r>
              <a:rPr lang="nl-NL" sz="1200" dirty="0">
                <a:solidFill>
                  <a:srgbClr val="7F7F7F"/>
                </a:solidFill>
              </a:rPr>
              <a:t> </a:t>
            </a:r>
            <a:r>
              <a:rPr lang="nl-NL" sz="1200" dirty="0" err="1">
                <a:solidFill>
                  <a:srgbClr val="7F7F7F"/>
                </a:solidFill>
              </a:rPr>
              <a:t>Handreichung</a:t>
            </a:r>
            <a:r>
              <a:rPr lang="nl-NL" sz="1200" dirty="0">
                <a:solidFill>
                  <a:srgbClr val="7F7F7F"/>
                </a:solidFill>
              </a:rPr>
              <a:t>, 2018, p. 4. Online: </a:t>
            </a:r>
            <a:r>
              <a:rPr lang="nl-NL" sz="1200" dirty="0">
                <a:solidFill>
                  <a:srgbClr val="7F7F7F"/>
                </a:solidFill>
                <a:hlinkClick r:id="rId6"/>
              </a:rPr>
              <a:t>http://doi.org/10.2312/allianzoa.029</a:t>
            </a:r>
            <a:r>
              <a:rPr lang="nl-NL" sz="1200" dirty="0">
                <a:solidFill>
                  <a:srgbClr val="7F7F7F"/>
                </a:solidFill>
              </a:rPr>
              <a:t> (CC BY 4.0)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68185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RDMO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b="1" dirty="0"/>
              <a:t>Research Data </a:t>
            </a:r>
            <a:br>
              <a:rPr lang="nl-NL" b="1" dirty="0"/>
            </a:br>
            <a:r>
              <a:rPr lang="nl-NL" b="1" dirty="0"/>
              <a:t>Management </a:t>
            </a:r>
            <a:r>
              <a:rPr lang="nl-NL" b="1" dirty="0" err="1"/>
              <a:t>Organiser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22</a:t>
            </a:fld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7140222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9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4" y="5355961"/>
            <a:ext cx="3275215" cy="1151595"/>
          </a:xfrm>
          <a:prstGeom prst="rect">
            <a:avLst/>
          </a:prstGeom>
        </p:spPr>
      </p:pic>
      <p:pic>
        <p:nvPicPr>
          <p:cNvPr id="10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39" y="5790202"/>
            <a:ext cx="3173747" cy="566150"/>
          </a:xfrm>
          <a:prstGeom prst="rect">
            <a:avLst/>
          </a:prstGeom>
        </p:spPr>
      </p:pic>
      <p:pic>
        <p:nvPicPr>
          <p:cNvPr id="11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55" y="5569749"/>
            <a:ext cx="1875613" cy="937807"/>
          </a:xfrm>
          <a:prstGeom prst="rect">
            <a:avLst/>
          </a:prstGeom>
        </p:spPr>
      </p:pic>
      <p:pic>
        <p:nvPicPr>
          <p:cNvPr id="13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6" y="70555"/>
            <a:ext cx="3122269" cy="655765"/>
          </a:xfrm>
          <a:prstGeom prst="rect">
            <a:avLst/>
          </a:prstGeom>
        </p:spPr>
      </p:pic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 err="1"/>
              <a:t>Organiser</a:t>
            </a:r>
            <a:r>
              <a:rPr lang="nl-NL" dirty="0"/>
              <a:t> </a:t>
            </a:r>
            <a:r>
              <a:rPr lang="nl-NL" dirty="0" err="1"/>
              <a:t>instead</a:t>
            </a:r>
            <a:r>
              <a:rPr lang="nl-NL" dirty="0"/>
              <a:t> of a </a:t>
            </a:r>
            <a:r>
              <a:rPr lang="nl-NL" dirty="0" err="1"/>
              <a:t>static</a:t>
            </a:r>
            <a:r>
              <a:rPr lang="nl-NL" dirty="0"/>
              <a:t> plan: </a:t>
            </a:r>
            <a:r>
              <a:rPr lang="nl-NL" b="1" dirty="0"/>
              <a:t>Active Data Management</a:t>
            </a:r>
          </a:p>
          <a:p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instead</a:t>
            </a:r>
            <a:r>
              <a:rPr lang="nl-NL" dirty="0"/>
              <a:t> of </a:t>
            </a:r>
            <a:r>
              <a:rPr lang="nl-NL" dirty="0" err="1"/>
              <a:t>central</a:t>
            </a:r>
            <a:r>
              <a:rPr lang="nl-NL" dirty="0"/>
              <a:t>: </a:t>
            </a:r>
            <a:r>
              <a:rPr lang="nl-NL" dirty="0" err="1"/>
              <a:t>Customization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institutions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research </a:t>
            </a:r>
            <a:r>
              <a:rPr lang="nl-NL" dirty="0" err="1"/>
              <a:t>fields</a:t>
            </a:r>
            <a:endParaRPr lang="nl-NL" dirty="0"/>
          </a:p>
          <a:p>
            <a:r>
              <a:rPr lang="nl-NL" dirty="0"/>
              <a:t>Engagement of </a:t>
            </a:r>
            <a:r>
              <a:rPr lang="nl-NL" dirty="0" err="1"/>
              <a:t>all</a:t>
            </a:r>
            <a:r>
              <a:rPr lang="nl-NL" dirty="0"/>
              <a:t> stakeholders </a:t>
            </a:r>
          </a:p>
          <a:p>
            <a:r>
              <a:rPr lang="nl-NL" dirty="0" err="1"/>
              <a:t>Guided</a:t>
            </a:r>
            <a:r>
              <a:rPr lang="nl-NL" dirty="0"/>
              <a:t> Questionnaire</a:t>
            </a:r>
          </a:p>
          <a:p>
            <a:pPr marL="0" indent="0">
              <a:buNone/>
            </a:pPr>
            <a:r>
              <a:rPr lang="de-DE" b="1" dirty="0">
                <a:ea typeface="MS PGothic" charset="0"/>
              </a:rPr>
              <a:t>➽ </a:t>
            </a:r>
            <a:r>
              <a:rPr lang="en-US" dirty="0">
                <a:hlinkClick r:id="rId6"/>
              </a:rPr>
              <a:t>https://rdmorganiser.github.io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37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DMO_Karte_2019032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74" y="0"/>
            <a:ext cx="538353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Independent operation by 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Universities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Research Institutions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Libraries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Collaborations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0331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https://rdmorganiser.github.io/kooperationen/</a:t>
            </a:r>
            <a:r>
              <a:rPr lang="en-US" dirty="0"/>
              <a:t> </a:t>
            </a: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/>
              <a:t>Research Data </a:t>
            </a:r>
            <a:br>
              <a:rPr lang="nl-NL" b="1"/>
            </a:br>
            <a:r>
              <a:rPr lang="nl-NL" b="1"/>
              <a:t>Management Organiser</a:t>
            </a:r>
            <a:endParaRPr lang="nl-NL" b="1" dirty="0"/>
          </a:p>
        </p:txBody>
      </p:sp>
      <p:pic>
        <p:nvPicPr>
          <p:cNvPr id="8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87" y="101223"/>
            <a:ext cx="1789665" cy="178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I want </a:t>
            </a:r>
            <a:r>
              <a:rPr lang="nl-NL" b="1" dirty="0" err="1"/>
              <a:t>it</a:t>
            </a:r>
            <a:r>
              <a:rPr lang="nl-NL" b="1" dirty="0"/>
              <a:t> </a:t>
            </a:r>
            <a:r>
              <a:rPr lang="nl-NL" b="1" dirty="0" err="1"/>
              <a:t>all</a:t>
            </a:r>
            <a:r>
              <a:rPr lang="nl-NL" b="1" dirty="0"/>
              <a:t>, </a:t>
            </a:r>
            <a:r>
              <a:rPr lang="nl-NL" b="1" dirty="0" err="1"/>
              <a:t>and</a:t>
            </a:r>
            <a:r>
              <a:rPr lang="nl-NL" b="1" dirty="0"/>
              <a:t> I want </a:t>
            </a:r>
            <a:r>
              <a:rPr lang="nl-NL" b="1" dirty="0" err="1"/>
              <a:t>it</a:t>
            </a:r>
            <a:r>
              <a:rPr lang="nl-NL" b="1" dirty="0"/>
              <a:t> </a:t>
            </a:r>
            <a:r>
              <a:rPr lang="nl-NL" b="1" dirty="0" err="1"/>
              <a:t>now</a:t>
            </a:r>
            <a:r>
              <a:rPr lang="nl-NL" b="1" dirty="0"/>
              <a:t>!</a:t>
            </a:r>
          </a:p>
        </p:txBody>
      </p:sp>
      <p:pic>
        <p:nvPicPr>
          <p:cNvPr id="7" name="Tijdelijke aanduiding voor inhoud 6" descr="Screen Shot 2019-03-22 at 14.51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2" r="-18662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25</a:t>
            </a:fld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457200" y="6211669"/>
            <a:ext cx="7854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/>
              <a:t>This</a:t>
            </a:r>
            <a:r>
              <a:rPr lang="nl-NL" sz="1200" dirty="0"/>
              <a:t> is the cover art </a:t>
            </a:r>
            <a:r>
              <a:rPr lang="nl-NL" sz="1200" dirty="0" err="1"/>
              <a:t>for</a:t>
            </a:r>
            <a:r>
              <a:rPr lang="nl-NL" sz="1200" dirty="0"/>
              <a:t> the single I Want It </a:t>
            </a:r>
            <a:r>
              <a:rPr lang="nl-NL" sz="1200" dirty="0" err="1"/>
              <a:t>All</a:t>
            </a:r>
            <a:r>
              <a:rPr lang="nl-NL" sz="1200" dirty="0"/>
              <a:t> </a:t>
            </a:r>
            <a:r>
              <a:rPr lang="nl-NL" sz="1200" dirty="0" err="1"/>
              <a:t>by</a:t>
            </a:r>
            <a:r>
              <a:rPr lang="nl-NL" sz="1200" dirty="0"/>
              <a:t> the artist Queen. The cover art copyright is </a:t>
            </a:r>
            <a:r>
              <a:rPr lang="nl-NL" sz="1200" dirty="0" err="1"/>
              <a:t>believed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belong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the label, Parlophone, </a:t>
            </a:r>
            <a:r>
              <a:rPr lang="nl-NL" sz="1200" dirty="0" err="1"/>
              <a:t>Capitol</a:t>
            </a:r>
            <a:r>
              <a:rPr lang="nl-NL" sz="1200" dirty="0"/>
              <a:t>, or the </a:t>
            </a:r>
            <a:r>
              <a:rPr lang="nl-NL" sz="1200" dirty="0" err="1"/>
              <a:t>graphic</a:t>
            </a:r>
            <a:r>
              <a:rPr lang="nl-NL" sz="1200" dirty="0"/>
              <a:t> artist(s). </a:t>
            </a:r>
            <a:r>
              <a:rPr lang="nl-NL" sz="1200" dirty="0" err="1"/>
              <a:t>Marked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FAIR </a:t>
            </a:r>
            <a:r>
              <a:rPr lang="nl-NL" sz="1200" dirty="0" err="1"/>
              <a:t>Use</a:t>
            </a:r>
            <a:r>
              <a:rPr lang="nl-NL" sz="1200" dirty="0"/>
              <a:t>. </a:t>
            </a:r>
            <a:r>
              <a:rPr lang="nl-NL" sz="1200" dirty="0">
                <a:hlinkClick r:id="rId3"/>
              </a:rPr>
              <a:t>https://upload.wikimedia.org/wikipedia/en/6/6f/Queen_I_Want_It_All.png</a:t>
            </a:r>
            <a:r>
              <a:rPr lang="nl-N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789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664"/>
            <a:ext cx="8229600" cy="4774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To create a broad culture of </a:t>
            </a:r>
            <a:br>
              <a:rPr lang="en-GB" sz="2800" dirty="0"/>
            </a:br>
            <a:r>
              <a:rPr lang="en-GB" sz="2800" dirty="0"/>
              <a:t>FAIR data sharing in the </a:t>
            </a:r>
            <a:br>
              <a:rPr lang="en-GB" sz="2800" dirty="0"/>
            </a:br>
            <a:r>
              <a:rPr lang="en-GB" sz="2800" dirty="0"/>
              <a:t>humanities, </a:t>
            </a:r>
            <a:br>
              <a:rPr lang="en-GB" sz="2800" dirty="0"/>
            </a:br>
            <a:r>
              <a:rPr lang="en-GB" sz="2800" dirty="0"/>
              <a:t>we have to roll up our sleeves, </a:t>
            </a:r>
            <a:br>
              <a:rPr lang="en-GB" sz="2800" dirty="0"/>
            </a:br>
            <a:r>
              <a:rPr lang="en-GB" sz="2800" dirty="0"/>
              <a:t>team up, and distribute hats:  </a:t>
            </a:r>
          </a:p>
          <a:p>
            <a:r>
              <a:rPr lang="en-GB" sz="2800" dirty="0"/>
              <a:t>Embrace Open principles </a:t>
            </a:r>
          </a:p>
          <a:p>
            <a:r>
              <a:rPr lang="en-GB" sz="2800" dirty="0"/>
              <a:t>Bridge the gap between the digital and the humanities </a:t>
            </a:r>
          </a:p>
          <a:p>
            <a:r>
              <a:rPr lang="en-GB" sz="2800" dirty="0"/>
              <a:t>Look what we can learn from the Digital Humanities and other data savvy disciplines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26</a:t>
            </a:fld>
            <a:endParaRPr lang="en-US"/>
          </a:p>
        </p:txBody>
      </p:sp>
      <p:pic>
        <p:nvPicPr>
          <p:cNvPr id="5" name="Afbeelding 4" descr="Screen Shot 2018-08-17 at 14.34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741" y="295676"/>
            <a:ext cx="3835780" cy="287006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055057" y="3181006"/>
            <a:ext cx="3740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>
                <a:solidFill>
                  <a:srgbClr val="7F7F7F"/>
                </a:solidFill>
              </a:rPr>
              <a:t>Picture: open </a:t>
            </a:r>
            <a:r>
              <a:rPr lang="nl-NL" sz="1200" dirty="0" err="1">
                <a:solidFill>
                  <a:srgbClr val="7F7F7F"/>
                </a:solidFill>
              </a:rPr>
              <a:t>by</a:t>
            </a:r>
            <a:r>
              <a:rPr lang="nl-NL" sz="1200" dirty="0">
                <a:solidFill>
                  <a:srgbClr val="7F7F7F"/>
                </a:solidFill>
              </a:rPr>
              <a:t> velkr0 CC BY 2.0,</a:t>
            </a:r>
            <a:r>
              <a:rPr lang="nl-NL" sz="1200" dirty="0"/>
              <a:t> </a:t>
            </a:r>
            <a:r>
              <a:rPr lang="nl-NL" sz="1200" dirty="0">
                <a:hlinkClick r:id="rId4"/>
              </a:rPr>
              <a:t>https://flic.kr/p/mzqM</a:t>
            </a:r>
            <a:r>
              <a:rPr lang="nl-NL" sz="1200" dirty="0"/>
              <a:t> </a:t>
            </a: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err="1"/>
              <a:t>Viva</a:t>
            </a:r>
            <a:r>
              <a:rPr lang="nl-NL" b="1" dirty="0"/>
              <a:t> la Open </a:t>
            </a:r>
            <a:br>
              <a:rPr lang="nl-NL" b="1" dirty="0"/>
            </a:br>
            <a:r>
              <a:rPr lang="nl-NL" b="1" dirty="0" err="1"/>
              <a:t>Revolution</a:t>
            </a:r>
            <a:r>
              <a:rPr lang="nl-NL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0422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77427"/>
            <a:ext cx="8229600" cy="2620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CONTACT: </a:t>
            </a:r>
          </a:p>
          <a:p>
            <a:pPr marL="0" indent="0" algn="ctr">
              <a:buNone/>
            </a:pPr>
            <a:r>
              <a:rPr lang="en-US" sz="1900" b="1" dirty="0"/>
              <a:t>Dr. Ulrike Wuttke</a:t>
            </a:r>
            <a:r>
              <a:rPr lang="en-US" sz="1900" dirty="0"/>
              <a:t> </a:t>
            </a:r>
            <a:br>
              <a:rPr lang="en-US" sz="1900" dirty="0"/>
            </a:br>
            <a:r>
              <a:rPr lang="en-US" sz="1900" b="0" dirty="0"/>
              <a:t>University of Applied Sciences Potsdam (FHP)</a:t>
            </a:r>
          </a:p>
          <a:p>
            <a:pPr marL="0" indent="0" algn="ctr">
              <a:buNone/>
            </a:pPr>
            <a:r>
              <a:rPr lang="en-US" sz="1900" dirty="0">
                <a:hlinkClick r:id="rId3"/>
              </a:rPr>
              <a:t>wuttke@fh-potsdam.de</a:t>
            </a:r>
            <a:endParaRPr lang="en-US" sz="1900" dirty="0"/>
          </a:p>
          <a:p>
            <a:pPr marL="0" indent="0" algn="ctr">
              <a:buNone/>
            </a:pPr>
            <a:r>
              <a:rPr lang="en-US" sz="1900" dirty="0"/>
              <a:t>@</a:t>
            </a:r>
            <a:r>
              <a:rPr lang="en-US" sz="1900" dirty="0" err="1"/>
              <a:t>UWuttke</a:t>
            </a:r>
            <a:r>
              <a:rPr lang="en-US" sz="1900" dirty="0"/>
              <a:t> </a:t>
            </a:r>
          </a:p>
          <a:p>
            <a:pPr marL="0" indent="0" algn="ctr">
              <a:buNone/>
            </a:pPr>
            <a:endParaRPr lang="en-US" sz="19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b="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27</a:t>
            </a:fld>
            <a:endParaRPr lang="en-US"/>
          </a:p>
        </p:txBody>
      </p:sp>
      <p:pic>
        <p:nvPicPr>
          <p:cNvPr id="8" name="Shape 91" descr="Logo_FHP_Horizontal.jpe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497" y="113216"/>
            <a:ext cx="2150755" cy="12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570276" y="3518566"/>
            <a:ext cx="8116524" cy="26515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>
                <a:solidFill>
                  <a:srgbClr val="000090"/>
                </a:solidFill>
                <a:ea typeface="MS PGothic" charset="0"/>
              </a:rPr>
              <a:t>RDMO: </a:t>
            </a:r>
          </a:p>
          <a:p>
            <a:pPr marL="0" indent="0">
              <a:buNone/>
            </a:pPr>
            <a:r>
              <a:rPr lang="de-DE" sz="2400" b="1" dirty="0">
                <a:ea typeface="MS PGothic" charset="0"/>
              </a:rPr>
              <a:t>➽ Open Source: </a:t>
            </a:r>
            <a:r>
              <a:rPr lang="de-DE" sz="2400" dirty="0">
                <a:ea typeface="MS PGothic" charset="0"/>
                <a:hlinkClick r:id="rId5"/>
              </a:rPr>
              <a:t>https://github.com/rdmorganiser</a:t>
            </a:r>
            <a:r>
              <a:rPr lang="de-DE" sz="2400" dirty="0">
                <a:ea typeface="MS PGothic" charset="0"/>
              </a:rPr>
              <a:t>  </a:t>
            </a:r>
          </a:p>
          <a:p>
            <a:pPr marL="0" indent="0">
              <a:buNone/>
            </a:pPr>
            <a:r>
              <a:rPr lang="de-DE" sz="2400" b="1" dirty="0">
                <a:ea typeface="MS PGothic" charset="0"/>
              </a:rPr>
              <a:t>➽ Demo Instance: </a:t>
            </a:r>
            <a:r>
              <a:rPr lang="de-DE" sz="2400" dirty="0">
                <a:ea typeface="MS PGothic" charset="0"/>
                <a:hlinkClick r:id="rId6"/>
              </a:rPr>
              <a:t>https://rdmo.aip.de/</a:t>
            </a:r>
            <a:r>
              <a:rPr lang="de-DE" sz="2400" dirty="0">
                <a:ea typeface="MS PGothic" charset="0"/>
              </a:rPr>
              <a:t> </a:t>
            </a:r>
          </a:p>
          <a:p>
            <a:pPr marL="0" indent="0">
              <a:buNone/>
            </a:pPr>
            <a:r>
              <a:rPr lang="de-DE" sz="2400" b="1" dirty="0">
                <a:ea typeface="MS PGothic" charset="0"/>
              </a:rPr>
              <a:t>➽ Twitter: </a:t>
            </a:r>
            <a:r>
              <a:rPr lang="de-DE" sz="2400" dirty="0">
                <a:ea typeface="MS PGothic" charset="0"/>
                <a:hlinkClick r:id="rId7"/>
              </a:rPr>
              <a:t>https://twitter.com/rdmorganiser</a:t>
            </a:r>
            <a:endParaRPr lang="de-DE" sz="2400" b="1" dirty="0">
              <a:ea typeface="MS PGothic" charset="0"/>
            </a:endParaRPr>
          </a:p>
          <a:p>
            <a:pPr marL="0" indent="0">
              <a:buNone/>
            </a:pPr>
            <a:r>
              <a:rPr lang="de-DE" sz="2400" b="1" dirty="0">
                <a:ea typeface="MS PGothic" charset="0"/>
              </a:rPr>
              <a:t>➽ Public Mailing List (German): </a:t>
            </a:r>
            <a:r>
              <a:rPr lang="de-DE" sz="2400" dirty="0">
                <a:ea typeface="MS PGothic" charset="0"/>
                <a:hlinkClick r:id="rId8"/>
              </a:rPr>
              <a:t>https://www.listserv.dfn.de/sympa/info/rdmo</a:t>
            </a:r>
            <a:r>
              <a:rPr lang="de-DE" sz="2400" dirty="0">
                <a:ea typeface="MS PGothic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4" y="1203149"/>
            <a:ext cx="1153407" cy="11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4867902" y="4062813"/>
            <a:ext cx="4050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Picture: Rocks at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hlinkClick r:id="rId2" tooltip="Category:Vlychada Beach"/>
              </a:rPr>
              <a:t>Vlychada Beach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in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hlinkClick r:id="rId3" tooltip="Category:Exomytis (Santorini)"/>
              </a:rPr>
              <a:t>Exomytis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,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hlinkClick r:id="rId4" tooltip="Category:Santorini"/>
              </a:rPr>
              <a:t>Santorini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, Greece, by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Dietmar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Rabich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, CC BY-SA 4.0,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https://commons.wikimedia.org/w/index.php?curid=63225571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6" name="Picture 6" descr="Rocks Black and Whit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235" y="1354681"/>
            <a:ext cx="4050321" cy="2694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1" y="931333"/>
            <a:ext cx="40922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90% of all digital research data is lost (estimation 2011) </a:t>
            </a:r>
            <a:r>
              <a:rPr lang="en-US" sz="3600" b="1" baseline="30000" dirty="0"/>
              <a:t>[1]</a:t>
            </a:r>
            <a:r>
              <a:rPr lang="en-US" sz="3600" b="1" dirty="0"/>
              <a:t> </a:t>
            </a:r>
          </a:p>
        </p:txBody>
      </p:sp>
      <p:sp>
        <p:nvSpPr>
          <p:cNvPr id="8" name="Rechthoek 7"/>
          <p:cNvSpPr/>
          <p:nvPr/>
        </p:nvSpPr>
        <p:spPr>
          <a:xfrm>
            <a:off x="381001" y="5433022"/>
            <a:ext cx="8537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[1]	See: Stefan Winkler-</a:t>
            </a:r>
            <a:r>
              <a:rPr lang="nl-NL" dirty="0" err="1"/>
              <a:t>Nees</a:t>
            </a:r>
            <a:r>
              <a:rPr lang="nl-NL" dirty="0"/>
              <a:t> (</a:t>
            </a:r>
            <a:r>
              <a:rPr lang="nl-NL" dirty="0" err="1"/>
              <a:t>from</a:t>
            </a:r>
            <a:r>
              <a:rPr lang="nl-NL" dirty="0"/>
              <a:t> the </a:t>
            </a:r>
            <a:r>
              <a:rPr lang="nl-NL" dirty="0" err="1"/>
              <a:t>Deutschen</a:t>
            </a:r>
            <a:r>
              <a:rPr lang="nl-NL" dirty="0"/>
              <a:t> </a:t>
            </a:r>
            <a:r>
              <a:rPr lang="nl-NL" dirty="0" err="1"/>
              <a:t>Forschungsgemeinschaft</a:t>
            </a:r>
            <a:r>
              <a:rPr lang="nl-NL" dirty="0"/>
              <a:t>-DFG), </a:t>
            </a:r>
            <a:r>
              <a:rPr lang="nl-NL" dirty="0" err="1"/>
              <a:t>Vorwort</a:t>
            </a:r>
            <a:r>
              <a:rPr lang="nl-NL" dirty="0"/>
              <a:t>, In: </a:t>
            </a:r>
            <a:r>
              <a:rPr lang="nl-NL" dirty="0" err="1"/>
              <a:t>Büttner</a:t>
            </a:r>
            <a:r>
              <a:rPr lang="nl-NL" dirty="0"/>
              <a:t>, Stephan; </a:t>
            </a:r>
            <a:r>
              <a:rPr lang="nl-NL" dirty="0" err="1"/>
              <a:t>Hobohm</a:t>
            </a:r>
            <a:r>
              <a:rPr lang="nl-NL" dirty="0"/>
              <a:t>, Hans-Christoph; Müller, Lars (ed.): </a:t>
            </a:r>
            <a:r>
              <a:rPr lang="nl-NL" dirty="0" err="1"/>
              <a:t>Handbuch</a:t>
            </a:r>
            <a:r>
              <a:rPr lang="nl-NL" dirty="0"/>
              <a:t> </a:t>
            </a:r>
            <a:r>
              <a:rPr lang="nl-NL" dirty="0" err="1"/>
              <a:t>Forschungsdatenmanagement</a:t>
            </a:r>
            <a:r>
              <a:rPr lang="nl-NL" dirty="0"/>
              <a:t>, Bad Honnef 2011, p. 5.</a:t>
            </a:r>
          </a:p>
        </p:txBody>
      </p:sp>
    </p:spTree>
    <p:extLst>
      <p:ext uri="{BB962C8B-B14F-4D97-AF65-F5344CB8AC3E}">
        <p14:creationId xmlns:p14="http://schemas.microsoft.com/office/powerpoint/2010/main" val="340980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-1038578" y="146666"/>
            <a:ext cx="11139262" cy="61261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230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your data sparkle joy?</a:t>
            </a:r>
            <a:br>
              <a:rPr lang="en-US" sz="60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your data FAIR?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4</a:t>
            </a:fld>
            <a:endParaRPr lang="en-US"/>
          </a:p>
        </p:txBody>
      </p:sp>
      <p:sp>
        <p:nvSpPr>
          <p:cNvPr id="3" name="Tekstvak 2"/>
          <p:cNvSpPr txBox="1"/>
          <p:nvPr/>
        </p:nvSpPr>
        <p:spPr>
          <a:xfrm>
            <a:off x="1233305" y="6328130"/>
            <a:ext cx="67390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Source pictures: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Left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 ‘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Adam’s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Creation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Sistine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Chapel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ceiling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’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Jörg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Bittner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Unna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, CC BY 3.0,</a:t>
            </a:r>
            <a:br>
              <a:rPr lang="nl-NL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https://commons.wikimedia.org/w/index.php?curid=46496746</a:t>
            </a:r>
            <a:r>
              <a:rPr lang="nl-NL" sz="1200" dirty="0"/>
              <a:t>, </a:t>
            </a:r>
            <a:r>
              <a:rPr lang="nl-NL" sz="1200" dirty="0">
                <a:solidFill>
                  <a:srgbClr val="7F7F7F"/>
                </a:solidFill>
              </a:rPr>
              <a:t>Right ‘Hand’ </a:t>
            </a:r>
            <a:r>
              <a:rPr lang="nl-NL" sz="1200" dirty="0" err="1">
                <a:solidFill>
                  <a:srgbClr val="7F7F7F"/>
                </a:solidFill>
              </a:rPr>
              <a:t>by</a:t>
            </a:r>
            <a:r>
              <a:rPr lang="nl-NL" sz="1200" dirty="0">
                <a:solidFill>
                  <a:srgbClr val="7F7F7F"/>
                </a:solidFill>
              </a:rPr>
              <a:t> </a:t>
            </a:r>
            <a:r>
              <a:rPr lang="nl-NL" sz="1200" dirty="0" err="1">
                <a:solidFill>
                  <a:srgbClr val="7F7F7F"/>
                </a:solidFill>
              </a:rPr>
              <a:t>Ulrike</a:t>
            </a:r>
            <a:r>
              <a:rPr lang="nl-NL" sz="1200" dirty="0">
                <a:solidFill>
                  <a:srgbClr val="7F7F7F"/>
                </a:solidFill>
              </a:rPr>
              <a:t> Wuttke, CC BY 4.0</a:t>
            </a:r>
            <a:r>
              <a:rPr lang="nl-NL" dirty="0">
                <a:solidFill>
                  <a:srgbClr val="7F7F7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213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/>
              <a:t>Open Science has many facets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5</a:t>
            </a:fld>
            <a:endParaRPr lang="en-US"/>
          </a:p>
        </p:txBody>
      </p:sp>
      <p:pic>
        <p:nvPicPr>
          <p:cNvPr id="7" name="Shape 63"/>
          <p:cNvPicPr preferRelativeResize="0">
            <a:picLocks noGrp="1"/>
          </p:cNvPicPr>
          <p:nvPr>
            <p:ph idx="1"/>
          </p:nvPr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8" name="Shape 64"/>
          <p:cNvSpPr txBox="1"/>
          <p:nvPr/>
        </p:nvSpPr>
        <p:spPr>
          <a:xfrm>
            <a:off x="34956" y="5908000"/>
            <a:ext cx="4433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 dirty="0">
                <a:solidFill>
                  <a:srgbClr val="999999"/>
                </a:solidFill>
              </a:rPr>
              <a:t>Source Picture: </a:t>
            </a:r>
            <a:r>
              <a:rPr lang="de" sz="1200" u="sng" dirty="0">
                <a:solidFill>
                  <a:srgbClr val="999999"/>
                </a:solidFill>
                <a:hlinkClick r:id="rId4"/>
              </a:rPr>
              <a:t>https://www.fosteropenscience.eu/content/what-open-science-introduction</a:t>
            </a:r>
            <a:r>
              <a:rPr lang="de" sz="1200" dirty="0">
                <a:solidFill>
                  <a:srgbClr val="999999"/>
                </a:solidFill>
              </a:rPr>
              <a:t>, CC BY 4.0 </a:t>
            </a:r>
            <a:endParaRPr sz="1200" dirty="0">
              <a:solidFill>
                <a:srgbClr val="999999"/>
              </a:solidFill>
            </a:endParaRPr>
          </a:p>
        </p:txBody>
      </p:sp>
      <p:sp>
        <p:nvSpPr>
          <p:cNvPr id="2" name="Heart 1"/>
          <p:cNvSpPr/>
          <p:nvPr/>
        </p:nvSpPr>
        <p:spPr>
          <a:xfrm>
            <a:off x="1674657" y="1213556"/>
            <a:ext cx="2667000" cy="2438400"/>
          </a:xfrm>
          <a:prstGeom prst="heart">
            <a:avLst/>
          </a:prstGeom>
          <a:noFill/>
          <a:ln w="155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“Open research data (ORD) have the potential not only to deliver </a:t>
            </a:r>
            <a:r>
              <a:rPr lang="en-GB" b="1" dirty="0" smtClean="0"/>
              <a:t>greater efficiencies </a:t>
            </a:r>
            <a:r>
              <a:rPr lang="en-GB" dirty="0" smtClean="0"/>
              <a:t>in research, but to improve its rigour and </a:t>
            </a:r>
            <a:r>
              <a:rPr lang="en-GB" b="1" dirty="0" smtClean="0"/>
              <a:t>reproducibility</a:t>
            </a:r>
            <a:r>
              <a:rPr lang="en-GB" dirty="0" smtClean="0"/>
              <a:t>, to enhance its </a:t>
            </a:r>
            <a:r>
              <a:rPr lang="en-GB" b="1" dirty="0" smtClean="0"/>
              <a:t>impact</a:t>
            </a:r>
            <a:r>
              <a:rPr lang="en-GB" dirty="0" smtClean="0"/>
              <a:t>, and to increase </a:t>
            </a:r>
            <a:r>
              <a:rPr lang="en-GB" b="1" dirty="0" smtClean="0"/>
              <a:t>public trust </a:t>
            </a:r>
            <a:r>
              <a:rPr lang="en-GB" dirty="0" smtClean="0"/>
              <a:t>in its results.” </a:t>
            </a:r>
            <a:r>
              <a:rPr lang="en-GB" baseline="30000" dirty="0" smtClean="0"/>
              <a:t>[1]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400" baseline="30000" dirty="0"/>
              <a:t>[1]</a:t>
            </a:r>
            <a:r>
              <a:rPr lang="nl-NL" sz="1400" dirty="0"/>
              <a:t> Open Research Data </a:t>
            </a:r>
            <a:r>
              <a:rPr lang="nl-NL" sz="1400" dirty="0" err="1"/>
              <a:t>Task</a:t>
            </a:r>
            <a:r>
              <a:rPr lang="nl-NL" sz="1400" dirty="0"/>
              <a:t> Force. (2018, </a:t>
            </a:r>
            <a:r>
              <a:rPr lang="nl-NL" sz="1400" dirty="0" err="1"/>
              <a:t>July</a:t>
            </a:r>
            <a:r>
              <a:rPr lang="nl-NL" sz="1400" dirty="0"/>
              <a:t>). </a:t>
            </a:r>
            <a:r>
              <a:rPr lang="nl-NL" sz="1400" dirty="0" err="1"/>
              <a:t>Realising</a:t>
            </a:r>
            <a:r>
              <a:rPr lang="nl-NL" sz="1400" dirty="0"/>
              <a:t> the </a:t>
            </a:r>
            <a:r>
              <a:rPr lang="nl-NL" sz="1400" dirty="0" err="1"/>
              <a:t>potential</a:t>
            </a:r>
            <a:r>
              <a:rPr lang="nl-NL" sz="1400" dirty="0"/>
              <a:t>: </a:t>
            </a:r>
            <a:r>
              <a:rPr lang="nl-NL" sz="1400" dirty="0" err="1"/>
              <a:t>Final</a:t>
            </a:r>
            <a:r>
              <a:rPr lang="nl-NL" sz="1400" dirty="0"/>
              <a:t> Report of the Open Research Data </a:t>
            </a:r>
            <a:r>
              <a:rPr lang="nl-NL" sz="1400" dirty="0" err="1"/>
              <a:t>Task</a:t>
            </a:r>
            <a:r>
              <a:rPr lang="nl-NL" sz="1400" dirty="0"/>
              <a:t> Force. Open Research Data </a:t>
            </a:r>
            <a:r>
              <a:rPr lang="nl-NL" sz="1400" dirty="0" err="1"/>
              <a:t>Task</a:t>
            </a:r>
            <a:r>
              <a:rPr lang="nl-NL" sz="1400" dirty="0"/>
              <a:t> Force, N.P., p. 3. </a:t>
            </a:r>
            <a:r>
              <a:rPr lang="nl-NL" sz="1400" dirty="0" err="1"/>
              <a:t>Retrieved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>
                <a:hlinkClick r:id="rId2"/>
              </a:rPr>
              <a:t>https://assets.publishing.service.gov.uk/government/uploads/system/uploads/attachment_data/file/775006/Realising-the-potential-ORDTF-July-2018.pdf</a:t>
            </a:r>
            <a:r>
              <a:rPr lang="nl-NL" sz="140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1" descr="open-access-logo-1024x4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55" y="126999"/>
            <a:ext cx="2779889" cy="11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7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Screen Shot 2018-07-18 at 19.0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7100"/>
            <a:ext cx="9131300" cy="500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441" y="6082865"/>
            <a:ext cx="7743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F7F7F"/>
                </a:solidFill>
              </a:rPr>
              <a:t>Source Picture: </a:t>
            </a:r>
            <a:r>
              <a:rPr lang="en-US" sz="1200" dirty="0">
                <a:solidFill>
                  <a:srgbClr val="7F7F7F"/>
                </a:solidFill>
                <a:hlinkClick r:id="rId3"/>
              </a:rPr>
              <a:t>https://zenodo.org/record/1285575#.W09yZH59jOR</a:t>
            </a:r>
            <a:r>
              <a:rPr lang="en-US" sz="1200" dirty="0">
                <a:solidFill>
                  <a:srgbClr val="7F7F7F"/>
                </a:solidFill>
              </a:rPr>
              <a:t> (Melanie </a:t>
            </a:r>
            <a:r>
              <a:rPr lang="en-US" sz="1200" dirty="0" err="1">
                <a:solidFill>
                  <a:srgbClr val="7F7F7F"/>
                </a:solidFill>
              </a:rPr>
              <a:t>Imming</a:t>
            </a:r>
            <a:r>
              <a:rPr lang="en-US" sz="1200" dirty="0">
                <a:solidFill>
                  <a:srgbClr val="7F7F7F"/>
                </a:solidFill>
              </a:rPr>
              <a:t>, John Tennant, CC0) 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07900" y="6272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77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Screen Shot 2019-01-18 at 16.11.2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10" r="-42610"/>
          <a:stretch>
            <a:fillRect/>
          </a:stretch>
        </p:blipFill>
        <p:spPr>
          <a:xfrm>
            <a:off x="640642" y="451554"/>
            <a:ext cx="10831361" cy="5956831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42428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/>
              <a:t>Open Data &amp; EOSC</a:t>
            </a:r>
            <a:endParaRPr lang="de" b="1" dirty="0"/>
          </a:p>
        </p:txBody>
      </p:sp>
      <p:sp>
        <p:nvSpPr>
          <p:cNvPr id="7" name="Rechthoek 6"/>
          <p:cNvSpPr/>
          <p:nvPr/>
        </p:nvSpPr>
        <p:spPr>
          <a:xfrm>
            <a:off x="3160889" y="6408385"/>
            <a:ext cx="577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Source Picture:</a:t>
            </a:r>
            <a:r>
              <a:rPr lang="nl-NL" sz="1200" dirty="0"/>
              <a:t> </a:t>
            </a:r>
            <a:r>
              <a:rPr lang="nl-NL" sz="1200" dirty="0">
                <a:hlinkClick r:id="rId4"/>
              </a:rPr>
              <a:t>https://library.ktu.edu/news/launch-of-the-european-open-science-cloud-eosc/</a:t>
            </a:r>
            <a:r>
              <a:rPr lang="nl-NL" sz="1200" dirty="0"/>
              <a:t> </a:t>
            </a:r>
          </a:p>
        </p:txBody>
      </p:sp>
      <p:sp>
        <p:nvSpPr>
          <p:cNvPr id="8" name="Rechthoek 7"/>
          <p:cNvSpPr/>
          <p:nvPr/>
        </p:nvSpPr>
        <p:spPr>
          <a:xfrm>
            <a:off x="195889" y="5710021"/>
            <a:ext cx="3062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/>
              <a:t>European Open </a:t>
            </a:r>
            <a:r>
              <a:rPr lang="nl-NL" dirty="0" err="1"/>
              <a:t>Science</a:t>
            </a:r>
            <a:r>
              <a:rPr lang="nl-NL" dirty="0"/>
              <a:t> Cloud:</a:t>
            </a:r>
          </a:p>
          <a:p>
            <a:pPr>
              <a:defRPr/>
            </a:pPr>
            <a:r>
              <a:rPr lang="nl-NL" dirty="0">
                <a:hlinkClick r:id="rId5"/>
              </a:rPr>
              <a:t>https://www.eosc-portal.eu/</a:t>
            </a:r>
            <a:r>
              <a:rPr lang="nl-NL" dirty="0"/>
              <a:t> </a:t>
            </a:r>
          </a:p>
        </p:txBody>
      </p:sp>
      <p:sp>
        <p:nvSpPr>
          <p:cNvPr id="9" name="Rechthoek 8"/>
          <p:cNvSpPr/>
          <p:nvPr/>
        </p:nvSpPr>
        <p:spPr>
          <a:xfrm>
            <a:off x="442428" y="1925725"/>
            <a:ext cx="22104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“a virtual environment </a:t>
            </a:r>
            <a:r>
              <a:rPr lang="nl-NL" dirty="0" err="1"/>
              <a:t>with</a:t>
            </a:r>
            <a:r>
              <a:rPr lang="nl-NL" dirty="0"/>
              <a:t> open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seamless</a:t>
            </a:r>
            <a:r>
              <a:rPr lang="nl-NL" dirty="0"/>
              <a:t> services </a:t>
            </a:r>
            <a:r>
              <a:rPr lang="nl-NL" dirty="0" err="1"/>
              <a:t>for</a:t>
            </a:r>
            <a:r>
              <a:rPr lang="nl-NL" dirty="0"/>
              <a:t> storage, management, analysis </a:t>
            </a:r>
            <a:r>
              <a:rPr lang="nl-NL" dirty="0" err="1"/>
              <a:t>and</a:t>
            </a:r>
            <a:r>
              <a:rPr lang="nl-NL" dirty="0"/>
              <a:t> re-</a:t>
            </a:r>
            <a:r>
              <a:rPr lang="nl-NL" dirty="0" err="1"/>
              <a:t>use</a:t>
            </a:r>
            <a:r>
              <a:rPr lang="nl-NL" dirty="0"/>
              <a:t> of research data, </a:t>
            </a:r>
            <a:r>
              <a:rPr lang="nl-NL" dirty="0" err="1"/>
              <a:t>across</a:t>
            </a:r>
            <a:r>
              <a:rPr lang="nl-NL" dirty="0"/>
              <a:t> borders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scientific</a:t>
            </a:r>
            <a:r>
              <a:rPr lang="nl-NL" dirty="0"/>
              <a:t> disciplines”</a:t>
            </a:r>
          </a:p>
          <a:p>
            <a:r>
              <a:rPr lang="nl-NL" dirty="0">
                <a:hlinkClick r:id="rId6"/>
              </a:rPr>
              <a:t>https://www.eosc-portal.eu/about/eosc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6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The FAIR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FAIR Guiding Principles for scientific data management and stewardship</a:t>
            </a:r>
          </a:p>
          <a:p>
            <a:r>
              <a:rPr lang="en-US" dirty="0"/>
              <a:t>Baseline understanding for the value sharing data can deliver and the baseline requirements for doing so </a:t>
            </a:r>
          </a:p>
          <a:p>
            <a:r>
              <a:rPr lang="en-US" dirty="0"/>
              <a:t>Developed by FORCE 11 </a:t>
            </a:r>
            <a:r>
              <a:rPr lang="en-US" baseline="30000" dirty="0"/>
              <a:t>[1]</a:t>
            </a:r>
            <a:endParaRPr lang="en-US" dirty="0"/>
          </a:p>
          <a:p>
            <a:pPr lvl="1"/>
            <a:r>
              <a:rPr lang="en-US" sz="3800" b="1" dirty="0">
                <a:solidFill>
                  <a:srgbClr val="0000FF"/>
                </a:solidFill>
              </a:rPr>
              <a:t>F</a:t>
            </a:r>
            <a:r>
              <a:rPr lang="en-US" sz="3300" dirty="0"/>
              <a:t>indable</a:t>
            </a:r>
          </a:p>
          <a:p>
            <a:pPr lvl="1"/>
            <a:r>
              <a:rPr lang="en-US" sz="3800" b="1" dirty="0">
                <a:solidFill>
                  <a:srgbClr val="0000FF"/>
                </a:solidFill>
              </a:rPr>
              <a:t>A</a:t>
            </a:r>
            <a:r>
              <a:rPr lang="en-US" sz="3300" dirty="0"/>
              <a:t>ccessible </a:t>
            </a:r>
          </a:p>
          <a:p>
            <a:pPr lvl="1"/>
            <a:r>
              <a:rPr lang="en-US" sz="3800" b="1" dirty="0">
                <a:solidFill>
                  <a:srgbClr val="0000FF"/>
                </a:solidFill>
              </a:rPr>
              <a:t>I</a:t>
            </a:r>
            <a:r>
              <a:rPr lang="en-US" sz="3300" dirty="0"/>
              <a:t>nteroperable </a:t>
            </a:r>
          </a:p>
          <a:p>
            <a:pPr lvl="1"/>
            <a:r>
              <a:rPr lang="en-US" sz="4100" b="1" dirty="0">
                <a:solidFill>
                  <a:srgbClr val="0000FF"/>
                </a:solidFill>
              </a:rPr>
              <a:t>R</a:t>
            </a:r>
            <a:r>
              <a:rPr lang="en-US" sz="3300" dirty="0"/>
              <a:t>eusable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Screen Shot 2018-11-15 at 00.41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111" y="122766"/>
            <a:ext cx="3922889" cy="129733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" y="5898444"/>
            <a:ext cx="3865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[1 ] </a:t>
            </a:r>
            <a:r>
              <a:rPr lang="en-US" sz="1200" dirty="0">
                <a:hlinkClick r:id="rId4"/>
              </a:rPr>
              <a:t>https://www.force11.org/group/fairgroup/fairprinciples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6784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1288</Words>
  <Application>Microsoft Macintosh PowerPoint</Application>
  <PresentationFormat>On-screen Show (4:3)</PresentationFormat>
  <Paragraphs>194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“Here be dragons”: Open Access to Research Data in the Humanities</vt:lpstr>
      <vt:lpstr>Introduction</vt:lpstr>
      <vt:lpstr>PowerPoint Presentation</vt:lpstr>
      <vt:lpstr>Do your data sparkle joy? Are your data FAIR?</vt:lpstr>
      <vt:lpstr>Open Science has many facets</vt:lpstr>
      <vt:lpstr>PowerPoint Presentation</vt:lpstr>
      <vt:lpstr>PowerPoint Presentation</vt:lpstr>
      <vt:lpstr>PowerPoint Presentation</vt:lpstr>
      <vt:lpstr>The FAIR Principles</vt:lpstr>
      <vt:lpstr>Vision for Humanities Data</vt:lpstr>
      <vt:lpstr>Here Be Dragons </vt:lpstr>
      <vt:lpstr>Outline of the presentation</vt:lpstr>
      <vt:lpstr>Here be dragons (Key challenges)</vt:lpstr>
      <vt:lpstr>Progress!</vt:lpstr>
      <vt:lpstr>“Fellowship of the Data”</vt:lpstr>
      <vt:lpstr>Perspectives</vt:lpstr>
      <vt:lpstr>PowerPoint Presentation</vt:lpstr>
      <vt:lpstr>Invest in support infrastructure</vt:lpstr>
      <vt:lpstr>Training &amp; Education</vt:lpstr>
      <vt:lpstr>Research Data  Management</vt:lpstr>
      <vt:lpstr>RDMO </vt:lpstr>
      <vt:lpstr>Research Data  Management Organiser</vt:lpstr>
      <vt:lpstr>PowerPoint Presentation</vt:lpstr>
      <vt:lpstr>Conclusion</vt:lpstr>
      <vt:lpstr>I want it all, and I want it now!</vt:lpstr>
      <vt:lpstr>Viva la Open  Revolution!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 “PARTHENOS eHumanities and eHeritage Webinar Series”</dc:title>
  <dc:creator>Ulrike Wuttke</dc:creator>
  <cp:lastModifiedBy>Ulrike Wuttke</cp:lastModifiedBy>
  <cp:revision>317</cp:revision>
  <cp:lastPrinted>2018-07-18T08:49:19Z</cp:lastPrinted>
  <dcterms:created xsi:type="dcterms:W3CDTF">2018-05-27T08:03:21Z</dcterms:created>
  <dcterms:modified xsi:type="dcterms:W3CDTF">2019-04-05T11:42:33Z</dcterms:modified>
</cp:coreProperties>
</file>