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94" r:id="rId2"/>
    <p:sldMasterId id="2147484229" r:id="rId3"/>
    <p:sldMasterId id="2147484913" r:id="rId4"/>
    <p:sldMasterId id="2147484944" r:id="rId5"/>
    <p:sldMasterId id="2147485470" r:id="rId6"/>
    <p:sldMasterId id="2147485477" r:id="rId7"/>
  </p:sldMasterIdLst>
  <p:notesMasterIdLst>
    <p:notesMasterId r:id="rId32"/>
  </p:notesMasterIdLst>
  <p:sldIdLst>
    <p:sldId id="463" r:id="rId8"/>
    <p:sldId id="453" r:id="rId9"/>
    <p:sldId id="468" r:id="rId10"/>
    <p:sldId id="469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7168" autoAdjust="0"/>
  </p:normalViewPr>
  <p:slideViewPr>
    <p:cSldViewPr>
      <p:cViewPr>
        <p:scale>
          <a:sx n="70" d="100"/>
          <a:sy n="70" d="100"/>
        </p:scale>
        <p:origin x="-157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D7FFDF-AC68-4F91-A920-96859DA54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altLang="bg-BG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F13A3-83DC-407C-9736-82CDF631A900}" type="slidenum">
              <a:rPr lang="en-US" altLang="bg-BG" smtClean="0">
                <a:solidFill>
                  <a:srgbClr val="000000"/>
                </a:solidFill>
                <a:latin typeface="Arial" pitchFamily="34" charset="0"/>
              </a:rPr>
              <a:pPr/>
              <a:t>2</a:t>
            </a:fld>
            <a:endParaRPr lang="en-US" altLang="bg-BG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E297C-014E-4CA8-9FC8-DEFDC7752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6BD35-02EB-4E86-9E80-30058FE7B4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9863A-EF97-44A0-996D-C5D39CEAA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9A28-F88E-4858-B869-289DEFF7A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B1A1-F90E-4A5C-A700-2ACADE9CC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65BF-6354-43D4-BF3A-B27C18440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FFA9D-3353-4A14-A6DA-C157155EF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66E52-990C-466A-947F-DD1E30839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473A2-FAA4-4589-B43B-76DB7903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7F61-C88F-47F0-A6B5-5268430EF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A584-6901-4F58-A83B-20F7C68BF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14B2-E408-4345-97CB-85D5BC677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36940-C56A-4670-A570-713890F06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5" descr="RTR1KWE8_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339725" y="371475"/>
            <a:ext cx="84518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378D2526-E8AA-4AAA-9B84-708CDA821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B6BCA55E-0711-4EAC-913F-9880DB3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F3CFEBB2-08BA-4452-A1A1-5E42A99DE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60DE5371-3612-4D0F-8F25-CE0F8BF3D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26225"/>
            <a:ext cx="5172075" cy="231775"/>
          </a:xfrm>
        </p:spPr>
        <p:txBody>
          <a:bodyPr/>
          <a:lstStyle>
            <a:lvl1pPr>
              <a:defRPr>
                <a:solidFill>
                  <a:srgbClr val="4B4B4B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626225"/>
            <a:ext cx="457200" cy="231775"/>
          </a:xfr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8AD5E40F-EECC-4DAB-8039-4EE5E5C8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04E5D3F3-F231-41DC-984F-72460613A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8D12E-5817-4A95-BB42-586C6AD7F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31FFDC8E-8455-4B48-BFCB-67935FD3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08EC9A8C-4DEA-4372-B394-E0A79C1A9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FF557443-DD11-460A-B248-1CB395FD9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76AFFA3A-81F5-4D75-A522-257A68F36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242050"/>
            <a:ext cx="4572000" cy="615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cs-CZ" sz="2400">
              <a:solidFill>
                <a:srgbClr val="666666"/>
              </a:solidFill>
            </a:endParaRPr>
          </a:p>
        </p:txBody>
      </p:sp>
      <p:pic>
        <p:nvPicPr>
          <p:cNvPr id="7" name="Picture 5" descr="RTR1IN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71475"/>
            <a:ext cx="84661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78" y="4451350"/>
            <a:ext cx="8598972" cy="323165"/>
          </a:xfrm>
          <a:prstGeom prst="rect">
            <a:avLst/>
          </a:prstGeom>
        </p:spPr>
        <p:txBody>
          <a:bodyPr lIns="91440" tIns="0" rIns="91440">
            <a:noAutofit/>
          </a:bodyPr>
          <a:lstStyle>
            <a:lvl1pPr marL="0" indent="0" algn="l">
              <a:tabLst>
                <a:tab pos="1025525" algn="l"/>
              </a:tabLst>
              <a:defRPr sz="1800" b="0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82011" y="3491345"/>
            <a:ext cx="8597069" cy="774774"/>
          </a:xfrm>
        </p:spPr>
        <p:txBody>
          <a:bodyPr/>
          <a:lstStyle>
            <a:lvl1pPr marL="0" indent="0" algn="l"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1AF1-4DC0-4077-8D8F-9088BC5AB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lIns="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E488-EA22-423C-AB36-E4BF344C8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3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3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A3A4-DFAD-4BF2-AB11-902A2A064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2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8E3B-7E4C-4FDF-BBC0-868AF84E0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71AD-2C2B-4D8F-AD8C-E0684F380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13E17-AF3F-41C8-92FE-435F015AA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2502-0F18-4120-8A24-D6DAD0925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242050"/>
            <a:ext cx="4572000" cy="615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cs-CZ" sz="2400">
              <a:solidFill>
                <a:srgbClr val="666666"/>
              </a:solidFill>
            </a:endParaRPr>
          </a:p>
        </p:txBody>
      </p:sp>
      <p:pic>
        <p:nvPicPr>
          <p:cNvPr id="7" name="Picture 4" descr="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374650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78" y="4451350"/>
            <a:ext cx="8598972" cy="323165"/>
          </a:xfrm>
          <a:prstGeom prst="rect">
            <a:avLst/>
          </a:prstGeom>
        </p:spPr>
        <p:txBody>
          <a:bodyPr lIns="91440" tIns="0" rIns="91440">
            <a:noAutofit/>
          </a:bodyPr>
          <a:lstStyle>
            <a:lvl1pPr marL="0" indent="0" algn="l">
              <a:tabLst>
                <a:tab pos="1025525" algn="l"/>
              </a:tabLst>
              <a:defRPr sz="1800" b="0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82011" y="3491345"/>
            <a:ext cx="8597069" cy="774774"/>
          </a:xfrm>
        </p:spPr>
        <p:txBody>
          <a:bodyPr/>
          <a:lstStyle>
            <a:lvl1pPr marL="0" indent="0" algn="l"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BFFF-5EAE-4E63-B7E7-66D0F3C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lIns="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C207-E53B-4CF8-BD1C-1FD946D9C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3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3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CD90-0E23-4305-9C9C-DA1D50CDD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2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7A2ED-42BE-4BC9-8357-1C52A6EAB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285C-C6CE-44DB-8ED4-1E6460B5E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BEB6-EE0E-40FE-81E1-722241A89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MAN06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228600"/>
            <a:ext cx="8467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0" y="225059"/>
            <a:ext cx="7369175" cy="8366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B345-AFAC-494F-924D-B45D2D2773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1D41C-8FA7-4121-950D-89E77AF6B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AAEAE-E2B1-4B2A-9650-4EF09D93D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r>
              <a:rPr lang="en-US"/>
              <a:t>Confidential - Thomson Reuters -- Not for Redistirbution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B5B1-A19B-4582-B6C3-2012DCBFD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20C4-A557-471A-818B-59C1AF1D3D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tIns="45720" rIns="4572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 tIns="45720" rIns="45720" bIns="4572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35975" y="6453188"/>
            <a:ext cx="501650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F3D3B-B9D4-4431-8724-900E0DB33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242050"/>
            <a:ext cx="4572000" cy="615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cs-CZ" sz="2400">
              <a:solidFill>
                <a:srgbClr val="666666"/>
              </a:solidFill>
            </a:endParaRPr>
          </a:p>
        </p:txBody>
      </p:sp>
      <p:pic>
        <p:nvPicPr>
          <p:cNvPr id="7" name="Picture 5" descr="RTR1IN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71475"/>
            <a:ext cx="84661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78" y="4451350"/>
            <a:ext cx="8598972" cy="323165"/>
          </a:xfrm>
          <a:prstGeom prst="rect">
            <a:avLst/>
          </a:prstGeom>
        </p:spPr>
        <p:txBody>
          <a:bodyPr lIns="91440" tIns="0" rIns="91440">
            <a:noAutofit/>
          </a:bodyPr>
          <a:lstStyle>
            <a:lvl1pPr marL="0" indent="0" algn="l">
              <a:tabLst>
                <a:tab pos="1025525" algn="l"/>
              </a:tabLst>
              <a:defRPr sz="1800" b="0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82011" y="3491345"/>
            <a:ext cx="8597069" cy="774774"/>
          </a:xfrm>
        </p:spPr>
        <p:txBody>
          <a:bodyPr/>
          <a:lstStyle>
            <a:lvl1pPr marL="0" indent="0" algn="l"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F7EF-A0A6-4F23-9FE9-95C363D15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lIns="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AC5E-00D4-4293-8E7A-A4BE9E9AD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3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3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E937-A3CF-4AA1-A12A-585EF90D1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2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4D4D-9A7F-4794-9229-DA028AA8A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F64F-EEC4-45C4-B927-DBBD91D86F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0F665-39EE-4DFA-8592-9E0882F1C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E727-1BEC-4C19-877B-FE6F8A777B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AFC2-D4AF-4624-94F4-1F720223B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5CEC-1DBD-49CC-8C54-749EDBCEA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85D5F-F36F-40BA-B179-A51579168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fld id="{A28627F1-8FBA-4C29-A569-3A6C4A8D78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791" r:id="rId2"/>
    <p:sldLayoutId id="2147485792" r:id="rId3"/>
    <p:sldLayoutId id="2147485793" r:id="rId4"/>
    <p:sldLayoutId id="2147485794" r:id="rId5"/>
    <p:sldLayoutId id="2147485795" r:id="rId6"/>
    <p:sldLayoutId id="2147485796" r:id="rId7"/>
    <p:sldLayoutId id="2147485797" r:id="rId8"/>
    <p:sldLayoutId id="2147485798" r:id="rId9"/>
    <p:sldLayoutId id="2147485799" r:id="rId10"/>
    <p:sldLayoutId id="2147485800" r:id="rId11"/>
  </p:sldLayoutIdLst>
  <p:transition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4A162E07-9603-4C01-A106-9E4D6385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01" r:id="rId2"/>
    <p:sldLayoutId id="2147485802" r:id="rId3"/>
    <p:sldLayoutId id="2147485803" r:id="rId4"/>
    <p:sldLayoutId id="2147485804" r:id="rId5"/>
    <p:sldLayoutId id="2147485805" r:id="rId6"/>
    <p:sldLayoutId id="2147485806" r:id="rId7"/>
    <p:sldLayoutId id="2147485807" r:id="rId8"/>
    <p:sldLayoutId id="2147485808" r:id="rId9"/>
    <p:sldLayoutId id="2147485809" r:id="rId10"/>
    <p:sldLayoutId id="21474858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cs-CZ" sz="2400">
              <a:solidFill>
                <a:srgbClr val="4B4B4B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347046-857F-4B7A-976E-E29B62ADE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536575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5975" y="6453188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666666"/>
              </a:buClr>
              <a:buSzPct val="50000"/>
              <a:buFont typeface="Wingdings" pitchFamily="2" charset="2"/>
              <a:buNone/>
              <a:defRPr sz="900" b="0">
                <a:solidFill>
                  <a:srgbClr val="666666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9918DACE-41BC-4635-9CF9-D3191C167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0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49250" y="1547813"/>
            <a:ext cx="845026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102" name="Picture 8" descr="slideMaster_Logo60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11" r:id="rId2"/>
    <p:sldLayoutId id="2147485833" r:id="rId3"/>
    <p:sldLayoutId id="2147485834" r:id="rId4"/>
    <p:sldLayoutId id="2147485835" r:id="rId5"/>
    <p:sldLayoutId id="2147485836" r:id="rId6"/>
    <p:sldLayoutId id="2147485837" r:id="rId7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dirty="0">
          <a:solidFill>
            <a:schemeClr val="tx2"/>
          </a:solidFill>
          <a:latin typeface="Knowledge Ligh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400"/>
        </a:spcAft>
        <a:buClr>
          <a:srgbClr val="D53700"/>
        </a:buClr>
        <a:buFont typeface="Webdings" pitchFamily="18" charset="2"/>
        <a:defRPr lang="en-US" sz="2400" dirty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95000"/>
        <a:buFont typeface="Arial" pitchFamily="34" charset="0"/>
        <a:buChar char="•"/>
        <a:defRPr lang="en-US" sz="2000" dirty="0">
          <a:solidFill>
            <a:schemeClr val="tx1"/>
          </a:solidFill>
          <a:latin typeface="+mn-lt"/>
          <a:cs typeface="Arial" pitchFamily="34" charset="0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80000"/>
        <a:buFont typeface="Arial" pitchFamily="34" charset="0"/>
        <a:buChar char="–"/>
        <a:defRPr lang="en-US" dirty="0">
          <a:solidFill>
            <a:schemeClr val="tx1"/>
          </a:solidFill>
          <a:latin typeface="+mn-lt"/>
          <a:cs typeface="Arial" pitchFamily="34" charset="0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70000"/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  <a:cs typeface="Arial" pitchFamily="34" charset="0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60000"/>
        <a:buFont typeface="Arial" pitchFamily="34" charset="0"/>
        <a:buChar char="–"/>
        <a:defRPr lang="en-US" sz="1400" dirty="0">
          <a:solidFill>
            <a:schemeClr val="tx1"/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536575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5975" y="6453188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666666"/>
              </a:buClr>
              <a:buSzPct val="50000"/>
              <a:buFont typeface="Wingdings" pitchFamily="2" charset="2"/>
              <a:buNone/>
              <a:defRPr sz="900" b="0">
                <a:solidFill>
                  <a:srgbClr val="666666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D763A22D-223E-4009-83AF-49F5291AA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4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49250" y="1547813"/>
            <a:ext cx="845026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6" name="Picture 8" descr="slideMaster_Logo6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12" r:id="rId2"/>
    <p:sldLayoutId id="2147485839" r:id="rId3"/>
    <p:sldLayoutId id="2147485840" r:id="rId4"/>
    <p:sldLayoutId id="2147485841" r:id="rId5"/>
    <p:sldLayoutId id="2147485842" r:id="rId6"/>
    <p:sldLayoutId id="2147485843" r:id="rId7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dirty="0">
          <a:solidFill>
            <a:schemeClr val="tx2"/>
          </a:solidFill>
          <a:latin typeface="Knowledge Ligh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400"/>
        </a:spcAft>
        <a:buClr>
          <a:srgbClr val="D53700"/>
        </a:buClr>
        <a:buFont typeface="Webdings" pitchFamily="18" charset="2"/>
        <a:defRPr lang="en-US" sz="2400" dirty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95000"/>
        <a:buFont typeface="Arial" pitchFamily="34" charset="0"/>
        <a:buChar char="•"/>
        <a:defRPr lang="en-US" sz="2000" dirty="0">
          <a:solidFill>
            <a:schemeClr val="tx1"/>
          </a:solidFill>
          <a:latin typeface="+mn-lt"/>
          <a:cs typeface="Arial" pitchFamily="34" charset="0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80000"/>
        <a:buFont typeface="Arial" pitchFamily="34" charset="0"/>
        <a:buChar char="–"/>
        <a:defRPr lang="en-US" dirty="0">
          <a:solidFill>
            <a:schemeClr val="tx1"/>
          </a:solidFill>
          <a:latin typeface="+mn-lt"/>
          <a:cs typeface="Arial" pitchFamily="34" charset="0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70000"/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  <a:cs typeface="Arial" pitchFamily="34" charset="0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60000"/>
        <a:buFont typeface="Arial" pitchFamily="34" charset="0"/>
        <a:buChar char="–"/>
        <a:defRPr lang="en-US" sz="1400" dirty="0">
          <a:solidFill>
            <a:schemeClr val="tx1"/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cs-CZ" sz="2400">
              <a:solidFill>
                <a:srgbClr val="4B4B4B"/>
              </a:solidFill>
            </a:endParaRPr>
          </a:p>
        </p:txBody>
      </p:sp>
      <p:pic>
        <p:nvPicPr>
          <p:cNvPr id="9219" name="Picture 18" descr="TR_SlideLogo_BW6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4B4B4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B1351A9-8900-49D8-9CAC-A69BCE1AB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274638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92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pic>
        <p:nvPicPr>
          <p:cNvPr id="9224" name="Picture 17" descr="slideMaster_Logo6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19188"/>
          </a:xfrm>
          <a:prstGeom prst="rect">
            <a:avLst/>
          </a:prstGeom>
          <a:gradFill flip="none" rotWithShape="1">
            <a:gsLst>
              <a:gs pos="0">
                <a:srgbClr val="FF9100"/>
              </a:gs>
              <a:gs pos="100000">
                <a:srgbClr val="FFB4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9" r:id="rId1"/>
    <p:sldLayoutId id="2147485816" r:id="rId2"/>
    <p:sldLayoutId id="2147485817" r:id="rId3"/>
    <p:sldLayoutId id="2147485860" r:id="rId4"/>
    <p:sldLayoutId id="2147485861" r:id="rId5"/>
    <p:sldLayoutId id="2147485862" r:id="rId6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536575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5975" y="6453188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666666"/>
              </a:buClr>
              <a:buSzPct val="50000"/>
              <a:buFont typeface="Wingdings" pitchFamily="2" charset="2"/>
              <a:buNone/>
              <a:defRPr sz="900" b="0">
                <a:solidFill>
                  <a:srgbClr val="666666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739063A9-F336-4054-9D27-774EDA028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4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49250" y="1547813"/>
            <a:ext cx="845026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46" name="Picture 8" descr="slideMaster_Logo60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Line 9"/>
          <p:cNvSpPr>
            <a:spLocks noChangeShapeType="1"/>
          </p:cNvSpPr>
          <p:nvPr userDrawn="1"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3" r:id="rId1"/>
    <p:sldLayoutId id="2147485818" r:id="rId2"/>
    <p:sldLayoutId id="2147485864" r:id="rId3"/>
    <p:sldLayoutId id="2147485865" r:id="rId4"/>
    <p:sldLayoutId id="2147485866" r:id="rId5"/>
    <p:sldLayoutId id="2147485867" r:id="rId6"/>
    <p:sldLayoutId id="2147485868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dirty="0">
          <a:solidFill>
            <a:schemeClr val="tx2"/>
          </a:solidFill>
          <a:latin typeface="Knowledge Ligh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400"/>
        </a:spcAft>
        <a:buClr>
          <a:srgbClr val="D53700"/>
        </a:buClr>
        <a:buFont typeface="Webdings" pitchFamily="18" charset="2"/>
        <a:defRPr lang="en-US" sz="2400" dirty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95000"/>
        <a:buFont typeface="Arial" pitchFamily="34" charset="0"/>
        <a:buChar char="•"/>
        <a:defRPr lang="en-US" sz="2000" dirty="0">
          <a:solidFill>
            <a:schemeClr val="tx1"/>
          </a:solidFill>
          <a:latin typeface="+mn-lt"/>
          <a:cs typeface="Arial" pitchFamily="34" charset="0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80000"/>
        <a:buFont typeface="Arial" pitchFamily="34" charset="0"/>
        <a:buChar char="–"/>
        <a:defRPr lang="en-US" dirty="0">
          <a:solidFill>
            <a:schemeClr val="tx1"/>
          </a:solidFill>
          <a:latin typeface="+mn-lt"/>
          <a:cs typeface="Arial" pitchFamily="34" charset="0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70000"/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  <a:cs typeface="Arial" pitchFamily="34" charset="0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60000"/>
        <a:buFont typeface="Arial" pitchFamily="34" charset="0"/>
        <a:buChar char="–"/>
        <a:defRPr lang="en-US" sz="1400" dirty="0">
          <a:solidFill>
            <a:schemeClr val="tx1"/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8/8a/Jasminum_grandiflorum.jpg" TargetMode="Externa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a/Jasminum_grandiflorum.jpg" TargetMode="External"/><Relationship Id="rId2" Type="http://schemas.openxmlformats.org/officeDocument/2006/relationships/hyperlink" Target="http://en.wikipedia.org/wiki/Jasminum_grandiflorum" TargetMode="Externa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watch.com/articles/research-fronts-2013-100-top-ranked-specialities-sciences-and-social-scienc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ctrTitle" sz="quarter"/>
          </p:nvPr>
        </p:nvSpPr>
        <p:spPr>
          <a:xfrm>
            <a:off x="282575" y="3490913"/>
            <a:ext cx="8596313" cy="774700"/>
          </a:xfrm>
        </p:spPr>
        <p:txBody>
          <a:bodyPr/>
          <a:lstStyle/>
          <a:p>
            <a:pPr eaLnBrk="1" hangingPunct="1"/>
            <a:r>
              <a:rPr lang="fr-FR" altLang="bg-BG" smtClean="0"/>
              <a:t>The Thomson Reuters CITATION CONNECTION</a:t>
            </a:r>
            <a:endParaRPr lang="fr-FR" altLang="bg-BG" sz="200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4495800"/>
            <a:ext cx="5625258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Digital Library 2014</a:t>
            </a:r>
            <a:endParaRPr lang="cs-CZ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cs-CZ" sz="2000" dirty="0">
              <a:solidFill>
                <a:schemeClr val="tx1">
                  <a:lumMod val="75000"/>
                </a:schemeClr>
              </a:solidFill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31</a:t>
            </a:r>
            <a:r>
              <a:rPr lang="en-US" sz="2000" baseline="30000" dirty="0" smtClean="0">
                <a:solidFill>
                  <a:schemeClr val="tx1">
                    <a:lumMod val="75000"/>
                  </a:schemeClr>
                </a:solidFill>
              </a:rPr>
              <a:t>st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March – 3</a:t>
            </a:r>
            <a:r>
              <a:rPr lang="en-US" sz="2000" baseline="30000" dirty="0" smtClean="0">
                <a:solidFill>
                  <a:schemeClr val="tx1">
                    <a:lumMod val="75000"/>
                  </a:schemeClr>
                </a:solidFill>
              </a:rPr>
              <a:t>rd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April 2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  <a:t>014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</a:rPr>
              <a:t>Jasn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á</a:t>
            </a:r>
            <a:endParaRPr lang="cs-CZ" sz="2000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cs-CZ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David </a:t>
            </a: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Hork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ý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Country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Manager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– Central and Eastern Europe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en-GB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u="sng" dirty="0">
                <a:solidFill>
                  <a:srgbClr val="3122F6"/>
                </a:solidFill>
              </a:rPr>
              <a:t>david.horky</a:t>
            </a:r>
            <a:r>
              <a:rPr lang="en-GB" sz="2000" u="sng" dirty="0">
                <a:solidFill>
                  <a:srgbClr val="3122F6"/>
                </a:solidFill>
              </a:rPr>
              <a:t>@</a:t>
            </a:r>
            <a:r>
              <a:rPr lang="en-GB" sz="2000" u="sng" dirty="0" err="1">
                <a:solidFill>
                  <a:srgbClr val="3122F6"/>
                </a:solidFill>
              </a:rPr>
              <a:t>thomsonreuters.com</a:t>
            </a:r>
            <a:endParaRPr lang="en-GB" sz="2000" u="sng" dirty="0">
              <a:solidFill>
                <a:srgbClr val="3122F6"/>
              </a:solidFill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en-GB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2" cstate="print"/>
          <a:srcRect t="17194" r="30148" b="7404"/>
          <a:stretch>
            <a:fillRect/>
          </a:stretch>
        </p:blipFill>
        <p:spPr bwMode="auto">
          <a:xfrm>
            <a:off x="1066800" y="1562100"/>
            <a:ext cx="7848600" cy="5295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CF669-F052-4582-88EF-D2EBC46FDD8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4756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smtClean="0"/>
              <a:t>Truly multidisciplinary content</a:t>
            </a: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5964238" y="1487488"/>
            <a:ext cx="2811462" cy="823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>
                <a:solidFill>
                  <a:srgbClr val="666666"/>
                </a:solidFill>
                <a:cs typeface="Arial" pitchFamily="34" charset="0"/>
              </a:rPr>
              <a:t>This topic crosses many areas of scholarship. </a:t>
            </a:r>
          </a:p>
        </p:txBody>
      </p:sp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1447800" y="3962400"/>
            <a:ext cx="12192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4800600" y="3581400"/>
            <a:ext cx="2811463" cy="823913"/>
          </a:xfrm>
          <a:prstGeom prst="wedgeRectCallout">
            <a:avLst>
              <a:gd name="adj1" fmla="val -44134"/>
              <a:gd name="adj2" fmla="val -73431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>
                <a:solidFill>
                  <a:srgbClr val="666666"/>
                </a:solidFill>
                <a:cs typeface="Arial" pitchFamily="34" charset="0"/>
              </a:rPr>
              <a:t>Drill down to one research area to explore further.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t="12440" r="2182" b="40804"/>
          <a:stretch>
            <a:fillRect/>
          </a:stretch>
        </p:blipFill>
        <p:spPr bwMode="auto">
          <a:xfrm>
            <a:off x="287338" y="1295400"/>
            <a:ext cx="8548687" cy="5364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27B26-B7C4-4119-A55E-44C4A1AB1E2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5780" name="Title 2"/>
          <p:cNvSpPr>
            <a:spLocks noGrp="1"/>
          </p:cNvSpPr>
          <p:nvPr>
            <p:ph type="title"/>
          </p:nvPr>
        </p:nvSpPr>
        <p:spPr>
          <a:xfrm>
            <a:off x="546100" y="385763"/>
            <a:ext cx="7739063" cy="831850"/>
          </a:xfrm>
        </p:spPr>
        <p:txBody>
          <a:bodyPr/>
          <a:lstStyle/>
          <a:p>
            <a:pPr eaLnBrk="1" hangingPunct="1"/>
            <a:r>
              <a:rPr altLang="bg-BG" smtClean="0"/>
              <a:t>Rank results by “times cited” to find the most high-impact material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86600" y="1828800"/>
            <a:ext cx="1801813" cy="287338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08263" y="6307138"/>
            <a:ext cx="1733550" cy="134937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3" name="Rounded Rectangle 7"/>
          <p:cNvSpPr>
            <a:spLocks noChangeArrowheads="1"/>
          </p:cNvSpPr>
          <p:nvPr/>
        </p:nvSpPr>
        <p:spPr bwMode="auto">
          <a:xfrm>
            <a:off x="1143000" y="1371600"/>
            <a:ext cx="2743200" cy="22860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 altLang="bg-BG" sz="24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/>
          <p:cNvPicPr>
            <a:picLocks noChangeAspect="1" noChangeArrowheads="1"/>
          </p:cNvPicPr>
          <p:nvPr/>
        </p:nvPicPr>
        <p:blipFill>
          <a:blip r:embed="rId2" cstate="print"/>
          <a:srcRect l="1701" t="15799" r="3624" b="25168"/>
          <a:stretch>
            <a:fillRect/>
          </a:stretch>
        </p:blipFill>
        <p:spPr bwMode="auto">
          <a:xfrm>
            <a:off x="312738" y="1595438"/>
            <a:ext cx="8175625" cy="5037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9EC1B-78F0-432F-94B1-234FEFC6726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6804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smtClean="0"/>
              <a:t>Take advantage of all information available about this article</a:t>
            </a: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3125788" y="5595938"/>
            <a:ext cx="3055937" cy="579437"/>
          </a:xfrm>
          <a:prstGeom prst="wedgeRectCallout">
            <a:avLst>
              <a:gd name="adj1" fmla="val 60417"/>
              <a:gd name="adj2" fmla="val 17819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This article is also in BIOSIS Citation Index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1447800" y="3200400"/>
            <a:ext cx="2074863" cy="2179638"/>
          </a:xfrm>
          <a:prstGeom prst="wedgeRectCallout">
            <a:avLst>
              <a:gd name="adj1" fmla="val -62940"/>
              <a:gd name="adj2" fmla="val -80134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>
                <a:solidFill>
                  <a:srgbClr val="666666"/>
                </a:solidFill>
                <a:cs typeface="Arial" pitchFamily="34" charset="0"/>
              </a:rPr>
              <a:t>Web of Science: How many times was this cited and by whom?</a:t>
            </a:r>
          </a:p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>
                <a:solidFill>
                  <a:srgbClr val="666666"/>
                </a:solidFill>
                <a:cs typeface="Arial" pitchFamily="34" charset="0"/>
              </a:rPr>
              <a:t>Access to the most recent discoveries on the subject</a:t>
            </a:r>
          </a:p>
        </p:txBody>
      </p:sp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3276600" y="1524000"/>
            <a:ext cx="2560638" cy="1449388"/>
          </a:xfrm>
          <a:prstGeom prst="wedgeRectCallout">
            <a:avLst>
              <a:gd name="adj1" fmla="val 76148"/>
              <a:gd name="adj2" fmla="val -23060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>
                <a:solidFill>
                  <a:srgbClr val="666666"/>
                </a:solidFill>
                <a:cs typeface="Arial" pitchFamily="34" charset="0"/>
              </a:rPr>
              <a:t>Web of knowledge:</a:t>
            </a:r>
          </a:p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>
                <a:solidFill>
                  <a:srgbClr val="666666"/>
                </a:solidFill>
                <a:cs typeface="Arial" pitchFamily="34" charset="0"/>
              </a:rPr>
              <a:t>Citation connection to the other Web of Knowledge citation databases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460" t="15269" r="28629" b="27501"/>
          <a:stretch>
            <a:fillRect/>
          </a:stretch>
        </p:blipFill>
        <p:spPr bwMode="auto">
          <a:xfrm>
            <a:off x="3048000" y="1439863"/>
            <a:ext cx="5565775" cy="5418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11500" y="4776788"/>
            <a:ext cx="5322888" cy="2054225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334000" y="3505200"/>
            <a:ext cx="2971800" cy="823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</a:rPr>
              <a:t>BIOSIS Citation Index:</a:t>
            </a:r>
          </a:p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</a:rPr>
              <a:t>A citation network of 22 Million records</a:t>
            </a: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5105400" y="2667000"/>
            <a:ext cx="3048000" cy="579438"/>
          </a:xfrm>
          <a:prstGeom prst="wedgeRectCallout">
            <a:avLst>
              <a:gd name="adj1" fmla="val -76370"/>
              <a:gd name="adj2" fmla="val -61296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>
                <a:solidFill>
                  <a:srgbClr val="666666"/>
                </a:solidFill>
                <a:cs typeface="Arial" pitchFamily="34" charset="0"/>
              </a:rPr>
              <a:t>Citations from/to other BIOSIS publications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55F68-0F89-41D5-90D8-0ED1A153563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7827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smtClean="0"/>
              <a:t>Create a citation report to analyze trends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 cstate="print"/>
          <a:srcRect t="17194" r="3731" b="7582"/>
          <a:stretch>
            <a:fillRect/>
          </a:stretch>
        </p:blipFill>
        <p:spPr bwMode="auto">
          <a:xfrm>
            <a:off x="204788" y="1651000"/>
            <a:ext cx="88296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323975" y="1843088"/>
            <a:ext cx="2824163" cy="149225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06675" y="2579688"/>
            <a:ext cx="190500" cy="173355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0" y="2667000"/>
            <a:ext cx="2438400" cy="173355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1828800" y="4953000"/>
            <a:ext cx="2989263" cy="1066959"/>
          </a:xfrm>
          <a:prstGeom prst="wedgeRectCallout">
            <a:avLst>
              <a:gd name="adj1" fmla="val 111403"/>
              <a:gd name="adj2" fmla="val -105065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dirty="0">
                <a:solidFill>
                  <a:srgbClr val="666666"/>
                </a:solidFill>
                <a:cs typeface="Arial" pitchFamily="34" charset="0"/>
              </a:rPr>
              <a:t>These citation metrics are calculated across the whole </a:t>
            </a:r>
            <a:r>
              <a:rPr lang="en-US" altLang="bg-BG" b="1" dirty="0">
                <a:solidFill>
                  <a:srgbClr val="666666"/>
                </a:solidFill>
                <a:cs typeface="Arial" pitchFamily="34" charset="0"/>
              </a:rPr>
              <a:t>Web of 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Science </a:t>
            </a:r>
            <a:r>
              <a:rPr lang="en-US" altLang="bg-BG" b="1" dirty="0">
                <a:solidFill>
                  <a:srgbClr val="666666"/>
                </a:solidFill>
                <a:cs typeface="Arial" pitchFamily="34" charset="0"/>
              </a:rPr>
              <a:t>citation 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universe</a:t>
            </a:r>
            <a:endParaRPr lang="en-US" altLang="bg-BG" dirty="0">
              <a:solidFill>
                <a:srgbClr val="6666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2E239-185C-43CA-9953-A3EB7F94E3D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8851" name="Title 2"/>
          <p:cNvSpPr>
            <a:spLocks noGrp="1"/>
          </p:cNvSpPr>
          <p:nvPr>
            <p:ph type="title"/>
          </p:nvPr>
        </p:nvSpPr>
        <p:spPr>
          <a:xfrm>
            <a:off x="474663" y="346075"/>
            <a:ext cx="8096250" cy="831850"/>
          </a:xfrm>
        </p:spPr>
        <p:txBody>
          <a:bodyPr/>
          <a:lstStyle/>
          <a:p>
            <a:pPr eaLnBrk="1" hangingPunct="1"/>
            <a:r>
              <a:rPr altLang="bg-BG" smtClean="0"/>
              <a:t>Analyze Results</a:t>
            </a:r>
            <a:br>
              <a:rPr altLang="bg-BG" smtClean="0"/>
            </a:br>
            <a:r>
              <a:rPr altLang="bg-BG" sz="2400" smtClean="0"/>
              <a:t>Example: Funding agency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 t="18193" r="3842" b="8092"/>
          <a:stretch>
            <a:fillRect/>
          </a:stretch>
        </p:blipFill>
        <p:spPr bwMode="auto">
          <a:xfrm>
            <a:off x="63500" y="1447800"/>
            <a:ext cx="8799513" cy="4419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7086600" y="3429000"/>
            <a:ext cx="1701800" cy="8239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 b="1">
                <a:solidFill>
                  <a:srgbClr val="666666"/>
                </a:solidFill>
                <a:cs typeface="Arial" pitchFamily="34" charset="0"/>
              </a:rPr>
              <a:t>Who is funding research in this area?</a:t>
            </a:r>
          </a:p>
        </p:txBody>
      </p:sp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 cstate="print"/>
          <a:srcRect l="8889" t="43556" r="61667" b="31555"/>
          <a:stretch>
            <a:fillRect/>
          </a:stretch>
        </p:blipFill>
        <p:spPr bwMode="auto">
          <a:xfrm>
            <a:off x="1143000" y="40386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400" y="5410200"/>
            <a:ext cx="2819400" cy="3048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1D844-2651-4B16-AD1A-7DB1D2C285B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 cstate="print"/>
          <a:srcRect t="22752" r="13960" b="7930"/>
          <a:stretch>
            <a:fillRect/>
          </a:stretch>
        </p:blipFill>
        <p:spPr bwMode="auto">
          <a:xfrm>
            <a:off x="198438" y="1528763"/>
            <a:ext cx="8836025" cy="4448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9876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smtClean="0"/>
              <a:t>Analyze Results</a:t>
            </a:r>
            <a:br>
              <a:rPr altLang="bg-BG" smtClean="0"/>
            </a:br>
            <a:r>
              <a:rPr altLang="bg-BG" sz="2400" smtClean="0"/>
              <a:t>Example: Institution</a:t>
            </a:r>
          </a:p>
        </p:txBody>
      </p:sp>
      <p:sp>
        <p:nvSpPr>
          <p:cNvPr id="79877" name="TextBox 6"/>
          <p:cNvSpPr txBox="1">
            <a:spLocks noChangeArrowheads="1"/>
          </p:cNvSpPr>
          <p:nvPr/>
        </p:nvSpPr>
        <p:spPr bwMode="auto">
          <a:xfrm>
            <a:off x="7273925" y="3167063"/>
            <a:ext cx="1570038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>
                <a:solidFill>
                  <a:srgbClr val="666666"/>
                </a:solidFill>
                <a:cs typeface="Arial" pitchFamily="34" charset="0"/>
              </a:rPr>
              <a:t>What institutions are researching this topic?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6CDBB-A654-4E3D-952C-6435F2DD9EB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print"/>
          <a:srcRect t="17731" r="38210" b="7582"/>
          <a:stretch>
            <a:fillRect/>
          </a:stretch>
        </p:blipFill>
        <p:spPr bwMode="auto">
          <a:xfrm>
            <a:off x="941388" y="1487488"/>
            <a:ext cx="6567487" cy="4960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0900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smtClean="0"/>
              <a:t>Analyze Results</a:t>
            </a:r>
            <a:br>
              <a:rPr altLang="bg-BG" smtClean="0"/>
            </a:br>
            <a:r>
              <a:rPr altLang="bg-BG" sz="2400" smtClean="0"/>
              <a:t>Example: Authors</a:t>
            </a:r>
          </a:p>
        </p:txBody>
      </p:sp>
      <p:sp>
        <p:nvSpPr>
          <p:cNvPr id="80901" name="TextBox 6"/>
          <p:cNvSpPr txBox="1">
            <a:spLocks noChangeArrowheads="1"/>
          </p:cNvSpPr>
          <p:nvPr/>
        </p:nvSpPr>
        <p:spPr bwMode="auto">
          <a:xfrm>
            <a:off x="6196013" y="3535363"/>
            <a:ext cx="2347912" cy="57943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>
                <a:solidFill>
                  <a:srgbClr val="666666"/>
                </a:solidFill>
                <a:cs typeface="Arial" pitchFamily="34" charset="0"/>
              </a:rPr>
              <a:t>Who are the experts on this topic?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470025"/>
            <a:ext cx="866775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1503A-4A4C-4750-B500-7F90DAF42CA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1924" name="Title 2"/>
          <p:cNvSpPr>
            <a:spLocks noGrp="1"/>
          </p:cNvSpPr>
          <p:nvPr>
            <p:ph type="title"/>
          </p:nvPr>
        </p:nvSpPr>
        <p:spPr>
          <a:xfrm>
            <a:off x="692150" y="495300"/>
            <a:ext cx="7783513" cy="831850"/>
          </a:xfrm>
        </p:spPr>
        <p:txBody>
          <a:bodyPr/>
          <a:lstStyle/>
          <a:p>
            <a:pPr eaLnBrk="1" hangingPunct="1"/>
            <a:r>
              <a:rPr altLang="bg-BG" smtClean="0"/>
              <a:t>Use citation map visualization to analyze citation activity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8188" y="6064250"/>
            <a:ext cx="4230687" cy="579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>
                <a:solidFill>
                  <a:srgbClr val="666666"/>
                </a:solidFill>
                <a:cs typeface="Arial" pitchFamily="34" charset="0"/>
              </a:rPr>
              <a:t>What fields has this paper impacted?  Analyze two generations of citation activity.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2" cstate="print"/>
          <a:srcRect t="18448" r="4179" b="7224"/>
          <a:stretch>
            <a:fillRect/>
          </a:stretch>
        </p:blipFill>
        <p:spPr bwMode="auto">
          <a:xfrm>
            <a:off x="163513" y="1541463"/>
            <a:ext cx="8980487" cy="43545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EF02D-F269-47B1-8133-BE83D1756BE4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2948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smtClean="0"/>
              <a:t>Track this topic from basic to applied research 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261225" y="2606675"/>
            <a:ext cx="1909763" cy="219075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7042150" y="3195638"/>
            <a:ext cx="2074863" cy="1066800"/>
          </a:xfrm>
          <a:prstGeom prst="wedgeRectCallout">
            <a:avLst>
              <a:gd name="adj1" fmla="val -18199"/>
              <a:gd name="adj2" fmla="val -74366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What are the most recent, global patents on this topic?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u0077346\AppData\Local\Temp\SNAGHTML56fbdde.PNG"/>
          <p:cNvPicPr>
            <a:picLocks noChangeAspect="1" noChangeArrowheads="1"/>
          </p:cNvPicPr>
          <p:nvPr/>
        </p:nvPicPr>
        <p:blipFill>
          <a:blip r:embed="rId2" cstate="print"/>
          <a:srcRect r="30634"/>
          <a:stretch>
            <a:fillRect/>
          </a:stretch>
        </p:blipFill>
        <p:spPr bwMode="auto">
          <a:xfrm>
            <a:off x="641350" y="1506538"/>
            <a:ext cx="7369175" cy="49958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FEA17-CB38-46B7-8040-6B4E2C90A953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3972" name="Title 2"/>
          <p:cNvSpPr>
            <a:spLocks noGrp="1"/>
          </p:cNvSpPr>
          <p:nvPr>
            <p:ph type="title"/>
          </p:nvPr>
        </p:nvSpPr>
        <p:spPr>
          <a:xfrm>
            <a:off x="519113" y="441325"/>
            <a:ext cx="8351837" cy="831850"/>
          </a:xfrm>
        </p:spPr>
        <p:txBody>
          <a:bodyPr/>
          <a:lstStyle/>
          <a:p>
            <a:pPr eaLnBrk="1" hangingPunct="1"/>
            <a:r>
              <a:rPr altLang="bg-BG" smtClean="0"/>
              <a:t>Derwent Innovations Index makes patents accessible to non-experts</a:t>
            </a:r>
          </a:p>
        </p:txBody>
      </p:sp>
      <p:cxnSp>
        <p:nvCxnSpPr>
          <p:cNvPr id="83973" name="Straight Connector 7"/>
          <p:cNvCxnSpPr>
            <a:cxnSpLocks noChangeShapeType="1"/>
          </p:cNvCxnSpPr>
          <p:nvPr/>
        </p:nvCxnSpPr>
        <p:spPr bwMode="auto">
          <a:xfrm flipH="1" flipV="1">
            <a:off x="6100763" y="2701925"/>
            <a:ext cx="558800" cy="409575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83974" name="Straight Connector 13"/>
          <p:cNvCxnSpPr>
            <a:cxnSpLocks noChangeShapeType="1"/>
          </p:cNvCxnSpPr>
          <p:nvPr/>
        </p:nvCxnSpPr>
        <p:spPr bwMode="auto">
          <a:xfrm flipH="1">
            <a:off x="5827713" y="3494088"/>
            <a:ext cx="546100" cy="285750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cxnSp>
      <p:sp>
        <p:nvSpPr>
          <p:cNvPr id="83975" name="TextBox 5"/>
          <p:cNvSpPr txBox="1">
            <a:spLocks noChangeArrowheads="1"/>
          </p:cNvSpPr>
          <p:nvPr/>
        </p:nvSpPr>
        <p:spPr bwMode="auto">
          <a:xfrm>
            <a:off x="6346825" y="3098800"/>
            <a:ext cx="2565400" cy="8223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>
                <a:solidFill>
                  <a:srgbClr val="666666"/>
                </a:solidFill>
                <a:cs typeface="Arial" pitchFamily="34" charset="0"/>
              </a:rPr>
              <a:t>Our indexers add a plain-language title, and descriptive abstract. </a:t>
            </a:r>
          </a:p>
        </p:txBody>
      </p:sp>
      <p:sp>
        <p:nvSpPr>
          <p:cNvPr id="83976" name="Rectangle 18"/>
          <p:cNvSpPr>
            <a:spLocks noChangeArrowheads="1"/>
          </p:cNvSpPr>
          <p:nvPr/>
        </p:nvSpPr>
        <p:spPr bwMode="auto">
          <a:xfrm>
            <a:off x="1323975" y="3752850"/>
            <a:ext cx="558800" cy="204788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977" name="Rectangle 19"/>
          <p:cNvSpPr>
            <a:spLocks noChangeArrowheads="1"/>
          </p:cNvSpPr>
          <p:nvPr/>
        </p:nvSpPr>
        <p:spPr bwMode="auto">
          <a:xfrm>
            <a:off x="847725" y="5773738"/>
            <a:ext cx="625475" cy="192087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978" name="Rectangle 20"/>
          <p:cNvSpPr>
            <a:spLocks noChangeArrowheads="1"/>
          </p:cNvSpPr>
          <p:nvPr/>
        </p:nvSpPr>
        <p:spPr bwMode="auto">
          <a:xfrm>
            <a:off x="930275" y="4189413"/>
            <a:ext cx="298450" cy="1778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410200" y="1143000"/>
            <a:ext cx="2971800" cy="5794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 err="1">
                <a:solidFill>
                  <a:srgbClr val="666666"/>
                </a:solidFill>
                <a:latin typeface="Arial"/>
              </a:rPr>
              <a:t>Derwent</a:t>
            </a:r>
            <a:r>
              <a:rPr lang="en-US" sz="1600" b="1" dirty="0">
                <a:solidFill>
                  <a:srgbClr val="666666"/>
                </a:solidFill>
                <a:latin typeface="Arial"/>
              </a:rPr>
              <a:t> Innovation Index:</a:t>
            </a:r>
          </a:p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</a:rPr>
              <a:t>22 Million patent families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98"/>
          <p:cNvGrpSpPr>
            <a:grpSpLocks/>
          </p:cNvGrpSpPr>
          <p:nvPr/>
        </p:nvGrpSpPr>
        <p:grpSpPr bwMode="auto">
          <a:xfrm>
            <a:off x="0" y="1457325"/>
            <a:ext cx="9144000" cy="4754563"/>
            <a:chOff x="0" y="2777523"/>
            <a:chExt cx="9144000" cy="4694237"/>
          </a:xfrm>
        </p:grpSpPr>
        <p:sp>
          <p:nvSpPr>
            <p:cNvPr id="96" name="Rectangle 95"/>
            <p:cNvSpPr/>
            <p:nvPr/>
          </p:nvSpPr>
          <p:spPr bwMode="auto">
            <a:xfrm>
              <a:off x="0" y="2777523"/>
              <a:ext cx="9144000" cy="4694237"/>
            </a:xfrm>
            <a:prstGeom prst="rect">
              <a:avLst/>
            </a:prstGeom>
            <a:gradFill>
              <a:gsLst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400" dirty="0">
                <a:solidFill>
                  <a:srgbClr val="666666"/>
                </a:solidFill>
              </a:endParaRPr>
            </a:p>
          </p:txBody>
        </p:sp>
        <p:pic>
          <p:nvPicPr>
            <p:cNvPr id="63585" name="Picture 96" descr="page 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0" y="7366985"/>
              <a:ext cx="914400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86" name="Picture 97" descr="page 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77523"/>
              <a:ext cx="914400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1" name="Title 2"/>
          <p:cNvSpPr>
            <a:spLocks noGrp="1"/>
          </p:cNvSpPr>
          <p:nvPr>
            <p:ph type="title"/>
          </p:nvPr>
        </p:nvSpPr>
        <p:spPr>
          <a:xfrm>
            <a:off x="228600" y="536575"/>
            <a:ext cx="8763000" cy="831850"/>
          </a:xfrm>
        </p:spPr>
        <p:txBody>
          <a:bodyPr/>
          <a:lstStyle/>
          <a:p>
            <a:pPr eaLnBrk="1" hangingPunct="1"/>
            <a:r>
              <a:rPr altLang="bg-BG" smtClean="0">
                <a:solidFill>
                  <a:srgbClr val="FF8000"/>
                </a:solidFill>
              </a:rPr>
              <a:t>The Citation Connection</a:t>
            </a:r>
            <a:r>
              <a:rPr altLang="bg-BG" sz="2400" smtClean="0">
                <a:solidFill>
                  <a:srgbClr val="FF8000"/>
                </a:solidFill>
              </a:rPr>
              <a:t/>
            </a:r>
            <a:br>
              <a:rPr altLang="bg-BG" sz="2400" smtClean="0">
                <a:solidFill>
                  <a:srgbClr val="FF8000"/>
                </a:solidFill>
              </a:rPr>
            </a:br>
            <a:r>
              <a:rPr lang="en-GB" altLang="bg-BG" sz="2400" smtClean="0">
                <a:solidFill>
                  <a:srgbClr val="FF8000"/>
                </a:solidFill>
              </a:rPr>
              <a:t>A comprehensive gateway to the most relevant research information: </a:t>
            </a:r>
            <a:r>
              <a:rPr altLang="bg-BG" sz="2400" i="1" smtClean="0"/>
              <a:t>reliable, integrated, multidisciplinary </a:t>
            </a:r>
            <a:endParaRPr altLang="bg-BG" sz="2400" smtClean="0"/>
          </a:p>
        </p:txBody>
      </p:sp>
      <p:sp>
        <p:nvSpPr>
          <p:cNvPr id="10" name="Rounded Rectangle 9"/>
          <p:cNvSpPr/>
          <p:nvPr/>
        </p:nvSpPr>
        <p:spPr>
          <a:xfrm>
            <a:off x="192175" y="2365684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Book Citation Index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8527" y="2727519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Data Citation Index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2856" y="1989449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Conference Proceedings Citation Index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1542" y="1618349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Web of Science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2175" y="3098618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Current Chemical Reactions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95713" y="3469912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BIOSIS Citation Index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88618" y="3836073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Index Chemicus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91633" y="4592851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Current Contents Connect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02266" y="4214462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Derwent Innovation Index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95183" y="4975058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Zoological Record</a:t>
            </a:r>
          </a:p>
        </p:txBody>
      </p:sp>
      <p:grpSp>
        <p:nvGrpSpPr>
          <p:cNvPr id="63522" name="Group 106"/>
          <p:cNvGrpSpPr>
            <a:grpSpLocks noChangeAspect="1"/>
          </p:cNvGrpSpPr>
          <p:nvPr/>
        </p:nvGrpSpPr>
        <p:grpSpPr bwMode="auto">
          <a:xfrm>
            <a:off x="3676650" y="2301875"/>
            <a:ext cx="3527425" cy="3108325"/>
            <a:chOff x="5689660" y="3787101"/>
            <a:chExt cx="1212850" cy="1068984"/>
          </a:xfrm>
        </p:grpSpPr>
        <p:grpSp>
          <p:nvGrpSpPr>
            <p:cNvPr id="63552" name="Group 1357"/>
            <p:cNvGrpSpPr>
              <a:grpSpLocks/>
            </p:cNvGrpSpPr>
            <p:nvPr/>
          </p:nvGrpSpPr>
          <p:grpSpPr bwMode="auto">
            <a:xfrm>
              <a:off x="5689660" y="3791998"/>
              <a:ext cx="1212850" cy="1060450"/>
              <a:chOff x="21" y="1712"/>
              <a:chExt cx="764" cy="668"/>
            </a:xfrm>
          </p:grpSpPr>
          <p:sp>
            <p:nvSpPr>
              <p:cNvPr id="63556" name="Oval 1358"/>
              <p:cNvSpPr>
                <a:spLocks noChangeArrowheads="1"/>
              </p:cNvSpPr>
              <p:nvPr/>
            </p:nvSpPr>
            <p:spPr bwMode="auto">
              <a:xfrm>
                <a:off x="21" y="2180"/>
                <a:ext cx="764" cy="200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3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bg-BG" altLang="bg-BG" sz="2400">
                  <a:solidFill>
                    <a:srgbClr val="666666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557" name="Oval 1359"/>
              <p:cNvSpPr>
                <a:spLocks noChangeAspect="1" noChangeArrowheads="1"/>
              </p:cNvSpPr>
              <p:nvPr/>
            </p:nvSpPr>
            <p:spPr bwMode="auto">
              <a:xfrm>
                <a:off x="112" y="1712"/>
                <a:ext cx="593" cy="59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 altLang="bg-BG" sz="2400">
                  <a:solidFill>
                    <a:srgbClr val="666666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63558" name="Group 1360"/>
              <p:cNvGrpSpPr>
                <a:grpSpLocks noChangeAspect="1"/>
              </p:cNvGrpSpPr>
              <p:nvPr/>
            </p:nvGrpSpPr>
            <p:grpSpPr bwMode="auto">
              <a:xfrm>
                <a:off x="160" y="1716"/>
                <a:ext cx="516" cy="373"/>
                <a:chOff x="2433" y="2565"/>
                <a:chExt cx="900" cy="504"/>
              </a:xfrm>
            </p:grpSpPr>
            <p:sp>
              <p:nvSpPr>
                <p:cNvPr id="63562" name="Oval 136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619"/>
                  <a:ext cx="60" cy="36"/>
                </a:xfrm>
                <a:prstGeom prst="ellipse">
                  <a:avLst/>
                </a:pr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 altLang="bg-BG" sz="2400">
                    <a:solidFill>
                      <a:srgbClr val="666666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3563" name="Freeform 1362"/>
                <p:cNvSpPr>
                  <a:spLocks noChangeAspect="1"/>
                </p:cNvSpPr>
                <p:nvPr/>
              </p:nvSpPr>
              <p:spPr bwMode="auto">
                <a:xfrm>
                  <a:off x="2823" y="2613"/>
                  <a:ext cx="108" cy="60"/>
                </a:xfrm>
                <a:custGeom>
                  <a:avLst/>
                  <a:gdLst>
                    <a:gd name="T0" fmla="*/ 11664 w 18"/>
                    <a:gd name="T1" fmla="*/ 0 h 10"/>
                    <a:gd name="T2" fmla="*/ 23328 w 18"/>
                    <a:gd name="T3" fmla="*/ 6480 h 10"/>
                    <a:gd name="T4" fmla="*/ 11664 w 18"/>
                    <a:gd name="T5" fmla="*/ 12960 h 10"/>
                    <a:gd name="T6" fmla="*/ 0 w 18"/>
                    <a:gd name="T7" fmla="*/ 6480 h 10"/>
                    <a:gd name="T8" fmla="*/ 11664 w 18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"/>
                    <a:gd name="T17" fmla="*/ 18 w 18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">
                      <a:moveTo>
                        <a:pt x="9" y="0"/>
                      </a:moveTo>
                      <a:cubicBezTo>
                        <a:pt x="14" y="0"/>
                        <a:pt x="18" y="3"/>
                        <a:pt x="18" y="5"/>
                      </a:cubicBezTo>
                      <a:cubicBezTo>
                        <a:pt x="18" y="8"/>
                        <a:pt x="14" y="10"/>
                        <a:pt x="9" y="10"/>
                      </a:cubicBezTo>
                      <a:cubicBezTo>
                        <a:pt x="4" y="10"/>
                        <a:pt x="1" y="8"/>
                        <a:pt x="0" y="5"/>
                      </a:cubicBezTo>
                      <a:cubicBezTo>
                        <a:pt x="0" y="3"/>
                        <a:pt x="4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4" name="Freeform 1363"/>
                <p:cNvSpPr>
                  <a:spLocks noChangeAspect="1"/>
                </p:cNvSpPr>
                <p:nvPr/>
              </p:nvSpPr>
              <p:spPr bwMode="auto">
                <a:xfrm>
                  <a:off x="2805" y="2613"/>
                  <a:ext cx="144" cy="78"/>
                </a:xfrm>
                <a:custGeom>
                  <a:avLst/>
                  <a:gdLst>
                    <a:gd name="T0" fmla="*/ 15552 w 24"/>
                    <a:gd name="T1" fmla="*/ 0 h 13"/>
                    <a:gd name="T2" fmla="*/ 31104 w 24"/>
                    <a:gd name="T3" fmla="*/ 9072 h 13"/>
                    <a:gd name="T4" fmla="*/ 15552 w 24"/>
                    <a:gd name="T5" fmla="*/ 16848 h 13"/>
                    <a:gd name="T6" fmla="*/ 0 w 24"/>
                    <a:gd name="T7" fmla="*/ 9072 h 13"/>
                    <a:gd name="T8" fmla="*/ 15552 w 2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"/>
                    <a:gd name="T17" fmla="*/ 24 w 2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">
                      <a:moveTo>
                        <a:pt x="12" y="0"/>
                      </a:moveTo>
                      <a:cubicBezTo>
                        <a:pt x="19" y="0"/>
                        <a:pt x="24" y="3"/>
                        <a:pt x="24" y="7"/>
                      </a:cubicBezTo>
                      <a:cubicBezTo>
                        <a:pt x="24" y="10"/>
                        <a:pt x="18" y="13"/>
                        <a:pt x="12" y="13"/>
                      </a:cubicBezTo>
                      <a:cubicBezTo>
                        <a:pt x="6" y="13"/>
                        <a:pt x="0" y="10"/>
                        <a:pt x="0" y="7"/>
                      </a:cubicBezTo>
                      <a:cubicBezTo>
                        <a:pt x="0" y="3"/>
                        <a:pt x="5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5" name="Freeform 1364"/>
                <p:cNvSpPr>
                  <a:spLocks noChangeAspect="1"/>
                </p:cNvSpPr>
                <p:nvPr/>
              </p:nvSpPr>
              <p:spPr bwMode="auto">
                <a:xfrm>
                  <a:off x="2787" y="2607"/>
                  <a:ext cx="180" cy="108"/>
                </a:xfrm>
                <a:custGeom>
                  <a:avLst/>
                  <a:gdLst>
                    <a:gd name="T0" fmla="*/ 19440 w 30"/>
                    <a:gd name="T1" fmla="*/ 0 h 18"/>
                    <a:gd name="T2" fmla="*/ 38880 w 30"/>
                    <a:gd name="T3" fmla="*/ 11664 h 18"/>
                    <a:gd name="T4" fmla="*/ 19440 w 30"/>
                    <a:gd name="T5" fmla="*/ 23328 h 18"/>
                    <a:gd name="T6" fmla="*/ 0 w 30"/>
                    <a:gd name="T7" fmla="*/ 11664 h 18"/>
                    <a:gd name="T8" fmla="*/ 19440 w 30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8"/>
                    <a:gd name="T17" fmla="*/ 30 w 3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8">
                      <a:moveTo>
                        <a:pt x="15" y="0"/>
                      </a:moveTo>
                      <a:cubicBezTo>
                        <a:pt x="23" y="1"/>
                        <a:pt x="30" y="5"/>
                        <a:pt x="30" y="9"/>
                      </a:cubicBezTo>
                      <a:cubicBezTo>
                        <a:pt x="30" y="13"/>
                        <a:pt x="23" y="18"/>
                        <a:pt x="15" y="18"/>
                      </a:cubicBezTo>
                      <a:cubicBezTo>
                        <a:pt x="7" y="18"/>
                        <a:pt x="0" y="14"/>
                        <a:pt x="0" y="9"/>
                      </a:cubicBezTo>
                      <a:cubicBezTo>
                        <a:pt x="0" y="5"/>
                        <a:pt x="7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6" name="Freeform 1365"/>
                <p:cNvSpPr>
                  <a:spLocks noChangeAspect="1"/>
                </p:cNvSpPr>
                <p:nvPr/>
              </p:nvSpPr>
              <p:spPr bwMode="auto">
                <a:xfrm>
                  <a:off x="2769" y="2607"/>
                  <a:ext cx="222" cy="126"/>
                </a:xfrm>
                <a:custGeom>
                  <a:avLst/>
                  <a:gdLst>
                    <a:gd name="T0" fmla="*/ 23328 w 37"/>
                    <a:gd name="T1" fmla="*/ 0 h 21"/>
                    <a:gd name="T2" fmla="*/ 47952 w 37"/>
                    <a:gd name="T3" fmla="*/ 12960 h 21"/>
                    <a:gd name="T4" fmla="*/ 23328 w 37"/>
                    <a:gd name="T5" fmla="*/ 27216 h 21"/>
                    <a:gd name="T6" fmla="*/ 0 w 37"/>
                    <a:gd name="T7" fmla="*/ 14256 h 21"/>
                    <a:gd name="T8" fmla="*/ 23328 w 3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1"/>
                    <a:gd name="T17" fmla="*/ 37 w 37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1">
                      <a:moveTo>
                        <a:pt x="18" y="0"/>
                      </a:moveTo>
                      <a:cubicBezTo>
                        <a:pt x="28" y="0"/>
                        <a:pt x="36" y="5"/>
                        <a:pt x="37" y="10"/>
                      </a:cubicBezTo>
                      <a:cubicBezTo>
                        <a:pt x="37" y="16"/>
                        <a:pt x="27" y="21"/>
                        <a:pt x="18" y="21"/>
                      </a:cubicBezTo>
                      <a:cubicBezTo>
                        <a:pt x="8" y="21"/>
                        <a:pt x="0" y="16"/>
                        <a:pt x="0" y="11"/>
                      </a:cubicBezTo>
                      <a:cubicBezTo>
                        <a:pt x="0" y="6"/>
                        <a:pt x="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7" name="Freeform 1366"/>
                <p:cNvSpPr>
                  <a:spLocks noChangeAspect="1"/>
                </p:cNvSpPr>
                <p:nvPr/>
              </p:nvSpPr>
              <p:spPr bwMode="auto">
                <a:xfrm>
                  <a:off x="2745" y="2607"/>
                  <a:ext cx="264" cy="144"/>
                </a:xfrm>
                <a:custGeom>
                  <a:avLst/>
                  <a:gdLst>
                    <a:gd name="T0" fmla="*/ 28512 w 44"/>
                    <a:gd name="T1" fmla="*/ 0 h 24"/>
                    <a:gd name="T2" fmla="*/ 57024 w 44"/>
                    <a:gd name="T3" fmla="*/ 15552 h 24"/>
                    <a:gd name="T4" fmla="*/ 28512 w 44"/>
                    <a:gd name="T5" fmla="*/ 31104 h 24"/>
                    <a:gd name="T6" fmla="*/ 1296 w 44"/>
                    <a:gd name="T7" fmla="*/ 15552 h 24"/>
                    <a:gd name="T8" fmla="*/ 28512 w 44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4"/>
                    <a:gd name="T17" fmla="*/ 44 w 44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4">
                      <a:moveTo>
                        <a:pt x="22" y="0"/>
                      </a:moveTo>
                      <a:cubicBezTo>
                        <a:pt x="34" y="0"/>
                        <a:pt x="43" y="6"/>
                        <a:pt x="44" y="12"/>
                      </a:cubicBezTo>
                      <a:cubicBezTo>
                        <a:pt x="44" y="18"/>
                        <a:pt x="33" y="24"/>
                        <a:pt x="22" y="24"/>
                      </a:cubicBezTo>
                      <a:cubicBezTo>
                        <a:pt x="10" y="24"/>
                        <a:pt x="1" y="18"/>
                        <a:pt x="1" y="12"/>
                      </a:cubicBezTo>
                      <a:cubicBezTo>
                        <a:pt x="0" y="7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8" name="Freeform 1367"/>
                <p:cNvSpPr>
                  <a:spLocks noChangeAspect="1"/>
                </p:cNvSpPr>
                <p:nvPr/>
              </p:nvSpPr>
              <p:spPr bwMode="auto">
                <a:xfrm>
                  <a:off x="2727" y="2601"/>
                  <a:ext cx="300" cy="174"/>
                </a:xfrm>
                <a:custGeom>
                  <a:avLst/>
                  <a:gdLst>
                    <a:gd name="T0" fmla="*/ 32400 w 50"/>
                    <a:gd name="T1" fmla="*/ 0 h 29"/>
                    <a:gd name="T2" fmla="*/ 64800 w 50"/>
                    <a:gd name="T3" fmla="*/ 18144 h 29"/>
                    <a:gd name="T4" fmla="*/ 32400 w 50"/>
                    <a:gd name="T5" fmla="*/ 37584 h 29"/>
                    <a:gd name="T6" fmla="*/ 1296 w 50"/>
                    <a:gd name="T7" fmla="*/ 19440 h 29"/>
                    <a:gd name="T8" fmla="*/ 32400 w 50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29"/>
                    <a:gd name="T17" fmla="*/ 50 w 50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29">
                      <a:moveTo>
                        <a:pt x="25" y="0"/>
                      </a:moveTo>
                      <a:cubicBezTo>
                        <a:pt x="39" y="0"/>
                        <a:pt x="50" y="8"/>
                        <a:pt x="50" y="14"/>
                      </a:cubicBezTo>
                      <a:cubicBezTo>
                        <a:pt x="50" y="21"/>
                        <a:pt x="38" y="29"/>
                        <a:pt x="25" y="29"/>
                      </a:cubicBezTo>
                      <a:cubicBezTo>
                        <a:pt x="12" y="29"/>
                        <a:pt x="1" y="22"/>
                        <a:pt x="1" y="15"/>
                      </a:cubicBezTo>
                      <a:cubicBezTo>
                        <a:pt x="0" y="8"/>
                        <a:pt x="11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9" name="Freeform 1368"/>
                <p:cNvSpPr>
                  <a:spLocks noChangeAspect="1"/>
                </p:cNvSpPr>
                <p:nvPr/>
              </p:nvSpPr>
              <p:spPr bwMode="auto">
                <a:xfrm>
                  <a:off x="2709" y="2601"/>
                  <a:ext cx="342" cy="192"/>
                </a:xfrm>
                <a:custGeom>
                  <a:avLst/>
                  <a:gdLst>
                    <a:gd name="T0" fmla="*/ 36288 w 57"/>
                    <a:gd name="T1" fmla="*/ 0 h 32"/>
                    <a:gd name="T2" fmla="*/ 72576 w 57"/>
                    <a:gd name="T3" fmla="*/ 20736 h 32"/>
                    <a:gd name="T4" fmla="*/ 36288 w 57"/>
                    <a:gd name="T5" fmla="*/ 41472 h 32"/>
                    <a:gd name="T6" fmla="*/ 0 w 57"/>
                    <a:gd name="T7" fmla="*/ 22032 h 32"/>
                    <a:gd name="T8" fmla="*/ 36288 w 57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32"/>
                    <a:gd name="T17" fmla="*/ 57 w 5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32">
                      <a:moveTo>
                        <a:pt x="28" y="0"/>
                      </a:moveTo>
                      <a:cubicBezTo>
                        <a:pt x="44" y="0"/>
                        <a:pt x="56" y="8"/>
                        <a:pt x="56" y="16"/>
                      </a:cubicBezTo>
                      <a:cubicBezTo>
                        <a:pt x="57" y="24"/>
                        <a:pt x="42" y="32"/>
                        <a:pt x="28" y="32"/>
                      </a:cubicBezTo>
                      <a:cubicBezTo>
                        <a:pt x="13" y="32"/>
                        <a:pt x="1" y="24"/>
                        <a:pt x="0" y="17"/>
                      </a:cubicBezTo>
                      <a:cubicBezTo>
                        <a:pt x="0" y="9"/>
                        <a:pt x="13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0" name="Freeform 1369"/>
                <p:cNvSpPr>
                  <a:spLocks noChangeAspect="1"/>
                </p:cNvSpPr>
                <p:nvPr/>
              </p:nvSpPr>
              <p:spPr bwMode="auto">
                <a:xfrm>
                  <a:off x="2685" y="2595"/>
                  <a:ext cx="384" cy="216"/>
                </a:xfrm>
                <a:custGeom>
                  <a:avLst/>
                  <a:gdLst>
                    <a:gd name="T0" fmla="*/ 41472 w 64"/>
                    <a:gd name="T1" fmla="*/ 0 h 36"/>
                    <a:gd name="T2" fmla="*/ 82944 w 64"/>
                    <a:gd name="T3" fmla="*/ 23328 h 36"/>
                    <a:gd name="T4" fmla="*/ 41472 w 64"/>
                    <a:gd name="T5" fmla="*/ 46656 h 36"/>
                    <a:gd name="T6" fmla="*/ 1296 w 64"/>
                    <a:gd name="T7" fmla="*/ 24624 h 36"/>
                    <a:gd name="T8" fmla="*/ 41472 w 64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36"/>
                    <a:gd name="T17" fmla="*/ 64 w 64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36">
                      <a:moveTo>
                        <a:pt x="32" y="0"/>
                      </a:moveTo>
                      <a:cubicBezTo>
                        <a:pt x="50" y="1"/>
                        <a:pt x="63" y="10"/>
                        <a:pt x="64" y="18"/>
                      </a:cubicBezTo>
                      <a:cubicBezTo>
                        <a:pt x="64" y="27"/>
                        <a:pt x="48" y="36"/>
                        <a:pt x="32" y="36"/>
                      </a:cubicBezTo>
                      <a:cubicBezTo>
                        <a:pt x="15" y="36"/>
                        <a:pt x="2" y="27"/>
                        <a:pt x="1" y="19"/>
                      </a:cubicBezTo>
                      <a:cubicBezTo>
                        <a:pt x="0" y="11"/>
                        <a:pt x="15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1" name="Freeform 1370"/>
                <p:cNvSpPr>
                  <a:spLocks noChangeAspect="1"/>
                </p:cNvSpPr>
                <p:nvPr/>
              </p:nvSpPr>
              <p:spPr bwMode="auto">
                <a:xfrm>
                  <a:off x="2667" y="2595"/>
                  <a:ext cx="420" cy="234"/>
                </a:xfrm>
                <a:custGeom>
                  <a:avLst/>
                  <a:gdLst>
                    <a:gd name="T0" fmla="*/ 45360 w 70"/>
                    <a:gd name="T1" fmla="*/ 0 h 39"/>
                    <a:gd name="T2" fmla="*/ 90720 w 70"/>
                    <a:gd name="T3" fmla="*/ 25920 h 39"/>
                    <a:gd name="T4" fmla="*/ 44064 w 70"/>
                    <a:gd name="T5" fmla="*/ 50544 h 39"/>
                    <a:gd name="T6" fmla="*/ 1296 w 70"/>
                    <a:gd name="T7" fmla="*/ 27216 h 39"/>
                    <a:gd name="T8" fmla="*/ 45360 w 7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39"/>
                    <a:gd name="T17" fmla="*/ 70 w 70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39">
                      <a:moveTo>
                        <a:pt x="35" y="0"/>
                      </a:moveTo>
                      <a:cubicBezTo>
                        <a:pt x="54" y="0"/>
                        <a:pt x="69" y="10"/>
                        <a:pt x="70" y="20"/>
                      </a:cubicBezTo>
                      <a:cubicBezTo>
                        <a:pt x="70" y="29"/>
                        <a:pt x="52" y="39"/>
                        <a:pt x="34" y="39"/>
                      </a:cubicBezTo>
                      <a:cubicBezTo>
                        <a:pt x="17" y="39"/>
                        <a:pt x="2" y="30"/>
                        <a:pt x="1" y="21"/>
                      </a:cubicBezTo>
                      <a:cubicBezTo>
                        <a:pt x="0" y="11"/>
                        <a:pt x="16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2" name="Freeform 1371"/>
                <p:cNvSpPr>
                  <a:spLocks noChangeAspect="1"/>
                </p:cNvSpPr>
                <p:nvPr/>
              </p:nvSpPr>
              <p:spPr bwMode="auto">
                <a:xfrm>
                  <a:off x="2649" y="2589"/>
                  <a:ext cx="462" cy="264"/>
                </a:xfrm>
                <a:custGeom>
                  <a:avLst/>
                  <a:gdLst>
                    <a:gd name="T0" fmla="*/ 49248 w 77"/>
                    <a:gd name="T1" fmla="*/ 1296 h 44"/>
                    <a:gd name="T2" fmla="*/ 98496 w 77"/>
                    <a:gd name="T3" fmla="*/ 28512 h 44"/>
                    <a:gd name="T4" fmla="*/ 47952 w 77"/>
                    <a:gd name="T5" fmla="*/ 57024 h 44"/>
                    <a:gd name="T6" fmla="*/ 1296 w 77"/>
                    <a:gd name="T7" fmla="*/ 29808 h 44"/>
                    <a:gd name="T8" fmla="*/ 49248 w 77"/>
                    <a:gd name="T9" fmla="*/ 1296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44"/>
                    <a:gd name="T17" fmla="*/ 77 w 77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44">
                      <a:moveTo>
                        <a:pt x="38" y="1"/>
                      </a:moveTo>
                      <a:cubicBezTo>
                        <a:pt x="59" y="1"/>
                        <a:pt x="76" y="12"/>
                        <a:pt x="76" y="22"/>
                      </a:cubicBezTo>
                      <a:cubicBezTo>
                        <a:pt x="77" y="32"/>
                        <a:pt x="57" y="44"/>
                        <a:pt x="37" y="44"/>
                      </a:cubicBezTo>
                      <a:cubicBezTo>
                        <a:pt x="18" y="44"/>
                        <a:pt x="2" y="33"/>
                        <a:pt x="1" y="23"/>
                      </a:cubicBezTo>
                      <a:cubicBezTo>
                        <a:pt x="0" y="13"/>
                        <a:pt x="17" y="0"/>
                        <a:pt x="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3" name="Freeform 1372"/>
                <p:cNvSpPr>
                  <a:spLocks noChangeAspect="1"/>
                </p:cNvSpPr>
                <p:nvPr/>
              </p:nvSpPr>
              <p:spPr bwMode="auto">
                <a:xfrm>
                  <a:off x="2631" y="2589"/>
                  <a:ext cx="498" cy="282"/>
                </a:xfrm>
                <a:custGeom>
                  <a:avLst/>
                  <a:gdLst>
                    <a:gd name="T0" fmla="*/ 53136 w 83"/>
                    <a:gd name="T1" fmla="*/ 0 h 47"/>
                    <a:gd name="T2" fmla="*/ 106272 w 83"/>
                    <a:gd name="T3" fmla="*/ 31104 h 47"/>
                    <a:gd name="T4" fmla="*/ 51840 w 83"/>
                    <a:gd name="T5" fmla="*/ 60912 h 47"/>
                    <a:gd name="T6" fmla="*/ 1296 w 83"/>
                    <a:gd name="T7" fmla="*/ 32400 h 47"/>
                    <a:gd name="T8" fmla="*/ 53136 w 83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47"/>
                    <a:gd name="T17" fmla="*/ 83 w 8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47">
                      <a:moveTo>
                        <a:pt x="41" y="0"/>
                      </a:moveTo>
                      <a:cubicBezTo>
                        <a:pt x="64" y="0"/>
                        <a:pt x="82" y="12"/>
                        <a:pt x="82" y="24"/>
                      </a:cubicBezTo>
                      <a:cubicBezTo>
                        <a:pt x="83" y="35"/>
                        <a:pt x="62" y="47"/>
                        <a:pt x="40" y="47"/>
                      </a:cubicBezTo>
                      <a:cubicBezTo>
                        <a:pt x="19" y="47"/>
                        <a:pt x="2" y="36"/>
                        <a:pt x="1" y="25"/>
                      </a:cubicBezTo>
                      <a:cubicBezTo>
                        <a:pt x="0" y="14"/>
                        <a:pt x="18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4" name="Freeform 1373"/>
                <p:cNvSpPr>
                  <a:spLocks noChangeAspect="1"/>
                </p:cNvSpPr>
                <p:nvPr/>
              </p:nvSpPr>
              <p:spPr bwMode="auto">
                <a:xfrm>
                  <a:off x="2607" y="2589"/>
                  <a:ext cx="546" cy="300"/>
                </a:xfrm>
                <a:custGeom>
                  <a:avLst/>
                  <a:gdLst>
                    <a:gd name="T0" fmla="*/ 58320 w 91"/>
                    <a:gd name="T1" fmla="*/ 0 h 50"/>
                    <a:gd name="T2" fmla="*/ 116640 w 91"/>
                    <a:gd name="T3" fmla="*/ 32400 h 50"/>
                    <a:gd name="T4" fmla="*/ 57024 w 91"/>
                    <a:gd name="T5" fmla="*/ 64800 h 50"/>
                    <a:gd name="T6" fmla="*/ 1296 w 91"/>
                    <a:gd name="T7" fmla="*/ 33696 h 50"/>
                    <a:gd name="T8" fmla="*/ 58320 w 9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50"/>
                    <a:gd name="T17" fmla="*/ 91 w 9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50">
                      <a:moveTo>
                        <a:pt x="45" y="0"/>
                      </a:moveTo>
                      <a:cubicBezTo>
                        <a:pt x="70" y="0"/>
                        <a:pt x="89" y="13"/>
                        <a:pt x="90" y="25"/>
                      </a:cubicBezTo>
                      <a:cubicBezTo>
                        <a:pt x="91" y="37"/>
                        <a:pt x="67" y="50"/>
                        <a:pt x="44" y="50"/>
                      </a:cubicBezTo>
                      <a:cubicBezTo>
                        <a:pt x="21" y="50"/>
                        <a:pt x="3" y="38"/>
                        <a:pt x="1" y="26"/>
                      </a:cubicBezTo>
                      <a:cubicBezTo>
                        <a:pt x="0" y="15"/>
                        <a:pt x="21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5" name="Freeform 1374"/>
                <p:cNvSpPr>
                  <a:spLocks noChangeAspect="1"/>
                </p:cNvSpPr>
                <p:nvPr/>
              </p:nvSpPr>
              <p:spPr bwMode="auto">
                <a:xfrm>
                  <a:off x="2589" y="2583"/>
                  <a:ext cx="582" cy="330"/>
                </a:xfrm>
                <a:custGeom>
                  <a:avLst/>
                  <a:gdLst>
                    <a:gd name="T0" fmla="*/ 62208 w 97"/>
                    <a:gd name="T1" fmla="*/ 0 h 55"/>
                    <a:gd name="T2" fmla="*/ 124416 w 97"/>
                    <a:gd name="T3" fmla="*/ 34992 h 55"/>
                    <a:gd name="T4" fmla="*/ 60912 w 97"/>
                    <a:gd name="T5" fmla="*/ 71280 h 55"/>
                    <a:gd name="T6" fmla="*/ 1296 w 97"/>
                    <a:gd name="T7" fmla="*/ 37584 h 55"/>
                    <a:gd name="T8" fmla="*/ 62208 w 9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55"/>
                    <a:gd name="T17" fmla="*/ 97 w 97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55">
                      <a:moveTo>
                        <a:pt x="48" y="0"/>
                      </a:moveTo>
                      <a:cubicBezTo>
                        <a:pt x="75" y="1"/>
                        <a:pt x="95" y="15"/>
                        <a:pt x="96" y="27"/>
                      </a:cubicBezTo>
                      <a:cubicBezTo>
                        <a:pt x="97" y="40"/>
                        <a:pt x="72" y="55"/>
                        <a:pt x="47" y="55"/>
                      </a:cubicBezTo>
                      <a:cubicBezTo>
                        <a:pt x="23" y="55"/>
                        <a:pt x="2" y="41"/>
                        <a:pt x="1" y="29"/>
                      </a:cubicBezTo>
                      <a:cubicBezTo>
                        <a:pt x="0" y="16"/>
                        <a:pt x="22" y="0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6" name="Freeform 1375"/>
                <p:cNvSpPr>
                  <a:spLocks noChangeAspect="1"/>
                </p:cNvSpPr>
                <p:nvPr/>
              </p:nvSpPr>
              <p:spPr bwMode="auto">
                <a:xfrm>
                  <a:off x="2571" y="2583"/>
                  <a:ext cx="618" cy="348"/>
                </a:xfrm>
                <a:custGeom>
                  <a:avLst/>
                  <a:gdLst>
                    <a:gd name="T0" fmla="*/ 66096 w 103"/>
                    <a:gd name="T1" fmla="*/ 0 h 58"/>
                    <a:gd name="T2" fmla="*/ 132192 w 103"/>
                    <a:gd name="T3" fmla="*/ 37584 h 58"/>
                    <a:gd name="T4" fmla="*/ 64800 w 103"/>
                    <a:gd name="T5" fmla="*/ 75168 h 58"/>
                    <a:gd name="T6" fmla="*/ 1296 w 103"/>
                    <a:gd name="T7" fmla="*/ 38880 h 58"/>
                    <a:gd name="T8" fmla="*/ 66096 w 103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"/>
                    <a:gd name="T16" fmla="*/ 0 h 58"/>
                    <a:gd name="T17" fmla="*/ 103 w 103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" h="58">
                      <a:moveTo>
                        <a:pt x="51" y="0"/>
                      </a:moveTo>
                      <a:cubicBezTo>
                        <a:pt x="80" y="0"/>
                        <a:pt x="101" y="15"/>
                        <a:pt x="102" y="29"/>
                      </a:cubicBezTo>
                      <a:cubicBezTo>
                        <a:pt x="103" y="43"/>
                        <a:pt x="76" y="58"/>
                        <a:pt x="50" y="58"/>
                      </a:cubicBezTo>
                      <a:cubicBezTo>
                        <a:pt x="24" y="58"/>
                        <a:pt x="2" y="44"/>
                        <a:pt x="1" y="30"/>
                      </a:cubicBezTo>
                      <a:cubicBezTo>
                        <a:pt x="0" y="17"/>
                        <a:pt x="23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7" name="Freeform 1376"/>
                <p:cNvSpPr>
                  <a:spLocks noChangeAspect="1"/>
                </p:cNvSpPr>
                <p:nvPr/>
              </p:nvSpPr>
              <p:spPr bwMode="auto">
                <a:xfrm>
                  <a:off x="2553" y="2577"/>
                  <a:ext cx="660" cy="372"/>
                </a:xfrm>
                <a:custGeom>
                  <a:avLst/>
                  <a:gdLst>
                    <a:gd name="T0" fmla="*/ 69984 w 110"/>
                    <a:gd name="T1" fmla="*/ 0 h 62"/>
                    <a:gd name="T2" fmla="*/ 141264 w 110"/>
                    <a:gd name="T3" fmla="*/ 40176 h 62"/>
                    <a:gd name="T4" fmla="*/ 68688 w 110"/>
                    <a:gd name="T5" fmla="*/ 80352 h 62"/>
                    <a:gd name="T6" fmla="*/ 1296 w 110"/>
                    <a:gd name="T7" fmla="*/ 42768 h 62"/>
                    <a:gd name="T8" fmla="*/ 69984 w 110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62"/>
                    <a:gd name="T17" fmla="*/ 110 w 11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62">
                      <a:moveTo>
                        <a:pt x="54" y="0"/>
                      </a:moveTo>
                      <a:cubicBezTo>
                        <a:pt x="84" y="1"/>
                        <a:pt x="108" y="17"/>
                        <a:pt x="109" y="31"/>
                      </a:cubicBezTo>
                      <a:cubicBezTo>
                        <a:pt x="110" y="46"/>
                        <a:pt x="81" y="62"/>
                        <a:pt x="53" y="62"/>
                      </a:cubicBezTo>
                      <a:cubicBezTo>
                        <a:pt x="25" y="62"/>
                        <a:pt x="2" y="47"/>
                        <a:pt x="1" y="33"/>
                      </a:cubicBezTo>
                      <a:cubicBezTo>
                        <a:pt x="0" y="19"/>
                        <a:pt x="24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8" name="Freeform 1377"/>
                <p:cNvSpPr>
                  <a:spLocks noChangeAspect="1"/>
                </p:cNvSpPr>
                <p:nvPr/>
              </p:nvSpPr>
              <p:spPr bwMode="auto">
                <a:xfrm>
                  <a:off x="2529" y="2577"/>
                  <a:ext cx="702" cy="396"/>
                </a:xfrm>
                <a:custGeom>
                  <a:avLst/>
                  <a:gdLst>
                    <a:gd name="T0" fmla="*/ 75168 w 117"/>
                    <a:gd name="T1" fmla="*/ 0 h 66"/>
                    <a:gd name="T2" fmla="*/ 150336 w 117"/>
                    <a:gd name="T3" fmla="*/ 42768 h 66"/>
                    <a:gd name="T4" fmla="*/ 73872 w 117"/>
                    <a:gd name="T5" fmla="*/ 85536 h 66"/>
                    <a:gd name="T6" fmla="*/ 2592 w 117"/>
                    <a:gd name="T7" fmla="*/ 45360 h 66"/>
                    <a:gd name="T8" fmla="*/ 75168 w 117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66"/>
                    <a:gd name="T17" fmla="*/ 117 w 117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66">
                      <a:moveTo>
                        <a:pt x="58" y="0"/>
                      </a:moveTo>
                      <a:cubicBezTo>
                        <a:pt x="90" y="0"/>
                        <a:pt x="115" y="17"/>
                        <a:pt x="116" y="33"/>
                      </a:cubicBezTo>
                      <a:cubicBezTo>
                        <a:pt x="117" y="48"/>
                        <a:pt x="87" y="66"/>
                        <a:pt x="57" y="66"/>
                      </a:cubicBezTo>
                      <a:cubicBezTo>
                        <a:pt x="28" y="66"/>
                        <a:pt x="3" y="50"/>
                        <a:pt x="2" y="35"/>
                      </a:cubicBezTo>
                      <a:cubicBezTo>
                        <a:pt x="0" y="20"/>
                        <a:pt x="2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9" name="Freeform 1378"/>
                <p:cNvSpPr>
                  <a:spLocks noChangeAspect="1"/>
                </p:cNvSpPr>
                <p:nvPr/>
              </p:nvSpPr>
              <p:spPr bwMode="auto">
                <a:xfrm>
                  <a:off x="2511" y="2571"/>
                  <a:ext cx="738" cy="420"/>
                </a:xfrm>
                <a:custGeom>
                  <a:avLst/>
                  <a:gdLst>
                    <a:gd name="T0" fmla="*/ 79056 w 123"/>
                    <a:gd name="T1" fmla="*/ 1296 h 70"/>
                    <a:gd name="T2" fmla="*/ 158112 w 123"/>
                    <a:gd name="T3" fmla="*/ 45360 h 70"/>
                    <a:gd name="T4" fmla="*/ 77760 w 123"/>
                    <a:gd name="T5" fmla="*/ 90720 h 70"/>
                    <a:gd name="T6" fmla="*/ 2592 w 123"/>
                    <a:gd name="T7" fmla="*/ 47952 h 70"/>
                    <a:gd name="T8" fmla="*/ 79056 w 123"/>
                    <a:gd name="T9" fmla="*/ 1296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61" y="1"/>
                      </a:moveTo>
                      <a:cubicBezTo>
                        <a:pt x="95" y="1"/>
                        <a:pt x="121" y="19"/>
                        <a:pt x="122" y="35"/>
                      </a:cubicBezTo>
                      <a:cubicBezTo>
                        <a:pt x="123" y="52"/>
                        <a:pt x="91" y="70"/>
                        <a:pt x="60" y="70"/>
                      </a:cubicBezTo>
                      <a:cubicBezTo>
                        <a:pt x="29" y="70"/>
                        <a:pt x="3" y="53"/>
                        <a:pt x="2" y="37"/>
                      </a:cubicBezTo>
                      <a:cubicBezTo>
                        <a:pt x="0" y="21"/>
                        <a:pt x="28" y="0"/>
                        <a:pt x="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80" name="Freeform 1379"/>
                <p:cNvSpPr>
                  <a:spLocks noChangeAspect="1"/>
                </p:cNvSpPr>
                <p:nvPr/>
              </p:nvSpPr>
              <p:spPr bwMode="auto">
                <a:xfrm>
                  <a:off x="2493" y="2571"/>
                  <a:ext cx="780" cy="438"/>
                </a:xfrm>
                <a:custGeom>
                  <a:avLst/>
                  <a:gdLst>
                    <a:gd name="T0" fmla="*/ 82944 w 130"/>
                    <a:gd name="T1" fmla="*/ 0 h 73"/>
                    <a:gd name="T2" fmla="*/ 165888 w 130"/>
                    <a:gd name="T3" fmla="*/ 47952 h 73"/>
                    <a:gd name="T4" fmla="*/ 81648 w 130"/>
                    <a:gd name="T5" fmla="*/ 94608 h 73"/>
                    <a:gd name="T6" fmla="*/ 1296 w 130"/>
                    <a:gd name="T7" fmla="*/ 50544 h 73"/>
                    <a:gd name="T8" fmla="*/ 82944 w 130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73"/>
                    <a:gd name="T17" fmla="*/ 130 w 130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73">
                      <a:moveTo>
                        <a:pt x="64" y="0"/>
                      </a:moveTo>
                      <a:cubicBezTo>
                        <a:pt x="100" y="1"/>
                        <a:pt x="127" y="19"/>
                        <a:pt x="128" y="37"/>
                      </a:cubicBezTo>
                      <a:cubicBezTo>
                        <a:pt x="130" y="54"/>
                        <a:pt x="96" y="73"/>
                        <a:pt x="63" y="73"/>
                      </a:cubicBezTo>
                      <a:cubicBezTo>
                        <a:pt x="30" y="73"/>
                        <a:pt x="3" y="55"/>
                        <a:pt x="1" y="39"/>
                      </a:cubicBezTo>
                      <a:cubicBezTo>
                        <a:pt x="0" y="22"/>
                        <a:pt x="29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81" name="Freeform 1380"/>
                <p:cNvSpPr>
                  <a:spLocks noChangeAspect="1"/>
                </p:cNvSpPr>
                <p:nvPr/>
              </p:nvSpPr>
              <p:spPr bwMode="auto">
                <a:xfrm>
                  <a:off x="2469" y="2571"/>
                  <a:ext cx="822" cy="456"/>
                </a:xfrm>
                <a:custGeom>
                  <a:avLst/>
                  <a:gdLst>
                    <a:gd name="T0" fmla="*/ 88128 w 137"/>
                    <a:gd name="T1" fmla="*/ 0 h 76"/>
                    <a:gd name="T2" fmla="*/ 176256 w 137"/>
                    <a:gd name="T3" fmla="*/ 49248 h 76"/>
                    <a:gd name="T4" fmla="*/ 86832 w 137"/>
                    <a:gd name="T5" fmla="*/ 98496 h 76"/>
                    <a:gd name="T6" fmla="*/ 2592 w 137"/>
                    <a:gd name="T7" fmla="*/ 51840 h 76"/>
                    <a:gd name="T8" fmla="*/ 88128 w 137"/>
                    <a:gd name="T9" fmla="*/ 0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76"/>
                    <a:gd name="T17" fmla="*/ 137 w 137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76">
                      <a:moveTo>
                        <a:pt x="68" y="0"/>
                      </a:moveTo>
                      <a:cubicBezTo>
                        <a:pt x="106" y="0"/>
                        <a:pt x="134" y="20"/>
                        <a:pt x="136" y="38"/>
                      </a:cubicBezTo>
                      <a:cubicBezTo>
                        <a:pt x="137" y="56"/>
                        <a:pt x="101" y="76"/>
                        <a:pt x="67" y="76"/>
                      </a:cubicBezTo>
                      <a:cubicBezTo>
                        <a:pt x="32" y="76"/>
                        <a:pt x="4" y="58"/>
                        <a:pt x="2" y="40"/>
                      </a:cubicBezTo>
                      <a:cubicBezTo>
                        <a:pt x="0" y="23"/>
                        <a:pt x="31" y="0"/>
                        <a:pt x="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82" name="Freeform 1381"/>
                <p:cNvSpPr>
                  <a:spLocks noChangeAspect="1"/>
                </p:cNvSpPr>
                <p:nvPr/>
              </p:nvSpPr>
              <p:spPr bwMode="auto">
                <a:xfrm>
                  <a:off x="2451" y="2565"/>
                  <a:ext cx="858" cy="486"/>
                </a:xfrm>
                <a:custGeom>
                  <a:avLst/>
                  <a:gdLst>
                    <a:gd name="T0" fmla="*/ 92016 w 143"/>
                    <a:gd name="T1" fmla="*/ 0 h 81"/>
                    <a:gd name="T2" fmla="*/ 184032 w 143"/>
                    <a:gd name="T3" fmla="*/ 53136 h 81"/>
                    <a:gd name="T4" fmla="*/ 90720 w 143"/>
                    <a:gd name="T5" fmla="*/ 104976 h 81"/>
                    <a:gd name="T6" fmla="*/ 2592 w 143"/>
                    <a:gd name="T7" fmla="*/ 55728 h 81"/>
                    <a:gd name="T8" fmla="*/ 92016 w 143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81"/>
                    <a:gd name="T17" fmla="*/ 143 w 14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81">
                      <a:moveTo>
                        <a:pt x="71" y="0"/>
                      </a:moveTo>
                      <a:cubicBezTo>
                        <a:pt x="110" y="1"/>
                        <a:pt x="141" y="22"/>
                        <a:pt x="142" y="41"/>
                      </a:cubicBezTo>
                      <a:cubicBezTo>
                        <a:pt x="143" y="60"/>
                        <a:pt x="106" y="81"/>
                        <a:pt x="70" y="81"/>
                      </a:cubicBezTo>
                      <a:cubicBezTo>
                        <a:pt x="34" y="81"/>
                        <a:pt x="4" y="61"/>
                        <a:pt x="2" y="43"/>
                      </a:cubicBezTo>
                      <a:cubicBezTo>
                        <a:pt x="0" y="24"/>
                        <a:pt x="32" y="0"/>
                        <a:pt x="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83" name="Freeform 1382"/>
                <p:cNvSpPr>
                  <a:spLocks noChangeAspect="1"/>
                </p:cNvSpPr>
                <p:nvPr/>
              </p:nvSpPr>
              <p:spPr bwMode="auto">
                <a:xfrm>
                  <a:off x="2433" y="2565"/>
                  <a:ext cx="900" cy="504"/>
                </a:xfrm>
                <a:custGeom>
                  <a:avLst/>
                  <a:gdLst>
                    <a:gd name="T0" fmla="*/ 95904 w 150"/>
                    <a:gd name="T1" fmla="*/ 0 h 84"/>
                    <a:gd name="T2" fmla="*/ 191808 w 150"/>
                    <a:gd name="T3" fmla="*/ 54432 h 84"/>
                    <a:gd name="T4" fmla="*/ 94608 w 150"/>
                    <a:gd name="T5" fmla="*/ 108864 h 84"/>
                    <a:gd name="T6" fmla="*/ 2592 w 150"/>
                    <a:gd name="T7" fmla="*/ 57024 h 84"/>
                    <a:gd name="T8" fmla="*/ 95904 w 150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84"/>
                    <a:gd name="T17" fmla="*/ 150 w 150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84">
                      <a:moveTo>
                        <a:pt x="74" y="0"/>
                      </a:moveTo>
                      <a:cubicBezTo>
                        <a:pt x="115" y="0"/>
                        <a:pt x="147" y="22"/>
                        <a:pt x="148" y="42"/>
                      </a:cubicBezTo>
                      <a:cubicBezTo>
                        <a:pt x="150" y="62"/>
                        <a:pt x="110" y="84"/>
                        <a:pt x="73" y="84"/>
                      </a:cubicBezTo>
                      <a:cubicBezTo>
                        <a:pt x="35" y="84"/>
                        <a:pt x="4" y="63"/>
                        <a:pt x="2" y="44"/>
                      </a:cubicBezTo>
                      <a:cubicBezTo>
                        <a:pt x="0" y="25"/>
                        <a:pt x="3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8" name="Freeform 1383"/>
              <p:cNvSpPr>
                <a:spLocks noChangeAspect="1"/>
              </p:cNvSpPr>
              <p:nvPr/>
            </p:nvSpPr>
            <p:spPr bwMode="auto">
              <a:xfrm>
                <a:off x="126" y="1726"/>
                <a:ext cx="565" cy="281"/>
              </a:xfrm>
              <a:custGeom>
                <a:avLst/>
                <a:gdLst/>
                <a:ahLst/>
                <a:cxnLst>
                  <a:cxn ang="0">
                    <a:pos x="192" y="97"/>
                  </a:cxn>
                  <a:cxn ang="0">
                    <a:pos x="164" y="31"/>
                  </a:cxn>
                  <a:cxn ang="0">
                    <a:pos x="97" y="3"/>
                  </a:cxn>
                  <a:cxn ang="0">
                    <a:pos x="31" y="31"/>
                  </a:cxn>
                  <a:cxn ang="0">
                    <a:pos x="3" y="97"/>
                  </a:cxn>
                  <a:cxn ang="0">
                    <a:pos x="3" y="97"/>
                  </a:cxn>
                  <a:cxn ang="0">
                    <a:pos x="0" y="97"/>
                  </a:cxn>
                  <a:cxn ang="0">
                    <a:pos x="97" y="0"/>
                  </a:cxn>
                  <a:cxn ang="0">
                    <a:pos x="195" y="97"/>
                  </a:cxn>
                  <a:cxn ang="0">
                    <a:pos x="192" y="97"/>
                  </a:cxn>
                </a:cxnLst>
                <a:rect l="0" t="0" r="r" b="b"/>
                <a:pathLst>
                  <a:path w="195" h="97">
                    <a:moveTo>
                      <a:pt x="192" y="97"/>
                    </a:moveTo>
                    <a:cubicBezTo>
                      <a:pt x="192" y="71"/>
                      <a:pt x="181" y="48"/>
                      <a:pt x="164" y="31"/>
                    </a:cubicBezTo>
                    <a:cubicBezTo>
                      <a:pt x="147" y="14"/>
                      <a:pt x="124" y="3"/>
                      <a:pt x="97" y="3"/>
                    </a:cubicBezTo>
                    <a:cubicBezTo>
                      <a:pt x="71" y="3"/>
                      <a:pt x="48" y="14"/>
                      <a:pt x="31" y="31"/>
                    </a:cubicBezTo>
                    <a:cubicBezTo>
                      <a:pt x="14" y="48"/>
                      <a:pt x="3" y="71"/>
                      <a:pt x="3" y="97"/>
                    </a:cubicBezTo>
                    <a:lnTo>
                      <a:pt x="3" y="97"/>
                    </a:lnTo>
                    <a:lnTo>
                      <a:pt x="0" y="97"/>
                    </a:lnTo>
                    <a:cubicBezTo>
                      <a:pt x="0" y="43"/>
                      <a:pt x="43" y="0"/>
                      <a:pt x="97" y="0"/>
                    </a:cubicBezTo>
                    <a:cubicBezTo>
                      <a:pt x="152" y="0"/>
                      <a:pt x="195" y="43"/>
                      <a:pt x="195" y="97"/>
                    </a:cubicBezTo>
                    <a:lnTo>
                      <a:pt x="192" y="9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1385"/>
              <p:cNvSpPr>
                <a:spLocks/>
              </p:cNvSpPr>
              <p:nvPr/>
            </p:nvSpPr>
            <p:spPr bwMode="auto">
              <a:xfrm>
                <a:off x="135" y="1734"/>
                <a:ext cx="545" cy="244"/>
              </a:xfrm>
              <a:custGeom>
                <a:avLst/>
                <a:gdLst/>
                <a:ahLst/>
                <a:cxnLst>
                  <a:cxn ang="0">
                    <a:pos x="95" y="13"/>
                  </a:cxn>
                  <a:cxn ang="0">
                    <a:pos x="190" y="83"/>
                  </a:cxn>
                  <a:cxn ang="0">
                    <a:pos x="95" y="0"/>
                  </a:cxn>
                  <a:cxn ang="0">
                    <a:pos x="0" y="83"/>
                  </a:cxn>
                  <a:cxn ang="0">
                    <a:pos x="95" y="13"/>
                  </a:cxn>
                </a:cxnLst>
                <a:rect l="0" t="0" r="r" b="b"/>
                <a:pathLst>
                  <a:path w="190" h="83">
                    <a:moveTo>
                      <a:pt x="95" y="13"/>
                    </a:moveTo>
                    <a:cubicBezTo>
                      <a:pt x="140" y="13"/>
                      <a:pt x="178" y="43"/>
                      <a:pt x="190" y="83"/>
                    </a:cubicBezTo>
                    <a:cubicBezTo>
                      <a:pt x="184" y="36"/>
                      <a:pt x="144" y="0"/>
                      <a:pt x="95" y="0"/>
                    </a:cubicBezTo>
                    <a:cubicBezTo>
                      <a:pt x="46" y="0"/>
                      <a:pt x="6" y="36"/>
                      <a:pt x="0" y="83"/>
                    </a:cubicBezTo>
                    <a:cubicBezTo>
                      <a:pt x="12" y="43"/>
                      <a:pt x="50" y="13"/>
                      <a:pt x="95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gamma/>
                      <a:shade val="79216"/>
                      <a:invGamma/>
                      <a:alpha val="0"/>
                    </a:schemeClr>
                  </a:gs>
                  <a:gs pos="50000">
                    <a:schemeClr val="bg1">
                      <a:alpha val="31000"/>
                    </a:schemeClr>
                  </a:gs>
                  <a:gs pos="100000">
                    <a:schemeClr val="tx1">
                      <a:gamma/>
                      <a:shade val="79216"/>
                      <a:invGamma/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1386"/>
              <p:cNvSpPr>
                <a:spLocks/>
              </p:cNvSpPr>
              <p:nvPr/>
            </p:nvSpPr>
            <p:spPr bwMode="auto">
              <a:xfrm>
                <a:off x="165" y="2088"/>
                <a:ext cx="490" cy="201"/>
              </a:xfrm>
              <a:custGeom>
                <a:avLst/>
                <a:gdLst/>
                <a:ahLst/>
                <a:cxnLst>
                  <a:cxn ang="0">
                    <a:pos x="95" y="70"/>
                  </a:cxn>
                  <a:cxn ang="0">
                    <a:pos x="190" y="0"/>
                  </a:cxn>
                  <a:cxn ang="0">
                    <a:pos x="95" y="83"/>
                  </a:cxn>
                  <a:cxn ang="0">
                    <a:pos x="0" y="0"/>
                  </a:cxn>
                  <a:cxn ang="0">
                    <a:pos x="95" y="70"/>
                  </a:cxn>
                </a:cxnLst>
                <a:rect l="0" t="0" r="r" b="b"/>
                <a:pathLst>
                  <a:path w="190" h="83">
                    <a:moveTo>
                      <a:pt x="95" y="70"/>
                    </a:moveTo>
                    <a:cubicBezTo>
                      <a:pt x="140" y="70"/>
                      <a:pt x="178" y="40"/>
                      <a:pt x="190" y="0"/>
                    </a:cubicBezTo>
                    <a:cubicBezTo>
                      <a:pt x="184" y="47"/>
                      <a:pt x="144" y="83"/>
                      <a:pt x="95" y="83"/>
                    </a:cubicBezTo>
                    <a:cubicBezTo>
                      <a:pt x="46" y="83"/>
                      <a:pt x="6" y="47"/>
                      <a:pt x="0" y="0"/>
                    </a:cubicBezTo>
                    <a:cubicBezTo>
                      <a:pt x="12" y="40"/>
                      <a:pt x="50" y="70"/>
                      <a:pt x="95" y="7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14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96"/>
            <p:cNvGrpSpPr/>
            <p:nvPr/>
          </p:nvGrpSpPr>
          <p:grpSpPr>
            <a:xfrm flipH="1">
              <a:off x="6359678" y="3790765"/>
              <a:ext cx="510246" cy="679212"/>
              <a:chOff x="3046413" y="1008063"/>
              <a:chExt cx="616643" cy="820842"/>
            </a:xfrm>
            <a:gradFill flip="none" rotWithShape="1">
              <a:gsLst>
                <a:gs pos="1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3046413" y="1523502"/>
                <a:ext cx="352043" cy="305403"/>
              </a:xfrm>
              <a:custGeom>
                <a:avLst/>
                <a:gdLst>
                  <a:gd name="T0" fmla="*/ 156 w 310"/>
                  <a:gd name="T1" fmla="*/ 269 h 269"/>
                  <a:gd name="T2" fmla="*/ 78 w 310"/>
                  <a:gd name="T3" fmla="*/ 135 h 269"/>
                  <a:gd name="T4" fmla="*/ 0 w 310"/>
                  <a:gd name="T5" fmla="*/ 0 h 269"/>
                  <a:gd name="T6" fmla="*/ 156 w 310"/>
                  <a:gd name="T7" fmla="*/ 0 h 269"/>
                  <a:gd name="T8" fmla="*/ 310 w 310"/>
                  <a:gd name="T9" fmla="*/ 0 h 269"/>
                  <a:gd name="T10" fmla="*/ 234 w 310"/>
                  <a:gd name="T11" fmla="*/ 135 h 269"/>
                  <a:gd name="T12" fmla="*/ 156 w 310"/>
                  <a:gd name="T13" fmla="*/ 269 h 2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269"/>
                  <a:gd name="T23" fmla="*/ 310 w 310"/>
                  <a:gd name="T24" fmla="*/ 269 h 2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269">
                    <a:moveTo>
                      <a:pt x="156" y="269"/>
                    </a:moveTo>
                    <a:lnTo>
                      <a:pt x="78" y="135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310" y="0"/>
                    </a:lnTo>
                    <a:lnTo>
                      <a:pt x="234" y="135"/>
                    </a:lnTo>
                    <a:lnTo>
                      <a:pt x="156" y="2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>
                <a:off x="3156568" y="1008063"/>
                <a:ext cx="506488" cy="525657"/>
              </a:xfrm>
              <a:custGeom>
                <a:avLst/>
                <a:gdLst>
                  <a:gd name="T0" fmla="*/ 0 w 189"/>
                  <a:gd name="T1" fmla="*/ 194 h 196"/>
                  <a:gd name="T2" fmla="*/ 189 w 189"/>
                  <a:gd name="T3" fmla="*/ 0 h 196"/>
                  <a:gd name="T4" fmla="*/ 49 w 189"/>
                  <a:gd name="T5" fmla="*/ 196 h 196"/>
                  <a:gd name="T6" fmla="*/ 0 w 189"/>
                  <a:gd name="T7" fmla="*/ 194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9"/>
                  <a:gd name="T13" fmla="*/ 0 h 196"/>
                  <a:gd name="T14" fmla="*/ 189 w 189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9" h="196">
                    <a:moveTo>
                      <a:pt x="0" y="194"/>
                    </a:moveTo>
                    <a:cubicBezTo>
                      <a:pt x="0" y="194"/>
                      <a:pt x="16" y="28"/>
                      <a:pt x="189" y="0"/>
                    </a:cubicBezTo>
                    <a:cubicBezTo>
                      <a:pt x="189" y="0"/>
                      <a:pt x="37" y="44"/>
                      <a:pt x="49" y="196"/>
                    </a:cubicBezTo>
                    <a:lnTo>
                      <a:pt x="0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 flipH="1">
              <a:off x="5906333" y="4536677"/>
              <a:ext cx="772415" cy="319408"/>
              <a:chOff x="3266724" y="1909513"/>
              <a:chExt cx="933481" cy="386012"/>
            </a:xfrm>
            <a:gradFill>
              <a:gsLst>
                <a:gs pos="1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3845891" y="1909513"/>
                <a:ext cx="354314" cy="311080"/>
              </a:xfrm>
              <a:custGeom>
                <a:avLst/>
                <a:gdLst>
                  <a:gd name="T0" fmla="*/ 312 w 312"/>
                  <a:gd name="T1" fmla="*/ 7 h 274"/>
                  <a:gd name="T2" fmla="*/ 232 w 312"/>
                  <a:gd name="T3" fmla="*/ 140 h 274"/>
                  <a:gd name="T4" fmla="*/ 149 w 312"/>
                  <a:gd name="T5" fmla="*/ 274 h 274"/>
                  <a:gd name="T6" fmla="*/ 76 w 312"/>
                  <a:gd name="T7" fmla="*/ 137 h 274"/>
                  <a:gd name="T8" fmla="*/ 0 w 312"/>
                  <a:gd name="T9" fmla="*/ 0 h 274"/>
                  <a:gd name="T10" fmla="*/ 156 w 312"/>
                  <a:gd name="T11" fmla="*/ 5 h 274"/>
                  <a:gd name="T12" fmla="*/ 312 w 312"/>
                  <a:gd name="T13" fmla="*/ 7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274"/>
                  <a:gd name="T23" fmla="*/ 312 w 312"/>
                  <a:gd name="T24" fmla="*/ 274 h 2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274">
                    <a:moveTo>
                      <a:pt x="312" y="7"/>
                    </a:moveTo>
                    <a:lnTo>
                      <a:pt x="232" y="140"/>
                    </a:lnTo>
                    <a:lnTo>
                      <a:pt x="149" y="274"/>
                    </a:lnTo>
                    <a:lnTo>
                      <a:pt x="76" y="137"/>
                    </a:lnTo>
                    <a:lnTo>
                      <a:pt x="0" y="0"/>
                    </a:lnTo>
                    <a:lnTo>
                      <a:pt x="156" y="5"/>
                    </a:lnTo>
                    <a:lnTo>
                      <a:pt x="3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3266724" y="1925408"/>
                <a:ext cx="702950" cy="370117"/>
              </a:xfrm>
              <a:custGeom>
                <a:avLst/>
                <a:gdLst>
                  <a:gd name="T0" fmla="*/ 262 w 262"/>
                  <a:gd name="T1" fmla="*/ 73 h 138"/>
                  <a:gd name="T2" fmla="*/ 0 w 262"/>
                  <a:gd name="T3" fmla="*/ 0 h 138"/>
                  <a:gd name="T4" fmla="*/ 239 w 262"/>
                  <a:gd name="T5" fmla="*/ 29 h 138"/>
                  <a:gd name="T6" fmla="*/ 262 w 262"/>
                  <a:gd name="T7" fmla="*/ 73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2"/>
                  <a:gd name="T13" fmla="*/ 0 h 138"/>
                  <a:gd name="T14" fmla="*/ 262 w 262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2" h="138">
                    <a:moveTo>
                      <a:pt x="262" y="73"/>
                    </a:moveTo>
                    <a:cubicBezTo>
                      <a:pt x="262" y="73"/>
                      <a:pt x="108" y="138"/>
                      <a:pt x="0" y="0"/>
                    </a:cubicBezTo>
                    <a:cubicBezTo>
                      <a:pt x="0" y="0"/>
                      <a:pt x="112" y="112"/>
                      <a:pt x="239" y="29"/>
                    </a:cubicBezTo>
                    <a:lnTo>
                      <a:pt x="262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102"/>
            <p:cNvGrpSpPr/>
            <p:nvPr/>
          </p:nvGrpSpPr>
          <p:grpSpPr>
            <a:xfrm flipH="1">
              <a:off x="5719855" y="3787101"/>
              <a:ext cx="534677" cy="665120"/>
              <a:chOff x="3768669" y="1025093"/>
              <a:chExt cx="646169" cy="803812"/>
            </a:xfrm>
            <a:gradFill flip="none" rotWithShape="1">
              <a:gsLst>
                <a:gs pos="1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3768669" y="1025093"/>
                <a:ext cx="350907" cy="311080"/>
              </a:xfrm>
              <a:custGeom>
                <a:avLst/>
                <a:gdLst>
                  <a:gd name="T0" fmla="*/ 0 w 309"/>
                  <a:gd name="T1" fmla="*/ 0 h 274"/>
                  <a:gd name="T2" fmla="*/ 155 w 309"/>
                  <a:gd name="T3" fmla="*/ 4 h 274"/>
                  <a:gd name="T4" fmla="*/ 309 w 309"/>
                  <a:gd name="T5" fmla="*/ 7 h 274"/>
                  <a:gd name="T6" fmla="*/ 229 w 309"/>
                  <a:gd name="T7" fmla="*/ 141 h 274"/>
                  <a:gd name="T8" fmla="*/ 146 w 309"/>
                  <a:gd name="T9" fmla="*/ 274 h 274"/>
                  <a:gd name="T10" fmla="*/ 73 w 309"/>
                  <a:gd name="T11" fmla="*/ 137 h 274"/>
                  <a:gd name="T12" fmla="*/ 0 w 309"/>
                  <a:gd name="T13" fmla="*/ 0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9"/>
                  <a:gd name="T22" fmla="*/ 0 h 274"/>
                  <a:gd name="T23" fmla="*/ 309 w 309"/>
                  <a:gd name="T24" fmla="*/ 274 h 2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9" h="274">
                    <a:moveTo>
                      <a:pt x="0" y="0"/>
                    </a:moveTo>
                    <a:lnTo>
                      <a:pt x="155" y="4"/>
                    </a:lnTo>
                    <a:lnTo>
                      <a:pt x="309" y="7"/>
                    </a:lnTo>
                    <a:lnTo>
                      <a:pt x="229" y="141"/>
                    </a:lnTo>
                    <a:lnTo>
                      <a:pt x="146" y="274"/>
                    </a:lnTo>
                    <a:lnTo>
                      <a:pt x="73" y="1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3985573" y="1123866"/>
                <a:ext cx="429265" cy="705039"/>
              </a:xfrm>
              <a:custGeom>
                <a:avLst/>
                <a:gdLst>
                  <a:gd name="T0" fmla="*/ 27 w 160"/>
                  <a:gd name="T1" fmla="*/ 0 h 263"/>
                  <a:gd name="T2" fmla="*/ 93 w 160"/>
                  <a:gd name="T3" fmla="*/ 263 h 263"/>
                  <a:gd name="T4" fmla="*/ 0 w 160"/>
                  <a:gd name="T5" fmla="*/ 41 h 263"/>
                  <a:gd name="T6" fmla="*/ 27 w 160"/>
                  <a:gd name="T7" fmla="*/ 0 h 2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263"/>
                  <a:gd name="T14" fmla="*/ 160 w 160"/>
                  <a:gd name="T15" fmla="*/ 263 h 2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263">
                    <a:moveTo>
                      <a:pt x="27" y="0"/>
                    </a:moveTo>
                    <a:cubicBezTo>
                      <a:pt x="27" y="0"/>
                      <a:pt x="160" y="101"/>
                      <a:pt x="93" y="263"/>
                    </a:cubicBezTo>
                    <a:cubicBezTo>
                      <a:pt x="93" y="263"/>
                      <a:pt x="135" y="111"/>
                      <a:pt x="0" y="41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10" name="Round Same Side Corner Rectangle 109"/>
          <p:cNvSpPr/>
          <p:nvPr/>
        </p:nvSpPr>
        <p:spPr>
          <a:xfrm rot="16200000">
            <a:off x="8033544" y="2062957"/>
            <a:ext cx="549275" cy="1671637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51 Million+ patents</a:t>
            </a:r>
          </a:p>
        </p:txBody>
      </p:sp>
      <p:sp>
        <p:nvSpPr>
          <p:cNvPr id="114" name="Round Same Side Corner Rectangle 113"/>
          <p:cNvSpPr/>
          <p:nvPr/>
        </p:nvSpPr>
        <p:spPr>
          <a:xfrm rot="16200000">
            <a:off x="8033544" y="1240632"/>
            <a:ext cx="549275" cy="1671637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Unified subject  classification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05689" y="5363948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Medline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03495" y="5737072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Regional Citation Indexes</a:t>
            </a:r>
          </a:p>
        </p:txBody>
      </p:sp>
      <p:cxnSp>
        <p:nvCxnSpPr>
          <p:cNvPr id="63531" name="Straight Arrow Connector 119"/>
          <p:cNvCxnSpPr>
            <a:cxnSpLocks noChangeShapeType="1"/>
          </p:cNvCxnSpPr>
          <p:nvPr/>
        </p:nvCxnSpPr>
        <p:spPr bwMode="auto">
          <a:xfrm>
            <a:off x="3376613" y="17589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2" name="Straight Arrow Connector 120"/>
          <p:cNvCxnSpPr>
            <a:cxnSpLocks noChangeShapeType="1"/>
          </p:cNvCxnSpPr>
          <p:nvPr/>
        </p:nvCxnSpPr>
        <p:spPr bwMode="auto">
          <a:xfrm>
            <a:off x="3376613" y="21145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3" name="Straight Arrow Connector 121"/>
          <p:cNvCxnSpPr>
            <a:cxnSpLocks noChangeShapeType="1"/>
          </p:cNvCxnSpPr>
          <p:nvPr/>
        </p:nvCxnSpPr>
        <p:spPr bwMode="auto">
          <a:xfrm>
            <a:off x="3370263" y="24892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4" name="Straight Arrow Connector 122"/>
          <p:cNvCxnSpPr>
            <a:cxnSpLocks noChangeShapeType="1"/>
          </p:cNvCxnSpPr>
          <p:nvPr/>
        </p:nvCxnSpPr>
        <p:spPr bwMode="auto">
          <a:xfrm>
            <a:off x="3363913" y="28511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5" name="Straight Arrow Connector 123"/>
          <p:cNvCxnSpPr>
            <a:cxnSpLocks noChangeShapeType="1"/>
          </p:cNvCxnSpPr>
          <p:nvPr/>
        </p:nvCxnSpPr>
        <p:spPr bwMode="auto">
          <a:xfrm>
            <a:off x="3363913" y="32258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6" name="Straight Arrow Connector 124"/>
          <p:cNvCxnSpPr>
            <a:cxnSpLocks noChangeShapeType="1"/>
          </p:cNvCxnSpPr>
          <p:nvPr/>
        </p:nvCxnSpPr>
        <p:spPr bwMode="auto">
          <a:xfrm>
            <a:off x="3370263" y="35941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7" name="Straight Arrow Connector 125"/>
          <p:cNvCxnSpPr>
            <a:cxnSpLocks noChangeShapeType="1"/>
          </p:cNvCxnSpPr>
          <p:nvPr/>
        </p:nvCxnSpPr>
        <p:spPr bwMode="auto">
          <a:xfrm>
            <a:off x="3370263" y="39687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8" name="Straight Arrow Connector 126"/>
          <p:cNvCxnSpPr>
            <a:cxnSpLocks noChangeShapeType="1"/>
          </p:cNvCxnSpPr>
          <p:nvPr/>
        </p:nvCxnSpPr>
        <p:spPr bwMode="auto">
          <a:xfrm>
            <a:off x="3363913" y="43434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9" name="Straight Arrow Connector 127"/>
          <p:cNvCxnSpPr>
            <a:cxnSpLocks noChangeShapeType="1"/>
          </p:cNvCxnSpPr>
          <p:nvPr/>
        </p:nvCxnSpPr>
        <p:spPr bwMode="auto">
          <a:xfrm>
            <a:off x="3370263" y="47053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40" name="Straight Arrow Connector 128"/>
          <p:cNvCxnSpPr>
            <a:cxnSpLocks noChangeShapeType="1"/>
          </p:cNvCxnSpPr>
          <p:nvPr/>
        </p:nvCxnSpPr>
        <p:spPr bwMode="auto">
          <a:xfrm>
            <a:off x="3370263" y="51117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41" name="Straight Arrow Connector 129"/>
          <p:cNvCxnSpPr>
            <a:cxnSpLocks noChangeShapeType="1"/>
          </p:cNvCxnSpPr>
          <p:nvPr/>
        </p:nvCxnSpPr>
        <p:spPr bwMode="auto">
          <a:xfrm>
            <a:off x="3370263" y="54991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42" name="Straight Arrow Connector 130"/>
          <p:cNvCxnSpPr>
            <a:cxnSpLocks noChangeShapeType="1"/>
          </p:cNvCxnSpPr>
          <p:nvPr/>
        </p:nvCxnSpPr>
        <p:spPr bwMode="auto">
          <a:xfrm>
            <a:off x="3370263" y="58674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sp>
        <p:nvSpPr>
          <p:cNvPr id="132" name="Round Same Side Corner Rectangle 131"/>
          <p:cNvSpPr/>
          <p:nvPr/>
        </p:nvSpPr>
        <p:spPr>
          <a:xfrm rot="16200000">
            <a:off x="8050213" y="2911475"/>
            <a:ext cx="547688" cy="1671637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Cited references from 1900</a:t>
            </a:r>
          </a:p>
        </p:txBody>
      </p:sp>
      <p:sp>
        <p:nvSpPr>
          <p:cNvPr id="135" name="Round Same Side Corner Rectangle 134"/>
          <p:cNvSpPr/>
          <p:nvPr/>
        </p:nvSpPr>
        <p:spPr>
          <a:xfrm rot="16200000">
            <a:off x="8051800" y="3787776"/>
            <a:ext cx="549275" cy="1670050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18,000+ journals</a:t>
            </a:r>
          </a:p>
        </p:txBody>
      </p:sp>
      <p:sp>
        <p:nvSpPr>
          <p:cNvPr id="136" name="Round Same Side Corner Rectangle 135"/>
          <p:cNvSpPr/>
          <p:nvPr/>
        </p:nvSpPr>
        <p:spPr>
          <a:xfrm rot="16200000">
            <a:off x="8054181" y="4690269"/>
            <a:ext cx="549275" cy="1671638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90 Million + records</a:t>
            </a:r>
          </a:p>
        </p:txBody>
      </p:sp>
      <p:sp>
        <p:nvSpPr>
          <p:cNvPr id="63546" name="TextBox 136"/>
          <p:cNvSpPr txBox="1">
            <a:spLocks noChangeArrowheads="1"/>
          </p:cNvSpPr>
          <p:nvPr/>
        </p:nvSpPr>
        <p:spPr bwMode="auto">
          <a:xfrm>
            <a:off x="4081463" y="3373438"/>
            <a:ext cx="2730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2000" b="1">
                <a:solidFill>
                  <a:srgbClr val="FFFFFF"/>
                </a:solidFill>
                <a:cs typeface="Arial" pitchFamily="34" charset="0"/>
              </a:rPr>
              <a:t>Thomson Reuters</a:t>
            </a:r>
            <a:br>
              <a:rPr lang="en-US" altLang="bg-BG" sz="2000" b="1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bg-BG" sz="2000" b="1">
                <a:solidFill>
                  <a:srgbClr val="FFFFFF"/>
                </a:solidFill>
                <a:cs typeface="Arial" pitchFamily="34" charset="0"/>
              </a:rPr>
              <a:t>Web of Knowledge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7080250" y="2065338"/>
            <a:ext cx="330200" cy="3175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080250" y="2881313"/>
            <a:ext cx="330200" cy="3175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081838" y="3741738"/>
            <a:ext cx="330200" cy="3175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7088188" y="4633913"/>
            <a:ext cx="330200" cy="3175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 bwMode="auto">
          <a:xfrm>
            <a:off x="4343400" y="6019800"/>
            <a:ext cx="2943225" cy="336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chemeClr val="tx2"/>
              </a:buClr>
              <a:buSzPct val="125000"/>
              <a:defRPr/>
            </a:pPr>
            <a:r>
              <a:rPr lang="en-GB" sz="1600" b="1" dirty="0">
                <a:latin typeface="+mn-lt"/>
              </a:rPr>
              <a:t>49% of European publishers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D72B0-6B63-4F56-8411-BEC7EB9C94E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4995" name="Picture 2" descr="C:\Users\u0077346\AppData\Local\Temp\SNAGHTML572cc6f.PNG"/>
          <p:cNvPicPr>
            <a:picLocks noChangeAspect="1" noChangeArrowheads="1"/>
          </p:cNvPicPr>
          <p:nvPr/>
        </p:nvPicPr>
        <p:blipFill>
          <a:blip r:embed="rId2" cstate="print"/>
          <a:srcRect r="27328"/>
          <a:stretch>
            <a:fillRect/>
          </a:stretch>
        </p:blipFill>
        <p:spPr bwMode="auto">
          <a:xfrm>
            <a:off x="4181475" y="1365250"/>
            <a:ext cx="4262438" cy="5280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4996" name="Title 2"/>
          <p:cNvSpPr>
            <a:spLocks noGrp="1"/>
          </p:cNvSpPr>
          <p:nvPr>
            <p:ph type="title"/>
          </p:nvPr>
        </p:nvSpPr>
        <p:spPr>
          <a:xfrm>
            <a:off x="623888" y="331788"/>
            <a:ext cx="8520112" cy="831850"/>
          </a:xfrm>
        </p:spPr>
        <p:txBody>
          <a:bodyPr/>
          <a:lstStyle/>
          <a:p>
            <a:pPr eaLnBrk="1" hangingPunct="1"/>
            <a:r>
              <a:rPr altLang="bg-BG" smtClean="0"/>
              <a:t>Derwent Innovations Index makes patents accessible to non-experts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1092200" y="1885950"/>
            <a:ext cx="2074863" cy="822325"/>
          </a:xfrm>
          <a:prstGeom prst="wedgeRectCallout">
            <a:avLst>
              <a:gd name="adj1" fmla="val 91009"/>
              <a:gd name="adj2" fmla="val -26296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Drawings are included where available.</a:t>
            </a: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723900" y="3498850"/>
            <a:ext cx="2293938" cy="822325"/>
          </a:xfrm>
          <a:prstGeom prst="wedgeRectCallout">
            <a:avLst>
              <a:gd name="adj1" fmla="val 91009"/>
              <a:gd name="adj2" fmla="val -26296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Derwent coding classifies this patent into subjects.</a:t>
            </a:r>
          </a:p>
        </p:txBody>
      </p:sp>
      <p:sp>
        <p:nvSpPr>
          <p:cNvPr id="10" name="TextBox 9"/>
          <p:cNvSpPr>
            <a:spLocks noChangeArrowheads="1"/>
          </p:cNvSpPr>
          <p:nvPr/>
        </p:nvSpPr>
        <p:spPr bwMode="auto">
          <a:xfrm>
            <a:off x="820738" y="5275263"/>
            <a:ext cx="2295525" cy="1066800"/>
          </a:xfrm>
          <a:prstGeom prst="wedgeRectCallout">
            <a:avLst>
              <a:gd name="adj1" fmla="val 91606"/>
              <a:gd name="adj2" fmla="val -9667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Compound information in available and searchable.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410200" y="1143000"/>
            <a:ext cx="2971800" cy="5794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 err="1">
                <a:solidFill>
                  <a:srgbClr val="666666"/>
                </a:solidFill>
                <a:latin typeface="Arial"/>
              </a:rPr>
              <a:t>Derwent</a:t>
            </a:r>
            <a:r>
              <a:rPr lang="en-US" sz="1600" b="1" dirty="0">
                <a:solidFill>
                  <a:srgbClr val="666666"/>
                </a:solidFill>
                <a:latin typeface="Arial"/>
              </a:rPr>
              <a:t> Innovation Index:</a:t>
            </a:r>
          </a:p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</a:rPr>
              <a:t>22 Million patent families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E52C6-78E6-43F8-843A-01DF00E6C632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6019" name="Title 2"/>
          <p:cNvSpPr>
            <a:spLocks noGrp="1"/>
          </p:cNvSpPr>
          <p:nvPr>
            <p:ph type="title"/>
          </p:nvPr>
        </p:nvSpPr>
        <p:spPr>
          <a:xfrm>
            <a:off x="368300" y="427038"/>
            <a:ext cx="8475663" cy="831850"/>
          </a:xfrm>
        </p:spPr>
        <p:txBody>
          <a:bodyPr/>
          <a:lstStyle/>
          <a:p>
            <a:pPr eaLnBrk="1" hangingPunct="1"/>
            <a:r>
              <a:rPr altLang="bg-BG" smtClean="0"/>
              <a:t>Find datasets related to this topic:</a:t>
            </a:r>
            <a:br>
              <a:rPr altLang="bg-BG" smtClean="0"/>
            </a:br>
            <a:r>
              <a:rPr altLang="bg-BG" sz="2400" smtClean="0"/>
              <a:t>Data Citation Index- making research datasets accessible, discoverable, and citable</a:t>
            </a: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 cstate="print"/>
          <a:srcRect t="17552" r="3731" b="7224"/>
          <a:stretch>
            <a:fillRect/>
          </a:stretch>
        </p:blipFill>
        <p:spPr bwMode="auto">
          <a:xfrm>
            <a:off x="231775" y="1724025"/>
            <a:ext cx="8624888" cy="4213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2895600" y="1524000"/>
            <a:ext cx="3548063" cy="5794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350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</a:rPr>
              <a:t>The Data Citation Index: </a:t>
            </a: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</a:rPr>
              <a:t>2.5 million datasets (growing fast)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02A1D-005C-42D5-82EE-55004B8BAB5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7043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endParaRPr lang="bg-BG" altLang="bg-BG" smtClean="0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 cstate="print"/>
          <a:srcRect l="786" t="12062" r="4315" b="20824"/>
          <a:stretch>
            <a:fillRect/>
          </a:stretch>
        </p:blipFill>
        <p:spPr bwMode="auto">
          <a:xfrm>
            <a:off x="0" y="33338"/>
            <a:ext cx="8856663" cy="6824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06713" y="5629275"/>
            <a:ext cx="4135437" cy="579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Descriptive metadata from the parent repository is retained and searchable.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 flipV="1">
            <a:off x="1270000" y="5937250"/>
            <a:ext cx="1595438" cy="163513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  <a:stCxn id="6" idx="1"/>
          </p:cNvCxnSpPr>
          <p:nvPr/>
        </p:nvCxnSpPr>
        <p:spPr bwMode="auto">
          <a:xfrm flipH="1" flipV="1">
            <a:off x="2143125" y="5608638"/>
            <a:ext cx="763588" cy="311150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68538" y="6494463"/>
            <a:ext cx="5292725" cy="336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Link to the repository to access the dataset. </a:t>
            </a:r>
          </a:p>
        </p:txBody>
      </p:sp>
      <p:sp>
        <p:nvSpPr>
          <p:cNvPr id="15" name="TextBox 14"/>
          <p:cNvSpPr>
            <a:spLocks noChangeArrowheads="1"/>
          </p:cNvSpPr>
          <p:nvPr/>
        </p:nvSpPr>
        <p:spPr bwMode="auto">
          <a:xfrm>
            <a:off x="6648450" y="68263"/>
            <a:ext cx="2495550" cy="579437"/>
          </a:xfrm>
          <a:prstGeom prst="wedgeRectCallout">
            <a:avLst>
              <a:gd name="adj1" fmla="val -14815"/>
              <a:gd name="adj2" fmla="val 69565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This data study was cited by an article.  </a:t>
            </a:r>
          </a:p>
        </p:txBody>
      </p:sp>
      <p:pic>
        <p:nvPicPr>
          <p:cNvPr id="92164" name="Picture 4" descr="C:\Users\u0077346\AppData\Local\Temp\SNAGHTML5812335.PNG"/>
          <p:cNvPicPr>
            <a:picLocks noChangeAspect="1" noChangeArrowheads="1"/>
          </p:cNvPicPr>
          <p:nvPr/>
        </p:nvPicPr>
        <p:blipFill>
          <a:blip r:embed="rId3" cstate="print"/>
          <a:srcRect b="37935"/>
          <a:stretch>
            <a:fillRect/>
          </a:stretch>
        </p:blipFill>
        <p:spPr bwMode="auto">
          <a:xfrm>
            <a:off x="4973638" y="3141663"/>
            <a:ext cx="4184650" cy="842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7915275" y="2852738"/>
            <a:ext cx="136525" cy="258762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56400" y="2728913"/>
            <a:ext cx="1146175" cy="204787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BF770-3B20-4129-B587-C5B13FCF0363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8067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smtClean="0"/>
              <a:t>Web of Knowledge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379537"/>
          </a:xfrm>
        </p:spPr>
        <p:txBody>
          <a:bodyPr/>
          <a:lstStyle/>
          <a:p>
            <a:pPr eaLnBrk="1" hangingPunct="1"/>
            <a:r>
              <a:rPr altLang="bg-BG" smtClean="0"/>
              <a:t>Start at a single point…</a:t>
            </a:r>
          </a:p>
          <a:p>
            <a:pPr eaLnBrk="1" hangingPunct="1"/>
            <a:endParaRPr altLang="bg-BG" smtClean="0"/>
          </a:p>
          <a:p>
            <a:pPr eaLnBrk="1" hangingPunct="1"/>
            <a:r>
              <a:rPr altLang="bg-BG" smtClean="0"/>
              <a:t>		and end with the complete picture.</a:t>
            </a:r>
          </a:p>
        </p:txBody>
      </p:sp>
      <p:pic>
        <p:nvPicPr>
          <p:cNvPr id="112642" name="Picture 2" descr="File:Jasminum grandiflo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988" y="3259138"/>
            <a:ext cx="40195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2" descr="File:Jasminum grandiflo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8506" t="41653" r="48936" b="41148"/>
          <a:stretch>
            <a:fillRect/>
          </a:stretch>
        </p:blipFill>
        <p:spPr bwMode="auto">
          <a:xfrm>
            <a:off x="3684588" y="1609725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ctrTitle" sz="quarter"/>
          </p:nvPr>
        </p:nvSpPr>
        <p:spPr>
          <a:xfrm>
            <a:off x="282575" y="3490913"/>
            <a:ext cx="8596313" cy="774700"/>
          </a:xfrm>
        </p:spPr>
        <p:txBody>
          <a:bodyPr/>
          <a:lstStyle/>
          <a:p>
            <a:pPr algn="ctr" eaLnBrk="1" hangingPunct="1"/>
            <a:r>
              <a:rPr lang="fr-FR" altLang="bg-BG" dirty="0" err="1" smtClean="0"/>
              <a:t>Thank</a:t>
            </a:r>
            <a:r>
              <a:rPr lang="fr-FR" altLang="bg-BG" dirty="0" smtClean="0"/>
              <a:t> </a:t>
            </a:r>
            <a:r>
              <a:rPr lang="fr-FR" altLang="bg-BG" dirty="0" err="1" smtClean="0"/>
              <a:t>you</a:t>
            </a:r>
            <a:endParaRPr lang="fr-FR" altLang="bg-BG" sz="2000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4495800"/>
            <a:ext cx="5625258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cs-CZ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David </a:t>
            </a: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Hork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ý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Country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Manager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– Central and Eastern Europe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en-GB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u="sng" dirty="0">
                <a:solidFill>
                  <a:srgbClr val="3122F6"/>
                </a:solidFill>
              </a:rPr>
              <a:t>david.horky</a:t>
            </a:r>
            <a:r>
              <a:rPr lang="en-GB" sz="2000" u="sng" dirty="0">
                <a:solidFill>
                  <a:srgbClr val="3122F6"/>
                </a:solidFill>
              </a:rPr>
              <a:t>@</a:t>
            </a:r>
            <a:r>
              <a:rPr lang="en-GB" sz="2000" u="sng" dirty="0" err="1">
                <a:solidFill>
                  <a:srgbClr val="3122F6"/>
                </a:solidFill>
              </a:rPr>
              <a:t>thomsonreuters.com</a:t>
            </a:r>
            <a:endParaRPr lang="en-GB" sz="2000" u="sng" dirty="0">
              <a:solidFill>
                <a:srgbClr val="3122F6"/>
              </a:solidFill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en-GB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/>
          <a:srcRect l="35556" t="27556" r="20555" b="45777"/>
          <a:stretch>
            <a:fillRect/>
          </a:stretch>
        </p:blipFill>
        <p:spPr bwMode="auto">
          <a:xfrm>
            <a:off x="0" y="261394"/>
            <a:ext cx="9144000" cy="347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1288" y="149225"/>
            <a:ext cx="8915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The Web of Knowledge advantage: </a:t>
            </a:r>
          </a:p>
          <a:p>
            <a:pPr>
              <a:defRPr/>
            </a:pPr>
            <a:r>
              <a:rPr lang="en-US" sz="2800" kern="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a single classification system for all content</a:t>
            </a:r>
            <a:endParaRPr lang="en-US" sz="2800" i="1" kern="0" dirty="0">
              <a:solidFill>
                <a:srgbClr val="FF8000"/>
              </a:solidFill>
              <a:latin typeface="Arial Rounded MT Bold" pitchFamily="34" charset="0"/>
            </a:endParaRPr>
          </a:p>
        </p:txBody>
      </p:sp>
      <p:grpSp>
        <p:nvGrpSpPr>
          <p:cNvPr id="67587" name="Group 30"/>
          <p:cNvGrpSpPr>
            <a:grpSpLocks/>
          </p:cNvGrpSpPr>
          <p:nvPr/>
        </p:nvGrpSpPr>
        <p:grpSpPr bwMode="auto">
          <a:xfrm>
            <a:off x="5640388" y="1398588"/>
            <a:ext cx="2854325" cy="2957512"/>
            <a:chOff x="3436" y="1284"/>
            <a:chExt cx="1505" cy="1863"/>
          </a:xfrm>
        </p:grpSpPr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>
              <a:off x="3436" y="1284"/>
              <a:ext cx="1505" cy="1863"/>
            </a:xfrm>
            <a:prstGeom prst="flowChartMagneticDisk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="1" kern="0" dirty="0">
                <a:solidFill>
                  <a:srgbClr val="BABABA"/>
                </a:solidFill>
                <a:latin typeface="Arial" charset="0"/>
              </a:endParaRPr>
            </a:p>
          </p:txBody>
        </p:sp>
        <p:sp>
          <p:nvSpPr>
            <p:cNvPr id="6759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485" y="1767"/>
              <a:ext cx="1401" cy="124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6773"/>
                </a:avLst>
              </a:prstTxWarp>
            </a:bodyPr>
            <a:lstStyle/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ENGINEERING -28070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INSTRUMENTS &amp; INSTRUMENTATION -15896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COMPUTER SCIENCE -13724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PHARMACOLOGY &amp; PHARMACY- 8591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MATHEMATICS- 8375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BIOCHEMISTRY &amp; MOLECULAR BIOLOGY- 7854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CHEMISTRY-7602 ......</a:t>
              </a:r>
              <a:endParaRPr lang="cs-CZ" sz="800" kern="10">
                <a:ln w="9525">
                  <a:solidFill>
                    <a:srgbClr val="BABABA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76863" y="4587875"/>
            <a:ext cx="3605212" cy="1662113"/>
          </a:xfrm>
          <a:prstGeom prst="rect">
            <a:avLst/>
          </a:prstGeom>
          <a:solidFill>
            <a:srgbClr val="FF8000"/>
          </a:solidFill>
          <a:ln w="31750" algn="ctr">
            <a:solidFill>
              <a:srgbClr val="FF8000"/>
            </a:solidFill>
            <a:miter lim="800000"/>
            <a:headEnd/>
            <a:tailEnd/>
          </a:ln>
        </p:spPr>
        <p:txBody>
          <a:bodyPr lIns="0" tIns="0" rIns="182880" bIns="0">
            <a:spAutoFit/>
          </a:bodyPr>
          <a:lstStyle/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4B4B4B"/>
                </a:solidFill>
                <a:latin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One single index</a:t>
            </a: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 Unified subject classification</a:t>
            </a: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 Coverage from </a:t>
            </a:r>
            <a:r>
              <a:rPr lang="en-US" sz="1600" b="1" i="1" kern="0" dirty="0">
                <a:solidFill>
                  <a:srgbClr val="FFFFFF"/>
                </a:solidFill>
                <a:latin typeface="Arial" charset="0"/>
              </a:rPr>
              <a:t>1864</a:t>
            </a: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i="1" kern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Cited references from 1900</a:t>
            </a: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 18,000+ journals</a:t>
            </a: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 88+ millions records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3375025" y="4065588"/>
            <a:ext cx="2165350" cy="777875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3265488" y="3787775"/>
            <a:ext cx="2286000" cy="598488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3810000" y="3348038"/>
            <a:ext cx="1695450" cy="396875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3124200" y="3074988"/>
            <a:ext cx="2435225" cy="190500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732088" y="2747963"/>
            <a:ext cx="2787650" cy="125412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2906713" y="1927225"/>
            <a:ext cx="2598737" cy="55563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2895600" y="2392363"/>
            <a:ext cx="2636838" cy="23812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67596" name="Rectangle 42"/>
          <p:cNvSpPr>
            <a:spLocks noChangeArrowheads="1"/>
          </p:cNvSpPr>
          <p:nvPr/>
        </p:nvSpPr>
        <p:spPr bwMode="auto">
          <a:xfrm>
            <a:off x="228600" y="1517650"/>
            <a:ext cx="45720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b="1" i="1" dirty="0">
                <a:solidFill>
                  <a:srgbClr val="4B4B4B"/>
                </a:solidFill>
              </a:rPr>
              <a:t>Web of Science: 1900 - </a:t>
            </a:r>
            <a:br>
              <a:rPr lang="en-US" altLang="bg-BG" sz="1600" b="1" i="1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Journal Category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b="1" i="1" dirty="0">
                <a:solidFill>
                  <a:srgbClr val="4B4B4B"/>
                </a:solidFill>
              </a:rPr>
              <a:t> Current Contents Connect: 1998</a:t>
            </a:r>
            <a:br>
              <a:rPr lang="en-US" altLang="bg-BG" sz="1600" b="1" i="1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Discipline Name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dirty="0">
                <a:solidFill>
                  <a:srgbClr val="4B4B4B"/>
                </a:solidFill>
              </a:rPr>
              <a:t> </a:t>
            </a:r>
            <a:r>
              <a:rPr lang="en-US" altLang="bg-BG" sz="1600" b="1" i="1" dirty="0" err="1">
                <a:solidFill>
                  <a:srgbClr val="4B4B4B"/>
                </a:solidFill>
              </a:rPr>
              <a:t>Biosis</a:t>
            </a:r>
            <a:r>
              <a:rPr lang="en-US" altLang="bg-BG" sz="1600" b="1" i="1" dirty="0">
                <a:solidFill>
                  <a:srgbClr val="4B4B4B"/>
                </a:solidFill>
              </a:rPr>
              <a:t> Citation Index: 1926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Major Concept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dirty="0">
                <a:solidFill>
                  <a:srgbClr val="4B4B4B"/>
                </a:solidFill>
              </a:rPr>
              <a:t> </a:t>
            </a:r>
            <a:r>
              <a:rPr lang="en-US" altLang="bg-BG" sz="1600" b="1" i="1" dirty="0">
                <a:solidFill>
                  <a:srgbClr val="4B4B4B"/>
                </a:solidFill>
              </a:rPr>
              <a:t>Zoological Record: 1864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Descriptors / </a:t>
            </a:r>
            <a:r>
              <a:rPr lang="en-US" altLang="bg-BG" sz="1600" dirty="0" err="1">
                <a:solidFill>
                  <a:srgbClr val="4B4B4B"/>
                </a:solidFill>
              </a:rPr>
              <a:t>Systematics</a:t>
            </a:r>
            <a:endParaRPr lang="en-US" altLang="bg-BG" sz="1600" dirty="0">
              <a:solidFill>
                <a:srgbClr val="4B4B4B"/>
              </a:solidFill>
            </a:endParaRP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b="1" i="1" dirty="0" smtClean="0">
                <a:solidFill>
                  <a:srgbClr val="4B4B4B"/>
                </a:solidFill>
              </a:rPr>
              <a:t> MEDLINE</a:t>
            </a:r>
            <a:r>
              <a:rPr lang="en-US" altLang="bg-BG" sz="1600" b="1" i="1" dirty="0">
                <a:solidFill>
                  <a:srgbClr val="4B4B4B"/>
                </a:solidFill>
              </a:rPr>
              <a:t>: 1950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</a:t>
            </a:r>
            <a:r>
              <a:rPr lang="en-US" altLang="bg-BG" sz="1600" dirty="0" err="1">
                <a:solidFill>
                  <a:srgbClr val="4B4B4B"/>
                </a:solidFill>
              </a:rPr>
              <a:t>MeSH</a:t>
            </a:r>
            <a:r>
              <a:rPr lang="en-US" altLang="bg-BG" sz="1600" dirty="0">
                <a:solidFill>
                  <a:srgbClr val="4B4B4B"/>
                </a:solidFill>
              </a:rPr>
              <a:t> Heading, Major Topic, Qualifier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dirty="0">
                <a:solidFill>
                  <a:srgbClr val="4B4B4B"/>
                </a:solidFill>
              </a:rPr>
              <a:t>  </a:t>
            </a:r>
            <a:r>
              <a:rPr lang="en-US" altLang="bg-BG" sz="1600" b="1" i="1" dirty="0" err="1">
                <a:solidFill>
                  <a:srgbClr val="4B4B4B"/>
                </a:solidFill>
              </a:rPr>
              <a:t>Derwent</a:t>
            </a:r>
            <a:r>
              <a:rPr lang="en-US" altLang="bg-BG" sz="1600" b="1" i="1" dirty="0">
                <a:solidFill>
                  <a:srgbClr val="4B4B4B"/>
                </a:solidFill>
              </a:rPr>
              <a:t> Innovations Index: 1963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</a:t>
            </a:r>
            <a:r>
              <a:rPr lang="en-US" altLang="bg-BG" sz="1600" dirty="0" err="1">
                <a:solidFill>
                  <a:srgbClr val="4B4B4B"/>
                </a:solidFill>
              </a:rPr>
              <a:t>Derwent</a:t>
            </a:r>
            <a:r>
              <a:rPr lang="en-US" altLang="bg-BG" sz="1600" dirty="0">
                <a:solidFill>
                  <a:srgbClr val="4B4B4B"/>
                </a:solidFill>
              </a:rPr>
              <a:t> Class Code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dirty="0">
                <a:solidFill>
                  <a:srgbClr val="4B4B4B"/>
                </a:solidFill>
              </a:rPr>
              <a:t> </a:t>
            </a:r>
            <a:r>
              <a:rPr lang="en-US" altLang="bg-BG" sz="1600" b="1" i="1" dirty="0">
                <a:solidFill>
                  <a:srgbClr val="4B4B4B"/>
                </a:solidFill>
              </a:rPr>
              <a:t>Data Citation Index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</a:t>
            </a:r>
            <a:r>
              <a:rPr lang="en-US" altLang="bg-BG" sz="1600" dirty="0" err="1">
                <a:solidFill>
                  <a:srgbClr val="4B4B4B"/>
                </a:solidFill>
              </a:rPr>
              <a:t>WoS</a:t>
            </a:r>
            <a:r>
              <a:rPr lang="en-US" altLang="bg-BG" sz="1600" dirty="0">
                <a:solidFill>
                  <a:srgbClr val="4B4B4B"/>
                </a:solidFill>
              </a:rPr>
              <a:t> Journal Category</a:t>
            </a:r>
          </a:p>
        </p:txBody>
      </p:sp>
      <p:sp>
        <p:nvSpPr>
          <p:cNvPr id="67597" name="TextBox 43"/>
          <p:cNvSpPr txBox="1">
            <a:spLocks noChangeArrowheads="1"/>
          </p:cNvSpPr>
          <p:nvPr/>
        </p:nvSpPr>
        <p:spPr bwMode="auto">
          <a:xfrm>
            <a:off x="5867400" y="1676400"/>
            <a:ext cx="256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bg-BG" b="1"/>
              <a:t>“RESEARCH AREAS”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9250" y="377825"/>
            <a:ext cx="8504238" cy="914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A PRACTICAL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7769225" cy="9906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JASMONATE BIOSYNTHESIS AND SIGNALING</a:t>
            </a:r>
            <a:endParaRPr lang="en-US" b="1" dirty="0"/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5426AE-C713-4BF9-80C2-185BA69D4885}" type="slidenum">
              <a:rPr lang="en-US" altLang="bg-BG" smtClean="0"/>
              <a:pPr/>
              <a:t>4</a:t>
            </a:fld>
            <a:endParaRPr lang="en-US" altLang="bg-BG" smtClean="0"/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3048000" y="5257800"/>
            <a:ext cx="315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bg-BG" sz="2400" i="1">
                <a:solidFill>
                  <a:srgbClr val="000000"/>
                </a:solidFill>
                <a:latin typeface="Times New Roman" pitchFamily="18" charset="0"/>
                <a:hlinkClick r:id="rId2" action="ppaction://hlinkfile" tooltip="Jasminum grandiflorum"/>
              </a:rPr>
              <a:t>Jasminum grandiflorum</a:t>
            </a:r>
            <a:endParaRPr lang="en-US" altLang="bg-BG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8614" name="Picture 2" descr="File:Jasminum grandiflor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14600"/>
            <a:ext cx="32289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E6D3-069A-4AAB-A4C5-5F17BEFC68E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9635" name="Title 2"/>
          <p:cNvSpPr>
            <a:spLocks noGrp="1"/>
          </p:cNvSpPr>
          <p:nvPr>
            <p:ph type="title"/>
          </p:nvPr>
        </p:nvSpPr>
        <p:spPr>
          <a:xfrm>
            <a:off x="204788" y="441325"/>
            <a:ext cx="8924925" cy="831850"/>
          </a:xfrm>
        </p:spPr>
        <p:txBody>
          <a:bodyPr/>
          <a:lstStyle/>
          <a:p>
            <a:pPr eaLnBrk="1" hangingPunct="1"/>
            <a:r>
              <a:rPr altLang="bg-BG" smtClean="0"/>
              <a:t>Research Fronts 2013</a:t>
            </a:r>
            <a:br>
              <a:rPr altLang="bg-BG" smtClean="0"/>
            </a:br>
            <a:r>
              <a:rPr altLang="bg-BG" sz="2400" smtClean="0"/>
              <a:t>100 Top-Ranked Specialties in the Sciences and Social Sciences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 l="10522" t="18448" r="13918" b="16537"/>
          <a:stretch>
            <a:fillRect/>
          </a:stretch>
        </p:blipFill>
        <p:spPr bwMode="auto">
          <a:xfrm>
            <a:off x="777875" y="2200275"/>
            <a:ext cx="7505700" cy="40370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4325" y="1484313"/>
            <a:ext cx="850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bg-BG">
                <a:solidFill>
                  <a:srgbClr val="666666"/>
                </a:solidFill>
                <a:cs typeface="Arial" pitchFamily="34" charset="0"/>
                <a:hlinkClick r:id="rId3"/>
              </a:rPr>
              <a:t>http://sciencewatch.com/articles/research-fronts-2013-100-top-ranked-specialities-sciences-and-social-sciences</a:t>
            </a: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BDCB-6734-475B-96F1-D6E0321033B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0659" name="Title 2"/>
          <p:cNvSpPr>
            <a:spLocks noGrp="1"/>
          </p:cNvSpPr>
          <p:nvPr>
            <p:ph type="title"/>
          </p:nvPr>
        </p:nvSpPr>
        <p:spPr>
          <a:xfrm>
            <a:off x="355600" y="331788"/>
            <a:ext cx="8542338" cy="831850"/>
          </a:xfrm>
        </p:spPr>
        <p:txBody>
          <a:bodyPr/>
          <a:lstStyle/>
          <a:p>
            <a:pPr eaLnBrk="1" hangingPunct="1"/>
            <a:r>
              <a:rPr altLang="bg-BG" smtClean="0"/>
              <a:t>Research fronts in agricultural, plant and animal</a:t>
            </a:r>
            <a:endParaRPr altLang="bg-BG" sz="2400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/>
          <a:srcRect l="10075" t="16478" r="7649" b="6328"/>
          <a:stretch>
            <a:fillRect/>
          </a:stretch>
        </p:blipFill>
        <p:spPr bwMode="auto">
          <a:xfrm>
            <a:off x="295275" y="1692275"/>
            <a:ext cx="8483600" cy="4975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3088" y="2568575"/>
            <a:ext cx="7885112" cy="3140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Jasmonates are a family of plant signaling compounds which</a:t>
            </a:r>
          </a:p>
          <a:p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regulate the expression of plant genes in response to stress and damage, while also mediating such routine developmental processes as root</a:t>
            </a:r>
          </a:p>
          <a:p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growth, tuber formation, and flower development. Jasmonate signaling, for example, initiates plant defense responses in reaction to pathogens, or to damage from herbivores.</a:t>
            </a:r>
          </a:p>
          <a:p>
            <a:endParaRPr lang="en-US" altLang="bg-BG">
              <a:solidFill>
                <a:srgbClr val="666666"/>
              </a:solidFill>
              <a:cs typeface="Arial" pitchFamily="34" charset="0"/>
            </a:endParaRPr>
          </a:p>
          <a:p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Recent research has also determined that jasmonates display toxicity toward mammalian cancer cells, inducing such cells to undergo programmed death. These findings have prompted increased investigation into jasmonates as </a:t>
            </a:r>
            <a:r>
              <a:rPr lang="en-US" altLang="bg-BG" b="1">
                <a:solidFill>
                  <a:srgbClr val="666666"/>
                </a:solidFill>
                <a:cs typeface="Arial" pitchFamily="34" charset="0"/>
              </a:rPr>
              <a:t>potential therapeutic anticancer agents</a:t>
            </a:r>
            <a:r>
              <a:rPr lang="en-US" altLang="bg-BG">
                <a:solidFill>
                  <a:srgbClr val="666666"/>
                </a:solidFill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2" cstate="print"/>
          <a:srcRect t="24671" r="33060" b="18149"/>
          <a:stretch>
            <a:fillRect/>
          </a:stretch>
        </p:blipFill>
        <p:spPr bwMode="auto">
          <a:xfrm>
            <a:off x="304800" y="1498600"/>
            <a:ext cx="8610600" cy="459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1277E-A59E-4B82-BD0C-E36BA21830E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1684" name="Title 2"/>
          <p:cNvSpPr>
            <a:spLocks noGrp="1"/>
          </p:cNvSpPr>
          <p:nvPr>
            <p:ph type="title"/>
          </p:nvPr>
        </p:nvSpPr>
        <p:spPr>
          <a:xfrm>
            <a:off x="460375" y="414338"/>
            <a:ext cx="8301038" cy="831850"/>
          </a:xfrm>
        </p:spPr>
        <p:txBody>
          <a:bodyPr/>
          <a:lstStyle/>
          <a:p>
            <a:pPr eaLnBrk="1" hangingPunct="1"/>
            <a:r>
              <a:rPr altLang="bg-BG" dirty="0" smtClean="0"/>
              <a:t>Search all Web of </a:t>
            </a:r>
            <a:r>
              <a:rPr altLang="bg-BG" dirty="0" smtClean="0"/>
              <a:t>Science </a:t>
            </a:r>
            <a:r>
              <a:rPr altLang="bg-BG" dirty="0" smtClean="0"/>
              <a:t>databases for </a:t>
            </a:r>
            <a:r>
              <a:rPr altLang="bg-BG" dirty="0" err="1" smtClean="0"/>
              <a:t>jasmonates</a:t>
            </a:r>
            <a:endParaRPr altLang="bg-BG" dirty="0" smtClean="0"/>
          </a:p>
        </p:txBody>
      </p:sp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7467600" y="5638800"/>
            <a:ext cx="930275" cy="336550"/>
          </a:xfrm>
          <a:prstGeom prst="wedgeRectCallout">
            <a:avLst>
              <a:gd name="adj1" fmla="val -67856"/>
              <a:gd name="adj2" fmla="val -146481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 b="1">
                <a:solidFill>
                  <a:srgbClr val="666666"/>
                </a:solidFill>
                <a:cs typeface="Arial" pitchFamily="34" charset="0"/>
              </a:rPr>
              <a:t>Patents</a:t>
            </a: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3276600" y="5638800"/>
            <a:ext cx="1528763" cy="822325"/>
          </a:xfrm>
          <a:prstGeom prst="wedgeRectCallout">
            <a:avLst>
              <a:gd name="adj1" fmla="val -18852"/>
              <a:gd name="adj2" fmla="val -87273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 b="1">
                <a:solidFill>
                  <a:srgbClr val="666666"/>
                </a:solidFill>
                <a:cs typeface="Arial" pitchFamily="34" charset="0"/>
              </a:rPr>
              <a:t>Journals, Conferences, Books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5257800" y="5715000"/>
            <a:ext cx="1528763" cy="579438"/>
          </a:xfrm>
          <a:prstGeom prst="wedgeRectCallout">
            <a:avLst>
              <a:gd name="adj1" fmla="val -96509"/>
              <a:gd name="adj2" fmla="val -99236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 b="1">
                <a:solidFill>
                  <a:srgbClr val="666666"/>
                </a:solidFill>
                <a:cs typeface="Arial" pitchFamily="34" charset="0"/>
              </a:rPr>
              <a:t>Biological research</a:t>
            </a: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7772400" y="4343400"/>
            <a:ext cx="1162050" cy="336550"/>
          </a:xfrm>
          <a:prstGeom prst="wedgeRectCallout">
            <a:avLst>
              <a:gd name="adj1" fmla="val -48111"/>
              <a:gd name="adj2" fmla="val 172745"/>
            </a:avLst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 b="1">
                <a:solidFill>
                  <a:srgbClr val="666666"/>
                </a:solidFill>
                <a:cs typeface="Arial" pitchFamily="34" charset="0"/>
              </a:rPr>
              <a:t>Datasets</a:t>
            </a:r>
          </a:p>
        </p:txBody>
      </p:sp>
      <p:sp>
        <p:nvSpPr>
          <p:cNvPr id="71689" name="Rounded Rectangle 9"/>
          <p:cNvSpPr>
            <a:spLocks noChangeArrowheads="1"/>
          </p:cNvSpPr>
          <p:nvPr/>
        </p:nvSpPr>
        <p:spPr bwMode="auto">
          <a:xfrm>
            <a:off x="1524000" y="3429000"/>
            <a:ext cx="1371600" cy="30480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 altLang="bg-BG" sz="24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2" cstate="print"/>
          <a:srcRect t="25249" r="42575" b="15285"/>
          <a:stretch>
            <a:fillRect/>
          </a:stretch>
        </p:blipFill>
        <p:spPr bwMode="auto">
          <a:xfrm>
            <a:off x="762000" y="1447800"/>
            <a:ext cx="7558834" cy="4892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22C10-FB1F-45B1-AF47-77651091758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8" name="TextBox 9"/>
          <p:cNvSpPr txBox="1">
            <a:spLocks noChangeArrowheads="1"/>
          </p:cNvSpPr>
          <p:nvPr/>
        </p:nvSpPr>
        <p:spPr bwMode="auto">
          <a:xfrm>
            <a:off x="6553200" y="5791200"/>
            <a:ext cx="2362200" cy="579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 b="1">
                <a:solidFill>
                  <a:srgbClr val="666666"/>
                </a:solidFill>
                <a:cs typeface="Arial" pitchFamily="34" charset="0"/>
              </a:rPr>
              <a:t>Access various types of research content</a:t>
            </a:r>
          </a:p>
        </p:txBody>
      </p:sp>
      <p:sp>
        <p:nvSpPr>
          <p:cNvPr id="72709" name="Title 2"/>
          <p:cNvSpPr>
            <a:spLocks noGrp="1"/>
          </p:cNvSpPr>
          <p:nvPr>
            <p:ph type="title"/>
          </p:nvPr>
        </p:nvSpPr>
        <p:spPr>
          <a:xfrm>
            <a:off x="587375" y="482600"/>
            <a:ext cx="8147050" cy="831850"/>
          </a:xfrm>
        </p:spPr>
        <p:txBody>
          <a:bodyPr/>
          <a:lstStyle/>
          <a:p>
            <a:pPr eaLnBrk="1" hangingPunct="1"/>
            <a:r>
              <a:rPr altLang="bg-BG" dirty="0" smtClean="0"/>
              <a:t>Search all Web of </a:t>
            </a:r>
            <a:r>
              <a:rPr altLang="bg-BG" dirty="0" smtClean="0"/>
              <a:t>Science </a:t>
            </a:r>
            <a:r>
              <a:rPr altLang="bg-BG" dirty="0" smtClean="0"/>
              <a:t>databases for </a:t>
            </a:r>
            <a:r>
              <a:rPr altLang="bg-BG" dirty="0" err="1" smtClean="0"/>
              <a:t>jasmonates</a:t>
            </a:r>
            <a:endParaRPr altLang="bg-B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2" cstate="print"/>
          <a:srcRect t="19344" r="43469" b="10001"/>
          <a:stretch>
            <a:fillRect/>
          </a:stretch>
        </p:blipFill>
        <p:spPr bwMode="auto">
          <a:xfrm>
            <a:off x="1371600" y="1295400"/>
            <a:ext cx="6819900" cy="5327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0241D-DDE6-44D0-87DA-3E3B6152699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3732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73938" cy="831850"/>
          </a:xfrm>
        </p:spPr>
        <p:txBody>
          <a:bodyPr/>
          <a:lstStyle/>
          <a:p>
            <a:pPr eaLnBrk="1" hangingPunct="1"/>
            <a:r>
              <a:rPr altLang="bg-BG" smtClean="0"/>
              <a:t>Depth of data: this topic has deep roots</a:t>
            </a:r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5562600" y="3962400"/>
            <a:ext cx="434975" cy="21336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6553200" y="5791200"/>
            <a:ext cx="2238375" cy="5794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1600" b="1">
                <a:solidFill>
                  <a:srgbClr val="666666"/>
                </a:solidFill>
                <a:cs typeface="Arial" pitchFamily="34" charset="0"/>
              </a:rPr>
              <a:t>Searching data all the way back to 1864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_presentation_template_05-01-08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blank">
  <a:themeElements>
    <a:clrScheme name="Custom 86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5F5F5F"/>
      </a:hlink>
      <a:folHlink>
        <a:srgbClr val="919191"/>
      </a:folHlink>
    </a:clrScheme>
    <a:fontScheme name="Custom 15">
      <a:majorFont>
        <a:latin typeface="Knowledge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6350" indent="-6350">
          <a:lnSpc>
            <a:spcPts val="1900"/>
          </a:lnSpc>
          <a:spcBef>
            <a:spcPct val="50000"/>
          </a:spcBef>
          <a:buClr>
            <a:schemeClr val="tx2"/>
          </a:buClr>
          <a:buSzPct val="125000"/>
          <a:defRPr sz="1600" dirty="0">
            <a:latin typeface="+mn-lt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lank">
  <a:themeElements>
    <a:clrScheme name="Custom 86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5F5F5F"/>
      </a:hlink>
      <a:folHlink>
        <a:srgbClr val="919191"/>
      </a:folHlink>
    </a:clrScheme>
    <a:fontScheme name="Custom 15">
      <a:majorFont>
        <a:latin typeface="Knowledge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6350" indent="-6350">
          <a:lnSpc>
            <a:spcPts val="1900"/>
          </a:lnSpc>
          <a:spcBef>
            <a:spcPct val="50000"/>
          </a:spcBef>
          <a:buClr>
            <a:schemeClr val="tx2"/>
          </a:buClr>
          <a:buSzPct val="125000"/>
          <a:defRPr sz="1600" dirty="0">
            <a:latin typeface="+mn-lt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ST_tr_present_080326_v1">
  <a:themeElements>
    <a:clrScheme name="Custom 9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1C1C1C"/>
      </a:hlink>
      <a:folHlink>
        <a:srgbClr val="1C1C1C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Custom 86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5F5F5F"/>
      </a:hlink>
      <a:folHlink>
        <a:srgbClr val="919191"/>
      </a:folHlink>
    </a:clrScheme>
    <a:fontScheme name="Custom 15">
      <a:majorFont>
        <a:latin typeface="Knowledge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6350" indent="-6350">
          <a:lnSpc>
            <a:spcPts val="1900"/>
          </a:lnSpc>
          <a:spcBef>
            <a:spcPct val="50000"/>
          </a:spcBef>
          <a:buClr>
            <a:schemeClr val="tx2"/>
          </a:buClr>
          <a:buSzPct val="125000"/>
          <a:defRPr sz="1600" dirty="0">
            <a:latin typeface="+mn-lt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1835</TotalTime>
  <Words>662</Words>
  <Application>Microsoft Office PowerPoint</Application>
  <PresentationFormat>On-screen Show (4:3)</PresentationFormat>
  <Paragraphs>144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Knowledge Light</vt:lpstr>
      <vt:lpstr>Webdings</vt:lpstr>
      <vt:lpstr>MS PGothic</vt:lpstr>
      <vt:lpstr>Wingdings</vt:lpstr>
      <vt:lpstr>Times New Roman</vt:lpstr>
      <vt:lpstr>Impact</vt:lpstr>
      <vt:lpstr>Calibri</vt:lpstr>
      <vt:lpstr>Batang</vt:lpstr>
      <vt:lpstr>Arial Rounded MT Bold</vt:lpstr>
      <vt:lpstr>blank</vt:lpstr>
      <vt:lpstr>1_blank</vt:lpstr>
      <vt:lpstr>1_tr_presentation_template_05-01-08</vt:lpstr>
      <vt:lpstr>12_blank</vt:lpstr>
      <vt:lpstr>7_blank</vt:lpstr>
      <vt:lpstr>1_TEST_tr_present_080326_v1</vt:lpstr>
      <vt:lpstr>5_blank</vt:lpstr>
      <vt:lpstr>The Thomson Reuters CITATION CONNECTION</vt:lpstr>
      <vt:lpstr>The Citation Connection A comprehensive gateway to the most relevant research information: reliable, integrated, multidisciplinary </vt:lpstr>
      <vt:lpstr>Slide 3</vt:lpstr>
      <vt:lpstr>A PRACTICAL EXAMPLE</vt:lpstr>
      <vt:lpstr>Research Fronts 2013 100 Top-Ranked Specialties in the Sciences and Social Sciences</vt:lpstr>
      <vt:lpstr>Research fronts in agricultural, plant and animal</vt:lpstr>
      <vt:lpstr>Search all Web of Science databases for jasmonates</vt:lpstr>
      <vt:lpstr>Search all Web of Science databases for jasmonates</vt:lpstr>
      <vt:lpstr>Depth of data: this topic has deep roots</vt:lpstr>
      <vt:lpstr>Truly multidisciplinary content</vt:lpstr>
      <vt:lpstr>Rank results by “times cited” to find the most high-impact material</vt:lpstr>
      <vt:lpstr>Take advantage of all information available about this article</vt:lpstr>
      <vt:lpstr>Create a citation report to analyze trends</vt:lpstr>
      <vt:lpstr>Analyze Results Example: Funding agency</vt:lpstr>
      <vt:lpstr>Analyze Results Example: Institution</vt:lpstr>
      <vt:lpstr>Analyze Results Example: Authors</vt:lpstr>
      <vt:lpstr>Use citation map visualization to analyze citation activity </vt:lpstr>
      <vt:lpstr>Track this topic from basic to applied research </vt:lpstr>
      <vt:lpstr>Derwent Innovations Index makes patents accessible to non-experts</vt:lpstr>
      <vt:lpstr>Derwent Innovations Index makes patents accessible to non-experts</vt:lpstr>
      <vt:lpstr>Find datasets related to this topic: Data Citation Index- making research datasets accessible, discoverable, and citable</vt:lpstr>
      <vt:lpstr>Slide 22</vt:lpstr>
      <vt:lpstr>Web of Knowledge</vt:lpstr>
      <vt:lpstr>Thank you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THE SCHOLARY RESEARCH  ECOSYSTEM</dc:title>
  <dc:creator>Amanda Addis</dc:creator>
  <cp:lastModifiedBy>u0084790</cp:lastModifiedBy>
  <cp:revision>157</cp:revision>
  <dcterms:created xsi:type="dcterms:W3CDTF">2011-05-19T14:26:34Z</dcterms:created>
  <dcterms:modified xsi:type="dcterms:W3CDTF">2014-04-01T08:13:50Z</dcterms:modified>
</cp:coreProperties>
</file>