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57" r:id="rId4"/>
    <p:sldId id="269" r:id="rId5"/>
    <p:sldId id="271" r:id="rId6"/>
    <p:sldId id="270" r:id="rId7"/>
    <p:sldId id="258" r:id="rId8"/>
    <p:sldId id="272" r:id="rId9"/>
    <p:sldId id="274" r:id="rId10"/>
    <p:sldId id="259" r:id="rId11"/>
    <p:sldId id="275" r:id="rId12"/>
    <p:sldId id="279" r:id="rId13"/>
    <p:sldId id="281" r:id="rId14"/>
    <p:sldId id="280" r:id="rId15"/>
    <p:sldId id="268" r:id="rId16"/>
    <p:sldId id="277" r:id="rId17"/>
    <p:sldId id="276" r:id="rId18"/>
    <p:sldId id="278" r:id="rId19"/>
    <p:sldId id="273" r:id="rId20"/>
    <p:sldId id="262" r:id="rId21"/>
    <p:sldId id="261" r:id="rId22"/>
    <p:sldId id="263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E019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100" d="100"/>
          <a:sy n="100" d="100"/>
        </p:scale>
        <p:origin x="-522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4B52B-0CCD-4580-B2CA-D681782F5171}" type="datetimeFigureOut">
              <a:rPr lang="sk-SK" smtClean="0"/>
              <a:pPr/>
              <a:t>31. 3. 2014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4E2B4-8A4B-4AC6-B510-4631133E95E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predo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762"/>
            <a:ext cx="9144000" cy="68364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149080"/>
            <a:ext cx="9144000" cy="1470025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3131840" cy="338437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dirty="0" smtClean="0"/>
              <a:t>Kliknite sem a upravte štýl predlohy podnadpisov.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31. 3. 2014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31. 3. 2014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31. 3. 2014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open access_PNG111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476068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72608"/>
          </a:xfrm>
        </p:spPr>
        <p:txBody>
          <a:bodyPr>
            <a:normAutofit/>
          </a:bodyPr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  <a:lvl2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2pPr>
            <a:lvl3pPr>
              <a:defRPr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3pPr>
            <a:lvl4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4pPr>
            <a:lvl5pPr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5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31. 3. 2014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k-S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Digitálna knižnica 2014					</a:t>
            </a:r>
            <a:r>
              <a:rPr lang="sk-SK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    </a:t>
            </a:r>
            <a:r>
              <a:rPr lang="sk-S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31. 3. - 3. 4. 2014, Jasná pod Chopkom</a:t>
            </a:r>
          </a:p>
        </p:txBody>
      </p:sp>
      <p:sp>
        <p:nvSpPr>
          <p:cNvPr id="9" name="Obdĺžnik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E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 algn="l"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31. 3. 2014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31. 3. 2014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31. 3. 2014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31. 3. 2014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31. 3. 2014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31. 3. 2014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45A5-9C7E-45C5-B02F-50802FD77707}" type="datetimeFigureOut">
              <a:rPr lang="sk-SK" smtClean="0"/>
              <a:pPr/>
              <a:t>31. 3. 2014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45A5-9C7E-45C5-B02F-50802FD77707}" type="datetimeFigureOut">
              <a:rPr lang="sk-SK" smtClean="0"/>
              <a:pPr/>
              <a:t>31. 3. 2014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F884-A1DA-4961-9143-1FB6ED818A4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steropenscience.e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lib.sk/sk/trendy-oblastiach/eiz/open-access/charakteristika-oa/" TargetMode="External"/><Relationship Id="rId2" Type="http://schemas.openxmlformats.org/officeDocument/2006/relationships/hyperlink" Target="http://www.cvtisr.sk/cvti-sr-vedecka-kniznica/podpora-vedy/open-access.html?page_id=492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penaire.eu/sk/home" TargetMode="External"/><Relationship Id="rId4" Type="http://schemas.openxmlformats.org/officeDocument/2006/relationships/hyperlink" Target="http://www.doaj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maria.zitnanska@cvtisr.s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65104"/>
            <a:ext cx="9144000" cy="1470025"/>
          </a:xfrm>
        </p:spPr>
        <p:txBody>
          <a:bodyPr>
            <a:normAutofit/>
          </a:bodyPr>
          <a:lstStyle/>
          <a:p>
            <a:r>
              <a:rPr lang="nn-NO" sz="4000" dirty="0" smtClean="0"/>
              <a:t>CVTI SR – Národný referenčný bod OA politiky na Slovensku 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0" y="6381328"/>
            <a:ext cx="4572000" cy="476672"/>
          </a:xfrm>
        </p:spPr>
        <p:txBody>
          <a:bodyPr>
            <a:noAutofit/>
          </a:bodyPr>
          <a:lstStyle/>
          <a:p>
            <a:pPr algn="r"/>
            <a:r>
              <a:rPr lang="sk-SK" sz="2000" dirty="0" smtClean="0"/>
              <a:t>Mária </a:t>
            </a:r>
            <a:r>
              <a:rPr lang="sk-SK" sz="2000" dirty="0" err="1" smtClean="0"/>
              <a:t>Žitňanská</a:t>
            </a:r>
            <a:r>
              <a:rPr lang="sk-SK" sz="2000" dirty="0" smtClean="0"/>
              <a:t>, Andrea </a:t>
            </a:r>
            <a:r>
              <a:rPr lang="sk-SK" sz="2000" dirty="0" err="1" smtClean="0"/>
              <a:t>Lebedová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Súčasné úlohy a aktivity CVTI SR v oblasti OA (1)</a:t>
            </a:r>
            <a:r>
              <a:rPr lang="sk-SK" b="1" dirty="0" smtClean="0">
                <a:solidFill>
                  <a:srgbClr val="002060"/>
                </a:solidFill>
              </a:rPr>
              <a:t/>
            </a:r>
            <a:br>
              <a:rPr lang="sk-SK" b="1" dirty="0" smtClean="0">
                <a:solidFill>
                  <a:srgbClr val="002060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/>
          <a:lstStyle/>
          <a:p>
            <a:endParaRPr lang="en-US" sz="2000" dirty="0" smtClean="0"/>
          </a:p>
          <a:p>
            <a:r>
              <a:rPr lang="sk-SK" sz="2000" dirty="0" smtClean="0"/>
              <a:t>koordinácia opatrení uvedených v Odporúčaní Európskej komisie </a:t>
            </a:r>
            <a:r>
              <a:rPr lang="sk-SK" sz="2000" b="1" i="1" dirty="0" smtClean="0"/>
              <a:t>„Prístup k vedecko-technickým informáciám a ich uchovávanie“</a:t>
            </a:r>
            <a:r>
              <a:rPr lang="sk-SK" sz="2000" dirty="0" smtClean="0"/>
              <a:t> (</a:t>
            </a:r>
            <a:r>
              <a:rPr lang="sk-SK" sz="2000" dirty="0" err="1" smtClean="0"/>
              <a:t>Recommendation</a:t>
            </a:r>
            <a:r>
              <a:rPr lang="sk-SK" sz="2000" dirty="0" smtClean="0"/>
              <a:t> on </a:t>
            </a:r>
            <a:r>
              <a:rPr lang="sk-SK" sz="2000" i="1" dirty="0" smtClean="0"/>
              <a:t>„Access to and </a:t>
            </a:r>
            <a:r>
              <a:rPr lang="sk-SK" sz="2000" i="1" dirty="0" err="1" smtClean="0"/>
              <a:t>preservation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of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scientific</a:t>
            </a:r>
            <a:r>
              <a:rPr lang="sk-SK" sz="2000" i="1" dirty="0" smtClean="0"/>
              <a:t> </a:t>
            </a:r>
            <a:r>
              <a:rPr lang="sk-SK" sz="2000" i="1" dirty="0" err="1" smtClean="0"/>
              <a:t>information</a:t>
            </a:r>
            <a:r>
              <a:rPr lang="sk-SK" sz="2000" i="1" dirty="0" smtClean="0"/>
              <a:t>“)</a:t>
            </a:r>
          </a:p>
          <a:p>
            <a:endParaRPr lang="sk-SK" sz="2000" i="1" dirty="0" smtClean="0"/>
          </a:p>
          <a:p>
            <a:r>
              <a:rPr lang="sk-SK" sz="2000" dirty="0" smtClean="0"/>
              <a:t>spolupráca s Európskou komisiou pri výmene skúseností a tvorbe spoločných zásad, noriem a implementačných opatrení v rámci Európskeho výskumného priestoru</a:t>
            </a:r>
          </a:p>
          <a:p>
            <a:endParaRPr lang="sk-SK" sz="2000" dirty="0" smtClean="0"/>
          </a:p>
          <a:p>
            <a:r>
              <a:rPr lang="sk-SK" sz="2000" dirty="0" smtClean="0"/>
              <a:t>spolupráca s Európskou komisiou pri spravodajstve o implementácii Odporúčania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Súčasné úlohy a aktivity CVTI SR v oblasti OA </a:t>
            </a:r>
            <a:r>
              <a:rPr lang="en-US" dirty="0" smtClean="0"/>
              <a:t>(</a:t>
            </a:r>
            <a:r>
              <a:rPr lang="sk-SK" dirty="0" smtClean="0"/>
              <a:t>2)</a:t>
            </a:r>
            <a:r>
              <a:rPr lang="sk-SK" b="1" dirty="0" smtClean="0">
                <a:solidFill>
                  <a:srgbClr val="002060"/>
                </a:solidFill>
              </a:rPr>
              <a:t/>
            </a:r>
            <a:br>
              <a:rPr lang="sk-SK" b="1" dirty="0" smtClean="0">
                <a:solidFill>
                  <a:srgbClr val="002060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/>
          <a:lstStyle/>
          <a:p>
            <a:pPr>
              <a:buNone/>
            </a:pPr>
            <a:r>
              <a:rPr lang="sk-SK" sz="1600" b="1" dirty="0" smtClean="0"/>
              <a:t>4. decembra 2013 – </a:t>
            </a:r>
            <a:r>
              <a:rPr lang="sk-SK" sz="1600" dirty="0" smtClean="0"/>
              <a:t>Stretnutie zástupcov národných referenčných bodov, počet </a:t>
            </a:r>
          </a:p>
          <a:p>
            <a:pPr>
              <a:buNone/>
            </a:pPr>
            <a:r>
              <a:rPr lang="sk-SK" sz="1600" dirty="0" smtClean="0"/>
              <a:t>účastníkov 35, návrhy pre úlohy NRB</a:t>
            </a:r>
          </a:p>
          <a:p>
            <a:endParaRPr lang="sk-SK" dirty="0" smtClean="0"/>
          </a:p>
        </p:txBody>
      </p:sp>
      <p:pic>
        <p:nvPicPr>
          <p:cNvPr id="4" name="Obrázok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44824"/>
            <a:ext cx="3312368" cy="4592133"/>
          </a:xfrm>
          <a:prstGeom prst="rect">
            <a:avLst/>
          </a:prstGeom>
        </p:spPr>
      </p:pic>
      <p:pic>
        <p:nvPicPr>
          <p:cNvPr id="5" name="Obrázok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74075"/>
            <a:ext cx="2448272" cy="1835406"/>
          </a:xfrm>
          <a:prstGeom prst="rect">
            <a:avLst/>
          </a:prstGeom>
        </p:spPr>
      </p:pic>
      <p:pic>
        <p:nvPicPr>
          <p:cNvPr id="6" name="Obrázok 5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512218"/>
            <a:ext cx="2880320" cy="2159671"/>
          </a:xfrm>
          <a:prstGeom prst="rect">
            <a:avLst/>
          </a:prstGeom>
        </p:spPr>
      </p:pic>
      <p:pic>
        <p:nvPicPr>
          <p:cNvPr id="7" name="Obrázok 6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33056"/>
            <a:ext cx="2699792" cy="2592288"/>
          </a:xfrm>
          <a:prstGeom prst="rect">
            <a:avLst/>
          </a:prstGeom>
        </p:spPr>
      </p:pic>
      <p:pic>
        <p:nvPicPr>
          <p:cNvPr id="8" name="Obrázok 7" descr="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717032"/>
            <a:ext cx="282082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Súčasné úlohy a aktivity CVTI SR v oblasti OA (3)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 smtClean="0"/>
              <a:t>mapovanie OA časopisov</a:t>
            </a:r>
            <a:br>
              <a:rPr lang="sk-SK" sz="2000" dirty="0" smtClean="0"/>
            </a:br>
            <a:r>
              <a:rPr lang="sk-SK" sz="2000" dirty="0" smtClean="0"/>
              <a:t>na </a:t>
            </a:r>
            <a:r>
              <a:rPr lang="sk-SK" sz="2000" b="1" dirty="0" smtClean="0"/>
              <a:t>stránkach CVTI SR</a:t>
            </a:r>
          </a:p>
          <a:p>
            <a:endParaRPr lang="sk-SK" sz="2000" dirty="0" smtClean="0"/>
          </a:p>
          <a:p>
            <a:r>
              <a:rPr lang="sk-SK" sz="2000" dirty="0" smtClean="0"/>
              <a:t>overovanie OA časopisov</a:t>
            </a:r>
            <a:br>
              <a:rPr lang="sk-SK" sz="2000" dirty="0" smtClean="0"/>
            </a:br>
            <a:r>
              <a:rPr lang="sk-SK" sz="2000" dirty="0" smtClean="0"/>
              <a:t>v </a:t>
            </a:r>
            <a:r>
              <a:rPr lang="sk-SK" sz="2000" b="1" dirty="0" smtClean="0"/>
              <a:t>DOAJ </a:t>
            </a:r>
            <a:r>
              <a:rPr lang="sk-SK" sz="2000" dirty="0" smtClean="0"/>
              <a:t>- </a:t>
            </a:r>
            <a:r>
              <a:rPr lang="en-US" sz="2000" dirty="0" smtClean="0"/>
              <a:t>Directory of </a:t>
            </a:r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en-US" sz="2000" dirty="0" smtClean="0"/>
              <a:t>Open Access Journals</a:t>
            </a:r>
            <a:endParaRPr lang="sk-SK" sz="2000" dirty="0" smtClean="0"/>
          </a:p>
          <a:p>
            <a:endParaRPr lang="sk-SK" sz="2000" dirty="0" smtClean="0"/>
          </a:p>
          <a:p>
            <a:r>
              <a:rPr lang="sk-SK" sz="2000" dirty="0" smtClean="0"/>
              <a:t>overovanie OA časopisov</a:t>
            </a:r>
            <a:br>
              <a:rPr lang="sk-SK" sz="2000" dirty="0" smtClean="0"/>
            </a:br>
            <a:r>
              <a:rPr lang="sk-SK" sz="2000" dirty="0" smtClean="0"/>
              <a:t>v </a:t>
            </a:r>
            <a:r>
              <a:rPr lang="sk-SK" sz="2000" b="1" dirty="0" err="1" smtClean="0"/>
              <a:t>OpenAIRE</a:t>
            </a:r>
            <a:r>
              <a:rPr lang="sk-SK" sz="2000" dirty="0" smtClean="0"/>
              <a:t> – </a:t>
            </a:r>
            <a:r>
              <a:rPr lang="sk-SK" sz="2000" dirty="0" err="1" smtClean="0"/>
              <a:t>Open</a:t>
            </a:r>
            <a:r>
              <a:rPr lang="sk-SK" sz="2000" dirty="0" smtClean="0"/>
              <a:t> </a:t>
            </a:r>
            <a:br>
              <a:rPr lang="sk-SK" sz="2000" dirty="0" smtClean="0"/>
            </a:br>
            <a:r>
              <a:rPr lang="sk-SK" sz="2000" dirty="0" smtClean="0"/>
              <a:t>Access </a:t>
            </a:r>
            <a:r>
              <a:rPr lang="sk-SK" sz="2000" dirty="0" err="1" smtClean="0"/>
              <a:t>Infrastructure</a:t>
            </a:r>
            <a:r>
              <a:rPr lang="sk-SK" sz="2000" dirty="0" smtClean="0"/>
              <a:t> </a:t>
            </a:r>
            <a:r>
              <a:rPr lang="sk-SK" sz="2000" dirty="0" err="1" smtClean="0"/>
              <a:t>for</a:t>
            </a:r>
            <a:r>
              <a:rPr lang="sk-SK" sz="2000" dirty="0" smtClean="0"/>
              <a:t> </a:t>
            </a:r>
            <a:br>
              <a:rPr lang="sk-SK" sz="2000" dirty="0" smtClean="0"/>
            </a:br>
            <a:r>
              <a:rPr lang="sk-SK" sz="2000" dirty="0" err="1" smtClean="0"/>
              <a:t>Research</a:t>
            </a:r>
            <a:r>
              <a:rPr lang="sk-SK" sz="2000" dirty="0" smtClean="0"/>
              <a:t> in </a:t>
            </a:r>
            <a:r>
              <a:rPr lang="sk-SK" sz="2000" dirty="0" err="1" smtClean="0"/>
              <a:t>Europe</a:t>
            </a:r>
            <a:r>
              <a:rPr lang="sk-SK" sz="2000" dirty="0" smtClean="0"/>
              <a:t>, </a:t>
            </a:r>
            <a:br>
              <a:rPr lang="sk-SK" sz="2000" dirty="0" smtClean="0"/>
            </a:br>
            <a:r>
              <a:rPr lang="sk-SK" sz="2000" dirty="0" smtClean="0"/>
              <a:t>implementácia </a:t>
            </a:r>
            <a:br>
              <a:rPr lang="sk-SK" sz="2000" dirty="0" smtClean="0"/>
            </a:br>
            <a:r>
              <a:rPr lang="sk-SK" sz="2000" dirty="0" smtClean="0"/>
              <a:t>otvoreného prístupu </a:t>
            </a:r>
            <a:br>
              <a:rPr lang="sk-SK" sz="2000" dirty="0" smtClean="0"/>
            </a:br>
            <a:r>
              <a:rPr lang="sk-SK" sz="2000" dirty="0" smtClean="0"/>
              <a:t>naprieč Európou</a:t>
            </a:r>
          </a:p>
          <a:p>
            <a:endParaRPr lang="sk-SK" dirty="0" smtClean="0"/>
          </a:p>
        </p:txBody>
      </p:sp>
      <p:sp>
        <p:nvSpPr>
          <p:cNvPr id="4" name="Šípka doprava 3"/>
          <p:cNvSpPr/>
          <p:nvPr/>
        </p:nvSpPr>
        <p:spPr>
          <a:xfrm>
            <a:off x="3707904" y="1844824"/>
            <a:ext cx="576064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2" descr="C:\Users\tejedyova\Desktop\zoznam 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460851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SciDAP</a:t>
            </a:r>
            <a:r>
              <a:rPr lang="sk-SK" dirty="0" smtClean="0"/>
              <a:t> a podpora </a:t>
            </a:r>
            <a:r>
              <a:rPr lang="sk-SK" dirty="0" err="1" smtClean="0"/>
              <a:t>Open</a:t>
            </a:r>
            <a:r>
              <a:rPr lang="sk-SK" dirty="0" smtClean="0"/>
              <a:t> Access </a:t>
            </a:r>
            <a:r>
              <a:rPr lang="en-US" dirty="0" smtClean="0"/>
              <a:t>(1)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000" b="1" dirty="0" smtClean="0">
                <a:effectLst/>
              </a:rPr>
              <a:t>Databáza </a:t>
            </a:r>
            <a:r>
              <a:rPr lang="sk-SK" sz="2000" b="1" dirty="0" err="1" smtClean="0">
                <a:effectLst/>
              </a:rPr>
              <a:t>SciDAP</a:t>
            </a:r>
            <a:r>
              <a:rPr lang="sk-SK" sz="2000" b="1" dirty="0" smtClean="0">
                <a:effectLst/>
              </a:rPr>
              <a:t>:</a:t>
            </a:r>
          </a:p>
          <a:p>
            <a:pPr>
              <a:buNone/>
            </a:pPr>
            <a:endParaRPr lang="sk-SK" sz="2000" b="1" dirty="0" smtClean="0">
              <a:effectLst/>
            </a:endParaRPr>
          </a:p>
          <a:p>
            <a:r>
              <a:rPr lang="sk-SK" sz="2000" b="1" dirty="0" smtClean="0">
                <a:effectLst/>
              </a:rPr>
              <a:t>ponúkne centrálny prístup </a:t>
            </a:r>
            <a:r>
              <a:rPr lang="sk-SK" sz="2000" dirty="0" smtClean="0">
                <a:effectLst/>
              </a:rPr>
              <a:t>k analyticky spracovaným OA vedeckým informačným zdrojom</a:t>
            </a:r>
          </a:p>
          <a:p>
            <a:r>
              <a:rPr lang="sk-SK" sz="2000" b="1" dirty="0" smtClean="0">
                <a:effectLst/>
              </a:rPr>
              <a:t>určuje príslušnosť OA informačných zdrojov </a:t>
            </a:r>
            <a:r>
              <a:rPr lang="sk-SK" sz="2000" dirty="0" smtClean="0">
                <a:effectLst/>
              </a:rPr>
              <a:t>k iným databázam</a:t>
            </a:r>
          </a:p>
          <a:p>
            <a:r>
              <a:rPr lang="sk-SK" sz="2000" b="1" dirty="0" smtClean="0">
                <a:effectLst/>
              </a:rPr>
              <a:t>sprostredkuje v súčinnosti s repozitárom prístup k plným textom OA </a:t>
            </a:r>
            <a:r>
              <a:rPr lang="sk-SK" sz="2000" dirty="0" smtClean="0">
                <a:effectLst/>
              </a:rPr>
              <a:t>zdrojov z jedného prístupového miesta bez obmedzenia na vednú oblasť (repozitár CVTI SR bude </a:t>
            </a:r>
            <a:r>
              <a:rPr lang="sk-SK" sz="2000" dirty="0" err="1" smtClean="0">
                <a:effectLst/>
              </a:rPr>
              <a:t>multiodborový</a:t>
            </a:r>
            <a:r>
              <a:rPr lang="sk-SK" sz="2000" dirty="0" smtClean="0">
                <a:effectLst/>
              </a:rPr>
              <a:t>, čím zabezpečí priestor pre uchovávanie digitálnych objektov inštitúciám, ktoré nemajú vlastné repozitáre),</a:t>
            </a:r>
          </a:p>
          <a:p>
            <a:r>
              <a:rPr lang="sk-SK" sz="2000" dirty="0" smtClean="0">
                <a:effectLst/>
              </a:rPr>
              <a:t>v súčasnosti ponúka </a:t>
            </a:r>
            <a:r>
              <a:rPr lang="sk-SK" sz="2000" b="1" dirty="0" smtClean="0">
                <a:effectLst/>
              </a:rPr>
              <a:t>bibliografické záznamy o OA časopisoch </a:t>
            </a:r>
            <a:r>
              <a:rPr lang="sk-SK" sz="2000" dirty="0" smtClean="0">
                <a:effectLst/>
              </a:rPr>
              <a:t>a článkoch s URL adresou k zdrojovému dokumentu</a:t>
            </a:r>
          </a:p>
          <a:p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SciDAP</a:t>
            </a:r>
            <a:r>
              <a:rPr lang="sk-SK" dirty="0" smtClean="0"/>
              <a:t> a podpora </a:t>
            </a:r>
            <a:r>
              <a:rPr lang="sk-SK" dirty="0" err="1" smtClean="0"/>
              <a:t>Open</a:t>
            </a:r>
            <a:r>
              <a:rPr lang="sk-SK" dirty="0" smtClean="0"/>
              <a:t> Access </a:t>
            </a:r>
            <a:r>
              <a:rPr lang="en-US" dirty="0" smtClean="0"/>
              <a:t>(2)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sz="2000" dirty="0" smtClean="0">
              <a:effectLst/>
            </a:endParaRPr>
          </a:p>
          <a:p>
            <a:pPr>
              <a:buNone/>
            </a:pPr>
            <a:r>
              <a:rPr lang="sk-SK" sz="2000" dirty="0" smtClean="0">
                <a:effectLst/>
              </a:rPr>
              <a:t>CVTI SR v </a:t>
            </a:r>
            <a:r>
              <a:rPr lang="sk-SK" sz="2000" b="1" dirty="0" smtClean="0">
                <a:effectLst/>
              </a:rPr>
              <a:t>spojitosti so SciDAP</a:t>
            </a:r>
            <a:r>
              <a:rPr lang="sk-SK" sz="2000" dirty="0" smtClean="0">
                <a:effectLst/>
              </a:rPr>
              <a:t> napĺňa odporúčania EÚ v oblasti OA: </a:t>
            </a:r>
          </a:p>
          <a:p>
            <a:pPr>
              <a:buNone/>
            </a:pPr>
            <a:endParaRPr lang="sk-SK" sz="2000" dirty="0" smtClean="0">
              <a:effectLst/>
            </a:endParaRPr>
          </a:p>
          <a:p>
            <a:pPr>
              <a:buNone/>
            </a:pPr>
            <a:endParaRPr lang="sk-SK" sz="2000" dirty="0" smtClean="0">
              <a:effectLst/>
            </a:endParaRPr>
          </a:p>
          <a:p>
            <a:pPr lvl="1">
              <a:buFont typeface="Courier New" pitchFamily="49" charset="0"/>
              <a:buChar char="o"/>
            </a:pPr>
            <a:r>
              <a:rPr lang="sk-SK" sz="1600" b="1" dirty="0" smtClean="0">
                <a:effectLst/>
              </a:rPr>
              <a:t>propaguje otvorený prístup k informáciám,</a:t>
            </a:r>
          </a:p>
          <a:p>
            <a:pPr lvl="1">
              <a:buFont typeface="Courier New" pitchFamily="49" charset="0"/>
              <a:buChar char="o"/>
            </a:pPr>
            <a:r>
              <a:rPr lang="sk-SK" sz="1600" b="1" dirty="0" smtClean="0">
                <a:effectLst/>
              </a:rPr>
              <a:t>začína rozvoj </a:t>
            </a:r>
            <a:r>
              <a:rPr lang="sk-SK" sz="1600" b="1" dirty="0" err="1" smtClean="0">
                <a:effectLst/>
              </a:rPr>
              <a:t>e-infraštruktúry</a:t>
            </a:r>
            <a:r>
              <a:rPr lang="sk-SK" sz="1600" b="1" dirty="0" smtClean="0">
                <a:effectLst/>
              </a:rPr>
              <a:t> pre spracúvanie a zdieľanie vedeckých OA zdrojov</a:t>
            </a:r>
          </a:p>
          <a:p>
            <a:endParaRPr lang="sk-SK" sz="1600" dirty="0" smtClean="0">
              <a:effectLst/>
            </a:endParaRPr>
          </a:p>
          <a:p>
            <a:r>
              <a:rPr lang="sk-SK" sz="2000" dirty="0" smtClean="0">
                <a:effectLst/>
              </a:rPr>
              <a:t>v tejto súvislosti </a:t>
            </a:r>
            <a:r>
              <a:rPr lang="sk-SK" sz="2000" b="1" dirty="0" smtClean="0">
                <a:effectLst/>
              </a:rPr>
              <a:t>SciDAP zabezpečuje kategorizáciu </a:t>
            </a:r>
            <a:r>
              <a:rPr lang="sk-SK" sz="2000" dirty="0" smtClean="0">
                <a:effectLst/>
              </a:rPr>
              <a:t>vedeckých informačných zdrojov a ich analytické spracovanie, pričom bibliografické údaje budú jadrom deskriptívnych záznamov pre repozitár, kde bude </a:t>
            </a:r>
            <a:r>
              <a:rPr lang="sk-SK" sz="2000" dirty="0" err="1" smtClean="0">
                <a:effectLst/>
              </a:rPr>
              <a:t>metadátová</a:t>
            </a:r>
            <a:r>
              <a:rPr lang="sk-SK" sz="2000" dirty="0" smtClean="0">
                <a:effectLst/>
              </a:rPr>
              <a:t> schéma na lokálnej úrovni doplnená o špecifické elementy.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Plánované projekty CVTI SR v oblasti OA (1) - </a:t>
            </a:r>
            <a:r>
              <a:rPr lang="sk-SK" b="1" dirty="0" smtClean="0"/>
              <a:t>FOSTER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sk-SK" b="1" dirty="0" smtClean="0"/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FOSTER </a:t>
            </a:r>
            <a:r>
              <a:rPr lang="en-US" b="1" dirty="0" err="1" smtClean="0"/>
              <a:t>proje</a:t>
            </a:r>
            <a:r>
              <a:rPr lang="sk-SK" b="1" dirty="0" smtClean="0"/>
              <a:t>k</a:t>
            </a:r>
            <a:r>
              <a:rPr lang="en-US" b="1" dirty="0" smtClean="0"/>
              <a:t>t (Facilitate Open Science Training for </a:t>
            </a:r>
            <a:endParaRPr lang="sk-SK" b="1" dirty="0" smtClean="0"/>
          </a:p>
          <a:p>
            <a:pPr>
              <a:spcBef>
                <a:spcPts val="0"/>
              </a:spcBef>
              <a:buNone/>
            </a:pPr>
            <a:r>
              <a:rPr lang="sk-SK" b="1" dirty="0" smtClean="0"/>
              <a:t>E</a:t>
            </a:r>
            <a:r>
              <a:rPr lang="en-US" b="1" dirty="0" err="1" smtClean="0"/>
              <a:t>uropean</a:t>
            </a:r>
            <a:r>
              <a:rPr lang="en-US" b="1" dirty="0" smtClean="0"/>
              <a:t> Research, </a:t>
            </a:r>
            <a:r>
              <a:rPr lang="en-US" b="1" u="sng" dirty="0" smtClean="0">
                <a:hlinkClick r:id="rId2"/>
              </a:rPr>
              <a:t>http://www.fosteropenscience.eu</a:t>
            </a:r>
            <a:r>
              <a:rPr lang="en-US" u="sng" dirty="0" smtClean="0">
                <a:hlinkClick r:id="rId2"/>
              </a:rPr>
              <a:t>/</a:t>
            </a:r>
            <a:r>
              <a:rPr lang="en-US" dirty="0" smtClean="0"/>
              <a:t>).</a:t>
            </a:r>
            <a:endParaRPr lang="sk-SK" dirty="0" smtClean="0"/>
          </a:p>
          <a:p>
            <a:pPr>
              <a:buNone/>
            </a:pPr>
            <a:endParaRPr lang="sk-SK" dirty="0" smtClean="0"/>
          </a:p>
          <a:p>
            <a:r>
              <a:rPr lang="sk-SK" sz="1800" dirty="0" smtClean="0"/>
              <a:t>partnerom projektu je </a:t>
            </a:r>
            <a:r>
              <a:rPr lang="sk-SK" sz="1800" b="1" dirty="0" smtClean="0"/>
              <a:t>LIBER </a:t>
            </a:r>
          </a:p>
          <a:p>
            <a:r>
              <a:rPr lang="sk-SK" sz="1800" b="1" dirty="0" smtClean="0"/>
              <a:t>cieľom je</a:t>
            </a:r>
            <a:r>
              <a:rPr lang="sk-SK" sz="1800" dirty="0" smtClean="0"/>
              <a:t> urýchlenie  znalostí a zavedenie praxe otvoreného prístupu, otvorenej vedy,</a:t>
            </a:r>
          </a:p>
          <a:p>
            <a:r>
              <a:rPr lang="sk-SK" sz="1800" b="1" dirty="0" smtClean="0"/>
              <a:t>cieľová skupina </a:t>
            </a:r>
            <a:r>
              <a:rPr lang="sk-SK" sz="1800" dirty="0" smtClean="0"/>
              <a:t>sú mladí výskumní pracovníci</a:t>
            </a:r>
          </a:p>
          <a:p>
            <a:r>
              <a:rPr lang="sk-SK" sz="1800" dirty="0" smtClean="0"/>
              <a:t>zasahuje </a:t>
            </a:r>
            <a:r>
              <a:rPr lang="sk-SK" sz="1800" b="1" dirty="0" smtClean="0"/>
              <a:t>všetky vedné oblasti</a:t>
            </a:r>
          </a:p>
          <a:p>
            <a:r>
              <a:rPr lang="sk-SK" sz="1800" b="1" dirty="0" smtClean="0"/>
              <a:t>sústreďuje sa na mobilizáciu </a:t>
            </a:r>
            <a:r>
              <a:rPr lang="sk-SK" sz="1800" dirty="0" smtClean="0"/>
              <a:t>ďalších zainteresovaných strán, ako sú projektoví manažéri, administrátori a knihovníci, na podporu  zvoleného cieľa </a:t>
            </a:r>
          </a:p>
          <a:p>
            <a:r>
              <a:rPr lang="sk-SK" sz="1800" b="1" dirty="0" smtClean="0"/>
              <a:t>zameriava sa na financovanie inštitúcií</a:t>
            </a:r>
            <a:r>
              <a:rPr lang="sk-SK" sz="1800" dirty="0" smtClean="0"/>
              <a:t>, ktoré budú organizátormi podujatí a školení pre šírenie povedomia  otvoreného prístupu k vedeckým poznatkom</a:t>
            </a:r>
          </a:p>
          <a:p>
            <a:r>
              <a:rPr lang="sk-SK" sz="1800" dirty="0" smtClean="0"/>
              <a:t>výzva sa týka </a:t>
            </a:r>
            <a:r>
              <a:rPr lang="sk-SK" sz="1800" b="1" dirty="0" smtClean="0"/>
              <a:t>všetkých členských knižníc a inštitúcií  LIBER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Plánované projekty CVTI SR v oblasti OA (2) - </a:t>
            </a:r>
            <a:r>
              <a:rPr lang="sk-SK" b="1" dirty="0" smtClean="0"/>
              <a:t>FOSTER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smtClean="0"/>
              <a:t>Strategický cieľ: </a:t>
            </a:r>
          </a:p>
          <a:p>
            <a:pPr>
              <a:buNone/>
            </a:pPr>
            <a:endParaRPr lang="sk-SK" dirty="0" smtClean="0"/>
          </a:p>
          <a:p>
            <a:pPr lvl="0"/>
            <a:r>
              <a:rPr lang="sk-SK" sz="1800" b="1" dirty="0" smtClean="0"/>
              <a:t>získať potrebné vedomosti</a:t>
            </a:r>
            <a:r>
              <a:rPr lang="sk-SK" sz="1800" dirty="0" smtClean="0"/>
              <a:t>, kompetencie a zručnosti prostredníctvom osobných konzultácií a školení s renomovanými domácimi a zahraničnými odborníkmi na OA,</a:t>
            </a:r>
          </a:p>
          <a:p>
            <a:pPr lvl="0"/>
            <a:r>
              <a:rPr lang="sk-SK" sz="1800" b="1" dirty="0" smtClean="0"/>
              <a:t>zmapovať a zapojiť sa do ak</a:t>
            </a:r>
            <a:r>
              <a:rPr lang="sk-SK" sz="1800" dirty="0" smtClean="0"/>
              <a:t>cií – </a:t>
            </a:r>
            <a:r>
              <a:rPr lang="sk-SK" sz="1800" dirty="0" err="1" smtClean="0"/>
              <a:t>workshopy</a:t>
            </a:r>
            <a:r>
              <a:rPr lang="sk-SK" sz="1800" dirty="0" smtClean="0"/>
              <a:t> a semináre, ktorých sa budú zúčastňovať </a:t>
            </a:r>
            <a:r>
              <a:rPr lang="sk-SK" sz="1800" dirty="0" err="1" smtClean="0"/>
              <a:t>multiplikátori</a:t>
            </a:r>
            <a:r>
              <a:rPr lang="sk-SK" sz="1800" dirty="0" smtClean="0"/>
              <a:t> iných krajín,</a:t>
            </a:r>
          </a:p>
          <a:p>
            <a:pPr lvl="0"/>
            <a:r>
              <a:rPr lang="sk-SK" sz="1800" b="1" dirty="0" smtClean="0"/>
              <a:t>zmapovať internetové fóra, </a:t>
            </a:r>
            <a:r>
              <a:rPr lang="sk-SK" sz="1800" dirty="0" smtClean="0"/>
              <a:t>diskusné skupiny a aktívne sa zapájať do komunikácie, s cieľom získať čo najviac poznatkov, vedomostí a skúseností s problematikou OA,</a:t>
            </a:r>
          </a:p>
          <a:p>
            <a:pPr lvl="0"/>
            <a:r>
              <a:rPr lang="sk-SK" sz="1800" b="1" dirty="0" smtClean="0"/>
              <a:t>zmapovať, osloviť a pozvať zahraničných expertov </a:t>
            </a:r>
            <a:r>
              <a:rPr lang="sk-SK" sz="1800" dirty="0" smtClean="0"/>
              <a:t>v danej oblasti ako prednášateľov,</a:t>
            </a:r>
          </a:p>
          <a:p>
            <a:pPr lvl="0"/>
            <a:r>
              <a:rPr lang="sk-SK" sz="1800" b="1" dirty="0" smtClean="0"/>
              <a:t>zabezpečiť účasť hlavných aktérov OA na konferencii.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Plánované projekty CVTI SR v oblasti OA (3) - </a:t>
            </a:r>
            <a:r>
              <a:rPr lang="sk-SK" b="1" dirty="0" smtClean="0"/>
              <a:t>FOSTER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b="1" dirty="0" smtClean="0"/>
          </a:p>
          <a:p>
            <a:pPr>
              <a:buNone/>
            </a:pPr>
            <a:r>
              <a:rPr lang="sk-SK" b="1" dirty="0" smtClean="0"/>
              <a:t>Plánované aktivity po ukončení projektu</a:t>
            </a:r>
            <a:r>
              <a:rPr lang="sk-SK" dirty="0" smtClean="0"/>
              <a:t>:</a:t>
            </a:r>
          </a:p>
          <a:p>
            <a:pPr>
              <a:buNone/>
            </a:pPr>
            <a:endParaRPr lang="sk-SK" dirty="0" smtClean="0"/>
          </a:p>
          <a:p>
            <a:pPr lvl="0"/>
            <a:r>
              <a:rPr lang="sk-SK" sz="2000" b="1" dirty="0" smtClean="0"/>
              <a:t>pravidelná realizácia školení</a:t>
            </a:r>
            <a:r>
              <a:rPr lang="sk-SK" sz="2000" dirty="0" smtClean="0"/>
              <a:t>, odborných seminárov a </a:t>
            </a:r>
            <a:r>
              <a:rPr lang="sk-SK" sz="2000" dirty="0" err="1" smtClean="0"/>
              <a:t>webinárov</a:t>
            </a:r>
            <a:r>
              <a:rPr lang="sk-SK" sz="2000" dirty="0" smtClean="0"/>
              <a:t>, </a:t>
            </a:r>
          </a:p>
          <a:p>
            <a:pPr lvl="0"/>
            <a:r>
              <a:rPr lang="sk-SK" sz="2000" dirty="0" smtClean="0"/>
              <a:t>spracovanie návrhov pre zapracovanie problematiky OA do legislatívy SR, </a:t>
            </a:r>
          </a:p>
          <a:p>
            <a:pPr lvl="0"/>
            <a:r>
              <a:rPr lang="sk-SK" sz="2000" b="1" dirty="0" smtClean="0"/>
              <a:t>zvyšovanie povedomia </a:t>
            </a:r>
            <a:r>
              <a:rPr lang="sk-SK" sz="2000" dirty="0" smtClean="0"/>
              <a:t>o problematike otvoreného prístupu k vedeckým informáciám, príprava propagačných materiálov,</a:t>
            </a:r>
          </a:p>
          <a:p>
            <a:pPr lvl="0"/>
            <a:r>
              <a:rPr lang="sk-SK" sz="2000" b="1" dirty="0" smtClean="0"/>
              <a:t>rozvoj spolupráce a</a:t>
            </a:r>
            <a:r>
              <a:rPr lang="sk-SK" sz="2000" dirty="0" smtClean="0"/>
              <a:t> </a:t>
            </a:r>
            <a:r>
              <a:rPr lang="sk-SK" sz="2000" dirty="0" err="1" smtClean="0"/>
              <a:t>networking</a:t>
            </a:r>
            <a:r>
              <a:rPr lang="sk-SK" sz="2000" dirty="0" smtClean="0"/>
              <a:t> s domácimi a zahraničnými inštitúciami aktívnymi v oblasti OA,</a:t>
            </a:r>
          </a:p>
          <a:p>
            <a:pPr lvl="0"/>
            <a:r>
              <a:rPr lang="sk-SK" sz="2000" b="1" dirty="0" smtClean="0"/>
              <a:t>mapovanie OA politiky Slovenska </a:t>
            </a:r>
            <a:r>
              <a:rPr lang="sk-SK" sz="2000" dirty="0" smtClean="0"/>
              <a:t>v súčinnosti s odpočtom plnenia úloh pre Európsku komisiu.</a:t>
            </a:r>
          </a:p>
          <a:p>
            <a:pPr>
              <a:buNone/>
            </a:pPr>
            <a:endParaRPr lang="sk-SK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Plánované projekty CVTI SR v oblasti OA </a:t>
            </a:r>
            <a:br>
              <a:rPr lang="sk-SK" dirty="0" smtClean="0"/>
            </a:br>
            <a:r>
              <a:rPr lang="en-US" dirty="0" smtClean="0"/>
              <a:t>(4) </a:t>
            </a:r>
            <a:r>
              <a:rPr lang="sk-SK" b="1" dirty="0" smtClean="0"/>
              <a:t>OpenAIRE2020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k-SK" sz="1800" dirty="0" smtClean="0"/>
          </a:p>
          <a:p>
            <a:r>
              <a:rPr lang="sk-SK" sz="2000" dirty="0" smtClean="0"/>
              <a:t>Akronym pripravovaného projektu v rámci programu </a:t>
            </a:r>
            <a:r>
              <a:rPr lang="sk-SK" sz="2000" b="1" dirty="0" smtClean="0"/>
              <a:t>Horizont 2020: OpenAIRE2020</a:t>
            </a:r>
          </a:p>
          <a:p>
            <a:endParaRPr lang="sk-SK" sz="2000" dirty="0" smtClean="0"/>
          </a:p>
          <a:p>
            <a:r>
              <a:rPr lang="sk-SK" sz="2000" dirty="0" smtClean="0"/>
              <a:t>Výzva, v rámci ktorej je projekt pripravovaný: H2020-EINFRA-2014-1; </a:t>
            </a:r>
            <a:r>
              <a:rPr lang="sk-SK" sz="2000" dirty="0" err="1" smtClean="0"/>
              <a:t>Topic</a:t>
            </a:r>
            <a:r>
              <a:rPr lang="sk-SK" sz="2000" dirty="0" smtClean="0"/>
              <a:t>: EINFRA-2-2014 (</a:t>
            </a:r>
            <a:r>
              <a:rPr lang="sk-SK" sz="2000" dirty="0" err="1" smtClean="0"/>
              <a:t>e-infraštruktúry</a:t>
            </a:r>
            <a:r>
              <a:rPr lang="sk-SK" sz="2000" dirty="0" smtClean="0"/>
              <a:t>)</a:t>
            </a:r>
          </a:p>
          <a:p>
            <a:pPr>
              <a:buNone/>
            </a:pPr>
            <a:endParaRPr lang="sk-SK" sz="2000" dirty="0" smtClean="0"/>
          </a:p>
          <a:p>
            <a:r>
              <a:rPr lang="sk-SK" sz="2000" dirty="0" err="1" smtClean="0"/>
              <a:t>Deadline</a:t>
            </a:r>
            <a:r>
              <a:rPr lang="sk-SK" sz="2000" dirty="0" smtClean="0"/>
              <a:t> na podanie projektu OpenAIRE2020: 1</a:t>
            </a:r>
            <a:r>
              <a:rPr lang="sk-SK" sz="2000" b="1" dirty="0" smtClean="0"/>
              <a:t>9.4.2014</a:t>
            </a:r>
          </a:p>
          <a:p>
            <a:endParaRPr lang="sk-SK" sz="2000" b="1" dirty="0" smtClean="0"/>
          </a:p>
          <a:p>
            <a:r>
              <a:rPr lang="sk-SK" sz="2000" dirty="0" smtClean="0"/>
              <a:t>v rámci projektu </a:t>
            </a:r>
            <a:r>
              <a:rPr lang="sk-SK" sz="2000" b="1" dirty="0" err="1" smtClean="0"/>
              <a:t>OpenAire</a:t>
            </a:r>
            <a:r>
              <a:rPr lang="sk-SK" sz="2000" b="1" dirty="0" smtClean="0"/>
              <a:t> Plus je riadnym členom konzorcia Univerzitná knižnica</a:t>
            </a:r>
            <a:r>
              <a:rPr lang="sk-SK" sz="2000" dirty="0" smtClean="0"/>
              <a:t> v Bratislave, </a:t>
            </a:r>
            <a:r>
              <a:rPr lang="sk-SK" sz="2000" b="1" dirty="0" smtClean="0"/>
              <a:t>CVTI SR v tomto projekte vystupuje ako tzv. asociovaný partner.</a:t>
            </a:r>
          </a:p>
          <a:p>
            <a:pPr>
              <a:buNone/>
            </a:pPr>
            <a:endParaRPr lang="sk-SK" sz="2000" dirty="0" smtClean="0"/>
          </a:p>
          <a:p>
            <a:r>
              <a:rPr lang="sk-SK" sz="2000" dirty="0" smtClean="0"/>
              <a:t>pokračovaním projektov </a:t>
            </a:r>
            <a:r>
              <a:rPr lang="sk-SK" sz="2000" b="1" dirty="0" err="1" smtClean="0"/>
              <a:t>OpenAire</a:t>
            </a:r>
            <a:r>
              <a:rPr lang="sk-SK" sz="2000" b="1" dirty="0" smtClean="0"/>
              <a:t> a </a:t>
            </a:r>
            <a:r>
              <a:rPr lang="sk-SK" sz="2000" b="1" dirty="0" err="1" smtClean="0"/>
              <a:t>OpenAire</a:t>
            </a:r>
            <a:r>
              <a:rPr lang="sk-SK" sz="2000" b="1" dirty="0" smtClean="0"/>
              <a:t> Plu</a:t>
            </a:r>
            <a:r>
              <a:rPr lang="sk-SK" sz="2000" dirty="0" smtClean="0"/>
              <a:t>s, ktoré boli realizované </a:t>
            </a:r>
            <a:r>
              <a:rPr lang="sk-SK" sz="2000" b="1" dirty="0" smtClean="0"/>
              <a:t>v rámci 7. Rámcového programu EÚ </a:t>
            </a:r>
            <a:r>
              <a:rPr lang="sk-SK" sz="2000" dirty="0" smtClean="0"/>
              <a:t>bude(v prípade schválenia) projekt </a:t>
            </a:r>
            <a:r>
              <a:rPr lang="sk-SK" sz="2000" b="1" dirty="0" smtClean="0"/>
              <a:t>OpenAIRE2020,</a:t>
            </a:r>
            <a:r>
              <a:rPr lang="sk-SK" sz="2000" dirty="0" smtClean="0"/>
              <a:t> ktorého partnerom v konzorciu </a:t>
            </a:r>
            <a:r>
              <a:rPr lang="sk-SK" sz="2000" b="1" dirty="0" smtClean="0"/>
              <a:t>za SR bude CVTI SR</a:t>
            </a:r>
            <a:endParaRPr lang="sk-SK" sz="2000" dirty="0" smtClean="0"/>
          </a:p>
          <a:p>
            <a:endParaRPr lang="sk-SK" sz="1800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sk-SK" dirty="0" smtClean="0"/>
              <a:t>Postavenie CVTI SR v politike OA Slovenska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sk-SK" sz="2200" b="1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sk-SK" sz="2200" b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sk-SK" sz="2200" b="1" dirty="0" smtClean="0"/>
              <a:t>politická </a:t>
            </a:r>
            <a:r>
              <a:rPr lang="sk-SK" sz="2200" dirty="0" smtClean="0"/>
              <a:t>– iniciovanie komunikácie na úrovni ministerstiev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sk-SK" sz="2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sk-SK" sz="2200" b="1" dirty="0" smtClean="0"/>
              <a:t>legislatívna</a:t>
            </a:r>
            <a:r>
              <a:rPr lang="sk-SK" sz="2200" dirty="0" smtClean="0"/>
              <a:t> – potrebné zabezpečiť legislatívne opatrenia – </a:t>
            </a:r>
            <a:r>
              <a:rPr lang="sk-SK" sz="1600" dirty="0" smtClean="0"/>
              <a:t>otvorenie autorského zákona, zavedenie </a:t>
            </a:r>
            <a:r>
              <a:rPr lang="sk-SK" sz="1600" dirty="0" err="1" smtClean="0"/>
              <a:t>Creative</a:t>
            </a:r>
            <a:r>
              <a:rPr lang="sk-SK" sz="1600" dirty="0" smtClean="0"/>
              <a:t> </a:t>
            </a:r>
            <a:r>
              <a:rPr lang="sk-SK" sz="1600" dirty="0" err="1" smtClean="0"/>
              <a:t>Commons</a:t>
            </a:r>
            <a:r>
              <a:rPr lang="sk-SK" sz="1600" dirty="0" smtClean="0"/>
              <a:t> licencií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sk-SK" sz="2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sk-SK" sz="2200" b="1" dirty="0" smtClean="0"/>
              <a:t>kooperatívna</a:t>
            </a:r>
            <a:r>
              <a:rPr lang="sk-SK" sz="2200" dirty="0" smtClean="0"/>
              <a:t> – iniciovať zapájanie sa do medzinárodnej spolupráce </a:t>
            </a:r>
            <a:r>
              <a:rPr lang="en-US" sz="2200" dirty="0" smtClean="0"/>
              <a:t>(</a:t>
            </a:r>
            <a:r>
              <a:rPr lang="en-US" sz="1600" dirty="0" err="1" smtClean="0"/>
              <a:t>OpenA</a:t>
            </a:r>
            <a:r>
              <a:rPr lang="sk-SK" sz="1600" dirty="0" smtClean="0"/>
              <a:t>IRE, </a:t>
            </a:r>
            <a:r>
              <a:rPr lang="en-US" sz="1600" dirty="0" err="1" smtClean="0"/>
              <a:t>sledovanie</a:t>
            </a:r>
            <a:r>
              <a:rPr lang="en-US" sz="1600" dirty="0" smtClean="0"/>
              <a:t> </a:t>
            </a:r>
            <a:r>
              <a:rPr lang="en-US" sz="1600" dirty="0" err="1" smtClean="0"/>
              <a:t>za</a:t>
            </a:r>
            <a:r>
              <a:rPr lang="sk-SK" sz="1600" dirty="0" err="1" smtClean="0"/>
              <a:t>raďovania</a:t>
            </a:r>
            <a:r>
              <a:rPr lang="sk-SK" sz="1600" dirty="0" smtClean="0"/>
              <a:t> časopisov do </a:t>
            </a:r>
            <a:r>
              <a:rPr lang="sk-SK" sz="1600" dirty="0" err="1" smtClean="0"/>
              <a:t>Directory</a:t>
            </a:r>
            <a:r>
              <a:rPr lang="sk-SK" sz="1600" dirty="0" smtClean="0"/>
              <a:t> </a:t>
            </a:r>
            <a:r>
              <a:rPr lang="sk-SK" sz="1600" dirty="0" err="1" smtClean="0"/>
              <a:t>of</a:t>
            </a:r>
            <a:r>
              <a:rPr lang="sk-SK" sz="1600" dirty="0" smtClean="0"/>
              <a:t> </a:t>
            </a:r>
            <a:r>
              <a:rPr lang="sk-SK" sz="1600" dirty="0" err="1" smtClean="0"/>
              <a:t>Open</a:t>
            </a:r>
            <a:r>
              <a:rPr lang="sk-SK" sz="1600" dirty="0" smtClean="0"/>
              <a:t> Access </a:t>
            </a:r>
            <a:r>
              <a:rPr lang="sk-SK" sz="1600" dirty="0" err="1" smtClean="0"/>
              <a:t>Journal</a:t>
            </a:r>
            <a:r>
              <a:rPr lang="sk-SK" sz="1600" dirty="0" smtClean="0"/>
              <a:t> </a:t>
            </a:r>
            <a:r>
              <a:rPr lang="en-US" sz="1600" dirty="0" smtClean="0"/>
              <a:t>(DOAJ)</a:t>
            </a:r>
            <a:r>
              <a:rPr lang="sk-SK" sz="1600" dirty="0" smtClean="0"/>
              <a:t>, účasť na projektoch zaoberajúcich sa propagovaním OA politiky na Slovensku</a:t>
            </a:r>
            <a:r>
              <a:rPr lang="en-US" sz="1600" dirty="0" smtClean="0"/>
              <a:t>)</a:t>
            </a:r>
            <a:endParaRPr lang="sk-SK" sz="1600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Agenda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000" dirty="0" smtClean="0"/>
              <a:t>CVTI SR ako Národný referenčný </a:t>
            </a:r>
            <a:r>
              <a:rPr lang="sk-SK" sz="2000" dirty="0" smtClean="0"/>
              <a:t>bod </a:t>
            </a:r>
            <a:endParaRPr lang="sk-SK" sz="2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000" dirty="0" smtClean="0"/>
              <a:t>CVTI SR a mapovanie politiky </a:t>
            </a:r>
            <a:r>
              <a:rPr lang="sk-SK" sz="2000" dirty="0" err="1" smtClean="0"/>
              <a:t>Open</a:t>
            </a:r>
            <a:r>
              <a:rPr lang="sk-SK" sz="2000" dirty="0" smtClean="0"/>
              <a:t> Access pre </a:t>
            </a:r>
            <a:r>
              <a:rPr lang="sk-SK" sz="2000" dirty="0" smtClean="0"/>
              <a:t>Európsku komisiu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000" dirty="0" smtClean="0"/>
              <a:t>CVTI SR – Európska komisia a stratégie </a:t>
            </a:r>
            <a:r>
              <a:rPr lang="sk-SK" sz="2000" dirty="0" err="1" smtClean="0"/>
              <a:t>Open</a:t>
            </a:r>
            <a:r>
              <a:rPr lang="sk-SK" sz="2000" dirty="0" smtClean="0"/>
              <a:t> Access 1,2,3,4,5</a:t>
            </a:r>
            <a:endParaRPr lang="sk-SK" sz="2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000" dirty="0" smtClean="0"/>
              <a:t>Súčasné </a:t>
            </a:r>
            <a:r>
              <a:rPr lang="sk-SK" sz="2000" dirty="0" smtClean="0"/>
              <a:t>úlohy </a:t>
            </a:r>
            <a:r>
              <a:rPr lang="sk-SK" sz="2000" dirty="0" smtClean="0"/>
              <a:t>a aktivity </a:t>
            </a:r>
            <a:r>
              <a:rPr lang="sk-SK" sz="2000" dirty="0" smtClean="0"/>
              <a:t> CVTI SR v </a:t>
            </a:r>
            <a:r>
              <a:rPr lang="sk-SK" sz="2000" dirty="0" smtClean="0"/>
              <a:t>oblasti </a:t>
            </a:r>
            <a:r>
              <a:rPr lang="sk-SK" sz="2000" dirty="0" err="1" smtClean="0"/>
              <a:t>Open</a:t>
            </a:r>
            <a:r>
              <a:rPr lang="sk-SK" sz="2000" dirty="0" smtClean="0"/>
              <a:t> Access, </a:t>
            </a:r>
            <a:r>
              <a:rPr lang="sk-SK" sz="2000" dirty="0" smtClean="0"/>
              <a:t>1,2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000" dirty="0" smtClean="0"/>
              <a:t>SciDAP a podpora </a:t>
            </a:r>
            <a:r>
              <a:rPr lang="sk-SK" sz="2000" dirty="0" err="1" smtClean="0"/>
              <a:t>Open</a:t>
            </a:r>
            <a:r>
              <a:rPr lang="sk-SK" sz="2000" dirty="0" smtClean="0"/>
              <a:t> Access 1,2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000" dirty="0" smtClean="0"/>
              <a:t>Plánované projekty CVTI SR v oblasti </a:t>
            </a:r>
            <a:r>
              <a:rPr lang="sk-SK" sz="2000" dirty="0" err="1" smtClean="0"/>
              <a:t>Open</a:t>
            </a:r>
            <a:r>
              <a:rPr lang="sk-SK" sz="2000" dirty="0" smtClean="0"/>
              <a:t> Access  </a:t>
            </a:r>
            <a:r>
              <a:rPr lang="sk-SK" sz="2000" dirty="0" smtClean="0"/>
              <a:t>1,2,3,4 – </a:t>
            </a:r>
            <a:r>
              <a:rPr lang="sk-SK" sz="2000" b="1" dirty="0" smtClean="0"/>
              <a:t>FOSTER, </a:t>
            </a:r>
            <a:r>
              <a:rPr lang="sk-SK" sz="2000" b="1" dirty="0" err="1" smtClean="0"/>
              <a:t>OpenAIRE</a:t>
            </a:r>
            <a:endParaRPr lang="sk-SK" sz="20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000" dirty="0" smtClean="0"/>
              <a:t>Postavenie CVTI SR v politike </a:t>
            </a:r>
            <a:r>
              <a:rPr lang="sk-SK" sz="2000" dirty="0" err="1" smtClean="0"/>
              <a:t>Open</a:t>
            </a:r>
            <a:r>
              <a:rPr lang="sk-SK" sz="2000" dirty="0" smtClean="0"/>
              <a:t> Access </a:t>
            </a:r>
            <a:r>
              <a:rPr lang="sk-SK" sz="2000" dirty="0" smtClean="0"/>
              <a:t>Slovenska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000" dirty="0" smtClean="0"/>
              <a:t>Plánované aktivity CVTI SR v oblasti </a:t>
            </a:r>
            <a:r>
              <a:rPr lang="sk-SK" sz="2000" dirty="0" err="1" smtClean="0"/>
              <a:t>Open</a:t>
            </a:r>
            <a:r>
              <a:rPr lang="sk-SK" sz="2000" dirty="0" smtClean="0"/>
              <a:t> Access</a:t>
            </a:r>
            <a:endParaRPr lang="sk-SK" sz="2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err="1" smtClean="0"/>
              <a:t>Aktu</a:t>
            </a:r>
            <a:r>
              <a:rPr lang="sk-SK" sz="2000" dirty="0" err="1" smtClean="0"/>
              <a:t>álne</a:t>
            </a:r>
            <a:r>
              <a:rPr lang="sk-SK" sz="2000" dirty="0" smtClean="0"/>
              <a:t> weby v súvislosti s </a:t>
            </a:r>
            <a:r>
              <a:rPr lang="sk-SK" sz="2000" dirty="0" err="1" smtClean="0"/>
              <a:t>Open</a:t>
            </a:r>
            <a:r>
              <a:rPr lang="sk-SK" sz="2000" dirty="0" smtClean="0"/>
              <a:t> Access</a:t>
            </a:r>
            <a:endParaRPr lang="sk-SK" sz="20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k-SK" sz="2000" dirty="0" smtClean="0"/>
              <a:t>Priestor pre otázky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Plánované aktivity CVTI SR v oblasti OA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sk-SK" sz="2000" b="1" dirty="0" smtClean="0"/>
              <a:t>budovanie</a:t>
            </a:r>
            <a:r>
              <a:rPr lang="sk-SK" sz="2000" dirty="0" smtClean="0"/>
              <a:t> inštitucionálneho repozitára CVTI SR</a:t>
            </a:r>
          </a:p>
          <a:p>
            <a:r>
              <a:rPr lang="sk-SK" sz="2000" b="1" dirty="0" smtClean="0"/>
              <a:t>dlhodobá ochrana </a:t>
            </a:r>
            <a:r>
              <a:rPr lang="sk-SK" sz="2000" dirty="0" smtClean="0"/>
              <a:t>a uchovávanie vedeckých poznatkov v digitálnej podobe</a:t>
            </a:r>
          </a:p>
          <a:p>
            <a:r>
              <a:rPr lang="sk-SK" sz="2000" b="1" dirty="0" smtClean="0"/>
              <a:t>jednotné rozhranie </a:t>
            </a:r>
            <a:r>
              <a:rPr lang="sk-SK" sz="2000" dirty="0" smtClean="0"/>
              <a:t>pre prístup k vedeckým informáciám – </a:t>
            </a:r>
            <a:r>
              <a:rPr lang="sk-SK" sz="2000" dirty="0" err="1" smtClean="0"/>
              <a:t>discovery</a:t>
            </a:r>
            <a:r>
              <a:rPr lang="sk-SK" sz="2000" dirty="0" smtClean="0"/>
              <a:t> systém</a:t>
            </a:r>
          </a:p>
          <a:p>
            <a:r>
              <a:rPr lang="sk-SK" sz="2000" b="1" dirty="0" smtClean="0"/>
              <a:t>aktívna spolupráca </a:t>
            </a:r>
            <a:r>
              <a:rPr lang="sk-SK" sz="2000" dirty="0" smtClean="0"/>
              <a:t>s vydavateľmi vedeckého obsahu</a:t>
            </a:r>
          </a:p>
          <a:p>
            <a:r>
              <a:rPr lang="sk-SK" sz="2000" b="1" dirty="0" smtClean="0"/>
              <a:t>získavanie </a:t>
            </a:r>
            <a:r>
              <a:rPr lang="sk-SK" sz="2000" b="1" dirty="0" err="1" smtClean="0"/>
              <a:t>metadát</a:t>
            </a:r>
            <a:r>
              <a:rPr lang="sk-SK" sz="2000" b="1" dirty="0" smtClean="0"/>
              <a:t> </a:t>
            </a:r>
            <a:r>
              <a:rPr lang="sk-SK" sz="2000" dirty="0" smtClean="0"/>
              <a:t>a digitálneho obsahu pre dlhodobé uchovávanie v repozitári</a:t>
            </a:r>
          </a:p>
          <a:p>
            <a:r>
              <a:rPr lang="sk-SK" sz="2000" b="1" dirty="0" smtClean="0"/>
              <a:t>sprístupňovanie vedeckého obsahu </a:t>
            </a:r>
            <a:r>
              <a:rPr lang="sk-SK" sz="2000" dirty="0" smtClean="0"/>
              <a:t>pre používateľov formou otvoreného prístupu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Aktu</a:t>
            </a:r>
            <a:r>
              <a:rPr lang="sk-SK" dirty="0" err="1" smtClean="0"/>
              <a:t>álne</a:t>
            </a:r>
            <a:r>
              <a:rPr lang="sk-SK" dirty="0" smtClean="0"/>
              <a:t> weby v súvislosti s OA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endParaRPr lang="sk-SK" dirty="0" smtClean="0"/>
          </a:p>
          <a:p>
            <a:pPr>
              <a:spcBef>
                <a:spcPts val="0"/>
              </a:spcBef>
            </a:pPr>
            <a:r>
              <a:rPr lang="sk-SK" dirty="0" smtClean="0"/>
              <a:t>informácie o OA na stránkach </a:t>
            </a:r>
            <a:r>
              <a:rPr lang="sk-SK" dirty="0" smtClean="0">
                <a:hlinkClick r:id="rId2"/>
              </a:rPr>
              <a:t>CVTI SR</a:t>
            </a:r>
            <a:endParaRPr lang="sk-SK" dirty="0" smtClean="0"/>
          </a:p>
          <a:p>
            <a:pPr>
              <a:spcBef>
                <a:spcPts val="0"/>
              </a:spcBef>
              <a:buNone/>
            </a:pPr>
            <a:endParaRPr lang="sk-SK" dirty="0" smtClean="0"/>
          </a:p>
          <a:p>
            <a:pPr>
              <a:spcBef>
                <a:spcPts val="0"/>
              </a:spcBef>
            </a:pPr>
            <a:r>
              <a:rPr lang="sk-SK" dirty="0" smtClean="0"/>
              <a:t>charakteristika OA na stránkach </a:t>
            </a:r>
            <a:r>
              <a:rPr lang="sk-SK" dirty="0" err="1" smtClean="0">
                <a:hlinkClick r:id="rId3"/>
              </a:rPr>
              <a:t>InfoLib</a:t>
            </a:r>
            <a:endParaRPr lang="sk-SK" dirty="0" smtClean="0"/>
          </a:p>
          <a:p>
            <a:pPr>
              <a:spcBef>
                <a:spcPts val="0"/>
              </a:spcBef>
            </a:pPr>
            <a:endParaRPr lang="sk-SK" dirty="0" smtClean="0"/>
          </a:p>
          <a:p>
            <a:pPr>
              <a:spcBef>
                <a:spcPts val="0"/>
              </a:spcBef>
            </a:pPr>
            <a:r>
              <a:rPr lang="sk-SK" dirty="0" smtClean="0">
                <a:hlinkClick r:id="rId4"/>
              </a:rPr>
              <a:t>DOAJ</a:t>
            </a:r>
            <a:r>
              <a:rPr lang="sk-SK" b="1" dirty="0" smtClean="0">
                <a:hlinkClick r:id="rId4"/>
              </a:rPr>
              <a:t> </a:t>
            </a:r>
            <a:r>
              <a:rPr lang="sk-SK" dirty="0" smtClean="0">
                <a:hlinkClick r:id="rId4"/>
              </a:rPr>
              <a:t>- </a:t>
            </a:r>
            <a:r>
              <a:rPr lang="en-US" dirty="0" smtClean="0">
                <a:hlinkClick r:id="rId4"/>
              </a:rPr>
              <a:t>Directory of Open Access Journals</a:t>
            </a:r>
            <a:endParaRPr lang="sk-SK" dirty="0" smtClean="0"/>
          </a:p>
          <a:p>
            <a:pPr>
              <a:spcBef>
                <a:spcPts val="0"/>
              </a:spcBef>
              <a:buNone/>
            </a:pPr>
            <a:endParaRPr lang="sk-SK" dirty="0" smtClean="0">
              <a:hlinkClick r:id="rId5"/>
            </a:endParaRPr>
          </a:p>
          <a:p>
            <a:pPr>
              <a:spcBef>
                <a:spcPts val="0"/>
              </a:spcBef>
            </a:pPr>
            <a:r>
              <a:rPr lang="sk-SK" dirty="0" err="1" smtClean="0">
                <a:hlinkClick r:id="rId5"/>
              </a:rPr>
              <a:t>OpenAIRE</a:t>
            </a:r>
            <a:r>
              <a:rPr lang="sk-SK" dirty="0" smtClean="0">
                <a:hlinkClick r:id="rId5"/>
              </a:rPr>
              <a:t> – </a:t>
            </a:r>
            <a:r>
              <a:rPr lang="sk-SK" dirty="0" err="1" smtClean="0">
                <a:hlinkClick r:id="rId5"/>
              </a:rPr>
              <a:t>Open</a:t>
            </a:r>
            <a:r>
              <a:rPr lang="sk-SK" dirty="0" smtClean="0">
                <a:hlinkClick r:id="rId5"/>
              </a:rPr>
              <a:t> Access </a:t>
            </a:r>
            <a:r>
              <a:rPr lang="sk-SK" dirty="0" err="1" smtClean="0">
                <a:hlinkClick r:id="rId5"/>
              </a:rPr>
              <a:t>Infrastructure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for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Research</a:t>
            </a:r>
            <a:r>
              <a:rPr lang="sk-SK" dirty="0" smtClean="0">
                <a:hlinkClick r:id="rId5"/>
              </a:rPr>
              <a:t> in </a:t>
            </a:r>
            <a:r>
              <a:rPr lang="sk-SK" dirty="0" err="1" smtClean="0">
                <a:hlinkClick r:id="rId5"/>
              </a:rPr>
              <a:t>Europe</a:t>
            </a:r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Priestor pre 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002060"/>
                </a:solidFill>
              </a:rPr>
              <a:t>	</a:t>
            </a:r>
          </a:p>
          <a:p>
            <a:pPr>
              <a:buNone/>
            </a:pPr>
            <a:r>
              <a:rPr lang="sk-SK" dirty="0" smtClean="0">
                <a:solidFill>
                  <a:srgbClr val="002060"/>
                </a:solidFill>
              </a:rPr>
              <a:t>	</a:t>
            </a:r>
          </a:p>
          <a:p>
            <a:pPr>
              <a:buNone/>
            </a:pPr>
            <a:r>
              <a:rPr lang="sk-SK" dirty="0" smtClean="0"/>
              <a:t>						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dirty="0" smtClean="0"/>
              <a:t>ĎAKUJEM ZA POZORNOSŤ</a:t>
            </a:r>
          </a:p>
          <a:p>
            <a:pPr>
              <a:buNone/>
            </a:pPr>
            <a:endParaRPr lang="sk-SK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rgbClr val="002060"/>
                </a:solidFill>
              </a:rPr>
              <a:t>	</a:t>
            </a:r>
            <a:r>
              <a:rPr lang="sk-SK" sz="1800" dirty="0" smtClean="0"/>
              <a:t>Mária </a:t>
            </a:r>
            <a:r>
              <a:rPr lang="sk-SK" sz="1800" dirty="0" err="1" smtClean="0"/>
              <a:t>Žitňanská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err="1" smtClean="0">
                <a:hlinkClick r:id="rId2"/>
              </a:rPr>
              <a:t>maria.zitnanska@cvtisr.sk</a:t>
            </a:r>
            <a:endParaRPr lang="sk-SK" sz="1800" dirty="0" smtClean="0"/>
          </a:p>
          <a:p>
            <a:endParaRPr lang="sk-SK" b="1" dirty="0" smtClean="0"/>
          </a:p>
        </p:txBody>
      </p:sp>
      <p:pic>
        <p:nvPicPr>
          <p:cNvPr id="4" name="Picture 3" descr="C:\Users\tejedyova\Desktop\otaznik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64704"/>
            <a:ext cx="3271242" cy="3581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CVTI SR ako národný referenčný bod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sk-SK" sz="2000" dirty="0" smtClean="0"/>
              <a:t>CVTI SR </a:t>
            </a:r>
            <a:r>
              <a:rPr lang="sk-SK" sz="2000" b="1" dirty="0" smtClean="0"/>
              <a:t>od roku 2013 </a:t>
            </a:r>
            <a:r>
              <a:rPr lang="sk-SK" sz="2000" dirty="0" smtClean="0"/>
              <a:t>plní funkciu národného referenčného bodu pre oblasť otvoreného prístupu k vedeckým informáciám a ich uchovávaniu</a:t>
            </a:r>
          </a:p>
          <a:p>
            <a:pPr>
              <a:buNone/>
            </a:pPr>
            <a:endParaRPr lang="sk-SK" sz="2000" dirty="0" smtClean="0"/>
          </a:p>
          <a:p>
            <a:r>
              <a:rPr lang="sk-SK" sz="2000" dirty="0" smtClean="0"/>
              <a:t>k plneniu tejto funkcie bolo </a:t>
            </a:r>
            <a:r>
              <a:rPr lang="sk-SK" sz="2000" b="1" dirty="0" smtClean="0"/>
              <a:t>nominované ministrom školstva, vedy, výskumu a športu SR</a:t>
            </a:r>
            <a:r>
              <a:rPr lang="sk-SK" sz="2000" b="1" dirty="0" smtClean="0">
                <a:solidFill>
                  <a:srgbClr val="006600"/>
                </a:solidFill>
              </a:rPr>
              <a:t> </a:t>
            </a:r>
            <a:r>
              <a:rPr lang="sk-SK" sz="2000" dirty="0" smtClean="0"/>
              <a:t>na základe výzvy viceprezidentky Európskej komisie  pre digitálnu agendu pani </a:t>
            </a:r>
            <a:r>
              <a:rPr lang="sk-SK" sz="2000" dirty="0" err="1" smtClean="0"/>
              <a:t>Neelie</a:t>
            </a:r>
            <a:r>
              <a:rPr lang="sk-SK" sz="2000" dirty="0" smtClean="0"/>
              <a:t> </a:t>
            </a:r>
            <a:r>
              <a:rPr lang="sk-SK" sz="2000" dirty="0" err="1" smtClean="0"/>
              <a:t>Kroes</a:t>
            </a:r>
            <a:r>
              <a:rPr lang="sk-SK" sz="2000" dirty="0" smtClean="0"/>
              <a:t> a komisárky pani </a:t>
            </a:r>
          </a:p>
          <a:p>
            <a:pPr>
              <a:buNone/>
            </a:pPr>
            <a:r>
              <a:rPr lang="sk-SK" sz="2000" dirty="0" smtClean="0"/>
              <a:t>	</a:t>
            </a:r>
            <a:r>
              <a:rPr lang="sk-SK" sz="2000" dirty="0" err="1" smtClean="0"/>
              <a:t>Máire</a:t>
            </a:r>
            <a:r>
              <a:rPr lang="sk-SK" sz="2000" dirty="0" smtClean="0"/>
              <a:t> </a:t>
            </a:r>
            <a:r>
              <a:rPr lang="sk-SK" sz="2000" dirty="0" err="1" smtClean="0"/>
              <a:t>Geoghegan</a:t>
            </a:r>
            <a:r>
              <a:rPr lang="sk-SK" sz="2000" dirty="0" smtClean="0"/>
              <a:t> </a:t>
            </a:r>
            <a:r>
              <a:rPr lang="sk-SK" sz="2000" dirty="0" err="1" smtClean="0"/>
              <a:t>Quin</a:t>
            </a:r>
            <a:endParaRPr lang="sk-SK" sz="2000" dirty="0" smtClean="0"/>
          </a:p>
          <a:p>
            <a:endParaRPr lang="sk-SK" dirty="0" smtClean="0"/>
          </a:p>
        </p:txBody>
      </p:sp>
      <p:pic>
        <p:nvPicPr>
          <p:cNvPr id="4" name="Obrázok 3" descr="t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437112"/>
            <a:ext cx="3779911" cy="1934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sk-SK" dirty="0" smtClean="0"/>
              <a:t>CVTI SR a mapovanie politiky OA pre Európsku komisiu </a:t>
            </a:r>
            <a:r>
              <a:rPr lang="en-US" dirty="0" smtClean="0"/>
              <a:t>(1)</a:t>
            </a:r>
            <a:r>
              <a:rPr lang="sk-SK" dirty="0" smtClean="0">
                <a:solidFill>
                  <a:srgbClr val="002060"/>
                </a:solidFill>
              </a:rPr>
              <a:t/>
            </a:r>
            <a:br>
              <a:rPr lang="sk-SK" dirty="0" smtClean="0">
                <a:solidFill>
                  <a:srgbClr val="002060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sk-SK" sz="1200" dirty="0" smtClean="0"/>
              <a:t>počiatočné iniciatívy Európskej komisie/Európskej únie</a:t>
            </a:r>
            <a:r>
              <a:rPr lang="en-US" sz="1200" dirty="0" smtClean="0"/>
              <a:t> </a:t>
            </a:r>
            <a:r>
              <a:rPr lang="sk-SK" sz="1200" dirty="0" smtClean="0"/>
              <a:t>v mapovaní</a:t>
            </a:r>
          </a:p>
          <a:p>
            <a:pPr marL="342900" lvl="1" indent="-342900">
              <a:buNone/>
            </a:pPr>
            <a:r>
              <a:rPr lang="sk-SK" sz="1200" dirty="0" smtClean="0"/>
              <a:t>progresu OA v členských a asociovaných štátoch</a:t>
            </a:r>
          </a:p>
          <a:p>
            <a:pPr marL="342900" lvl="1" indent="-342900">
              <a:buNone/>
            </a:pPr>
            <a:endParaRPr lang="sk-SK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sk-SK" b="1" dirty="0" smtClean="0"/>
              <a:t>2007 – spustený 7. RP EÚ</a:t>
            </a:r>
          </a:p>
          <a:p>
            <a:pPr marL="800100" lvl="2" indent="-342900">
              <a:buNone/>
            </a:pPr>
            <a:r>
              <a:rPr lang="sk-SK" sz="2000" dirty="0" smtClean="0"/>
              <a:t>hlavný nástroj EÚ na financovanie výskumu a vývoja technológií v</a:t>
            </a:r>
            <a:endParaRPr lang="en-US" sz="2000" dirty="0" smtClean="0"/>
          </a:p>
          <a:p>
            <a:pPr marL="800100" lvl="2" indent="-342900">
              <a:buNone/>
            </a:pPr>
            <a:r>
              <a:rPr lang="sk-SK" sz="2000" dirty="0" smtClean="0"/>
              <a:t>období rokov 2007</a:t>
            </a:r>
            <a:r>
              <a:rPr lang="en-US" sz="2000" dirty="0" smtClean="0"/>
              <a:t> - </a:t>
            </a:r>
            <a:r>
              <a:rPr lang="sk-SK" sz="2000" dirty="0" smtClean="0"/>
              <a:t>2013 s rozpočtom 50,5 mld. Eur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k-SK" b="1" dirty="0" smtClean="0"/>
              <a:t>2008 – pilotný projekt OA v rámci 7. RP EÚ</a:t>
            </a:r>
          </a:p>
          <a:p>
            <a:pPr marL="800100" lvl="2" indent="-342900">
              <a:buNone/>
            </a:pPr>
            <a:r>
              <a:rPr lang="sk-SK" sz="2000" dirty="0" smtClean="0"/>
              <a:t>hlavný zámer - publikovanie vedeckých výsledkov dosiahnutých v 7</a:t>
            </a:r>
            <a:endParaRPr lang="en-US" sz="2000" dirty="0" smtClean="0"/>
          </a:p>
          <a:p>
            <a:pPr marL="800100" lvl="2" indent="-342900">
              <a:buNone/>
            </a:pPr>
            <a:r>
              <a:rPr lang="sk-SK" sz="2000" dirty="0" smtClean="0"/>
              <a:t>RP</a:t>
            </a:r>
            <a:r>
              <a:rPr lang="en-US" sz="2000" dirty="0" smtClean="0"/>
              <a:t> </a:t>
            </a:r>
            <a:r>
              <a:rPr lang="sk-SK" sz="2000" dirty="0" smtClean="0"/>
              <a:t>prostredníctvom OA repozitárov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k-SK" b="1" dirty="0" smtClean="0"/>
              <a:t>2008 – mapovanie politík OA v členských a asociovaných štátoch EÚ – CREST</a:t>
            </a:r>
          </a:p>
          <a:p>
            <a:pPr marL="342900" lvl="1" indent="-342900">
              <a:buNone/>
            </a:pPr>
            <a:r>
              <a:rPr lang="sk-SK" b="1" dirty="0" smtClean="0"/>
              <a:t>	</a:t>
            </a:r>
            <a:r>
              <a:rPr lang="sk-SK" dirty="0" smtClean="0"/>
              <a:t>dotazník o deklarovaní plnenia hlavného zámeru pilotného projektu OA</a:t>
            </a: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CVTI SR – Európska komisia a stratégie OA </a:t>
            </a:r>
            <a:r>
              <a:rPr lang="en-US" dirty="0" smtClean="0"/>
              <a:t>(</a:t>
            </a:r>
            <a:r>
              <a:rPr lang="sk-SK" dirty="0" smtClean="0"/>
              <a:t>1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000" b="1" dirty="0" smtClean="0"/>
              <a:t>Open Access and Preservation in</a:t>
            </a:r>
            <a:r>
              <a:rPr lang="sk-SK" sz="2000" b="1" dirty="0" smtClean="0"/>
              <a:t> </a:t>
            </a:r>
            <a:r>
              <a:rPr lang="en-GB" sz="2000" b="1" dirty="0" smtClean="0"/>
              <a:t>the </a:t>
            </a:r>
            <a:endParaRPr lang="sk-SK" sz="2000" b="1" dirty="0" smtClean="0"/>
          </a:p>
          <a:p>
            <a:pPr>
              <a:buNone/>
            </a:pPr>
            <a:r>
              <a:rPr lang="en-GB" sz="2000" b="1" dirty="0" smtClean="0"/>
              <a:t>European Research</a:t>
            </a:r>
            <a:r>
              <a:rPr lang="sk-SK" sz="2000" b="1" dirty="0" smtClean="0"/>
              <a:t> </a:t>
            </a:r>
            <a:r>
              <a:rPr lang="en-GB" sz="2000" b="1" dirty="0" smtClean="0"/>
              <a:t>Area: Paving </a:t>
            </a:r>
            <a:endParaRPr lang="sk-SK" sz="2000" b="1" dirty="0" smtClean="0"/>
          </a:p>
          <a:p>
            <a:pPr>
              <a:buNone/>
            </a:pPr>
            <a:r>
              <a:rPr lang="en-GB" sz="2000" b="1" dirty="0" smtClean="0"/>
              <a:t>the Way Towards a Sound Strategy</a:t>
            </a:r>
            <a:r>
              <a:rPr lang="sk-SK" sz="2000" b="1" dirty="0" smtClean="0"/>
              <a:t> </a:t>
            </a:r>
          </a:p>
          <a:p>
            <a:pPr>
              <a:buNone/>
            </a:pPr>
            <a:r>
              <a:rPr lang="en-GB" sz="2000" b="1" dirty="0" smtClean="0"/>
              <a:t>Workshop on 25</a:t>
            </a:r>
            <a:r>
              <a:rPr lang="sk-SK" sz="2000" b="1" dirty="0" smtClean="0"/>
              <a:t> – </a:t>
            </a:r>
            <a:r>
              <a:rPr lang="en-GB" sz="2000" b="1" dirty="0" smtClean="0"/>
              <a:t>26 November 2010</a:t>
            </a:r>
            <a:r>
              <a:rPr lang="sk-SK" sz="2000" dirty="0" smtClean="0"/>
              <a:t> </a:t>
            </a:r>
          </a:p>
          <a:p>
            <a:pPr>
              <a:buNone/>
            </a:pPr>
            <a:r>
              <a:rPr lang="en-GB" sz="2000" dirty="0" smtClean="0"/>
              <a:t>European Commission</a:t>
            </a:r>
            <a:endParaRPr lang="sk-SK" sz="2000" dirty="0" smtClean="0"/>
          </a:p>
          <a:p>
            <a:pPr>
              <a:buNone/>
            </a:pPr>
            <a:r>
              <a:rPr lang="en-GB" sz="2000" dirty="0" smtClean="0"/>
              <a:t>Directorate-General for Research </a:t>
            </a:r>
            <a:endParaRPr lang="sk-SK" sz="2000" dirty="0" smtClean="0"/>
          </a:p>
          <a:p>
            <a:pPr>
              <a:buNone/>
            </a:pPr>
            <a:r>
              <a:rPr lang="en-GB" sz="2000" dirty="0" smtClean="0"/>
              <a:t>&amp; Innovation</a:t>
            </a:r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Brusel – stretnutie zástupcov členských a </a:t>
            </a:r>
          </a:p>
          <a:p>
            <a:pPr>
              <a:buNone/>
            </a:pPr>
            <a:r>
              <a:rPr lang="sk-SK" sz="2000" dirty="0" smtClean="0"/>
              <a:t>asociovaných štátov EÚ – ohľadne</a:t>
            </a:r>
          </a:p>
          <a:p>
            <a:pPr>
              <a:buNone/>
            </a:pPr>
            <a:r>
              <a:rPr lang="sk-SK" sz="2000" dirty="0" smtClean="0"/>
              <a:t>smerovania politiky EÚ v </a:t>
            </a:r>
            <a:r>
              <a:rPr lang="sk-SK" sz="2000" dirty="0" err="1" smtClean="0"/>
              <a:t>Open</a:t>
            </a:r>
            <a:r>
              <a:rPr lang="sk-SK" sz="2000" dirty="0" smtClean="0"/>
              <a:t> Access</a:t>
            </a:r>
          </a:p>
          <a:p>
            <a:pPr>
              <a:buNone/>
            </a:pPr>
            <a:endParaRPr lang="sk-SK" dirty="0" smtClean="0">
              <a:solidFill>
                <a:srgbClr val="002060"/>
              </a:solidFill>
            </a:endParaRPr>
          </a:p>
          <a:p>
            <a:endParaRPr lang="sk-SK" dirty="0" smtClean="0"/>
          </a:p>
        </p:txBody>
      </p:sp>
      <p:pic>
        <p:nvPicPr>
          <p:cNvPr id="4" name="Picture 2" descr="C:\Users\sliacky\Desktop\scree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96752"/>
            <a:ext cx="334826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sk-SK" dirty="0" smtClean="0"/>
              <a:t>CVTI SR – Európska komisia a stratégie OA </a:t>
            </a:r>
            <a:r>
              <a:rPr lang="en-US" dirty="0" smtClean="0"/>
              <a:t>(</a:t>
            </a:r>
            <a:r>
              <a:rPr lang="sk-SK" dirty="0" smtClean="0"/>
              <a:t>2</a:t>
            </a:r>
            <a:r>
              <a:rPr lang="en-US" dirty="0" smtClean="0"/>
              <a:t>)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002060"/>
                </a:solidFill>
              </a:rPr>
              <a:t/>
            </a:r>
            <a:br>
              <a:rPr lang="sk-SK" b="1" dirty="0" smtClean="0">
                <a:solidFill>
                  <a:srgbClr val="002060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None/>
            </a:pPr>
            <a:r>
              <a:rPr lang="sk-SK" sz="2400" dirty="0" smtClean="0"/>
              <a:t>Verejná  diskusia k téme prístupu k vedeckým</a:t>
            </a:r>
          </a:p>
          <a:p>
            <a:pPr marL="342900" lvl="1" indent="-342900">
              <a:buNone/>
            </a:pPr>
            <a:r>
              <a:rPr lang="sk-SK" sz="2400" dirty="0" smtClean="0"/>
              <a:t>informáciám a ich ochrane - 30. máj 2011, Luxemburg</a:t>
            </a:r>
          </a:p>
          <a:p>
            <a:pPr marL="342900" lvl="1" indent="-342900">
              <a:buNone/>
            </a:pPr>
            <a:endParaRPr lang="sk-SK" sz="2400" dirty="0" smtClean="0"/>
          </a:p>
          <a:p>
            <a:pPr marL="342900" lvl="1" indent="-342900">
              <a:buNone/>
            </a:pPr>
            <a:r>
              <a:rPr lang="sk-SK" sz="1200" dirty="0" smtClean="0"/>
              <a:t>Generálne riaditeľstvo  - pre informačnú spoločnosť a médiá - Richard </a:t>
            </a:r>
            <a:r>
              <a:rPr lang="sk-SK" sz="1200" dirty="0" err="1" smtClean="0"/>
              <a:t>Svetenham</a:t>
            </a:r>
            <a:r>
              <a:rPr lang="sk-SK" sz="1200" dirty="0" smtClean="0"/>
              <a:t> </a:t>
            </a:r>
          </a:p>
          <a:p>
            <a:pPr marL="342900" lvl="1" indent="-342900">
              <a:buNone/>
            </a:pPr>
            <a:r>
              <a:rPr lang="sk-SK" sz="1200" dirty="0" smtClean="0"/>
              <a:t>Generálne riaditeľstvo  - pre výskum a inovácie - </a:t>
            </a:r>
            <a:r>
              <a:rPr lang="sk-SK" sz="1200" dirty="0" err="1" smtClean="0"/>
              <a:t>Gilles</a:t>
            </a:r>
            <a:r>
              <a:rPr lang="sk-SK" sz="1200" dirty="0" smtClean="0"/>
              <a:t> </a:t>
            </a:r>
            <a:r>
              <a:rPr lang="sk-SK" sz="1200" dirty="0" err="1" smtClean="0"/>
              <a:t>Laroche</a:t>
            </a:r>
            <a:endParaRPr lang="sk-SK" sz="1200" dirty="0" smtClean="0"/>
          </a:p>
          <a:p>
            <a:pPr marL="342900" lvl="1" indent="-342900">
              <a:buNone/>
            </a:pPr>
            <a:endParaRPr lang="sk-SK" sz="1200" dirty="0" smtClean="0"/>
          </a:p>
          <a:p>
            <a:pPr marL="342900" lvl="1" indent="-342900">
              <a:buNone/>
            </a:pPr>
            <a:r>
              <a:rPr lang="sk-SK" sz="1200" b="1" dirty="0" smtClean="0"/>
              <a:t>Témy:</a:t>
            </a:r>
          </a:p>
          <a:p>
            <a:pPr marL="342900" lvl="1" indent="-342900">
              <a:buNone/>
            </a:pPr>
            <a:endParaRPr lang="sk-SK" sz="1200" b="1" dirty="0" smtClean="0"/>
          </a:p>
          <a:p>
            <a:pPr marL="342900" lvl="1" indent="-342900">
              <a:buNone/>
            </a:pPr>
            <a:r>
              <a:rPr lang="sk-SK" sz="1200" dirty="0" smtClean="0"/>
              <a:t>	Sprístupňovanie digitálneho obsahu</a:t>
            </a:r>
          </a:p>
          <a:p>
            <a:pPr marL="342900" lvl="1" indent="-342900">
              <a:buNone/>
            </a:pPr>
            <a:r>
              <a:rPr lang="sk-SK" sz="1200" dirty="0" smtClean="0"/>
              <a:t>	Členské štáty a implementácia politiky OA do národných stratégií</a:t>
            </a:r>
          </a:p>
          <a:p>
            <a:pPr marL="342900" lvl="1" indent="-342900">
              <a:buNone/>
            </a:pPr>
            <a:r>
              <a:rPr lang="sk-SK" sz="1200" dirty="0" smtClean="0"/>
              <a:t>	Financovanie politiky OA</a:t>
            </a:r>
          </a:p>
          <a:p>
            <a:pPr marL="342900" lvl="1" indent="-342900">
              <a:buNone/>
            </a:pPr>
            <a:r>
              <a:rPr lang="sk-SK" sz="1200" dirty="0" smtClean="0"/>
              <a:t>	Legislatíva v oblasti OA</a:t>
            </a:r>
          </a:p>
          <a:p>
            <a:pPr marL="342900" lvl="1" indent="-342900">
              <a:buNone/>
            </a:pPr>
            <a:r>
              <a:rPr lang="sk-SK" sz="1200" dirty="0" smtClean="0"/>
              <a:t>	Publikovanie vedeckých výsledkov</a:t>
            </a:r>
          </a:p>
          <a:p>
            <a:pPr marL="342900" lvl="1" indent="-342900">
              <a:buNone/>
            </a:pPr>
            <a:r>
              <a:rPr lang="sk-SK" sz="1200" dirty="0" smtClean="0"/>
              <a:t>	Vzdelávanie informačných profesionálov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sk-SK" sz="1200" dirty="0" smtClean="0"/>
          </a:p>
          <a:p>
            <a:pPr marL="342900" lvl="1" indent="-342900">
              <a:buNone/>
            </a:pPr>
            <a:r>
              <a:rPr lang="sk-SK" sz="1200" b="1" dirty="0" smtClean="0"/>
              <a:t>Systémy hodnotenia vo vede:</a:t>
            </a:r>
          </a:p>
          <a:p>
            <a:pPr marL="342900" lvl="1" indent="-342900">
              <a:buNone/>
            </a:pPr>
            <a:endParaRPr lang="sk-SK" sz="1200" b="1" dirty="0" smtClean="0"/>
          </a:p>
          <a:p>
            <a:pPr marL="342900" lvl="1" indent="-342900">
              <a:buNone/>
            </a:pPr>
            <a:r>
              <a:rPr lang="sk-SK" sz="1200" dirty="0" smtClean="0"/>
              <a:t>	</a:t>
            </a:r>
            <a:r>
              <a:rPr lang="sk-SK" sz="1200" dirty="0" err="1" smtClean="0"/>
              <a:t>Mark</a:t>
            </a:r>
            <a:r>
              <a:rPr lang="sk-SK" sz="1200" dirty="0" smtClean="0"/>
              <a:t> </a:t>
            </a:r>
            <a:r>
              <a:rPr lang="sk-SK" sz="1200" dirty="0" err="1" smtClean="0"/>
              <a:t>Patterson</a:t>
            </a:r>
            <a:r>
              <a:rPr lang="sk-SK" sz="1200" dirty="0" smtClean="0"/>
              <a:t> (</a:t>
            </a:r>
            <a:r>
              <a:rPr lang="sk-SK" sz="1200" dirty="0" err="1" smtClean="0"/>
              <a:t>Public</a:t>
            </a:r>
            <a:r>
              <a:rPr lang="sk-SK" sz="1200" dirty="0" smtClean="0"/>
              <a:t> </a:t>
            </a:r>
            <a:r>
              <a:rPr lang="sk-SK" sz="1200" dirty="0" err="1" smtClean="0"/>
              <a:t>Library</a:t>
            </a:r>
            <a:r>
              <a:rPr lang="sk-SK" sz="1200" dirty="0" smtClean="0"/>
              <a:t> </a:t>
            </a:r>
            <a:r>
              <a:rPr lang="sk-SK" sz="1200" dirty="0" err="1" smtClean="0"/>
              <a:t>of</a:t>
            </a:r>
            <a:r>
              <a:rPr lang="sk-SK" sz="1200" dirty="0" smtClean="0"/>
              <a:t> </a:t>
            </a:r>
            <a:r>
              <a:rPr lang="sk-SK" sz="1200" dirty="0" err="1" smtClean="0"/>
              <a:t>Science</a:t>
            </a:r>
            <a:r>
              <a:rPr lang="sk-SK" sz="1200" dirty="0" smtClean="0"/>
              <a:t>)</a:t>
            </a:r>
          </a:p>
          <a:p>
            <a:pPr marL="342900" lvl="1" indent="-342900">
              <a:buNone/>
            </a:pPr>
            <a:r>
              <a:rPr lang="sk-SK" sz="1200" dirty="0" smtClean="0"/>
              <a:t>	Anne </a:t>
            </a:r>
            <a:r>
              <a:rPr lang="sk-SK" sz="1200" dirty="0" err="1" smtClean="0"/>
              <a:t>Joseph</a:t>
            </a:r>
            <a:r>
              <a:rPr lang="sk-SK" sz="1200" dirty="0" smtClean="0"/>
              <a:t> (</a:t>
            </a:r>
            <a:r>
              <a:rPr lang="sk-SK" sz="1200" dirty="0" err="1" smtClean="0"/>
              <a:t>Elsevier</a:t>
            </a:r>
            <a:r>
              <a:rPr lang="sk-SK" sz="1200" dirty="0" smtClean="0"/>
              <a:t>)</a:t>
            </a:r>
          </a:p>
          <a:p>
            <a:pPr marL="342900" lvl="1" indent="-342900">
              <a:buNone/>
            </a:pPr>
            <a:r>
              <a:rPr lang="sk-SK" sz="1200" dirty="0" smtClean="0"/>
              <a:t>	</a:t>
            </a:r>
            <a:r>
              <a:rPr lang="sk-SK" sz="1200" dirty="0" err="1" smtClean="0"/>
              <a:t>Cameron</a:t>
            </a:r>
            <a:r>
              <a:rPr lang="sk-SK" sz="1200" dirty="0" smtClean="0"/>
              <a:t> </a:t>
            </a:r>
            <a:r>
              <a:rPr lang="sk-SK" sz="1200" dirty="0" err="1" smtClean="0"/>
              <a:t>Neylon</a:t>
            </a:r>
            <a:r>
              <a:rPr lang="sk-SK" sz="1200" dirty="0" smtClean="0"/>
              <a:t> (</a:t>
            </a:r>
            <a:r>
              <a:rPr lang="sk-SK" sz="1200" dirty="0" err="1" smtClean="0"/>
              <a:t>Open</a:t>
            </a:r>
            <a:r>
              <a:rPr lang="sk-SK" sz="1200" dirty="0" smtClean="0"/>
              <a:t> </a:t>
            </a:r>
            <a:r>
              <a:rPr lang="sk-SK" sz="1200" dirty="0" err="1" smtClean="0"/>
              <a:t>Knowledge</a:t>
            </a:r>
            <a:r>
              <a:rPr lang="sk-SK" sz="1200" dirty="0" smtClean="0"/>
              <a:t> </a:t>
            </a:r>
            <a:r>
              <a:rPr lang="sk-SK" sz="1200" dirty="0" err="1" smtClean="0"/>
              <a:t>Foundation</a:t>
            </a:r>
            <a:r>
              <a:rPr lang="sk-SK" sz="1200" dirty="0" smtClean="0"/>
              <a:t>)</a:t>
            </a:r>
          </a:p>
          <a:p>
            <a:pPr marL="342900" lvl="1" indent="-342900">
              <a:buNone/>
            </a:pPr>
            <a:r>
              <a:rPr lang="sk-SK" sz="1200" dirty="0" smtClean="0"/>
              <a:t>	</a:t>
            </a:r>
            <a:r>
              <a:rPr lang="sk-SK" sz="1200" dirty="0" err="1" smtClean="0"/>
              <a:t>Susan</a:t>
            </a:r>
            <a:r>
              <a:rPr lang="sk-SK" sz="1200" dirty="0" smtClean="0"/>
              <a:t> </a:t>
            </a:r>
            <a:r>
              <a:rPr lang="sk-SK" sz="1200" dirty="0" err="1" smtClean="0"/>
              <a:t>Hezlet</a:t>
            </a:r>
            <a:r>
              <a:rPr lang="sk-SK" sz="1200" dirty="0" smtClean="0"/>
              <a:t> (</a:t>
            </a:r>
            <a:r>
              <a:rPr lang="sk-SK" sz="1200" dirty="0" err="1" smtClean="0"/>
              <a:t>London</a:t>
            </a:r>
            <a:r>
              <a:rPr lang="sk-SK" sz="1200" dirty="0" smtClean="0"/>
              <a:t> </a:t>
            </a:r>
            <a:r>
              <a:rPr lang="sk-SK" sz="1200" dirty="0" err="1" smtClean="0"/>
              <a:t>Mathematical</a:t>
            </a:r>
            <a:r>
              <a:rPr lang="sk-SK" sz="1200" dirty="0" smtClean="0"/>
              <a:t> Society)</a:t>
            </a:r>
          </a:p>
          <a:p>
            <a:pPr marL="342900" lvl="1" indent="-342900">
              <a:buNone/>
            </a:pPr>
            <a:r>
              <a:rPr lang="sk-SK" sz="1200" dirty="0" smtClean="0"/>
              <a:t>	</a:t>
            </a:r>
            <a:r>
              <a:rPr lang="sk-SK" sz="1200" dirty="0" err="1" smtClean="0"/>
              <a:t>Neil</a:t>
            </a:r>
            <a:r>
              <a:rPr lang="sk-SK" sz="1200" dirty="0" smtClean="0"/>
              <a:t> </a:t>
            </a:r>
            <a:r>
              <a:rPr lang="sk-SK" sz="1200" dirty="0" err="1" smtClean="0"/>
              <a:t>Jacobs</a:t>
            </a:r>
            <a:r>
              <a:rPr lang="sk-SK" sz="1200" dirty="0" smtClean="0"/>
              <a:t> (</a:t>
            </a:r>
            <a:r>
              <a:rPr lang="sk-SK" sz="1200" dirty="0" err="1" smtClean="0"/>
              <a:t>Joint</a:t>
            </a:r>
            <a:r>
              <a:rPr lang="sk-SK" sz="1200" dirty="0" smtClean="0"/>
              <a:t> </a:t>
            </a:r>
            <a:r>
              <a:rPr lang="sk-SK" sz="1200" dirty="0" err="1" smtClean="0"/>
              <a:t>Information</a:t>
            </a:r>
            <a:r>
              <a:rPr lang="sk-SK" sz="1200" dirty="0" smtClean="0"/>
              <a:t> </a:t>
            </a:r>
            <a:r>
              <a:rPr lang="sk-SK" sz="1200" dirty="0" err="1" smtClean="0"/>
              <a:t>Systems</a:t>
            </a:r>
            <a:r>
              <a:rPr lang="sk-SK" sz="1200" dirty="0" smtClean="0"/>
              <a:t> </a:t>
            </a:r>
            <a:r>
              <a:rPr lang="sk-SK" sz="1200" dirty="0" err="1" smtClean="0"/>
              <a:t>Committee</a:t>
            </a:r>
            <a:r>
              <a:rPr lang="sk-SK" sz="12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sk-SK" sz="1200" dirty="0" smtClean="0"/>
          </a:p>
          <a:p>
            <a:pPr marL="342900" lvl="1" indent="-342900">
              <a:buNone/>
            </a:pPr>
            <a:endParaRPr lang="sk-SK" sz="1200" dirty="0" smtClean="0"/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CVTI SR – Európska komisia a stratégie OA </a:t>
            </a:r>
            <a:r>
              <a:rPr lang="en-US" dirty="0" smtClean="0"/>
              <a:t>(</a:t>
            </a:r>
            <a:r>
              <a:rPr lang="sk-SK" dirty="0" smtClean="0"/>
              <a:t>3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k-SK" b="1" dirty="0" smtClean="0"/>
              <a:t>závery diskusie Luxemburg</a:t>
            </a:r>
            <a:br>
              <a:rPr lang="sk-SK" b="1" dirty="0" smtClean="0"/>
            </a:br>
            <a:endParaRPr lang="sk-SK" b="1" dirty="0" smtClean="0"/>
          </a:p>
          <a:p>
            <a:pPr>
              <a:spcBef>
                <a:spcPct val="0"/>
              </a:spcBef>
            </a:pPr>
            <a:r>
              <a:rPr lang="sk-SK" sz="2200" b="1" dirty="0" smtClean="0"/>
              <a:t>definovanie presnej štruktúry </a:t>
            </a:r>
            <a:r>
              <a:rPr lang="sk-SK" sz="2200" dirty="0" smtClean="0"/>
              <a:t>medzi dlhodobým uchovávaním, vedeckou informáciou a digitalizáciou</a:t>
            </a:r>
          </a:p>
          <a:p>
            <a:pPr>
              <a:spcBef>
                <a:spcPct val="0"/>
              </a:spcBef>
            </a:pPr>
            <a:r>
              <a:rPr lang="sk-SK" sz="2200" b="1" dirty="0" smtClean="0"/>
              <a:t>otázky financovania OA politiky </a:t>
            </a:r>
            <a:r>
              <a:rPr lang="sk-SK" sz="2200" dirty="0" smtClean="0"/>
              <a:t>v FP7, podporiť spoluprácu v OA</a:t>
            </a:r>
          </a:p>
          <a:p>
            <a:pPr>
              <a:spcBef>
                <a:spcPct val="0"/>
              </a:spcBef>
            </a:pPr>
            <a:r>
              <a:rPr lang="sk-SK" sz="2200" dirty="0" smtClean="0"/>
              <a:t>začať vyjednávanie s vydavateľmi</a:t>
            </a:r>
          </a:p>
          <a:p>
            <a:pPr>
              <a:spcBef>
                <a:spcPct val="0"/>
              </a:spcBef>
            </a:pPr>
            <a:r>
              <a:rPr lang="sk-SK" sz="2200" dirty="0" smtClean="0"/>
              <a:t>pomôcť </a:t>
            </a:r>
            <a:r>
              <a:rPr lang="sk-SK" sz="2200" b="1" dirty="0" smtClean="0"/>
              <a:t>limitovať monopoly </a:t>
            </a:r>
            <a:r>
              <a:rPr lang="sk-SK" sz="2200" dirty="0" smtClean="0"/>
              <a:t>veľkých vydavateľov vo vedeckej komunikácii</a:t>
            </a:r>
          </a:p>
          <a:p>
            <a:pPr>
              <a:spcBef>
                <a:spcPct val="0"/>
              </a:spcBef>
            </a:pPr>
            <a:r>
              <a:rPr lang="sk-SK" sz="2200" dirty="0" smtClean="0"/>
              <a:t>riešenie </a:t>
            </a:r>
            <a:r>
              <a:rPr lang="sk-SK" sz="2200" b="1" dirty="0" smtClean="0"/>
              <a:t>autorského práva </a:t>
            </a:r>
            <a:r>
              <a:rPr lang="sk-SK" sz="2200" dirty="0" smtClean="0"/>
              <a:t>na nadnárodnej úrovni</a:t>
            </a:r>
          </a:p>
          <a:p>
            <a:pPr>
              <a:spcBef>
                <a:spcPct val="0"/>
              </a:spcBef>
            </a:pPr>
            <a:r>
              <a:rPr lang="sk-SK" sz="2200" dirty="0" smtClean="0"/>
              <a:t>dohody s vydavateľmi o </a:t>
            </a:r>
            <a:r>
              <a:rPr lang="sk-SK" sz="2200" b="1" dirty="0" smtClean="0"/>
              <a:t>zredukovaní</a:t>
            </a:r>
            <a:r>
              <a:rPr lang="sk-SK" sz="2200" dirty="0" smtClean="0"/>
              <a:t> predplatného, zredukovanie nákladov</a:t>
            </a:r>
          </a:p>
          <a:p>
            <a:pPr>
              <a:spcBef>
                <a:spcPct val="0"/>
              </a:spcBef>
            </a:pPr>
            <a:r>
              <a:rPr lang="sk-SK" sz="2200" b="1" dirty="0" smtClean="0"/>
              <a:t>riešenie VAT </a:t>
            </a:r>
            <a:r>
              <a:rPr lang="sk-SK" sz="2200" dirty="0" smtClean="0"/>
              <a:t>v súvislosti s publikovaním</a:t>
            </a:r>
          </a:p>
          <a:p>
            <a:pPr>
              <a:spcBef>
                <a:spcPct val="0"/>
              </a:spcBef>
            </a:pPr>
            <a:r>
              <a:rPr lang="sk-SK" sz="2200" b="1" dirty="0" smtClean="0"/>
              <a:t>otázky </a:t>
            </a:r>
            <a:r>
              <a:rPr lang="sk-SK" sz="2200" b="1" dirty="0" err="1" smtClean="0"/>
              <a:t>metadát</a:t>
            </a:r>
            <a:r>
              <a:rPr lang="sk-SK" sz="2200" b="1" dirty="0" smtClean="0"/>
              <a:t>, </a:t>
            </a:r>
            <a:r>
              <a:rPr lang="sk-SK" sz="2200" dirty="0" smtClean="0"/>
              <a:t>čo uchovávať a čo nie</a:t>
            </a:r>
          </a:p>
          <a:p>
            <a:pPr>
              <a:spcBef>
                <a:spcPct val="0"/>
              </a:spcBef>
            </a:pPr>
            <a:r>
              <a:rPr lang="sk-SK" sz="2200" b="1" dirty="0" smtClean="0"/>
              <a:t>otázky zdieľania </a:t>
            </a:r>
            <a:r>
              <a:rPr lang="sk-SK" sz="2200" dirty="0" smtClean="0"/>
              <a:t>dát, štandardizácie</a:t>
            </a:r>
          </a:p>
          <a:p>
            <a:pPr>
              <a:spcBef>
                <a:spcPct val="0"/>
              </a:spcBef>
            </a:pPr>
            <a:r>
              <a:rPr lang="sk-SK" sz="2200" dirty="0" smtClean="0"/>
              <a:t>rôzne úrovne politiky medzi jednotlivými krajinami môže zjednotiť len </a:t>
            </a:r>
            <a:r>
              <a:rPr lang="sk-SK" sz="2200" b="1" dirty="0" smtClean="0"/>
              <a:t>riešenie legislatívy </a:t>
            </a:r>
            <a:r>
              <a:rPr lang="sk-SK" sz="2200" dirty="0" smtClean="0"/>
              <a:t>na nadnárodnej úrovni</a:t>
            </a:r>
          </a:p>
          <a:p>
            <a:pPr>
              <a:spcBef>
                <a:spcPct val="0"/>
              </a:spcBef>
            </a:pPr>
            <a:r>
              <a:rPr lang="sk-SK" sz="2200" dirty="0" smtClean="0"/>
              <a:t>trvať na zavedení politiky OA do </a:t>
            </a:r>
            <a:r>
              <a:rPr lang="sk-SK" sz="2200" b="1" dirty="0" smtClean="0"/>
              <a:t>národných stratégií</a:t>
            </a:r>
          </a:p>
          <a:p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CVTI SR – Európska komisia a stratégie OA </a:t>
            </a:r>
            <a:r>
              <a:rPr lang="en-US" dirty="0" smtClean="0"/>
              <a:t>(</a:t>
            </a:r>
            <a:r>
              <a:rPr lang="sk-SK" dirty="0" smtClean="0"/>
              <a:t>4</a:t>
            </a:r>
            <a:r>
              <a:rPr lang="en-US" dirty="0" smtClean="0"/>
              <a:t>)</a:t>
            </a:r>
            <a:endParaRPr lang="sk-SK" dirty="0"/>
          </a:p>
        </p:txBody>
      </p:sp>
      <p:pic>
        <p:nvPicPr>
          <p:cNvPr id="4" name="Picture 3" descr="C:\Users\sliacky\Desktop\scree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036" y="1124744"/>
            <a:ext cx="3505964" cy="5091883"/>
          </a:xfrm>
          <a:prstGeom prst="rect">
            <a:avLst/>
          </a:prstGeom>
          <a:noFill/>
        </p:spPr>
      </p:pic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sz="2000" dirty="0" smtClean="0"/>
              <a:t>vyhlásená verejná diskusia na tému </a:t>
            </a:r>
          </a:p>
          <a:p>
            <a:pPr>
              <a:buNone/>
            </a:pPr>
            <a:r>
              <a:rPr lang="sk-SK" sz="2000" b="1" dirty="0" smtClean="0"/>
              <a:t>prístup k vedeckým informáciám </a:t>
            </a:r>
            <a:endParaRPr lang="en-US" sz="2000" b="1" dirty="0" smtClean="0"/>
          </a:p>
          <a:p>
            <a:pPr>
              <a:buNone/>
            </a:pPr>
            <a:r>
              <a:rPr lang="sk-SK" sz="2000" b="1" dirty="0" smtClean="0"/>
              <a:t>a ich trvalé uchovávanie</a:t>
            </a:r>
          </a:p>
          <a:p>
            <a:pPr>
              <a:buNone/>
            </a:pPr>
            <a:r>
              <a:rPr lang="sk-SK" sz="2000" dirty="0" smtClean="0"/>
              <a:t> </a:t>
            </a:r>
            <a:endParaRPr lang="sk-SK" sz="2000" b="1" dirty="0" smtClean="0">
              <a:latin typeface="Century Gothic" pitchFamily="34" charset="0"/>
            </a:endParaRPr>
          </a:p>
          <a:p>
            <a:pPr>
              <a:buNone/>
              <a:defRPr/>
            </a:pPr>
            <a:r>
              <a:rPr lang="sk-SK" sz="2000" b="1" dirty="0" smtClean="0">
                <a:latin typeface="Century Gothic" pitchFamily="34" charset="0"/>
              </a:rPr>
              <a:t>termíny:</a:t>
            </a:r>
            <a:endParaRPr lang="sk-SK" sz="2000" dirty="0" smtClean="0">
              <a:latin typeface="Century Gothic" pitchFamily="34" charset="0"/>
            </a:endParaRPr>
          </a:p>
          <a:p>
            <a:pPr>
              <a:buNone/>
              <a:defRPr/>
            </a:pPr>
            <a:r>
              <a:rPr lang="sk-SK" sz="2000" dirty="0" smtClean="0">
                <a:latin typeface="Century Gothic" pitchFamily="34" charset="0"/>
              </a:rPr>
              <a:t>zaslanie pripomienok k materiálu</a:t>
            </a:r>
            <a:endParaRPr lang="en-US" sz="2000" dirty="0" smtClean="0">
              <a:latin typeface="Century Gothic" pitchFamily="34" charset="0"/>
            </a:endParaRPr>
          </a:p>
          <a:p>
            <a:pPr>
              <a:buNone/>
              <a:defRPr/>
            </a:pPr>
            <a:r>
              <a:rPr lang="sk-SK" sz="2000" dirty="0" smtClean="0">
                <a:latin typeface="Century Gothic" pitchFamily="34" charset="0"/>
              </a:rPr>
              <a:t>spracovanému na  základe dotazníka </a:t>
            </a:r>
            <a:endParaRPr lang="en-US" sz="2000" dirty="0" smtClean="0">
              <a:latin typeface="Century Gothic" pitchFamily="34" charset="0"/>
            </a:endParaRPr>
          </a:p>
          <a:p>
            <a:pPr>
              <a:buNone/>
              <a:defRPr/>
            </a:pPr>
            <a:r>
              <a:rPr lang="sk-SK" sz="2000" dirty="0" smtClean="0">
                <a:latin typeface="Century Gothic" pitchFamily="34" charset="0"/>
              </a:rPr>
              <a:t>ERAC</a:t>
            </a:r>
          </a:p>
          <a:p>
            <a:pPr marL="342900" lvl="1" indent="-342900">
              <a:buNone/>
              <a:defRPr/>
            </a:pPr>
            <a:r>
              <a:rPr lang="sk-SK" b="1" dirty="0" smtClean="0">
                <a:latin typeface="Century Gothic" pitchFamily="34" charset="0"/>
              </a:rPr>
              <a:t>Brusel,  31. august 2011 </a:t>
            </a:r>
          </a:p>
          <a:p>
            <a:pPr>
              <a:defRPr/>
            </a:pPr>
            <a:endParaRPr lang="sk-SK" sz="2000" dirty="0" smtClean="0">
              <a:latin typeface="Century Gothic" pitchFamily="34" charset="0"/>
            </a:endParaRPr>
          </a:p>
          <a:p>
            <a:pPr>
              <a:buNone/>
              <a:defRPr/>
            </a:pPr>
            <a:r>
              <a:rPr lang="sk-SK" sz="2000" dirty="0" smtClean="0">
                <a:latin typeface="Century Gothic" pitchFamily="34" charset="0"/>
              </a:rPr>
              <a:t>koniec pripomienkového konania </a:t>
            </a:r>
            <a:endParaRPr lang="en-US" sz="2000" dirty="0" smtClean="0">
              <a:latin typeface="Century Gothic" pitchFamily="34" charset="0"/>
            </a:endParaRPr>
          </a:p>
          <a:p>
            <a:pPr>
              <a:buNone/>
              <a:defRPr/>
            </a:pPr>
            <a:r>
              <a:rPr lang="sk-SK" sz="2000" dirty="0" smtClean="0">
                <a:latin typeface="Century Gothic" pitchFamily="34" charset="0"/>
              </a:rPr>
              <a:t>k verejnej diskusii</a:t>
            </a:r>
          </a:p>
          <a:p>
            <a:pPr marL="342900" lvl="1" indent="-342900">
              <a:buNone/>
              <a:defRPr/>
            </a:pPr>
            <a:r>
              <a:rPr lang="sk-SK" b="1" dirty="0" smtClean="0">
                <a:latin typeface="Century Gothic" pitchFamily="34" charset="0"/>
              </a:rPr>
              <a:t>Luxemburg,  9. september 2011</a:t>
            </a:r>
            <a:r>
              <a:rPr lang="sk-SK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sk-SK" dirty="0" smtClean="0"/>
              <a:t>CVTI SR – Európska komisia a stratégie OA </a:t>
            </a:r>
            <a:r>
              <a:rPr lang="en-US" dirty="0" smtClean="0"/>
              <a:t>(</a:t>
            </a:r>
            <a:r>
              <a:rPr lang="sk-SK" dirty="0" smtClean="0"/>
              <a:t>5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sk-SK" sz="2000" dirty="0" smtClean="0"/>
              <a:t>jednotná politika OA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financovanie OA, zníženie nákladov na publikovanie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riešenie autorských práv, národná aj nadnárodná úroveň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komunikácia s vydavateľmi, nastavenie spolupráce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dlhodobé uchovávanie vedeckých informácií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otázka tvorby </a:t>
            </a:r>
            <a:r>
              <a:rPr lang="sk-SK" sz="2000" dirty="0" err="1" smtClean="0"/>
              <a:t>metadát</a:t>
            </a:r>
            <a:r>
              <a:rPr lang="sk-SK" sz="2000" dirty="0" smtClean="0"/>
              <a:t> a zdieľania poznatkov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podpora vedy, výskumu a vývoja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transparentnosť vedeckých poznatkov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publikačná kultúra a hodnotenie výskumu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eliminácia duplicitného výskumu</a:t>
            </a:r>
          </a:p>
          <a:p>
            <a:pPr>
              <a:lnSpc>
                <a:spcPct val="150000"/>
              </a:lnSpc>
            </a:pPr>
            <a:r>
              <a:rPr lang="sk-SK" sz="2000" dirty="0" smtClean="0"/>
              <a:t>skvalitnenie prístupu k vedeckým informáciám pre všetkých zaintereso</a:t>
            </a:r>
            <a:r>
              <a:rPr lang="sk-SK" sz="2200" dirty="0" smtClean="0"/>
              <a:t>vaných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832</Words>
  <Application>Microsoft Office PowerPoint</Application>
  <PresentationFormat>Prezentácia na obrazovke (4:3)</PresentationFormat>
  <Paragraphs>217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CVTI SR – Národný referenčný bod OA politiky na Slovensku </vt:lpstr>
      <vt:lpstr>Agenda</vt:lpstr>
      <vt:lpstr>CVTI SR ako národný referenčný bod</vt:lpstr>
      <vt:lpstr> CVTI SR a mapovanie politiky OA pre Európsku komisiu (1) </vt:lpstr>
      <vt:lpstr>CVTI SR – Európska komisia a stratégie OA (1)</vt:lpstr>
      <vt:lpstr> CVTI SR – Európska komisia a stratégie OA (2)  </vt:lpstr>
      <vt:lpstr>CVTI SR – Európska komisia a stratégie OA (3)</vt:lpstr>
      <vt:lpstr>CVTI SR – Európska komisia a stratégie OA (4)</vt:lpstr>
      <vt:lpstr>CVTI SR – Európska komisia a stratégie OA (5)</vt:lpstr>
      <vt:lpstr> Súčasné úlohy a aktivity CVTI SR v oblasti OA (1) </vt:lpstr>
      <vt:lpstr> Súčasné úlohy a aktivity CVTI SR v oblasti OA (2) </vt:lpstr>
      <vt:lpstr>Súčasné úlohy a aktivity CVTI SR v oblasti OA (3)</vt:lpstr>
      <vt:lpstr>SciDAP a podpora Open Access (1)</vt:lpstr>
      <vt:lpstr>SciDAP a podpora Open Access (2)</vt:lpstr>
      <vt:lpstr>Plánované projekty CVTI SR v oblasti OA (1) - FOSTER</vt:lpstr>
      <vt:lpstr>Plánované projekty CVTI SR v oblasti OA (2) - FOSTER</vt:lpstr>
      <vt:lpstr>Plánované projekty CVTI SR v oblasti OA (3) - FOSTER</vt:lpstr>
      <vt:lpstr>Plánované projekty CVTI SR v oblasti OA  (4) OpenAIRE2020</vt:lpstr>
      <vt:lpstr>Postavenie CVTI SR v politike OA Slovenska</vt:lpstr>
      <vt:lpstr>Plánované aktivity CVTI SR v oblasti OA</vt:lpstr>
      <vt:lpstr>Aktuálne weby v súvislosti s OA</vt:lpstr>
      <vt:lpstr>Priestor pre otázky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Herda</dc:creator>
  <cp:lastModifiedBy>zitnanska</cp:lastModifiedBy>
  <cp:revision>65</cp:revision>
  <dcterms:created xsi:type="dcterms:W3CDTF">2013-10-21T12:55:51Z</dcterms:created>
  <dcterms:modified xsi:type="dcterms:W3CDTF">2014-03-31T21:06:52Z</dcterms:modified>
</cp:coreProperties>
</file>