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4275" r:id="rId2"/>
  </p:sldMasterIdLst>
  <p:notesMasterIdLst>
    <p:notesMasterId r:id="rId24"/>
  </p:notesMasterIdLst>
  <p:handoutMasterIdLst>
    <p:handoutMasterId r:id="rId25"/>
  </p:handoutMasterIdLst>
  <p:sldIdLst>
    <p:sldId id="657" r:id="rId3"/>
    <p:sldId id="991" r:id="rId4"/>
    <p:sldId id="1008" r:id="rId5"/>
    <p:sldId id="981" r:id="rId6"/>
    <p:sldId id="1001" r:id="rId7"/>
    <p:sldId id="1002" r:id="rId8"/>
    <p:sldId id="1005" r:id="rId9"/>
    <p:sldId id="1011" r:id="rId10"/>
    <p:sldId id="1003" r:id="rId11"/>
    <p:sldId id="947" r:id="rId12"/>
    <p:sldId id="949" r:id="rId13"/>
    <p:sldId id="937" r:id="rId14"/>
    <p:sldId id="940" r:id="rId15"/>
    <p:sldId id="986" r:id="rId16"/>
    <p:sldId id="1009" r:id="rId17"/>
    <p:sldId id="989" r:id="rId18"/>
    <p:sldId id="930" r:id="rId19"/>
    <p:sldId id="997" r:id="rId20"/>
    <p:sldId id="1006" r:id="rId21"/>
    <p:sldId id="998" r:id="rId22"/>
    <p:sldId id="1004" r:id="rId23"/>
  </p:sldIdLst>
  <p:sldSz cx="9144000" cy="5143500" type="screen16x9"/>
  <p:notesSz cx="9236075" cy="70104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useTimings="0">
    <p:present/>
    <p:sldAll/>
    <p:penClr>
      <a:srgbClr val="FF0000"/>
    </p:penClr>
  </p:showPr>
  <p:clrMru>
    <a:srgbClr val="FFFFFF"/>
    <a:srgbClr val="1C1C1C"/>
    <a:srgbClr val="FF1414"/>
    <a:srgbClr val="2E0000"/>
    <a:srgbClr val="4C0000"/>
    <a:srgbClr val="000000"/>
    <a:srgbClr val="7A7A7A"/>
    <a:srgbClr val="B3B3B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9615" autoAdjust="0"/>
  </p:normalViewPr>
  <p:slideViewPr>
    <p:cSldViewPr snapToGrid="0">
      <p:cViewPr varScale="1">
        <p:scale>
          <a:sx n="88" d="100"/>
          <a:sy n="88" d="100"/>
        </p:scale>
        <p:origin x="-912" y="-102"/>
      </p:cViewPr>
      <p:guideLst>
        <p:guide orient="horz" pos="1492"/>
        <p:guide orient="horz" pos="842"/>
        <p:guide orient="horz" pos="192"/>
        <p:guide orient="horz" pos="2281"/>
        <p:guide orient="horz" pos="2776"/>
        <p:guide orient="horz" pos="648"/>
        <p:guide orient="horz" pos="1739"/>
        <p:guide pos="2880"/>
        <p:guide pos="5619"/>
        <p:guide pos="3091"/>
        <p:guide pos="524"/>
        <p:guide pos="2327"/>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71" d="100"/>
          <a:sy n="71" d="100"/>
        </p:scale>
        <p:origin x="-570" y="-102"/>
      </p:cViewPr>
      <p:guideLst>
        <p:guide orient="horz" pos="2208"/>
        <p:guide pos="29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Archive Capacity Shipments (EB)</a:t>
            </a:r>
          </a:p>
        </c:rich>
      </c:tx>
      <c:layout/>
    </c:title>
    <c:view3D>
      <c:rAngAx val="1"/>
    </c:view3D>
    <c:plotArea>
      <c:layout>
        <c:manualLayout>
          <c:layoutTarget val="inner"/>
          <c:xMode val="edge"/>
          <c:yMode val="edge"/>
          <c:x val="4.7988799681060436E-2"/>
          <c:y val="0.18842592592592591"/>
          <c:w val="0.84205675464644469"/>
          <c:h val="0.70029308836395454"/>
        </c:manualLayout>
      </c:layout>
      <c:bar3DChart>
        <c:barDir val="col"/>
        <c:grouping val="stacked"/>
        <c:ser>
          <c:idx val="2"/>
          <c:order val="0"/>
          <c:tx>
            <c:strRef>
              <c:f>Sheet1!$A$2</c:f>
              <c:strCache>
                <c:ptCount val="1"/>
                <c:pt idx="0">
                  <c:v>Tape</c:v>
                </c:pt>
              </c:strCache>
            </c:strRef>
          </c:tx>
          <c:spPr>
            <a:solidFill>
              <a:srgbClr val="FF0000"/>
            </a:solidFill>
          </c:spPr>
          <c:cat>
            <c:numRef>
              <c:f>Sheet1!$B$1:$G$1</c:f>
              <c:numCache>
                <c:formatCode>General</c:formatCode>
                <c:ptCount val="6"/>
                <c:pt idx="0">
                  <c:v>2010</c:v>
                </c:pt>
                <c:pt idx="1">
                  <c:v>2011</c:v>
                </c:pt>
                <c:pt idx="2">
                  <c:v>2012</c:v>
                </c:pt>
                <c:pt idx="3">
                  <c:v>2013</c:v>
                </c:pt>
                <c:pt idx="4">
                  <c:v>2014</c:v>
                </c:pt>
                <c:pt idx="5">
                  <c:v>2015</c:v>
                </c:pt>
              </c:numCache>
            </c:numRef>
          </c:cat>
          <c:val>
            <c:numRef>
              <c:f>Sheet1!$B$2:$G$2</c:f>
              <c:numCache>
                <c:formatCode>General</c:formatCode>
                <c:ptCount val="6"/>
                <c:pt idx="0">
                  <c:v>4</c:v>
                </c:pt>
                <c:pt idx="1">
                  <c:v>6</c:v>
                </c:pt>
                <c:pt idx="2">
                  <c:v>10</c:v>
                </c:pt>
                <c:pt idx="3">
                  <c:v>15</c:v>
                </c:pt>
                <c:pt idx="4">
                  <c:v>24</c:v>
                </c:pt>
                <c:pt idx="5">
                  <c:v>37</c:v>
                </c:pt>
              </c:numCache>
            </c:numRef>
          </c:val>
        </c:ser>
        <c:ser>
          <c:idx val="1"/>
          <c:order val="1"/>
          <c:tx>
            <c:strRef>
              <c:f>Sheet1!$A$3</c:f>
              <c:strCache>
                <c:ptCount val="1"/>
                <c:pt idx="0">
                  <c:v>LT Disk</c:v>
                </c:pt>
              </c:strCache>
            </c:strRef>
          </c:tx>
          <c:spPr>
            <a:solidFill>
              <a:srgbClr val="4D4D4D"/>
            </a:solidFill>
          </c:spPr>
          <c:cat>
            <c:numRef>
              <c:f>Sheet1!$B$1:$G$1</c:f>
              <c:numCache>
                <c:formatCode>General</c:formatCode>
                <c:ptCount val="6"/>
                <c:pt idx="0">
                  <c:v>2010</c:v>
                </c:pt>
                <c:pt idx="1">
                  <c:v>2011</c:v>
                </c:pt>
                <c:pt idx="2">
                  <c:v>2012</c:v>
                </c:pt>
                <c:pt idx="3">
                  <c:v>2013</c:v>
                </c:pt>
                <c:pt idx="4">
                  <c:v>2014</c:v>
                </c:pt>
                <c:pt idx="5">
                  <c:v>2015</c:v>
                </c:pt>
              </c:numCache>
            </c:numRef>
          </c:cat>
          <c:val>
            <c:numRef>
              <c:f>Sheet1!$B$3:$G$3</c:f>
              <c:numCache>
                <c:formatCode>General</c:formatCode>
                <c:ptCount val="6"/>
                <c:pt idx="0">
                  <c:v>0.35000000000000031</c:v>
                </c:pt>
                <c:pt idx="1">
                  <c:v>0.67000000000001303</c:v>
                </c:pt>
                <c:pt idx="2">
                  <c:v>1.31</c:v>
                </c:pt>
                <c:pt idx="3">
                  <c:v>2.65</c:v>
                </c:pt>
                <c:pt idx="4">
                  <c:v>5.68</c:v>
                </c:pt>
                <c:pt idx="5">
                  <c:v>11.16</c:v>
                </c:pt>
              </c:numCache>
            </c:numRef>
          </c:val>
        </c:ser>
        <c:ser>
          <c:idx val="0"/>
          <c:order val="2"/>
          <c:tx>
            <c:strRef>
              <c:f>Sheet1!$A$4</c:f>
              <c:strCache>
                <c:ptCount val="1"/>
                <c:pt idx="0">
                  <c:v>Active Disk</c:v>
                </c:pt>
              </c:strCache>
            </c:strRef>
          </c:tx>
          <c:spPr>
            <a:solidFill>
              <a:srgbClr val="B2B2B2"/>
            </a:solidFill>
          </c:spPr>
          <c:cat>
            <c:numRef>
              <c:f>Sheet1!$B$1:$G$1</c:f>
              <c:numCache>
                <c:formatCode>General</c:formatCode>
                <c:ptCount val="6"/>
                <c:pt idx="0">
                  <c:v>2010</c:v>
                </c:pt>
                <c:pt idx="1">
                  <c:v>2011</c:v>
                </c:pt>
                <c:pt idx="2">
                  <c:v>2012</c:v>
                </c:pt>
                <c:pt idx="3">
                  <c:v>2013</c:v>
                </c:pt>
                <c:pt idx="4">
                  <c:v>2014</c:v>
                </c:pt>
                <c:pt idx="5">
                  <c:v>2015</c:v>
                </c:pt>
              </c:numCache>
            </c:numRef>
          </c:cat>
          <c:val>
            <c:numRef>
              <c:f>Sheet1!$B$4:$G$4</c:f>
              <c:numCache>
                <c:formatCode>General</c:formatCode>
                <c:ptCount val="6"/>
                <c:pt idx="0">
                  <c:v>0.81</c:v>
                </c:pt>
                <c:pt idx="1">
                  <c:v>1.45</c:v>
                </c:pt>
                <c:pt idx="2">
                  <c:v>2.52</c:v>
                </c:pt>
                <c:pt idx="3">
                  <c:v>4.51</c:v>
                </c:pt>
                <c:pt idx="4">
                  <c:v>8.51</c:v>
                </c:pt>
                <c:pt idx="5">
                  <c:v>15.88</c:v>
                </c:pt>
              </c:numCache>
            </c:numRef>
          </c:val>
        </c:ser>
        <c:shape val="box"/>
        <c:axId val="94933376"/>
        <c:axId val="92053504"/>
        <c:axId val="0"/>
      </c:bar3DChart>
      <c:catAx>
        <c:axId val="94933376"/>
        <c:scaling>
          <c:orientation val="minMax"/>
        </c:scaling>
        <c:axPos val="b"/>
        <c:numFmt formatCode="General" sourceLinked="1"/>
        <c:tickLblPos val="nextTo"/>
        <c:crossAx val="92053504"/>
        <c:crosses val="autoZero"/>
        <c:auto val="1"/>
        <c:lblAlgn val="ctr"/>
        <c:lblOffset val="100"/>
      </c:catAx>
      <c:valAx>
        <c:axId val="92053504"/>
        <c:scaling>
          <c:orientation val="minMax"/>
        </c:scaling>
        <c:axPos val="l"/>
        <c:majorGridlines/>
        <c:numFmt formatCode="General" sourceLinked="1"/>
        <c:tickLblPos val="nextTo"/>
        <c:crossAx val="94933376"/>
        <c:crosses val="autoZero"/>
        <c:crossBetween val="between"/>
      </c:valAx>
    </c:plotArea>
    <c:legend>
      <c:legendPos val="r"/>
      <c:layout/>
    </c:legend>
    <c:plotVisOnly val="1"/>
    <c:dispBlanksAs val="gap"/>
  </c:chart>
  <c:spPr>
    <a:solidFill>
      <a:prstClr val="white">
        <a:alpha val="80000"/>
      </a:prstClr>
    </a:solidFill>
    <a:ln w="25400"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2830" tIns="46415" rIns="92830" bIns="46415" rtlCol="0"/>
          <a:lstStyle>
            <a:lvl1pPr algn="l" defTabSz="914202"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232400" y="0"/>
            <a:ext cx="4002088" cy="350838"/>
          </a:xfrm>
          <a:prstGeom prst="rect">
            <a:avLst/>
          </a:prstGeom>
        </p:spPr>
        <p:txBody>
          <a:bodyPr vert="horz" lIns="92830" tIns="46415" rIns="92830" bIns="46415" rtlCol="0"/>
          <a:lstStyle>
            <a:lvl1pPr algn="r" defTabSz="914202" fontAlgn="auto">
              <a:spcBef>
                <a:spcPts val="0"/>
              </a:spcBef>
              <a:spcAft>
                <a:spcPts val="0"/>
              </a:spcAft>
              <a:defRPr sz="1200">
                <a:latin typeface="+mn-lt"/>
                <a:cs typeface="+mn-cs"/>
              </a:defRPr>
            </a:lvl1pPr>
          </a:lstStyle>
          <a:p>
            <a:pPr>
              <a:defRPr/>
            </a:pPr>
            <a:fld id="{4BCDEA9D-09EB-40CD-899F-0934D1D60203}" type="datetimeFigureOut">
              <a:rPr lang="en-US"/>
              <a:pPr>
                <a:defRPr/>
              </a:pPr>
              <a:t>4/2/2014</a:t>
            </a:fld>
            <a:endParaRPr lang="en-US" dirty="0"/>
          </a:p>
        </p:txBody>
      </p:sp>
      <p:sp>
        <p:nvSpPr>
          <p:cNvPr id="4" name="Footer Placeholder 3"/>
          <p:cNvSpPr>
            <a:spLocks noGrp="1"/>
          </p:cNvSpPr>
          <p:nvPr>
            <p:ph type="ftr" sz="quarter" idx="2"/>
          </p:nvPr>
        </p:nvSpPr>
        <p:spPr>
          <a:xfrm>
            <a:off x="0" y="6657975"/>
            <a:ext cx="4002088" cy="350838"/>
          </a:xfrm>
          <a:prstGeom prst="rect">
            <a:avLst/>
          </a:prstGeom>
        </p:spPr>
        <p:txBody>
          <a:bodyPr vert="horz" lIns="92830" tIns="46415" rIns="92830" bIns="46415" rtlCol="0" anchor="b"/>
          <a:lstStyle>
            <a:lvl1pPr algn="l" defTabSz="914202"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232400" y="6657975"/>
            <a:ext cx="4002088" cy="350838"/>
          </a:xfrm>
          <a:prstGeom prst="rect">
            <a:avLst/>
          </a:prstGeom>
        </p:spPr>
        <p:txBody>
          <a:bodyPr vert="horz" lIns="92830" tIns="46415" rIns="92830" bIns="46415" rtlCol="0" anchor="b"/>
          <a:lstStyle>
            <a:lvl1pPr algn="r" defTabSz="914202" fontAlgn="auto">
              <a:spcBef>
                <a:spcPts val="0"/>
              </a:spcBef>
              <a:spcAft>
                <a:spcPts val="0"/>
              </a:spcAft>
              <a:defRPr sz="1200">
                <a:latin typeface="+mn-lt"/>
                <a:cs typeface="+mn-cs"/>
              </a:defRPr>
            </a:lvl1pPr>
          </a:lstStyle>
          <a:p>
            <a:pPr>
              <a:defRPr/>
            </a:pPr>
            <a:fld id="{676658F9-B11B-4F18-A7A5-6600EDD17C4D}"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2830" tIns="46415" rIns="92830" bIns="46415" rtlCol="0"/>
          <a:lstStyle>
            <a:lvl1pPr algn="l" defTabSz="914202"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2830" tIns="46415" rIns="92830" bIns="46415" rtlCol="0"/>
          <a:lstStyle>
            <a:lvl1pPr algn="r" defTabSz="914202" fontAlgn="auto">
              <a:spcBef>
                <a:spcPts val="0"/>
              </a:spcBef>
              <a:spcAft>
                <a:spcPts val="0"/>
              </a:spcAft>
              <a:defRPr sz="1200">
                <a:latin typeface="+mn-lt"/>
                <a:cs typeface="+mn-cs"/>
              </a:defRPr>
            </a:lvl1pPr>
          </a:lstStyle>
          <a:p>
            <a:pPr>
              <a:defRPr/>
            </a:pPr>
            <a:fld id="{A5F92556-10AE-4C55-B216-59ED26D8D4D6}" type="datetimeFigureOut">
              <a:rPr lang="en-US"/>
              <a:pPr>
                <a:defRPr/>
              </a:pPr>
              <a:t>4/2/2014</a:t>
            </a:fld>
            <a:endParaRPr lang="en-US" dirty="0"/>
          </a:p>
        </p:txBody>
      </p:sp>
      <p:sp>
        <p:nvSpPr>
          <p:cNvPr id="4" name="Slide Image Placeholder 3"/>
          <p:cNvSpPr>
            <a:spLocks noGrp="1" noRot="1" noChangeAspect="1"/>
          </p:cNvSpPr>
          <p:nvPr>
            <p:ph type="sldImg" idx="2"/>
          </p:nvPr>
        </p:nvSpPr>
        <p:spPr>
          <a:xfrm>
            <a:off x="2282825" y="525463"/>
            <a:ext cx="4672013" cy="262890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923925" y="3330575"/>
            <a:ext cx="7388225" cy="3154363"/>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02088" cy="350838"/>
          </a:xfrm>
          <a:prstGeom prst="rect">
            <a:avLst/>
          </a:prstGeom>
        </p:spPr>
        <p:txBody>
          <a:bodyPr vert="horz" lIns="92830" tIns="46415" rIns="92830" bIns="46415" rtlCol="0" anchor="b"/>
          <a:lstStyle>
            <a:lvl1pPr algn="l" defTabSz="914202"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32400" y="6657975"/>
            <a:ext cx="4002088" cy="350838"/>
          </a:xfrm>
          <a:prstGeom prst="rect">
            <a:avLst/>
          </a:prstGeom>
        </p:spPr>
        <p:txBody>
          <a:bodyPr vert="horz" lIns="92830" tIns="46415" rIns="92830" bIns="46415" rtlCol="0" anchor="b"/>
          <a:lstStyle>
            <a:lvl1pPr algn="r" defTabSz="914202" fontAlgn="auto">
              <a:spcBef>
                <a:spcPts val="0"/>
              </a:spcBef>
              <a:spcAft>
                <a:spcPts val="0"/>
              </a:spcAft>
              <a:defRPr sz="1200">
                <a:latin typeface="+mn-lt"/>
                <a:cs typeface="+mn-cs"/>
              </a:defRPr>
            </a:lvl1pPr>
          </a:lstStyle>
          <a:p>
            <a:pPr>
              <a:defRPr/>
            </a:pPr>
            <a:fld id="{E41DE8DB-B5EA-4BB0-8BF5-29C0F90F5DAD}"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505" algn="l" defTabSz="914202" rtl="0" eaLnBrk="1" latinLnBrk="0" hangingPunct="1">
      <a:defRPr sz="1200" kern="1200">
        <a:solidFill>
          <a:schemeClr val="tx1"/>
        </a:solidFill>
        <a:latin typeface="+mn-lt"/>
        <a:ea typeface="+mn-ea"/>
        <a:cs typeface="+mn-cs"/>
      </a:defRPr>
    </a:lvl6pPr>
    <a:lvl7pPr marL="2742606" algn="l" defTabSz="914202" rtl="0" eaLnBrk="1" latinLnBrk="0" hangingPunct="1">
      <a:defRPr sz="1200" kern="1200">
        <a:solidFill>
          <a:schemeClr val="tx1"/>
        </a:solidFill>
        <a:latin typeface="+mn-lt"/>
        <a:ea typeface="+mn-ea"/>
        <a:cs typeface="+mn-cs"/>
      </a:defRPr>
    </a:lvl7pPr>
    <a:lvl8pPr marL="3199707" algn="l" defTabSz="914202" rtl="0" eaLnBrk="1" latinLnBrk="0" hangingPunct="1">
      <a:defRPr sz="1200" kern="1200">
        <a:solidFill>
          <a:schemeClr val="tx1"/>
        </a:solidFill>
        <a:latin typeface="+mn-lt"/>
        <a:ea typeface="+mn-ea"/>
        <a:cs typeface="+mn-cs"/>
      </a:defRPr>
    </a:lvl8pPr>
    <a:lvl9pPr marL="3656808" algn="l" defTabSz="9142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AA957B7-9507-4979-8CD8-2D0FF2A7DCBB}" type="slidenum">
              <a:rPr lang="en-US" smtClean="0"/>
              <a:pPr defTabSz="912813"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lstStyle/>
          <a:p>
            <a:r>
              <a:rPr lang="en-US" sz="1000" dirty="0" smtClean="0"/>
              <a:t>WebCenter Content gives you this capability.</a:t>
            </a:r>
          </a:p>
          <a:p>
            <a:endParaRPr lang="en-US" sz="1000" dirty="0" smtClean="0"/>
          </a:p>
          <a:p>
            <a:r>
              <a:rPr lang="en-US" sz="1000" dirty="0" smtClean="0"/>
              <a:t>Our strategy is to bring Unstructured content Seamlessly within context of business processes</a:t>
            </a:r>
          </a:p>
          <a:p>
            <a:r>
              <a:rPr lang="en-US" sz="1000" dirty="0" smtClean="0"/>
              <a:t>Examples: Claims processing (License, Police Reports, Audio testimony) employee onboarding (signed new employee documents, Copy of Passport/Drivers License, new hire’s resume)</a:t>
            </a:r>
          </a:p>
          <a:p>
            <a:r>
              <a:rPr lang="en-US" sz="1000" dirty="0" smtClean="0"/>
              <a:t>Providing content in context – within the application where people are comfortable doing their work</a:t>
            </a:r>
          </a:p>
          <a:p>
            <a:r>
              <a:rPr lang="en-US" sz="1000" dirty="0" smtClean="0"/>
              <a:t>- Examples: EBS, PSFT, JDE, Siebel, etc.</a:t>
            </a:r>
          </a:p>
          <a:p>
            <a:r>
              <a:rPr lang="en-US" sz="1000" dirty="0" smtClean="0"/>
              <a:t>- Also in Cloud: Fusion Apps content platform</a:t>
            </a:r>
          </a:p>
          <a:p>
            <a:r>
              <a:rPr lang="en-US" sz="1000" dirty="0" smtClean="0"/>
              <a:t>- For 3rd Party Apps: We have our Enterprise App Adapter Framework</a:t>
            </a:r>
          </a:p>
          <a:p>
            <a:r>
              <a:rPr lang="en-US" sz="1000" dirty="0" smtClean="0"/>
              <a:t>HOW: accelerators, templates, best practices</a:t>
            </a:r>
          </a:p>
          <a:p>
            <a:endParaRPr lang="en-US" sz="1000" dirty="0" smtClean="0"/>
          </a:p>
          <a:p>
            <a:r>
              <a:rPr lang="en-US" sz="1000" dirty="0" smtClean="0"/>
              <a:t>Our strategy is to seamlessly bring structured and unstructured content together so they can easily and intuitively have access to the right content when they need it  For example, onboarding…signed security agreements before creating login credentials. Another example, Insurance Claim…drivers </a:t>
            </a:r>
            <a:r>
              <a:rPr lang="en-US" sz="1000" dirty="0" err="1" smtClean="0"/>
              <a:t>lic</a:t>
            </a:r>
            <a:r>
              <a:rPr lang="en-US" sz="1000" dirty="0" smtClean="0"/>
              <a:t>, police report, Audio testimonies, etc.</a:t>
            </a:r>
          </a:p>
          <a:p>
            <a:r>
              <a:rPr lang="en-US" sz="1000" dirty="0" smtClean="0"/>
              <a:t>One way we do this is to capture and transform paper documents and audio or video files at the earliest point of a process. </a:t>
            </a:r>
          </a:p>
          <a:p>
            <a:r>
              <a:rPr lang="en-US" sz="1000" dirty="0" smtClean="0"/>
              <a:t>Also, we continue to build our content solution to work OOTB with our business applications with increased templates and accelerators so you can realize the ROI of your investment quicker. For example, A/P</a:t>
            </a:r>
          </a:p>
          <a:p>
            <a:r>
              <a:rPr lang="en-US" sz="1000" dirty="0" smtClean="0"/>
              <a:t>Finally, we are the content solution for Fusion applications</a:t>
            </a:r>
          </a:p>
          <a:p>
            <a:r>
              <a:rPr lang="en-US" sz="1000" dirty="0" smtClean="0"/>
              <a:t>----------------</a:t>
            </a:r>
          </a:p>
          <a:p>
            <a:pPr marL="291706" lvl="2" indent="-174056">
              <a:spcBef>
                <a:spcPts val="508"/>
              </a:spcBef>
              <a:buFont typeface="Arial"/>
              <a:buChar char="•"/>
            </a:pPr>
            <a:r>
              <a:rPr lang="en-US" sz="1000" dirty="0" smtClean="0">
                <a:cs typeface="Arial"/>
              </a:rPr>
              <a:t>Productized integrations &amp; connectors</a:t>
            </a:r>
          </a:p>
          <a:p>
            <a:pPr marL="291706" lvl="2" indent="-174056">
              <a:spcBef>
                <a:spcPts val="508"/>
              </a:spcBef>
              <a:buFont typeface="Arial"/>
              <a:buChar char="•"/>
            </a:pPr>
            <a:r>
              <a:rPr lang="en-US" sz="1000" dirty="0" smtClean="0">
                <a:cs typeface="Arial"/>
              </a:rPr>
              <a:t>Out of the box templates and starter kits</a:t>
            </a:r>
          </a:p>
          <a:p>
            <a:pPr marL="291706" lvl="2" indent="-174056">
              <a:spcBef>
                <a:spcPts val="508"/>
              </a:spcBef>
              <a:buFont typeface="Arial"/>
              <a:buChar char="•"/>
            </a:pPr>
            <a:r>
              <a:rPr lang="en-US" sz="1000" dirty="0" smtClean="0">
                <a:cs typeface="Arial"/>
              </a:rPr>
              <a:t>Solution accelerators</a:t>
            </a:r>
          </a:p>
          <a:p>
            <a:pPr marL="291706" lvl="2" indent="-174056">
              <a:spcBef>
                <a:spcPts val="508"/>
              </a:spcBef>
              <a:buFont typeface="Arial"/>
              <a:buChar char="•"/>
            </a:pPr>
            <a:r>
              <a:rPr lang="en-US" sz="1000" dirty="0" smtClean="0">
                <a:cs typeface="Arial"/>
              </a:rPr>
              <a:t>Embedded functionality</a:t>
            </a:r>
            <a:endParaRPr lang="en-US" sz="1000" dirty="0" smtClean="0"/>
          </a:p>
          <a:p>
            <a:r>
              <a:rPr lang="en-US" dirty="0" smtClean="0"/>
              <a:t>----------------</a:t>
            </a:r>
          </a:p>
          <a:p>
            <a:r>
              <a:rPr lang="en-US" dirty="0" smtClean="0"/>
              <a:t>SPEAKER NOTES:</a:t>
            </a:r>
          </a:p>
          <a:p>
            <a:pPr defTabSz="928299">
              <a:defRPr/>
            </a:pPr>
            <a:r>
              <a:rPr lang="en-US" dirty="0" smtClean="0"/>
              <a:t>#1 - </a:t>
            </a:r>
            <a:r>
              <a:rPr lang="en-US" dirty="0" smtClean="0">
                <a:solidFill>
                  <a:srgbClr val="FF0000"/>
                </a:solidFill>
                <a:cs typeface="Arial" charset="0"/>
              </a:rPr>
              <a:t>Secure</a:t>
            </a:r>
            <a:r>
              <a:rPr lang="en-US" dirty="0" smtClean="0">
                <a:solidFill>
                  <a:schemeClr val="accent1"/>
                </a:solidFill>
                <a:cs typeface="Arial" charset="0"/>
              </a:rPr>
              <a:t> </a:t>
            </a:r>
            <a:r>
              <a:rPr lang="en-US" dirty="0" smtClean="0">
                <a:cs typeface="Arial" charset="0"/>
              </a:rPr>
              <a:t>mark-up</a:t>
            </a:r>
            <a:r>
              <a:rPr lang="en-US" dirty="0" smtClean="0">
                <a:solidFill>
                  <a:schemeClr val="accent1"/>
                </a:solidFill>
                <a:cs typeface="Arial" charset="0"/>
              </a:rPr>
              <a:t>  </a:t>
            </a:r>
            <a:r>
              <a:rPr lang="en-US" dirty="0" smtClean="0">
                <a:cs typeface="Arial" charset="0"/>
              </a:rPr>
              <a:t>&amp; annotation to input feedback</a:t>
            </a:r>
          </a:p>
          <a:p>
            <a:pPr defTabSz="928299">
              <a:defRPr/>
            </a:pPr>
            <a:r>
              <a:rPr lang="en-US" dirty="0" smtClean="0"/>
              <a:t>#2 - </a:t>
            </a:r>
            <a:r>
              <a:rPr lang="en-US" dirty="0" smtClean="0">
                <a:solidFill>
                  <a:srgbClr val="FF0000"/>
                </a:solidFill>
                <a:cs typeface="Arial" charset="0"/>
              </a:rPr>
              <a:t>Consolidate</a:t>
            </a:r>
            <a:r>
              <a:rPr lang="en-US" dirty="0" smtClean="0">
                <a:solidFill>
                  <a:schemeClr val="accent1"/>
                </a:solidFill>
                <a:cs typeface="Arial" charset="0"/>
              </a:rPr>
              <a:t> </a:t>
            </a:r>
            <a:r>
              <a:rPr lang="en-US" dirty="0" smtClean="0">
                <a:cs typeface="Arial" charset="0"/>
              </a:rPr>
              <a:t>supporting documents in a virtual folder</a:t>
            </a:r>
          </a:p>
          <a:p>
            <a:pPr defTabSz="928299">
              <a:defRPr/>
            </a:pPr>
            <a:r>
              <a:rPr lang="en-US" dirty="0" smtClean="0"/>
              <a:t>#3 - </a:t>
            </a:r>
            <a:r>
              <a:rPr lang="en-US" dirty="0" smtClean="0">
                <a:solidFill>
                  <a:srgbClr val="FF0000"/>
                </a:solidFill>
                <a:cs typeface="Arial" charset="0"/>
              </a:rPr>
              <a:t>Store</a:t>
            </a:r>
            <a:r>
              <a:rPr lang="en-US" dirty="0" smtClean="0">
                <a:solidFill>
                  <a:schemeClr val="accent1"/>
                </a:solidFill>
                <a:cs typeface="Arial" charset="0"/>
              </a:rPr>
              <a:t> </a:t>
            </a:r>
            <a:r>
              <a:rPr lang="en-US" dirty="0" smtClean="0">
                <a:cs typeface="Arial" charset="0"/>
              </a:rPr>
              <a:t>all business documents in a secure, centralized repository</a:t>
            </a:r>
          </a:p>
          <a:p>
            <a:pPr defTabSz="928299">
              <a:defRPr/>
            </a:pPr>
            <a:r>
              <a:rPr lang="en-US" dirty="0" smtClean="0">
                <a:cs typeface="Arial" charset="0"/>
              </a:rPr>
              <a:t>#4 - </a:t>
            </a:r>
            <a:r>
              <a:rPr lang="en-US" dirty="0" smtClean="0">
                <a:solidFill>
                  <a:srgbClr val="FF0000"/>
                </a:solidFill>
                <a:cs typeface="Arial" charset="0"/>
              </a:rPr>
              <a:t>Capture</a:t>
            </a:r>
            <a:r>
              <a:rPr lang="en-US" dirty="0" smtClean="0">
                <a:solidFill>
                  <a:schemeClr val="accent1"/>
                </a:solidFill>
                <a:cs typeface="Arial" charset="0"/>
              </a:rPr>
              <a:t> </a:t>
            </a:r>
            <a:r>
              <a:rPr lang="en-US" dirty="0" smtClean="0">
                <a:cs typeface="Arial" charset="0"/>
              </a:rPr>
              <a:t>paper, electronic &amp; fax documents via integrated scan &amp; import </a:t>
            </a:r>
          </a:p>
          <a:p>
            <a:pPr defTabSz="928299">
              <a:defRPr/>
            </a:pPr>
            <a:r>
              <a:rPr lang="en-US" dirty="0" smtClean="0">
                <a:cs typeface="Arial" charset="0"/>
              </a:rPr>
              <a:t>#5 - </a:t>
            </a:r>
            <a:r>
              <a:rPr lang="en-US" dirty="0" smtClean="0">
                <a:solidFill>
                  <a:srgbClr val="FF0000"/>
                </a:solidFill>
                <a:cs typeface="Arial" charset="0"/>
              </a:rPr>
              <a:t>Access</a:t>
            </a:r>
            <a:r>
              <a:rPr lang="en-US" dirty="0" smtClean="0">
                <a:solidFill>
                  <a:schemeClr val="accent1"/>
                </a:solidFill>
                <a:cs typeface="Arial" charset="0"/>
              </a:rPr>
              <a:t> </a:t>
            </a:r>
            <a:r>
              <a:rPr lang="en-US" dirty="0" smtClean="0">
                <a:cs typeface="Arial" charset="0"/>
              </a:rPr>
              <a:t>documents</a:t>
            </a:r>
            <a:r>
              <a:rPr lang="en-US" dirty="0" smtClean="0">
                <a:solidFill>
                  <a:schemeClr val="accent1"/>
                </a:solidFill>
                <a:cs typeface="Arial" charset="0"/>
              </a:rPr>
              <a:t> </a:t>
            </a:r>
            <a:r>
              <a:rPr lang="en-US" dirty="0" smtClean="0">
                <a:cs typeface="Arial" charset="0"/>
              </a:rPr>
              <a:t>via Business Applications</a:t>
            </a:r>
          </a:p>
          <a:p>
            <a:pPr defTabSz="928299">
              <a:defRPr/>
            </a:pPr>
            <a:r>
              <a:rPr lang="en-US" dirty="0" smtClean="0">
                <a:cs typeface="Arial" charset="0"/>
              </a:rPr>
              <a:t>#6 - </a:t>
            </a:r>
            <a:r>
              <a:rPr lang="en-US" dirty="0" smtClean="0">
                <a:solidFill>
                  <a:schemeClr val="tx2"/>
                </a:solidFill>
                <a:cs typeface="Arial" charset="0"/>
              </a:rPr>
              <a:t>Share </a:t>
            </a:r>
            <a:r>
              <a:rPr lang="en-US" dirty="0" smtClean="0">
                <a:cs typeface="Arial" charset="0"/>
              </a:rPr>
              <a:t>outside Business Applications through automated workflow notifications</a:t>
            </a:r>
          </a:p>
          <a:p>
            <a:endParaRPr lang="en-US" dirty="0" smtClean="0">
              <a:solidFill>
                <a:srgbClr val="000000"/>
              </a:solidFill>
              <a:latin typeface="+mn-lt"/>
              <a:ea typeface="ＭＳ Ｐゴシック" pitchFamily="34" charset="-128"/>
              <a:cs typeface="Arial"/>
            </a:endParaRPr>
          </a:p>
          <a:p>
            <a:pPr marL="174056" indent="-174056">
              <a:buFont typeface="Arial"/>
              <a:buChar char="•"/>
            </a:pPr>
            <a:r>
              <a:rPr lang="en-US" dirty="0" smtClean="0">
                <a:solidFill>
                  <a:srgbClr val="000000"/>
                </a:solidFill>
                <a:latin typeface="+mn-lt"/>
                <a:ea typeface="ＭＳ Ｐゴシック" pitchFamily="34" charset="-128"/>
                <a:cs typeface="Arial"/>
              </a:rPr>
              <a:t>Intuitive User Experience for Application Users</a:t>
            </a:r>
          </a:p>
          <a:p>
            <a:pPr marL="174056" indent="-174056">
              <a:buFont typeface="Arial"/>
              <a:buChar char="•"/>
            </a:pPr>
            <a:r>
              <a:rPr lang="en-US" dirty="0" smtClean="0">
                <a:solidFill>
                  <a:srgbClr val="000000"/>
                </a:solidFill>
                <a:latin typeface="+mn-lt"/>
                <a:ea typeface="ＭＳ Ｐゴシック" pitchFamily="34" charset="-128"/>
                <a:cs typeface="Arial"/>
              </a:rPr>
              <a:t>Optimized for Oracle Enterprise Applications</a:t>
            </a:r>
          </a:p>
          <a:p>
            <a:pPr marL="174056" indent="-174056">
              <a:buFont typeface="Arial"/>
              <a:buChar char="•"/>
            </a:pPr>
            <a:r>
              <a:rPr lang="en-US" dirty="0" smtClean="0">
                <a:solidFill>
                  <a:srgbClr val="000000"/>
                </a:solidFill>
                <a:ea typeface="ＭＳ Ｐゴシック" pitchFamily="34" charset="-128"/>
              </a:rPr>
              <a:t>The Content Solution for Fusion Applications</a:t>
            </a:r>
            <a:endParaRPr lang="en-US" dirty="0" smtClean="0"/>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10</a:t>
            </a:fld>
            <a:endParaRPr lang="en-US"/>
          </a:p>
        </p:txBody>
      </p:sp>
    </p:spTree>
    <p:extLst>
      <p:ext uri="{BB962C8B-B14F-4D97-AF65-F5344CB8AC3E}">
        <p14:creationId xmlns="" xmlns:p14="http://schemas.microsoft.com/office/powerpoint/2010/main" val="169576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25463"/>
            <a:ext cx="4672013" cy="2628900"/>
          </a:xfrm>
        </p:spPr>
      </p:sp>
      <p:sp>
        <p:nvSpPr>
          <p:cNvPr id="3" name="Notes Placeholder 2"/>
          <p:cNvSpPr>
            <a:spLocks noGrp="1"/>
          </p:cNvSpPr>
          <p:nvPr>
            <p:ph type="body" idx="1"/>
          </p:nvPr>
        </p:nvSpPr>
        <p:spPr/>
        <p:txBody>
          <a:bodyPr>
            <a:normAutofit/>
          </a:bodyPr>
          <a:lstStyle/>
          <a:p>
            <a:pPr defTabSz="928299" eaLnBrk="1" fontAlgn="auto" hangingPunct="1">
              <a:spcBef>
                <a:spcPts val="0"/>
              </a:spcBef>
              <a:spcAft>
                <a:spcPts val="0"/>
              </a:spcAft>
              <a:defRPr/>
            </a:pPr>
            <a:r>
              <a:rPr lang="en-US" dirty="0" smtClean="0"/>
              <a:t>This is an important slide in that maintaining rich metadata is important. The metadata needs to be linked to the content and needs to be retrievable in in a Preservation environment. Data without metadata is useless. ECM allows for searching across both!</a:t>
            </a:r>
          </a:p>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otes Placeholder 1"/>
          <p:cNvSpPr>
            <a:spLocks noGrp="1"/>
          </p:cNvSpPr>
          <p:nvPr>
            <p:ph type="body" idx="1"/>
          </p:nvPr>
        </p:nvSpPr>
        <p:spPr bwMode="auto">
          <a:noFill/>
        </p:spPr>
        <p:txBody>
          <a:bodyPr wrap="square" numCol="1" anchor="t" anchorCtr="0" compatLnSpc="1">
            <a:prstTxWarp prst="textNoShape">
              <a:avLst/>
            </a:prstTxWarp>
          </a:bodyPr>
          <a:lstStyle/>
          <a:p>
            <a:r>
              <a:rPr lang="en-US" dirty="0" smtClean="0"/>
              <a:t>Example: WebCenter Content’s comprehensive capabilities include Digital Asset Management. Easily manage images, audio and video files.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Business Need = context driven ILM (information lifecycle management). WebCenter Capability = intelligent classification and storage, automatic assigning of retention policies. Uniformly apply retention and security policies.</a:t>
            </a:r>
          </a:p>
          <a:p>
            <a:endParaRPr lang="en-US" smtClean="0"/>
          </a:p>
        </p:txBody>
      </p:sp>
      <p:sp>
        <p:nvSpPr>
          <p:cNvPr id="4" name="Slide Number Placeholder 3"/>
          <p:cNvSpPr>
            <a:spLocks noGrp="1"/>
          </p:cNvSpPr>
          <p:nvPr>
            <p:ph type="sldNum" sz="quarter" idx="5"/>
          </p:nvPr>
        </p:nvSpPr>
        <p:spPr/>
        <p:txBody>
          <a:bodyPr/>
          <a:lstStyle/>
          <a:p>
            <a:pPr>
              <a:defRPr/>
            </a:pPr>
            <a:fld id="{F57F2DDF-C111-4A29-9938-E49D286FF3A0}" type="slidenum">
              <a:rPr lang="en-US">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z="1400" smtClean="0">
                <a:cs typeface="Arial" pitchFamily="34" charset="0"/>
              </a:rPr>
              <a:t>Storage </a:t>
            </a:r>
            <a:r>
              <a:rPr lang="en-US" altLang="en-US" sz="1400" dirty="0" smtClean="0">
                <a:cs typeface="Arial" pitchFamily="34" charset="0"/>
              </a:rPr>
              <a:t>for archive and retention is a $3B Market growing to over $7B in 2017</a:t>
            </a:r>
          </a:p>
          <a:p>
            <a:pPr lvl="1" eaLnBrk="1" hangingPunct="1">
              <a:spcBef>
                <a:spcPct val="0"/>
              </a:spcBef>
            </a:pPr>
            <a:r>
              <a:rPr lang="en-US" altLang="en-US" dirty="0" smtClean="0">
                <a:cs typeface="Arial" pitchFamily="34" charset="0"/>
              </a:rPr>
              <a:t>Archive is distinct from primary or backup use case</a:t>
            </a:r>
          </a:p>
          <a:p>
            <a:pPr lvl="1" eaLnBrk="1" hangingPunct="1">
              <a:spcBef>
                <a:spcPct val="0"/>
              </a:spcBef>
            </a:pPr>
            <a:r>
              <a:rPr lang="en-US" altLang="en-US" dirty="0" smtClean="0">
                <a:cs typeface="Arial" pitchFamily="34" charset="0"/>
              </a:rPr>
              <a:t>Tape is established as primary storage tier for long-term retention</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Some customers are using an archive strategy of just putting everything on disk and letting the systems continue to populate as needed.  The problem with that strategy is the cost in time and management continue to grow out of control.  IDC’s research demonstrates that we see active disk, capacity disk and tape all being used within archive and when just looking at the bar charts (demonstrating  storage capacity), the vast majority (72% </a:t>
            </a:r>
            <a:r>
              <a:rPr lang="en-US" altLang="en-US" i="1" dirty="0" smtClean="0"/>
              <a:t>today</a:t>
            </a:r>
            <a:r>
              <a:rPr lang="en-US" altLang="en-US" dirty="0" smtClean="0"/>
              <a:t>) of that data is going to tape.  Disk archive is not the common strategy.  Tiered storage is and that will almost always include the majority of the data being archived to tape!</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C7ACC8D-2D50-490F-8561-2F961D77CB0F}" type="slidenum">
              <a:rPr lang="en-US" smtClean="0"/>
              <a:pPr defTabSz="912813"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aseline="0" dirty="0" smtClean="0">
                <a:latin typeface="Arial" charset="0"/>
              </a:rPr>
              <a:t>On TCO, s</a:t>
            </a:r>
            <a:r>
              <a:rPr lang="en-US" dirty="0" smtClean="0">
                <a:latin typeface="Arial" charset="0"/>
              </a:rPr>
              <a:t>ome customers may ask, but surely that is going to change – disk prices are declining and </a:t>
            </a:r>
            <a:r>
              <a:rPr lang="en-US" dirty="0" err="1" smtClean="0">
                <a:latin typeface="Arial" charset="0"/>
              </a:rPr>
              <a:t>dedupe</a:t>
            </a:r>
            <a:r>
              <a:rPr lang="en-US" dirty="0" smtClean="0">
                <a:latin typeface="Arial" charset="0"/>
              </a:rPr>
              <a:t> can help this…  Actually, price declines are governed by areal density improvements.  I.e. by getting more bits on the same material, your $/bit costs decrease. The areal density improvements on disk have slowed as they near the </a:t>
            </a:r>
            <a:r>
              <a:rPr lang="ja-JP" altLang="en-US" dirty="0" smtClean="0">
                <a:latin typeface="Arial" charset="0"/>
              </a:rPr>
              <a:t>“</a:t>
            </a:r>
            <a:r>
              <a:rPr lang="en-US" altLang="ja-JP" dirty="0" smtClean="0">
                <a:latin typeface="Arial" charset="0"/>
              </a:rPr>
              <a:t>super paramagnetic</a:t>
            </a:r>
            <a:r>
              <a:rPr lang="ja-JP" altLang="en-US" dirty="0" smtClean="0">
                <a:latin typeface="Arial" charset="0"/>
              </a:rPr>
              <a:t>”</a:t>
            </a:r>
            <a:r>
              <a:rPr lang="en-US" altLang="ja-JP" dirty="0" smtClean="0">
                <a:latin typeface="Arial" charset="0"/>
              </a:rPr>
              <a:t> effect of current media and recording technologies.  INSEC projects even with new advancements in media and recording technologies, the areal density of disk will only increase at a 20% CAGR going forward (or conversely, you can expect price decreases at 20% / year). Tape on the other hand has &gt;1000 times the recording space of disk and still has lots of runway for areal density improvements using current media and recording technologies.  INSEC projects that going forward tape areal density improvements will continue at a 40% CAGR (and conversely that will drive the costs of tape down at approximately 40% CAGR.  So the advantage tape has over disk today is projected to increase, not decrease.  </a:t>
            </a:r>
          </a:p>
          <a:p>
            <a:pPr marL="232075" indent="-232075" defTabSz="928299">
              <a:buFontTx/>
              <a:buAutoNum type="arabicPeriod"/>
              <a:defRPr/>
            </a:pPr>
            <a:endParaRPr lang="en-US" dirty="0" smtClean="0">
              <a:latin typeface="Arial" charset="0"/>
            </a:endParaRPr>
          </a:p>
          <a:p>
            <a:pPr eaLnBrk="1" hangingPunct="1"/>
            <a:r>
              <a:rPr lang="en-US" sz="1600" dirty="0" smtClean="0">
                <a:ea typeface="ＭＳ Ｐゴシック" pitchFamily="34" charset="-128"/>
              </a:rPr>
              <a:t>2. </a:t>
            </a:r>
            <a:r>
              <a:rPr lang="en-US" sz="1600" dirty="0" err="1" smtClean="0">
                <a:ea typeface="ＭＳ Ｐゴシック" pitchFamily="34" charset="-128"/>
              </a:rPr>
              <a:t>StorageTek</a:t>
            </a:r>
            <a:r>
              <a:rPr lang="en-US" sz="1600" dirty="0" smtClean="0">
                <a:ea typeface="ＭＳ Ｐゴシック" pitchFamily="34" charset="-128"/>
              </a:rPr>
              <a:t> End-to-End Data Integrity: </a:t>
            </a:r>
            <a:r>
              <a:rPr lang="en-US" sz="1600" dirty="0" err="1" smtClean="0">
                <a:latin typeface="Arial" charset="0"/>
              </a:rPr>
              <a:t>StorageTek</a:t>
            </a:r>
            <a:r>
              <a:rPr lang="en-US" sz="1600" dirty="0" smtClean="0">
                <a:latin typeface="Arial" charset="0"/>
              </a:rPr>
              <a:t> Data Integrity Validation will protect your data from the time the data leaves an application until if is securely stored on tape. Since the application initially generates the CRC it is an independent verification that the data is still good. This CRC can be checked without transferring the data to the application.</a:t>
            </a:r>
          </a:p>
          <a:p>
            <a:pPr eaLnBrk="1" hangingPunct="1"/>
            <a:r>
              <a:rPr lang="en-US" sz="1600" dirty="0" smtClean="0">
                <a:ea typeface="ＭＳ Ｐゴシック" pitchFamily="34" charset="-128"/>
              </a:rPr>
              <a:t>Process: </a:t>
            </a:r>
          </a:p>
          <a:p>
            <a:pPr eaLnBrk="1" hangingPunct="1"/>
            <a:r>
              <a:rPr lang="en-US" sz="1400" dirty="0" smtClean="0">
                <a:ea typeface="Arial" pitchFamily="34" charset="0"/>
              </a:rPr>
              <a:t>SAM Generates a CRC (T10 ANSI standard) For Each Record</a:t>
            </a:r>
          </a:p>
          <a:p>
            <a:pPr eaLnBrk="1" hangingPunct="1"/>
            <a:r>
              <a:rPr lang="en-US" sz="1400" dirty="0" err="1" smtClean="0">
                <a:ea typeface="Arial" pitchFamily="34" charset="0"/>
              </a:rPr>
              <a:t>StorageTek</a:t>
            </a:r>
            <a:r>
              <a:rPr lang="en-US" sz="1400" dirty="0" smtClean="0">
                <a:ea typeface="Arial" pitchFamily="34" charset="0"/>
              </a:rPr>
              <a:t> T10000D Checks CRC as Each Record is Received</a:t>
            </a:r>
          </a:p>
          <a:p>
            <a:pPr eaLnBrk="1" hangingPunct="1"/>
            <a:r>
              <a:rPr lang="en-US" sz="1400" dirty="0" smtClean="0">
                <a:ea typeface="Arial" pitchFamily="34" charset="0"/>
              </a:rPr>
              <a:t>The CRC of Each Record is Written to Tape and Checked on Every Read</a:t>
            </a:r>
          </a:p>
          <a:p>
            <a:pPr eaLnBrk="1" hangingPunct="1"/>
            <a:endParaRPr lang="en-US" sz="1400" dirty="0" smtClean="0">
              <a:ea typeface="Arial" pitchFamily="34" charset="0"/>
            </a:endParaRPr>
          </a:p>
          <a:p>
            <a:pPr eaLnBrk="1" hangingPunct="1"/>
            <a:r>
              <a:rPr lang="en-US" sz="1400" dirty="0" smtClean="0">
                <a:ea typeface="Arial" pitchFamily="34" charset="0"/>
              </a:rPr>
              <a:t>3. Tape has a longer media life than disk. Disk traditionally needs to be changed every 3-5 years and tape can range past 8-12 years (on next slide).</a:t>
            </a:r>
          </a:p>
          <a:p>
            <a:pPr eaLnBrk="1" hangingPunct="1"/>
            <a:endParaRPr lang="en-US" sz="1400" dirty="0" smtClean="0">
              <a:ea typeface="Arial" pitchFamily="34" charset="0"/>
            </a:endParaRPr>
          </a:p>
          <a:p>
            <a:pPr eaLnBrk="1" hangingPunct="1"/>
            <a:r>
              <a:rPr lang="en-US" sz="1400" dirty="0" smtClean="0">
                <a:ea typeface="Arial" pitchFamily="34" charset="0"/>
              </a:rPr>
              <a:t>4. Scalability is important from the customer aspects of both </a:t>
            </a:r>
            <a:r>
              <a:rPr lang="en-US" sz="1400" i="1" dirty="0" smtClean="0">
                <a:ea typeface="Arial" pitchFamily="34" charset="0"/>
              </a:rPr>
              <a:t>extreme and unpredictable growth</a:t>
            </a:r>
            <a:r>
              <a:rPr lang="en-US" sz="1400" dirty="0" smtClean="0">
                <a:ea typeface="Arial" pitchFamily="34" charset="0"/>
              </a:rPr>
              <a:t>. </a:t>
            </a:r>
            <a:r>
              <a:rPr lang="en-US" sz="1400" dirty="0" smtClean="0"/>
              <a:t>The SL8500 is on a path to hit 3 </a:t>
            </a:r>
            <a:r>
              <a:rPr lang="en-US" sz="1400" dirty="0" err="1" smtClean="0"/>
              <a:t>Exabytes</a:t>
            </a:r>
            <a:r>
              <a:rPr lang="en-US" sz="1400" dirty="0" smtClean="0"/>
              <a:t> of data (shown in roadmap slide). </a:t>
            </a:r>
            <a:r>
              <a:rPr lang="en-US" sz="1400" dirty="0" smtClean="0">
                <a:ea typeface="Arial" pitchFamily="34" charset="0"/>
              </a:rPr>
              <a:t>The SL3000 and SL8500 can use LTO 6 or T10000 drives allowing flexibility.  </a:t>
            </a:r>
          </a:p>
          <a:p>
            <a:pPr lvl="1" eaLnBrk="1" hangingPunct="1"/>
            <a:endParaRPr lang="en-US" sz="1400" dirty="0" smtClean="0">
              <a:ea typeface="Arial" pitchFamily="34" charset="0"/>
            </a:endParaRPr>
          </a:p>
          <a:p>
            <a:pPr lvl="1" eaLnBrk="1" hangingPunct="1"/>
            <a:endParaRPr lang="en-US" sz="1400" dirty="0" smtClean="0">
              <a:ea typeface="Arial" pitchFamily="34" charset="0"/>
            </a:endParaRPr>
          </a:p>
          <a:p>
            <a:pPr marL="232075" indent="-232075" defTabSz="928299">
              <a:buFontTx/>
              <a:buAutoNum type="arabicPeriod"/>
              <a:defRPr/>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E43EA4E-F6CF-4733-9890-5790ADF72D8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dirty="0"/>
          </a:p>
        </p:txBody>
      </p:sp>
    </p:spTree>
    <p:extLst>
      <p:ext uri="{BB962C8B-B14F-4D97-AF65-F5344CB8AC3E}">
        <p14:creationId xmlns:p14="http://schemas.microsoft.com/office/powerpoint/2010/main" xmlns=""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C7ACC8D-2D50-490F-8561-2F961D77CB0F}" type="slidenum">
              <a:rPr lang="en-US" smtClean="0"/>
              <a:pPr defTabSz="912813" fontAlgn="base">
                <a:spcBef>
                  <a:spcPct val="0"/>
                </a:spcBef>
                <a:spcAft>
                  <a:spcPct val="0"/>
                </a:spcAft>
                <a:defRPr/>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150561-CAC1-4CEF-BF81-C393529418B4}"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FB29F87-B17B-4C1B-8431-359BB2B1C2FA}" type="slidenum">
              <a:rPr lang="en-US" smtClean="0"/>
              <a:pPr defTabSz="912813"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DD522E6-1CEB-F948-8133-1C24532273FF}" type="slidenum">
              <a:rPr lang="en-US"/>
              <a:pPr/>
              <a:t>3</a:t>
            </a:fld>
            <a:endParaRPr lang="en-US"/>
          </a:p>
        </p:txBody>
      </p:sp>
      <p:sp>
        <p:nvSpPr>
          <p:cNvPr id="30723" name="Rectangle 7"/>
          <p:cNvSpPr txBox="1">
            <a:spLocks noGrp="1" noChangeArrowheads="1"/>
          </p:cNvSpPr>
          <p:nvPr/>
        </p:nvSpPr>
        <p:spPr bwMode="auto">
          <a:xfrm>
            <a:off x="5233776" y="6659880"/>
            <a:ext cx="4002299" cy="350520"/>
          </a:xfrm>
          <a:prstGeom prst="rect">
            <a:avLst/>
          </a:prstGeom>
          <a:noFill/>
          <a:ln w="9525">
            <a:noFill/>
            <a:miter lim="800000"/>
            <a:headEnd/>
            <a:tailEnd/>
          </a:ln>
        </p:spPr>
        <p:txBody>
          <a:bodyPr lIns="94445" tIns="47223" rIns="94445" bIns="47223" anchor="b">
            <a:prstTxWarp prst="textNoShape">
              <a:avLst/>
            </a:prstTxWarp>
          </a:bodyPr>
          <a:lstStyle/>
          <a:p>
            <a:pPr algn="r" eaLnBrk="0" hangingPunct="0"/>
            <a:fld id="{4AC4D0D5-D02D-E946-9DFB-EA6157FD0998}" type="slidenum">
              <a:rPr lang="en-US" sz="1200">
                <a:latin typeface="Times" charset="0"/>
              </a:rPr>
              <a:pPr algn="r" eaLnBrk="0" hangingPunct="0"/>
              <a:t>3</a:t>
            </a:fld>
            <a:endParaRPr lang="en-US" sz="1200" dirty="0">
              <a:latin typeface="Times" charset="0"/>
            </a:endParaRPr>
          </a:p>
        </p:txBody>
      </p:sp>
      <p:sp>
        <p:nvSpPr>
          <p:cNvPr id="30724" name="Rectangle 6"/>
          <p:cNvSpPr>
            <a:spLocks noGrp="1" noRot="1" noChangeAspect="1" noChangeArrowheads="1" noTextEdit="1"/>
          </p:cNvSpPr>
          <p:nvPr>
            <p:ph type="sldImg"/>
          </p:nvPr>
        </p:nvSpPr>
        <p:spPr>
          <a:ln/>
        </p:spPr>
      </p:sp>
      <p:sp>
        <p:nvSpPr>
          <p:cNvPr id="30725" name="Rectangle 7"/>
          <p:cNvSpPr>
            <a:spLocks noGrp="1" noChangeArrowheads="1"/>
          </p:cNvSpPr>
          <p:nvPr>
            <p:ph type="body" idx="1"/>
          </p:nvPr>
        </p:nvSpPr>
        <p:spPr>
          <a:noFill/>
          <a:ln/>
        </p:spPr>
        <p:txBody>
          <a:bodyPr/>
          <a:lstStyle/>
          <a:p>
            <a:pPr eaLnBrk="1" hangingPunct="1">
              <a:lnSpc>
                <a:spcPct val="80000"/>
              </a:lnSpc>
              <a:spcBef>
                <a:spcPts val="597"/>
              </a:spcBef>
            </a:pPr>
            <a:r>
              <a:rPr lang="en-US" sz="700" dirty="0" smtClean="0">
                <a:latin typeface="Arial" charset="0"/>
              </a:rPr>
              <a:t>Not just growth but recognizing the value of data and increased usage of data</a:t>
            </a:r>
          </a:p>
          <a:p>
            <a:pPr eaLnBrk="1" hangingPunct="1">
              <a:lnSpc>
                <a:spcPct val="80000"/>
              </a:lnSpc>
            </a:pPr>
            <a:r>
              <a:rPr lang="en-US" sz="700" dirty="0" smtClean="0">
                <a:latin typeface="Arial" charset="0"/>
              </a:rPr>
              <a:t>Increasing diversity of data types</a:t>
            </a:r>
          </a:p>
          <a:p>
            <a:pPr marL="767136" lvl="1" indent="-589857" eaLnBrk="1" hangingPunct="1">
              <a:lnSpc>
                <a:spcPct val="80000"/>
              </a:lnSpc>
            </a:pPr>
            <a:r>
              <a:rPr lang="en-US" sz="700" b="1" dirty="0" smtClean="0">
                <a:solidFill>
                  <a:schemeClr val="tx2"/>
                </a:solidFill>
                <a:latin typeface="Arial" charset="0"/>
              </a:rPr>
              <a:t>80%+</a:t>
            </a:r>
            <a:r>
              <a:rPr lang="en-US" sz="700" dirty="0" smtClean="0">
                <a:latin typeface="Arial" charset="0"/>
              </a:rPr>
              <a:t> of data is unstructured</a:t>
            </a:r>
          </a:p>
          <a:p>
            <a:pPr eaLnBrk="1" hangingPunct="1">
              <a:lnSpc>
                <a:spcPct val="80000"/>
              </a:lnSpc>
            </a:pPr>
            <a:r>
              <a:rPr lang="en-US" sz="700" dirty="0" smtClean="0">
                <a:latin typeface="Arial" charset="0"/>
              </a:rPr>
              <a:t>The re-use of data is shrinking</a:t>
            </a:r>
          </a:p>
          <a:p>
            <a:pPr marL="767136" lvl="1" indent="-589857" eaLnBrk="1" hangingPunct="1">
              <a:lnSpc>
                <a:spcPct val="80000"/>
              </a:lnSpc>
            </a:pPr>
            <a:r>
              <a:rPr lang="en-US" sz="700" b="1" dirty="0" smtClean="0">
                <a:solidFill>
                  <a:schemeClr val="tx2"/>
                </a:solidFill>
                <a:latin typeface="Arial" charset="0"/>
              </a:rPr>
              <a:t>80%</a:t>
            </a:r>
            <a:r>
              <a:rPr lang="en-US" sz="700" dirty="0" smtClean="0">
                <a:latin typeface="Arial" charset="0"/>
              </a:rPr>
              <a:t> of data is never used after 90 days</a:t>
            </a:r>
          </a:p>
          <a:p>
            <a:pPr marL="767136" lvl="1" indent="-589857" eaLnBrk="1" hangingPunct="1">
              <a:lnSpc>
                <a:spcPct val="80000"/>
              </a:lnSpc>
            </a:pPr>
            <a:r>
              <a:rPr lang="en-US" sz="700" dirty="0" smtClean="0">
                <a:latin typeface="Arial" charset="0"/>
              </a:rPr>
              <a:t>Is it because it truly has no value or because they cannot access it?????</a:t>
            </a:r>
          </a:p>
          <a:p>
            <a:pPr eaLnBrk="1" hangingPunct="1">
              <a:lnSpc>
                <a:spcPct val="80000"/>
              </a:lnSpc>
            </a:pPr>
            <a:r>
              <a:rPr lang="en-US" sz="700" dirty="0" smtClean="0">
                <a:latin typeface="Arial" charset="0"/>
              </a:rPr>
              <a:t>But the need to archive is growing</a:t>
            </a:r>
          </a:p>
          <a:p>
            <a:pPr eaLnBrk="1" hangingPunct="1">
              <a:lnSpc>
                <a:spcPct val="80000"/>
              </a:lnSpc>
            </a:pPr>
            <a:endParaRPr lang="en-US" sz="700" dirty="0" smtClean="0">
              <a:latin typeface="Arial" charset="0"/>
            </a:endParaRPr>
          </a:p>
          <a:p>
            <a:pPr eaLnBrk="1" hangingPunct="1">
              <a:lnSpc>
                <a:spcPct val="80000"/>
              </a:lnSpc>
            </a:pPr>
            <a:r>
              <a:rPr lang="en-US" sz="700" dirty="0" smtClean="0">
                <a:latin typeface="Arial" charset="0"/>
              </a:rPr>
              <a:t>The good news is companies are seeing value in information.  80% see collaboration is the key to success.</a:t>
            </a:r>
          </a:p>
          <a:p>
            <a:pPr eaLnBrk="1" hangingPunct="1">
              <a:lnSpc>
                <a:spcPct val="80000"/>
              </a:lnSpc>
            </a:pPr>
            <a:r>
              <a:rPr lang="en-US" sz="700" dirty="0" smtClean="0">
                <a:latin typeface="Arial" charset="0"/>
              </a:rPr>
              <a:t>90% had big data initiative’s in place by the end of 2012.  They are ready and staged to use the data to achieve success in product development and in </a:t>
            </a:r>
            <a:r>
              <a:rPr lang="en-US" sz="700" dirty="0" err="1" smtClean="0">
                <a:latin typeface="Arial" charset="0"/>
              </a:rPr>
              <a:t>corp</a:t>
            </a:r>
            <a:r>
              <a:rPr lang="en-US" sz="700" dirty="0" smtClean="0">
                <a:latin typeface="Arial" charset="0"/>
              </a:rPr>
              <a:t> strategy.</a:t>
            </a:r>
          </a:p>
          <a:p>
            <a:pPr marL="767136" lvl="1" indent="-589857" eaLnBrk="1" hangingPunct="1">
              <a:lnSpc>
                <a:spcPct val="80000"/>
              </a:lnSpc>
            </a:pPr>
            <a:endParaRPr lang="en-US" sz="700" dirty="0" smtClean="0">
              <a:latin typeface="Arial" charset="0"/>
            </a:endParaRPr>
          </a:p>
          <a:p>
            <a:pPr marL="767136" lvl="1" indent="-589857" eaLnBrk="1" hangingPunct="1">
              <a:lnSpc>
                <a:spcPct val="80000"/>
              </a:lnSpc>
            </a:pPr>
            <a:r>
              <a:rPr lang="en-US" sz="400" dirty="0" smtClean="0">
                <a:latin typeface="Arial" pitchFamily="-106" charset="0"/>
                <a:ea typeface="ＭＳ Ｐゴシック" pitchFamily="-106" charset="-128"/>
              </a:rPr>
              <a:t>update 30x to 40x;  making "increasing" </a:t>
            </a:r>
            <a:r>
              <a:rPr lang="en-US" sz="400" dirty="0" err="1" smtClean="0">
                <a:latin typeface="Arial" pitchFamily="-106" charset="0"/>
                <a:ea typeface="ＭＳ Ｐゴシック" pitchFamily="-106" charset="-128"/>
              </a:rPr>
              <a:t>lowercaseas</a:t>
            </a:r>
            <a:r>
              <a:rPr lang="en-US" sz="400" dirty="0" smtClean="0">
                <a:latin typeface="Arial" pitchFamily="-106" charset="0"/>
                <a:ea typeface="ＭＳ Ｐゴシック" pitchFamily="-106" charset="-128"/>
              </a:rPr>
              <a:t> IDC </a:t>
            </a:r>
            <a:r>
              <a:rPr lang="en-US" sz="400" dirty="0" err="1" smtClean="0">
                <a:latin typeface="Arial" pitchFamily="-106" charset="0"/>
                <a:ea typeface="ＭＳ Ｐゴシック" pitchFamily="-106" charset="-128"/>
              </a:rPr>
              <a:t>reecntly</a:t>
            </a:r>
            <a:r>
              <a:rPr lang="en-US" sz="400" dirty="0" smtClean="0">
                <a:latin typeface="Arial" pitchFamily="-106" charset="0"/>
                <a:ea typeface="ＭＳ Ｐゴシック" pitchFamily="-106" charset="-128"/>
              </a:rPr>
              <a:t> documented, it was is estimated that in the 10 years between 2010 and 2020, the size of the “Digital Universe” will increase </a:t>
            </a:r>
            <a:r>
              <a:rPr lang="en-US" sz="400" b="1" dirty="0" smtClean="0">
                <a:latin typeface="Arial" pitchFamily="-106" charset="0"/>
                <a:ea typeface="ＭＳ Ｐゴシック" pitchFamily="-106" charset="-128"/>
              </a:rPr>
              <a:t>29X  That’s a 41% increase in content every year.  And many thing this is even conservative and that we may see closer to 60% annual growth, which would give us a 100x increase in digital data.  Source: IDC Digital Universe Study, 2011</a:t>
            </a:r>
            <a:endParaRPr lang="en-US" sz="700" dirty="0" smtClean="0">
              <a:latin typeface="Arial" charset="0"/>
            </a:endParaRPr>
          </a:p>
          <a:p>
            <a:pPr eaLnBrk="1" hangingPunct="1">
              <a:lnSpc>
                <a:spcPct val="80000"/>
              </a:lnSpc>
              <a:spcBef>
                <a:spcPts val="597"/>
              </a:spcBef>
            </a:pPr>
            <a:endParaRPr lang="en-US" sz="700" dirty="0" smtClean="0">
              <a:latin typeface="Arial" charset="0"/>
            </a:endParaRPr>
          </a:p>
          <a:p>
            <a:pPr eaLnBrk="1" hangingPunct="1">
              <a:lnSpc>
                <a:spcPct val="80000"/>
              </a:lnSpc>
              <a:spcBef>
                <a:spcPts val="597"/>
              </a:spcBef>
            </a:pPr>
            <a:r>
              <a:rPr lang="en-US" sz="700" dirty="0" smtClean="0">
                <a:latin typeface="Arial" charset="0"/>
              </a:rPr>
              <a:t>The </a:t>
            </a:r>
            <a:r>
              <a:rPr lang="en-US" sz="700" dirty="0">
                <a:latin typeface="Arial" charset="0"/>
              </a:rPr>
              <a:t>combination of growth in data and on-going data center evolution means that both the mix of data and it’s anticipated usages are changing as well. Here are 5 key items that are driving not just the growth of data but how we deal with it. And how we deal with it will be key to the data center of the future.</a:t>
            </a:r>
          </a:p>
          <a:p>
            <a:pPr eaLnBrk="1" hangingPunct="1">
              <a:lnSpc>
                <a:spcPct val="80000"/>
              </a:lnSpc>
              <a:spcBef>
                <a:spcPts val="597"/>
              </a:spcBef>
            </a:pPr>
            <a:r>
              <a:rPr lang="en-US" sz="700" dirty="0">
                <a:latin typeface="Arial" charset="0"/>
              </a:rPr>
              <a:t>Increasing variety of data :: People have typically thought of Oracle as a database company, but 80% of data created and available is actually unstructured. This means that the majority of your capacity is going towards e-mail, document and video storage – which probably has a different value per gigabyte than the data in your core databases. If you are treating all of your data equally, like it was all a high-performance business critical database, you may be behind the benchmarks set by your competitors.</a:t>
            </a:r>
          </a:p>
          <a:p>
            <a:pPr eaLnBrk="1" hangingPunct="1">
              <a:lnSpc>
                <a:spcPct val="80000"/>
              </a:lnSpc>
              <a:spcBef>
                <a:spcPts val="597"/>
              </a:spcBef>
            </a:pPr>
            <a:r>
              <a:rPr lang="en-US" sz="700" dirty="0">
                <a:latin typeface="Arial" charset="0"/>
              </a:rPr>
              <a:t>Similarly, 80% of data is never used after 90 days. This is tightly tied to the unstructured number, but is also the case with structured data. For instance, how often do you look at e-mail that is over 90 days old? Similarly, once you are outside of a fiscal quarter, you are less likely to need to dig down into orders and shipments for that quarter and can probably do your Business Intelligence work from summary data.</a:t>
            </a:r>
          </a:p>
          <a:p>
            <a:pPr eaLnBrk="1" hangingPunct="1">
              <a:lnSpc>
                <a:spcPct val="80000"/>
              </a:lnSpc>
              <a:spcBef>
                <a:spcPts val="597"/>
              </a:spcBef>
            </a:pPr>
            <a:r>
              <a:rPr lang="en-US" sz="700" dirty="0">
                <a:latin typeface="Arial" charset="0"/>
              </a:rPr>
              <a:t>Or, consider that we are seeing a significant increase in requests for 100 year archives – and these are not just from digital libraries (the preservation and duration of data in digital libraries is a whole other topic). We are seeing these from governments, research organizations, and industries that need to keep track of data on population wide drug interactions or individual airplanes for 10, 20 or 50 years – and not just have them locked away in a cave somewhere but have them available quickly (if not immediately) when called on to do so. One question for you to think about is what your organization’s archive horizon ought to be.</a:t>
            </a:r>
          </a:p>
          <a:p>
            <a:pPr eaLnBrk="1" hangingPunct="1">
              <a:lnSpc>
                <a:spcPct val="80000"/>
              </a:lnSpc>
              <a:spcBef>
                <a:spcPts val="597"/>
              </a:spcBef>
            </a:pPr>
            <a:r>
              <a:rPr lang="en-US" sz="700" dirty="0">
                <a:latin typeface="Arial" charset="0"/>
              </a:rPr>
              <a:t>Or, how are you going to deal with the energy consumed by storage? It’s already 40% of the power consumed and is growing 20% per year. With systems actually requiring less power every year. Within 10 years, the total power consumed by storage could increase to more than 6x what it is today – representing over 75% of the energy consumed in the data center. Considering that 80% of the data is never looked at again, and after 6 months that number increases further, we need a better way of dealing with massive amounts of storage.</a:t>
            </a:r>
          </a:p>
          <a:p>
            <a:pPr eaLnBrk="1" hangingPunct="1">
              <a:lnSpc>
                <a:spcPct val="80000"/>
              </a:lnSpc>
              <a:spcBef>
                <a:spcPts val="597"/>
              </a:spcBef>
            </a:pPr>
            <a:r>
              <a:rPr lang="en-US" sz="700" dirty="0">
                <a:latin typeface="Arial" charset="0"/>
              </a:rPr>
              <a:t>And of course the cost of managing this data is exploding as well. The increasing number of data sources, data formats, government regulations and the business critical nature of data is driving up management costs by 25% per year – even faster than energy utilization rates – so that data and storage management will become the number one cost within many data centers.</a:t>
            </a:r>
          </a:p>
          <a:p>
            <a:pPr eaLnBrk="1" hangingPunct="1">
              <a:lnSpc>
                <a:spcPct val="80000"/>
              </a:lnSpc>
              <a:spcBef>
                <a:spcPts val="597"/>
              </a:spcBef>
            </a:pPr>
            <a:r>
              <a:rPr lang="en-US" sz="700" dirty="0">
                <a:latin typeface="Arial" charset="0"/>
              </a:rPr>
              <a:t>With all of this growth in size and capacity, it is more important than ever to align the value of data with the capabilities and cost of the storage it is stored on. We need to drive the cost of storage used for data that is never referenced again to virtually zero, we need to accelerate access to critical data so we can run our businesses faster and smarter, and we need to do this in an efficient manner which doesn’t overwhelm storage and database administration staffs.</a:t>
            </a:r>
            <a:endParaRPr lang="en-US" sz="700" dirty="0" smtClean="0">
              <a:latin typeface="Arial" charset="0"/>
            </a:endParaRPr>
          </a:p>
          <a:p>
            <a:pPr eaLnBrk="1" hangingPunct="1">
              <a:lnSpc>
                <a:spcPct val="80000"/>
              </a:lnSpc>
              <a:spcBef>
                <a:spcPts val="597"/>
              </a:spcBef>
            </a:pPr>
            <a:endParaRPr lang="en-US" sz="7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That data growth is a concern to the majority of CIOs and its compounded by the fact that 80% of companies plan to keep their data 50+ years.  </a:t>
            </a:r>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97A1D7-E875-44F7-92A5-A167DB41E779}"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456426C3-7628-4A7C-B519-D22765443D4C}" type="slidenum">
              <a:rPr lang="en-US" smtClean="0"/>
              <a:pPr defTabSz="912813"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eaLnBrk="0" fontAlgn="base" hangingPunct="0">
              <a:spcBef>
                <a:spcPct val="0"/>
              </a:spcBef>
              <a:spcAft>
                <a:spcPct val="0"/>
              </a:spcAft>
              <a:defRPr/>
            </a:pPr>
            <a:fld id="{5B3A538E-93A7-4619-8242-7DBBEF68AEE8}" type="slidenum">
              <a:rPr lang="en-US" altLang="en-US" smtClean="0">
                <a:latin typeface="Times" pitchFamily="18" charset="0"/>
                <a:ea typeface="ＭＳ Ｐゴシック" pitchFamily="34" charset="-128"/>
              </a:rPr>
              <a:pPr defTabSz="912813" eaLnBrk="0" fontAlgn="base" hangingPunct="0">
                <a:spcBef>
                  <a:spcPct val="0"/>
                </a:spcBef>
                <a:spcAft>
                  <a:spcPct val="0"/>
                </a:spcAft>
                <a:defRPr/>
              </a:pPr>
              <a:t>6</a:t>
            </a:fld>
            <a:endParaRPr lang="en-US" altLang="en-US" smtClean="0">
              <a:latin typeface="Times"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700" smtClean="0">
                <a:latin typeface="Arial" pitchFamily="34" charset="0"/>
              </a:rPr>
              <a:t>Oracle offers an Archiving Infrastructure, a Red Stack Solution, that offers forever data preservation, with everlasting availability and the lowest possible TCO. And this is done in such a way that it requires a minimum of management.</a:t>
            </a:r>
          </a:p>
          <a:p>
            <a:endParaRPr lang="en-US" sz="700" smtClean="0">
              <a:latin typeface="Arial" pitchFamily="34" charset="0"/>
            </a:endParaRPr>
          </a:p>
          <a:p>
            <a:r>
              <a:rPr lang="en-US" sz="700" smtClean="0">
                <a:latin typeface="Arial" pitchFamily="34" charset="0"/>
              </a:rPr>
              <a:t>We understand the needs and issues of our archiving customers and we offer a solution, which IS based on open standards. This is important for our customers, as this allows them to integrate parts of our solution stack with their existing IT environment. But also, this provides customers with a so-called “exit-strategy”. Should they want to move away from the Oracle solution (maybe Oracle isn’t around any more in x number of years), they can, because Oracle is using open standards and protocols.</a:t>
            </a:r>
          </a:p>
          <a:p>
            <a:endParaRPr lang="en-US" sz="700" dirty="0" smtClean="0">
              <a:latin typeface="Arial" pitchFamily="34" charset="0"/>
            </a:endParaRPr>
          </a:p>
        </p:txBody>
      </p:sp>
      <p:sp>
        <p:nvSpPr>
          <p:cNvPr id="4" name="Slide Number Placeholder 3"/>
          <p:cNvSpPr>
            <a:spLocks noGrp="1"/>
          </p:cNvSpPr>
          <p:nvPr>
            <p:ph type="sldNum" sz="quarter" idx="10"/>
          </p:nvPr>
        </p:nvSpPr>
        <p:spPr/>
        <p:txBody>
          <a:bodyPr/>
          <a:lstStyle/>
          <a:p>
            <a:fld id="{ED8A91FD-F7A3-42C8-8959-9C5C43F6BD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B5ACD9-C7A1-4A96-8D27-8DE30FD51A4D}"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mtClean="0"/>
              <a:t>This is a GENERIC picture of the components that make up an</a:t>
            </a:r>
            <a:r>
              <a:rPr lang="en-US" baseline="0" smtClean="0"/>
              <a:t> archiving infrastructure.</a:t>
            </a:r>
          </a:p>
          <a:p>
            <a:endParaRPr lang="en-US" baseline="0" smtClean="0"/>
          </a:p>
          <a:p>
            <a:r>
              <a:rPr lang="en-US" smtClean="0"/>
              <a:t>Archiving Software:</a:t>
            </a:r>
          </a:p>
          <a:p>
            <a:pPr>
              <a:buFontTx/>
              <a:buChar char="-"/>
            </a:pPr>
            <a:r>
              <a:rPr lang="en-US" smtClean="0"/>
              <a:t>Content management software, manages what data means, what retention-settings</a:t>
            </a:r>
            <a:r>
              <a:rPr lang="en-US" baseline="0" smtClean="0"/>
              <a:t> are put to it, who gets access etcetera. (For this, Oracle has WebCenter Content)</a:t>
            </a:r>
          </a:p>
          <a:p>
            <a:pPr>
              <a:buFontTx/>
              <a:buChar char="-"/>
            </a:pPr>
            <a:r>
              <a:rPr lang="en-US" baseline="0" smtClean="0"/>
              <a:t> Data management software, manages where the data is put in a tiered storage environment. It usually moves the data between different tieres, based on rules and policies. It also protects the data, by doing security features, like integrity checks, WORM (write ones, read many), encrition etcetera. For this, Oracle has a the SAM-QFS product.</a:t>
            </a:r>
          </a:p>
          <a:p>
            <a:pPr>
              <a:buFontTx/>
              <a:buChar char="-"/>
            </a:pPr>
            <a:r>
              <a:rPr lang="en-US" baseline="0" smtClean="0"/>
              <a:t> Database software, for archiving structured data and also for storing and archiving the metadata for the unstructured data. (For this, Oracle of course has it’s Database 11g/12c)</a:t>
            </a:r>
          </a:p>
          <a:p>
            <a:pPr>
              <a:buFontTx/>
              <a:buChar char="-"/>
            </a:pPr>
            <a:endParaRPr lang="en-US" baseline="0" smtClean="0"/>
          </a:p>
          <a:p>
            <a:pPr>
              <a:buFontTx/>
              <a:buNone/>
            </a:pPr>
            <a:r>
              <a:rPr lang="en-US" baseline="0" smtClean="0"/>
              <a:t>Archiving hardware:</a:t>
            </a:r>
          </a:p>
          <a:p>
            <a:pPr>
              <a:buFontTx/>
              <a:buChar char="-"/>
            </a:pPr>
            <a:r>
              <a:rPr lang="en-US" baseline="0" smtClean="0"/>
              <a:t> tiered storage is the concept of having different ‘tiers’ of storage, Tape, Capacity Disk, Performance Disk and Flash. This gives the benefit of having data always available, at the lowest cost and the optimal performance. (Oracle has one the best perceived Storage offerings in the market, covering all 4 tiers of storage).</a:t>
            </a:r>
            <a:endParaRPr lang="en-US" dirty="0"/>
          </a:p>
        </p:txBody>
      </p:sp>
      <p:sp>
        <p:nvSpPr>
          <p:cNvPr id="4" name="Slide Number Placeholder 3"/>
          <p:cNvSpPr>
            <a:spLocks noGrp="1"/>
          </p:cNvSpPr>
          <p:nvPr>
            <p:ph type="sldNum" sz="quarter" idx="10"/>
          </p:nvPr>
        </p:nvSpPr>
        <p:spPr/>
        <p:txBody>
          <a:bodyPr/>
          <a:lstStyle/>
          <a:p>
            <a:pPr>
              <a:defRPr/>
            </a:pPr>
            <a:fld id="{980A38BC-E721-4FEF-9037-0319550CE6E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5" name="Rectangle 4"/>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2" name="Title 1"/>
          <p:cNvSpPr>
            <a:spLocks noGrp="1"/>
          </p:cNvSpPr>
          <p:nvPr>
            <p:ph type="title"/>
          </p:nvPr>
        </p:nvSpPr>
        <p:spPr>
          <a:xfrm>
            <a:off x="804347" y="245539"/>
            <a:ext cx="8229586" cy="768803"/>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oAutofit/>
          </a:bodyPr>
          <a:lstStyle>
            <a:lvl1pPr marL="0" indent="0">
              <a:spcAft>
                <a:spcPts val="0"/>
              </a:spcAft>
              <a:buFontTx/>
              <a:buNone/>
              <a:defRPr sz="2000">
                <a:solidFill>
                  <a:schemeClr val="accent1"/>
                </a:solidFill>
              </a:defRPr>
            </a:lvl1pPr>
            <a:lvl2pPr marL="457101" indent="0">
              <a:buFontTx/>
              <a:buNone/>
              <a:defRPr/>
            </a:lvl2pPr>
            <a:lvl3pPr marL="914202" indent="0">
              <a:buFontTx/>
              <a:buNone/>
              <a:defRPr/>
            </a:lvl3pPr>
            <a:lvl4pPr marL="1371303" indent="0">
              <a:buFontTx/>
              <a:buNone/>
              <a:defRPr/>
            </a:lvl4pPr>
            <a:lvl5pPr marL="1828404"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6" name="Rectangle 5"/>
          <p:cNvSpPr/>
          <p:nvPr userDrawn="1"/>
        </p:nvSpPr>
        <p:spPr>
          <a:xfrm>
            <a:off x="0" y="1716088"/>
            <a:ext cx="4284663" cy="24209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7" name="Rectangle 6"/>
          <p:cNvSpPr/>
          <p:nvPr userDrawn="1"/>
        </p:nvSpPr>
        <p:spPr bwMode="auto">
          <a:xfrm>
            <a:off x="1588" y="1157288"/>
            <a:ext cx="42910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55" tIns="46028" rIns="92055" bIns="46028" anchor="ctr"/>
          <a:lstStyle/>
          <a:p>
            <a:pPr marL="119037" indent="-119037" algn="ctr" defTabSz="914202" fontAlgn="auto">
              <a:spcBef>
                <a:spcPts val="0"/>
              </a:spcBef>
              <a:spcAft>
                <a:spcPts val="0"/>
              </a:spcAft>
              <a:defRPr/>
            </a:pPr>
            <a:endParaRPr lang="en-US" sz="4000" b="1" dirty="0">
              <a:solidFill>
                <a:srgbClr val="FFFFFF"/>
              </a:solidFill>
              <a:latin typeface="Arial" pitchFamily="-106" charset="0"/>
              <a:ea typeface="ＭＳ Ｐゴシック" pitchFamily="34" charset="-128"/>
              <a:cs typeface="+mn-cs"/>
            </a:endParaRPr>
          </a:p>
        </p:txBody>
      </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26" name="Picture Placeholder 25"/>
          <p:cNvSpPr>
            <a:spLocks noGrp="1"/>
          </p:cNvSpPr>
          <p:nvPr>
            <p:ph type="pic" sz="quarter" idx="15"/>
          </p:nvPr>
        </p:nvSpPr>
        <p:spPr>
          <a:xfrm>
            <a:off x="4318000" y="1156648"/>
            <a:ext cx="4825998" cy="2971800"/>
          </a:xfrm>
          <a:effectLst>
            <a:reflection blurRad="63500" stA="50000" endPos="7000" dir="5400000" sy="-100000" algn="bl" rotWithShape="0"/>
          </a:effectLst>
        </p:spPr>
        <p:txBody>
          <a:bodyPr rtlCol="0" anchor="ctr" anchorCtr="1">
            <a:noAutofit/>
          </a:bodyPr>
          <a:lstStyle>
            <a:lvl1pPr marL="0" indent="0" algn="ctr">
              <a:buNone/>
              <a:defRPr/>
            </a:lvl1pPr>
          </a:lstStyle>
          <a:p>
            <a:pPr lvl="0"/>
            <a:r>
              <a:rPr lang="en-US" noProof="0" smtClean="0"/>
              <a:t>Click icon to add picture</a:t>
            </a:r>
            <a:endParaRPr lang="en-US" noProof="0"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p:nvPr>
        </p:nvSpPr>
        <p:spPr>
          <a:xfrm>
            <a:off x="804346" y="1163621"/>
            <a:ext cx="3412068" cy="544351"/>
          </a:xfrm>
          <a:noFill/>
        </p:spPr>
        <p:txBody>
          <a:bodyPr anchor="ctr">
            <a:noAutofit/>
          </a:bodyPr>
          <a:lstStyle>
            <a:lvl1pPr marL="0" indent="0">
              <a:buNone/>
              <a:defRPr sz="2000" b="1" cap="none" baseline="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804346" y="245538"/>
            <a:ext cx="8221121" cy="770462"/>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5" name="Rectangle 4"/>
          <p:cNvSpPr/>
          <p:nvPr userDrawn="1"/>
        </p:nvSpPr>
        <p:spPr>
          <a:xfrm>
            <a:off x="0" y="1160463"/>
            <a:ext cx="9144000" cy="2971800"/>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6" name="Rectangle 5"/>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11" name="Text Placeholder 9"/>
          <p:cNvSpPr>
            <a:spLocks noGrp="1"/>
          </p:cNvSpPr>
          <p:nvPr>
            <p:ph type="body" sz="quarter" idx="11"/>
          </p:nvPr>
        </p:nvSpPr>
        <p:spPr>
          <a:xfrm>
            <a:off x="798000" y="1422405"/>
            <a:ext cx="7617881" cy="1354667"/>
          </a:xfrm>
        </p:spPr>
        <p:txBody>
          <a:bodyPr>
            <a:normAutofit/>
          </a:bodyPr>
          <a:lstStyle>
            <a:lvl1pPr marL="114275" indent="-114275">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p:nvPr>
        </p:nvSpPr>
        <p:spPr>
          <a:xfrm>
            <a:off x="899603" y="2844804"/>
            <a:ext cx="3994149" cy="443953"/>
          </a:xfrm>
          <a:noFill/>
        </p:spPr>
        <p:txBody>
          <a:bodyPr anchor="b">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
        <p:nvSpPr>
          <p:cNvPr id="8" name="Text Placeholder 22"/>
          <p:cNvSpPr>
            <a:spLocks noGrp="1"/>
          </p:cNvSpPr>
          <p:nvPr>
            <p:ph type="body" sz="quarter" idx="17"/>
          </p:nvPr>
        </p:nvSpPr>
        <p:spPr>
          <a:xfrm>
            <a:off x="899603" y="3343623"/>
            <a:ext cx="3994149" cy="703448"/>
          </a:xfrm>
          <a:noFill/>
        </p:spPr>
        <p:txBody>
          <a:bodyPr>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5" name="Rectangle 26"/>
          <p:cNvSpPr>
            <a:spLocks noChangeArrowheads="1"/>
          </p:cNvSpPr>
          <p:nvPr userDrawn="1"/>
        </p:nvSpPr>
        <p:spPr bwMode="auto">
          <a:xfrm flipH="1">
            <a:off x="3171825" y="1117600"/>
            <a:ext cx="26988" cy="3155950"/>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74" tIns="17136" rIns="34274" bIns="17136" anchor="ctr"/>
          <a:lstStyle/>
          <a:p>
            <a:pPr defTabSz="914202" fontAlgn="auto">
              <a:spcBef>
                <a:spcPts val="0"/>
              </a:spcBef>
              <a:spcAft>
                <a:spcPts val="0"/>
              </a:spcAft>
              <a:defRPr/>
            </a:pPr>
            <a:endParaRPr lang="en-US" dirty="0">
              <a:latin typeface="+mn-lt"/>
              <a:cs typeface="+mn-cs"/>
            </a:endParaRPr>
          </a:p>
        </p:txBody>
      </p:sp>
      <p:sp>
        <p:nvSpPr>
          <p:cNvPr id="6" name="Rectangle 5"/>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12" name="Text Placeholder 22"/>
          <p:cNvSpPr>
            <a:spLocks noGrp="1"/>
          </p:cNvSpPr>
          <p:nvPr>
            <p:ph type="body" sz="quarter" idx="16"/>
          </p:nvPr>
        </p:nvSpPr>
        <p:spPr>
          <a:xfrm>
            <a:off x="457201" y="1517907"/>
            <a:ext cx="2607406" cy="2488686"/>
          </a:xfrm>
          <a:noFill/>
        </p:spPr>
        <p:txBody>
          <a:bodyPr anchor="ctr">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smtClean="0"/>
              <a:t>Click to edit Master text styles</a:t>
            </a:r>
          </a:p>
        </p:txBody>
      </p:sp>
      <p:sp>
        <p:nvSpPr>
          <p:cNvPr id="3" name="Chart Placeholder 2"/>
          <p:cNvSpPr>
            <a:spLocks noGrp="1"/>
          </p:cNvSpPr>
          <p:nvPr>
            <p:ph type="chart" sz="quarter" idx="17"/>
          </p:nvPr>
        </p:nvSpPr>
        <p:spPr>
          <a:xfrm>
            <a:off x="3482976" y="1123950"/>
            <a:ext cx="5236560" cy="3284538"/>
          </a:xfrm>
        </p:spPr>
        <p:txBody>
          <a:bodyPr rtlCol="0" anchor="ctr" anchorCtr="1">
            <a:noAutofit/>
          </a:bodyPr>
          <a:lstStyle>
            <a:lvl1pPr marL="60312" indent="0" algn="ctr">
              <a:buNone/>
              <a:defRPr/>
            </a:lvl1pPr>
          </a:lstStyle>
          <a:p>
            <a:pPr lvl="0"/>
            <a:r>
              <a:rPr lang="en-US" noProof="0" smtClean="0"/>
              <a:t>Click icon to add chart</a:t>
            </a:r>
            <a:endParaRPr lang="en-US" noProof="0" dirty="0"/>
          </a:p>
        </p:txBody>
      </p:sp>
      <p:sp>
        <p:nvSpPr>
          <p:cNvPr id="9"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grpSp>
        <p:nvGrpSpPr>
          <p:cNvPr id="3" name="Group 4"/>
          <p:cNvGrpSpPr>
            <a:grpSpLocks/>
          </p:cNvGrpSpPr>
          <p:nvPr userDrawn="1"/>
        </p:nvGrpSpPr>
        <p:grpSpPr bwMode="auto">
          <a:xfrm>
            <a:off x="2103438" y="1774825"/>
            <a:ext cx="4937125" cy="1593850"/>
            <a:chOff x="2113332" y="1464413"/>
            <a:chExt cx="4936386" cy="1595045"/>
          </a:xfrm>
        </p:grpSpPr>
        <p:pic>
          <p:nvPicPr>
            <p:cNvPr id="4" name="Picture 10"/>
            <p:cNvPicPr>
              <a:picLocks noChangeAspect="1"/>
            </p:cNvPicPr>
            <p:nvPr/>
          </p:nvPicPr>
          <p:blipFill>
            <a:blip r:embed="rId2" cstate="print"/>
            <a:srcRect/>
            <a:stretch>
              <a:fillRect/>
            </a:stretch>
          </p:blipFill>
          <p:spPr bwMode="auto">
            <a:xfrm>
              <a:off x="2113332" y="1464413"/>
              <a:ext cx="4936386" cy="1595045"/>
            </a:xfrm>
            <a:prstGeom prst="rect">
              <a:avLst/>
            </a:prstGeom>
            <a:noFill/>
            <a:ln w="9525">
              <a:noFill/>
              <a:miter lim="800000"/>
              <a:headEnd/>
              <a:tailEnd/>
            </a:ln>
          </p:spPr>
        </p:pic>
        <p:pic>
          <p:nvPicPr>
            <p:cNvPr id="5" name="Picture 1034" descr="HSET_clr_rgb"/>
            <p:cNvPicPr>
              <a:picLocks noChangeAspect="1" noChangeArrowheads="1"/>
            </p:cNvPicPr>
            <p:nvPr/>
          </p:nvPicPr>
          <p:blipFill>
            <a:blip r:embed="rId3" cstate="print"/>
            <a:srcRect/>
            <a:stretch>
              <a:fillRect/>
            </a:stretch>
          </p:blipFill>
          <p:spPr bwMode="auto">
            <a:xfrm>
              <a:off x="2481263" y="1700213"/>
              <a:ext cx="4179887" cy="1198562"/>
            </a:xfrm>
            <a:prstGeom prst="rect">
              <a:avLst/>
            </a:prstGeom>
            <a:noFill/>
            <a:ln w="9525">
              <a:noFill/>
              <a:miter lim="800000"/>
              <a:headEnd/>
              <a:tailEnd/>
            </a:ln>
          </p:spPr>
        </p:pic>
      </p:gr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2" name="Picture 1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3" name="Picture 16" descr="O_signature_clr_rgb.jpg"/>
          <p:cNvPicPr>
            <a:picLocks noChangeAspect="1"/>
          </p:cNvPicPr>
          <p:nvPr/>
        </p:nvPicPr>
        <p:blipFill>
          <a:blip r:embed="rId3" cstate="print"/>
          <a:srcRect/>
          <a:stretch>
            <a:fillRect/>
          </a:stretch>
        </p:blipFill>
        <p:spPr bwMode="auto">
          <a:xfrm>
            <a:off x="855663" y="1328738"/>
            <a:ext cx="7315200" cy="2249487"/>
          </a:xfrm>
          <a:prstGeom prst="rect">
            <a:avLst/>
          </a:prstGeom>
          <a:noFill/>
          <a:ln w="9525">
            <a:noFill/>
            <a:miter lim="800000"/>
            <a:headEnd/>
            <a:tailEnd/>
          </a:ln>
        </p:spPr>
      </p:pic>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3" name="Rectangle 2"/>
          <p:cNvSpPr/>
          <p:nvPr userDrawn="1"/>
        </p:nvSpPr>
        <p:spPr>
          <a:xfrm>
            <a:off x="0" y="4530725"/>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11" name="Title 1"/>
          <p:cNvSpPr>
            <a:spLocks noGrp="1"/>
          </p:cNvSpPr>
          <p:nvPr>
            <p:ph type="title"/>
          </p:nvPr>
        </p:nvSpPr>
        <p:spPr>
          <a:xfrm>
            <a:off x="802761" y="1571844"/>
            <a:ext cx="5030787" cy="1100723"/>
          </a:xfrm>
        </p:spPr>
        <p:txBody>
          <a:bodyPr/>
          <a:lstStyle>
            <a:lvl1pPr marL="0" algn="l" defTabSz="914202"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4" name="Rectangle 3"/>
          <p:cNvSpPr/>
          <p:nvPr/>
        </p:nvSpPr>
        <p:spPr>
          <a:xfrm>
            <a:off x="0" y="4530725"/>
            <a:ext cx="91440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lstStyle>
            <a:lvl1pP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5" name="Rectangle 4"/>
          <p:cNvSpPr/>
          <p:nvPr/>
        </p:nvSpPr>
        <p:spPr>
          <a:xfrm>
            <a:off x="0" y="4487863"/>
            <a:ext cx="9144000"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6" name="Rectangle 5"/>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101" indent="0">
              <a:buFontTx/>
              <a:buNone/>
              <a:defRPr/>
            </a:lvl2pPr>
            <a:lvl3pPr marL="914202" indent="0">
              <a:buFontTx/>
              <a:buNone/>
              <a:defRPr/>
            </a:lvl3pPr>
            <a:lvl4pPr marL="1371303" indent="0">
              <a:buFontTx/>
              <a:buNone/>
              <a:defRPr/>
            </a:lvl4pPr>
            <a:lvl5pPr marL="1828404"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7" name="Rectangle 6"/>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19" y="1150938"/>
            <a:ext cx="4040187" cy="480219"/>
          </a:xfrm>
        </p:spPr>
        <p:txBody>
          <a:bodyPr anchor="b"/>
          <a:lstStyle>
            <a:lvl1pPr marL="0" indent="0">
              <a:buNone/>
              <a:defRPr sz="1500" b="1"/>
            </a:lvl1pPr>
            <a:lvl2pPr marL="284457" indent="0">
              <a:buNone/>
              <a:defRPr sz="1200" b="1"/>
            </a:lvl2pPr>
            <a:lvl3pPr marL="568924" indent="0">
              <a:buNone/>
              <a:defRPr sz="1100" b="1"/>
            </a:lvl3pPr>
            <a:lvl4pPr marL="853384" indent="0">
              <a:buNone/>
              <a:defRPr sz="1000" b="1"/>
            </a:lvl4pPr>
            <a:lvl5pPr marL="1137845" indent="0">
              <a:buNone/>
              <a:defRPr sz="1000" b="1"/>
            </a:lvl5pPr>
            <a:lvl6pPr marL="1422305" indent="0">
              <a:buNone/>
              <a:defRPr sz="1000" b="1"/>
            </a:lvl6pPr>
            <a:lvl7pPr marL="1706767" indent="0">
              <a:buNone/>
              <a:defRPr sz="1000" b="1"/>
            </a:lvl7pPr>
            <a:lvl8pPr marL="1991227" indent="0">
              <a:buNone/>
              <a:defRPr sz="1000" b="1"/>
            </a:lvl8pPr>
            <a:lvl9pPr marL="2275689"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19"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4457" indent="0">
              <a:buNone/>
              <a:defRPr sz="1200" b="1"/>
            </a:lvl2pPr>
            <a:lvl3pPr marL="568924" indent="0">
              <a:buNone/>
              <a:defRPr sz="1100" b="1"/>
            </a:lvl3pPr>
            <a:lvl4pPr marL="853384" indent="0">
              <a:buNone/>
              <a:defRPr sz="1000" b="1"/>
            </a:lvl4pPr>
            <a:lvl5pPr marL="1137845" indent="0">
              <a:buNone/>
              <a:defRPr sz="1000" b="1"/>
            </a:lvl5pPr>
            <a:lvl6pPr marL="1422305" indent="0">
              <a:buNone/>
              <a:defRPr sz="1000" b="1"/>
            </a:lvl6pPr>
            <a:lvl7pPr marL="1706767" indent="0">
              <a:buNone/>
              <a:defRPr sz="1000" b="1"/>
            </a:lvl7pPr>
            <a:lvl8pPr marL="1991227" indent="0">
              <a:buNone/>
              <a:defRPr sz="1000" b="1"/>
            </a:lvl8pPr>
            <a:lvl9pPr marL="2275689"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6037263" y="4791075"/>
            <a:ext cx="2895600" cy="274638"/>
          </a:xfrm>
          <a:prstGeom prst="rect">
            <a:avLst/>
          </a:prstGeom>
        </p:spPr>
        <p:txBody>
          <a:bodyPr lIns="91080" tIns="45540" rIns="91080" bIns="45540"/>
          <a:lstStyle>
            <a:lvl1pPr defTabSz="914202" fontAlgn="auto">
              <a:spcBef>
                <a:spcPts val="0"/>
              </a:spcBef>
              <a:spcAft>
                <a:spcPts val="0"/>
              </a:spcAft>
              <a:defRPr>
                <a:latin typeface="+mn-lt"/>
                <a:cs typeface="+mn-cs"/>
              </a:defRPr>
            </a:lvl1pPr>
          </a:lstStyle>
          <a:p>
            <a:pPr>
              <a:defRPr/>
            </a:pPr>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98422" y="1200150"/>
            <a:ext cx="7537450"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152400" y="4914900"/>
            <a:ext cx="6015038" cy="130175"/>
          </a:xfrm>
          <a:prstGeom prst="rect">
            <a:avLst/>
          </a:prstGeom>
        </p:spPr>
        <p:txBody>
          <a:bodyPr/>
          <a:lstStyle>
            <a:lvl1pPr defTabSz="914202" fontAlgn="auto">
              <a:spcBef>
                <a:spcPts val="0"/>
              </a:spcBef>
              <a:spcAft>
                <a:spcPts val="0"/>
              </a:spcAft>
              <a:defRPr>
                <a:latin typeface="+mn-lt"/>
                <a:cs typeface="Arial" charset="0"/>
              </a:defRPr>
            </a:lvl1pPr>
          </a:lstStyle>
          <a:p>
            <a:pPr>
              <a:defRPr/>
            </a:pPr>
            <a:r>
              <a:rPr lang="en-US"/>
              <a:t>© 2011 Oracle Corporation                                                                                                         Oracle Confidential</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5" name="Rectangle 4"/>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2" name="Title 1"/>
          <p:cNvSpPr>
            <a:spLocks noGrp="1"/>
          </p:cNvSpPr>
          <p:nvPr>
            <p:ph type="title"/>
          </p:nvPr>
        </p:nvSpPr>
        <p:spPr>
          <a:xfrm>
            <a:off x="804347" y="245538"/>
            <a:ext cx="8229586" cy="406395"/>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101" indent="0">
              <a:buFontTx/>
              <a:buNone/>
              <a:defRPr/>
            </a:lvl2pPr>
            <a:lvl3pPr marL="914202" indent="0">
              <a:buFontTx/>
              <a:buNone/>
              <a:defRPr/>
            </a:lvl3pPr>
            <a:lvl4pPr marL="1371303" indent="0">
              <a:buFontTx/>
              <a:buNone/>
              <a:defRPr/>
            </a:lvl4pPr>
            <a:lvl5pPr marL="1828404" indent="0">
              <a:buFontTx/>
              <a:buNone/>
              <a:defRPr/>
            </a:lvl5pPr>
          </a:lstStyle>
          <a:p>
            <a:pPr lvl="0"/>
            <a:r>
              <a:rPr lang="en-US" smtClean="0"/>
              <a:t>Click to edit Master text styles</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a:xfrm>
            <a:off x="6037263" y="4791075"/>
            <a:ext cx="2895600" cy="274638"/>
          </a:xfrm>
          <a:prstGeom prst="rect">
            <a:avLst/>
          </a:prstGeom>
        </p:spPr>
        <p:txBody>
          <a:bodyPr/>
          <a:lstStyle>
            <a:lvl1pPr defTabSz="914202" fontAlgn="auto">
              <a:spcBef>
                <a:spcPts val="0"/>
              </a:spcBef>
              <a:spcAft>
                <a:spcPts val="0"/>
              </a:spcAft>
              <a:defRPr>
                <a:latin typeface="Arial" pitchFamily="34" charset="0"/>
                <a:cs typeface="Arial" pitchFamily="34" charset="0"/>
              </a:defRPr>
            </a:lvl1pPr>
          </a:lstStyle>
          <a:p>
            <a:pPr>
              <a:defRPr/>
            </a:pPr>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4767263"/>
            <a:ext cx="2895600" cy="274637"/>
          </a:xfrm>
          <a:prstGeom prst="rect">
            <a:avLst/>
          </a:prstGeom>
        </p:spPr>
        <p:txBody>
          <a:bodyPr/>
          <a:lstStyle>
            <a:lvl1pPr defTabSz="914202" fontAlgn="auto">
              <a:spcBef>
                <a:spcPts val="0"/>
              </a:spcBef>
              <a:spcAft>
                <a:spcPts val="0"/>
              </a:spcAft>
              <a:defRPr sz="1800">
                <a:solidFill>
                  <a:srgbClr val="000000"/>
                </a:solidFill>
                <a:latin typeface="Arial"/>
                <a:ea typeface="+mn-ea"/>
                <a:cs typeface="+mn-cs"/>
              </a:defRPr>
            </a:lvl1pPr>
          </a:lstStyle>
          <a:p>
            <a:pPr>
              <a:defRPr/>
            </a:pPr>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advTm="6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06395"/>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advTm="6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Rectangle 6"/>
          <p:cNvSpPr/>
          <p:nvPr userDrawn="1"/>
        </p:nvSpPr>
        <p:spPr>
          <a:xfrm>
            <a:off x="5715000" y="0"/>
            <a:ext cx="34290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8" name="Picture 23" descr="O_signature_wht_rgb.png"/>
          <p:cNvPicPr>
            <a:picLocks noChangeAspect="1"/>
          </p:cNvPicPr>
          <p:nvPr userDrawn="1"/>
        </p:nvPicPr>
        <p:blipFill>
          <a:blip r:embed="rId2" cstate="print"/>
          <a:srcRect/>
          <a:stretch>
            <a:fillRect/>
          </a:stretch>
        </p:blipFill>
        <p:spPr bwMode="auto">
          <a:xfrm>
            <a:off x="261938" y="254000"/>
            <a:ext cx="2147887" cy="661988"/>
          </a:xfrm>
          <a:prstGeom prst="rect">
            <a:avLst/>
          </a:prstGeom>
          <a:noFill/>
          <a:ln w="9525">
            <a:noFill/>
            <a:miter lim="800000"/>
            <a:headEnd/>
            <a:tailEnd/>
          </a:ln>
        </p:spPr>
      </p:pic>
      <p:sp>
        <p:nvSpPr>
          <p:cNvPr id="17" name="Title 1"/>
          <p:cNvSpPr>
            <a:spLocks noGrp="1"/>
          </p:cNvSpPr>
          <p:nvPr>
            <p:ph type="title"/>
          </p:nvPr>
        </p:nvSpPr>
        <p:spPr bwMode="white">
          <a:xfrm>
            <a:off x="451484" y="1583267"/>
            <a:ext cx="5026449"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bwMode="white">
          <a:xfrm>
            <a:off x="450849" y="2914276"/>
            <a:ext cx="5027083" cy="1048124"/>
          </a:xfrm>
        </p:spPr>
        <p:txBody>
          <a:bodyPr/>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p:nvPr>
        </p:nvSpPr>
        <p:spPr>
          <a:xfrm>
            <a:off x="5715000" y="0"/>
            <a:ext cx="3429000" cy="5143500"/>
          </a:xfrm>
          <a:effectLst>
            <a:innerShdw blurRad="63500" dist="50800" dir="10800000">
              <a:prstClr val="black">
                <a:alpha val="50000"/>
              </a:prstClr>
            </a:innerShdw>
          </a:effectLst>
        </p:spPr>
        <p:txBody>
          <a:bodyPr rtlCol="0" anchor="ctr" anchorCtr="1">
            <a:noAutofit/>
          </a:bodyPr>
          <a:lstStyle>
            <a:lvl1pPr marL="60325" indent="0">
              <a:buFontTx/>
              <a:buNone/>
              <a:defRPr baseline="0">
                <a:solidFill>
                  <a:schemeClr val="bg1"/>
                </a:solidFill>
              </a:defRPr>
            </a:lvl1pPr>
          </a:lstStyle>
          <a:p>
            <a:pPr lvl="0"/>
            <a:r>
              <a:rPr lang="en-US" noProof="0" smtClean="0"/>
              <a:t>Click icon to add picture</a:t>
            </a:r>
            <a:endParaRPr lang="en-US" noProof="0"/>
          </a:p>
        </p:txBody>
      </p:sp>
    </p:spTree>
  </p:cSld>
  <p:clrMapOvr>
    <a:masterClrMapping/>
  </p:clrMapOvr>
  <p:transition spd="med" advTm="6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25400"/>
            <a:ext cx="9144000" cy="4157663"/>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7" name="Picture 22" descr="O_signature_wht_rgb.png"/>
          <p:cNvPicPr>
            <a:picLocks noChangeAspect="1"/>
          </p:cNvPicPr>
          <p:nvPr userDrawn="1"/>
        </p:nvPicPr>
        <p:blipFill>
          <a:blip r:embed="rId2" cstate="print"/>
          <a:srcRect/>
          <a:stretch>
            <a:fillRect/>
          </a:stretch>
        </p:blipFill>
        <p:spPr bwMode="auto">
          <a:xfrm>
            <a:off x="261938" y="254000"/>
            <a:ext cx="2147887" cy="661988"/>
          </a:xfrm>
          <a:prstGeom prst="rect">
            <a:avLst/>
          </a:prstGeom>
          <a:noFill/>
          <a:ln w="9525">
            <a:noFill/>
            <a:miter lim="800000"/>
            <a:headEnd/>
            <a:tailEnd/>
          </a:ln>
        </p:spPr>
      </p:pic>
      <p:sp>
        <p:nvSpPr>
          <p:cNvPr id="8" name="Rectangle 7"/>
          <p:cNvSpPr/>
          <p:nvPr userDrawn="1"/>
        </p:nvSpPr>
        <p:spPr>
          <a:xfrm>
            <a:off x="5715000" y="-25400"/>
            <a:ext cx="3429000" cy="4157663"/>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7" name="Title 1"/>
          <p:cNvSpPr>
            <a:spLocks noGrp="1"/>
          </p:cNvSpPr>
          <p:nvPr>
            <p:ph type="title"/>
          </p:nvPr>
        </p:nvSpPr>
        <p:spPr bwMode="white">
          <a:xfrm>
            <a:off x="451485" y="1583267"/>
            <a:ext cx="5026448"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bwMode="white">
          <a:xfrm>
            <a:off x="450849" y="2914276"/>
            <a:ext cx="5027083" cy="1048124"/>
          </a:xfrm>
        </p:spPr>
        <p:txBody>
          <a:bodyPr/>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p:nvPr>
        </p:nvSpPr>
        <p:spPr>
          <a:xfrm>
            <a:off x="5715000" y="-25400"/>
            <a:ext cx="3429000" cy="4157663"/>
          </a:xfrm>
          <a:effectLst>
            <a:innerShdw blurRad="63500" dist="50800" dir="10800000">
              <a:prstClr val="black">
                <a:alpha val="50000"/>
              </a:prstClr>
            </a:innerShdw>
          </a:effectLst>
        </p:spPr>
        <p:txBody>
          <a:bodyPr rtlCol="0" anchor="ctr" anchorCtr="1">
            <a:noAutofit/>
          </a:bodyPr>
          <a:lstStyle>
            <a:lvl1pPr>
              <a:buFontTx/>
              <a:buNone/>
              <a:defRPr lang="en-US" baseline="0">
                <a:solidFill>
                  <a:schemeClr val="bg1"/>
                </a:solidFill>
              </a:defRPr>
            </a:lvl1pPr>
          </a:lstStyle>
          <a:p>
            <a:pPr lvl="0"/>
            <a:r>
              <a:rPr lang="en-US" noProof="0" smtClean="0"/>
              <a:t>Click icon to add picture</a:t>
            </a:r>
            <a:endParaRPr lang="en-US" noProof="0"/>
          </a:p>
        </p:txBody>
      </p:sp>
    </p:spTree>
  </p:cSld>
  <p:clrMapOvr>
    <a:masterClrMapping/>
  </p:clrMapOvr>
  <p:transition spd="med" advTm="6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160463"/>
            <a:ext cx="9144000" cy="29797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7" name="Title 1"/>
          <p:cNvSpPr>
            <a:spLocks noGrp="1"/>
          </p:cNvSpPr>
          <p:nvPr>
            <p:ph type="title"/>
          </p:nvPr>
        </p:nvSpPr>
        <p:spPr>
          <a:xfrm>
            <a:off x="804981" y="245538"/>
            <a:ext cx="7771752" cy="761995"/>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a:lstStyle>
            <a:lvl1pPr marL="223838" indent="-223838">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cSld>
  <p:clrMapOvr>
    <a:masterClrMapping/>
  </p:clrMapOvr>
  <p:transition spd="med" advTm="6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3" name="Rectangle 2"/>
          <p:cNvSpPr/>
          <p:nvPr userDrawn="1"/>
        </p:nvSpPr>
        <p:spPr>
          <a:xfrm>
            <a:off x="5715000" y="0"/>
            <a:ext cx="3429000" cy="4630738"/>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grpSp>
        <p:nvGrpSpPr>
          <p:cNvPr id="2" name="Group 5"/>
          <p:cNvGrpSpPr>
            <a:grpSpLocks/>
          </p:cNvGrpSpPr>
          <p:nvPr userDrawn="1"/>
        </p:nvGrpSpPr>
        <p:grpSpPr bwMode="auto">
          <a:xfrm>
            <a:off x="0" y="4629150"/>
            <a:ext cx="9144000" cy="168275"/>
            <a:chOff x="0" y="4629150"/>
            <a:chExt cx="9144000" cy="168275"/>
          </a:xfrm>
        </p:grpSpPr>
        <p:pic>
          <p:nvPicPr>
            <p:cNvPr id="5"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1" name="Title 1"/>
          <p:cNvSpPr>
            <a:spLocks noGrp="1"/>
          </p:cNvSpPr>
          <p:nvPr>
            <p:ph type="title"/>
          </p:nvPr>
        </p:nvSpPr>
        <p:spPr>
          <a:xfrm>
            <a:off x="802761" y="1571843"/>
            <a:ext cx="4709053" cy="1100723"/>
          </a:xfrm>
        </p:spPr>
        <p:txBody>
          <a:bodyPr/>
          <a:lstStyle>
            <a:lvl1pPr>
              <a:defRPr sz="2800" b="1">
                <a:ln w="0">
                  <a:noFill/>
                </a:ln>
                <a:solidFill>
                  <a:schemeClr val="tx1"/>
                </a:solidFill>
                <a:effectLst/>
              </a:defRPr>
            </a:lvl1pPr>
          </a:lstStyle>
          <a:p>
            <a:r>
              <a:rPr lang="en-US" smtClean="0"/>
              <a:t>Click to edit Master title style</a:t>
            </a:r>
            <a:endParaRPr lang="en-US" dirty="0"/>
          </a:p>
        </p:txBody>
      </p:sp>
    </p:spTree>
  </p:cSld>
  <p:clrMapOvr>
    <a:masterClrMapping/>
  </p:clrMapOvr>
  <p:transition spd="med" advTm="6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4" name="Rectangle 3"/>
          <p:cNvSpPr/>
          <p:nvPr userDrawn="1"/>
        </p:nvSpPr>
        <p:spPr>
          <a:xfrm>
            <a:off x="5715000" y="0"/>
            <a:ext cx="3429000" cy="4630738"/>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grpSp>
        <p:nvGrpSpPr>
          <p:cNvPr id="2" name="Group 5"/>
          <p:cNvGrpSpPr>
            <a:grpSpLocks/>
          </p:cNvGrpSpPr>
          <p:nvPr userDrawn="1"/>
        </p:nvGrpSpPr>
        <p:grpSpPr bwMode="auto">
          <a:xfrm>
            <a:off x="0" y="4629150"/>
            <a:ext cx="9144000" cy="168275"/>
            <a:chOff x="0" y="4629150"/>
            <a:chExt cx="9144000" cy="168275"/>
          </a:xfrm>
        </p:grpSpPr>
        <p:pic>
          <p:nvPicPr>
            <p:cNvPr id="6"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7"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1" name="Title 1"/>
          <p:cNvSpPr>
            <a:spLocks noGrp="1"/>
          </p:cNvSpPr>
          <p:nvPr>
            <p:ph type="title"/>
          </p:nvPr>
        </p:nvSpPr>
        <p:spPr>
          <a:xfrm>
            <a:off x="802761" y="1571843"/>
            <a:ext cx="4709040" cy="1100723"/>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5715000" y="-2117"/>
            <a:ext cx="342900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smtClean="0"/>
              <a:t>Click icon to add picture</a:t>
            </a:r>
            <a:endParaRPr lang="en-US" noProof="0"/>
          </a:p>
        </p:txBody>
      </p:sp>
    </p:spTree>
  </p:cSld>
  <p:clrMapOvr>
    <a:masterClrMapping/>
  </p:clrMapOvr>
  <p:transition spd="med" advTm="6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4" name="Rectangle 3"/>
          <p:cNvSpPr/>
          <p:nvPr userDrawn="1"/>
        </p:nvSpPr>
        <p:spPr>
          <a:xfrm>
            <a:off x="0" y="1160463"/>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grpSp>
        <p:nvGrpSpPr>
          <p:cNvPr id="2" name="Group 8"/>
          <p:cNvGrpSpPr>
            <a:grpSpLocks/>
          </p:cNvGrpSpPr>
          <p:nvPr userDrawn="1"/>
        </p:nvGrpSpPr>
        <p:grpSpPr bwMode="auto">
          <a:xfrm>
            <a:off x="0" y="4629150"/>
            <a:ext cx="9144000" cy="168275"/>
            <a:chOff x="0" y="4629150"/>
            <a:chExt cx="9144000" cy="168275"/>
          </a:xfrm>
        </p:grpSpPr>
        <p:pic>
          <p:nvPicPr>
            <p:cNvPr id="6"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7"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0" name="Text Placeholder 9"/>
          <p:cNvSpPr>
            <a:spLocks noGrp="1"/>
          </p:cNvSpPr>
          <p:nvPr>
            <p:ph type="body" sz="quarter" idx="11"/>
          </p:nvPr>
        </p:nvSpPr>
        <p:spPr>
          <a:xfrm>
            <a:off x="804347" y="1459241"/>
            <a:ext cx="5029186" cy="2410019"/>
          </a:xfrm>
        </p:spPr>
        <p:txBody>
          <a:bodyPr>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lvl="0"/>
            <a:r>
              <a:rPr lang="en-US" smtClean="0"/>
              <a:t>Click to edit Master text styles</a:t>
            </a:r>
          </a:p>
          <a:p>
            <a:pPr lvl="1"/>
            <a:r>
              <a:rPr lang="en-US" smtClean="0"/>
              <a:t>Second level</a:t>
            </a:r>
          </a:p>
        </p:txBody>
      </p:sp>
      <p:sp>
        <p:nvSpPr>
          <p:cNvPr id="12" name="Picture Placeholder 11"/>
          <p:cNvSpPr>
            <a:spLocks noGrp="1"/>
          </p:cNvSpPr>
          <p:nvPr>
            <p:ph type="pic" sz="quarter" idx="12"/>
          </p:nvPr>
        </p:nvSpPr>
        <p:spPr>
          <a:xfrm>
            <a:off x="5941222" y="0"/>
            <a:ext cx="3064933" cy="4629150"/>
          </a:xfrm>
          <a:ln>
            <a:noFill/>
          </a:ln>
          <a:effectLst/>
        </p:spPr>
        <p:txBody>
          <a:bodyPr rtlCol="0" anchor="ctr">
            <a:noAutofit/>
          </a:bodyPr>
          <a:lstStyle>
            <a:lvl1pPr marL="0" indent="0" algn="ctr">
              <a:buNone/>
              <a:defRPr>
                <a:ln>
                  <a:noFill/>
                </a:ln>
                <a:solidFill>
                  <a:schemeClr val="tx1"/>
                </a:solidFill>
              </a:defRPr>
            </a:lvl1pPr>
          </a:lstStyle>
          <a:p>
            <a:pPr lvl="0"/>
            <a:r>
              <a:rPr lang="en-US" noProof="0" smtClean="0"/>
              <a:t>Click icon to add picture</a:t>
            </a:r>
            <a:endParaRPr lang="en-US" noProof="0"/>
          </a:p>
        </p:txBody>
      </p:sp>
    </p:spTree>
  </p:cSld>
  <p:clrMapOvr>
    <a:masterClrMapping/>
  </p:clrMapOvr>
  <p:transition spd="med" advTm="6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7" name="Rectangle 6"/>
          <p:cNvSpPr/>
          <p:nvPr userDrawn="1"/>
        </p:nvSpPr>
        <p:spPr>
          <a:xfrm>
            <a:off x="5943600" y="0"/>
            <a:ext cx="32004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pic>
        <p:nvPicPr>
          <p:cNvPr id="8" name="Picture 18" descr="O_signature_wht_rgb.png"/>
          <p:cNvPicPr>
            <a:picLocks noChangeAspect="1"/>
          </p:cNvPicPr>
          <p:nvPr userDrawn="1"/>
        </p:nvPicPr>
        <p:blipFill>
          <a:blip r:embed="rId2" cstate="print"/>
          <a:srcRect/>
          <a:stretch>
            <a:fillRect/>
          </a:stretch>
        </p:blipFill>
        <p:spPr bwMode="auto">
          <a:xfrm>
            <a:off x="261938" y="254000"/>
            <a:ext cx="2147887" cy="661988"/>
          </a:xfrm>
          <a:prstGeom prst="rect">
            <a:avLst/>
          </a:prstGeom>
          <a:noFill/>
          <a:ln w="9525">
            <a:noFill/>
            <a:miter lim="800000"/>
            <a:headEnd/>
            <a:tailEnd/>
          </a:ln>
        </p:spPr>
      </p:pic>
      <p:sp>
        <p:nvSpPr>
          <p:cNvPr id="17" name="Title 1"/>
          <p:cNvSpPr>
            <a:spLocks noGrp="1"/>
          </p:cNvSpPr>
          <p:nvPr>
            <p:ph type="title"/>
          </p:nvPr>
        </p:nvSpPr>
        <p:spPr>
          <a:xfrm>
            <a:off x="451485" y="1583268"/>
            <a:ext cx="5026449"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50" y="2914276"/>
            <a:ext cx="5027083" cy="1048124"/>
          </a:xfrm>
        </p:spPr>
        <p:txBody>
          <a:bodyPr/>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p:nvPr>
        </p:nvSpPr>
        <p:spPr>
          <a:xfrm>
            <a:off x="5943600" y="0"/>
            <a:ext cx="3200400" cy="5143500"/>
          </a:xfrm>
          <a:effectLst>
            <a:innerShdw blurRad="63500" dist="50800" dir="10800000">
              <a:prstClr val="black">
                <a:alpha val="50000"/>
              </a:prstClr>
            </a:innerShdw>
          </a:effectLst>
        </p:spPr>
        <p:txBody>
          <a:bodyPr rtlCol="0" anchor="ctr" anchorCtr="1">
            <a:noAutofit/>
          </a:bodyPr>
          <a:lstStyle>
            <a:lvl1pPr marL="60312" indent="0">
              <a:buFontTx/>
              <a:buNone/>
              <a:defRPr baseline="0">
                <a:solidFill>
                  <a:schemeClr val="bg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5" name="Rectangle 4"/>
          <p:cNvSpPr/>
          <p:nvPr userDrawn="1"/>
        </p:nvSpPr>
        <p:spPr>
          <a:xfrm>
            <a:off x="2990850" y="1160463"/>
            <a:ext cx="615315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0" name="Text Placeholder 9"/>
          <p:cNvSpPr>
            <a:spLocks noGrp="1"/>
          </p:cNvSpPr>
          <p:nvPr>
            <p:ph type="body" sz="quarter" idx="11"/>
          </p:nvPr>
        </p:nvSpPr>
        <p:spPr>
          <a:xfrm>
            <a:off x="3443821" y="1430281"/>
            <a:ext cx="5369979" cy="2523657"/>
          </a:xfrm>
        </p:spPr>
        <p:txBody>
          <a:bodyPr/>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
        <p:nvSpPr>
          <p:cNvPr id="6" name="Picture Placeholder 11"/>
          <p:cNvSpPr>
            <a:spLocks noGrp="1"/>
          </p:cNvSpPr>
          <p:nvPr>
            <p:ph type="pic" sz="quarter" idx="13"/>
          </p:nvPr>
        </p:nvSpPr>
        <p:spPr>
          <a:xfrm>
            <a:off x="6351" y="1159936"/>
            <a:ext cx="2944368" cy="2971800"/>
          </a:xfrm>
          <a:ln>
            <a:noFill/>
          </a:ln>
          <a:effectLst>
            <a:reflection stA="30000" endPos="4000" dir="5400000" sy="-100000" algn="bl" rotWithShape="0"/>
          </a:effectLst>
        </p:spPr>
        <p:txBody>
          <a:bodyPr rtlCol="0" anchor="ctr">
            <a:noAutofit/>
          </a:bodyPr>
          <a:lstStyle>
            <a:lvl1pPr marL="0" indent="0" algn="ctr">
              <a:buNone/>
              <a:defRPr>
                <a:ln>
                  <a:noFill/>
                </a:ln>
                <a:solidFill>
                  <a:schemeClr val="tx1"/>
                </a:solidFill>
              </a:defRPr>
            </a:lvl1pPr>
          </a:lstStyle>
          <a:p>
            <a:pPr lvl="0"/>
            <a:r>
              <a:rPr lang="en-US" noProof="0" smtClean="0"/>
              <a:t>Click icon to add picture</a:t>
            </a:r>
            <a:endParaRPr lang="en-US" noProof="0"/>
          </a:p>
        </p:txBody>
      </p:sp>
    </p:spTree>
  </p:cSld>
  <p:clrMapOvr>
    <a:masterClrMapping/>
  </p:clrMapOvr>
  <p:transition spd="med" advTm="6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6" name="Rectangle 5"/>
          <p:cNvSpPr/>
          <p:nvPr userDrawn="1"/>
        </p:nvSpPr>
        <p:spPr>
          <a:xfrm>
            <a:off x="0" y="1716088"/>
            <a:ext cx="4284663" cy="24209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Rectangle 6"/>
          <p:cNvSpPr/>
          <p:nvPr userDrawn="1"/>
        </p:nvSpPr>
        <p:spPr bwMode="auto">
          <a:xfrm>
            <a:off x="1588" y="1157288"/>
            <a:ext cx="42910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defTabSz="914400" fontAlgn="auto">
              <a:spcBef>
                <a:spcPts val="0"/>
              </a:spcBef>
              <a:spcAft>
                <a:spcPts val="0"/>
              </a:spcAft>
              <a:defRPr/>
            </a:pPr>
            <a:endParaRPr lang="en-US" sz="4000" b="1">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p:nvPr>
        </p:nvSpPr>
        <p:spPr>
          <a:xfrm>
            <a:off x="4318000" y="1156648"/>
            <a:ext cx="4825998" cy="2971800"/>
          </a:xfrm>
          <a:effectLst>
            <a:reflection blurRad="63500" stA="50000" endPos="7000" dir="5400000" sy="-100000" algn="bl" rotWithShape="0"/>
          </a:effectLst>
        </p:spPr>
        <p:txBody>
          <a:bodyPr rtlCol="0" anchor="ctr" anchorCtr="1">
            <a:noAutofit/>
          </a:bodyPr>
          <a:lstStyle>
            <a:lvl1pPr marL="0" indent="0" algn="ctr">
              <a:buNone/>
              <a:defRPr/>
            </a:lvl1pPr>
          </a:lstStyle>
          <a:p>
            <a:pPr lvl="0"/>
            <a:r>
              <a:rPr lang="en-US" noProof="0" smtClean="0"/>
              <a:t>Click icon to add picture</a:t>
            </a:r>
            <a:endParaRPr lang="en-US" noProof="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p:nvPr>
        </p:nvSpPr>
        <p:spPr bwMode="white">
          <a:xfrm>
            <a:off x="804346" y="1163620"/>
            <a:ext cx="3412068" cy="544351"/>
          </a:xfrm>
          <a:noFill/>
        </p:spPr>
        <p:txBody>
          <a:bodyPr anchor="ctr">
            <a:noAutofit/>
          </a:bodyPr>
          <a:lstStyle>
            <a:lvl1pPr marL="0" indent="0">
              <a:spcAft>
                <a:spcPts val="0"/>
              </a:spcAft>
              <a:buNone/>
              <a:defRPr sz="2000" b="1" cap="none" baseline="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804346" y="245538"/>
            <a:ext cx="8221121" cy="770462"/>
          </a:xfrm>
        </p:spPr>
        <p:txBody>
          <a:bodyPr/>
          <a:lstStyle>
            <a:lvl1pPr>
              <a:defRPr/>
            </a:lvl1pPr>
          </a:lstStyle>
          <a:p>
            <a:r>
              <a:rPr lang="en-US" smtClean="0"/>
              <a:t>Click to edit Master title style</a:t>
            </a:r>
            <a:endParaRPr lang="en-US" dirty="0"/>
          </a:p>
        </p:txBody>
      </p:sp>
    </p:spTree>
  </p:cSld>
  <p:clrMapOvr>
    <a:masterClrMapping/>
  </p:clrMapOvr>
  <p:transition spd="med" advTm="6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5" name="Rectangle 4"/>
          <p:cNvSpPr/>
          <p:nvPr userDrawn="1"/>
        </p:nvSpPr>
        <p:spPr>
          <a:xfrm>
            <a:off x="0" y="1160463"/>
            <a:ext cx="9144000" cy="2971800"/>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Text Placeholder 9"/>
          <p:cNvSpPr>
            <a:spLocks noGrp="1"/>
          </p:cNvSpPr>
          <p:nvPr>
            <p:ph type="body" sz="quarter" idx="11"/>
          </p:nvPr>
        </p:nvSpPr>
        <p:spPr bwMode="white">
          <a:xfrm>
            <a:off x="797999" y="1422404"/>
            <a:ext cx="7617881" cy="1354667"/>
          </a:xfrm>
        </p:spPr>
        <p:txBody>
          <a:bodyPr>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p:nvPr>
        </p:nvSpPr>
        <p:spPr bwMode="white">
          <a:xfrm>
            <a:off x="899602" y="2844803"/>
            <a:ext cx="3994149" cy="443953"/>
          </a:xfrm>
          <a:noFill/>
        </p:spPr>
        <p:txBody>
          <a:bodyPr anchor="b">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
        <p:nvSpPr>
          <p:cNvPr id="8" name="Text Placeholder 22"/>
          <p:cNvSpPr>
            <a:spLocks noGrp="1"/>
          </p:cNvSpPr>
          <p:nvPr>
            <p:ph type="body" sz="quarter" idx="17"/>
          </p:nvPr>
        </p:nvSpPr>
        <p:spPr bwMode="white">
          <a:xfrm>
            <a:off x="899602" y="3343623"/>
            <a:ext cx="3994149" cy="703448"/>
          </a:xfrm>
          <a:noFill/>
        </p:spPr>
        <p:txBody>
          <a:bodyPr>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transition spd="med" advTm="6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5" name="Rectangle 26"/>
          <p:cNvSpPr>
            <a:spLocks noChangeArrowheads="1"/>
          </p:cNvSpPr>
          <p:nvPr userDrawn="1"/>
        </p:nvSpPr>
        <p:spPr bwMode="auto">
          <a:xfrm flipH="1">
            <a:off x="3171825" y="1117600"/>
            <a:ext cx="26988" cy="3155950"/>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defTabSz="914400" fontAlgn="auto">
              <a:spcBef>
                <a:spcPts val="0"/>
              </a:spcBef>
              <a:spcAft>
                <a:spcPts val="0"/>
              </a:spcAft>
              <a:defRPr/>
            </a:pPr>
            <a:endParaRPr lang="en-US">
              <a:solidFill>
                <a:srgbClr val="000000"/>
              </a:solidFill>
              <a:latin typeface="Arial"/>
            </a:endParaRPr>
          </a:p>
        </p:txBody>
      </p:sp>
      <p:sp>
        <p:nvSpPr>
          <p:cNvPr id="12" name="Text Placeholder 22"/>
          <p:cNvSpPr>
            <a:spLocks noGrp="1"/>
          </p:cNvSpPr>
          <p:nvPr>
            <p:ph type="body" sz="quarter" idx="16"/>
          </p:nvPr>
        </p:nvSpPr>
        <p:spPr>
          <a:xfrm>
            <a:off x="457201" y="1126067"/>
            <a:ext cx="2607406" cy="3149600"/>
          </a:xfrm>
          <a:noFill/>
        </p:spPr>
        <p:txBody>
          <a:bodyPr anchor="ctr">
            <a:noAutofit/>
          </a:bodyPr>
          <a:lstStyle>
            <a:lvl1pPr marL="0" marR="0" indent="0" algn="l" defTabSz="228600" rtl="0" eaLnBrk="1" fontAlgn="auto" latinLnBrk="0" hangingPunct="1">
              <a:lnSpc>
                <a:spcPct val="100000"/>
              </a:lnSpc>
              <a:spcBef>
                <a:spcPts val="0"/>
              </a:spcBef>
              <a:spcAft>
                <a:spcPts val="600"/>
              </a:spcAft>
              <a:buClr>
                <a:srgbClr val="FF0000"/>
              </a:buClr>
              <a:buSzPct val="85000"/>
              <a:buFont typeface="Arial" pitchFamily="34" charset="0"/>
              <a:buNone/>
              <a:tabLst/>
              <a:defRPr sz="1800" b="0" cap="none" baseline="0">
                <a:solidFill>
                  <a:schemeClr val="tx1"/>
                </a:solidFill>
              </a:defRPr>
            </a:lvl1pPr>
            <a:lvl2pPr marL="169863" indent="-169863">
              <a:buClr>
                <a:schemeClr val="accent1"/>
              </a:buClr>
              <a:buFont typeface="Wingdings" charset="2"/>
              <a:buChar char="§"/>
              <a:defRPr sz="1600"/>
            </a:lvl2pPr>
          </a:lstStyle>
          <a:p>
            <a:pPr lvl="0"/>
            <a:r>
              <a:rPr lang="en-US" smtClean="0"/>
              <a:t>Click to edit Master text styles</a:t>
            </a:r>
          </a:p>
          <a:p>
            <a:pPr lvl="1"/>
            <a:r>
              <a:rPr lang="en-US" smtClean="0"/>
              <a:t>Second level</a:t>
            </a:r>
          </a:p>
        </p:txBody>
      </p:sp>
      <p:sp>
        <p:nvSpPr>
          <p:cNvPr id="3" name="Chart Placeholder 2"/>
          <p:cNvSpPr>
            <a:spLocks noGrp="1"/>
          </p:cNvSpPr>
          <p:nvPr>
            <p:ph type="chart" sz="quarter" idx="17"/>
          </p:nvPr>
        </p:nvSpPr>
        <p:spPr>
          <a:xfrm>
            <a:off x="3482976" y="1123950"/>
            <a:ext cx="5236560" cy="3151717"/>
          </a:xfrm>
        </p:spPr>
        <p:txBody>
          <a:bodyPr rtlCol="0" anchor="ctr" anchorCtr="1">
            <a:noAutofit/>
          </a:bodyPr>
          <a:lstStyle>
            <a:lvl1pPr marL="60325" indent="0" algn="ctr">
              <a:buNone/>
              <a:defRPr/>
            </a:lvl1pPr>
          </a:lstStyle>
          <a:p>
            <a:pPr lvl="0"/>
            <a:r>
              <a:rPr lang="en-US" noProof="0" smtClean="0"/>
              <a:t>Click icon to add chart</a:t>
            </a:r>
            <a:endParaRPr lang="en-US" noProof="0"/>
          </a:p>
        </p:txBody>
      </p:sp>
      <p:sp>
        <p:nvSpPr>
          <p:cNvPr id="9"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Tree>
  </p:cSld>
  <p:clrMapOvr>
    <a:masterClrMapping/>
  </p:clrMapOvr>
  <p:transition spd="med" advTm="6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grpSp>
        <p:nvGrpSpPr>
          <p:cNvPr id="3" name="Group 4"/>
          <p:cNvGrpSpPr>
            <a:grpSpLocks/>
          </p:cNvGrpSpPr>
          <p:nvPr userDrawn="1"/>
        </p:nvGrpSpPr>
        <p:grpSpPr bwMode="auto">
          <a:xfrm>
            <a:off x="2103438" y="1774825"/>
            <a:ext cx="4937125" cy="1593850"/>
            <a:chOff x="2113332" y="1464413"/>
            <a:chExt cx="4936386" cy="1595045"/>
          </a:xfrm>
        </p:grpSpPr>
        <p:pic>
          <p:nvPicPr>
            <p:cNvPr id="4" name="Picture 10"/>
            <p:cNvPicPr>
              <a:picLocks noChangeAspect="1"/>
            </p:cNvPicPr>
            <p:nvPr/>
          </p:nvPicPr>
          <p:blipFill>
            <a:blip r:embed="rId2" cstate="print"/>
            <a:srcRect/>
            <a:stretch>
              <a:fillRect/>
            </a:stretch>
          </p:blipFill>
          <p:spPr bwMode="auto">
            <a:xfrm>
              <a:off x="2113332" y="1464413"/>
              <a:ext cx="4936386" cy="1595045"/>
            </a:xfrm>
            <a:prstGeom prst="rect">
              <a:avLst/>
            </a:prstGeom>
            <a:noFill/>
            <a:ln w="9525">
              <a:noFill/>
              <a:miter lim="800000"/>
              <a:headEnd/>
              <a:tailEnd/>
            </a:ln>
          </p:spPr>
        </p:pic>
        <p:pic>
          <p:nvPicPr>
            <p:cNvPr id="5" name="Picture 1034" descr="HSET_clr_rgb"/>
            <p:cNvPicPr>
              <a:picLocks noChangeAspect="1" noChangeArrowheads="1"/>
            </p:cNvPicPr>
            <p:nvPr/>
          </p:nvPicPr>
          <p:blipFill>
            <a:blip r:embed="rId3" cstate="print"/>
            <a:srcRect/>
            <a:stretch>
              <a:fillRect/>
            </a:stretch>
          </p:blipFill>
          <p:spPr bwMode="auto">
            <a:xfrm>
              <a:off x="2481263" y="1700213"/>
              <a:ext cx="4179887" cy="1198562"/>
            </a:xfrm>
            <a:prstGeom prst="rect">
              <a:avLst/>
            </a:prstGeom>
            <a:noFill/>
            <a:ln w="9525">
              <a:noFill/>
              <a:miter lim="800000"/>
              <a:headEnd/>
              <a:tailEnd/>
            </a:ln>
          </p:spPr>
        </p:pic>
      </p:grpSp>
    </p:spTree>
  </p:cSld>
  <p:clrMapOvr>
    <a:masterClrMapping/>
  </p:clrMapOvr>
  <p:transition spd="med" advTm="6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2" name="Picture 1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3" name="Picture 22" descr="O_signature_clr_rgb.jpg"/>
          <p:cNvPicPr>
            <a:picLocks noChangeAspect="1"/>
          </p:cNvPicPr>
          <p:nvPr/>
        </p:nvPicPr>
        <p:blipFill>
          <a:blip r:embed="rId3" cstate="print"/>
          <a:srcRect/>
          <a:stretch>
            <a:fillRect/>
          </a:stretch>
        </p:blipFill>
        <p:spPr bwMode="auto">
          <a:xfrm>
            <a:off x="855663" y="1328738"/>
            <a:ext cx="7315200" cy="2249487"/>
          </a:xfrm>
          <a:prstGeom prst="rect">
            <a:avLst/>
          </a:prstGeom>
          <a:noFill/>
          <a:ln w="9525">
            <a:noFill/>
            <a:miter lim="800000"/>
            <a:headEnd/>
            <a:tailEnd/>
          </a:ln>
        </p:spPr>
      </p:pic>
    </p:spTree>
  </p:cSld>
  <p:clrMapOvr>
    <a:masterClrMapping/>
  </p:clrMapOvr>
  <p:transition spd="med" advTm="6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cstate="print"/>
          <a:srcRect/>
          <a:stretch>
            <a:fillRect/>
          </a:stretch>
        </p:blipFill>
        <p:spPr bwMode="auto">
          <a:xfrm>
            <a:off x="0" y="0"/>
            <a:ext cx="9144000" cy="4813300"/>
          </a:xfrm>
          <a:prstGeom prst="rect">
            <a:avLst/>
          </a:prstGeom>
          <a:noFill/>
          <a:ln w="9525">
            <a:noFill/>
            <a:miter lim="800000"/>
            <a:headEnd/>
            <a:tailEnd/>
          </a:ln>
        </p:spPr>
      </p:pic>
      <p:sp>
        <p:nvSpPr>
          <p:cNvPr id="11" name="Title 1"/>
          <p:cNvSpPr>
            <a:spLocks noGrp="1"/>
          </p:cNvSpPr>
          <p:nvPr>
            <p:ph type="title"/>
          </p:nvPr>
        </p:nvSpPr>
        <p:spPr>
          <a:xfrm>
            <a:off x="802760" y="1571843"/>
            <a:ext cx="5030787" cy="1100723"/>
          </a:xfrm>
        </p:spPr>
        <p:txBody>
          <a:bodyPr/>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smtClean="0"/>
              <a:t>Click to edit Master title style</a:t>
            </a:r>
            <a:endParaRPr lang="en-US" dirty="0"/>
          </a:p>
        </p:txBody>
      </p:sp>
    </p:spTree>
  </p:cSld>
  <p:clrMapOvr>
    <a:masterClrMapping/>
  </p:clrMapOvr>
  <p:transition spd="med" advTm="6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srcRect/>
          <a:stretch>
            <a:fillRect/>
          </a:stretch>
        </p:blipFill>
        <p:spPr bwMode="auto">
          <a:xfrm>
            <a:off x="0" y="0"/>
            <a:ext cx="9144000" cy="4813300"/>
          </a:xfrm>
          <a:prstGeom prst="rect">
            <a:avLst/>
          </a:prstGeom>
          <a:noFill/>
          <a:ln w="9525">
            <a:noFill/>
            <a:miter lim="800000"/>
            <a:headEnd/>
            <a:tailEnd/>
          </a:ln>
        </p:spPr>
      </p:pic>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lstStyle>
            <a:lvl1pPr>
              <a:defRPr/>
            </a:lvl1pPr>
          </a:lstStyle>
          <a:p>
            <a:r>
              <a:rPr lang="en-US" smtClean="0"/>
              <a:t>Click to edit Master title style</a:t>
            </a:r>
            <a:endParaRPr lang="en-US" dirty="0"/>
          </a:p>
        </p:txBody>
      </p:sp>
    </p:spTree>
  </p:cSld>
  <p:clrMapOvr>
    <a:masterClrMapping/>
  </p:clrMapOvr>
  <p:transition spd="med" advTm="6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cstate="print"/>
          <a:srcRect/>
          <a:stretch>
            <a:fillRect/>
          </a:stretch>
        </p:blipFill>
        <p:spPr bwMode="auto">
          <a:xfrm>
            <a:off x="0" y="0"/>
            <a:ext cx="9144000" cy="4813300"/>
          </a:xfrm>
          <a:prstGeom prst="rect">
            <a:avLst/>
          </a:prstGeom>
          <a:noFill/>
          <a:ln w="9525">
            <a:noFill/>
            <a:miter lim="800000"/>
            <a:headEnd/>
            <a:tailEnd/>
          </a:ln>
        </p:spPr>
      </p:pic>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cSld>
  <p:clrMapOvr>
    <a:masterClrMapping/>
  </p:clrMapOvr>
  <p:transition spd="med" advTm="6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a:xfrm>
            <a:off x="6037263" y="4791075"/>
            <a:ext cx="2895600" cy="274638"/>
          </a:xfrm>
          <a:prstGeom prst="rect">
            <a:avLst/>
          </a:prstGeom>
        </p:spPr>
        <p:txBody>
          <a:bodyPr/>
          <a:lstStyle>
            <a:lvl1pPr>
              <a:defRPr/>
            </a:lvl1pPr>
          </a:lstStyle>
          <a:p>
            <a:pPr defTabSz="914400">
              <a:defRPr/>
            </a:pPr>
            <a:endParaRPr lang="en-US">
              <a:solidFill>
                <a:srgbClr val="000000"/>
              </a:solidFill>
            </a:endParaRPr>
          </a:p>
        </p:txBody>
      </p:sp>
    </p:spTree>
  </p:cSld>
  <p:clrMapOvr>
    <a:masterClrMapping/>
  </p:clrMapOvr>
  <p:transition spd="med" advTm="6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25400"/>
            <a:ext cx="9144000" cy="51689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7" name="Rectangle 6"/>
          <p:cNvSpPr/>
          <p:nvPr userDrawn="1"/>
        </p:nvSpPr>
        <p:spPr>
          <a:xfrm>
            <a:off x="0" y="-25400"/>
            <a:ext cx="9144000" cy="4157663"/>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pic>
        <p:nvPicPr>
          <p:cNvPr id="8" name="Picture 18" descr="O_signature_wht_rgb.png"/>
          <p:cNvPicPr>
            <a:picLocks noChangeAspect="1"/>
          </p:cNvPicPr>
          <p:nvPr userDrawn="1"/>
        </p:nvPicPr>
        <p:blipFill>
          <a:blip r:embed="rId2" cstate="print"/>
          <a:srcRect/>
          <a:stretch>
            <a:fillRect/>
          </a:stretch>
        </p:blipFill>
        <p:spPr bwMode="auto">
          <a:xfrm>
            <a:off x="261938" y="254000"/>
            <a:ext cx="2147887" cy="661988"/>
          </a:xfrm>
          <a:prstGeom prst="rect">
            <a:avLst/>
          </a:prstGeom>
          <a:noFill/>
          <a:ln w="9525">
            <a:noFill/>
            <a:miter lim="800000"/>
            <a:headEnd/>
            <a:tailEnd/>
          </a:ln>
        </p:spPr>
      </p:pic>
      <p:sp>
        <p:nvSpPr>
          <p:cNvPr id="9" name="Rectangle 8"/>
          <p:cNvSpPr/>
          <p:nvPr userDrawn="1"/>
        </p:nvSpPr>
        <p:spPr>
          <a:xfrm>
            <a:off x="5943600" y="-25400"/>
            <a:ext cx="3200400" cy="4157663"/>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17" name="Title 1"/>
          <p:cNvSpPr>
            <a:spLocks noGrp="1"/>
          </p:cNvSpPr>
          <p:nvPr>
            <p:ph type="title"/>
          </p:nvPr>
        </p:nvSpPr>
        <p:spPr>
          <a:xfrm>
            <a:off x="451485" y="1583268"/>
            <a:ext cx="5026448"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50850" y="2914276"/>
            <a:ext cx="5027083" cy="1048124"/>
          </a:xfrm>
        </p:spPr>
        <p:txBody>
          <a:bodyPr/>
          <a:lstStyle>
            <a:lvl1pPr marL="0" marR="0" indent="0" algn="l" defTabSz="22855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p:nvPr>
        </p:nvSpPr>
        <p:spPr>
          <a:xfrm>
            <a:off x="5943600" y="-25399"/>
            <a:ext cx="3200400" cy="4157663"/>
          </a:xfrm>
          <a:effectLst>
            <a:innerShdw blurRad="63500" dist="50800" dir="10800000">
              <a:prstClr val="black">
                <a:alpha val="50000"/>
              </a:prstClr>
            </a:innerShdw>
          </a:effectLst>
        </p:spPr>
        <p:txBody>
          <a:bodyPr rtlCol="0" anchor="ctr" anchorCtr="1">
            <a:noAutofit/>
          </a:bodyPr>
          <a:lstStyle>
            <a:lvl1pPr>
              <a:buFontTx/>
              <a:buNone/>
              <a:defRPr lang="en-US" baseline="0">
                <a:solidFill>
                  <a:schemeClr val="bg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6037263" y="4791075"/>
            <a:ext cx="2895600" cy="274638"/>
          </a:xfrm>
          <a:prstGeom prst="rect">
            <a:avLst/>
          </a:prstGeom>
        </p:spPr>
        <p:txBody>
          <a:bodyPr/>
          <a:lstStyle>
            <a:lvl1pPr>
              <a:defRPr/>
            </a:lvl1pPr>
          </a:lstStyle>
          <a:p>
            <a:pPr defTabSz="914400">
              <a:defRPr/>
            </a:pPr>
            <a:endParaRPr lang="en-US">
              <a:solidFill>
                <a:srgbClr val="000000"/>
              </a:solidFill>
            </a:endParaRPr>
          </a:p>
        </p:txBody>
      </p:sp>
    </p:spTree>
  </p:cSld>
  <p:clrMapOvr>
    <a:masterClrMapping/>
  </p:clrMapOvr>
  <p:transition spd="med" advTm="6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37263" y="4791075"/>
            <a:ext cx="2895600" cy="274638"/>
          </a:xfrm>
          <a:prstGeom prst="rect">
            <a:avLst/>
          </a:prstGeom>
        </p:spPr>
        <p:txBody>
          <a:bodyPr/>
          <a:lstStyle>
            <a:lvl1pPr>
              <a:defRPr/>
            </a:lvl1pPr>
          </a:lstStyle>
          <a:p>
            <a:pPr defTabSz="914400">
              <a:defRPr/>
            </a:pPr>
            <a:endParaRPr lang="en-US">
              <a:solidFill>
                <a:srgbClr val="000000"/>
              </a:solidFill>
            </a:endParaRPr>
          </a:p>
        </p:txBody>
      </p:sp>
    </p:spTree>
  </p:cSld>
  <p:clrMapOvr>
    <a:masterClrMapping/>
  </p:clrMapOvr>
  <p:transition spd="med" advTm="6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37263" y="4791075"/>
            <a:ext cx="2895600" cy="274638"/>
          </a:xfrm>
          <a:prstGeom prst="rect">
            <a:avLst/>
          </a:prstGeom>
        </p:spPr>
        <p:txBody>
          <a:bodyPr/>
          <a:lstStyle>
            <a:lvl1pPr>
              <a:defRPr/>
            </a:lvl1pPr>
          </a:lstStyle>
          <a:p>
            <a:pPr defTabSz="914400">
              <a:defRPr/>
            </a:pPr>
            <a:endParaRPr lang="en-US">
              <a:solidFill>
                <a:srgbClr val="000000"/>
              </a:solidFill>
            </a:endParaRPr>
          </a:p>
        </p:txBody>
      </p:sp>
    </p:spTree>
  </p:cSld>
  <p:clrMapOvr>
    <a:masterClrMapping/>
  </p:clrMapOvr>
  <p:transition spd="med" advTm="6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37263" y="4791075"/>
            <a:ext cx="2895600" cy="274638"/>
          </a:xfrm>
          <a:prstGeom prst="rect">
            <a:avLst/>
          </a:prstGeom>
        </p:spPr>
        <p:txBody>
          <a:bodyPr/>
          <a:lstStyle>
            <a:lvl1pPr>
              <a:defRPr/>
            </a:lvl1pPr>
          </a:lstStyle>
          <a:p>
            <a:pPr defTabSz="914400">
              <a:defRPr/>
            </a:pPr>
            <a:endParaRPr lang="en-US">
              <a:solidFill>
                <a:srgbClr val="000000"/>
              </a:solidFill>
            </a:endParaRPr>
          </a:p>
        </p:txBody>
      </p:sp>
    </p:spTree>
  </p:cSld>
  <p:clrMapOvr>
    <a:masterClrMapping/>
  </p:clrMapOvr>
  <p:transition spd="med" advTm="6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5" name="Picture 16"/>
          <p:cNvPicPr>
            <a:picLocks noChangeAspect="1" noChangeArrowheads="1"/>
          </p:cNvPicPr>
          <p:nvPr userDrawn="1"/>
        </p:nvPicPr>
        <p:blipFill>
          <a:blip r:embed="rId3" cstate="print"/>
          <a:srcRect/>
          <a:stretch>
            <a:fillRect/>
          </a:stretch>
        </p:blipFill>
        <p:spPr bwMode="auto">
          <a:xfrm>
            <a:off x="1144588" y="3101975"/>
            <a:ext cx="2227262" cy="277813"/>
          </a:xfrm>
          <a:prstGeom prst="rect">
            <a:avLst/>
          </a:prstGeom>
          <a:noFill/>
          <a:ln w="9525">
            <a:noFill/>
            <a:miter lim="800000"/>
            <a:headEnd/>
            <a:tailEnd/>
          </a:ln>
        </p:spPr>
      </p:pic>
      <p:pic>
        <p:nvPicPr>
          <p:cNvPr id="6" name="Picture 74" descr="Tall Red"/>
          <p:cNvPicPr>
            <a:picLocks noChangeArrowheads="1"/>
          </p:cNvPicPr>
          <p:nvPr userDrawn="1"/>
        </p:nvPicPr>
        <p:blipFill>
          <a:blip r:embed="rId4" cstate="print"/>
          <a:srcRect/>
          <a:stretch>
            <a:fillRect/>
          </a:stretch>
        </p:blipFill>
        <p:spPr bwMode="auto">
          <a:xfrm>
            <a:off x="0" y="685800"/>
            <a:ext cx="1144588" cy="2117725"/>
          </a:xfrm>
          <a:prstGeom prst="rect">
            <a:avLst/>
          </a:prstGeom>
          <a:solidFill>
            <a:schemeClr val="tx2"/>
          </a:solidFill>
          <a:ln w="9525">
            <a:noFill/>
            <a:miter lim="800000"/>
            <a:headEnd/>
            <a:tailEnd/>
          </a:ln>
        </p:spPr>
      </p:pic>
      <p:pic>
        <p:nvPicPr>
          <p:cNvPr id="7" name="Picture 75" descr="Wide Red"/>
          <p:cNvPicPr>
            <a:picLocks noChangeArrowheads="1"/>
          </p:cNvPicPr>
          <p:nvPr userDrawn="1"/>
        </p:nvPicPr>
        <p:blipFill>
          <a:blip r:embed="rId5" cstate="print"/>
          <a:srcRect/>
          <a:stretch>
            <a:fillRect/>
          </a:stretch>
        </p:blipFill>
        <p:spPr bwMode="auto">
          <a:xfrm>
            <a:off x="3262313" y="685800"/>
            <a:ext cx="5881687" cy="2117725"/>
          </a:xfrm>
          <a:prstGeom prst="rect">
            <a:avLst/>
          </a:prstGeom>
          <a:solidFill>
            <a:schemeClr val="tx2"/>
          </a:solidFill>
          <a:ln w="9525">
            <a:noFill/>
            <a:miter lim="800000"/>
            <a:headEnd/>
            <a:tailEnd/>
          </a:ln>
        </p:spPr>
      </p:pic>
      <p:sp>
        <p:nvSpPr>
          <p:cNvPr id="2" name="Title 1"/>
          <p:cNvSpPr>
            <a:spLocks noGrp="1"/>
          </p:cNvSpPr>
          <p:nvPr>
            <p:ph type="ctrTitle"/>
          </p:nvPr>
        </p:nvSpPr>
        <p:spPr>
          <a:xfrm>
            <a:off x="1152922" y="3596148"/>
            <a:ext cx="7772797" cy="670855"/>
          </a:xfrm>
        </p:spPr>
        <p:txBody>
          <a:bodyPr anchor="b"/>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a:prstGeom prst="rect">
            <a:avLst/>
          </a:prstGeom>
        </p:spPr>
        <p:txBody>
          <a:bodyPr/>
          <a:lstStyle>
            <a:lvl1pPr>
              <a:defRPr/>
            </a:lvl1pPr>
          </a:lstStyle>
          <a:p>
            <a:pPr defTabSz="914400">
              <a:defRPr/>
            </a:pPr>
            <a:endParaRPr lang="en-US">
              <a:solidFill>
                <a:srgbClr val="000000"/>
              </a:solidFill>
            </a:endParaRPr>
          </a:p>
        </p:txBody>
      </p:sp>
    </p:spTree>
  </p:cSld>
  <p:clrMapOvr>
    <a:masterClrMapping/>
  </p:clrMapOvr>
  <p:transition spd="med" advTm="6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37263" y="4791075"/>
            <a:ext cx="2895600" cy="274638"/>
          </a:xfrm>
          <a:prstGeom prst="rect">
            <a:avLst/>
          </a:prstGeom>
        </p:spPr>
        <p:txBody>
          <a:bodyPr/>
          <a:lstStyle>
            <a:lvl1pPr>
              <a:defRPr/>
            </a:lvl1pPr>
          </a:lstStyle>
          <a:p>
            <a:pPr defTabSz="914400">
              <a:defRPr/>
            </a:pPr>
            <a:endParaRPr lang="en-US">
              <a:solidFill>
                <a:srgbClr val="000000"/>
              </a:solidFill>
            </a:endParaRPr>
          </a:p>
        </p:txBody>
      </p:sp>
    </p:spTree>
  </p:cSld>
  <p:clrMapOvr>
    <a:masterClrMapping/>
  </p:clrMapOvr>
  <p:transition spd="med" advTm="6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4767263"/>
            <a:ext cx="2895600" cy="274637"/>
          </a:xfrm>
          <a:prstGeom prst="rect">
            <a:avLst/>
          </a:prstGeom>
        </p:spPr>
        <p:txBody>
          <a:bodyPr/>
          <a:lstStyle>
            <a:lvl1pPr>
              <a:defRPr/>
            </a:lvl1pPr>
          </a:lstStyle>
          <a:p>
            <a:pPr defTabSz="914400">
              <a:defRPr/>
            </a:pPr>
            <a:endParaRPr lang="en-US">
              <a:solidFill>
                <a:srgbClr val="000000"/>
              </a:solidFill>
            </a:endParaRPr>
          </a:p>
        </p:txBody>
      </p:sp>
    </p:spTree>
  </p:cSld>
  <p:clrMapOvr>
    <a:masterClrMapping/>
  </p:clrMapOvr>
  <p:transition spd="med" advTm="6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4" name="Picture 9"/>
            <p:cNvPicPr>
              <a:picLocks noChangeAspect="1" noChangeArrowheads="1"/>
            </p:cNvPicPr>
            <p:nvPr/>
          </p:nvPicPr>
          <p:blipFill>
            <a:blip r:embed="rId3" cstate="print"/>
            <a:srcRect/>
            <a:stretch>
              <a:fillRect/>
            </a:stretch>
          </p:blipFill>
          <p:spPr bwMode="auto">
            <a:xfrm>
              <a:off x="1628180" y="2094112"/>
              <a:ext cx="5998766" cy="750094"/>
            </a:xfrm>
            <a:prstGeom prst="rect">
              <a:avLst/>
            </a:prstGeom>
            <a:noFill/>
            <a:ln w="9525">
              <a:noFill/>
              <a:miter lim="800000"/>
              <a:headEnd/>
              <a:tailEnd/>
            </a:ln>
          </p:spPr>
        </p:pic>
      </p:grpSp>
    </p:spTree>
  </p:cSld>
  <p:clrMapOvr>
    <a:masterClrMapping/>
  </p:clrMapOvr>
  <p:transition spd="med" advTm="6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160463"/>
            <a:ext cx="9144000" cy="29797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grpSp>
        <p:nvGrpSpPr>
          <p:cNvPr id="6" name="Group 9"/>
          <p:cNvGrpSpPr>
            <a:grpSpLocks/>
          </p:cNvGrpSpPr>
          <p:nvPr userDrawn="1"/>
        </p:nvGrpSpPr>
        <p:grpSpPr bwMode="auto">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17" name="Title 1"/>
          <p:cNvSpPr>
            <a:spLocks noGrp="1"/>
          </p:cNvSpPr>
          <p:nvPr>
            <p:ph type="title"/>
          </p:nvPr>
        </p:nvSpPr>
        <p:spPr>
          <a:xfrm>
            <a:off x="804981" y="245539"/>
            <a:ext cx="7771752" cy="761995"/>
          </a:xfrm>
        </p:spPr>
        <p:txBody>
          <a:bodyPr/>
          <a:lstStyle>
            <a:lvl1pPr algn="l" defTabSz="914202"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3"/>
            <a:ext cx="7771752" cy="2616201"/>
          </a:xfrm>
        </p:spPr>
        <p:txBody>
          <a:bodyPr/>
          <a:lstStyle>
            <a:lvl1pPr marL="342826" indent="-342826">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3" name="Rectangle 2"/>
          <p:cNvSpPr/>
          <p:nvPr userDrawn="1"/>
        </p:nvSpPr>
        <p:spPr>
          <a:xfrm>
            <a:off x="5715000" y="0"/>
            <a:ext cx="3429000" cy="4630738"/>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grpSp>
        <p:nvGrpSpPr>
          <p:cNvPr id="4" name="Group 5"/>
          <p:cNvGrpSpPr>
            <a:grpSpLocks/>
          </p:cNvGrpSpPr>
          <p:nvPr userDrawn="1"/>
        </p:nvGrpSpPr>
        <p:grpSpPr bwMode="auto">
          <a:xfrm>
            <a:off x="0" y="4629150"/>
            <a:ext cx="9144000" cy="168275"/>
            <a:chOff x="0" y="4629150"/>
            <a:chExt cx="9144000" cy="168275"/>
          </a:xfrm>
        </p:grpSpPr>
        <p:pic>
          <p:nvPicPr>
            <p:cNvPr id="5"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7" name="Rectangle 6"/>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11" name="Title 1"/>
          <p:cNvSpPr>
            <a:spLocks noGrp="1"/>
          </p:cNvSpPr>
          <p:nvPr>
            <p:ph type="title"/>
          </p:nvPr>
        </p:nvSpPr>
        <p:spPr>
          <a:xfrm>
            <a:off x="802762" y="1571844"/>
            <a:ext cx="4709053" cy="1100723"/>
          </a:xfrm>
        </p:spPr>
        <p:txBody>
          <a:bodyPr/>
          <a:lstStyle>
            <a:lvl1pPr>
              <a:defRPr sz="2800" b="1">
                <a:ln w="0">
                  <a:noFill/>
                </a:ln>
                <a:solidFill>
                  <a:schemeClr val="tx1"/>
                </a:solidFill>
                <a:effectLst/>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4629150"/>
            <a:ext cx="9144000" cy="168275"/>
            <a:chOff x="0" y="4629150"/>
            <a:chExt cx="9144000" cy="168275"/>
          </a:xfrm>
        </p:grpSpPr>
        <p:pic>
          <p:nvPicPr>
            <p:cNvPr id="5"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6"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7" name="Rectangle 6"/>
          <p:cNvSpPr/>
          <p:nvPr userDrawn="1"/>
        </p:nvSpPr>
        <p:spPr>
          <a:xfrm>
            <a:off x="5715000" y="0"/>
            <a:ext cx="3429000" cy="4630738"/>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11" name="Title 1"/>
          <p:cNvSpPr>
            <a:spLocks noGrp="1"/>
          </p:cNvSpPr>
          <p:nvPr>
            <p:ph type="title"/>
          </p:nvPr>
        </p:nvSpPr>
        <p:spPr>
          <a:xfrm>
            <a:off x="802761" y="1571844"/>
            <a:ext cx="4709040" cy="1100723"/>
          </a:xfrm>
        </p:spPr>
        <p:txBody>
          <a:bodyPr/>
          <a:lstStyle>
            <a:lvl1pPr algn="l" defTabSz="914202"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5715000" y="-2117"/>
            <a:ext cx="342900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4" name="Rectangle 3"/>
          <p:cNvSpPr/>
          <p:nvPr userDrawn="1"/>
        </p:nvSpPr>
        <p:spPr>
          <a:xfrm>
            <a:off x="0" y="1160463"/>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grpSp>
        <p:nvGrpSpPr>
          <p:cNvPr id="5" name="Group 8"/>
          <p:cNvGrpSpPr>
            <a:grpSpLocks/>
          </p:cNvGrpSpPr>
          <p:nvPr userDrawn="1"/>
        </p:nvGrpSpPr>
        <p:grpSpPr bwMode="auto">
          <a:xfrm>
            <a:off x="0" y="4629150"/>
            <a:ext cx="9144000" cy="168275"/>
            <a:chOff x="0" y="4629150"/>
            <a:chExt cx="9144000" cy="168275"/>
          </a:xfrm>
        </p:grpSpPr>
        <p:pic>
          <p:nvPicPr>
            <p:cNvPr id="6"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7"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10" name="Text Placeholder 9"/>
          <p:cNvSpPr>
            <a:spLocks noGrp="1"/>
          </p:cNvSpPr>
          <p:nvPr>
            <p:ph type="body" sz="quarter" idx="11"/>
          </p:nvPr>
        </p:nvSpPr>
        <p:spPr>
          <a:xfrm>
            <a:off x="804347" y="1459242"/>
            <a:ext cx="5029186" cy="2410019"/>
          </a:xfrm>
        </p:spPr>
        <p:txBody>
          <a:bodyPr>
            <a:noAutofit/>
          </a:bodyPr>
          <a:lstStyle>
            <a:lvl1pPr marL="0" marR="0" indent="0" algn="l" defTabSz="22855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lvl="0"/>
            <a:r>
              <a:rPr lang="en-US" smtClean="0"/>
              <a:t>Click to edit Master text styles</a:t>
            </a:r>
          </a:p>
          <a:p>
            <a:pPr lvl="1"/>
            <a:r>
              <a:rPr lang="en-US" smtClean="0"/>
              <a:t>Second level</a:t>
            </a:r>
          </a:p>
        </p:txBody>
      </p:sp>
      <p:sp>
        <p:nvSpPr>
          <p:cNvPr id="12" name="Picture Placeholder 11"/>
          <p:cNvSpPr>
            <a:spLocks noGrp="1"/>
          </p:cNvSpPr>
          <p:nvPr>
            <p:ph type="pic" sz="quarter" idx="12"/>
          </p:nvPr>
        </p:nvSpPr>
        <p:spPr>
          <a:xfrm>
            <a:off x="5941223" y="0"/>
            <a:ext cx="3064933" cy="4629150"/>
          </a:xfrm>
          <a:ln>
            <a:noFill/>
          </a:ln>
          <a:effectLst/>
        </p:spPr>
        <p:txBody>
          <a:bodyPr rtlCol="0" anchor="ctr">
            <a:noAutofit/>
          </a:bodyPr>
          <a:lstStyle>
            <a:lvl1pPr marL="0" indent="0" algn="ctr">
              <a:buNone/>
              <a:defRPr>
                <a:ln>
                  <a:noFill/>
                </a:ln>
                <a:solidFill>
                  <a:schemeClr val="tx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5" name="Rectangle 4"/>
          <p:cNvSpPr/>
          <p:nvPr userDrawn="1"/>
        </p:nvSpPr>
        <p:spPr>
          <a:xfrm>
            <a:off x="2990850" y="1160463"/>
            <a:ext cx="615315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7" name="Rectangle 6"/>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
        <p:nvSpPr>
          <p:cNvPr id="10" name="Text Placeholder 9"/>
          <p:cNvSpPr>
            <a:spLocks noGrp="1"/>
          </p:cNvSpPr>
          <p:nvPr>
            <p:ph type="body" sz="quarter" idx="11"/>
          </p:nvPr>
        </p:nvSpPr>
        <p:spPr>
          <a:xfrm>
            <a:off x="3443822" y="1430282"/>
            <a:ext cx="5369979" cy="2523657"/>
          </a:xfrm>
        </p:spPr>
        <p:txBody>
          <a:bodyPr/>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
        <p:nvSpPr>
          <p:cNvPr id="6" name="Picture Placeholder 11"/>
          <p:cNvSpPr>
            <a:spLocks noGrp="1"/>
          </p:cNvSpPr>
          <p:nvPr>
            <p:ph type="pic" sz="quarter" idx="13"/>
          </p:nvPr>
        </p:nvSpPr>
        <p:spPr>
          <a:xfrm>
            <a:off x="6351" y="1159936"/>
            <a:ext cx="2944368" cy="2971800"/>
          </a:xfrm>
          <a:ln>
            <a:noFill/>
          </a:ln>
          <a:effectLst>
            <a:reflection stA="30000" endPos="4000" dir="5400000" sy="-100000" algn="bl" rotWithShape="0"/>
          </a:effectLst>
        </p:spPr>
        <p:txBody>
          <a:bodyPr rtlCol="0" anchor="ctr">
            <a:noAutofit/>
          </a:bodyPr>
          <a:lstStyle>
            <a:lvl1pPr marL="0" indent="0" algn="ctr">
              <a:buNone/>
              <a:defRPr>
                <a:ln>
                  <a:noFill/>
                </a:ln>
                <a:solidFill>
                  <a:schemeClr val="tx1"/>
                </a:solidFill>
              </a:defRPr>
            </a:lvl1pPr>
          </a:lstStyle>
          <a:p>
            <a:pPr lvl="0"/>
            <a:r>
              <a:rPr lang="en-US" noProof="0" smtClean="0"/>
              <a:t>Click icon to add picture</a:t>
            </a:r>
            <a:endParaRPr lang="en-US" noProof="0"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7.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1.w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04863" y="246063"/>
            <a:ext cx="8229600" cy="40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804863" y="1524000"/>
            <a:ext cx="8229600" cy="2928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2052" name="Picture 20" descr="Oracle WHITE"/>
          <p:cNvPicPr>
            <a:picLocks noChangeArrowheads="1"/>
          </p:cNvPicPr>
          <p:nvPr/>
        </p:nvPicPr>
        <p:blipFill>
          <a:blip r:embed="rId23" cstate="print"/>
          <a:srcRect/>
          <a:stretch>
            <a:fillRect/>
          </a:stretch>
        </p:blipFill>
        <p:spPr bwMode="auto">
          <a:xfrm>
            <a:off x="8015288" y="4668838"/>
            <a:ext cx="704850" cy="88900"/>
          </a:xfrm>
          <a:prstGeom prst="rect">
            <a:avLst/>
          </a:prstGeom>
          <a:noFill/>
          <a:ln w="9525">
            <a:noFill/>
            <a:miter lim="800000"/>
            <a:headEnd/>
            <a:tailEnd/>
          </a:ln>
        </p:spPr>
      </p:pic>
      <p:grpSp>
        <p:nvGrpSpPr>
          <p:cNvPr id="2053" name="Group 4"/>
          <p:cNvGrpSpPr>
            <a:grpSpLocks/>
          </p:cNvGrpSpPr>
          <p:nvPr/>
        </p:nvGrpSpPr>
        <p:grpSpPr bwMode="auto">
          <a:xfrm>
            <a:off x="0" y="4629150"/>
            <a:ext cx="9144000" cy="168275"/>
            <a:chOff x="0" y="4629150"/>
            <a:chExt cx="9144000" cy="168275"/>
          </a:xfrm>
        </p:grpSpPr>
        <p:pic>
          <p:nvPicPr>
            <p:cNvPr id="2059" name="Picture 25" descr="Red Bar"/>
            <p:cNvPicPr>
              <a:picLocks noChangeAspect="1" noChangeArrowheads="1"/>
            </p:cNvPicPr>
            <p:nvPr/>
          </p:nvPicPr>
          <p:blipFill>
            <a:blip r:embed="rId24"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2060" name="Picture 20" descr="Oracle WHITE"/>
            <p:cNvPicPr>
              <a:picLocks noChangeArrowheads="1"/>
            </p:cNvPicPr>
            <p:nvPr userDrawn="1"/>
          </p:nvPicPr>
          <p:blipFill>
            <a:blip r:embed="rId2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2054" name="Group 13"/>
          <p:cNvGrpSpPr>
            <a:grpSpLocks/>
          </p:cNvGrpSpPr>
          <p:nvPr/>
        </p:nvGrpSpPr>
        <p:grpSpPr bwMode="auto">
          <a:xfrm>
            <a:off x="598488" y="4913313"/>
            <a:ext cx="2538412" cy="219075"/>
            <a:chOff x="597807" y="4913973"/>
            <a:chExt cx="2539093" cy="218542"/>
          </a:xfrm>
        </p:grpSpPr>
        <p:sp>
          <p:nvSpPr>
            <p:cNvPr id="15" name="Text Box 14"/>
            <p:cNvSpPr txBox="1">
              <a:spLocks noChangeArrowheads="1"/>
            </p:cNvSpPr>
            <p:nvPr userDrawn="1"/>
          </p:nvSpPr>
          <p:spPr bwMode="auto">
            <a:xfrm>
              <a:off x="631153" y="4913973"/>
              <a:ext cx="2505747" cy="218542"/>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cs typeface="+mn-cs"/>
                </a:rPr>
                <a:t>Copyright © 2013, Oracle and/or its affiliates. All rights reserved.</a:t>
              </a:r>
            </a:p>
          </p:txBody>
        </p:sp>
        <p:cxnSp>
          <p:nvCxnSpPr>
            <p:cNvPr id="16" name="Straight Connector 15"/>
            <p:cNvCxnSpPr/>
            <p:nvPr userDrawn="1"/>
          </p:nvCxnSpPr>
          <p:spPr>
            <a:xfrm flipH="1">
              <a:off x="597807" y="4936144"/>
              <a:ext cx="1587" cy="96601"/>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49250" y="4883150"/>
            <a:ext cx="279400" cy="185738"/>
          </a:xfrm>
          <a:prstGeom prst="rect">
            <a:avLst/>
          </a:prstGeom>
        </p:spPr>
        <p:txBody>
          <a:bodyPr wrap="none" lIns="91420" tIns="45710" rIns="91420" bIns="45710">
            <a:spAutoFit/>
          </a:bodyPr>
          <a:lstStyle/>
          <a:p>
            <a:pPr algn="r" defTabSz="914202" fontAlgn="auto">
              <a:spcBef>
                <a:spcPts val="0"/>
              </a:spcBef>
              <a:spcAft>
                <a:spcPts val="0"/>
              </a:spcAft>
              <a:defRPr/>
            </a:pPr>
            <a:fld id="{2BB8DD10-9044-4AC1-878A-A3A654FB6EFA}" type="slidenum">
              <a:rPr lang="en-US" sz="600">
                <a:latin typeface="+mn-lt"/>
                <a:cs typeface="+mn-cs"/>
              </a:rPr>
              <a:pPr algn="r" defTabSz="914202" fontAlgn="auto">
                <a:spcBef>
                  <a:spcPts val="0"/>
                </a:spcBef>
                <a:spcAft>
                  <a:spcPts val="0"/>
                </a:spcAft>
                <a:defRPr/>
              </a:pPr>
              <a:t>‹#›</a:t>
            </a:fld>
            <a:endParaRPr lang="en-US" sz="600" dirty="0">
              <a:latin typeface="+mn-lt"/>
              <a:cs typeface="+mn-cs"/>
            </a:endParaRPr>
          </a:p>
        </p:txBody>
      </p:sp>
      <p:sp>
        <p:nvSpPr>
          <p:cNvPr id="21" name="Rectangle 20"/>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914202"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Lst>
  <p:transition spd="med">
    <p:fade/>
  </p:transition>
  <p:timing>
    <p:tnLst>
      <p:par>
        <p:cTn id="1" dur="indefinite" restart="never" nodeType="tmRoot"/>
      </p:par>
    </p:tnLst>
  </p:timing>
  <p:hf hdr="0" ftr="0" dt="0"/>
  <p:txStyles>
    <p:titleStyle>
      <a:lvl1pPr algn="l" defTabSz="912813" rtl="0" eaLnBrk="0" fontAlgn="base" hangingPunct="0">
        <a:lnSpc>
          <a:spcPct val="90000"/>
        </a:lnSpc>
        <a:spcBef>
          <a:spcPct val="0"/>
        </a:spcBef>
        <a:spcAft>
          <a:spcPct val="0"/>
        </a:spcAft>
        <a:defRPr sz="2800" b="1" kern="1200">
          <a:solidFill>
            <a:schemeClr val="tx1"/>
          </a:solidFill>
          <a:latin typeface="Arial" pitchFamily="34" charset="0"/>
          <a:ea typeface="+mj-ea"/>
          <a:cs typeface="Arial" pitchFamily="34" charset="0"/>
        </a:defRPr>
      </a:lvl1pPr>
      <a:lvl2pPr algn="l" defTabSz="912813"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2pPr>
      <a:lvl3pPr algn="l" defTabSz="912813"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3pPr>
      <a:lvl4pPr algn="l" defTabSz="912813"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4pPr>
      <a:lvl5pPr algn="l" defTabSz="912813"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5pPr>
      <a:lvl6pPr marL="457200" algn="l" defTabSz="912813" rtl="0" fontAlgn="base">
        <a:lnSpc>
          <a:spcPct val="90000"/>
        </a:lnSpc>
        <a:spcBef>
          <a:spcPct val="0"/>
        </a:spcBef>
        <a:spcAft>
          <a:spcPct val="0"/>
        </a:spcAft>
        <a:defRPr sz="2800" b="1">
          <a:solidFill>
            <a:schemeClr val="tx1"/>
          </a:solidFill>
          <a:latin typeface="Arial" pitchFamily="34" charset="0"/>
          <a:cs typeface="Arial" pitchFamily="34" charset="0"/>
        </a:defRPr>
      </a:lvl6pPr>
      <a:lvl7pPr marL="914400" algn="l" defTabSz="912813" rtl="0" fontAlgn="base">
        <a:lnSpc>
          <a:spcPct val="90000"/>
        </a:lnSpc>
        <a:spcBef>
          <a:spcPct val="0"/>
        </a:spcBef>
        <a:spcAft>
          <a:spcPct val="0"/>
        </a:spcAft>
        <a:defRPr sz="2800" b="1">
          <a:solidFill>
            <a:schemeClr val="tx1"/>
          </a:solidFill>
          <a:latin typeface="Arial" pitchFamily="34" charset="0"/>
          <a:cs typeface="Arial" pitchFamily="34" charset="0"/>
        </a:defRPr>
      </a:lvl7pPr>
      <a:lvl8pPr marL="1371600" algn="l" defTabSz="912813" rtl="0" fontAlgn="base">
        <a:lnSpc>
          <a:spcPct val="90000"/>
        </a:lnSpc>
        <a:spcBef>
          <a:spcPct val="0"/>
        </a:spcBef>
        <a:spcAft>
          <a:spcPct val="0"/>
        </a:spcAft>
        <a:defRPr sz="2800" b="1">
          <a:solidFill>
            <a:schemeClr val="tx1"/>
          </a:solidFill>
          <a:latin typeface="Arial" pitchFamily="34" charset="0"/>
          <a:cs typeface="Arial" pitchFamily="34" charset="0"/>
        </a:defRPr>
      </a:lvl8pPr>
      <a:lvl9pPr marL="1828800" algn="l" defTabSz="912813" rtl="0" fontAlgn="base">
        <a:lnSpc>
          <a:spcPct val="90000"/>
        </a:lnSpc>
        <a:spcBef>
          <a:spcPct val="0"/>
        </a:spcBef>
        <a:spcAft>
          <a:spcPct val="0"/>
        </a:spcAft>
        <a:defRPr sz="2800" b="1">
          <a:solidFill>
            <a:schemeClr val="tx1"/>
          </a:solidFill>
          <a:latin typeface="Arial" pitchFamily="34" charset="0"/>
          <a:cs typeface="Arial" pitchFamily="34" charset="0"/>
        </a:defRPr>
      </a:lvl9pPr>
    </p:titleStyle>
    <p:bodyStyle>
      <a:lvl1pPr marL="227013" indent="-166688" algn="l" defTabSz="227013" rtl="0" eaLnBrk="0" fontAlgn="base" hangingPunct="0">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0238" indent="-227013" algn="l" defTabSz="227013"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3138" indent="-173038" algn="l" defTabSz="227013" rtl="0" eaLnBrk="0" fontAlgn="base" hangingPunct="0">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0338" indent="-227013" algn="l" defTabSz="227013"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7213" indent="-166688" algn="l" defTabSz="912813"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055" indent="-228550"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56" indent="-228550"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57" indent="-228550"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58" indent="-228550"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02" rtl="0" eaLnBrk="1" latinLnBrk="0" hangingPunct="1">
        <a:defRPr sz="1800" kern="1200">
          <a:solidFill>
            <a:schemeClr val="tx1"/>
          </a:solidFill>
          <a:latin typeface="+mn-lt"/>
          <a:ea typeface="+mn-ea"/>
          <a:cs typeface="+mn-cs"/>
        </a:defRPr>
      </a:lvl1pPr>
      <a:lvl2pPr marL="457101" algn="l" defTabSz="914202" rtl="0" eaLnBrk="1" latinLnBrk="0" hangingPunct="1">
        <a:defRPr sz="1800" kern="1200">
          <a:solidFill>
            <a:schemeClr val="tx1"/>
          </a:solidFill>
          <a:latin typeface="+mn-lt"/>
          <a:ea typeface="+mn-ea"/>
          <a:cs typeface="+mn-cs"/>
        </a:defRPr>
      </a:lvl2pPr>
      <a:lvl3pPr marL="914202" algn="l" defTabSz="914202" rtl="0" eaLnBrk="1" latinLnBrk="0" hangingPunct="1">
        <a:defRPr sz="1800" kern="1200">
          <a:solidFill>
            <a:schemeClr val="tx1"/>
          </a:solidFill>
          <a:latin typeface="+mn-lt"/>
          <a:ea typeface="+mn-ea"/>
          <a:cs typeface="+mn-cs"/>
        </a:defRPr>
      </a:lvl3pPr>
      <a:lvl4pPr marL="1371303" algn="l" defTabSz="914202" rtl="0" eaLnBrk="1" latinLnBrk="0" hangingPunct="1">
        <a:defRPr sz="1800" kern="1200">
          <a:solidFill>
            <a:schemeClr val="tx1"/>
          </a:solidFill>
          <a:latin typeface="+mn-lt"/>
          <a:ea typeface="+mn-ea"/>
          <a:cs typeface="+mn-cs"/>
        </a:defRPr>
      </a:lvl4pPr>
      <a:lvl5pPr marL="1828404" algn="l" defTabSz="914202" rtl="0" eaLnBrk="1" latinLnBrk="0" hangingPunct="1">
        <a:defRPr sz="1800" kern="1200">
          <a:solidFill>
            <a:schemeClr val="tx1"/>
          </a:solidFill>
          <a:latin typeface="+mn-lt"/>
          <a:ea typeface="+mn-ea"/>
          <a:cs typeface="+mn-cs"/>
        </a:defRPr>
      </a:lvl5pPr>
      <a:lvl6pPr marL="2285505" algn="l" defTabSz="914202" rtl="0" eaLnBrk="1" latinLnBrk="0" hangingPunct="1">
        <a:defRPr sz="1800" kern="1200">
          <a:solidFill>
            <a:schemeClr val="tx1"/>
          </a:solidFill>
          <a:latin typeface="+mn-lt"/>
          <a:ea typeface="+mn-ea"/>
          <a:cs typeface="+mn-cs"/>
        </a:defRPr>
      </a:lvl6pPr>
      <a:lvl7pPr marL="2742606" algn="l" defTabSz="914202" rtl="0" eaLnBrk="1" latinLnBrk="0" hangingPunct="1">
        <a:defRPr sz="1800" kern="1200">
          <a:solidFill>
            <a:schemeClr val="tx1"/>
          </a:solidFill>
          <a:latin typeface="+mn-lt"/>
          <a:ea typeface="+mn-ea"/>
          <a:cs typeface="+mn-cs"/>
        </a:defRPr>
      </a:lvl7pPr>
      <a:lvl8pPr marL="3199707" algn="l" defTabSz="914202" rtl="0" eaLnBrk="1" latinLnBrk="0" hangingPunct="1">
        <a:defRPr sz="1800" kern="1200">
          <a:solidFill>
            <a:schemeClr val="tx1"/>
          </a:solidFill>
          <a:latin typeface="+mn-lt"/>
          <a:ea typeface="+mn-ea"/>
          <a:cs typeface="+mn-cs"/>
        </a:defRPr>
      </a:lvl8pPr>
      <a:lvl9pPr marL="3656808" algn="l" defTabSz="91420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04863" y="246063"/>
            <a:ext cx="8229600" cy="406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804863" y="1524000"/>
            <a:ext cx="8229600" cy="2928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2052" name="Picture 20" descr="Oracle WHITE"/>
          <p:cNvPicPr>
            <a:picLocks noChangeArrowheads="1"/>
          </p:cNvPicPr>
          <p:nvPr/>
        </p:nvPicPr>
        <p:blipFill>
          <a:blip r:embed="rId28" cstate="print"/>
          <a:srcRect/>
          <a:stretch>
            <a:fillRect/>
          </a:stretch>
        </p:blipFill>
        <p:spPr bwMode="auto">
          <a:xfrm>
            <a:off x="8015288" y="4668838"/>
            <a:ext cx="704850" cy="88900"/>
          </a:xfrm>
          <a:prstGeom prst="rect">
            <a:avLst/>
          </a:prstGeom>
          <a:noFill/>
          <a:ln w="9525">
            <a:noFill/>
            <a:miter lim="800000"/>
            <a:headEnd/>
            <a:tailEnd/>
          </a:ln>
        </p:spPr>
      </p:pic>
      <p:grpSp>
        <p:nvGrpSpPr>
          <p:cNvPr id="2" name="Group 4"/>
          <p:cNvGrpSpPr>
            <a:grpSpLocks/>
          </p:cNvGrpSpPr>
          <p:nvPr/>
        </p:nvGrpSpPr>
        <p:grpSpPr bwMode="auto">
          <a:xfrm>
            <a:off x="0" y="4629150"/>
            <a:ext cx="9144000" cy="168275"/>
            <a:chOff x="0" y="4629150"/>
            <a:chExt cx="9144000" cy="168275"/>
          </a:xfrm>
        </p:grpSpPr>
        <p:pic>
          <p:nvPicPr>
            <p:cNvPr id="2061" name="Picture 25" descr="Red Bar"/>
            <p:cNvPicPr>
              <a:picLocks noChangeAspect="1" noChangeArrowheads="1"/>
            </p:cNvPicPr>
            <p:nvPr/>
          </p:nvPicPr>
          <p:blipFill>
            <a:blip r:embed="rId29"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2062" name="Picture 20" descr="Oracle WHITE"/>
            <p:cNvPicPr>
              <a:picLocks noChangeArrowheads="1"/>
            </p:cNvPicPr>
            <p:nvPr userDrawn="1"/>
          </p:nvPicPr>
          <p:blipFill>
            <a:blip r:embed="rId28"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 name="Group 13"/>
          <p:cNvGrpSpPr>
            <a:grpSpLocks/>
          </p:cNvGrpSpPr>
          <p:nvPr/>
        </p:nvGrpSpPr>
        <p:grpSpPr bwMode="auto">
          <a:xfrm>
            <a:off x="598488" y="4913313"/>
            <a:ext cx="4584700" cy="219075"/>
            <a:chOff x="597807" y="4913790"/>
            <a:chExt cx="4584912" cy="219168"/>
          </a:xfrm>
        </p:grpSpPr>
        <p:sp>
          <p:nvSpPr>
            <p:cNvPr id="15" name="Text Box 14"/>
            <p:cNvSpPr txBox="1">
              <a:spLocks noChangeArrowheads="1"/>
            </p:cNvSpPr>
            <p:nvPr userDrawn="1"/>
          </p:nvSpPr>
          <p:spPr bwMode="auto">
            <a:xfrm>
              <a:off x="631146" y="4913790"/>
              <a:ext cx="2505191" cy="219168"/>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FF1414"/>
                </a:buClr>
                <a:buFont typeface="Arial"/>
                <a:buNone/>
                <a:defRPr/>
              </a:pPr>
              <a:r>
                <a:rPr lang="en-US" sz="600" smtClean="0">
                  <a:solidFill>
                    <a:srgbClr val="000000"/>
                  </a:solidFill>
                </a:rPr>
                <a:t>Copyright © 2013, Oracle and/or its affiliates. All rights reserved.</a:t>
              </a:r>
            </a:p>
          </p:txBody>
        </p:sp>
        <p:cxnSp>
          <p:nvCxnSpPr>
            <p:cNvPr id="16" name="Straight Connector 15"/>
            <p:cNvCxnSpPr/>
            <p:nvPr userDrawn="1"/>
          </p:nvCxnSpPr>
          <p:spPr>
            <a:xfrm flipH="1">
              <a:off x="597807" y="4936024"/>
              <a:ext cx="1587" cy="96878"/>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602" y="4913790"/>
              <a:ext cx="2259117" cy="219168"/>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FF1414"/>
                </a:buClr>
                <a:buFont typeface="Arial"/>
                <a:buNone/>
                <a:defRPr/>
              </a:pPr>
              <a:endParaRPr lang="en-US" sz="800" smtClean="0">
                <a:solidFill>
                  <a:srgbClr val="000000"/>
                </a:solidFill>
              </a:endParaRPr>
            </a:p>
          </p:txBody>
        </p:sp>
        <p:cxnSp>
          <p:nvCxnSpPr>
            <p:cNvPr id="19" name="Straight Connector 18"/>
            <p:cNvCxnSpPr/>
            <p:nvPr userDrawn="1"/>
          </p:nvCxnSpPr>
          <p:spPr>
            <a:xfrm flipH="1">
              <a:off x="2893438" y="4936024"/>
              <a:ext cx="1587" cy="96878"/>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5600" y="4883150"/>
            <a:ext cx="279400" cy="185738"/>
          </a:xfrm>
          <a:prstGeom prst="rect">
            <a:avLst/>
          </a:prstGeom>
        </p:spPr>
        <p:txBody>
          <a:bodyPr wrap="none">
            <a:spAutoFit/>
          </a:bodyPr>
          <a:lstStyle/>
          <a:p>
            <a:pPr algn="r" defTabSz="914400" fontAlgn="auto">
              <a:spcBef>
                <a:spcPts val="0"/>
              </a:spcBef>
              <a:spcAft>
                <a:spcPts val="0"/>
              </a:spcAft>
              <a:defRPr/>
            </a:pPr>
            <a:fld id="{FCBE8A56-8685-4C25-9DD8-60EC3B449C4F}" type="slidenum">
              <a:rPr lang="en-US" sz="600">
                <a:solidFill>
                  <a:srgbClr val="000000"/>
                </a:solidFill>
                <a:latin typeface="Arial"/>
              </a:rPr>
              <a:pPr algn="r" defTabSz="914400" fontAlgn="auto">
                <a:spcBef>
                  <a:spcPts val="0"/>
                </a:spcBef>
                <a:spcAft>
                  <a:spcPts val="0"/>
                </a:spcAft>
                <a:defRPr/>
              </a:pPr>
              <a:t>‹#›</a:t>
            </a:fld>
            <a:endParaRPr lang="en-US" sz="600">
              <a:solidFill>
                <a:srgbClr val="000000"/>
              </a:solidFill>
              <a:latin typeface="Arial"/>
            </a:endParaRPr>
          </a:p>
        </p:txBody>
      </p:sp>
      <p:sp>
        <p:nvSpPr>
          <p:cNvPr id="21" name="Rectangle 20"/>
          <p:cNvSpPr/>
          <p:nvPr/>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 id="2147484290" r:id="rId15"/>
    <p:sldLayoutId id="2147484291" r:id="rId16"/>
    <p:sldLayoutId id="2147484292" r:id="rId17"/>
    <p:sldLayoutId id="2147484294" r:id="rId18"/>
    <p:sldLayoutId id="2147484295" r:id="rId19"/>
    <p:sldLayoutId id="2147484296" r:id="rId20"/>
    <p:sldLayoutId id="2147484297" r:id="rId21"/>
    <p:sldLayoutId id="2147484298" r:id="rId22"/>
    <p:sldLayoutId id="2147484299" r:id="rId23"/>
    <p:sldLayoutId id="2147484300" r:id="rId24"/>
    <p:sldLayoutId id="2147484301" r:id="rId25"/>
    <p:sldLayoutId id="2147484302" r:id="rId26"/>
  </p:sldLayoutIdLst>
  <p:transition spd="med" advTm="6000">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8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8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8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8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800" b="1">
          <a:solidFill>
            <a:schemeClr val="tx1"/>
          </a:solidFill>
          <a:latin typeface="Arial" pitchFamily="34" charset="0"/>
          <a:cs typeface="Arial" pitchFamily="34" charset="0"/>
        </a:defRPr>
      </a:lvl9pPr>
    </p:titleStyle>
    <p:bodyStyle>
      <a:lvl1pPr marL="228600" indent="-168275" algn="l" defTabSz="228600" rtl="0" eaLnBrk="0" fontAlgn="base" hangingPunct="0">
        <a:spcBef>
          <a:spcPct val="0"/>
        </a:spcBef>
        <a:spcAft>
          <a:spcPts val="600"/>
        </a:spcAft>
        <a:buClr>
          <a:srgbClr val="FF0000"/>
        </a:buClr>
        <a:buSzPct val="85000"/>
        <a:buFont typeface="Wingdings" pitchFamily="2" charset="2"/>
        <a:buChar char="§"/>
        <a:defRPr sz="2000" kern="1200">
          <a:solidFill>
            <a:schemeClr val="tx1"/>
          </a:solidFill>
          <a:latin typeface="Arial" pitchFamily="34" charset="0"/>
          <a:ea typeface="+mn-ea"/>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2pPr>
      <a:lvl3pPr marL="974725" indent="-174625" algn="l" defTabSz="228600" rtl="0" eaLnBrk="0" fontAlgn="base" hangingPunct="0">
        <a:spcBef>
          <a:spcPct val="0"/>
        </a:spcBef>
        <a:spcAft>
          <a:spcPts val="600"/>
        </a:spcAft>
        <a:buClr>
          <a:srgbClr val="FF0000"/>
        </a:buClr>
        <a:buSzPct val="85000"/>
        <a:buFont typeface="Wingdings" pitchFamily="2" charset="2"/>
        <a:buChar char="§"/>
        <a:defRPr kern="1200">
          <a:solidFill>
            <a:schemeClr val="tx1"/>
          </a:solidFill>
          <a:latin typeface="Arial" pitchFamily="34" charset="0"/>
          <a:ea typeface="+mn-ea"/>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mn-ea"/>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my.oracle.com/site/pd/sss/cnt1765593.pptx" TargetMode="Externa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sis.org/Pasig/index.html" TargetMode="External"/><Relationship Id="rId2" Type="http://schemas.openxmlformats.org/officeDocument/2006/relationships/hyperlink" Target="http://www.fiz-cl.de/en/fiz-conferencelab/" TargetMode="Externa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419100" y="1992313"/>
            <a:ext cx="5254625" cy="990600"/>
          </a:xfrm>
        </p:spPr>
        <p:txBody>
          <a:bodyPr anchor="t"/>
          <a:lstStyle/>
          <a:p>
            <a:pPr eaLnBrk="1" hangingPunct="1">
              <a:lnSpc>
                <a:spcPct val="100000"/>
              </a:lnSpc>
              <a:spcBef>
                <a:spcPts val="2400"/>
              </a:spcBef>
              <a:spcAft>
                <a:spcPts val="1200"/>
              </a:spcAft>
            </a:pPr>
            <a:r>
              <a:rPr lang="en-US" dirty="0" smtClean="0"/>
              <a:t>Managing Data across the Archive</a:t>
            </a:r>
            <a:br>
              <a:rPr lang="en-US" dirty="0" smtClean="0"/>
            </a:br>
            <a:r>
              <a:rPr lang="en-US" dirty="0" smtClean="0"/>
              <a:t/>
            </a:r>
            <a:br>
              <a:rPr lang="en-US" dirty="0" smtClean="0"/>
            </a:br>
            <a:r>
              <a:rPr lang="en-US" sz="2000" dirty="0" smtClean="0"/>
              <a:t>Harm-Jan Wijngaarden</a:t>
            </a:r>
            <a:br>
              <a:rPr lang="en-US" sz="2000" dirty="0" smtClean="0"/>
            </a:br>
            <a:r>
              <a:rPr lang="en-US" sz="2000" dirty="0" smtClean="0"/>
              <a:t>EMEA Business Development Director</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April 2014</a:t>
            </a:r>
            <a:endParaRPr lang="en-US" sz="1600" b="0" i="1" dirty="0" smtClean="0"/>
          </a:p>
        </p:txBody>
      </p:sp>
      <p:pic>
        <p:nvPicPr>
          <p:cNvPr id="4" name="Picture Placeholder 9" descr="Internal Tape Library.png"/>
          <p:cNvPicPr>
            <a:picLocks noGrp="1" noChangeAspect="1"/>
          </p:cNvPicPr>
          <p:nvPr>
            <p:ph type="pic" sz="quarter" idx="4294967295"/>
          </p:nvPr>
        </p:nvPicPr>
        <p:blipFill>
          <a:blip r:embed="rId3" cstate="screen"/>
          <a:srcRect/>
          <a:stretch>
            <a:fillRect/>
          </a:stretch>
        </p:blipFill>
        <p:spPr>
          <a:xfrm>
            <a:off x="5873262" y="0"/>
            <a:ext cx="3294161" cy="5159326"/>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http://www.almacenamientoabierto.com/wp-content/uploads/2012/02/sl8500_inside.jpg"/>
          <p:cNvPicPr>
            <a:picLocks noChangeAspect="1" noChangeArrowheads="1"/>
          </p:cNvPicPr>
          <p:nvPr/>
        </p:nvPicPr>
        <p:blipFill>
          <a:blip r:embed="rId3" cstate="email">
            <a:duotone>
              <a:schemeClr val="bg2">
                <a:shade val="45000"/>
                <a:satMod val="135000"/>
              </a:schemeClr>
              <a:prstClr val="white"/>
            </a:duotone>
            <a:lum bright="40000" contrast="10000"/>
          </a:blip>
          <a:srcRect/>
          <a:stretch>
            <a:fillRect/>
          </a:stretch>
        </p:blipFill>
        <p:spPr bwMode="auto">
          <a:xfrm>
            <a:off x="0" y="555171"/>
            <a:ext cx="9144000" cy="4079891"/>
          </a:xfrm>
          <a:prstGeom prst="rect">
            <a:avLst/>
          </a:prstGeom>
          <a:noFill/>
          <a:effectLst>
            <a:softEdge rad="127000"/>
          </a:effectLst>
        </p:spPr>
      </p:pic>
      <p:sp>
        <p:nvSpPr>
          <p:cNvPr id="2" name="Title 1"/>
          <p:cNvSpPr>
            <a:spLocks noGrp="1"/>
          </p:cNvSpPr>
          <p:nvPr>
            <p:ph type="title"/>
          </p:nvPr>
        </p:nvSpPr>
        <p:spPr>
          <a:xfrm>
            <a:off x="771557" y="192472"/>
            <a:ext cx="8187385" cy="406395"/>
          </a:xfrm>
        </p:spPr>
        <p:txBody>
          <a:bodyPr>
            <a:normAutofit/>
          </a:bodyPr>
          <a:lstStyle/>
          <a:p>
            <a:r>
              <a:rPr lang="en-US" b="0" dirty="0" smtClean="0"/>
              <a:t>Manage your content through Content Management</a:t>
            </a:r>
            <a:endParaRPr lang="en-US" b="0" dirty="0"/>
          </a:p>
        </p:txBody>
      </p:sp>
      <p:sp>
        <p:nvSpPr>
          <p:cNvPr id="4" name="Text Placeholder 3"/>
          <p:cNvSpPr>
            <a:spLocks noGrp="1"/>
          </p:cNvSpPr>
          <p:nvPr>
            <p:ph type="body" sz="quarter" idx="13"/>
          </p:nvPr>
        </p:nvSpPr>
        <p:spPr>
          <a:xfrm>
            <a:off x="776853" y="542208"/>
            <a:ext cx="7657319" cy="304800"/>
          </a:xfrm>
        </p:spPr>
        <p:txBody>
          <a:bodyPr/>
          <a:lstStyle/>
          <a:p>
            <a:r>
              <a:rPr lang="en-US" sz="2200" dirty="0" smtClean="0">
                <a:solidFill>
                  <a:srgbClr val="FF0000"/>
                </a:solidFill>
              </a:rPr>
              <a:t>Deliver content in context seamlessly</a:t>
            </a:r>
            <a:endParaRPr lang="en-US" sz="2200" dirty="0">
              <a:solidFill>
                <a:srgbClr val="FF0000"/>
              </a:solidFill>
            </a:endParaRPr>
          </a:p>
        </p:txBody>
      </p:sp>
      <p:sp>
        <p:nvSpPr>
          <p:cNvPr id="18" name="Rectangle 29"/>
          <p:cNvSpPr>
            <a:spLocks noChangeArrowheads="1"/>
          </p:cNvSpPr>
          <p:nvPr/>
        </p:nvSpPr>
        <p:spPr bwMode="auto">
          <a:xfrm>
            <a:off x="6181909" y="1309655"/>
            <a:ext cx="2419167" cy="33929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r>
              <a:rPr lang="en-US" sz="1400" dirty="0">
                <a:solidFill>
                  <a:srgbClr val="FF0000"/>
                </a:solidFill>
                <a:cs typeface="Arial" charset="0"/>
              </a:rPr>
              <a:t>Secure</a:t>
            </a:r>
            <a:r>
              <a:rPr lang="en-US" sz="1400" dirty="0">
                <a:solidFill>
                  <a:schemeClr val="accent1"/>
                </a:solidFill>
                <a:cs typeface="Arial" charset="0"/>
              </a:rPr>
              <a:t> </a:t>
            </a:r>
            <a:r>
              <a:rPr lang="en-US" sz="1400" dirty="0">
                <a:cs typeface="Arial" charset="0"/>
              </a:rPr>
              <a:t>mark-up</a:t>
            </a:r>
            <a:r>
              <a:rPr lang="en-US" sz="1400" dirty="0">
                <a:solidFill>
                  <a:schemeClr val="accent1"/>
                </a:solidFill>
                <a:cs typeface="Arial" charset="0"/>
              </a:rPr>
              <a:t> </a:t>
            </a:r>
            <a:r>
              <a:rPr lang="en-US" sz="1400" dirty="0" smtClean="0">
                <a:cs typeface="Arial" charset="0"/>
              </a:rPr>
              <a:t>&amp; annotation</a:t>
            </a:r>
            <a:endParaRPr lang="en-US" sz="1400" dirty="0">
              <a:cs typeface="Arial" charset="0"/>
            </a:endParaRPr>
          </a:p>
        </p:txBody>
      </p:sp>
      <p:sp>
        <p:nvSpPr>
          <p:cNvPr id="19" name="Rectangle 30"/>
          <p:cNvSpPr>
            <a:spLocks noChangeArrowheads="1"/>
          </p:cNvSpPr>
          <p:nvPr/>
        </p:nvSpPr>
        <p:spPr bwMode="auto">
          <a:xfrm>
            <a:off x="6410715" y="3585482"/>
            <a:ext cx="1811294" cy="41592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r>
              <a:rPr lang="en-US" sz="1400" dirty="0">
                <a:solidFill>
                  <a:srgbClr val="FF0000"/>
                </a:solidFill>
                <a:cs typeface="Arial" charset="0"/>
              </a:rPr>
              <a:t>Store</a:t>
            </a:r>
            <a:r>
              <a:rPr lang="en-US" sz="1400" dirty="0">
                <a:solidFill>
                  <a:schemeClr val="accent1"/>
                </a:solidFill>
                <a:cs typeface="Arial" charset="0"/>
              </a:rPr>
              <a:t> </a:t>
            </a:r>
            <a:r>
              <a:rPr lang="en-US" sz="1400" dirty="0" smtClean="0">
                <a:cs typeface="Arial" charset="0"/>
              </a:rPr>
              <a:t>in </a:t>
            </a:r>
            <a:r>
              <a:rPr lang="en-US" sz="1400" dirty="0">
                <a:cs typeface="Arial" charset="0"/>
              </a:rPr>
              <a:t>a secure, centralized repository</a:t>
            </a:r>
          </a:p>
        </p:txBody>
      </p:sp>
      <p:sp>
        <p:nvSpPr>
          <p:cNvPr id="20" name="Rectangle 31"/>
          <p:cNvSpPr>
            <a:spLocks noChangeArrowheads="1"/>
          </p:cNvSpPr>
          <p:nvPr/>
        </p:nvSpPr>
        <p:spPr bwMode="auto">
          <a:xfrm>
            <a:off x="123826" y="3645359"/>
            <a:ext cx="2409650" cy="296171"/>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r" eaLnBrk="1" hangingPunct="1"/>
            <a:r>
              <a:rPr lang="en-US" sz="1400" dirty="0">
                <a:solidFill>
                  <a:srgbClr val="FF0000"/>
                </a:solidFill>
                <a:cs typeface="Arial" charset="0"/>
              </a:rPr>
              <a:t>Capture</a:t>
            </a:r>
            <a:r>
              <a:rPr lang="en-US" sz="1400" dirty="0">
                <a:solidFill>
                  <a:schemeClr val="accent1"/>
                </a:solidFill>
                <a:cs typeface="Arial" charset="0"/>
              </a:rPr>
              <a:t> </a:t>
            </a:r>
            <a:r>
              <a:rPr lang="en-US" sz="1400" dirty="0">
                <a:cs typeface="Arial" charset="0"/>
              </a:rPr>
              <a:t>paper, </a:t>
            </a:r>
            <a:r>
              <a:rPr lang="en-US" sz="1400" dirty="0" smtClean="0">
                <a:cs typeface="Arial" charset="0"/>
              </a:rPr>
              <a:t>forms, faxes,</a:t>
            </a:r>
          </a:p>
          <a:p>
            <a:pPr algn="ctr" eaLnBrk="1" hangingPunct="1"/>
            <a:r>
              <a:rPr lang="en-US" sz="1400" dirty="0" smtClean="0">
                <a:cs typeface="Arial" charset="0"/>
              </a:rPr>
              <a:t>Audio, &amp; Videos</a:t>
            </a:r>
            <a:endParaRPr lang="en-US" sz="1400" dirty="0">
              <a:cs typeface="Arial" charset="0"/>
            </a:endParaRPr>
          </a:p>
        </p:txBody>
      </p:sp>
      <p:sp>
        <p:nvSpPr>
          <p:cNvPr id="21" name="Rectangle 32"/>
          <p:cNvSpPr>
            <a:spLocks noChangeArrowheads="1"/>
          </p:cNvSpPr>
          <p:nvPr/>
        </p:nvSpPr>
        <p:spPr bwMode="auto">
          <a:xfrm>
            <a:off x="308954" y="2349830"/>
            <a:ext cx="2089150" cy="450174"/>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r" eaLnBrk="1" hangingPunct="1"/>
            <a:r>
              <a:rPr lang="en-US" sz="1400" dirty="0">
                <a:solidFill>
                  <a:srgbClr val="FF0000"/>
                </a:solidFill>
                <a:cs typeface="Arial" charset="0"/>
              </a:rPr>
              <a:t>Access</a:t>
            </a:r>
            <a:r>
              <a:rPr lang="en-US" sz="1400" dirty="0">
                <a:solidFill>
                  <a:schemeClr val="accent1"/>
                </a:solidFill>
                <a:cs typeface="Arial" charset="0"/>
              </a:rPr>
              <a:t> </a:t>
            </a:r>
            <a:r>
              <a:rPr lang="en-US" sz="1400" dirty="0" smtClean="0">
                <a:cs typeface="Arial" charset="0"/>
              </a:rPr>
              <a:t>documents</a:t>
            </a:r>
            <a:r>
              <a:rPr lang="en-US" sz="1400" dirty="0" smtClean="0">
                <a:solidFill>
                  <a:schemeClr val="accent1"/>
                </a:solidFill>
                <a:cs typeface="Arial" charset="0"/>
              </a:rPr>
              <a:t> </a:t>
            </a:r>
            <a:r>
              <a:rPr lang="en-US" sz="1400" dirty="0">
                <a:cs typeface="Arial" charset="0"/>
              </a:rPr>
              <a:t>via </a:t>
            </a:r>
            <a:r>
              <a:rPr lang="en-US" sz="1400" dirty="0" smtClean="0">
                <a:cs typeface="Arial" charset="0"/>
              </a:rPr>
              <a:t>Applications</a:t>
            </a:r>
            <a:endParaRPr lang="en-US" sz="1400" dirty="0">
              <a:cs typeface="Arial" charset="0"/>
            </a:endParaRPr>
          </a:p>
        </p:txBody>
      </p:sp>
      <p:sp>
        <p:nvSpPr>
          <p:cNvPr id="22" name="Rectangle 33"/>
          <p:cNvSpPr>
            <a:spLocks noChangeArrowheads="1"/>
          </p:cNvSpPr>
          <p:nvPr/>
        </p:nvSpPr>
        <p:spPr bwMode="auto">
          <a:xfrm>
            <a:off x="406334" y="1324761"/>
            <a:ext cx="2419350" cy="30908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lgn="r" eaLnBrk="1" hangingPunct="1"/>
            <a:r>
              <a:rPr lang="en-US" sz="1400" dirty="0">
                <a:solidFill>
                  <a:schemeClr val="tx2"/>
                </a:solidFill>
                <a:cs typeface="Arial" charset="0"/>
              </a:rPr>
              <a:t>Share </a:t>
            </a:r>
            <a:r>
              <a:rPr lang="en-US" sz="1400" dirty="0" smtClean="0">
                <a:cs typeface="Arial" charset="0"/>
              </a:rPr>
              <a:t>through workflows</a:t>
            </a:r>
            <a:endParaRPr lang="en-US" sz="1400" dirty="0">
              <a:cs typeface="Arial" charset="0"/>
            </a:endParaRPr>
          </a:p>
        </p:txBody>
      </p:sp>
      <p:sp>
        <p:nvSpPr>
          <p:cNvPr id="26" name="Rectangle 37"/>
          <p:cNvSpPr>
            <a:spLocks noChangeArrowheads="1"/>
          </p:cNvSpPr>
          <p:nvPr/>
        </p:nvSpPr>
        <p:spPr bwMode="auto">
          <a:xfrm>
            <a:off x="6665950" y="2409817"/>
            <a:ext cx="1982750" cy="3302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r>
              <a:rPr lang="en-US" sz="1400" dirty="0">
                <a:solidFill>
                  <a:srgbClr val="FF0000"/>
                </a:solidFill>
                <a:cs typeface="Arial" charset="0"/>
              </a:rPr>
              <a:t>Consolidate</a:t>
            </a:r>
            <a:r>
              <a:rPr lang="en-US" sz="1400" dirty="0">
                <a:solidFill>
                  <a:schemeClr val="accent1"/>
                </a:solidFill>
                <a:cs typeface="Arial" charset="0"/>
              </a:rPr>
              <a:t> </a:t>
            </a:r>
            <a:r>
              <a:rPr lang="en-US" sz="1400" dirty="0" smtClean="0">
                <a:cs typeface="Arial" charset="0"/>
              </a:rPr>
              <a:t>documents </a:t>
            </a:r>
            <a:endParaRPr lang="en-US" sz="1400" dirty="0">
              <a:cs typeface="Arial" charset="0"/>
            </a:endParaRPr>
          </a:p>
        </p:txBody>
      </p:sp>
      <p:pic>
        <p:nvPicPr>
          <p:cNvPr id="31" name="Picture 10" descr="OfficeWorke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87931" y="3369805"/>
            <a:ext cx="877308" cy="847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43"/>
          <p:cNvGrpSpPr/>
          <p:nvPr/>
        </p:nvGrpSpPr>
        <p:grpSpPr>
          <a:xfrm>
            <a:off x="2463106" y="2085210"/>
            <a:ext cx="735895" cy="979414"/>
            <a:chOff x="2566052" y="1267517"/>
            <a:chExt cx="791104" cy="1238393"/>
          </a:xfrm>
        </p:grpSpPr>
        <p:pic>
          <p:nvPicPr>
            <p:cNvPr id="42" name="Picture 29" descr="WhitePaper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67116" y="1267517"/>
              <a:ext cx="385056" cy="630001"/>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42" descr="EndUser.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566052" y="1404926"/>
              <a:ext cx="791104" cy="1100984"/>
            </a:xfrm>
            <a:prstGeom prst="rect">
              <a:avLst/>
            </a:prstGeom>
          </p:spPr>
        </p:pic>
      </p:grpSp>
      <p:pic>
        <p:nvPicPr>
          <p:cNvPr id="48" name="Picture 47" descr="BusinessProcess.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980470" y="1040185"/>
            <a:ext cx="969541" cy="878239"/>
          </a:xfrm>
          <a:prstGeom prst="rect">
            <a:avLst/>
          </a:prstGeom>
        </p:spPr>
      </p:pic>
      <p:pic>
        <p:nvPicPr>
          <p:cNvPr id="49" name="Picture 48" descr="Analysis.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240111" y="1144295"/>
            <a:ext cx="917923" cy="670017"/>
          </a:xfrm>
          <a:prstGeom prst="rect">
            <a:avLst/>
          </a:prstGeom>
        </p:spPr>
      </p:pic>
      <p:pic>
        <p:nvPicPr>
          <p:cNvPr id="50" name="Picture 49" descr="File.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904585" y="2174020"/>
            <a:ext cx="731673" cy="801797"/>
          </a:xfrm>
          <a:prstGeom prst="rect">
            <a:avLst/>
          </a:prstGeom>
        </p:spPr>
      </p:pic>
      <p:grpSp>
        <p:nvGrpSpPr>
          <p:cNvPr id="7" name="Group 2"/>
          <p:cNvGrpSpPr/>
          <p:nvPr/>
        </p:nvGrpSpPr>
        <p:grpSpPr>
          <a:xfrm>
            <a:off x="5810642" y="3210860"/>
            <a:ext cx="552448" cy="1165169"/>
            <a:chOff x="5810642" y="3064195"/>
            <a:chExt cx="552448" cy="1165169"/>
          </a:xfrm>
        </p:grpSpPr>
        <p:pic>
          <p:nvPicPr>
            <p:cNvPr id="51" name="Picture 30" descr="Database"/>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810642" y="3497022"/>
              <a:ext cx="552448" cy="7323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 name="Picture 29" descr="WhitePaper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95529" y="3064195"/>
              <a:ext cx="385056" cy="630001"/>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8" name="Group 53"/>
          <p:cNvGrpSpPr/>
          <p:nvPr/>
        </p:nvGrpSpPr>
        <p:grpSpPr>
          <a:xfrm>
            <a:off x="3268579" y="1626772"/>
            <a:ext cx="2577279" cy="2727770"/>
            <a:chOff x="395290" y="1648809"/>
            <a:chExt cx="1892300" cy="1892136"/>
          </a:xfrm>
        </p:grpSpPr>
        <p:sp>
          <p:nvSpPr>
            <p:cNvPr id="55" name="Freeform 18"/>
            <p:cNvSpPr>
              <a:spLocks noChangeAspect="1"/>
            </p:cNvSpPr>
            <p:nvPr/>
          </p:nvSpPr>
          <p:spPr bwMode="auto">
            <a:xfrm>
              <a:off x="403051" y="1952627"/>
              <a:ext cx="363766" cy="549734"/>
            </a:xfrm>
            <a:custGeom>
              <a:avLst/>
              <a:gdLst>
                <a:gd name="T0" fmla="*/ 26538 w 411"/>
                <a:gd name="T1" fmla="*/ 69116 h 622"/>
                <a:gd name="T2" fmla="*/ 45548 w 411"/>
                <a:gd name="T3" fmla="*/ 23759 h 622"/>
                <a:gd name="T4" fmla="*/ 46028 w 411"/>
                <a:gd name="T5" fmla="*/ 0 h 622"/>
                <a:gd name="T6" fmla="*/ 30471 w 411"/>
                <a:gd name="T7" fmla="*/ 432 h 622"/>
                <a:gd name="T8" fmla="*/ 0 w 411"/>
                <a:gd name="T9" fmla="*/ 65122 h 622"/>
                <a:gd name="T10" fmla="*/ 14429 w 411"/>
                <a:gd name="T11" fmla="*/ 53212 h 622"/>
                <a:gd name="T12" fmla="*/ 26538 w 411"/>
                <a:gd name="T13" fmla="*/ 69116 h 622"/>
                <a:gd name="T14" fmla="*/ 0 60000 65536"/>
                <a:gd name="T15" fmla="*/ 0 60000 65536"/>
                <a:gd name="T16" fmla="*/ 0 60000 65536"/>
                <a:gd name="T17" fmla="*/ 0 60000 65536"/>
                <a:gd name="T18" fmla="*/ 0 60000 65536"/>
                <a:gd name="T19" fmla="*/ 0 60000 65536"/>
                <a:gd name="T20" fmla="*/ 0 60000 65536"/>
                <a:gd name="T21" fmla="*/ 0 w 411"/>
                <a:gd name="T22" fmla="*/ 0 h 622"/>
                <a:gd name="T23" fmla="*/ 411 w 411"/>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622">
                  <a:moveTo>
                    <a:pt x="237" y="622"/>
                  </a:moveTo>
                  <a:cubicBezTo>
                    <a:pt x="256" y="469"/>
                    <a:pt x="317" y="329"/>
                    <a:pt x="407" y="214"/>
                  </a:cubicBezTo>
                  <a:cubicBezTo>
                    <a:pt x="411" y="0"/>
                    <a:pt x="411" y="0"/>
                    <a:pt x="411" y="0"/>
                  </a:cubicBezTo>
                  <a:cubicBezTo>
                    <a:pt x="272" y="4"/>
                    <a:pt x="272" y="4"/>
                    <a:pt x="272" y="4"/>
                  </a:cubicBezTo>
                  <a:cubicBezTo>
                    <a:pt x="127" y="162"/>
                    <a:pt x="30" y="363"/>
                    <a:pt x="0" y="586"/>
                  </a:cubicBezTo>
                  <a:cubicBezTo>
                    <a:pt x="129" y="479"/>
                    <a:pt x="129" y="479"/>
                    <a:pt x="129" y="479"/>
                  </a:cubicBezTo>
                  <a:lnTo>
                    <a:pt x="237" y="622"/>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dirty="0">
                <a:cs typeface="+mn-cs"/>
              </a:endParaRPr>
            </a:p>
          </p:txBody>
        </p:sp>
        <p:sp>
          <p:nvSpPr>
            <p:cNvPr id="56" name="Freeform 19"/>
            <p:cNvSpPr>
              <a:spLocks noChangeAspect="1"/>
            </p:cNvSpPr>
            <p:nvPr/>
          </p:nvSpPr>
          <p:spPr bwMode="auto">
            <a:xfrm>
              <a:off x="717837" y="1664927"/>
              <a:ext cx="571632" cy="396931"/>
            </a:xfrm>
            <a:custGeom>
              <a:avLst/>
              <a:gdLst>
                <a:gd name="T0" fmla="*/ 14869 w 646"/>
                <a:gd name="T1" fmla="*/ 50042 h 449"/>
                <a:gd name="T2" fmla="*/ 59657 w 646"/>
                <a:gd name="T3" fmla="*/ 26607 h 449"/>
                <a:gd name="T4" fmla="*/ 72190 w 646"/>
                <a:gd name="T5" fmla="*/ 11601 h 449"/>
                <a:gd name="T6" fmla="*/ 56882 w 646"/>
                <a:gd name="T7" fmla="*/ 0 h 449"/>
                <a:gd name="T8" fmla="*/ 0 w 646"/>
                <a:gd name="T9" fmla="*/ 27527 h 449"/>
                <a:gd name="T10" fmla="*/ 15325 w 646"/>
                <a:gd name="T11" fmla="*/ 27062 h 449"/>
                <a:gd name="T12" fmla="*/ 14869 w 646"/>
                <a:gd name="T13" fmla="*/ 50042 h 449"/>
                <a:gd name="T14" fmla="*/ 0 60000 65536"/>
                <a:gd name="T15" fmla="*/ 0 60000 65536"/>
                <a:gd name="T16" fmla="*/ 0 60000 65536"/>
                <a:gd name="T17" fmla="*/ 0 60000 65536"/>
                <a:gd name="T18" fmla="*/ 0 60000 65536"/>
                <a:gd name="T19" fmla="*/ 0 60000 65536"/>
                <a:gd name="T20" fmla="*/ 0 60000 65536"/>
                <a:gd name="T21" fmla="*/ 0 w 646"/>
                <a:gd name="T22" fmla="*/ 0 h 449"/>
                <a:gd name="T23" fmla="*/ 646 w 646"/>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449">
                  <a:moveTo>
                    <a:pt x="133" y="449"/>
                  </a:moveTo>
                  <a:cubicBezTo>
                    <a:pt x="243" y="345"/>
                    <a:pt x="381" y="271"/>
                    <a:pt x="534" y="239"/>
                  </a:cubicBezTo>
                  <a:cubicBezTo>
                    <a:pt x="646" y="104"/>
                    <a:pt x="646" y="104"/>
                    <a:pt x="646" y="104"/>
                  </a:cubicBezTo>
                  <a:cubicBezTo>
                    <a:pt x="509" y="0"/>
                    <a:pt x="509" y="0"/>
                    <a:pt x="509" y="0"/>
                  </a:cubicBezTo>
                  <a:cubicBezTo>
                    <a:pt x="316" y="35"/>
                    <a:pt x="142" y="123"/>
                    <a:pt x="0" y="247"/>
                  </a:cubicBezTo>
                  <a:cubicBezTo>
                    <a:pt x="137" y="243"/>
                    <a:pt x="137" y="243"/>
                    <a:pt x="137" y="243"/>
                  </a:cubicBezTo>
                  <a:lnTo>
                    <a:pt x="133" y="449"/>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dirty="0">
                <a:cs typeface="+mn-cs"/>
              </a:endParaRPr>
            </a:p>
          </p:txBody>
        </p:sp>
        <p:sp>
          <p:nvSpPr>
            <p:cNvPr id="57" name="Freeform 20"/>
            <p:cNvSpPr>
              <a:spLocks noChangeAspect="1"/>
            </p:cNvSpPr>
            <p:nvPr/>
          </p:nvSpPr>
          <p:spPr bwMode="auto">
            <a:xfrm>
              <a:off x="395290" y="2477888"/>
              <a:ext cx="327927" cy="630314"/>
            </a:xfrm>
            <a:custGeom>
              <a:avLst/>
              <a:gdLst>
                <a:gd name="T0" fmla="*/ 40907 w 371"/>
                <a:gd name="T1" fmla="*/ 64723 h 713"/>
                <a:gd name="T2" fmla="*/ 26454 w 371"/>
                <a:gd name="T3" fmla="*/ 16902 h 713"/>
                <a:gd name="T4" fmla="*/ 13765 w 371"/>
                <a:gd name="T5" fmla="*/ 0 h 713"/>
                <a:gd name="T6" fmla="*/ 1 w 371"/>
                <a:gd name="T7" fmla="*/ 11404 h 713"/>
                <a:gd name="T8" fmla="*/ 0 w 371"/>
                <a:gd name="T9" fmla="*/ 14743 h 713"/>
                <a:gd name="T10" fmla="*/ 18978 w 371"/>
                <a:gd name="T11" fmla="*/ 79418 h 713"/>
                <a:gd name="T12" fmla="*/ 25787 w 371"/>
                <a:gd name="T13" fmla="*/ 58809 h 713"/>
                <a:gd name="T14" fmla="*/ 40907 w 371"/>
                <a:gd name="T15" fmla="*/ 64723 h 713"/>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713"/>
                <a:gd name="T26" fmla="*/ 371 w 371"/>
                <a:gd name="T27" fmla="*/ 713 h 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713">
                  <a:moveTo>
                    <a:pt x="371" y="581"/>
                  </a:moveTo>
                  <a:cubicBezTo>
                    <a:pt x="291" y="457"/>
                    <a:pt x="243" y="310"/>
                    <a:pt x="240" y="152"/>
                  </a:cubicBezTo>
                  <a:cubicBezTo>
                    <a:pt x="125" y="0"/>
                    <a:pt x="125" y="0"/>
                    <a:pt x="125" y="0"/>
                  </a:cubicBezTo>
                  <a:cubicBezTo>
                    <a:pt x="1" y="102"/>
                    <a:pt x="1" y="102"/>
                    <a:pt x="1" y="102"/>
                  </a:cubicBezTo>
                  <a:cubicBezTo>
                    <a:pt x="0" y="112"/>
                    <a:pt x="0" y="122"/>
                    <a:pt x="0" y="132"/>
                  </a:cubicBezTo>
                  <a:cubicBezTo>
                    <a:pt x="0" y="346"/>
                    <a:pt x="63" y="546"/>
                    <a:pt x="172" y="713"/>
                  </a:cubicBezTo>
                  <a:cubicBezTo>
                    <a:pt x="234" y="528"/>
                    <a:pt x="234" y="528"/>
                    <a:pt x="234" y="528"/>
                  </a:cubicBezTo>
                  <a:lnTo>
                    <a:pt x="371" y="581"/>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dirty="0">
                <a:cs typeface="+mn-cs"/>
              </a:endParaRPr>
            </a:p>
          </p:txBody>
        </p:sp>
        <p:sp>
          <p:nvSpPr>
            <p:cNvPr id="58" name="Freeform 21"/>
            <p:cNvSpPr>
              <a:spLocks noChangeAspect="1"/>
            </p:cNvSpPr>
            <p:nvPr/>
          </p:nvSpPr>
          <p:spPr bwMode="auto">
            <a:xfrm>
              <a:off x="1268563" y="1648809"/>
              <a:ext cx="538780" cy="275166"/>
            </a:xfrm>
            <a:custGeom>
              <a:avLst/>
              <a:gdLst>
                <a:gd name="T0" fmla="*/ 3270 w 609"/>
                <a:gd name="T1" fmla="*/ 27079 h 311"/>
                <a:gd name="T2" fmla="*/ 9260 w 609"/>
                <a:gd name="T3" fmla="*/ 26874 h 311"/>
                <a:gd name="T4" fmla="*/ 46963 w 609"/>
                <a:gd name="T5" fmla="*/ 34954 h 311"/>
                <a:gd name="T6" fmla="*/ 67884 w 609"/>
                <a:gd name="T7" fmla="*/ 31453 h 311"/>
                <a:gd name="T8" fmla="*/ 63966 w 609"/>
                <a:gd name="T9" fmla="*/ 13372 h 311"/>
                <a:gd name="T10" fmla="*/ 9260 w 609"/>
                <a:gd name="T11" fmla="*/ 0 h 311"/>
                <a:gd name="T12" fmla="*/ 0 w 609"/>
                <a:gd name="T13" fmla="*/ 299 h 311"/>
                <a:gd name="T14" fmla="*/ 15494 w 609"/>
                <a:gd name="T15" fmla="*/ 12122 h 311"/>
                <a:gd name="T16" fmla="*/ 3270 w 609"/>
                <a:gd name="T17" fmla="*/ 27079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311"/>
                <a:gd name="T29" fmla="*/ 609 w 609"/>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311">
                  <a:moveTo>
                    <a:pt x="29" y="241"/>
                  </a:moveTo>
                  <a:cubicBezTo>
                    <a:pt x="47" y="240"/>
                    <a:pt x="65" y="239"/>
                    <a:pt x="83" y="239"/>
                  </a:cubicBezTo>
                  <a:cubicBezTo>
                    <a:pt x="203" y="239"/>
                    <a:pt x="318" y="265"/>
                    <a:pt x="421" y="311"/>
                  </a:cubicBezTo>
                  <a:cubicBezTo>
                    <a:pt x="609" y="279"/>
                    <a:pt x="609" y="279"/>
                    <a:pt x="609" y="279"/>
                  </a:cubicBezTo>
                  <a:cubicBezTo>
                    <a:pt x="574" y="119"/>
                    <a:pt x="574" y="119"/>
                    <a:pt x="574" y="119"/>
                  </a:cubicBezTo>
                  <a:cubicBezTo>
                    <a:pt x="427" y="43"/>
                    <a:pt x="260" y="0"/>
                    <a:pt x="83" y="0"/>
                  </a:cubicBezTo>
                  <a:cubicBezTo>
                    <a:pt x="55" y="0"/>
                    <a:pt x="27" y="1"/>
                    <a:pt x="0" y="3"/>
                  </a:cubicBezTo>
                  <a:cubicBezTo>
                    <a:pt x="139" y="108"/>
                    <a:pt x="139" y="108"/>
                    <a:pt x="139" y="108"/>
                  </a:cubicBezTo>
                  <a:lnTo>
                    <a:pt x="29" y="241"/>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dirty="0">
                <a:cs typeface="+mn-cs"/>
              </a:endParaRPr>
            </a:p>
          </p:txBody>
        </p:sp>
        <p:sp>
          <p:nvSpPr>
            <p:cNvPr id="59" name="Freeform 22"/>
            <p:cNvSpPr>
              <a:spLocks noChangeAspect="1"/>
            </p:cNvSpPr>
            <p:nvPr/>
          </p:nvSpPr>
          <p:spPr bwMode="auto">
            <a:xfrm>
              <a:off x="1741638" y="1802808"/>
              <a:ext cx="477854" cy="565253"/>
            </a:xfrm>
            <a:custGeom>
              <a:avLst/>
              <a:gdLst>
                <a:gd name="T0" fmla="*/ 0 w 540"/>
                <a:gd name="T1" fmla="*/ 22347 h 639"/>
                <a:gd name="T2" fmla="*/ 33508 w 540"/>
                <a:gd name="T3" fmla="*/ 61038 h 639"/>
                <a:gd name="T4" fmla="*/ 52213 w 540"/>
                <a:gd name="T5" fmla="*/ 71698 h 639"/>
                <a:gd name="T6" fmla="*/ 60345 w 540"/>
                <a:gd name="T7" fmla="*/ 55664 h 639"/>
                <a:gd name="T8" fmla="*/ 14870 w 540"/>
                <a:gd name="T9" fmla="*/ 0 h 639"/>
                <a:gd name="T10" fmla="*/ 18999 w 540"/>
                <a:gd name="T11" fmla="*/ 19078 h 639"/>
                <a:gd name="T12" fmla="*/ 0 w 540"/>
                <a:gd name="T13" fmla="*/ 22347 h 639"/>
                <a:gd name="T14" fmla="*/ 0 60000 65536"/>
                <a:gd name="T15" fmla="*/ 0 60000 65536"/>
                <a:gd name="T16" fmla="*/ 0 60000 65536"/>
                <a:gd name="T17" fmla="*/ 0 60000 65536"/>
                <a:gd name="T18" fmla="*/ 0 60000 65536"/>
                <a:gd name="T19" fmla="*/ 0 60000 65536"/>
                <a:gd name="T20" fmla="*/ 0 60000 65536"/>
                <a:gd name="T21" fmla="*/ 0 w 540"/>
                <a:gd name="T22" fmla="*/ 0 h 639"/>
                <a:gd name="T23" fmla="*/ 540 w 54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639">
                  <a:moveTo>
                    <a:pt x="0" y="199"/>
                  </a:moveTo>
                  <a:cubicBezTo>
                    <a:pt x="129" y="283"/>
                    <a:pt x="234" y="402"/>
                    <a:pt x="300" y="544"/>
                  </a:cubicBezTo>
                  <a:cubicBezTo>
                    <a:pt x="467" y="639"/>
                    <a:pt x="467" y="639"/>
                    <a:pt x="467" y="639"/>
                  </a:cubicBezTo>
                  <a:cubicBezTo>
                    <a:pt x="540" y="496"/>
                    <a:pt x="540" y="496"/>
                    <a:pt x="540" y="496"/>
                  </a:cubicBezTo>
                  <a:cubicBezTo>
                    <a:pt x="458" y="292"/>
                    <a:pt x="315" y="119"/>
                    <a:pt x="133" y="0"/>
                  </a:cubicBezTo>
                  <a:cubicBezTo>
                    <a:pt x="170" y="170"/>
                    <a:pt x="170" y="170"/>
                    <a:pt x="170" y="170"/>
                  </a:cubicBezTo>
                  <a:lnTo>
                    <a:pt x="0" y="199"/>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dirty="0">
                <a:cs typeface="+mn-cs"/>
              </a:endParaRPr>
            </a:p>
          </p:txBody>
        </p:sp>
        <p:sp>
          <p:nvSpPr>
            <p:cNvPr id="60" name="Freeform 23"/>
            <p:cNvSpPr>
              <a:spLocks noChangeAspect="1"/>
            </p:cNvSpPr>
            <p:nvPr/>
          </p:nvSpPr>
          <p:spPr bwMode="auto">
            <a:xfrm>
              <a:off x="2042093" y="2334634"/>
              <a:ext cx="245497" cy="607632"/>
            </a:xfrm>
            <a:custGeom>
              <a:avLst/>
              <a:gdLst>
                <a:gd name="T0" fmla="*/ 507 w 278"/>
                <a:gd name="T1" fmla="*/ 6745 h 687"/>
                <a:gd name="T2" fmla="*/ 4295 w 278"/>
                <a:gd name="T3" fmla="*/ 32960 h 687"/>
                <a:gd name="T4" fmla="*/ 0 w 278"/>
                <a:gd name="T5" fmla="*/ 61210 h 687"/>
                <a:gd name="T6" fmla="*/ 8837 w 278"/>
                <a:gd name="T7" fmla="*/ 76992 h 687"/>
                <a:gd name="T8" fmla="*/ 25794 w 278"/>
                <a:gd name="T9" fmla="*/ 66032 h 687"/>
                <a:gd name="T10" fmla="*/ 30336 w 278"/>
                <a:gd name="T11" fmla="*/ 32960 h 687"/>
                <a:gd name="T12" fmla="*/ 25794 w 278"/>
                <a:gd name="T13" fmla="*/ 0 h 687"/>
                <a:gd name="T14" fmla="*/ 17553 w 278"/>
                <a:gd name="T15" fmla="*/ 16701 h 687"/>
                <a:gd name="T16" fmla="*/ 507 w 278"/>
                <a:gd name="T17" fmla="*/ 6745 h 6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
                <a:gd name="T28" fmla="*/ 0 h 687"/>
                <a:gd name="T29" fmla="*/ 278 w 278"/>
                <a:gd name="T30" fmla="*/ 687 h 6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 h="687">
                  <a:moveTo>
                    <a:pt x="5" y="60"/>
                  </a:moveTo>
                  <a:cubicBezTo>
                    <a:pt x="27" y="134"/>
                    <a:pt x="39" y="213"/>
                    <a:pt x="39" y="294"/>
                  </a:cubicBezTo>
                  <a:cubicBezTo>
                    <a:pt x="39" y="382"/>
                    <a:pt x="25" y="467"/>
                    <a:pt x="0" y="546"/>
                  </a:cubicBezTo>
                  <a:cubicBezTo>
                    <a:pt x="81" y="687"/>
                    <a:pt x="81" y="687"/>
                    <a:pt x="81" y="687"/>
                  </a:cubicBezTo>
                  <a:cubicBezTo>
                    <a:pt x="237" y="589"/>
                    <a:pt x="237" y="589"/>
                    <a:pt x="237" y="589"/>
                  </a:cubicBezTo>
                  <a:cubicBezTo>
                    <a:pt x="264" y="495"/>
                    <a:pt x="278" y="397"/>
                    <a:pt x="278" y="294"/>
                  </a:cubicBezTo>
                  <a:cubicBezTo>
                    <a:pt x="278" y="192"/>
                    <a:pt x="264" y="94"/>
                    <a:pt x="237" y="0"/>
                  </a:cubicBezTo>
                  <a:cubicBezTo>
                    <a:pt x="161" y="149"/>
                    <a:pt x="161" y="149"/>
                    <a:pt x="161" y="149"/>
                  </a:cubicBezTo>
                  <a:lnTo>
                    <a:pt x="5" y="60"/>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dirty="0">
                <a:cs typeface="+mn-cs"/>
              </a:endParaRPr>
            </a:p>
          </p:txBody>
        </p:sp>
        <p:sp>
          <p:nvSpPr>
            <p:cNvPr id="61" name="Freeform 24"/>
            <p:cNvSpPr>
              <a:spLocks noChangeAspect="1"/>
            </p:cNvSpPr>
            <p:nvPr/>
          </p:nvSpPr>
          <p:spPr bwMode="auto">
            <a:xfrm>
              <a:off x="1717148" y="2902276"/>
              <a:ext cx="496370" cy="472139"/>
            </a:xfrm>
            <a:custGeom>
              <a:avLst/>
              <a:gdLst>
                <a:gd name="T0" fmla="*/ 36805 w 561"/>
                <a:gd name="T1" fmla="*/ 0 h 534"/>
                <a:gd name="T2" fmla="*/ 3573 w 561"/>
                <a:gd name="T3" fmla="*/ 38661 h 534"/>
                <a:gd name="T4" fmla="*/ 0 w 561"/>
                <a:gd name="T5" fmla="*/ 56349 h 534"/>
                <a:gd name="T6" fmla="*/ 20193 w 561"/>
                <a:gd name="T7" fmla="*/ 59592 h 534"/>
                <a:gd name="T8" fmla="*/ 62581 w 561"/>
                <a:gd name="T9" fmla="*/ 7704 h 534"/>
                <a:gd name="T10" fmla="*/ 46820 w 561"/>
                <a:gd name="T11" fmla="*/ 17544 h 534"/>
                <a:gd name="T12" fmla="*/ 36805 w 561"/>
                <a:gd name="T13" fmla="*/ 0 h 534"/>
                <a:gd name="T14" fmla="*/ 0 60000 65536"/>
                <a:gd name="T15" fmla="*/ 0 60000 65536"/>
                <a:gd name="T16" fmla="*/ 0 60000 65536"/>
                <a:gd name="T17" fmla="*/ 0 60000 65536"/>
                <a:gd name="T18" fmla="*/ 0 60000 65536"/>
                <a:gd name="T19" fmla="*/ 0 60000 65536"/>
                <a:gd name="T20" fmla="*/ 0 60000 65536"/>
                <a:gd name="T21" fmla="*/ 0 w 561"/>
                <a:gd name="T22" fmla="*/ 0 h 534"/>
                <a:gd name="T23" fmla="*/ 561 w 561"/>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534">
                  <a:moveTo>
                    <a:pt x="330" y="0"/>
                  </a:moveTo>
                  <a:cubicBezTo>
                    <a:pt x="264" y="141"/>
                    <a:pt x="161" y="261"/>
                    <a:pt x="32" y="346"/>
                  </a:cubicBezTo>
                  <a:cubicBezTo>
                    <a:pt x="0" y="505"/>
                    <a:pt x="0" y="505"/>
                    <a:pt x="0" y="505"/>
                  </a:cubicBezTo>
                  <a:cubicBezTo>
                    <a:pt x="181" y="534"/>
                    <a:pt x="181" y="534"/>
                    <a:pt x="181" y="534"/>
                  </a:cubicBezTo>
                  <a:cubicBezTo>
                    <a:pt x="348" y="419"/>
                    <a:pt x="481" y="257"/>
                    <a:pt x="561" y="69"/>
                  </a:cubicBezTo>
                  <a:cubicBezTo>
                    <a:pt x="420" y="157"/>
                    <a:pt x="420" y="157"/>
                    <a:pt x="420" y="157"/>
                  </a:cubicBezTo>
                  <a:lnTo>
                    <a:pt x="330" y="0"/>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dirty="0">
                <a:cs typeface="+mn-cs"/>
              </a:endParaRPr>
            </a:p>
          </p:txBody>
        </p:sp>
        <p:sp>
          <p:nvSpPr>
            <p:cNvPr id="62" name="Freeform 25"/>
            <p:cNvSpPr>
              <a:spLocks noChangeAspect="1"/>
            </p:cNvSpPr>
            <p:nvPr/>
          </p:nvSpPr>
          <p:spPr bwMode="auto">
            <a:xfrm>
              <a:off x="1062489" y="3253842"/>
              <a:ext cx="720962" cy="287103"/>
            </a:xfrm>
            <a:custGeom>
              <a:avLst/>
              <a:gdLst>
                <a:gd name="T0" fmla="*/ 75674 w 815"/>
                <a:gd name="T1" fmla="*/ 0 h 324"/>
                <a:gd name="T2" fmla="*/ 35159 w 815"/>
                <a:gd name="T3" fmla="*/ 9675 h 324"/>
                <a:gd name="T4" fmla="*/ 18801 w 815"/>
                <a:gd name="T5" fmla="*/ 8263 h 324"/>
                <a:gd name="T6" fmla="*/ 0 w 815"/>
                <a:gd name="T7" fmla="*/ 16851 h 324"/>
                <a:gd name="T8" fmla="*/ 8322 w 815"/>
                <a:gd name="T9" fmla="*/ 33903 h 324"/>
                <a:gd name="T10" fmla="*/ 35159 w 815"/>
                <a:gd name="T11" fmla="*/ 37138 h 324"/>
                <a:gd name="T12" fmla="*/ 90758 w 815"/>
                <a:gd name="T13" fmla="*/ 22932 h 324"/>
                <a:gd name="T14" fmla="*/ 71770 w 815"/>
                <a:gd name="T15" fmla="*/ 19866 h 324"/>
                <a:gd name="T16" fmla="*/ 75674 w 815"/>
                <a:gd name="T17" fmla="*/ 0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5"/>
                <a:gd name="T28" fmla="*/ 0 h 324"/>
                <a:gd name="T29" fmla="*/ 815 w 815"/>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5" h="324">
                  <a:moveTo>
                    <a:pt x="680" y="0"/>
                  </a:moveTo>
                  <a:cubicBezTo>
                    <a:pt x="570" y="54"/>
                    <a:pt x="446" y="84"/>
                    <a:pt x="316" y="84"/>
                  </a:cubicBezTo>
                  <a:cubicBezTo>
                    <a:pt x="266" y="84"/>
                    <a:pt x="217" y="80"/>
                    <a:pt x="169" y="72"/>
                  </a:cubicBezTo>
                  <a:cubicBezTo>
                    <a:pt x="0" y="147"/>
                    <a:pt x="0" y="147"/>
                    <a:pt x="0" y="147"/>
                  </a:cubicBezTo>
                  <a:cubicBezTo>
                    <a:pt x="75" y="296"/>
                    <a:pt x="75" y="296"/>
                    <a:pt x="75" y="296"/>
                  </a:cubicBezTo>
                  <a:cubicBezTo>
                    <a:pt x="152" y="314"/>
                    <a:pt x="233" y="324"/>
                    <a:pt x="316" y="324"/>
                  </a:cubicBezTo>
                  <a:cubicBezTo>
                    <a:pt x="496" y="324"/>
                    <a:pt x="666" y="279"/>
                    <a:pt x="815" y="200"/>
                  </a:cubicBezTo>
                  <a:cubicBezTo>
                    <a:pt x="645" y="173"/>
                    <a:pt x="645" y="173"/>
                    <a:pt x="645" y="173"/>
                  </a:cubicBezTo>
                  <a:lnTo>
                    <a:pt x="680" y="0"/>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dirty="0">
                <a:cs typeface="+mn-cs"/>
              </a:endParaRPr>
            </a:p>
          </p:txBody>
        </p:sp>
        <p:sp>
          <p:nvSpPr>
            <p:cNvPr id="63" name="Freeform 26"/>
            <p:cNvSpPr>
              <a:spLocks noChangeAspect="1"/>
            </p:cNvSpPr>
            <p:nvPr/>
          </p:nvSpPr>
          <p:spPr bwMode="auto">
            <a:xfrm>
              <a:off x="597779" y="3037770"/>
              <a:ext cx="504135" cy="452441"/>
            </a:xfrm>
            <a:custGeom>
              <a:avLst/>
              <a:gdLst>
                <a:gd name="T0" fmla="*/ 63340 w 570"/>
                <a:gd name="T1" fmla="*/ 31472 h 512"/>
                <a:gd name="T2" fmla="*/ 26549 w 570"/>
                <a:gd name="T3" fmla="*/ 7978 h 512"/>
                <a:gd name="T4" fmla="*/ 5998 w 570"/>
                <a:gd name="T5" fmla="*/ 0 h 512"/>
                <a:gd name="T6" fmla="*/ 0 w 570"/>
                <a:gd name="T7" fmla="*/ 17776 h 512"/>
                <a:gd name="T8" fmla="*/ 55092 w 570"/>
                <a:gd name="T9" fmla="*/ 56739 h 512"/>
                <a:gd name="T10" fmla="*/ 46195 w 570"/>
                <a:gd name="T11" fmla="*/ 38988 h 512"/>
                <a:gd name="T12" fmla="*/ 63340 w 570"/>
                <a:gd name="T13" fmla="*/ 31472 h 512"/>
                <a:gd name="T14" fmla="*/ 0 60000 65536"/>
                <a:gd name="T15" fmla="*/ 0 60000 65536"/>
                <a:gd name="T16" fmla="*/ 0 60000 65536"/>
                <a:gd name="T17" fmla="*/ 0 60000 65536"/>
                <a:gd name="T18" fmla="*/ 0 60000 65536"/>
                <a:gd name="T19" fmla="*/ 0 60000 65536"/>
                <a:gd name="T20" fmla="*/ 0 60000 65536"/>
                <a:gd name="T21" fmla="*/ 0 w 570"/>
                <a:gd name="T22" fmla="*/ 0 h 512"/>
                <a:gd name="T23" fmla="*/ 570 w 570"/>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0" h="512">
                  <a:moveTo>
                    <a:pt x="570" y="284"/>
                  </a:moveTo>
                  <a:cubicBezTo>
                    <a:pt x="443" y="240"/>
                    <a:pt x="330" y="167"/>
                    <a:pt x="239" y="72"/>
                  </a:cubicBezTo>
                  <a:cubicBezTo>
                    <a:pt x="54" y="0"/>
                    <a:pt x="54" y="0"/>
                    <a:pt x="54" y="0"/>
                  </a:cubicBezTo>
                  <a:cubicBezTo>
                    <a:pt x="0" y="160"/>
                    <a:pt x="0" y="160"/>
                    <a:pt x="0" y="160"/>
                  </a:cubicBezTo>
                  <a:cubicBezTo>
                    <a:pt x="126" y="321"/>
                    <a:pt x="298" y="444"/>
                    <a:pt x="496" y="512"/>
                  </a:cubicBezTo>
                  <a:cubicBezTo>
                    <a:pt x="416" y="352"/>
                    <a:pt x="416" y="352"/>
                    <a:pt x="416" y="352"/>
                  </a:cubicBezTo>
                  <a:lnTo>
                    <a:pt x="570" y="284"/>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dirty="0">
                <a:cs typeface="+mn-cs"/>
              </a:endParaRPr>
            </a:p>
          </p:txBody>
        </p:sp>
      </p:grpSp>
      <p:grpSp>
        <p:nvGrpSpPr>
          <p:cNvPr id="9" name="Group 101"/>
          <p:cNvGrpSpPr>
            <a:grpSpLocks/>
          </p:cNvGrpSpPr>
          <p:nvPr/>
        </p:nvGrpSpPr>
        <p:grpSpPr bwMode="auto">
          <a:xfrm>
            <a:off x="3939796" y="2989492"/>
            <a:ext cx="1228565" cy="582437"/>
            <a:chOff x="3556613" y="1523998"/>
            <a:chExt cx="2054817" cy="797574"/>
          </a:xfrm>
          <a:noFill/>
        </p:grpSpPr>
        <p:pic>
          <p:nvPicPr>
            <p:cNvPr id="33" name="Picture 26"/>
            <p:cNvPicPr>
              <a:picLocks noChangeAspect="1" noChangeArrowheads="1"/>
            </p:cNvPicPr>
            <p:nvPr/>
          </p:nvPicPr>
          <p:blipFill>
            <a:blip r:embed="rId11" cstate="screen"/>
            <a:srcRect/>
            <a:stretch>
              <a:fillRect/>
            </a:stretch>
          </p:blipFill>
          <p:spPr bwMode="auto">
            <a:xfrm>
              <a:off x="3891118" y="1523998"/>
              <a:ext cx="1496986" cy="149225"/>
            </a:xfrm>
            <a:prstGeom prst="rect">
              <a:avLst/>
            </a:prstGeom>
            <a:grpFill/>
            <a:ln w="9525">
              <a:noFill/>
              <a:miter lim="800000"/>
              <a:headEnd/>
              <a:tailEnd/>
            </a:ln>
          </p:spPr>
        </p:pic>
        <p:sp>
          <p:nvSpPr>
            <p:cNvPr id="34" name="Line 28"/>
            <p:cNvSpPr>
              <a:spLocks noChangeShapeType="1"/>
            </p:cNvSpPr>
            <p:nvPr/>
          </p:nvSpPr>
          <p:spPr bwMode="auto">
            <a:xfrm flipV="1">
              <a:off x="3929684" y="1752600"/>
              <a:ext cx="1371600" cy="0"/>
            </a:xfrm>
            <a:prstGeom prst="line">
              <a:avLst/>
            </a:prstGeom>
            <a:grpFill/>
            <a:ln w="19050">
              <a:solidFill>
                <a:srgbClr val="969696"/>
              </a:solidFill>
              <a:round/>
              <a:headEnd type="none" w="sm" len="sm"/>
              <a:tailEnd type="none" w="sm" len="sm"/>
            </a:ln>
          </p:spPr>
          <p:txBody>
            <a:bodyPr/>
            <a:lstStyle/>
            <a:p>
              <a:endParaRPr lang="en-US" sz="700">
                <a:solidFill>
                  <a:srgbClr val="000000"/>
                </a:solidFill>
                <a:ea typeface="ＭＳ Ｐゴシック" pitchFamily="34" charset="-128"/>
              </a:endParaRPr>
            </a:p>
          </p:txBody>
        </p:sp>
        <p:sp>
          <p:nvSpPr>
            <p:cNvPr id="35" name="Text Box 27"/>
            <p:cNvSpPr txBox="1">
              <a:spLocks noChangeArrowheads="1"/>
            </p:cNvSpPr>
            <p:nvPr/>
          </p:nvSpPr>
          <p:spPr bwMode="auto">
            <a:xfrm>
              <a:off x="3556613" y="1752600"/>
              <a:ext cx="2054817" cy="568972"/>
            </a:xfrm>
            <a:prstGeom prst="rect">
              <a:avLst/>
            </a:prstGeom>
            <a:grpFill/>
            <a:ln w="12700">
              <a:noFill/>
              <a:miter lim="800000"/>
              <a:headEnd type="none" w="sm" len="sm"/>
              <a:tailEnd type="none" w="sm" len="sm"/>
            </a:ln>
          </p:spPr>
          <p:txBody>
            <a:bodyPr wrap="square">
              <a:spAutoFit/>
            </a:bodyPr>
            <a:lstStyle/>
            <a:p>
              <a:pPr algn="ctr" eaLnBrk="0" hangingPunct="0">
                <a:spcBef>
                  <a:spcPct val="15000"/>
                </a:spcBef>
              </a:pPr>
              <a:r>
                <a:rPr lang="en-US" sz="700" dirty="0">
                  <a:solidFill>
                    <a:srgbClr val="000000"/>
                  </a:solidFill>
                  <a:ea typeface="Arial Unicode MS" pitchFamily="34" charset="-128"/>
                  <a:cs typeface="Arial Unicode MS" pitchFamily="34" charset="-128"/>
                </a:rPr>
                <a:t>E-BUSINESS SUITE</a:t>
              </a:r>
              <a:r>
                <a:rPr lang="en-US" sz="700" dirty="0">
                  <a:solidFill>
                    <a:srgbClr val="FF0000"/>
                  </a:solidFill>
                  <a:ea typeface="Arial Unicode MS" pitchFamily="34" charset="-128"/>
                  <a:cs typeface="Arial Unicode MS" pitchFamily="34" charset="-128"/>
                </a:rPr>
                <a:t> </a:t>
              </a:r>
              <a:br>
                <a:rPr lang="en-US" sz="700" dirty="0">
                  <a:solidFill>
                    <a:srgbClr val="FF0000"/>
                  </a:solidFill>
                  <a:ea typeface="Arial Unicode MS" pitchFamily="34" charset="-128"/>
                  <a:cs typeface="Arial Unicode MS" pitchFamily="34" charset="-128"/>
                </a:rPr>
              </a:br>
              <a:r>
                <a:rPr lang="en-US" sz="700" dirty="0">
                  <a:solidFill>
                    <a:srgbClr val="000000"/>
                  </a:solidFill>
                  <a:ea typeface="Arial Unicode MS" pitchFamily="34" charset="-128"/>
                  <a:cs typeface="Arial Unicode MS" pitchFamily="34" charset="-128"/>
                </a:rPr>
                <a:t>PEOPLESOFT</a:t>
              </a:r>
              <a:br>
                <a:rPr lang="en-US" sz="700" dirty="0">
                  <a:solidFill>
                    <a:srgbClr val="000000"/>
                  </a:solidFill>
                  <a:ea typeface="Arial Unicode MS" pitchFamily="34" charset="-128"/>
                  <a:cs typeface="Arial Unicode MS" pitchFamily="34" charset="-128"/>
                </a:rPr>
              </a:br>
              <a:r>
                <a:rPr lang="en-US" sz="700" dirty="0">
                  <a:solidFill>
                    <a:srgbClr val="000000"/>
                  </a:solidFill>
                  <a:ea typeface="Arial Unicode MS" pitchFamily="34" charset="-128"/>
                  <a:cs typeface="Arial Unicode MS" pitchFamily="34" charset="-128"/>
                </a:rPr>
                <a:t>SIEBEL </a:t>
              </a:r>
              <a:r>
                <a:rPr lang="en-US" sz="700" dirty="0">
                  <a:solidFill>
                    <a:srgbClr val="FF0000"/>
                  </a:solidFill>
                  <a:ea typeface="Arial Unicode MS" pitchFamily="34" charset="-128"/>
                  <a:cs typeface="Arial Unicode MS" pitchFamily="34" charset="-128"/>
                </a:rPr>
                <a:t>| </a:t>
              </a:r>
              <a:r>
                <a:rPr lang="en-US" sz="700" dirty="0">
                  <a:solidFill>
                    <a:srgbClr val="000000"/>
                  </a:solidFill>
                  <a:ea typeface="Arial Unicode MS" pitchFamily="34" charset="-128"/>
                  <a:cs typeface="Arial Unicode MS" pitchFamily="34" charset="-128"/>
                </a:rPr>
                <a:t>JD EDWARDS</a:t>
              </a:r>
            </a:p>
          </p:txBody>
        </p:sp>
      </p:grpSp>
      <p:pic>
        <p:nvPicPr>
          <p:cNvPr id="36" name="Picture 1"/>
          <p:cNvPicPr>
            <a:picLocks noChangeAspect="1" noChangeArrowheads="1"/>
          </p:cNvPicPr>
          <p:nvPr/>
        </p:nvPicPr>
        <p:blipFill>
          <a:blip r:embed="rId12" cstate="screen"/>
          <a:srcRect/>
          <a:stretch>
            <a:fillRect/>
          </a:stretch>
        </p:blipFill>
        <p:spPr bwMode="auto">
          <a:xfrm>
            <a:off x="3681863" y="2548135"/>
            <a:ext cx="1763534" cy="329420"/>
          </a:xfrm>
          <a:prstGeom prst="rect">
            <a:avLst/>
          </a:prstGeom>
          <a:noFill/>
          <a:ln w="9525">
            <a:noFill/>
            <a:miter lim="800000"/>
            <a:headEnd/>
            <a:tailEnd/>
          </a:ln>
        </p:spPr>
      </p:pic>
      <p:sp>
        <p:nvSpPr>
          <p:cNvPr id="5" name="TextBox 4"/>
          <p:cNvSpPr txBox="1"/>
          <p:nvPr/>
        </p:nvSpPr>
        <p:spPr>
          <a:xfrm rot="17817468">
            <a:off x="3209172" y="2301020"/>
            <a:ext cx="741890" cy="215582"/>
          </a:xfrm>
          <a:prstGeom prst="rect">
            <a:avLst/>
          </a:prstGeom>
          <a:noFill/>
          <a:ln>
            <a:noFill/>
          </a:ln>
        </p:spPr>
        <p:txBody>
          <a:bodyPr wrap="square" lIns="0" tIns="0" rIns="0" bIns="0" rtlCol="0">
            <a:noAutofit/>
          </a:bodyPr>
          <a:lstStyle/>
          <a:p>
            <a:pPr algn="l"/>
            <a:r>
              <a:rPr lang="en-US" sz="800" dirty="0" smtClean="0"/>
              <a:t>Activity Streams</a:t>
            </a:r>
          </a:p>
        </p:txBody>
      </p:sp>
      <p:sp>
        <p:nvSpPr>
          <p:cNvPr id="6" name="TextBox 5"/>
          <p:cNvSpPr txBox="1"/>
          <p:nvPr/>
        </p:nvSpPr>
        <p:spPr>
          <a:xfrm rot="3142224">
            <a:off x="5121877" y="2139778"/>
            <a:ext cx="632614" cy="368244"/>
          </a:xfrm>
          <a:prstGeom prst="rect">
            <a:avLst/>
          </a:prstGeom>
          <a:noFill/>
          <a:ln>
            <a:noFill/>
          </a:ln>
        </p:spPr>
        <p:txBody>
          <a:bodyPr wrap="square" lIns="0" tIns="0" rIns="0" bIns="0" rtlCol="0">
            <a:noAutofit/>
          </a:bodyPr>
          <a:lstStyle/>
          <a:p>
            <a:pPr algn="ctr"/>
            <a:r>
              <a:rPr lang="en-US" sz="800" dirty="0" smtClean="0"/>
              <a:t>Instant</a:t>
            </a:r>
          </a:p>
          <a:p>
            <a:pPr algn="ctr"/>
            <a:r>
              <a:rPr lang="en-US" sz="800" dirty="0" smtClean="0"/>
              <a:t>Messages</a:t>
            </a:r>
          </a:p>
        </p:txBody>
      </p:sp>
      <p:sp>
        <p:nvSpPr>
          <p:cNvPr id="38" name="TextBox 37"/>
          <p:cNvSpPr txBox="1"/>
          <p:nvPr/>
        </p:nvSpPr>
        <p:spPr>
          <a:xfrm rot="19402692">
            <a:off x="5217474" y="3775712"/>
            <a:ext cx="285434" cy="204327"/>
          </a:xfrm>
          <a:prstGeom prst="rect">
            <a:avLst/>
          </a:prstGeom>
          <a:noFill/>
          <a:ln>
            <a:noFill/>
          </a:ln>
        </p:spPr>
        <p:txBody>
          <a:bodyPr wrap="square" lIns="0" tIns="0" rIns="0" bIns="0" rtlCol="0">
            <a:noAutofit/>
          </a:bodyPr>
          <a:lstStyle/>
          <a:p>
            <a:pPr algn="l"/>
            <a:r>
              <a:rPr lang="en-US" sz="800" dirty="0" smtClean="0"/>
              <a:t>Wikis</a:t>
            </a:r>
          </a:p>
        </p:txBody>
      </p:sp>
      <p:sp>
        <p:nvSpPr>
          <p:cNvPr id="39" name="TextBox 38"/>
          <p:cNvSpPr txBox="1"/>
          <p:nvPr/>
        </p:nvSpPr>
        <p:spPr>
          <a:xfrm rot="2027743">
            <a:off x="3673462" y="3857819"/>
            <a:ext cx="285434" cy="204327"/>
          </a:xfrm>
          <a:prstGeom prst="rect">
            <a:avLst/>
          </a:prstGeom>
          <a:noFill/>
          <a:ln>
            <a:noFill/>
          </a:ln>
        </p:spPr>
        <p:txBody>
          <a:bodyPr wrap="square" lIns="0" tIns="0" rIns="0" bIns="0" rtlCol="0">
            <a:noAutofit/>
          </a:bodyPr>
          <a:lstStyle/>
          <a:p>
            <a:pPr algn="l"/>
            <a:r>
              <a:rPr lang="en-US" sz="800" dirty="0" smtClean="0"/>
              <a:t>Blogs</a:t>
            </a:r>
          </a:p>
        </p:txBody>
      </p:sp>
      <p:sp>
        <p:nvSpPr>
          <p:cNvPr id="40" name="TextBox 39"/>
          <p:cNvSpPr txBox="1"/>
          <p:nvPr/>
        </p:nvSpPr>
        <p:spPr>
          <a:xfrm rot="20151658">
            <a:off x="3802072" y="1792621"/>
            <a:ext cx="741890" cy="215582"/>
          </a:xfrm>
          <a:prstGeom prst="rect">
            <a:avLst/>
          </a:prstGeom>
          <a:noFill/>
          <a:ln>
            <a:noFill/>
          </a:ln>
        </p:spPr>
        <p:txBody>
          <a:bodyPr wrap="square" lIns="0" tIns="0" rIns="0" bIns="0" rtlCol="0">
            <a:noAutofit/>
          </a:bodyPr>
          <a:lstStyle/>
          <a:p>
            <a:pPr algn="l"/>
            <a:r>
              <a:rPr lang="en-US" sz="800" dirty="0" smtClean="0"/>
              <a:t>Conversations</a:t>
            </a:r>
          </a:p>
        </p:txBody>
      </p:sp>
      <p:sp>
        <p:nvSpPr>
          <p:cNvPr id="41" name="TextBox 40"/>
          <p:cNvSpPr txBox="1"/>
          <p:nvPr/>
        </p:nvSpPr>
        <p:spPr>
          <a:xfrm rot="1025781">
            <a:off x="4605846" y="1799746"/>
            <a:ext cx="741890" cy="215582"/>
          </a:xfrm>
          <a:prstGeom prst="rect">
            <a:avLst/>
          </a:prstGeom>
          <a:noFill/>
          <a:ln>
            <a:noFill/>
          </a:ln>
        </p:spPr>
        <p:txBody>
          <a:bodyPr wrap="square" lIns="0" tIns="0" rIns="0" bIns="0" rtlCol="0">
            <a:noAutofit/>
          </a:bodyPr>
          <a:lstStyle/>
          <a:p>
            <a:pPr algn="l"/>
            <a:r>
              <a:rPr lang="en-US" sz="800" dirty="0" smtClean="0"/>
              <a:t>Discussions</a:t>
            </a:r>
          </a:p>
        </p:txBody>
      </p:sp>
      <p:sp>
        <p:nvSpPr>
          <p:cNvPr id="45" name="TextBox 44"/>
          <p:cNvSpPr txBox="1"/>
          <p:nvPr/>
        </p:nvSpPr>
        <p:spPr>
          <a:xfrm>
            <a:off x="4451373" y="4092143"/>
            <a:ext cx="285434" cy="204327"/>
          </a:xfrm>
          <a:prstGeom prst="rect">
            <a:avLst/>
          </a:prstGeom>
          <a:noFill/>
          <a:ln>
            <a:noFill/>
          </a:ln>
        </p:spPr>
        <p:txBody>
          <a:bodyPr wrap="square" lIns="0" tIns="0" rIns="0" bIns="0" rtlCol="0">
            <a:noAutofit/>
          </a:bodyPr>
          <a:lstStyle/>
          <a:p>
            <a:pPr algn="l"/>
            <a:r>
              <a:rPr lang="en-US" sz="800" dirty="0" smtClean="0"/>
              <a:t>Lists</a:t>
            </a:r>
          </a:p>
        </p:txBody>
      </p:sp>
      <p:sp>
        <p:nvSpPr>
          <p:cNvPr id="46" name="TextBox 45"/>
          <p:cNvSpPr txBox="1"/>
          <p:nvPr/>
        </p:nvSpPr>
        <p:spPr>
          <a:xfrm rot="5654662">
            <a:off x="5352925" y="2945035"/>
            <a:ext cx="632614" cy="240639"/>
          </a:xfrm>
          <a:prstGeom prst="rect">
            <a:avLst/>
          </a:prstGeom>
          <a:noFill/>
          <a:ln>
            <a:noFill/>
          </a:ln>
        </p:spPr>
        <p:txBody>
          <a:bodyPr wrap="square" lIns="0" tIns="0" rIns="0" bIns="0" rtlCol="0">
            <a:noAutofit/>
          </a:bodyPr>
          <a:lstStyle/>
          <a:p>
            <a:pPr algn="ctr"/>
            <a:r>
              <a:rPr lang="en-US" sz="800" dirty="0" smtClean="0"/>
              <a:t>Presence</a:t>
            </a:r>
          </a:p>
        </p:txBody>
      </p:sp>
      <p:sp>
        <p:nvSpPr>
          <p:cNvPr id="53" name="TextBox 52"/>
          <p:cNvSpPr txBox="1"/>
          <p:nvPr/>
        </p:nvSpPr>
        <p:spPr>
          <a:xfrm rot="15114070">
            <a:off x="3084831" y="3072648"/>
            <a:ext cx="845687" cy="215582"/>
          </a:xfrm>
          <a:prstGeom prst="rect">
            <a:avLst/>
          </a:prstGeom>
          <a:noFill/>
          <a:ln>
            <a:noFill/>
          </a:ln>
        </p:spPr>
        <p:txBody>
          <a:bodyPr wrap="square" lIns="0" tIns="0" rIns="0" bIns="0" rtlCol="0">
            <a:noAutofit/>
          </a:bodyPr>
          <a:lstStyle/>
          <a:p>
            <a:pPr algn="l"/>
            <a:r>
              <a:rPr lang="en-US" sz="700" dirty="0" smtClean="0"/>
              <a:t>Recommendations</a:t>
            </a:r>
          </a:p>
        </p:txBody>
      </p:sp>
    </p:spTree>
    <p:extLst>
      <p:ext uri="{BB962C8B-B14F-4D97-AF65-F5344CB8AC3E}">
        <p14:creationId xmlns="" xmlns:p14="http://schemas.microsoft.com/office/powerpoint/2010/main" val="14119822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http://www.ironmountain.com.tr/whatwedo/~/media/0D7069F3CB534438AF141A42F4C9BDF2.jpg"/>
          <p:cNvPicPr>
            <a:picLocks noChangeAspect="1" noChangeArrowheads="1"/>
          </p:cNvPicPr>
          <p:nvPr/>
        </p:nvPicPr>
        <p:blipFill>
          <a:blip r:embed="rId3" cstate="print">
            <a:grayscl/>
            <a:lum bright="15000"/>
          </a:blip>
          <a:srcRect/>
          <a:stretch>
            <a:fillRect/>
          </a:stretch>
        </p:blipFill>
        <p:spPr bwMode="auto">
          <a:xfrm>
            <a:off x="-2028679" y="11151"/>
            <a:ext cx="13406916" cy="4627757"/>
          </a:xfrm>
          <a:prstGeom prst="rect">
            <a:avLst/>
          </a:prstGeom>
          <a:noFill/>
        </p:spPr>
      </p:pic>
      <p:sp>
        <p:nvSpPr>
          <p:cNvPr id="10" name="Text Box 1"/>
          <p:cNvSpPr txBox="1">
            <a:spLocks noChangeArrowheads="1"/>
          </p:cNvSpPr>
          <p:nvPr/>
        </p:nvSpPr>
        <p:spPr bwMode="auto">
          <a:xfrm>
            <a:off x="380999" y="610270"/>
            <a:ext cx="4090640" cy="4017487"/>
          </a:xfrm>
          <a:prstGeom prst="rect">
            <a:avLst/>
          </a:prstGeom>
          <a:solidFill>
            <a:schemeClr val="accent1"/>
          </a:solid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223838" indent="-223838">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defRPr sz="2000">
                <a:solidFill>
                  <a:srgbClr val="000000"/>
                </a:solidFill>
                <a:latin typeface="Arial" charset="0"/>
                <a:ea typeface="ＭＳ Ｐゴシック" charset="0"/>
                <a:cs typeface="ＭＳ Ｐゴシック" charset="0"/>
              </a:defRPr>
            </a:lvl1pPr>
            <a:lvl2pPr marL="566738" indent="-228600">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defRPr sz="2000">
                <a:solidFill>
                  <a:srgbClr val="000000"/>
                </a:solidFill>
                <a:latin typeface="Arial" charset="0"/>
                <a:ea typeface="ＭＳ Ｐゴシック" charset="0"/>
                <a:cs typeface="ＭＳ Ｐゴシック" charset="0"/>
              </a:defRPr>
            </a:lvl2pPr>
            <a:lvl3pPr>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defRPr sz="2000">
                <a:solidFill>
                  <a:srgbClr val="000000"/>
                </a:solidFill>
                <a:latin typeface="Arial" charset="0"/>
                <a:ea typeface="ＭＳ Ｐゴシック" charset="0"/>
                <a:cs typeface="ＭＳ Ｐゴシック" charset="0"/>
              </a:defRPr>
            </a:lvl3pPr>
            <a:lvl4pPr>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defRPr sz="2000">
                <a:solidFill>
                  <a:srgbClr val="000000"/>
                </a:solidFill>
                <a:latin typeface="Arial" charset="0"/>
                <a:ea typeface="ＭＳ Ｐゴシック" charset="0"/>
                <a:cs typeface="ＭＳ Ｐゴシック" charset="0"/>
              </a:defRPr>
            </a:lvl4pPr>
            <a:lvl5pPr>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defRPr sz="2000">
                <a:solidFill>
                  <a:srgbClr val="000000"/>
                </a:solidFill>
                <a:latin typeface="Arial" charset="0"/>
                <a:ea typeface="ＭＳ Ｐゴシック" charset="0"/>
                <a:cs typeface="ＭＳ Ｐゴシック" charset="0"/>
              </a:defRPr>
            </a:lvl5pPr>
            <a:lvl6pPr marL="2514600" indent="-228600" algn="ctr" eaLnBrk="0" fontAlgn="base" hangingPunct="0">
              <a:lnSpc>
                <a:spcPct val="90000"/>
              </a:lnSpc>
              <a:spcBef>
                <a:spcPts val="1250"/>
              </a:spcBef>
              <a:spcAft>
                <a:spcPct val="0"/>
              </a:spcAft>
              <a:buClr>
                <a:srgbClr val="000000"/>
              </a:buClr>
              <a:buSzPct val="100000"/>
              <a:buFont typeface="Times New Roman" charset="0"/>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defRPr sz="2000">
                <a:solidFill>
                  <a:srgbClr val="000000"/>
                </a:solidFill>
                <a:latin typeface="Arial" charset="0"/>
                <a:ea typeface="ＭＳ Ｐゴシック" charset="0"/>
                <a:cs typeface="ＭＳ Ｐゴシック" charset="0"/>
              </a:defRPr>
            </a:lvl6pPr>
            <a:lvl7pPr marL="2971800" indent="-228600" algn="ctr" eaLnBrk="0" fontAlgn="base" hangingPunct="0">
              <a:lnSpc>
                <a:spcPct val="90000"/>
              </a:lnSpc>
              <a:spcBef>
                <a:spcPts val="1250"/>
              </a:spcBef>
              <a:spcAft>
                <a:spcPct val="0"/>
              </a:spcAft>
              <a:buClr>
                <a:srgbClr val="000000"/>
              </a:buClr>
              <a:buSzPct val="100000"/>
              <a:buFont typeface="Times New Roman" charset="0"/>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defRPr sz="2000">
                <a:solidFill>
                  <a:srgbClr val="000000"/>
                </a:solidFill>
                <a:latin typeface="Arial" charset="0"/>
                <a:ea typeface="ＭＳ Ｐゴシック" charset="0"/>
                <a:cs typeface="ＭＳ Ｐゴシック" charset="0"/>
              </a:defRPr>
            </a:lvl7pPr>
            <a:lvl8pPr marL="3429000" indent="-228600" algn="ctr" eaLnBrk="0" fontAlgn="base" hangingPunct="0">
              <a:lnSpc>
                <a:spcPct val="90000"/>
              </a:lnSpc>
              <a:spcBef>
                <a:spcPts val="1250"/>
              </a:spcBef>
              <a:spcAft>
                <a:spcPct val="0"/>
              </a:spcAft>
              <a:buClr>
                <a:srgbClr val="000000"/>
              </a:buClr>
              <a:buSzPct val="100000"/>
              <a:buFont typeface="Times New Roman" charset="0"/>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defRPr sz="2000">
                <a:solidFill>
                  <a:srgbClr val="000000"/>
                </a:solidFill>
                <a:latin typeface="Arial" charset="0"/>
                <a:ea typeface="ＭＳ Ｐゴシック" charset="0"/>
                <a:cs typeface="ＭＳ Ｐゴシック" charset="0"/>
              </a:defRPr>
            </a:lvl8pPr>
            <a:lvl9pPr marL="3886200" indent="-228600" algn="ctr" eaLnBrk="0" fontAlgn="base" hangingPunct="0">
              <a:lnSpc>
                <a:spcPct val="90000"/>
              </a:lnSpc>
              <a:spcBef>
                <a:spcPts val="1250"/>
              </a:spcBef>
              <a:spcAft>
                <a:spcPct val="0"/>
              </a:spcAft>
              <a:buClr>
                <a:srgbClr val="000000"/>
              </a:buClr>
              <a:buSzPct val="100000"/>
              <a:buFont typeface="Times New Roman" charset="0"/>
              <a:tabLst>
                <a:tab pos="223838" algn="l"/>
                <a:tab pos="1138238" algn="l"/>
                <a:tab pos="2052638" algn="l"/>
                <a:tab pos="2967038" algn="l"/>
                <a:tab pos="3881438" algn="l"/>
                <a:tab pos="4795838" algn="l"/>
                <a:tab pos="5710238" algn="l"/>
                <a:tab pos="6624638" algn="l"/>
                <a:tab pos="7539038" algn="l"/>
                <a:tab pos="8453438" algn="l"/>
                <a:tab pos="9367838" algn="l"/>
                <a:tab pos="10282238" algn="l"/>
              </a:tabLst>
              <a:defRPr sz="2000">
                <a:solidFill>
                  <a:srgbClr val="000000"/>
                </a:solidFill>
                <a:latin typeface="Arial" charset="0"/>
                <a:ea typeface="ＭＳ Ｐゴシック" charset="0"/>
                <a:cs typeface="ＭＳ Ｐゴシック" charset="0"/>
              </a:defRPr>
            </a:lvl9pPr>
          </a:lstStyle>
          <a:p>
            <a:pPr fontAlgn="base">
              <a:spcBef>
                <a:spcPts val="500"/>
              </a:spcBef>
              <a:spcAft>
                <a:spcPct val="0"/>
              </a:spcAft>
              <a:buClr>
                <a:srgbClr val="FD0000"/>
              </a:buClr>
              <a:buFont typeface="Arial" charset="0"/>
              <a:buChar char="•"/>
              <a:defRPr/>
            </a:pPr>
            <a:r>
              <a:rPr lang="en-GB" sz="1800" b="1" dirty="0">
                <a:cs typeface="MS Gothic" charset="0"/>
              </a:rPr>
              <a:t>Metadata provides </a:t>
            </a:r>
          </a:p>
          <a:p>
            <a:pPr marL="446088" lvl="1" indent="-107950" fontAlgn="base">
              <a:spcBef>
                <a:spcPts val="400"/>
              </a:spcBef>
              <a:spcAft>
                <a:spcPct val="0"/>
              </a:spcAft>
              <a:buClr>
                <a:srgbClr val="FD0000"/>
              </a:buClr>
              <a:buFont typeface="Arial" charset="0"/>
              <a:buChar char="•"/>
              <a:defRPr/>
            </a:pPr>
            <a:r>
              <a:rPr lang="en-GB" sz="1400" dirty="0">
                <a:cs typeface="MS Gothic" charset="0"/>
              </a:rPr>
              <a:t>Data about the content</a:t>
            </a:r>
          </a:p>
          <a:p>
            <a:pPr marL="446088" lvl="1" indent="-107950" fontAlgn="base">
              <a:spcBef>
                <a:spcPts val="400"/>
              </a:spcBef>
              <a:spcAft>
                <a:spcPct val="0"/>
              </a:spcAft>
              <a:buClr>
                <a:srgbClr val="FD0000"/>
              </a:buClr>
              <a:buFont typeface="Arial" charset="0"/>
              <a:buChar char="•"/>
              <a:defRPr/>
            </a:pPr>
            <a:r>
              <a:rPr lang="en-GB" sz="1400" dirty="0">
                <a:cs typeface="MS Gothic" charset="0"/>
              </a:rPr>
              <a:t>Classification and placement</a:t>
            </a:r>
          </a:p>
          <a:p>
            <a:pPr marL="446088" lvl="1" indent="-107950" fontAlgn="base">
              <a:spcBef>
                <a:spcPts val="400"/>
              </a:spcBef>
              <a:spcAft>
                <a:spcPct val="0"/>
              </a:spcAft>
              <a:buClr>
                <a:srgbClr val="FD0000"/>
              </a:buClr>
              <a:buFont typeface="Arial" charset="0"/>
              <a:buChar char="•"/>
              <a:defRPr/>
            </a:pPr>
            <a:r>
              <a:rPr lang="en-GB" sz="1400" dirty="0">
                <a:cs typeface="MS Gothic" charset="0"/>
              </a:rPr>
              <a:t>Search and retrieval</a:t>
            </a:r>
          </a:p>
          <a:p>
            <a:pPr marL="446088" lvl="1" indent="-107950" fontAlgn="base">
              <a:spcBef>
                <a:spcPts val="400"/>
              </a:spcBef>
              <a:spcAft>
                <a:spcPct val="0"/>
              </a:spcAft>
              <a:buClr>
                <a:srgbClr val="FD0000"/>
              </a:buClr>
              <a:buFont typeface="Arial" charset="0"/>
              <a:buChar char="•"/>
              <a:defRPr/>
            </a:pPr>
            <a:r>
              <a:rPr lang="en-GB" sz="1400" dirty="0">
                <a:cs typeface="MS Gothic" charset="0"/>
              </a:rPr>
              <a:t>Process (workflow) and subscription notifications</a:t>
            </a:r>
          </a:p>
          <a:p>
            <a:pPr marL="446088" lvl="1" indent="-107950" fontAlgn="base">
              <a:spcBef>
                <a:spcPts val="400"/>
              </a:spcBef>
              <a:spcAft>
                <a:spcPct val="0"/>
              </a:spcAft>
              <a:buClr>
                <a:srgbClr val="FD0000"/>
              </a:buClr>
              <a:buFont typeface="Arial" charset="0"/>
              <a:buChar char="•"/>
              <a:defRPr/>
            </a:pPr>
            <a:r>
              <a:rPr lang="en-GB" sz="1400" dirty="0">
                <a:cs typeface="MS Gothic" charset="0"/>
              </a:rPr>
              <a:t>Security rights</a:t>
            </a:r>
          </a:p>
          <a:p>
            <a:pPr marL="446088" lvl="1" indent="-107950" fontAlgn="base">
              <a:spcBef>
                <a:spcPts val="400"/>
              </a:spcBef>
              <a:spcAft>
                <a:spcPct val="0"/>
              </a:spcAft>
              <a:buClr>
                <a:srgbClr val="FD0000"/>
              </a:buClr>
              <a:buFont typeface="Arial" charset="0"/>
              <a:buChar char="•"/>
              <a:defRPr/>
            </a:pPr>
            <a:r>
              <a:rPr lang="en-GB" sz="1400" dirty="0">
                <a:cs typeface="MS Gothic" charset="0"/>
              </a:rPr>
              <a:t>Copyright enforcement and protection</a:t>
            </a:r>
          </a:p>
          <a:p>
            <a:pPr marL="446088" lvl="1" indent="-107950" fontAlgn="base">
              <a:spcBef>
                <a:spcPts val="400"/>
              </a:spcBef>
              <a:spcAft>
                <a:spcPct val="0"/>
              </a:spcAft>
              <a:buClr>
                <a:srgbClr val="FD0000"/>
              </a:buClr>
              <a:buFont typeface="Arial" charset="0"/>
              <a:buChar char="•"/>
              <a:defRPr/>
            </a:pPr>
            <a:r>
              <a:rPr lang="en-GB" sz="1400" dirty="0">
                <a:cs typeface="MS Gothic" charset="0"/>
              </a:rPr>
              <a:t>Retention and storage rules</a:t>
            </a:r>
          </a:p>
          <a:p>
            <a:pPr marL="446088" lvl="1" indent="-107950" fontAlgn="base">
              <a:spcBef>
                <a:spcPts val="400"/>
              </a:spcBef>
              <a:spcAft>
                <a:spcPct val="0"/>
              </a:spcAft>
              <a:buClr>
                <a:srgbClr val="FD0000"/>
              </a:buClr>
              <a:buFont typeface="Arial" charset="0"/>
              <a:buChar char="•"/>
              <a:defRPr/>
            </a:pPr>
            <a:r>
              <a:rPr lang="en-GB" sz="1400" dirty="0">
                <a:cs typeface="MS Gothic" charset="0"/>
              </a:rPr>
              <a:t>Adoptions of taxonomies, common metadata standards</a:t>
            </a:r>
          </a:p>
          <a:p>
            <a:pPr fontAlgn="base">
              <a:spcBef>
                <a:spcPts val="500"/>
              </a:spcBef>
              <a:spcAft>
                <a:spcPct val="0"/>
              </a:spcAft>
              <a:buClr>
                <a:srgbClr val="FD0000"/>
              </a:buClr>
              <a:buFont typeface="Arial" charset="0"/>
              <a:buChar char="•"/>
              <a:defRPr/>
            </a:pPr>
            <a:r>
              <a:rPr lang="en-GB" sz="1800" b="1" dirty="0">
                <a:cs typeface="MS Gothic" charset="0"/>
              </a:rPr>
              <a:t>Search</a:t>
            </a:r>
          </a:p>
          <a:p>
            <a:pPr marL="446088" lvl="1" indent="-107950" fontAlgn="base">
              <a:spcBef>
                <a:spcPts val="400"/>
              </a:spcBef>
              <a:spcAft>
                <a:spcPct val="0"/>
              </a:spcAft>
              <a:buClr>
                <a:srgbClr val="FD0000"/>
              </a:buClr>
              <a:buFont typeface="Arial" charset="0"/>
              <a:buChar char="•"/>
              <a:defRPr/>
            </a:pPr>
            <a:r>
              <a:rPr lang="en-GB" sz="1400" dirty="0">
                <a:cs typeface="MS Gothic" charset="0"/>
              </a:rPr>
              <a:t>Across metadata and full text</a:t>
            </a:r>
          </a:p>
          <a:p>
            <a:pPr marL="446088" lvl="1" indent="-107950" fontAlgn="base">
              <a:spcBef>
                <a:spcPts val="400"/>
              </a:spcBef>
              <a:spcAft>
                <a:spcPct val="0"/>
              </a:spcAft>
              <a:buClr>
                <a:srgbClr val="FD0000"/>
              </a:buClr>
              <a:buFont typeface="Arial" charset="0"/>
              <a:buChar char="•"/>
              <a:defRPr/>
            </a:pPr>
            <a:r>
              <a:rPr lang="en-GB" sz="1400" dirty="0">
                <a:cs typeface="MS Gothic" charset="0"/>
              </a:rPr>
              <a:t>Across multiple repositories</a:t>
            </a:r>
          </a:p>
          <a:p>
            <a:pPr marL="446088" lvl="1" indent="-107950" fontAlgn="base">
              <a:spcBef>
                <a:spcPts val="400"/>
              </a:spcBef>
              <a:spcAft>
                <a:spcPct val="0"/>
              </a:spcAft>
              <a:buClr>
                <a:srgbClr val="FD0000"/>
              </a:buClr>
              <a:buFont typeface="Arial" charset="0"/>
              <a:buChar char="•"/>
              <a:defRPr/>
            </a:pPr>
            <a:r>
              <a:rPr lang="en-GB" sz="1400" dirty="0">
                <a:cs typeface="MS Gothic" charset="0"/>
              </a:rPr>
              <a:t>Cross-application search</a:t>
            </a:r>
          </a:p>
          <a:p>
            <a:pPr fontAlgn="base">
              <a:spcBef>
                <a:spcPts val="400"/>
              </a:spcBef>
              <a:spcAft>
                <a:spcPct val="0"/>
              </a:spcAft>
              <a:defRPr/>
            </a:pPr>
            <a:endParaRPr lang="en-GB" sz="1200" dirty="0">
              <a:cs typeface="MS Gothic" charset="0"/>
            </a:endParaRPr>
          </a:p>
        </p:txBody>
      </p:sp>
      <p:sp>
        <p:nvSpPr>
          <p:cNvPr id="11" name="Text Box 3"/>
          <p:cNvSpPr txBox="1">
            <a:spLocks noChangeArrowheads="1"/>
          </p:cNvSpPr>
          <p:nvPr/>
        </p:nvSpPr>
        <p:spPr bwMode="auto">
          <a:xfrm>
            <a:off x="-133815" y="-119941"/>
            <a:ext cx="9478537" cy="800100"/>
          </a:xfrm>
          <a:prstGeom prst="rect">
            <a:avLst/>
          </a:prstGeom>
          <a:solidFill>
            <a:schemeClr val="tx1"/>
          </a:solidFill>
          <a:ln>
            <a:noFill/>
          </a:ln>
          <a:effectLst>
            <a:softEdge rad="63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cs typeface="ＭＳ Ｐゴシック" charset="0"/>
              </a:defRPr>
            </a:lvl5pPr>
            <a:lvl6pPr marL="2514600" indent="-228600" algn="ctr" eaLnBrk="0" fontAlgn="base" hangingPunct="0">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cs typeface="ＭＳ Ｐゴシック" charset="0"/>
              </a:defRPr>
            </a:lvl6pPr>
            <a:lvl7pPr marL="2971800" indent="-228600" algn="ctr" eaLnBrk="0" fontAlgn="base" hangingPunct="0">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cs typeface="ＭＳ Ｐゴシック" charset="0"/>
              </a:defRPr>
            </a:lvl7pPr>
            <a:lvl8pPr marL="3429000" indent="-228600" algn="ctr" eaLnBrk="0" fontAlgn="base" hangingPunct="0">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cs typeface="ＭＳ Ｐゴシック" charset="0"/>
              </a:defRPr>
            </a:lvl8pPr>
            <a:lvl9pPr marL="3886200" indent="-228600" algn="ctr" eaLnBrk="0" fontAlgn="base" hangingPunct="0">
              <a:lnSpc>
                <a:spcPct val="90000"/>
              </a:lnSpc>
              <a:spcBef>
                <a:spcPts val="125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cs typeface="ＭＳ Ｐゴシック" charset="0"/>
              </a:defRPr>
            </a:lvl9pPr>
          </a:lstStyle>
          <a:p>
            <a:pPr fontAlgn="base">
              <a:spcBef>
                <a:spcPct val="0"/>
              </a:spcBef>
              <a:spcAft>
                <a:spcPct val="0"/>
              </a:spcAft>
              <a:defRPr/>
            </a:pPr>
            <a:r>
              <a:rPr lang="en-GB" sz="2800" dirty="0" smtClean="0">
                <a:solidFill>
                  <a:schemeClr val="bg1"/>
                </a:solidFill>
                <a:cs typeface="MS Gothic" charset="0"/>
              </a:rPr>
              <a:t>  Categorization </a:t>
            </a:r>
            <a:r>
              <a:rPr lang="en-GB" sz="2800" dirty="0">
                <a:solidFill>
                  <a:schemeClr val="bg1"/>
                </a:solidFill>
                <a:cs typeface="MS Gothic" charset="0"/>
              </a:rPr>
              <a:t>and Search</a:t>
            </a:r>
          </a:p>
        </p:txBody>
      </p:sp>
      <p:pic>
        <p:nvPicPr>
          <p:cNvPr id="1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35600" y="628651"/>
            <a:ext cx="3725863" cy="1859756"/>
          </a:xfrm>
          <a:prstGeom prst="rect">
            <a:avLst/>
          </a:prstGeom>
          <a:noFill/>
          <a:ln w="9360">
            <a:solidFill>
              <a:srgbClr val="000000"/>
            </a:solidFill>
            <a:miter lim="800000"/>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19845" y="1382318"/>
            <a:ext cx="558800" cy="3143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4" name="Line 6"/>
          <p:cNvSpPr>
            <a:spLocks noChangeShapeType="1"/>
          </p:cNvSpPr>
          <p:nvPr/>
        </p:nvSpPr>
        <p:spPr bwMode="auto">
          <a:xfrm>
            <a:off x="6037293" y="1646199"/>
            <a:ext cx="2827927" cy="2981557"/>
          </a:xfrm>
          <a:prstGeom prst="line">
            <a:avLst/>
          </a:prstGeom>
          <a:noFill/>
          <a:ln w="31680">
            <a:solidFill>
              <a:srgbClr val="12AEBE"/>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fontAlgn="base">
              <a:lnSpc>
                <a:spcPct val="90000"/>
              </a:lnSpc>
              <a:spcBef>
                <a:spcPct val="50000"/>
              </a:spcBef>
              <a:spcAft>
                <a:spcPct val="0"/>
              </a:spcAft>
              <a:buClr>
                <a:srgbClr val="667263"/>
              </a:buClr>
              <a:defRPr/>
            </a:pPr>
            <a:endParaRPr lang="en-US" sz="2000" b="1" dirty="0">
              <a:solidFill>
                <a:srgbClr val="000000"/>
              </a:solidFill>
              <a:ea typeface="ＭＳ Ｐゴシック" charset="0"/>
            </a:endParaRPr>
          </a:p>
        </p:txBody>
      </p:sp>
      <p:sp>
        <p:nvSpPr>
          <p:cNvPr id="15" name="Line 7"/>
          <p:cNvSpPr>
            <a:spLocks noChangeShapeType="1"/>
          </p:cNvSpPr>
          <p:nvPr/>
        </p:nvSpPr>
        <p:spPr bwMode="auto">
          <a:xfrm>
            <a:off x="5526195" y="1692198"/>
            <a:ext cx="609600" cy="2914650"/>
          </a:xfrm>
          <a:prstGeom prst="line">
            <a:avLst/>
          </a:prstGeom>
          <a:noFill/>
          <a:ln w="31680">
            <a:solidFill>
              <a:srgbClr val="12AEBE"/>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fontAlgn="base">
              <a:lnSpc>
                <a:spcPct val="90000"/>
              </a:lnSpc>
              <a:spcBef>
                <a:spcPct val="50000"/>
              </a:spcBef>
              <a:spcAft>
                <a:spcPct val="0"/>
              </a:spcAft>
              <a:buClr>
                <a:srgbClr val="667263"/>
              </a:buClr>
              <a:defRPr/>
            </a:pPr>
            <a:endParaRPr lang="en-US" sz="2000" b="1" dirty="0">
              <a:solidFill>
                <a:srgbClr val="000000"/>
              </a:solidFill>
              <a:ea typeface="ＭＳ Ｐゴシック" charset="0"/>
            </a:endParaRPr>
          </a:p>
        </p:txBody>
      </p:sp>
      <p:sp>
        <p:nvSpPr>
          <p:cNvPr id="16" name="Line 8"/>
          <p:cNvSpPr>
            <a:spLocks noChangeShapeType="1"/>
          </p:cNvSpPr>
          <p:nvPr/>
        </p:nvSpPr>
        <p:spPr bwMode="auto">
          <a:xfrm>
            <a:off x="5526195" y="1371600"/>
            <a:ext cx="609600" cy="1714500"/>
          </a:xfrm>
          <a:prstGeom prst="line">
            <a:avLst/>
          </a:prstGeom>
          <a:noFill/>
          <a:ln w="31680">
            <a:solidFill>
              <a:srgbClr val="12AEBE"/>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fontAlgn="base">
              <a:lnSpc>
                <a:spcPct val="90000"/>
              </a:lnSpc>
              <a:spcBef>
                <a:spcPct val="50000"/>
              </a:spcBef>
              <a:spcAft>
                <a:spcPct val="0"/>
              </a:spcAft>
              <a:buClr>
                <a:srgbClr val="667263"/>
              </a:buClr>
              <a:defRPr/>
            </a:pPr>
            <a:endParaRPr lang="en-US" sz="2000" b="1" dirty="0">
              <a:solidFill>
                <a:srgbClr val="000000"/>
              </a:solidFill>
              <a:ea typeface="ＭＳ Ｐゴシック" charset="0"/>
            </a:endParaRPr>
          </a:p>
        </p:txBody>
      </p:sp>
      <p:sp>
        <p:nvSpPr>
          <p:cNvPr id="17" name="Line 9"/>
          <p:cNvSpPr>
            <a:spLocks noChangeShapeType="1"/>
          </p:cNvSpPr>
          <p:nvPr/>
        </p:nvSpPr>
        <p:spPr bwMode="auto">
          <a:xfrm>
            <a:off x="6059595" y="1382751"/>
            <a:ext cx="2772171" cy="1683834"/>
          </a:xfrm>
          <a:prstGeom prst="line">
            <a:avLst/>
          </a:prstGeom>
          <a:noFill/>
          <a:ln w="31680">
            <a:solidFill>
              <a:srgbClr val="12AEBE"/>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fontAlgn="base">
              <a:lnSpc>
                <a:spcPct val="90000"/>
              </a:lnSpc>
              <a:spcBef>
                <a:spcPct val="50000"/>
              </a:spcBef>
              <a:spcAft>
                <a:spcPct val="0"/>
              </a:spcAft>
              <a:buClr>
                <a:srgbClr val="667263"/>
              </a:buClr>
              <a:defRPr/>
            </a:pPr>
            <a:endParaRPr lang="en-US" sz="2000" b="1" dirty="0">
              <a:solidFill>
                <a:srgbClr val="000000"/>
              </a:solidFill>
              <a:ea typeface="ＭＳ Ｐゴシック" charset="0"/>
            </a:endParaRPr>
          </a:p>
        </p:txBody>
      </p:sp>
      <p:pic>
        <p:nvPicPr>
          <p:cNvPr id="18" name="Picture 10"/>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35795" y="3086100"/>
            <a:ext cx="2709863" cy="1524000"/>
          </a:xfrm>
          <a:prstGeom prst="rect">
            <a:avLst/>
          </a:prstGeom>
          <a:noFill/>
          <a:ln w="9360">
            <a:solidFill>
              <a:srgbClr val="BE0000"/>
            </a:solidFill>
            <a:miter lim="800000"/>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5400000">
            <a:off x="2272353" y="-2272350"/>
            <a:ext cx="4599291" cy="9144000"/>
          </a:xfrm>
          <a:prstGeom prst="rect">
            <a:avLst/>
          </a:prstGeom>
          <a:gradFill flip="none" rotWithShape="1">
            <a:gsLst>
              <a:gs pos="0">
                <a:srgbClr val="8488C4">
                  <a:alpha val="67000"/>
                </a:srgb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9" name="Rectangle 8"/>
          <p:cNvSpPr/>
          <p:nvPr/>
        </p:nvSpPr>
        <p:spPr>
          <a:xfrm rot="10800000">
            <a:off x="-7100" y="-5698"/>
            <a:ext cx="9157647" cy="991662"/>
          </a:xfrm>
          <a:prstGeom prst="rect">
            <a:avLst/>
          </a:prstGeom>
          <a:gradFill>
            <a:gsLst>
              <a:gs pos="100000">
                <a:schemeClr val="accent1"/>
              </a:gs>
              <a:gs pos="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1027" name="Title 6"/>
          <p:cNvSpPr>
            <a:spLocks noGrp="1"/>
          </p:cNvSpPr>
          <p:nvPr>
            <p:ph type="title" idx="4294967295"/>
          </p:nvPr>
        </p:nvSpPr>
        <p:spPr>
          <a:xfrm>
            <a:off x="347651" y="158975"/>
            <a:ext cx="8229600" cy="406400"/>
          </a:xfrm>
        </p:spPr>
        <p:txBody>
          <a:bodyPr/>
          <a:lstStyle/>
          <a:p>
            <a:r>
              <a:rPr lang="en-US" dirty="0" smtClean="0">
                <a:solidFill>
                  <a:schemeClr val="bg1"/>
                </a:solidFill>
              </a:rPr>
              <a:t>Easily Manage Images, Audio &amp; Video</a:t>
            </a:r>
          </a:p>
        </p:txBody>
      </p:sp>
      <p:sp>
        <p:nvSpPr>
          <p:cNvPr id="1028" name="Content Placeholder 3"/>
          <p:cNvSpPr>
            <a:spLocks/>
          </p:cNvSpPr>
          <p:nvPr/>
        </p:nvSpPr>
        <p:spPr bwMode="auto">
          <a:xfrm>
            <a:off x="350826" y="501875"/>
            <a:ext cx="8139112" cy="319087"/>
          </a:xfrm>
          <a:prstGeom prst="rect">
            <a:avLst/>
          </a:prstGeom>
          <a:noFill/>
          <a:ln w="9525">
            <a:noFill/>
            <a:miter lim="800000"/>
            <a:headEnd/>
            <a:tailEnd/>
          </a:ln>
        </p:spPr>
        <p:txBody>
          <a:bodyPr lIns="0" tIns="0" rIns="0" bIns="0"/>
          <a:lstStyle/>
          <a:p>
            <a:pPr defTabSz="914400" eaLnBrk="0" hangingPunct="0">
              <a:spcBef>
                <a:spcPts val="500"/>
              </a:spcBef>
              <a:spcAft>
                <a:spcPts val="200"/>
              </a:spcAft>
              <a:buClr>
                <a:srgbClr val="424545"/>
              </a:buClr>
              <a:buFont typeface="Arial" pitchFamily="34" charset="0"/>
              <a:buNone/>
            </a:pPr>
            <a:r>
              <a:rPr lang="en-US" sz="2000" smtClean="0">
                <a:solidFill>
                  <a:schemeClr val="bg1"/>
                </a:solidFill>
              </a:rPr>
              <a:t>Digital Asset Management</a:t>
            </a:r>
          </a:p>
        </p:txBody>
      </p:sp>
      <p:sp>
        <p:nvSpPr>
          <p:cNvPr id="1029" name="Rectangle 3"/>
          <p:cNvSpPr>
            <a:spLocks noChangeArrowheads="1"/>
          </p:cNvSpPr>
          <p:nvPr/>
        </p:nvSpPr>
        <p:spPr bwMode="auto">
          <a:xfrm>
            <a:off x="573088" y="1020763"/>
            <a:ext cx="4152900" cy="3646487"/>
          </a:xfrm>
          <a:prstGeom prst="rect">
            <a:avLst/>
          </a:prstGeom>
          <a:noFill/>
          <a:ln w="9525">
            <a:noFill/>
            <a:miter lim="800000"/>
            <a:headEnd/>
            <a:tailEnd/>
          </a:ln>
        </p:spPr>
        <p:txBody>
          <a:bodyPr lIns="0" tIns="0" rIns="0" bIns="0"/>
          <a:lstStyle/>
          <a:p>
            <a:pPr marL="227013" indent="-227013" defTabSz="914400" eaLnBrk="0" hangingPunct="0">
              <a:spcBef>
                <a:spcPts val="500"/>
              </a:spcBef>
              <a:spcAft>
                <a:spcPts val="200"/>
              </a:spcAft>
              <a:buClr>
                <a:srgbClr val="424545"/>
              </a:buClr>
              <a:buFontTx/>
              <a:buChar char="•"/>
            </a:pPr>
            <a:r>
              <a:rPr lang="en-US" smtClean="0">
                <a:solidFill>
                  <a:srgbClr val="000000"/>
                </a:solidFill>
              </a:rPr>
              <a:t>Protects valuable assets:</a:t>
            </a:r>
          </a:p>
          <a:p>
            <a:pPr marL="569913" lvl="1" indent="-228600" defTabSz="914400" eaLnBrk="0" hangingPunct="0">
              <a:spcBef>
                <a:spcPts val="200"/>
              </a:spcBef>
              <a:spcAft>
                <a:spcPts val="200"/>
              </a:spcAft>
              <a:buClr>
                <a:srgbClr val="424545"/>
              </a:buClr>
              <a:buFontTx/>
              <a:buChar char="•"/>
            </a:pPr>
            <a:r>
              <a:rPr lang="en-US" smtClean="0">
                <a:solidFill>
                  <a:srgbClr val="000000"/>
                </a:solidFill>
              </a:rPr>
              <a:t>Patient Images, Records, and Known Identifiers</a:t>
            </a:r>
          </a:p>
          <a:p>
            <a:pPr marL="227013" indent="-227013" defTabSz="914400" eaLnBrk="0" hangingPunct="0">
              <a:spcBef>
                <a:spcPts val="500"/>
              </a:spcBef>
              <a:spcAft>
                <a:spcPts val="200"/>
              </a:spcAft>
              <a:buClr>
                <a:srgbClr val="424545"/>
              </a:buClr>
              <a:buFontTx/>
              <a:buChar char="•"/>
            </a:pPr>
            <a:r>
              <a:rPr lang="en-US" smtClean="0">
                <a:solidFill>
                  <a:srgbClr val="000000"/>
                </a:solidFill>
              </a:rPr>
              <a:t>Manages all file types:</a:t>
            </a:r>
          </a:p>
          <a:p>
            <a:pPr marL="569913" lvl="1" indent="-228600" defTabSz="914400" eaLnBrk="0" hangingPunct="0">
              <a:spcBef>
                <a:spcPts val="200"/>
              </a:spcBef>
              <a:spcAft>
                <a:spcPts val="200"/>
              </a:spcAft>
              <a:buClr>
                <a:srgbClr val="424545"/>
              </a:buClr>
              <a:buFontTx/>
              <a:buChar char="•"/>
            </a:pPr>
            <a:r>
              <a:rPr lang="en-US" smtClean="0">
                <a:solidFill>
                  <a:srgbClr val="000000"/>
                </a:solidFill>
              </a:rPr>
              <a:t>DICOM, XDSi, XDS</a:t>
            </a:r>
          </a:p>
          <a:p>
            <a:pPr marL="569913" lvl="1" indent="-228600" defTabSz="914400" eaLnBrk="0" hangingPunct="0">
              <a:spcBef>
                <a:spcPts val="200"/>
              </a:spcBef>
              <a:spcAft>
                <a:spcPts val="200"/>
              </a:spcAft>
              <a:buClr>
                <a:srgbClr val="424545"/>
              </a:buClr>
              <a:buFontTx/>
              <a:buChar char="•"/>
            </a:pPr>
            <a:r>
              <a:rPr lang="en-US" smtClean="0">
                <a:solidFill>
                  <a:srgbClr val="000000"/>
                </a:solidFill>
              </a:rPr>
              <a:t>EPS, JPEG, TIFF, BMP, SWF, Quicktime, Real, WMA, AVI, MP3</a:t>
            </a:r>
          </a:p>
          <a:p>
            <a:pPr marL="227013" indent="-227013" defTabSz="914400" eaLnBrk="0" hangingPunct="0">
              <a:spcBef>
                <a:spcPts val="500"/>
              </a:spcBef>
              <a:spcAft>
                <a:spcPts val="200"/>
              </a:spcAft>
              <a:buClr>
                <a:srgbClr val="424545"/>
              </a:buClr>
              <a:buFontTx/>
              <a:buChar char="•"/>
            </a:pPr>
            <a:r>
              <a:rPr lang="en-US" smtClean="0">
                <a:solidFill>
                  <a:srgbClr val="000000"/>
                </a:solidFill>
              </a:rPr>
              <a:t>Multiple renditions, multiple uses:</a:t>
            </a:r>
          </a:p>
          <a:p>
            <a:pPr marL="569913" lvl="1" indent="-228600" defTabSz="914400" eaLnBrk="0" hangingPunct="0">
              <a:spcBef>
                <a:spcPts val="200"/>
              </a:spcBef>
              <a:spcAft>
                <a:spcPts val="200"/>
              </a:spcAft>
              <a:buClr>
                <a:srgbClr val="424545"/>
              </a:buClr>
              <a:buFontTx/>
              <a:buChar char="•"/>
            </a:pPr>
            <a:r>
              <a:rPr lang="en-US" smtClean="0">
                <a:solidFill>
                  <a:srgbClr val="000000"/>
                </a:solidFill>
              </a:rPr>
              <a:t>Web, Lo/Hi Res Print, Color/B&amp;W </a:t>
            </a:r>
          </a:p>
          <a:p>
            <a:pPr marL="227013" indent="-227013" defTabSz="914400" eaLnBrk="0" hangingPunct="0">
              <a:spcBef>
                <a:spcPts val="500"/>
              </a:spcBef>
              <a:spcAft>
                <a:spcPts val="200"/>
              </a:spcAft>
              <a:buClr>
                <a:srgbClr val="424545"/>
              </a:buClr>
              <a:buFontTx/>
              <a:buChar char="•"/>
            </a:pPr>
            <a:r>
              <a:rPr lang="en-US" smtClean="0">
                <a:solidFill>
                  <a:srgbClr val="000000"/>
                </a:solidFill>
              </a:rPr>
              <a:t>Easy search and retrieval</a:t>
            </a:r>
          </a:p>
          <a:p>
            <a:pPr marL="227013" indent="-227013" defTabSz="914400" eaLnBrk="0" hangingPunct="0">
              <a:spcBef>
                <a:spcPts val="500"/>
              </a:spcBef>
              <a:spcAft>
                <a:spcPts val="200"/>
              </a:spcAft>
              <a:buClr>
                <a:srgbClr val="424545"/>
              </a:buClr>
              <a:buFontTx/>
              <a:buChar char="•"/>
            </a:pPr>
            <a:r>
              <a:rPr lang="en-US" smtClean="0">
                <a:solidFill>
                  <a:srgbClr val="000000"/>
                </a:solidFill>
              </a:rPr>
              <a:t>Maintain security and privacy</a:t>
            </a:r>
          </a:p>
        </p:txBody>
      </p:sp>
      <p:pic>
        <p:nvPicPr>
          <p:cNvPr id="1030" name="Picture 4"/>
          <p:cNvPicPr>
            <a:picLocks noChangeAspect="1" noChangeArrowheads="1"/>
          </p:cNvPicPr>
          <p:nvPr/>
        </p:nvPicPr>
        <p:blipFill>
          <a:blip r:embed="rId4" cstate="print"/>
          <a:srcRect/>
          <a:stretch>
            <a:fillRect/>
          </a:stretch>
        </p:blipFill>
        <p:spPr bwMode="auto">
          <a:xfrm>
            <a:off x="5280025" y="773113"/>
            <a:ext cx="3582988" cy="2389187"/>
          </a:xfrm>
          <a:prstGeom prst="rect">
            <a:avLst/>
          </a:prstGeom>
          <a:noFill/>
          <a:ln w="9525" algn="ctr">
            <a:noFill/>
            <a:miter lim="800000"/>
            <a:headEnd/>
            <a:tailEnd/>
          </a:ln>
        </p:spPr>
      </p:pic>
      <p:pic>
        <p:nvPicPr>
          <p:cNvPr id="1031" name="Picture 5" descr="Oracle_UCM_2007"/>
          <p:cNvPicPr>
            <a:picLocks noChangeAspect="1" noChangeArrowheads="1"/>
          </p:cNvPicPr>
          <p:nvPr/>
        </p:nvPicPr>
        <p:blipFill>
          <a:blip r:embed="rId5" cstate="print"/>
          <a:srcRect l="20549"/>
          <a:stretch>
            <a:fillRect/>
          </a:stretch>
        </p:blipFill>
        <p:spPr bwMode="auto">
          <a:xfrm>
            <a:off x="4730750" y="1912938"/>
            <a:ext cx="3235325" cy="2182812"/>
          </a:xfrm>
          <a:prstGeom prst="rect">
            <a:avLst/>
          </a:prstGeom>
          <a:noFill/>
          <a:ln w="9525">
            <a:noFill/>
            <a:miter lim="800000"/>
            <a:headEnd/>
            <a:tailEnd/>
          </a:ln>
        </p:spPr>
      </p:pic>
      <p:graphicFrame>
        <p:nvGraphicFramePr>
          <p:cNvPr id="1026" name="Object 4"/>
          <p:cNvGraphicFramePr>
            <a:graphicFrameLocks noChangeAspect="1"/>
          </p:cNvGraphicFramePr>
          <p:nvPr/>
        </p:nvGraphicFramePr>
        <p:xfrm>
          <a:off x="4892675" y="2436813"/>
          <a:ext cx="1277938" cy="1146175"/>
        </p:xfrm>
        <a:graphic>
          <a:graphicData uri="http://schemas.openxmlformats.org/presentationml/2006/ole">
            <p:oleObj spid="_x0000_s55298" name="Photo Editor Photo" r:id="rId6" imgW="781159" imgH="952633" progId="">
              <p:embed/>
            </p:oleObj>
          </a:graphicData>
        </a:graphic>
      </p:graphicFrame>
    </p:spTree>
  </p:cSld>
  <p:clrMapOvr>
    <a:masterClrMapping/>
  </p:clrMapOvr>
  <p:transition spd="med" advClick="0" advTm="12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2272353" y="-2272350"/>
            <a:ext cx="4599291" cy="9144000"/>
          </a:xfrm>
          <a:prstGeom prst="rect">
            <a:avLst/>
          </a:prstGeom>
          <a:gradFill flip="none" rotWithShape="1">
            <a:gsLst>
              <a:gs pos="100000">
                <a:schemeClr val="bg2">
                  <a:tint val="66000"/>
                  <a:satMod val="160000"/>
                  <a:alpha val="90000"/>
                </a:schemeClr>
              </a:gs>
              <a:gs pos="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7" name="Rectangle 6"/>
          <p:cNvSpPr/>
          <p:nvPr/>
        </p:nvSpPr>
        <p:spPr>
          <a:xfrm rot="10800000">
            <a:off x="-7100" y="5188"/>
            <a:ext cx="9157647" cy="991662"/>
          </a:xfrm>
          <a:prstGeom prst="rect">
            <a:avLst/>
          </a:prstGeom>
          <a:gradFill>
            <a:gsLst>
              <a:gs pos="100000">
                <a:schemeClr val="accent1"/>
              </a:gs>
              <a:gs pos="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44034" name="Title 1"/>
          <p:cNvSpPr>
            <a:spLocks noGrp="1"/>
          </p:cNvSpPr>
          <p:nvPr>
            <p:ph type="title"/>
          </p:nvPr>
        </p:nvSpPr>
        <p:spPr>
          <a:xfrm>
            <a:off x="282335" y="71887"/>
            <a:ext cx="8229600" cy="406400"/>
          </a:xfrm>
        </p:spPr>
        <p:txBody>
          <a:bodyPr/>
          <a:lstStyle/>
          <a:p>
            <a:r>
              <a:rPr lang="en-US" dirty="0" smtClean="0">
                <a:solidFill>
                  <a:schemeClr val="bg1"/>
                </a:solidFill>
              </a:rPr>
              <a:t>Improved Lifecycle Management</a:t>
            </a:r>
          </a:p>
        </p:txBody>
      </p:sp>
      <p:sp>
        <p:nvSpPr>
          <p:cNvPr id="44035" name="Content Placeholder 2"/>
          <p:cNvSpPr>
            <a:spLocks noGrp="1"/>
          </p:cNvSpPr>
          <p:nvPr>
            <p:ph sz="half" idx="1"/>
          </p:nvPr>
        </p:nvSpPr>
        <p:spPr>
          <a:xfrm>
            <a:off x="808038" y="1458686"/>
            <a:ext cx="4487862" cy="3002189"/>
          </a:xfrm>
        </p:spPr>
        <p:txBody>
          <a:bodyPr/>
          <a:lstStyle/>
          <a:p>
            <a:r>
              <a:rPr lang="en-US" sz="2200" dirty="0" smtClean="0"/>
              <a:t>Intelligent Classification and Storage</a:t>
            </a:r>
            <a:br>
              <a:rPr lang="en-US" sz="2200" dirty="0" smtClean="0"/>
            </a:br>
            <a:endParaRPr lang="en-US" sz="2200" dirty="0" smtClean="0"/>
          </a:p>
          <a:p>
            <a:r>
              <a:rPr lang="en-US" sz="2200" dirty="0" smtClean="0"/>
              <a:t>Automatically apply retention policies </a:t>
            </a:r>
          </a:p>
          <a:p>
            <a:pPr lvl="1"/>
            <a:r>
              <a:rPr lang="en-US" sz="1800" dirty="0" smtClean="0"/>
              <a:t>Lower costs and simplify maintenance</a:t>
            </a:r>
          </a:p>
          <a:p>
            <a:endParaRPr lang="en-US" dirty="0" smtClean="0"/>
          </a:p>
        </p:txBody>
      </p:sp>
      <p:sp>
        <p:nvSpPr>
          <p:cNvPr id="44036" name="Content Placeholder 3"/>
          <p:cNvSpPr>
            <a:spLocks noGrp="1"/>
          </p:cNvSpPr>
          <p:nvPr>
            <p:ph sz="half" idx="2"/>
          </p:nvPr>
        </p:nvSpPr>
        <p:spPr>
          <a:xfrm>
            <a:off x="285510" y="484637"/>
            <a:ext cx="8139112" cy="319087"/>
          </a:xfrm>
        </p:spPr>
        <p:txBody>
          <a:bodyPr/>
          <a:lstStyle/>
          <a:p>
            <a:r>
              <a:rPr lang="en-US" smtClean="0">
                <a:solidFill>
                  <a:schemeClr val="bg1"/>
                </a:solidFill>
              </a:rPr>
              <a:t>Policy-based Content Management</a:t>
            </a:r>
          </a:p>
        </p:txBody>
      </p:sp>
      <p:pic>
        <p:nvPicPr>
          <p:cNvPr id="44037" name="Picture 6"/>
          <p:cNvPicPr>
            <a:picLocks noChangeAspect="1" noChangeArrowheads="1"/>
          </p:cNvPicPr>
          <p:nvPr/>
        </p:nvPicPr>
        <p:blipFill>
          <a:blip r:embed="rId3" cstate="print"/>
          <a:srcRect/>
          <a:stretch>
            <a:fillRect/>
          </a:stretch>
        </p:blipFill>
        <p:spPr bwMode="auto">
          <a:xfrm>
            <a:off x="5119688" y="1117600"/>
            <a:ext cx="3298825" cy="3298825"/>
          </a:xfrm>
          <a:prstGeom prst="rect">
            <a:avLst/>
          </a:prstGeom>
          <a:noFill/>
          <a:ln w="15875">
            <a:solidFill>
              <a:schemeClr val="accent1"/>
            </a:solidFill>
            <a:miter lim="800000"/>
            <a:headEnd/>
            <a:tailEnd/>
          </a:ln>
        </p:spPr>
      </p:pic>
    </p:spTree>
  </p:cSld>
  <p:clrMapOvr>
    <a:masterClrMapping/>
  </p:clrMapOvr>
  <p:transition spd="med" advClick="0" advTm="12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5400000">
            <a:off x="2272353" y="-2272350"/>
            <a:ext cx="4599291" cy="9144000"/>
          </a:xfrm>
          <a:prstGeom prst="rect">
            <a:avLst/>
          </a:prstGeom>
          <a:gradFill flip="none" rotWithShape="1">
            <a:gsLst>
              <a:gs pos="100000">
                <a:schemeClr val="bg2">
                  <a:tint val="66000"/>
                  <a:satMod val="160000"/>
                  <a:alpha val="36000"/>
                </a:schemeClr>
              </a:gs>
              <a:gs pos="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8" name="Rectangle 7"/>
          <p:cNvSpPr/>
          <p:nvPr/>
        </p:nvSpPr>
        <p:spPr>
          <a:xfrm rot="10800000">
            <a:off x="-7100" y="309996"/>
            <a:ext cx="9157647" cy="991662"/>
          </a:xfrm>
          <a:prstGeom prst="rect">
            <a:avLst/>
          </a:prstGeom>
          <a:gradFill>
            <a:gsLst>
              <a:gs pos="100000">
                <a:schemeClr val="accent1"/>
              </a:gs>
              <a:gs pos="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38920" name="Title 16"/>
          <p:cNvSpPr>
            <a:spLocks noGrp="1"/>
          </p:cNvSpPr>
          <p:nvPr>
            <p:ph type="title"/>
          </p:nvPr>
        </p:nvSpPr>
        <p:spPr>
          <a:xfrm>
            <a:off x="804863" y="434975"/>
            <a:ext cx="8229600" cy="768350"/>
          </a:xfrm>
        </p:spPr>
        <p:txBody>
          <a:bodyPr/>
          <a:lstStyle/>
          <a:p>
            <a:pPr eaLnBrk="1" hangingPunct="1"/>
            <a:r>
              <a:rPr lang="en-US" altLang="en-US" smtClean="0">
                <a:solidFill>
                  <a:schemeClr val="bg1"/>
                </a:solidFill>
                <a:ea typeface="MS PGothic" pitchFamily="34" charset="-128"/>
              </a:rPr>
              <a:t>Tiered Storage is Standard</a:t>
            </a:r>
            <a:r>
              <a:rPr lang="en-US" altLang="en-US" sz="2400" smtClean="0">
                <a:solidFill>
                  <a:schemeClr val="bg1"/>
                </a:solidFill>
                <a:ea typeface="MS PGothic" pitchFamily="34" charset="-128"/>
              </a:rPr>
              <a:t/>
            </a:r>
            <a:br>
              <a:rPr lang="en-US" altLang="en-US" sz="2400" smtClean="0">
                <a:solidFill>
                  <a:schemeClr val="bg1"/>
                </a:solidFill>
                <a:ea typeface="MS PGothic" pitchFamily="34" charset="-128"/>
              </a:rPr>
            </a:br>
            <a:endParaRPr lang="en-US" altLang="en-US" sz="2400" b="0" smtClean="0">
              <a:solidFill>
                <a:schemeClr val="bg1"/>
              </a:solidFill>
              <a:ea typeface="MS PGothic" pitchFamily="34" charset="-128"/>
            </a:endParaRPr>
          </a:p>
        </p:txBody>
      </p:sp>
      <p:sp>
        <p:nvSpPr>
          <p:cNvPr id="38921" name="Rectangle 6"/>
          <p:cNvSpPr>
            <a:spLocks noChangeArrowheads="1"/>
          </p:cNvSpPr>
          <p:nvPr/>
        </p:nvSpPr>
        <p:spPr bwMode="auto">
          <a:xfrm>
            <a:off x="468313" y="4310063"/>
            <a:ext cx="6572250" cy="215900"/>
          </a:xfrm>
          <a:prstGeom prst="rect">
            <a:avLst/>
          </a:prstGeom>
          <a:noFill/>
          <a:ln w="9525">
            <a:noFill/>
            <a:miter lim="800000"/>
            <a:headEnd/>
            <a:tailEnd/>
          </a:ln>
        </p:spPr>
        <p:txBody>
          <a:bodyPr wrap="none">
            <a:spAutoFit/>
          </a:bodyPr>
          <a:lstStyle/>
          <a:p>
            <a:pPr defTabSz="228600"/>
            <a:r>
              <a:rPr lang="en-US" altLang="en-US" sz="1200" baseline="30000"/>
              <a:t>IDC Market Analysis. Worldwide Archival Storage Solutions Forecast: Archiving Needs Thrive in an Information-Thirsty World. (IDC #230762) </a:t>
            </a:r>
            <a:endParaRPr lang="en-US" altLang="en-US" sz="1200"/>
          </a:p>
        </p:txBody>
      </p:sp>
      <p:sp>
        <p:nvSpPr>
          <p:cNvPr id="38922" name="TextBox 8"/>
          <p:cNvSpPr txBox="1">
            <a:spLocks noChangeArrowheads="1"/>
          </p:cNvSpPr>
          <p:nvPr/>
        </p:nvSpPr>
        <p:spPr bwMode="auto">
          <a:xfrm>
            <a:off x="6575425" y="1246188"/>
            <a:ext cx="2400300" cy="3121025"/>
          </a:xfrm>
          <a:prstGeom prst="rect">
            <a:avLst/>
          </a:prstGeom>
          <a:noFill/>
          <a:ln w="9525">
            <a:noFill/>
            <a:miter lim="800000"/>
            <a:headEnd/>
            <a:tailEnd/>
          </a:ln>
        </p:spPr>
        <p:txBody>
          <a:bodyPr wrap="none" lIns="0" tIns="0" rIns="0" bIns="0"/>
          <a:lstStyle/>
          <a:p>
            <a:pPr defTabSz="228600"/>
            <a:endParaRPr lang="en-US" altLang="en-US"/>
          </a:p>
        </p:txBody>
      </p:sp>
      <p:graphicFrame>
        <p:nvGraphicFramePr>
          <p:cNvPr id="6" name="Chart 5"/>
          <p:cNvGraphicFramePr/>
          <p:nvPr/>
        </p:nvGraphicFramePr>
        <p:xfrm>
          <a:off x="1176385" y="1435100"/>
          <a:ext cx="6411246"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builttoordercomputers.com/wp-content/uploads/2011/04/Hard-Disk-Drive-1.jpg"/>
          <p:cNvPicPr>
            <a:picLocks noChangeAspect="1" noChangeArrowheads="1"/>
          </p:cNvPicPr>
          <p:nvPr/>
        </p:nvPicPr>
        <p:blipFill>
          <a:blip r:embed="rId3" cstate="print">
            <a:grayscl/>
            <a:lum bright="-35000"/>
          </a:blip>
          <a:srcRect/>
          <a:stretch>
            <a:fillRect/>
          </a:stretch>
        </p:blipFill>
        <p:spPr bwMode="auto">
          <a:xfrm>
            <a:off x="-14288" y="0"/>
            <a:ext cx="4632326" cy="4625975"/>
          </a:xfrm>
          <a:prstGeom prst="rect">
            <a:avLst/>
          </a:prstGeom>
          <a:noFill/>
          <a:ln w="9525">
            <a:noFill/>
            <a:miter lim="800000"/>
            <a:headEnd/>
            <a:tailEnd/>
          </a:ln>
        </p:spPr>
      </p:pic>
      <p:pic>
        <p:nvPicPr>
          <p:cNvPr id="8" name="Picture 4" descr="http://www.builttoordercomputers.com/wp-content/uploads/2011/04/Hard-Disk-Drive-1.jpg"/>
          <p:cNvPicPr>
            <a:picLocks noChangeAspect="1" noChangeArrowheads="1"/>
          </p:cNvPicPr>
          <p:nvPr/>
        </p:nvPicPr>
        <p:blipFill>
          <a:blip r:embed="rId4" cstate="print">
            <a:grayscl/>
            <a:lum bright="-20000"/>
          </a:blip>
          <a:srcRect/>
          <a:stretch>
            <a:fillRect/>
          </a:stretch>
        </p:blipFill>
        <p:spPr bwMode="auto">
          <a:xfrm>
            <a:off x="4513263" y="0"/>
            <a:ext cx="4630737" cy="4625975"/>
          </a:xfrm>
          <a:prstGeom prst="rect">
            <a:avLst/>
          </a:prstGeom>
          <a:noFill/>
          <a:ln w="9525">
            <a:noFill/>
            <a:miter lim="800000"/>
            <a:headEnd/>
            <a:tailEnd/>
          </a:ln>
        </p:spPr>
      </p:pic>
      <p:sp>
        <p:nvSpPr>
          <p:cNvPr id="39" name="Content Placeholder 38"/>
          <p:cNvSpPr>
            <a:spLocks noGrp="1"/>
          </p:cNvSpPr>
          <p:nvPr>
            <p:ph sz="quarter" idx="12"/>
          </p:nvPr>
        </p:nvSpPr>
        <p:spPr>
          <a:xfrm>
            <a:off x="880549" y="1068984"/>
            <a:ext cx="8229600" cy="3062606"/>
          </a:xfrm>
        </p:spPr>
        <p:txBody>
          <a:bodyPr/>
          <a:lstStyle/>
          <a:p>
            <a:r>
              <a:rPr lang="en-US" sz="2400" b="1" dirty="0" smtClean="0">
                <a:solidFill>
                  <a:schemeClr val="bg1"/>
                </a:solidFill>
              </a:rPr>
              <a:t>Tape offers exascale capacity at the lowest cost</a:t>
            </a:r>
            <a:endParaRPr lang="en-US" sz="1800" b="1" dirty="0" smtClean="0">
              <a:solidFill>
                <a:schemeClr val="bg1"/>
              </a:solidFill>
            </a:endParaRPr>
          </a:p>
          <a:p>
            <a:pPr lvl="1"/>
            <a:r>
              <a:rPr lang="en-US" sz="1600" dirty="0" smtClean="0">
                <a:solidFill>
                  <a:schemeClr val="bg1"/>
                </a:solidFill>
              </a:rPr>
              <a:t>much more economical, with 4% of the TCO and 1/4</a:t>
            </a:r>
            <a:r>
              <a:rPr lang="en-US" sz="1600" baseline="30000" dirty="0" smtClean="0">
                <a:solidFill>
                  <a:schemeClr val="bg1"/>
                </a:solidFill>
              </a:rPr>
              <a:t>th</a:t>
            </a:r>
            <a:r>
              <a:rPr lang="en-US" sz="1600" dirty="0" smtClean="0">
                <a:solidFill>
                  <a:schemeClr val="bg1"/>
                </a:solidFill>
              </a:rPr>
              <a:t> the footprint of disk*</a:t>
            </a:r>
          </a:p>
          <a:p>
            <a:pPr lvl="1"/>
            <a:r>
              <a:rPr lang="en-US" sz="1600" dirty="0" smtClean="0">
                <a:solidFill>
                  <a:schemeClr val="bg1"/>
                </a:solidFill>
              </a:rPr>
              <a:t>enables data growth on a massive scale with less maintenance complexity</a:t>
            </a:r>
          </a:p>
          <a:p>
            <a:r>
              <a:rPr lang="en-US" sz="2400" b="1" dirty="0" smtClean="0">
                <a:solidFill>
                  <a:schemeClr val="bg1"/>
                </a:solidFill>
              </a:rPr>
              <a:t>Tape offers data integrity validation</a:t>
            </a:r>
            <a:endParaRPr lang="en-US" sz="1800" b="1" dirty="0" smtClean="0">
              <a:solidFill>
                <a:schemeClr val="bg1"/>
              </a:solidFill>
            </a:endParaRPr>
          </a:p>
          <a:p>
            <a:pPr lvl="1"/>
            <a:r>
              <a:rPr lang="en-US" sz="1600" dirty="0" smtClean="0">
                <a:solidFill>
                  <a:schemeClr val="bg1"/>
                </a:solidFill>
              </a:rPr>
              <a:t>detects corrupted data before it is written to tape and simplifies digital auditing</a:t>
            </a:r>
            <a:endParaRPr lang="en-US" sz="1100" dirty="0" smtClean="0">
              <a:solidFill>
                <a:schemeClr val="bg1"/>
              </a:solidFill>
            </a:endParaRPr>
          </a:p>
          <a:p>
            <a:r>
              <a:rPr lang="en-US" sz="2400" b="1" dirty="0" smtClean="0">
                <a:solidFill>
                  <a:schemeClr val="bg1"/>
                </a:solidFill>
              </a:rPr>
              <a:t>Tape eases technology migration</a:t>
            </a:r>
            <a:endParaRPr lang="en-US" sz="1800" dirty="0" smtClean="0">
              <a:solidFill>
                <a:schemeClr val="bg1"/>
              </a:solidFill>
            </a:endParaRPr>
          </a:p>
          <a:p>
            <a:pPr lvl="1"/>
            <a:r>
              <a:rPr lang="en-US" sz="1600" dirty="0" smtClean="0">
                <a:solidFill>
                  <a:schemeClr val="bg1"/>
                </a:solidFill>
              </a:rPr>
              <a:t>offers longer technology lifecycles and the ability to reuse existing media </a:t>
            </a:r>
            <a:endParaRPr lang="en-US" sz="1100" dirty="0" smtClean="0">
              <a:solidFill>
                <a:schemeClr val="bg1"/>
              </a:solidFill>
            </a:endParaRPr>
          </a:p>
          <a:p>
            <a:r>
              <a:rPr lang="en-US" sz="2400" b="1" dirty="0" smtClean="0">
                <a:solidFill>
                  <a:schemeClr val="bg1"/>
                </a:solidFill>
              </a:rPr>
              <a:t>Tape offers scalable performance</a:t>
            </a:r>
            <a:endParaRPr lang="en-US" sz="1800" b="1" dirty="0" smtClean="0">
              <a:solidFill>
                <a:schemeClr val="bg1"/>
              </a:solidFill>
            </a:endParaRPr>
          </a:p>
          <a:p>
            <a:pPr lvl="1"/>
            <a:r>
              <a:rPr lang="en-US" sz="1600" dirty="0" smtClean="0">
                <a:solidFill>
                  <a:schemeClr val="bg1"/>
                </a:solidFill>
              </a:rPr>
              <a:t>additional tape drives are added non-disruptively to increase parallel access to data</a:t>
            </a:r>
          </a:p>
          <a:p>
            <a:endParaRPr lang="en-US" sz="1800" dirty="0" smtClean="0">
              <a:solidFill>
                <a:schemeClr val="bg1"/>
              </a:solidFill>
            </a:endParaRPr>
          </a:p>
          <a:p>
            <a:endParaRPr lang="en-US" sz="1800" dirty="0" smtClean="0">
              <a:solidFill>
                <a:schemeClr val="bg1"/>
              </a:solidFill>
            </a:endParaRPr>
          </a:p>
        </p:txBody>
      </p:sp>
      <p:sp>
        <p:nvSpPr>
          <p:cNvPr id="16" name="TextBox 15"/>
          <p:cNvSpPr txBox="1"/>
          <p:nvPr/>
        </p:nvSpPr>
        <p:spPr>
          <a:xfrm>
            <a:off x="3489888" y="4836319"/>
            <a:ext cx="5654112" cy="215444"/>
          </a:xfrm>
          <a:prstGeom prst="rect">
            <a:avLst/>
          </a:prstGeom>
          <a:noFill/>
        </p:spPr>
        <p:txBody>
          <a:bodyPr wrap="none" rtlCol="0">
            <a:spAutoFit/>
          </a:bodyPr>
          <a:lstStyle/>
          <a:p>
            <a:r>
              <a:rPr lang="en-US" sz="800" dirty="0" smtClean="0"/>
              <a:t>* The Clipper Group, “Revisiting the Search for Long-Term Storage — A TCO Analysis of Tape and Disk,” May 13, 2013</a:t>
            </a:r>
            <a:endParaRPr lang="en-US" sz="800" dirty="0" smtClean="0">
              <a:solidFill>
                <a:schemeClr val="tx1">
                  <a:lumMod val="85000"/>
                  <a:lumOff val="15000"/>
                </a:schemeClr>
              </a:solidFill>
            </a:endParaRPr>
          </a:p>
        </p:txBody>
      </p:sp>
      <p:sp>
        <p:nvSpPr>
          <p:cNvPr id="9" name="Rectangle 8"/>
          <p:cNvSpPr/>
          <p:nvPr/>
        </p:nvSpPr>
        <p:spPr>
          <a:xfrm rot="10800000">
            <a:off x="-14288" y="-246"/>
            <a:ext cx="9158288" cy="990846"/>
          </a:xfrm>
          <a:prstGeom prst="rect">
            <a:avLst/>
          </a:prstGeom>
          <a:gradFill>
            <a:gsLst>
              <a:gs pos="7000">
                <a:schemeClr val="tx1">
                  <a:lumMod val="85000"/>
                  <a:lumOff val="15000"/>
                  <a:alpha val="49000"/>
                </a:schemeClr>
              </a:gs>
              <a:gs pos="50000">
                <a:schemeClr val="accent1">
                  <a:shade val="67500"/>
                  <a:satMod val="115000"/>
                </a:schemeClr>
              </a:gs>
              <a:gs pos="100000">
                <a:schemeClr val="accen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TextBox 5"/>
          <p:cNvSpPr txBox="1"/>
          <p:nvPr/>
        </p:nvSpPr>
        <p:spPr>
          <a:xfrm>
            <a:off x="962025" y="4371975"/>
            <a:ext cx="7250703" cy="230832"/>
          </a:xfrm>
          <a:prstGeom prst="rect">
            <a:avLst/>
          </a:prstGeom>
          <a:noFill/>
        </p:spPr>
        <p:txBody>
          <a:bodyPr wrap="none" rtlCol="0">
            <a:spAutoFit/>
          </a:bodyPr>
          <a:lstStyle/>
          <a:p>
            <a:r>
              <a:rPr lang="en-US" sz="900" dirty="0" smtClean="0">
                <a:solidFill>
                  <a:schemeClr val="bg1"/>
                </a:solidFill>
              </a:rPr>
              <a:t>For more details on the benefits of tape storage, please reference the following presentation: </a:t>
            </a:r>
            <a:r>
              <a:rPr lang="en-US" sz="900" dirty="0" smtClean="0">
                <a:solidFill>
                  <a:schemeClr val="tx2"/>
                </a:solidFill>
                <a:hlinkClick r:id="rId5"/>
              </a:rPr>
              <a:t>Oracle Open Systems Tiered Data Protection</a:t>
            </a:r>
            <a:endParaRPr lang="en-US" sz="900" dirty="0" smtClean="0">
              <a:solidFill>
                <a:schemeClr val="tx2"/>
              </a:solidFill>
            </a:endParaRPr>
          </a:p>
        </p:txBody>
      </p:sp>
      <p:sp>
        <p:nvSpPr>
          <p:cNvPr id="10" name="Title 9"/>
          <p:cNvSpPr>
            <a:spLocks noGrp="1"/>
          </p:cNvSpPr>
          <p:nvPr>
            <p:ph type="title"/>
          </p:nvPr>
        </p:nvSpPr>
        <p:spPr>
          <a:xfrm>
            <a:off x="379292" y="154739"/>
            <a:ext cx="8229586" cy="406395"/>
          </a:xfrm>
        </p:spPr>
        <p:txBody>
          <a:bodyPr/>
          <a:lstStyle/>
          <a:p>
            <a:r>
              <a:rPr lang="en-US" b="0" dirty="0" smtClean="0">
                <a:solidFill>
                  <a:schemeClr val="bg1"/>
                </a:solidFill>
              </a:rPr>
              <a:t>Tape is best for long term archive storage</a:t>
            </a:r>
            <a:br>
              <a:rPr lang="en-US" b="0" dirty="0" smtClean="0">
                <a:solidFill>
                  <a:schemeClr val="bg1"/>
                </a:solidFill>
              </a:rPr>
            </a:br>
            <a:endParaRPr lang="en-US" b="0" dirty="0">
              <a:solidFill>
                <a:schemeClr val="bg1"/>
              </a:solidFill>
            </a:endParaRPr>
          </a:p>
        </p:txBody>
      </p:sp>
      <p:sp>
        <p:nvSpPr>
          <p:cNvPr id="5" name="Text Placeholder 4"/>
          <p:cNvSpPr>
            <a:spLocks noGrp="1"/>
          </p:cNvSpPr>
          <p:nvPr>
            <p:ph type="body" sz="quarter" idx="13"/>
          </p:nvPr>
        </p:nvSpPr>
        <p:spPr>
          <a:xfrm>
            <a:off x="407601" y="551454"/>
            <a:ext cx="8398934" cy="286744"/>
          </a:xfrm>
        </p:spPr>
        <p:txBody>
          <a:bodyPr/>
          <a:lstStyle/>
          <a:p>
            <a:r>
              <a:rPr lang="en-US" dirty="0" smtClean="0">
                <a:solidFill>
                  <a:schemeClr val="bg1"/>
                </a:solidFill>
              </a:rPr>
              <a:t>A tape tier lowers costs while increasing robustness and efficiency</a:t>
            </a:r>
            <a:endParaRPr lang="en-US" dirty="0">
              <a:solidFill>
                <a:schemeClr val="bg1"/>
              </a:solidFill>
            </a:endParaRPr>
          </a:p>
        </p:txBody>
      </p:sp>
    </p:spTree>
    <p:extLst>
      <p:ext uri="{BB962C8B-B14F-4D97-AF65-F5344CB8AC3E}">
        <p14:creationId xmlns:p14="http://schemas.microsoft.com/office/powerpoint/2010/main" xmlns="" val="117126449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rot="5400000">
            <a:off x="2272353" y="-2272350"/>
            <a:ext cx="4599291" cy="9144000"/>
          </a:xfrm>
          <a:prstGeom prst="rect">
            <a:avLst/>
          </a:prstGeom>
          <a:gradFill flip="none" rotWithShape="1">
            <a:gsLst>
              <a:gs pos="100000">
                <a:schemeClr val="bg2">
                  <a:tint val="66000"/>
                  <a:satMod val="160000"/>
                  <a:alpha val="36000"/>
                </a:schemeClr>
              </a:gs>
              <a:gs pos="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34" name="Rectangle 33"/>
          <p:cNvSpPr/>
          <p:nvPr/>
        </p:nvSpPr>
        <p:spPr>
          <a:xfrm rot="10800000">
            <a:off x="-7100" y="309996"/>
            <a:ext cx="9157647" cy="991662"/>
          </a:xfrm>
          <a:prstGeom prst="rect">
            <a:avLst/>
          </a:prstGeom>
          <a:gradFill>
            <a:gsLst>
              <a:gs pos="100000">
                <a:schemeClr val="accent1"/>
              </a:gs>
              <a:gs pos="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40968" name="Title 16"/>
          <p:cNvSpPr txBox="1">
            <a:spLocks/>
          </p:cNvSpPr>
          <p:nvPr/>
        </p:nvSpPr>
        <p:spPr bwMode="auto">
          <a:xfrm>
            <a:off x="211138" y="365125"/>
            <a:ext cx="8932862" cy="768350"/>
          </a:xfrm>
          <a:prstGeom prst="rect">
            <a:avLst/>
          </a:prstGeom>
          <a:noFill/>
          <a:ln w="9525">
            <a:noFill/>
            <a:miter lim="800000"/>
            <a:headEnd/>
            <a:tailEnd/>
          </a:ln>
        </p:spPr>
        <p:txBody>
          <a:bodyPr lIns="0" tIns="0" rIns="0" bIns="0" anchor="ctr"/>
          <a:lstStyle/>
          <a:p>
            <a:pPr>
              <a:lnSpc>
                <a:spcPct val="90000"/>
              </a:lnSpc>
            </a:pPr>
            <a:r>
              <a:rPr lang="en-US" altLang="en-US" sz="2800" dirty="0">
                <a:solidFill>
                  <a:schemeClr val="bg1"/>
                </a:solidFill>
                <a:ea typeface="MS PGothic" pitchFamily="34" charset="-128"/>
              </a:rPr>
              <a:t>Archive Automation</a:t>
            </a:r>
            <a:r>
              <a:rPr lang="en-US" altLang="en-US" sz="2800" dirty="0" smtClean="0">
                <a:solidFill>
                  <a:schemeClr val="bg1"/>
                </a:solidFill>
                <a:ea typeface="MS PGothic" pitchFamily="34" charset="-128"/>
              </a:rPr>
              <a:t>:   Eases Data Management Burden</a:t>
            </a:r>
            <a:endParaRPr lang="en-US" altLang="en-US" sz="2400" dirty="0">
              <a:solidFill>
                <a:schemeClr val="bg1"/>
              </a:solidFill>
              <a:ea typeface="MS PGothic" pitchFamily="34" charset="-128"/>
            </a:endParaRPr>
          </a:p>
        </p:txBody>
      </p:sp>
      <p:pic>
        <p:nvPicPr>
          <p:cNvPr id="40969" name="Picture 5" descr="callout_center.png"/>
          <p:cNvPicPr>
            <a:picLocks noChangeAspect="1"/>
          </p:cNvPicPr>
          <p:nvPr/>
        </p:nvPicPr>
        <p:blipFill>
          <a:blip r:embed="rId3" cstate="print"/>
          <a:srcRect l="28340" t="15434" b="10289"/>
          <a:stretch>
            <a:fillRect/>
          </a:stretch>
        </p:blipFill>
        <p:spPr bwMode="auto">
          <a:xfrm>
            <a:off x="549275" y="1139825"/>
            <a:ext cx="8609013" cy="3382963"/>
          </a:xfrm>
          <a:prstGeom prst="rect">
            <a:avLst/>
          </a:prstGeom>
          <a:noFill/>
          <a:ln w="9525">
            <a:noFill/>
            <a:miter lim="800000"/>
            <a:headEnd/>
            <a:tailEnd/>
          </a:ln>
        </p:spPr>
      </p:pic>
      <p:sp>
        <p:nvSpPr>
          <p:cNvPr id="40" name="Oval 39"/>
          <p:cNvSpPr/>
          <p:nvPr/>
        </p:nvSpPr>
        <p:spPr>
          <a:xfrm>
            <a:off x="7425765" y="4199005"/>
            <a:ext cx="1742669" cy="413763"/>
          </a:xfrm>
          <a:prstGeom prst="ellipse">
            <a:avLst/>
          </a:prstGeom>
          <a:gradFill flip="none" rotWithShape="1">
            <a:gsLst>
              <a:gs pos="0">
                <a:schemeClr val="tx1"/>
              </a:gs>
              <a:gs pos="50000">
                <a:schemeClr val="accent1"/>
              </a:gs>
              <a:gs pos="100000">
                <a:schemeClr val="tx1"/>
              </a:gs>
            </a:gsLst>
            <a:lin ang="0" scaled="1"/>
            <a:tileRect/>
          </a:gradFill>
          <a:ln>
            <a:noFill/>
          </a:ln>
          <a:effectLst>
            <a:outerShdw blurRad="50800" dist="127000" dir="3600000" algn="t"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000000"/>
                </a:solidFill>
              </a:ln>
            </a:endParaRPr>
          </a:p>
        </p:txBody>
      </p:sp>
      <p:sp>
        <p:nvSpPr>
          <p:cNvPr id="43" name="Oval 42"/>
          <p:cNvSpPr/>
          <p:nvPr/>
        </p:nvSpPr>
        <p:spPr>
          <a:xfrm>
            <a:off x="6068844" y="3267979"/>
            <a:ext cx="1742669" cy="413763"/>
          </a:xfrm>
          <a:prstGeom prst="ellipse">
            <a:avLst/>
          </a:prstGeom>
          <a:gradFill flip="none" rotWithShape="1">
            <a:gsLst>
              <a:gs pos="0">
                <a:schemeClr val="tx1"/>
              </a:gs>
              <a:gs pos="50000">
                <a:schemeClr val="accent1"/>
              </a:gs>
              <a:gs pos="100000">
                <a:schemeClr val="tx1"/>
              </a:gs>
            </a:gsLst>
            <a:lin ang="0" scaled="1"/>
            <a:tileRect/>
          </a:gradFill>
          <a:ln>
            <a:noFill/>
          </a:ln>
          <a:effectLst>
            <a:outerShdw blurRad="50800" dist="127000" dir="3600000" algn="t"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000000"/>
                </a:solidFill>
              </a:ln>
            </a:endParaRPr>
          </a:p>
        </p:txBody>
      </p:sp>
      <p:sp>
        <p:nvSpPr>
          <p:cNvPr id="47" name="Oval 46"/>
          <p:cNvSpPr/>
          <p:nvPr/>
        </p:nvSpPr>
        <p:spPr>
          <a:xfrm>
            <a:off x="4711923" y="2278338"/>
            <a:ext cx="1742669" cy="413763"/>
          </a:xfrm>
          <a:prstGeom prst="ellipse">
            <a:avLst/>
          </a:prstGeom>
          <a:gradFill flip="none" rotWithShape="1">
            <a:gsLst>
              <a:gs pos="0">
                <a:schemeClr val="tx1"/>
              </a:gs>
              <a:gs pos="50000">
                <a:schemeClr val="accent1"/>
              </a:gs>
              <a:gs pos="100000">
                <a:schemeClr val="tx1"/>
              </a:gs>
            </a:gsLst>
            <a:lin ang="0" scaled="1"/>
            <a:tileRect/>
          </a:gradFill>
          <a:ln>
            <a:noFill/>
          </a:ln>
          <a:effectLst>
            <a:outerShdw blurRad="50800" dist="127000" dir="3600000" algn="t"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000000"/>
                </a:solidFill>
              </a:ln>
            </a:endParaRPr>
          </a:p>
        </p:txBody>
      </p:sp>
      <p:pic>
        <p:nvPicPr>
          <p:cNvPr id="40979" name="Picture 61"/>
          <p:cNvPicPr>
            <a:picLocks noChangeAspect="1"/>
          </p:cNvPicPr>
          <p:nvPr/>
        </p:nvPicPr>
        <p:blipFill>
          <a:blip r:embed="rId4" cstate="print"/>
          <a:srcRect/>
          <a:stretch>
            <a:fillRect/>
          </a:stretch>
        </p:blipFill>
        <p:spPr bwMode="auto">
          <a:xfrm>
            <a:off x="7896225" y="3321050"/>
            <a:ext cx="874713" cy="1189038"/>
          </a:xfrm>
          <a:prstGeom prst="rect">
            <a:avLst/>
          </a:prstGeom>
          <a:noFill/>
          <a:ln w="9525">
            <a:noFill/>
            <a:miter lim="800000"/>
            <a:headEnd/>
            <a:tailEnd/>
          </a:ln>
        </p:spPr>
      </p:pic>
      <p:pic>
        <p:nvPicPr>
          <p:cNvPr id="40980" name="Picture 123" descr="panther_HW.psd"/>
          <p:cNvPicPr>
            <a:picLocks noChangeAspect="1"/>
          </p:cNvPicPr>
          <p:nvPr/>
        </p:nvPicPr>
        <p:blipFill>
          <a:blip r:embed="rId5" cstate="print"/>
          <a:srcRect/>
          <a:stretch>
            <a:fillRect/>
          </a:stretch>
        </p:blipFill>
        <p:spPr bwMode="auto">
          <a:xfrm>
            <a:off x="5275263" y="1385888"/>
            <a:ext cx="1023937" cy="1189037"/>
          </a:xfrm>
          <a:prstGeom prst="rect">
            <a:avLst/>
          </a:prstGeom>
          <a:noFill/>
          <a:ln w="9525">
            <a:noFill/>
            <a:miter lim="800000"/>
            <a:headEnd/>
            <a:tailEnd/>
          </a:ln>
        </p:spPr>
      </p:pic>
      <p:sp>
        <p:nvSpPr>
          <p:cNvPr id="14" name="Rounded Rectangle 13"/>
          <p:cNvSpPr/>
          <p:nvPr/>
        </p:nvSpPr>
        <p:spPr bwMode="auto">
          <a:xfrm>
            <a:off x="7659688" y="3960813"/>
            <a:ext cx="1244600" cy="338137"/>
          </a:xfrm>
          <a:prstGeom prst="roundRect">
            <a:avLst/>
          </a:prstGeom>
          <a:gradFill flip="none" rotWithShape="1">
            <a:gsLst>
              <a:gs pos="0">
                <a:schemeClr val="tx1"/>
              </a:gs>
              <a:gs pos="48000">
                <a:schemeClr val="tx2"/>
              </a:gs>
              <a:gs pos="100000">
                <a:schemeClr val="tx1"/>
              </a:gs>
            </a:gsLst>
            <a:lin ang="0" scaled="1"/>
            <a:tileRect/>
          </a:gradFill>
          <a:ln w="9525" cap="flat" cmpd="sng" algn="ctr">
            <a:no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r>
              <a:rPr lang="en-US" sz="1400" dirty="0">
                <a:solidFill>
                  <a:srgbClr val="FFFFFF"/>
                </a:solidFill>
                <a:cs typeface="+mn-cs"/>
              </a:rPr>
              <a:t>Tape Archive</a:t>
            </a:r>
          </a:p>
        </p:txBody>
      </p:sp>
      <p:pic>
        <p:nvPicPr>
          <p:cNvPr id="40982" name="Picture 62"/>
          <p:cNvPicPr>
            <a:picLocks noChangeAspect="1"/>
          </p:cNvPicPr>
          <p:nvPr/>
        </p:nvPicPr>
        <p:blipFill>
          <a:blip r:embed="rId6" cstate="print"/>
          <a:srcRect/>
          <a:stretch>
            <a:fillRect/>
          </a:stretch>
        </p:blipFill>
        <p:spPr bwMode="auto">
          <a:xfrm>
            <a:off x="5060950" y="1296988"/>
            <a:ext cx="704850" cy="1189037"/>
          </a:xfrm>
          <a:prstGeom prst="rect">
            <a:avLst/>
          </a:prstGeom>
          <a:noFill/>
          <a:ln w="9525">
            <a:noFill/>
            <a:miter lim="800000"/>
            <a:headEnd/>
            <a:tailEnd/>
          </a:ln>
        </p:spPr>
      </p:pic>
      <p:sp>
        <p:nvSpPr>
          <p:cNvPr id="11" name="Rounded Rectangle 10"/>
          <p:cNvSpPr/>
          <p:nvPr/>
        </p:nvSpPr>
        <p:spPr bwMode="auto">
          <a:xfrm>
            <a:off x="4968875" y="1552575"/>
            <a:ext cx="1244600" cy="338138"/>
          </a:xfrm>
          <a:prstGeom prst="roundRect">
            <a:avLst/>
          </a:prstGeom>
          <a:gradFill flip="none" rotWithShape="1">
            <a:gsLst>
              <a:gs pos="0">
                <a:schemeClr val="tx1"/>
              </a:gs>
              <a:gs pos="48000">
                <a:schemeClr val="tx2"/>
              </a:gs>
              <a:gs pos="100000">
                <a:schemeClr val="tx1"/>
              </a:gs>
            </a:gsLst>
            <a:lin ang="0" scaled="1"/>
            <a:tileRect/>
          </a:gradFill>
          <a:ln w="9525" cap="flat" cmpd="sng" algn="ctr">
            <a:no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r>
              <a:rPr lang="en-US" sz="1400" dirty="0">
                <a:solidFill>
                  <a:srgbClr val="FFFFFF"/>
                </a:solidFill>
                <a:cs typeface="+mn-cs"/>
              </a:rPr>
              <a:t>Primary Disk</a:t>
            </a:r>
          </a:p>
        </p:txBody>
      </p:sp>
      <p:pic>
        <p:nvPicPr>
          <p:cNvPr id="40984" name="Picture 123" descr="panther_HW.psd"/>
          <p:cNvPicPr>
            <a:picLocks noChangeAspect="1"/>
          </p:cNvPicPr>
          <p:nvPr/>
        </p:nvPicPr>
        <p:blipFill>
          <a:blip r:embed="rId5" cstate="print"/>
          <a:srcRect/>
          <a:stretch>
            <a:fillRect/>
          </a:stretch>
        </p:blipFill>
        <p:spPr bwMode="auto">
          <a:xfrm>
            <a:off x="6624638" y="2343150"/>
            <a:ext cx="1023937" cy="1189038"/>
          </a:xfrm>
          <a:prstGeom prst="rect">
            <a:avLst/>
          </a:prstGeom>
          <a:noFill/>
          <a:ln w="9525">
            <a:noFill/>
            <a:miter lim="800000"/>
            <a:headEnd/>
            <a:tailEnd/>
          </a:ln>
        </p:spPr>
      </p:pic>
      <p:pic>
        <p:nvPicPr>
          <p:cNvPr id="40985" name="Picture 62"/>
          <p:cNvPicPr>
            <a:picLocks noChangeAspect="1"/>
          </p:cNvPicPr>
          <p:nvPr/>
        </p:nvPicPr>
        <p:blipFill>
          <a:blip r:embed="rId6" cstate="print"/>
          <a:srcRect/>
          <a:stretch>
            <a:fillRect/>
          </a:stretch>
        </p:blipFill>
        <p:spPr bwMode="auto">
          <a:xfrm>
            <a:off x="6410325" y="2254250"/>
            <a:ext cx="704850" cy="1189038"/>
          </a:xfrm>
          <a:prstGeom prst="rect">
            <a:avLst/>
          </a:prstGeom>
          <a:noFill/>
          <a:ln w="9525">
            <a:noFill/>
            <a:miter lim="800000"/>
            <a:headEnd/>
            <a:tailEnd/>
          </a:ln>
        </p:spPr>
      </p:pic>
      <p:sp>
        <p:nvSpPr>
          <p:cNvPr id="13" name="Rounded Rectangle 12"/>
          <p:cNvSpPr/>
          <p:nvPr/>
        </p:nvSpPr>
        <p:spPr bwMode="auto">
          <a:xfrm>
            <a:off x="6267450" y="2770188"/>
            <a:ext cx="1244600" cy="338137"/>
          </a:xfrm>
          <a:prstGeom prst="roundRect">
            <a:avLst/>
          </a:prstGeom>
          <a:gradFill flip="none" rotWithShape="1">
            <a:gsLst>
              <a:gs pos="0">
                <a:schemeClr val="tx1"/>
              </a:gs>
              <a:gs pos="48000">
                <a:schemeClr val="tx2"/>
              </a:gs>
              <a:gs pos="100000">
                <a:schemeClr val="tx1"/>
              </a:gs>
            </a:gsLst>
            <a:lin ang="0" scaled="1"/>
            <a:tileRect/>
          </a:gradFill>
          <a:ln w="9525" cap="flat" cmpd="sng" algn="ctr">
            <a:no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chemeClr val="accent1"/>
              </a:buClr>
              <a:defRPr/>
            </a:pPr>
            <a:r>
              <a:rPr lang="en-US" sz="1400" dirty="0">
                <a:solidFill>
                  <a:srgbClr val="FFFFFF"/>
                </a:solidFill>
                <a:cs typeface="+mn-cs"/>
              </a:rPr>
              <a:t>Disk Archive</a:t>
            </a:r>
          </a:p>
        </p:txBody>
      </p:sp>
      <p:grpSp>
        <p:nvGrpSpPr>
          <p:cNvPr id="2" name="Group 47"/>
          <p:cNvGrpSpPr>
            <a:grpSpLocks/>
          </p:cNvGrpSpPr>
          <p:nvPr/>
        </p:nvGrpSpPr>
        <p:grpSpPr bwMode="auto">
          <a:xfrm>
            <a:off x="3687763" y="1289050"/>
            <a:ext cx="604837" cy="3409950"/>
            <a:chOff x="2520634" y="959966"/>
            <a:chExt cx="605397" cy="3540699"/>
          </a:xfrm>
        </p:grpSpPr>
        <p:sp>
          <p:nvSpPr>
            <p:cNvPr id="46" name="Rounded Rectangle 45"/>
            <p:cNvSpPr/>
            <p:nvPr/>
          </p:nvSpPr>
          <p:spPr bwMode="ltGray">
            <a:xfrm>
              <a:off x="2520634" y="1011151"/>
              <a:ext cx="605397" cy="3413978"/>
            </a:xfrm>
            <a:prstGeom prst="roundRect">
              <a:avLst>
                <a:gd name="adj" fmla="val 4282"/>
              </a:avLst>
            </a:prstGeom>
            <a:solidFill>
              <a:srgbClr val="637289"/>
            </a:solidFill>
            <a:ln>
              <a:noFill/>
            </a:ln>
            <a:effectLst>
              <a:outerShdw blurRad="50800" dist="38100" dir="2700000" algn="tl" rotWithShape="0">
                <a:prstClr val="black">
                  <a:alpha val="40000"/>
                </a:prstClr>
              </a:outerShdw>
            </a:effectLst>
            <a:scene3d>
              <a:camera prst="orthographicFront"/>
              <a:lightRig rig="threePt" dir="t"/>
            </a:scene3d>
            <a:sp3d prstMaterial="metal">
              <a:bevelT w="63500" h="635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600" b="1" dirty="0">
                <a:cs typeface="Arial" pitchFamily="34" charset="0"/>
              </a:endParaRPr>
            </a:p>
          </p:txBody>
        </p:sp>
        <p:sp>
          <p:nvSpPr>
            <p:cNvPr id="41010" name="TextBox 43"/>
            <p:cNvSpPr txBox="1">
              <a:spLocks noChangeArrowheads="1"/>
            </p:cNvSpPr>
            <p:nvPr/>
          </p:nvSpPr>
          <p:spPr bwMode="auto">
            <a:xfrm rot="-5400000">
              <a:off x="1052983" y="2530261"/>
              <a:ext cx="3540699" cy="400110"/>
            </a:xfrm>
            <a:prstGeom prst="rect">
              <a:avLst/>
            </a:prstGeom>
            <a:noFill/>
            <a:ln w="9525">
              <a:noFill/>
              <a:miter lim="800000"/>
              <a:headEnd/>
              <a:tailEnd/>
            </a:ln>
          </p:spPr>
          <p:txBody>
            <a:bodyPr anchor="ctr">
              <a:spAutoFit/>
            </a:bodyPr>
            <a:lstStyle/>
            <a:p>
              <a:pPr algn="ctr"/>
              <a:r>
                <a:rPr lang="en-US" sz="2000">
                  <a:solidFill>
                    <a:srgbClr val="FFFFFF"/>
                  </a:solidFill>
                </a:rPr>
                <a:t>Archive Manager</a:t>
              </a:r>
            </a:p>
          </p:txBody>
        </p:sp>
      </p:grpSp>
      <p:pic>
        <p:nvPicPr>
          <p:cNvPr id="40988" name="Picture 54" descr="screen.png"/>
          <p:cNvPicPr>
            <a:picLocks noChangeAspect="1"/>
          </p:cNvPicPr>
          <p:nvPr/>
        </p:nvPicPr>
        <p:blipFill>
          <a:blip r:embed="rId7" cstate="print"/>
          <a:srcRect/>
          <a:stretch>
            <a:fillRect/>
          </a:stretch>
        </p:blipFill>
        <p:spPr bwMode="auto">
          <a:xfrm>
            <a:off x="20638" y="1789113"/>
            <a:ext cx="1416050" cy="2058987"/>
          </a:xfrm>
          <a:prstGeom prst="rect">
            <a:avLst/>
          </a:prstGeom>
          <a:noFill/>
          <a:ln w="9525">
            <a:noFill/>
            <a:miter lim="800000"/>
            <a:headEnd/>
            <a:tailEnd/>
          </a:ln>
        </p:spPr>
      </p:pic>
      <p:grpSp>
        <p:nvGrpSpPr>
          <p:cNvPr id="3" name="Group 11"/>
          <p:cNvGrpSpPr>
            <a:grpSpLocks/>
          </p:cNvGrpSpPr>
          <p:nvPr/>
        </p:nvGrpSpPr>
        <p:grpSpPr bwMode="auto">
          <a:xfrm>
            <a:off x="2006600" y="1552575"/>
            <a:ext cx="604838" cy="2679700"/>
            <a:chOff x="2006359" y="1509350"/>
            <a:chExt cx="605397" cy="2361506"/>
          </a:xfrm>
        </p:grpSpPr>
        <p:sp>
          <p:nvSpPr>
            <p:cNvPr id="39" name="Rounded Rectangle 38"/>
            <p:cNvSpPr/>
            <p:nvPr/>
          </p:nvSpPr>
          <p:spPr bwMode="ltGray">
            <a:xfrm>
              <a:off x="2006359" y="1509350"/>
              <a:ext cx="605397" cy="2361506"/>
            </a:xfrm>
            <a:prstGeom prst="roundRect">
              <a:avLst>
                <a:gd name="adj" fmla="val 4282"/>
              </a:avLst>
            </a:prstGeom>
            <a:solidFill>
              <a:srgbClr val="637289"/>
            </a:solidFill>
            <a:ln>
              <a:noFill/>
            </a:ln>
            <a:effectLst>
              <a:outerShdw blurRad="50800" dist="38100" dir="2700000" algn="tl" rotWithShape="0">
                <a:prstClr val="black">
                  <a:alpha val="40000"/>
                </a:prstClr>
              </a:outerShdw>
            </a:effectLst>
            <a:scene3d>
              <a:camera prst="orthographicFront"/>
              <a:lightRig rig="threePt" dir="t"/>
            </a:scene3d>
            <a:sp3d prstMaterial="metal">
              <a:bevelT w="63500" h="635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600" b="1" dirty="0">
                <a:cs typeface="Arial" pitchFamily="34" charset="0"/>
              </a:endParaRPr>
            </a:p>
          </p:txBody>
        </p:sp>
        <p:sp>
          <p:nvSpPr>
            <p:cNvPr id="41006" name="TextBox 52"/>
            <p:cNvSpPr txBox="1">
              <a:spLocks noChangeArrowheads="1"/>
            </p:cNvSpPr>
            <p:nvPr/>
          </p:nvSpPr>
          <p:spPr bwMode="auto">
            <a:xfrm rot="-5400000">
              <a:off x="1375137" y="2490048"/>
              <a:ext cx="1867841" cy="400110"/>
            </a:xfrm>
            <a:prstGeom prst="rect">
              <a:avLst/>
            </a:prstGeom>
            <a:noFill/>
            <a:ln w="9525">
              <a:noFill/>
              <a:miter lim="800000"/>
              <a:headEnd/>
              <a:tailEnd/>
            </a:ln>
          </p:spPr>
          <p:txBody>
            <a:bodyPr anchor="ctr">
              <a:spAutoFit/>
            </a:bodyPr>
            <a:lstStyle/>
            <a:p>
              <a:pPr algn="ctr"/>
              <a:r>
                <a:rPr lang="en-US" sz="2000">
                  <a:solidFill>
                    <a:srgbClr val="FFFFFF"/>
                  </a:solidFill>
                </a:rPr>
                <a:t>Applications</a:t>
              </a:r>
            </a:p>
          </p:txBody>
        </p:sp>
      </p:grpSp>
      <p:pic>
        <p:nvPicPr>
          <p:cNvPr id="30" name="Picture 29" descr="screen.png"/>
          <p:cNvPicPr>
            <a:picLocks noChangeAspect="1"/>
          </p:cNvPicPr>
          <p:nvPr/>
        </p:nvPicPr>
        <p:blipFill>
          <a:blip r:embed="rId8" cstate="print"/>
          <a:srcRect/>
          <a:stretch>
            <a:fillRect/>
          </a:stretch>
        </p:blipFill>
        <p:spPr bwMode="auto">
          <a:xfrm>
            <a:off x="931863" y="2247900"/>
            <a:ext cx="460375" cy="674688"/>
          </a:xfrm>
          <a:prstGeom prst="rect">
            <a:avLst/>
          </a:prstGeom>
          <a:noFill/>
          <a:ln w="9525">
            <a:noFill/>
            <a:miter lim="800000"/>
            <a:headEnd/>
            <a:tailEnd/>
          </a:ln>
        </p:spPr>
      </p:pic>
      <p:pic>
        <p:nvPicPr>
          <p:cNvPr id="40991" name="Picture 5" descr="PersonalWebStore.png"/>
          <p:cNvPicPr>
            <a:picLocks noChangeAspect="1"/>
          </p:cNvPicPr>
          <p:nvPr/>
        </p:nvPicPr>
        <p:blipFill>
          <a:blip r:embed="rId9" cstate="print"/>
          <a:srcRect/>
          <a:stretch>
            <a:fillRect/>
          </a:stretch>
        </p:blipFill>
        <p:spPr bwMode="auto">
          <a:xfrm>
            <a:off x="214313" y="3241675"/>
            <a:ext cx="488950" cy="800100"/>
          </a:xfrm>
          <a:prstGeom prst="rect">
            <a:avLst/>
          </a:prstGeom>
          <a:noFill/>
          <a:ln w="9525">
            <a:noFill/>
            <a:miter lim="800000"/>
            <a:headEnd/>
            <a:tailEnd/>
          </a:ln>
        </p:spPr>
      </p:pic>
      <p:cxnSp>
        <p:nvCxnSpPr>
          <p:cNvPr id="15" name="Straight Connector 14"/>
          <p:cNvCxnSpPr/>
          <p:nvPr/>
        </p:nvCxnSpPr>
        <p:spPr>
          <a:xfrm>
            <a:off x="2963863" y="3036888"/>
            <a:ext cx="701675" cy="0"/>
          </a:xfrm>
          <a:prstGeom prst="line">
            <a:avLst/>
          </a:prstGeom>
          <a:ln>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rot="16200000">
            <a:off x="1362438" y="2767083"/>
            <a:ext cx="2770130" cy="27699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200" dirty="0">
                <a:solidFill>
                  <a:schemeClr val="tx1"/>
                </a:solidFill>
              </a:rPr>
              <a:t>Standard POSIX File System API</a:t>
            </a:r>
          </a:p>
        </p:txBody>
      </p:sp>
      <p:cxnSp>
        <p:nvCxnSpPr>
          <p:cNvPr id="41" name="Straight Connector 40"/>
          <p:cNvCxnSpPr>
            <a:endCxn id="11" idx="1"/>
          </p:cNvCxnSpPr>
          <p:nvPr/>
        </p:nvCxnSpPr>
        <p:spPr>
          <a:xfrm flipV="1">
            <a:off x="4287838" y="1722438"/>
            <a:ext cx="681037" cy="1487487"/>
          </a:xfrm>
          <a:prstGeom prst="line">
            <a:avLst/>
          </a:prstGeom>
          <a:ln>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303713" y="2981325"/>
            <a:ext cx="1927225" cy="90488"/>
          </a:xfrm>
          <a:prstGeom prst="line">
            <a:avLst/>
          </a:prstGeom>
          <a:ln>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40998" name="Picture 48" descr="screen.png"/>
          <p:cNvPicPr>
            <a:picLocks noChangeAspect="1"/>
          </p:cNvPicPr>
          <p:nvPr/>
        </p:nvPicPr>
        <p:blipFill>
          <a:blip r:embed="rId8" cstate="print"/>
          <a:srcRect/>
          <a:stretch>
            <a:fillRect/>
          </a:stretch>
        </p:blipFill>
        <p:spPr bwMode="auto">
          <a:xfrm>
            <a:off x="-2797175" y="-928688"/>
            <a:ext cx="458787" cy="674688"/>
          </a:xfrm>
          <a:prstGeom prst="rect">
            <a:avLst/>
          </a:prstGeom>
          <a:noFill/>
          <a:ln w="9525">
            <a:noFill/>
            <a:miter lim="800000"/>
            <a:headEnd/>
            <a:tailEnd/>
          </a:ln>
        </p:spPr>
      </p:pic>
      <p:pic>
        <p:nvPicPr>
          <p:cNvPr id="50" name="Picture 49" descr="screen.png"/>
          <p:cNvPicPr>
            <a:picLocks noChangeAspect="1"/>
          </p:cNvPicPr>
          <p:nvPr/>
        </p:nvPicPr>
        <p:blipFill>
          <a:blip r:embed="rId8" cstate="print"/>
          <a:srcRect/>
          <a:stretch>
            <a:fillRect/>
          </a:stretch>
        </p:blipFill>
        <p:spPr bwMode="auto">
          <a:xfrm>
            <a:off x="6208713" y="-1008063"/>
            <a:ext cx="458787" cy="674688"/>
          </a:xfrm>
          <a:prstGeom prst="rect">
            <a:avLst/>
          </a:prstGeom>
          <a:noFill/>
          <a:ln w="9525">
            <a:noFill/>
            <a:miter lim="800000"/>
            <a:headEnd/>
            <a:tailEnd/>
          </a:ln>
        </p:spPr>
      </p:pic>
      <p:pic>
        <p:nvPicPr>
          <p:cNvPr id="51" name="Picture 50" descr="screen.png"/>
          <p:cNvPicPr>
            <a:picLocks noChangeAspect="1"/>
          </p:cNvPicPr>
          <p:nvPr/>
        </p:nvPicPr>
        <p:blipFill>
          <a:blip r:embed="rId8" cstate="print"/>
          <a:srcRect/>
          <a:stretch>
            <a:fillRect/>
          </a:stretch>
        </p:blipFill>
        <p:spPr bwMode="auto">
          <a:xfrm>
            <a:off x="5357813" y="1914525"/>
            <a:ext cx="460375" cy="674688"/>
          </a:xfrm>
          <a:prstGeom prst="rect">
            <a:avLst/>
          </a:prstGeom>
          <a:noFill/>
          <a:ln w="9525">
            <a:noFill/>
            <a:miter lim="800000"/>
            <a:headEnd/>
            <a:tailEnd/>
          </a:ln>
        </p:spPr>
      </p:pic>
      <p:cxnSp>
        <p:nvCxnSpPr>
          <p:cNvPr id="52" name="Straight Connector 51"/>
          <p:cNvCxnSpPr/>
          <p:nvPr/>
        </p:nvCxnSpPr>
        <p:spPr>
          <a:xfrm>
            <a:off x="4318000" y="3160713"/>
            <a:ext cx="3341688" cy="1228725"/>
          </a:xfrm>
          <a:prstGeom prst="line">
            <a:avLst/>
          </a:prstGeom>
          <a:ln>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5" name="Picture 34" descr="screen.png"/>
          <p:cNvPicPr>
            <a:picLocks noChangeAspect="1"/>
          </p:cNvPicPr>
          <p:nvPr/>
        </p:nvPicPr>
        <p:blipFill>
          <a:blip r:embed="rId8" cstate="print"/>
          <a:srcRect/>
          <a:stretch>
            <a:fillRect/>
          </a:stretch>
        </p:blipFill>
        <p:spPr bwMode="auto">
          <a:xfrm>
            <a:off x="5330825" y="1874838"/>
            <a:ext cx="460375" cy="6746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1000"/>
                                        <p:tgtEl>
                                          <p:spTgt spid="41"/>
                                        </p:tgtEl>
                                      </p:cBhvr>
                                    </p:animEffect>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0.01736 0.07659 C 0.02657 0.10809 0.07049 0.1399 0.13438 0.15133 C 0.19827 0.16275 0.30521 0.17696 0.36632 0.14484 C 0.42726 0.11303 0.47848 -0.00896 0.50087 -0.03953 " pathEditMode="relative" rAng="0" ptsTypes="aaaA">
                                      <p:cBhvr>
                                        <p:cTn id="18" dur="1000" fill="hold"/>
                                        <p:tgtEl>
                                          <p:spTgt spid="30"/>
                                        </p:tgtEl>
                                        <p:attrNameLst>
                                          <p:attrName>ppt_x</p:attrName>
                                          <p:attrName>ppt_y</p:attrName>
                                        </p:attrNameLst>
                                      </p:cBhvr>
                                      <p:rCtr x="25903" y="-803"/>
                                    </p:animMotion>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1000"/>
                                        <p:tgtEl>
                                          <p:spTgt spid="42"/>
                                        </p:tgtEl>
                                      </p:cBhvr>
                                    </p:animEffec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par>
                          <p:cTn id="27" fill="hold">
                            <p:stCondLst>
                              <p:cond delay="1000"/>
                            </p:stCondLst>
                            <p:childTnLst>
                              <p:par>
                                <p:cTn id="28" presetID="0" presetClass="path" presetSubtype="0" accel="50000" decel="50000" fill="hold" nodeType="afterEffect">
                                  <p:stCondLst>
                                    <p:cond delay="0"/>
                                  </p:stCondLst>
                                  <p:childTnLst>
                                    <p:animMotion origin="layout" path="M 0.01684 0.06393 C -0.05954 0.07443 -0.13663 0.08555 -0.16788 0.09605 C -0.19843 0.10624 -0.21961 0.12075 -0.16961 0.1257 C -0.11875 0.13095 0.08438 0.12384 0.13559 0.12323 " pathEditMode="relative" rAng="0" ptsTypes="aaaA">
                                      <p:cBhvr>
                                        <p:cTn id="29" dur="1000" fill="hold"/>
                                        <p:tgtEl>
                                          <p:spTgt spid="51"/>
                                        </p:tgtEl>
                                        <p:attrNameLst>
                                          <p:attrName>ppt_x</p:attrName>
                                          <p:attrName>ppt_y</p:attrName>
                                        </p:attrNameLst>
                                      </p:cBhvr>
                                      <p:rCtr x="-5885" y="3335"/>
                                    </p:animMotion>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1000"/>
                                        <p:tgtEl>
                                          <p:spTgt spid="52"/>
                                        </p:tgtEl>
                                      </p:cBhvr>
                                    </p:animEffect>
                                  </p:childTnLst>
                                </p:cTn>
                              </p:par>
                            </p:childTnLst>
                          </p:cTn>
                        </p:par>
                        <p:par>
                          <p:cTn id="34" fill="hold">
                            <p:stCondLst>
                              <p:cond delay="3000"/>
                            </p:stCondLst>
                            <p:childTnLst>
                              <p:par>
                                <p:cTn id="35" presetID="1" presetClass="entr" presetSubtype="0"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par>
                          <p:cTn id="37" fill="hold">
                            <p:stCondLst>
                              <p:cond delay="3000"/>
                            </p:stCondLst>
                            <p:childTnLst>
                              <p:par>
                                <p:cTn id="38" presetID="0" presetClass="path" presetSubtype="0" accel="50000" decel="50000" fill="hold" nodeType="afterEffect">
                                  <p:stCondLst>
                                    <p:cond delay="0"/>
                                  </p:stCondLst>
                                  <p:childTnLst>
                                    <p:animMotion origin="layout" path="M -0.07361 0.41395 C -0.20468 0.48952 -0.33576 0.56601 -0.29479 0.62832 C -0.25347 0.69093 0.09653 0.76188 0.17535 0.78902 " pathEditMode="relative" rAng="0" ptsTypes="aaA">
                                      <p:cBhvr>
                                        <p:cTn id="39" dur="1000" fill="hold"/>
                                        <p:tgtEl>
                                          <p:spTgt spid="50"/>
                                        </p:tgtEl>
                                        <p:attrNameLst>
                                          <p:attrName>ppt_x</p:attrName>
                                          <p:attrName>ppt_y</p:attrName>
                                        </p:attrNameLst>
                                      </p:cBhvr>
                                      <p:rCtr x="-7" y="188"/>
                                    </p:animMotion>
                                  </p:childTnLst>
                                </p:cTn>
                              </p:par>
                            </p:childTnLst>
                          </p:cTn>
                        </p:par>
                        <p:par>
                          <p:cTn id="40" fill="hold">
                            <p:stCondLst>
                              <p:cond delay="4000"/>
                            </p:stCondLst>
                            <p:childTnLst>
                              <p:par>
                                <p:cTn id="41" presetID="1"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4000"/>
                            </p:stCondLst>
                            <p:childTnLst>
                              <p:par>
                                <p:cTn id="44" presetID="0" presetClass="path" presetSubtype="0" accel="50000" decel="50000" fill="hold" nodeType="afterEffect">
                                  <p:stCondLst>
                                    <p:cond delay="0"/>
                                  </p:stCondLst>
                                  <p:childTnLst>
                                    <p:animMotion origin="layout" path="M 2.2631E-6 -4.5679E-6 C -0.06699 0.02192 -0.13381 0.04414 -0.16123 0.08241 C -0.18865 0.12068 -0.25061 0.18673 -0.16418 0.22963 C -0.07775 0.27253 0.27074 0.32099 0.35768 0.3392 " pathEditMode="relative" ptsTypes="aaaA">
                                      <p:cBhvr>
                                        <p:cTn id="45" dur="1000" fill="hold"/>
                                        <p:tgtEl>
                                          <p:spTgt spid="35"/>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5" presetClass="exit" presetSubtype="10" fill="hold" nodeType="clickEffect">
                                  <p:stCondLst>
                                    <p:cond delay="0"/>
                                  </p:stCondLst>
                                  <p:childTnLst>
                                    <p:animEffect transition="out" filter="checkerboard(across)">
                                      <p:cBhvr>
                                        <p:cTn id="49" dur="2000"/>
                                        <p:tgtEl>
                                          <p:spTgt spid="30"/>
                                        </p:tgtEl>
                                      </p:cBhvr>
                                    </p:animEffect>
                                    <p:set>
                                      <p:cBhvr>
                                        <p:cTn id="50" dur="1" fill="hold">
                                          <p:stCondLst>
                                            <p:cond delay="1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2272353" y="-2272350"/>
            <a:ext cx="4599291" cy="9144000"/>
          </a:xfrm>
          <a:prstGeom prst="rect">
            <a:avLst/>
          </a:prstGeom>
          <a:gradFill flip="none" rotWithShape="1">
            <a:gsLst>
              <a:gs pos="100000">
                <a:schemeClr val="bg2">
                  <a:tint val="66000"/>
                  <a:satMod val="160000"/>
                  <a:alpha val="36000"/>
                </a:schemeClr>
              </a:gs>
              <a:gs pos="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7" name="Rectangle 6"/>
          <p:cNvSpPr/>
          <p:nvPr/>
        </p:nvSpPr>
        <p:spPr>
          <a:xfrm rot="10800000">
            <a:off x="-7100" y="5188"/>
            <a:ext cx="9157647" cy="991662"/>
          </a:xfrm>
          <a:prstGeom prst="rect">
            <a:avLst/>
          </a:prstGeom>
          <a:gradFill>
            <a:gsLst>
              <a:gs pos="100000">
                <a:schemeClr val="accent1"/>
              </a:gs>
              <a:gs pos="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5" name="Text Placeholder 4"/>
          <p:cNvSpPr>
            <a:spLocks noGrp="1"/>
          </p:cNvSpPr>
          <p:nvPr>
            <p:ph type="body" sz="quarter" idx="13"/>
          </p:nvPr>
        </p:nvSpPr>
        <p:spPr>
          <a:xfrm>
            <a:off x="108861" y="1775823"/>
            <a:ext cx="4168140" cy="2458719"/>
          </a:xfrm>
        </p:spPr>
        <p:txBody>
          <a:bodyPr>
            <a:noAutofit/>
          </a:bodyPr>
          <a:lstStyle/>
          <a:p>
            <a:r>
              <a:rPr lang="en-US" b="1" dirty="0" smtClean="0"/>
              <a:t>Simplify Tape Management</a:t>
            </a:r>
            <a:r>
              <a:rPr lang="en-US" dirty="0" smtClean="0"/>
              <a:t/>
            </a:r>
            <a:br>
              <a:rPr lang="en-US" dirty="0" smtClean="0"/>
            </a:br>
            <a:r>
              <a:rPr lang="en-US" dirty="0" smtClean="0"/>
              <a:t>Monitors your drives and media</a:t>
            </a:r>
          </a:p>
          <a:p>
            <a:r>
              <a:rPr lang="en-US" b="1" dirty="0" smtClean="0"/>
              <a:t>Leverage Intelligent Analytics</a:t>
            </a:r>
            <a:r>
              <a:rPr lang="en-US" dirty="0" smtClean="0"/>
              <a:t/>
            </a:r>
            <a:br>
              <a:rPr lang="en-US" dirty="0" smtClean="0"/>
            </a:br>
            <a:r>
              <a:rPr lang="en-US" dirty="0" smtClean="0"/>
              <a:t>Provides proactive health indicators</a:t>
            </a:r>
          </a:p>
          <a:p>
            <a:r>
              <a:rPr lang="en-US" b="1" dirty="0" smtClean="0"/>
              <a:t>Worry Free Deployment</a:t>
            </a:r>
            <a:r>
              <a:rPr lang="en-US" dirty="0" smtClean="0"/>
              <a:t/>
            </a:r>
            <a:br>
              <a:rPr lang="en-US" dirty="0" smtClean="0"/>
            </a:br>
            <a:r>
              <a:rPr lang="en-US" dirty="0" smtClean="0"/>
              <a:t>Collects performance data without</a:t>
            </a:r>
            <a:br>
              <a:rPr lang="en-US" dirty="0" smtClean="0"/>
            </a:br>
            <a:r>
              <a:rPr lang="en-US" dirty="0" smtClean="0"/>
              <a:t>entering your live data path</a:t>
            </a:r>
          </a:p>
          <a:p>
            <a:r>
              <a:rPr lang="en-US" b="1" dirty="0" smtClean="0"/>
              <a:t>Grow with Peace of Mind</a:t>
            </a:r>
            <a:r>
              <a:rPr lang="en-US" dirty="0" smtClean="0"/>
              <a:t/>
            </a:r>
            <a:br>
              <a:rPr lang="en-US" dirty="0" smtClean="0"/>
            </a:br>
            <a:r>
              <a:rPr lang="en-US" dirty="0" smtClean="0"/>
              <a:t>Scales easily and monitors globally dispersed libraries from a single interface</a:t>
            </a:r>
          </a:p>
          <a:p>
            <a:endParaRPr lang="en-US" dirty="0"/>
          </a:p>
        </p:txBody>
      </p:sp>
      <p:sp>
        <p:nvSpPr>
          <p:cNvPr id="9" name="Text Placeholder 8"/>
          <p:cNvSpPr>
            <a:spLocks noGrp="1"/>
          </p:cNvSpPr>
          <p:nvPr>
            <p:ph type="body" sz="quarter" idx="14"/>
          </p:nvPr>
        </p:nvSpPr>
        <p:spPr>
          <a:xfrm>
            <a:off x="749916" y="1163621"/>
            <a:ext cx="3412068" cy="544351"/>
          </a:xfrm>
        </p:spPr>
        <p:txBody>
          <a:bodyPr/>
          <a:lstStyle/>
          <a:p>
            <a:r>
              <a:rPr lang="en-US" dirty="0" smtClean="0"/>
              <a:t>Tape Analytics</a:t>
            </a:r>
            <a:endParaRPr lang="en-US" dirty="0"/>
          </a:p>
        </p:txBody>
      </p:sp>
      <p:sp>
        <p:nvSpPr>
          <p:cNvPr id="10" name="Title 9"/>
          <p:cNvSpPr>
            <a:spLocks noGrp="1"/>
          </p:cNvSpPr>
          <p:nvPr>
            <p:ph type="title"/>
          </p:nvPr>
        </p:nvSpPr>
        <p:spPr>
          <a:xfrm>
            <a:off x="172975" y="125795"/>
            <a:ext cx="8221121" cy="770462"/>
          </a:xfrm>
        </p:spPr>
        <p:txBody>
          <a:bodyPr/>
          <a:lstStyle/>
          <a:p>
            <a:r>
              <a:rPr lang="en-US" dirty="0" smtClean="0">
                <a:solidFill>
                  <a:schemeClr val="bg1"/>
                </a:solidFill>
              </a:rPr>
              <a:t>Proactively manage the entire Tape Storage System from a single interface</a:t>
            </a:r>
            <a:br>
              <a:rPr lang="en-US" dirty="0" smtClean="0">
                <a:solidFill>
                  <a:schemeClr val="bg1"/>
                </a:solidFill>
              </a:rPr>
            </a:br>
            <a:endParaRPr lang="en-US" dirty="0">
              <a:solidFill>
                <a:schemeClr val="bg1"/>
              </a:solidFill>
            </a:endParaRPr>
          </a:p>
        </p:txBody>
      </p:sp>
      <p:pic>
        <p:nvPicPr>
          <p:cNvPr id="14" name="Picture 9" descr="ScreenShots.png"/>
          <p:cNvPicPr>
            <a:picLocks noChangeAspect="1"/>
          </p:cNvPicPr>
          <p:nvPr/>
        </p:nvPicPr>
        <p:blipFill>
          <a:blip r:embed="rId3" cstate="print"/>
          <a:srcRect/>
          <a:stretch>
            <a:fillRect/>
          </a:stretch>
        </p:blipFill>
        <p:spPr bwMode="auto">
          <a:xfrm>
            <a:off x="4312920" y="1147128"/>
            <a:ext cx="4838728" cy="2975292"/>
          </a:xfrm>
          <a:prstGeom prst="rect">
            <a:avLst/>
          </a:prstGeom>
          <a:noFill/>
          <a:ln w="9525">
            <a:noFill/>
            <a:miter lim="800000"/>
            <a:headEnd/>
            <a:tailEnd/>
          </a:ln>
        </p:spPr>
      </p:pic>
    </p:spTree>
    <p:extLst>
      <p:ext uri="{BB962C8B-B14F-4D97-AF65-F5344CB8AC3E}">
        <p14:creationId xmlns:p14="http://schemas.microsoft.com/office/powerpoint/2010/main" xmlns="" val="117126449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p23infoblip.files.wordpress.com/2013/03/digital.jpg"/>
          <p:cNvPicPr>
            <a:picLocks noChangeAspect="1" noChangeArrowheads="1"/>
          </p:cNvPicPr>
          <p:nvPr/>
        </p:nvPicPr>
        <p:blipFill>
          <a:blip r:embed="rId2" cstate="print">
            <a:grayscl/>
          </a:blip>
          <a:srcRect/>
          <a:stretch>
            <a:fillRect/>
          </a:stretch>
        </p:blipFill>
        <p:spPr bwMode="auto">
          <a:xfrm>
            <a:off x="0" y="0"/>
            <a:ext cx="9144000" cy="4635500"/>
          </a:xfrm>
          <a:prstGeom prst="rect">
            <a:avLst/>
          </a:prstGeom>
          <a:noFill/>
          <a:ln w="9525">
            <a:noFill/>
            <a:miter lim="800000"/>
            <a:headEnd/>
            <a:tailEnd/>
          </a:ln>
        </p:spPr>
      </p:pic>
      <p:sp>
        <p:nvSpPr>
          <p:cNvPr id="8" name="Rectangle 7"/>
          <p:cNvSpPr/>
          <p:nvPr/>
        </p:nvSpPr>
        <p:spPr>
          <a:xfrm>
            <a:off x="1211263" y="1903413"/>
            <a:ext cx="7932737" cy="1184275"/>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156" name="TextBox 8"/>
          <p:cNvSpPr txBox="1">
            <a:spLocks noChangeArrowheads="1"/>
          </p:cNvSpPr>
          <p:nvPr/>
        </p:nvSpPr>
        <p:spPr bwMode="auto">
          <a:xfrm>
            <a:off x="1328738" y="2182813"/>
            <a:ext cx="7815262" cy="536575"/>
          </a:xfrm>
          <a:prstGeom prst="rect">
            <a:avLst/>
          </a:prstGeom>
          <a:noFill/>
          <a:ln w="9525">
            <a:noFill/>
            <a:miter lim="800000"/>
            <a:headEnd/>
            <a:tailEnd/>
          </a:ln>
        </p:spPr>
        <p:txBody>
          <a:bodyPr>
            <a:spAutoFit/>
          </a:bodyPr>
          <a:lstStyle/>
          <a:p>
            <a:pPr>
              <a:lnSpc>
                <a:spcPct val="85000"/>
              </a:lnSpc>
            </a:pPr>
            <a:r>
              <a:rPr lang="en-US" sz="3400">
                <a:solidFill>
                  <a:srgbClr val="FFFFFF"/>
                </a:solidFill>
              </a:rPr>
              <a:t>Why Oracle?</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5400000">
            <a:off x="2272353" y="-2272350"/>
            <a:ext cx="4599291" cy="9144000"/>
          </a:xfrm>
          <a:prstGeom prst="rect">
            <a:avLst/>
          </a:prstGeom>
          <a:gradFill flip="none" rotWithShape="1">
            <a:gsLst>
              <a:gs pos="100000">
                <a:schemeClr val="bg2">
                  <a:tint val="66000"/>
                  <a:satMod val="160000"/>
                  <a:alpha val="36000"/>
                </a:schemeClr>
              </a:gs>
              <a:gs pos="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8" name="Rectangle 7"/>
          <p:cNvSpPr/>
          <p:nvPr/>
        </p:nvSpPr>
        <p:spPr>
          <a:xfrm rot="10800000">
            <a:off x="-7100" y="309996"/>
            <a:ext cx="9157647" cy="991662"/>
          </a:xfrm>
          <a:prstGeom prst="rect">
            <a:avLst/>
          </a:prstGeom>
          <a:gradFill>
            <a:gsLst>
              <a:gs pos="100000">
                <a:schemeClr val="accent1"/>
              </a:gs>
              <a:gs pos="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38920" name="Title 16"/>
          <p:cNvSpPr>
            <a:spLocks noGrp="1"/>
          </p:cNvSpPr>
          <p:nvPr>
            <p:ph type="title"/>
          </p:nvPr>
        </p:nvSpPr>
        <p:spPr>
          <a:xfrm>
            <a:off x="706889" y="391431"/>
            <a:ext cx="8229600" cy="768350"/>
          </a:xfrm>
        </p:spPr>
        <p:txBody>
          <a:bodyPr/>
          <a:lstStyle/>
          <a:p>
            <a:pPr eaLnBrk="1" hangingPunct="1"/>
            <a:r>
              <a:rPr lang="en-US" altLang="en-US" dirty="0" smtClean="0">
                <a:solidFill>
                  <a:schemeClr val="bg1"/>
                </a:solidFill>
                <a:ea typeface="MS PGothic" pitchFamily="34" charset="-128"/>
              </a:rPr>
              <a:t>Oracle’s Archiving Infrastructure</a:t>
            </a:r>
            <a:endParaRPr lang="en-US" altLang="en-US" sz="2400" b="0" dirty="0" smtClean="0">
              <a:solidFill>
                <a:schemeClr val="bg1"/>
              </a:solidFill>
              <a:ea typeface="MS PGothic" pitchFamily="34" charset="-128"/>
            </a:endParaRPr>
          </a:p>
        </p:txBody>
      </p:sp>
      <p:sp>
        <p:nvSpPr>
          <p:cNvPr id="38922" name="TextBox 8"/>
          <p:cNvSpPr txBox="1">
            <a:spLocks noChangeArrowheads="1"/>
          </p:cNvSpPr>
          <p:nvPr/>
        </p:nvSpPr>
        <p:spPr bwMode="auto">
          <a:xfrm>
            <a:off x="6575425" y="1246188"/>
            <a:ext cx="2400300" cy="3121025"/>
          </a:xfrm>
          <a:prstGeom prst="rect">
            <a:avLst/>
          </a:prstGeom>
          <a:noFill/>
          <a:ln w="9525">
            <a:noFill/>
            <a:miter lim="800000"/>
            <a:headEnd/>
            <a:tailEnd/>
          </a:ln>
        </p:spPr>
        <p:txBody>
          <a:bodyPr wrap="none" lIns="0" tIns="0" rIns="0" bIns="0"/>
          <a:lstStyle/>
          <a:p>
            <a:pPr defTabSz="228600"/>
            <a:endParaRPr lang="en-US" altLang="en-US"/>
          </a:p>
        </p:txBody>
      </p:sp>
      <p:grpSp>
        <p:nvGrpSpPr>
          <p:cNvPr id="9" name="Group 35"/>
          <p:cNvGrpSpPr>
            <a:grpSpLocks/>
          </p:cNvGrpSpPr>
          <p:nvPr/>
        </p:nvGrpSpPr>
        <p:grpSpPr bwMode="auto">
          <a:xfrm>
            <a:off x="587829" y="1001486"/>
            <a:ext cx="7358742" cy="3584728"/>
            <a:chOff x="933450" y="947737"/>
            <a:chExt cx="7367588" cy="3605213"/>
          </a:xfrm>
        </p:grpSpPr>
        <p:sp>
          <p:nvSpPr>
            <p:cNvPr id="10" name="AutoShape 4"/>
            <p:cNvSpPr>
              <a:spLocks noChangeArrowheads="1"/>
            </p:cNvSpPr>
            <p:nvPr/>
          </p:nvSpPr>
          <p:spPr bwMode="auto">
            <a:xfrm>
              <a:off x="933450" y="947737"/>
              <a:ext cx="7367588" cy="3605213"/>
            </a:xfrm>
            <a:prstGeom prst="roundRect">
              <a:avLst>
                <a:gd name="adj" fmla="val 5097"/>
              </a:avLst>
            </a:prstGeom>
            <a:solidFill>
              <a:srgbClr val="4D4D4D"/>
            </a:solidFill>
            <a:ln w="9360">
              <a:solidFill>
                <a:srgbClr val="00CC98"/>
              </a:solidFill>
              <a:miter lim="800000"/>
              <a:headEnd/>
              <a:tailEnd/>
            </a:ln>
            <a:effectLst>
              <a:outerShdw blurRad="63500" dist="23040" dir="5400000" algn="ctr" rotWithShape="0">
                <a:srgbClr val="000000">
                  <a:alpha val="35036"/>
                </a:srgbClr>
              </a:outerShdw>
            </a:effectLst>
          </p:spPr>
          <p:txBody>
            <a:bodyPr wrap="none" anchor="ctr">
              <a:prstTxWarp prst="textNoShape">
                <a:avLst/>
              </a:prstTxWarp>
            </a:bodyPr>
            <a:lstStyle/>
            <a:p>
              <a:pPr algn="ctr">
                <a:lnSpc>
                  <a:spcPct val="90000"/>
                </a:lnSpc>
                <a:spcBef>
                  <a:spcPct val="50000"/>
                </a:spcBef>
                <a:buClr>
                  <a:schemeClr val="accent1"/>
                </a:buClr>
                <a:defRPr/>
              </a:pPr>
              <a:endParaRPr lang="en-US" dirty="0">
                <a:ea typeface="ＭＳ Ｐゴシック" pitchFamily="-107" charset="-128"/>
                <a:cs typeface="+mn-cs"/>
              </a:endParaRPr>
            </a:p>
          </p:txBody>
        </p:sp>
        <p:sp>
          <p:nvSpPr>
            <p:cNvPr id="11" name="AutoShape 5"/>
            <p:cNvSpPr>
              <a:spLocks noChangeArrowheads="1"/>
            </p:cNvSpPr>
            <p:nvPr/>
          </p:nvSpPr>
          <p:spPr bwMode="auto">
            <a:xfrm>
              <a:off x="1070926" y="985837"/>
              <a:ext cx="7071336" cy="808038"/>
            </a:xfrm>
            <a:prstGeom prst="roundRect">
              <a:avLst>
                <a:gd name="adj" fmla="val 11278"/>
              </a:avLst>
            </a:prstGeom>
            <a:solidFill>
              <a:srgbClr val="FFFFFF"/>
            </a:solidFill>
            <a:ln w="9360">
              <a:solidFill>
                <a:srgbClr val="FF0000"/>
              </a:solidFill>
              <a:miter lim="800000"/>
              <a:headEnd/>
              <a:tailEnd/>
            </a:ln>
            <a:effectLst>
              <a:outerShdw blurRad="63500" dist="23040" dir="5400000" algn="ctr" rotWithShape="0">
                <a:srgbClr val="000000">
                  <a:alpha val="35036"/>
                </a:srgbClr>
              </a:outerShdw>
            </a:effectLst>
          </p:spPr>
          <p:txBody>
            <a:bodyPr wrap="none" anchor="ctr">
              <a:prstTxWarp prst="textNoShape">
                <a:avLst/>
              </a:prstTxWarp>
            </a:bodyPr>
            <a:lstStyle/>
            <a:p>
              <a:pPr algn="ctr">
                <a:lnSpc>
                  <a:spcPct val="90000"/>
                </a:lnSpc>
                <a:spcBef>
                  <a:spcPct val="50000"/>
                </a:spcBef>
                <a:buClr>
                  <a:schemeClr val="accent1"/>
                </a:buClr>
                <a:defRPr/>
              </a:pPr>
              <a:endParaRPr lang="en-US" dirty="0">
                <a:ea typeface="ＭＳ Ｐゴシック" pitchFamily="-107" charset="-128"/>
                <a:cs typeface="+mn-cs"/>
              </a:endParaRPr>
            </a:p>
          </p:txBody>
        </p:sp>
        <p:pic>
          <p:nvPicPr>
            <p:cNvPr id="12" name="Picture 6"/>
            <p:cNvPicPr>
              <a:picLocks noChangeAspect="1" noChangeArrowheads="1"/>
            </p:cNvPicPr>
            <p:nvPr/>
          </p:nvPicPr>
          <p:blipFill>
            <a:blip r:embed="rId3" cstate="print"/>
            <a:srcRect l="2426" t="2699" r="16731" b="75310"/>
            <a:stretch>
              <a:fillRect/>
            </a:stretch>
          </p:blipFill>
          <p:spPr bwMode="auto">
            <a:xfrm>
              <a:off x="1306514" y="1090613"/>
              <a:ext cx="4714875" cy="560785"/>
            </a:xfrm>
            <a:prstGeom prst="rect">
              <a:avLst/>
            </a:prstGeom>
            <a:noFill/>
            <a:ln w="9525">
              <a:noFill/>
              <a:round/>
              <a:headEnd/>
              <a:tailEnd/>
            </a:ln>
          </p:spPr>
        </p:pic>
        <p:pic>
          <p:nvPicPr>
            <p:cNvPr id="13" name="Picture 7"/>
            <p:cNvPicPr>
              <a:picLocks noChangeAspect="1" noChangeArrowheads="1"/>
            </p:cNvPicPr>
            <p:nvPr/>
          </p:nvPicPr>
          <p:blipFill>
            <a:blip r:embed="rId4" cstate="print"/>
            <a:srcRect/>
            <a:stretch>
              <a:fillRect/>
            </a:stretch>
          </p:blipFill>
          <p:spPr bwMode="auto">
            <a:xfrm>
              <a:off x="5813425" y="1037035"/>
              <a:ext cx="2071688" cy="494109"/>
            </a:xfrm>
            <a:prstGeom prst="rect">
              <a:avLst/>
            </a:prstGeom>
            <a:noFill/>
            <a:ln w="9525">
              <a:noFill/>
              <a:round/>
              <a:headEnd/>
              <a:tailEnd/>
            </a:ln>
          </p:spPr>
        </p:pic>
        <p:sp>
          <p:nvSpPr>
            <p:cNvPr id="14" name="AutoShape 8"/>
            <p:cNvSpPr>
              <a:spLocks noChangeArrowheads="1"/>
            </p:cNvSpPr>
            <p:nvPr/>
          </p:nvSpPr>
          <p:spPr bwMode="auto">
            <a:xfrm>
              <a:off x="1088353" y="1844675"/>
              <a:ext cx="7071336" cy="806450"/>
            </a:xfrm>
            <a:prstGeom prst="roundRect">
              <a:avLst>
                <a:gd name="adj" fmla="val 11278"/>
              </a:avLst>
            </a:prstGeom>
            <a:solidFill>
              <a:srgbClr val="FFFFFF"/>
            </a:solidFill>
            <a:ln w="9360">
              <a:solidFill>
                <a:srgbClr val="FF0000"/>
              </a:solidFill>
              <a:miter lim="800000"/>
              <a:headEnd/>
              <a:tailEnd/>
            </a:ln>
            <a:effectLst>
              <a:outerShdw blurRad="63500" dist="23040" dir="5400000" algn="ctr" rotWithShape="0">
                <a:srgbClr val="000000">
                  <a:alpha val="35036"/>
                </a:srgbClr>
              </a:outerShdw>
            </a:effectLst>
          </p:spPr>
          <p:txBody>
            <a:bodyPr wrap="none" anchor="ctr">
              <a:prstTxWarp prst="textNoShape">
                <a:avLst/>
              </a:prstTxWarp>
            </a:bodyPr>
            <a:lstStyle/>
            <a:p>
              <a:pPr algn="ctr">
                <a:lnSpc>
                  <a:spcPct val="90000"/>
                </a:lnSpc>
                <a:spcBef>
                  <a:spcPct val="50000"/>
                </a:spcBef>
                <a:buClr>
                  <a:schemeClr val="accent1"/>
                </a:buClr>
                <a:defRPr/>
              </a:pPr>
              <a:endParaRPr lang="en-US" dirty="0">
                <a:ea typeface="ＭＳ Ｐゴシック" pitchFamily="-107" charset="-128"/>
                <a:cs typeface="+mn-cs"/>
              </a:endParaRPr>
            </a:p>
          </p:txBody>
        </p:sp>
        <p:pic>
          <p:nvPicPr>
            <p:cNvPr id="15" name="Picture 9"/>
            <p:cNvPicPr>
              <a:picLocks noChangeAspect="1" noChangeArrowheads="1"/>
            </p:cNvPicPr>
            <p:nvPr/>
          </p:nvPicPr>
          <p:blipFill>
            <a:blip r:embed="rId5" cstate="print"/>
            <a:srcRect/>
            <a:stretch>
              <a:fillRect/>
            </a:stretch>
          </p:blipFill>
          <p:spPr bwMode="auto">
            <a:xfrm>
              <a:off x="5797551" y="1851422"/>
              <a:ext cx="2193925" cy="694134"/>
            </a:xfrm>
            <a:prstGeom prst="rect">
              <a:avLst/>
            </a:prstGeom>
            <a:noFill/>
            <a:ln w="9525">
              <a:noFill/>
              <a:round/>
              <a:headEnd/>
              <a:tailEnd/>
            </a:ln>
          </p:spPr>
        </p:pic>
        <p:sp>
          <p:nvSpPr>
            <p:cNvPr id="16" name="AutoShape 10"/>
            <p:cNvSpPr>
              <a:spLocks noChangeArrowheads="1"/>
            </p:cNvSpPr>
            <p:nvPr/>
          </p:nvSpPr>
          <p:spPr bwMode="auto">
            <a:xfrm>
              <a:off x="1293600" y="1884362"/>
              <a:ext cx="4430235" cy="714375"/>
            </a:xfrm>
            <a:prstGeom prst="roundRect">
              <a:avLst>
                <a:gd name="adj" fmla="val 16667"/>
              </a:avLst>
            </a:prstGeom>
            <a:gradFill rotWithShape="1">
              <a:gsLst>
                <a:gs pos="0">
                  <a:srgbClr val="C4CCC2"/>
                </a:gs>
                <a:gs pos="35001">
                  <a:srgbClr val="D6DBD4"/>
                </a:gs>
                <a:gs pos="100000">
                  <a:srgbClr val="EFF1EF"/>
                </a:gs>
              </a:gsLst>
              <a:lin ang="16200000" scaled="1"/>
            </a:gradFill>
            <a:ln w="9525">
              <a:solidFill>
                <a:srgbClr val="637060"/>
              </a:solidFill>
              <a:round/>
              <a:headEnd/>
              <a:tailEnd/>
            </a:ln>
            <a:effectLst>
              <a:outerShdw blurRad="63500" dist="20000" dir="5400000" rotWithShape="0">
                <a:srgbClr val="000000">
                  <a:alpha val="37999"/>
                </a:srgbClr>
              </a:outerShdw>
            </a:effectLst>
          </p:spPr>
          <p:txBody>
            <a:bodyPr wrap="none" anchor="ctr">
              <a:prstTxWarp prst="textNoShape">
                <a:avLst/>
              </a:prstTxWarp>
            </a:bodyPr>
            <a:lstStyle/>
            <a:p>
              <a:pPr algn="ctr">
                <a:lnSpc>
                  <a:spcPct val="90000"/>
                </a:lnSpc>
                <a:spcBef>
                  <a:spcPct val="50000"/>
                </a:spcBef>
                <a:buClr>
                  <a:schemeClr val="accent1"/>
                </a:buClr>
                <a:defRPr/>
              </a:pPr>
              <a:endParaRPr lang="en-US" dirty="0">
                <a:solidFill>
                  <a:schemeClr val="dk1"/>
                </a:solidFill>
                <a:latin typeface="+mn-lt"/>
                <a:ea typeface="ＭＳ Ｐゴシック" pitchFamily="-107" charset="-128"/>
                <a:cs typeface="+mn-cs"/>
              </a:endParaRPr>
            </a:p>
          </p:txBody>
        </p:sp>
        <p:sp>
          <p:nvSpPr>
            <p:cNvPr id="17" name="Text Box 11"/>
            <p:cNvSpPr txBox="1">
              <a:spLocks noChangeArrowheads="1"/>
            </p:cNvSpPr>
            <p:nvPr/>
          </p:nvSpPr>
          <p:spPr bwMode="auto">
            <a:xfrm>
              <a:off x="1603375" y="1802607"/>
              <a:ext cx="3479800" cy="212482"/>
            </a:xfrm>
            <a:prstGeom prst="rect">
              <a:avLst/>
            </a:prstGeom>
            <a:noFill/>
            <a:ln w="9525">
              <a:noFill/>
              <a:round/>
              <a:headEnd/>
              <a:tailEnd/>
            </a:ln>
          </p:spPr>
          <p:txBody>
            <a:bodyPr lIns="90000" tIns="64440" rIns="90000" bIns="46800">
              <a:prstTxWarp prst="textNoShape">
                <a:avLst/>
              </a:prstTxWarp>
              <a:spAutoFit/>
            </a:bodyPr>
            <a:lstStyle/>
            <a:p>
              <a:pPr marL="120650" indent="-120650" algn="ctr">
                <a:lnSpc>
                  <a:spcPct val="93000"/>
                </a:lnSpc>
                <a:spcBef>
                  <a:spcPct val="50000"/>
                </a:spcBef>
                <a:buClr>
                  <a:schemeClr val="accent1"/>
                </a:buClr>
                <a:buFont typeface="Arial" charset="0"/>
                <a:buChar char="•"/>
                <a:tabLst>
                  <a:tab pos="723900" algn="l"/>
                  <a:tab pos="1447800" algn="l"/>
                  <a:tab pos="2171700" algn="l"/>
                  <a:tab pos="2895600" algn="l"/>
                  <a:tab pos="3619500" algn="l"/>
                </a:tabLst>
              </a:pPr>
              <a:endParaRPr lang="en-US" dirty="0">
                <a:solidFill>
                  <a:srgbClr val="000000"/>
                </a:solidFill>
                <a:ea typeface="ＭＳ Ｐゴシック" charset="-128"/>
                <a:cs typeface="ＭＳ Ｐゴシック" charset="-128"/>
              </a:endParaRPr>
            </a:p>
          </p:txBody>
        </p:sp>
        <p:sp>
          <p:nvSpPr>
            <p:cNvPr id="18" name="AutoShape 15"/>
            <p:cNvSpPr>
              <a:spLocks noChangeArrowheads="1"/>
            </p:cNvSpPr>
            <p:nvPr/>
          </p:nvSpPr>
          <p:spPr bwMode="auto">
            <a:xfrm>
              <a:off x="1107584" y="2722562"/>
              <a:ext cx="7048232" cy="808038"/>
            </a:xfrm>
            <a:prstGeom prst="roundRect">
              <a:avLst>
                <a:gd name="adj" fmla="val 11278"/>
              </a:avLst>
            </a:prstGeom>
            <a:solidFill>
              <a:srgbClr val="FFFFFF"/>
            </a:solidFill>
            <a:ln w="9360">
              <a:solidFill>
                <a:srgbClr val="FF0000"/>
              </a:solidFill>
              <a:miter lim="800000"/>
              <a:headEnd/>
              <a:tailEnd/>
            </a:ln>
            <a:effectLst>
              <a:outerShdw blurRad="63500" dist="23040" dir="5400000" algn="ctr" rotWithShape="0">
                <a:srgbClr val="000000">
                  <a:alpha val="35036"/>
                </a:srgbClr>
              </a:outerShdw>
            </a:effectLst>
          </p:spPr>
          <p:txBody>
            <a:bodyPr wrap="none" anchor="ctr">
              <a:prstTxWarp prst="textNoShape">
                <a:avLst/>
              </a:prstTxWarp>
            </a:bodyPr>
            <a:lstStyle/>
            <a:p>
              <a:pPr algn="ctr">
                <a:lnSpc>
                  <a:spcPct val="90000"/>
                </a:lnSpc>
                <a:spcBef>
                  <a:spcPct val="50000"/>
                </a:spcBef>
                <a:buClr>
                  <a:schemeClr val="accent1"/>
                </a:buClr>
                <a:defRPr/>
              </a:pPr>
              <a:endParaRPr lang="en-US" dirty="0">
                <a:ea typeface="ＭＳ Ｐゴシック" pitchFamily="-107" charset="-128"/>
                <a:cs typeface="+mn-cs"/>
              </a:endParaRPr>
            </a:p>
          </p:txBody>
        </p:sp>
        <p:pic>
          <p:nvPicPr>
            <p:cNvPr id="19" name="Picture 16"/>
            <p:cNvPicPr>
              <a:picLocks noChangeAspect="1" noChangeArrowheads="1"/>
            </p:cNvPicPr>
            <p:nvPr/>
          </p:nvPicPr>
          <p:blipFill>
            <a:blip r:embed="rId6" cstate="print"/>
            <a:srcRect/>
            <a:stretch>
              <a:fillRect/>
            </a:stretch>
          </p:blipFill>
          <p:spPr bwMode="auto">
            <a:xfrm>
              <a:off x="5818189" y="2761060"/>
              <a:ext cx="2187575" cy="690563"/>
            </a:xfrm>
            <a:prstGeom prst="rect">
              <a:avLst/>
            </a:prstGeom>
            <a:noFill/>
            <a:ln w="9525">
              <a:noFill/>
              <a:round/>
              <a:headEnd/>
              <a:tailEnd/>
            </a:ln>
          </p:spPr>
        </p:pic>
        <p:sp>
          <p:nvSpPr>
            <p:cNvPr id="20" name="AutoShape 17"/>
            <p:cNvSpPr>
              <a:spLocks noChangeArrowheads="1"/>
            </p:cNvSpPr>
            <p:nvPr/>
          </p:nvSpPr>
          <p:spPr bwMode="auto">
            <a:xfrm>
              <a:off x="1275644" y="2763837"/>
              <a:ext cx="4486917" cy="712788"/>
            </a:xfrm>
            <a:prstGeom prst="roundRect">
              <a:avLst>
                <a:gd name="adj" fmla="val 16667"/>
              </a:avLst>
            </a:prstGeom>
            <a:solidFill>
              <a:srgbClr val="808080"/>
            </a:solidFill>
            <a:ln w="9360">
              <a:solidFill>
                <a:srgbClr val="00CC98"/>
              </a:solidFill>
              <a:miter lim="800000"/>
              <a:headEnd/>
              <a:tailEnd/>
            </a:ln>
            <a:effectLst>
              <a:outerShdw blurRad="63500" dist="23040" dir="5400000" algn="ctr" rotWithShape="0">
                <a:srgbClr val="000000">
                  <a:alpha val="35036"/>
                </a:srgbClr>
              </a:outerShdw>
            </a:effectLst>
          </p:spPr>
          <p:txBody>
            <a:bodyPr wrap="none" anchor="ctr">
              <a:prstTxWarp prst="textNoShape">
                <a:avLst/>
              </a:prstTxWarp>
            </a:bodyPr>
            <a:lstStyle/>
            <a:p>
              <a:pPr algn="ctr">
                <a:lnSpc>
                  <a:spcPct val="90000"/>
                </a:lnSpc>
                <a:spcBef>
                  <a:spcPct val="50000"/>
                </a:spcBef>
                <a:buClr>
                  <a:schemeClr val="accent1"/>
                </a:buClr>
                <a:defRPr/>
              </a:pPr>
              <a:endParaRPr lang="en-US" dirty="0">
                <a:ea typeface="ＭＳ Ｐゴシック" pitchFamily="-107" charset="-128"/>
                <a:cs typeface="+mn-cs"/>
              </a:endParaRPr>
            </a:p>
          </p:txBody>
        </p:sp>
        <p:sp>
          <p:nvSpPr>
            <p:cNvPr id="21" name="Text Box 21"/>
            <p:cNvSpPr txBox="1">
              <a:spLocks noChangeArrowheads="1"/>
            </p:cNvSpPr>
            <p:nvPr/>
          </p:nvSpPr>
          <p:spPr bwMode="auto">
            <a:xfrm>
              <a:off x="3995154" y="2778919"/>
              <a:ext cx="1421041" cy="698934"/>
            </a:xfrm>
            <a:prstGeom prst="rect">
              <a:avLst/>
            </a:prstGeom>
            <a:noFill/>
            <a:ln w="9525">
              <a:noFill/>
              <a:round/>
              <a:headEnd/>
              <a:tailEnd/>
            </a:ln>
          </p:spPr>
          <p:txBody>
            <a:bodyPr wrap="square" lIns="90000" tIns="46800" rIns="90000" bIns="46800">
              <a:prstTxWarp prst="textNoShape">
                <a:avLst/>
              </a:prstTxWarp>
              <a:spAutoFit/>
            </a:bodyPr>
            <a:lstStyle/>
            <a:p>
              <a:pPr>
                <a:lnSpc>
                  <a:spcPct val="118000"/>
                </a:lnSpc>
                <a:spcBef>
                  <a:spcPct val="50000"/>
                </a:spcBef>
                <a:buClr>
                  <a:schemeClr val="accent1"/>
                </a:buClr>
                <a:tabLst>
                  <a:tab pos="723900" algn="l"/>
                </a:tabLst>
              </a:pPr>
              <a:r>
                <a:rPr lang="en-US" sz="1200" dirty="0">
                  <a:solidFill>
                    <a:srgbClr val="FFFFFF"/>
                  </a:solidFill>
                  <a:latin typeface="Arial Black" charset="0"/>
                  <a:ea typeface="ＭＳ Ｐゴシック" charset="-128"/>
                  <a:cs typeface="ＭＳ Ｐゴシック" charset="-128"/>
                </a:rPr>
                <a:t>S</a:t>
              </a:r>
              <a:r>
                <a:rPr lang="en-US" sz="1200" dirty="0">
                  <a:solidFill>
                    <a:srgbClr val="FFFFFF"/>
                  </a:solidFill>
                  <a:ea typeface="ＭＳ Ｐゴシック" charset="-128"/>
                  <a:cs typeface="ＭＳ Ｐゴシック" charset="-128"/>
                </a:rPr>
                <a:t>torage</a:t>
              </a:r>
              <a:r>
                <a:rPr lang="en-US" sz="1200" dirty="0">
                  <a:solidFill>
                    <a:srgbClr val="FFFFFF"/>
                  </a:solidFill>
                  <a:latin typeface="Arial Black" charset="0"/>
                  <a:ea typeface="ＭＳ Ｐゴシック" charset="-128"/>
                  <a:cs typeface="ＭＳ Ｐゴシック" charset="-128"/>
                </a:rPr>
                <a:t> A</a:t>
              </a:r>
              <a:r>
                <a:rPr lang="en-US" sz="1200" dirty="0">
                  <a:solidFill>
                    <a:srgbClr val="FFFFFF"/>
                  </a:solidFill>
                  <a:ea typeface="ＭＳ Ｐゴシック" charset="-128"/>
                  <a:cs typeface="ＭＳ Ｐゴシック" charset="-128"/>
                </a:rPr>
                <a:t>rchive</a:t>
              </a:r>
              <a:r>
                <a:rPr lang="en-US" sz="1200" dirty="0">
                  <a:solidFill>
                    <a:srgbClr val="FFFFFF"/>
                  </a:solidFill>
                  <a:latin typeface="Arial Black" charset="0"/>
                  <a:ea typeface="ＭＳ Ｐゴシック" charset="-128"/>
                  <a:cs typeface="ＭＳ Ｐゴシック" charset="-128"/>
                </a:rPr>
                <a:t> M</a:t>
              </a:r>
              <a:r>
                <a:rPr lang="en-US" sz="1200" dirty="0">
                  <a:solidFill>
                    <a:srgbClr val="FFFFFF"/>
                  </a:solidFill>
                  <a:ea typeface="ＭＳ Ｐゴシック" charset="-128"/>
                  <a:cs typeface="ＭＳ Ｐゴシック" charset="-128"/>
                </a:rPr>
                <a:t>anager</a:t>
              </a:r>
            </a:p>
          </p:txBody>
        </p:sp>
        <p:sp>
          <p:nvSpPr>
            <p:cNvPr id="22" name="AutoShape 23"/>
            <p:cNvSpPr>
              <a:spLocks noChangeArrowheads="1"/>
            </p:cNvSpPr>
            <p:nvPr/>
          </p:nvSpPr>
          <p:spPr bwMode="auto">
            <a:xfrm>
              <a:off x="1107584" y="3617912"/>
              <a:ext cx="7040487" cy="808038"/>
            </a:xfrm>
            <a:prstGeom prst="roundRect">
              <a:avLst>
                <a:gd name="adj" fmla="val 11278"/>
              </a:avLst>
            </a:prstGeom>
            <a:solidFill>
              <a:srgbClr val="FFFFFF"/>
            </a:solidFill>
            <a:ln w="9360">
              <a:solidFill>
                <a:srgbClr val="FF0000"/>
              </a:solidFill>
              <a:miter lim="800000"/>
              <a:headEnd/>
              <a:tailEnd/>
            </a:ln>
            <a:effectLst>
              <a:outerShdw blurRad="63500" dist="23040" dir="5400000" algn="ctr" rotWithShape="0">
                <a:srgbClr val="000000">
                  <a:alpha val="35036"/>
                </a:srgbClr>
              </a:outerShdw>
            </a:effectLst>
          </p:spPr>
          <p:txBody>
            <a:bodyPr wrap="none" anchor="ctr">
              <a:prstTxWarp prst="textNoShape">
                <a:avLst/>
              </a:prstTxWarp>
            </a:bodyPr>
            <a:lstStyle/>
            <a:p>
              <a:pPr algn="ctr">
                <a:lnSpc>
                  <a:spcPct val="90000"/>
                </a:lnSpc>
                <a:spcBef>
                  <a:spcPct val="50000"/>
                </a:spcBef>
                <a:buClr>
                  <a:schemeClr val="accent1"/>
                </a:buClr>
                <a:defRPr/>
              </a:pPr>
              <a:endParaRPr lang="en-US" dirty="0">
                <a:ea typeface="ＭＳ Ｐゴシック" pitchFamily="-107" charset="-128"/>
                <a:cs typeface="+mn-cs"/>
              </a:endParaRPr>
            </a:p>
          </p:txBody>
        </p:sp>
        <p:pic>
          <p:nvPicPr>
            <p:cNvPr id="23" name="Picture 24"/>
            <p:cNvPicPr>
              <a:picLocks noChangeAspect="1" noChangeArrowheads="1"/>
            </p:cNvPicPr>
            <p:nvPr/>
          </p:nvPicPr>
          <p:blipFill>
            <a:blip r:embed="rId7" cstate="print"/>
            <a:srcRect/>
            <a:stretch>
              <a:fillRect/>
            </a:stretch>
          </p:blipFill>
          <p:spPr bwMode="auto">
            <a:xfrm>
              <a:off x="5811839" y="3643313"/>
              <a:ext cx="2187575" cy="494110"/>
            </a:xfrm>
            <a:prstGeom prst="rect">
              <a:avLst/>
            </a:prstGeom>
            <a:noFill/>
            <a:ln w="9525">
              <a:noFill/>
              <a:round/>
              <a:headEnd/>
              <a:tailEnd/>
            </a:ln>
          </p:spPr>
        </p:pic>
        <p:sp>
          <p:nvSpPr>
            <p:cNvPr id="24" name="AutoShape 25"/>
            <p:cNvSpPr>
              <a:spLocks noChangeArrowheads="1"/>
            </p:cNvSpPr>
            <p:nvPr/>
          </p:nvSpPr>
          <p:spPr bwMode="auto">
            <a:xfrm>
              <a:off x="1260366" y="3659187"/>
              <a:ext cx="4492513" cy="712788"/>
            </a:xfrm>
            <a:prstGeom prst="roundRect">
              <a:avLst>
                <a:gd name="adj" fmla="val 16667"/>
              </a:avLst>
            </a:prstGeom>
            <a:solidFill>
              <a:srgbClr val="808080"/>
            </a:solidFill>
            <a:ln w="9360">
              <a:solidFill>
                <a:srgbClr val="00CC98"/>
              </a:solidFill>
              <a:miter lim="800000"/>
              <a:headEnd/>
              <a:tailEnd/>
            </a:ln>
            <a:effectLst>
              <a:outerShdw blurRad="63500" dist="23040" dir="5400000" algn="ctr" rotWithShape="0">
                <a:srgbClr val="000000">
                  <a:alpha val="35036"/>
                </a:srgbClr>
              </a:outerShdw>
            </a:effectLst>
          </p:spPr>
          <p:txBody>
            <a:bodyPr wrap="none" anchor="ctr">
              <a:prstTxWarp prst="textNoShape">
                <a:avLst/>
              </a:prstTxWarp>
            </a:bodyPr>
            <a:lstStyle/>
            <a:p>
              <a:pPr algn="ctr">
                <a:lnSpc>
                  <a:spcPct val="90000"/>
                </a:lnSpc>
                <a:spcBef>
                  <a:spcPct val="50000"/>
                </a:spcBef>
                <a:buClr>
                  <a:schemeClr val="accent1"/>
                </a:buClr>
                <a:defRPr/>
              </a:pPr>
              <a:endParaRPr lang="en-US" dirty="0">
                <a:ea typeface="ＭＳ Ｐゴシック" pitchFamily="-107" charset="-128"/>
                <a:cs typeface="+mn-cs"/>
              </a:endParaRPr>
            </a:p>
          </p:txBody>
        </p:sp>
        <p:sp>
          <p:nvSpPr>
            <p:cNvPr id="25" name="AutoShape 26"/>
            <p:cNvSpPr>
              <a:spLocks noChangeArrowheads="1"/>
            </p:cNvSpPr>
            <p:nvPr/>
          </p:nvSpPr>
          <p:spPr bwMode="auto">
            <a:xfrm>
              <a:off x="1537375" y="4067175"/>
              <a:ext cx="1186747" cy="301226"/>
            </a:xfrm>
            <a:prstGeom prst="roundRect">
              <a:avLst>
                <a:gd name="adj" fmla="val 16667"/>
              </a:avLst>
            </a:prstGeom>
            <a:solidFill>
              <a:srgbClr val="525F77"/>
            </a:solidFill>
            <a:ln w="15840">
              <a:solidFill>
                <a:srgbClr val="FFFFFF"/>
              </a:solidFill>
              <a:miter lim="800000"/>
              <a:headEnd/>
              <a:tailEnd/>
            </a:ln>
            <a:effectLst>
              <a:outerShdw blurRad="63500" dist="23040" dir="5400000" algn="ctr" rotWithShape="0">
                <a:srgbClr val="000000">
                  <a:alpha val="35036"/>
                </a:srgbClr>
              </a:outerShdw>
            </a:effectLst>
          </p:spPr>
          <p:txBody>
            <a:bodyPr lIns="90000" tIns="67968" rIns="90000" bIns="46800" anchor="ctr">
              <a:prstTxWarp prst="textNoShape">
                <a:avLst/>
              </a:prstTxWarp>
            </a:bodyPr>
            <a:lstStyle/>
            <a:p>
              <a:pPr algn="ctr">
                <a:lnSpc>
                  <a:spcPct val="93000"/>
                </a:lnSpc>
                <a:spcBef>
                  <a:spcPct val="50000"/>
                </a:spcBef>
                <a:buClr>
                  <a:schemeClr val="accent1"/>
                </a:buClr>
                <a:tabLst>
                  <a:tab pos="723900" algn="l"/>
                </a:tabLst>
                <a:defRPr/>
              </a:pPr>
              <a:r>
                <a:rPr lang="en-US" sz="1800" dirty="0">
                  <a:solidFill>
                    <a:srgbClr val="FFFFFF"/>
                  </a:solidFill>
                  <a:latin typeface="Arial" pitchFamily="26" charset="0"/>
                  <a:ea typeface="Arial Unicode MS" pitchFamily="26" charset="0"/>
                  <a:cs typeface="Arial Unicode MS" pitchFamily="26" charset="0"/>
                </a:rPr>
                <a:t>Flash</a:t>
              </a:r>
            </a:p>
          </p:txBody>
        </p:sp>
        <p:sp>
          <p:nvSpPr>
            <p:cNvPr id="26" name="Rectangle 37"/>
            <p:cNvSpPr>
              <a:spLocks noChangeArrowheads="1"/>
            </p:cNvSpPr>
            <p:nvPr/>
          </p:nvSpPr>
          <p:spPr bwMode="auto">
            <a:xfrm>
              <a:off x="1389063" y="2115771"/>
              <a:ext cx="4318000" cy="286232"/>
            </a:xfrm>
            <a:prstGeom prst="rect">
              <a:avLst/>
            </a:prstGeom>
            <a:noFill/>
            <a:ln w="9525">
              <a:noFill/>
              <a:miter lim="800000"/>
              <a:headEnd/>
              <a:tailEnd/>
            </a:ln>
          </p:spPr>
          <p:txBody>
            <a:bodyPr>
              <a:prstTxWarp prst="textNoShape">
                <a:avLst/>
              </a:prstTxWarp>
              <a:spAutoFit/>
            </a:bodyPr>
            <a:lstStyle/>
            <a:p>
              <a:pPr algn="ctr" defTabSz="457200">
                <a:lnSpc>
                  <a:spcPct val="90000"/>
                </a:lnSpc>
                <a:spcBef>
                  <a:spcPct val="50000"/>
                </a:spcBef>
                <a:buClr>
                  <a:srgbClr val="FD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FD0000"/>
                  </a:solidFill>
                  <a:ea typeface="ＭＳ Ｐゴシック" charset="-128"/>
                  <a:cs typeface="ＭＳ Ｐゴシック" charset="-128"/>
                </a:rPr>
                <a:t>Oracle</a:t>
              </a:r>
              <a:r>
                <a:rPr lang="en-US" sz="1400" dirty="0" smtClean="0">
                  <a:solidFill>
                    <a:srgbClr val="FD0000"/>
                  </a:solidFill>
                  <a:ea typeface="ＭＳ Ｐゴシック" charset="-128"/>
                  <a:cs typeface="ＭＳ Ｐゴシック" charset="-128"/>
                </a:rPr>
                <a:t> </a:t>
              </a:r>
              <a:r>
                <a:rPr lang="en-US" sz="1400" dirty="0" smtClean="0">
                  <a:solidFill>
                    <a:srgbClr val="595959"/>
                  </a:solidFill>
                  <a:ea typeface="ＭＳ Ｐゴシック" charset="-128"/>
                  <a:cs typeface="ＭＳ Ｐゴシック" charset="-128"/>
                </a:rPr>
                <a:t>WebCenter Content 11g</a:t>
              </a:r>
              <a:endParaRPr lang="en-US" sz="1400" dirty="0">
                <a:solidFill>
                  <a:srgbClr val="595959"/>
                </a:solidFill>
                <a:ea typeface="ＭＳ Ｐゴシック" charset="-128"/>
                <a:cs typeface="ＭＳ Ｐゴシック" charset="-128"/>
              </a:endParaRPr>
            </a:p>
          </p:txBody>
        </p:sp>
        <p:pic>
          <p:nvPicPr>
            <p:cNvPr id="27" name="Picture 31" descr="sstor_sl8500_ta4-LR.png"/>
            <p:cNvPicPr>
              <a:picLocks noChangeAspect="1"/>
            </p:cNvPicPr>
            <p:nvPr/>
          </p:nvPicPr>
          <p:blipFill>
            <a:blip r:embed="rId8" cstate="print"/>
            <a:srcRect/>
            <a:stretch>
              <a:fillRect/>
            </a:stretch>
          </p:blipFill>
          <p:spPr bwMode="auto">
            <a:xfrm>
              <a:off x="4619017" y="3683794"/>
              <a:ext cx="509587" cy="397669"/>
            </a:xfrm>
            <a:prstGeom prst="rect">
              <a:avLst/>
            </a:prstGeom>
            <a:noFill/>
            <a:ln w="9525">
              <a:noFill/>
              <a:miter lim="800000"/>
              <a:headEnd/>
              <a:tailEnd/>
            </a:ln>
          </p:spPr>
        </p:pic>
        <p:pic>
          <p:nvPicPr>
            <p:cNvPr id="28" name="Picture 30" descr="O_Database11g_clr.bmp"/>
            <p:cNvPicPr>
              <a:picLocks noChangeAspect="1"/>
            </p:cNvPicPr>
            <p:nvPr/>
          </p:nvPicPr>
          <p:blipFill>
            <a:blip r:embed="rId9" cstate="print"/>
            <a:srcRect/>
            <a:stretch>
              <a:fillRect/>
            </a:stretch>
          </p:blipFill>
          <p:spPr bwMode="auto">
            <a:xfrm>
              <a:off x="1813281" y="2967037"/>
              <a:ext cx="1370012" cy="328613"/>
            </a:xfrm>
            <a:prstGeom prst="rect">
              <a:avLst/>
            </a:prstGeom>
            <a:noFill/>
            <a:ln w="9525">
              <a:noFill/>
              <a:miter lim="800000"/>
              <a:headEnd/>
              <a:tailEnd/>
            </a:ln>
          </p:spPr>
        </p:pic>
        <p:pic>
          <p:nvPicPr>
            <p:cNvPr id="29" name="Picture 47" descr="sstor_6580_ta4.png"/>
            <p:cNvPicPr>
              <a:picLocks noChangeAspect="1"/>
            </p:cNvPicPr>
            <p:nvPr/>
          </p:nvPicPr>
          <p:blipFill>
            <a:blip r:embed="rId10" cstate="print"/>
            <a:srcRect/>
            <a:stretch>
              <a:fillRect/>
            </a:stretch>
          </p:blipFill>
          <p:spPr bwMode="auto">
            <a:xfrm>
              <a:off x="3025955" y="3676650"/>
              <a:ext cx="363537" cy="682229"/>
            </a:xfrm>
            <a:prstGeom prst="rect">
              <a:avLst/>
            </a:prstGeom>
            <a:noFill/>
            <a:ln w="9525">
              <a:noFill/>
              <a:miter lim="800000"/>
              <a:headEnd/>
              <a:tailEnd/>
            </a:ln>
          </p:spPr>
        </p:pic>
        <p:pic>
          <p:nvPicPr>
            <p:cNvPr id="30" name="Picture 2" descr="sstor_f5100_lb1.PNG"/>
            <p:cNvPicPr>
              <a:picLocks noChangeAspect="1"/>
            </p:cNvPicPr>
            <p:nvPr/>
          </p:nvPicPr>
          <p:blipFill>
            <a:blip r:embed="rId11" cstate="print"/>
            <a:srcRect/>
            <a:stretch>
              <a:fillRect/>
            </a:stretch>
          </p:blipFill>
          <p:spPr bwMode="auto">
            <a:xfrm>
              <a:off x="1426948" y="3761185"/>
              <a:ext cx="1484312" cy="107156"/>
            </a:xfrm>
            <a:prstGeom prst="rect">
              <a:avLst/>
            </a:prstGeom>
            <a:noFill/>
            <a:ln w="9525">
              <a:noFill/>
              <a:miter lim="800000"/>
              <a:headEnd/>
              <a:tailEnd/>
            </a:ln>
          </p:spPr>
        </p:pic>
        <p:pic>
          <p:nvPicPr>
            <p:cNvPr id="31" name="Picture 4" descr="sstor_7410_cluster_la1.png"/>
            <p:cNvPicPr>
              <a:picLocks noChangeAspect="1"/>
            </p:cNvPicPr>
            <p:nvPr/>
          </p:nvPicPr>
          <p:blipFill>
            <a:blip r:embed="rId12" cstate="print"/>
            <a:srcRect/>
            <a:stretch>
              <a:fillRect/>
            </a:stretch>
          </p:blipFill>
          <p:spPr bwMode="auto">
            <a:xfrm>
              <a:off x="3451404" y="3730228"/>
              <a:ext cx="681037" cy="375047"/>
            </a:xfrm>
            <a:prstGeom prst="rect">
              <a:avLst/>
            </a:prstGeom>
            <a:noFill/>
            <a:ln w="9525">
              <a:noFill/>
              <a:miter lim="800000"/>
              <a:headEnd/>
              <a:tailEnd/>
            </a:ln>
          </p:spPr>
        </p:pic>
        <p:sp>
          <p:nvSpPr>
            <p:cNvPr id="32" name="AutoShape 32"/>
            <p:cNvSpPr>
              <a:spLocks noChangeArrowheads="1"/>
            </p:cNvSpPr>
            <p:nvPr/>
          </p:nvSpPr>
          <p:spPr bwMode="auto">
            <a:xfrm>
              <a:off x="3118700" y="4051300"/>
              <a:ext cx="942973" cy="301625"/>
            </a:xfrm>
            <a:prstGeom prst="roundRect">
              <a:avLst>
                <a:gd name="adj" fmla="val 16667"/>
              </a:avLst>
            </a:prstGeom>
            <a:solidFill>
              <a:srgbClr val="525F77"/>
            </a:solidFill>
            <a:ln w="15840">
              <a:solidFill>
                <a:srgbClr val="FFFFFF"/>
              </a:solidFill>
              <a:miter lim="800000"/>
              <a:headEnd/>
              <a:tailEnd/>
            </a:ln>
            <a:effectLst>
              <a:outerShdw blurRad="63500" dist="23040" dir="5400000" algn="ctr" rotWithShape="0">
                <a:srgbClr val="000000">
                  <a:alpha val="35036"/>
                </a:srgbClr>
              </a:outerShdw>
            </a:effectLst>
          </p:spPr>
          <p:txBody>
            <a:bodyPr lIns="90000" tIns="67968" rIns="90000" bIns="46800" anchor="ctr">
              <a:prstTxWarp prst="textNoShape">
                <a:avLst/>
              </a:prstTxWarp>
            </a:bodyPr>
            <a:lstStyle/>
            <a:p>
              <a:pPr algn="ctr">
                <a:lnSpc>
                  <a:spcPct val="93000"/>
                </a:lnSpc>
                <a:spcBef>
                  <a:spcPct val="50000"/>
                </a:spcBef>
                <a:buClr>
                  <a:schemeClr val="accent1"/>
                </a:buClr>
                <a:tabLst>
                  <a:tab pos="723900" algn="l"/>
                </a:tabLst>
                <a:defRPr/>
              </a:pPr>
              <a:r>
                <a:rPr lang="en-US" sz="1800" dirty="0">
                  <a:solidFill>
                    <a:srgbClr val="FFFFFF"/>
                  </a:solidFill>
                  <a:latin typeface="Arial" pitchFamily="26" charset="0"/>
                  <a:ea typeface="Arial Unicode MS" pitchFamily="26" charset="0"/>
                  <a:cs typeface="Arial Unicode MS" pitchFamily="26" charset="0"/>
                </a:rPr>
                <a:t>Disk</a:t>
              </a:r>
            </a:p>
          </p:txBody>
        </p:sp>
        <p:sp>
          <p:nvSpPr>
            <p:cNvPr id="33" name="AutoShape 29"/>
            <p:cNvSpPr>
              <a:spLocks noChangeArrowheads="1"/>
            </p:cNvSpPr>
            <p:nvPr/>
          </p:nvSpPr>
          <p:spPr bwMode="auto">
            <a:xfrm>
              <a:off x="4430418" y="4051300"/>
              <a:ext cx="942975" cy="303212"/>
            </a:xfrm>
            <a:prstGeom prst="roundRect">
              <a:avLst>
                <a:gd name="adj" fmla="val 16667"/>
              </a:avLst>
            </a:prstGeom>
            <a:solidFill>
              <a:srgbClr val="525F77"/>
            </a:solidFill>
            <a:ln w="15840">
              <a:solidFill>
                <a:srgbClr val="FFFFFF"/>
              </a:solidFill>
              <a:miter lim="800000"/>
              <a:headEnd/>
              <a:tailEnd/>
            </a:ln>
            <a:effectLst>
              <a:outerShdw blurRad="63500" dist="23040" dir="5400000" algn="ctr" rotWithShape="0">
                <a:srgbClr val="000000">
                  <a:alpha val="35036"/>
                </a:srgbClr>
              </a:outerShdw>
            </a:effectLst>
          </p:spPr>
          <p:txBody>
            <a:bodyPr lIns="90000" tIns="67968" rIns="90000" bIns="46800" anchor="ctr">
              <a:prstTxWarp prst="textNoShape">
                <a:avLst/>
              </a:prstTxWarp>
            </a:bodyPr>
            <a:lstStyle/>
            <a:p>
              <a:pPr algn="ctr">
                <a:lnSpc>
                  <a:spcPct val="93000"/>
                </a:lnSpc>
                <a:spcBef>
                  <a:spcPct val="50000"/>
                </a:spcBef>
                <a:buClr>
                  <a:schemeClr val="accent1"/>
                </a:buClr>
                <a:tabLst>
                  <a:tab pos="723900" algn="l"/>
                </a:tabLst>
                <a:defRPr/>
              </a:pPr>
              <a:r>
                <a:rPr lang="en-US" sz="1800" dirty="0">
                  <a:solidFill>
                    <a:srgbClr val="FFFFFF"/>
                  </a:solidFill>
                  <a:latin typeface="Arial" pitchFamily="26" charset="0"/>
                  <a:ea typeface="Arial Unicode MS" pitchFamily="26" charset="0"/>
                  <a:cs typeface="Arial Unicode MS" pitchFamily="26" charset="0"/>
                </a:rPr>
                <a:t>Tape</a:t>
              </a:r>
            </a:p>
          </p:txBody>
        </p:sp>
      </p:gr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82663"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a:p>
        </p:txBody>
      </p:sp>
      <p:sp>
        <p:nvSpPr>
          <p:cNvPr id="12" name="Rectangle 11"/>
          <p:cNvSpPr/>
          <p:nvPr/>
        </p:nvSpPr>
        <p:spPr>
          <a:xfrm rot="5400000">
            <a:off x="2258704" y="-2258704"/>
            <a:ext cx="4626589" cy="9144000"/>
          </a:xfrm>
          <a:prstGeom prst="rect">
            <a:avLst/>
          </a:prstGeom>
          <a:gradFill flip="none" rotWithShape="1">
            <a:gsLst>
              <a:gs pos="100000">
                <a:schemeClr val="bg2">
                  <a:tint val="66000"/>
                  <a:satMod val="160000"/>
                  <a:alpha val="36000"/>
                </a:schemeClr>
              </a:gs>
              <a:gs pos="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43017" name="TextBox 12"/>
          <p:cNvSpPr txBox="1">
            <a:spLocks noChangeArrowheads="1"/>
          </p:cNvSpPr>
          <p:nvPr/>
        </p:nvSpPr>
        <p:spPr bwMode="auto">
          <a:xfrm>
            <a:off x="222419" y="150813"/>
            <a:ext cx="8773297" cy="523220"/>
          </a:xfrm>
          <a:prstGeom prst="rect">
            <a:avLst/>
          </a:prstGeom>
          <a:noFill/>
          <a:ln w="9525">
            <a:noFill/>
            <a:miter lim="800000"/>
            <a:headEnd/>
            <a:tailEnd/>
          </a:ln>
        </p:spPr>
        <p:txBody>
          <a:bodyPr wrap="square">
            <a:spAutoFit/>
          </a:bodyPr>
          <a:lstStyle/>
          <a:p>
            <a:r>
              <a:rPr lang="en-US" sz="2800" dirty="0" smtClean="0">
                <a:solidFill>
                  <a:schemeClr val="bg1"/>
                </a:solidFill>
              </a:rPr>
              <a:t>Today’s Paradigm: Data Has Infinite Value</a:t>
            </a:r>
            <a:endParaRPr lang="en-US" altLang="en-US" sz="2800" b="1" dirty="0">
              <a:solidFill>
                <a:schemeClr val="bg1"/>
              </a:solidFill>
            </a:endParaRPr>
          </a:p>
        </p:txBody>
      </p:sp>
      <p:sp>
        <p:nvSpPr>
          <p:cNvPr id="9" name="Content Placeholder 2"/>
          <p:cNvSpPr>
            <a:spLocks noGrp="1"/>
          </p:cNvSpPr>
          <p:nvPr>
            <p:ph sz="quarter" idx="12"/>
          </p:nvPr>
        </p:nvSpPr>
        <p:spPr>
          <a:xfrm>
            <a:off x="682739" y="794068"/>
            <a:ext cx="8339653" cy="1027618"/>
          </a:xfrm>
        </p:spPr>
        <p:txBody>
          <a:bodyPr/>
          <a:lstStyle/>
          <a:p>
            <a:r>
              <a:rPr lang="en-US" dirty="0" smtClean="0">
                <a:solidFill>
                  <a:schemeClr val="bg1"/>
                </a:solidFill>
              </a:rPr>
              <a:t>Collaboration and Re-Use with new and old, private and shared content</a:t>
            </a:r>
          </a:p>
          <a:p>
            <a:r>
              <a:rPr lang="en-US" dirty="0" smtClean="0">
                <a:solidFill>
                  <a:schemeClr val="bg1"/>
                </a:solidFill>
              </a:rPr>
              <a:t>Data analysis resulting in successful products and corporate strategy development</a:t>
            </a:r>
          </a:p>
        </p:txBody>
      </p:sp>
      <p:pic>
        <p:nvPicPr>
          <p:cNvPr id="10" name="Picture 9" descr="IndustryDataModels.png"/>
          <p:cNvPicPr>
            <a:picLocks noChangeAspect="1"/>
          </p:cNvPicPr>
          <p:nvPr/>
        </p:nvPicPr>
        <p:blipFill>
          <a:blip r:embed="rId3" cstate="print"/>
          <a:stretch>
            <a:fillRect/>
          </a:stretch>
        </p:blipFill>
        <p:spPr>
          <a:xfrm flipH="1">
            <a:off x="3331924" y="2163912"/>
            <a:ext cx="2381118" cy="1987716"/>
          </a:xfrm>
          <a:prstGeom prst="rect">
            <a:avLst/>
          </a:prstGeom>
          <a:ln>
            <a:noFill/>
          </a:ln>
        </p:spPr>
      </p:pic>
      <p:sp>
        <p:nvSpPr>
          <p:cNvPr id="13" name="Right Arrow 12"/>
          <p:cNvSpPr/>
          <p:nvPr/>
        </p:nvSpPr>
        <p:spPr>
          <a:xfrm>
            <a:off x="867948" y="2110641"/>
            <a:ext cx="2011680" cy="5669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Applications</a:t>
            </a:r>
            <a:endParaRPr lang="en-US" dirty="0"/>
          </a:p>
        </p:txBody>
      </p:sp>
      <p:sp>
        <p:nvSpPr>
          <p:cNvPr id="14" name="Right Arrow 13"/>
          <p:cNvSpPr/>
          <p:nvPr/>
        </p:nvSpPr>
        <p:spPr>
          <a:xfrm>
            <a:off x="867948" y="2673073"/>
            <a:ext cx="2011680" cy="5669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a:t>
            </a:r>
            <a:endParaRPr lang="en-US" dirty="0"/>
          </a:p>
        </p:txBody>
      </p:sp>
      <p:sp>
        <p:nvSpPr>
          <p:cNvPr id="15" name="Right Arrow 14"/>
          <p:cNvSpPr/>
          <p:nvPr/>
        </p:nvSpPr>
        <p:spPr>
          <a:xfrm>
            <a:off x="867948" y="3235505"/>
            <a:ext cx="2011680" cy="5669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Instrumentation</a:t>
            </a:r>
            <a:endParaRPr lang="en-US" dirty="0"/>
          </a:p>
        </p:txBody>
      </p:sp>
      <p:sp>
        <p:nvSpPr>
          <p:cNvPr id="16" name="Right Arrow 15"/>
          <p:cNvSpPr/>
          <p:nvPr/>
        </p:nvSpPr>
        <p:spPr>
          <a:xfrm>
            <a:off x="867948" y="3797938"/>
            <a:ext cx="2011680" cy="5669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Historical</a:t>
            </a:r>
            <a:endParaRPr lang="en-US" dirty="0"/>
          </a:p>
        </p:txBody>
      </p:sp>
      <p:sp>
        <p:nvSpPr>
          <p:cNvPr id="17" name="Right Arrow 16"/>
          <p:cNvSpPr/>
          <p:nvPr/>
        </p:nvSpPr>
        <p:spPr>
          <a:xfrm flipH="1">
            <a:off x="6133055" y="2583974"/>
            <a:ext cx="1460500" cy="5669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Questions</a:t>
            </a:r>
            <a:endParaRPr lang="en-US" dirty="0"/>
          </a:p>
        </p:txBody>
      </p:sp>
      <p:sp>
        <p:nvSpPr>
          <p:cNvPr id="18" name="Right Arrow 17"/>
          <p:cNvSpPr/>
          <p:nvPr/>
        </p:nvSpPr>
        <p:spPr>
          <a:xfrm>
            <a:off x="6133055" y="3079274"/>
            <a:ext cx="1460500" cy="5669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Answers</a:t>
            </a:r>
            <a:endParaRPr lang="en-US" dirty="0"/>
          </a:p>
        </p:txBody>
      </p:sp>
      <p:grpSp>
        <p:nvGrpSpPr>
          <p:cNvPr id="19" name="Group 14"/>
          <p:cNvGrpSpPr>
            <a:grpSpLocks noChangeAspect="1"/>
          </p:cNvGrpSpPr>
          <p:nvPr/>
        </p:nvGrpSpPr>
        <p:grpSpPr>
          <a:xfrm>
            <a:off x="2807676" y="1611420"/>
            <a:ext cx="3346472" cy="2862334"/>
            <a:chOff x="2368644" y="1649245"/>
            <a:chExt cx="2065735" cy="1766883"/>
          </a:xfrm>
        </p:grpSpPr>
        <p:grpSp>
          <p:nvGrpSpPr>
            <p:cNvPr id="20" name="Group 16"/>
            <p:cNvGrpSpPr>
              <a:grpSpLocks noChangeAspect="1"/>
            </p:cNvGrpSpPr>
            <p:nvPr/>
          </p:nvGrpSpPr>
          <p:grpSpPr bwMode="auto">
            <a:xfrm rot="1291305">
              <a:off x="2368644" y="2678072"/>
              <a:ext cx="1520572" cy="738056"/>
              <a:chOff x="482" y="996"/>
              <a:chExt cx="4791" cy="2328"/>
            </a:xfrm>
          </p:grpSpPr>
          <p:sp>
            <p:nvSpPr>
              <p:cNvPr id="27" name="Freeform 26"/>
              <p:cNvSpPr>
                <a:spLocks noChangeAspect="1"/>
              </p:cNvSpPr>
              <p:nvPr/>
            </p:nvSpPr>
            <p:spPr bwMode="auto">
              <a:xfrm>
                <a:off x="569" y="1357"/>
                <a:ext cx="4704" cy="1967"/>
              </a:xfrm>
              <a:custGeom>
                <a:avLst/>
                <a:gdLst>
                  <a:gd name="T0" fmla="*/ 1783411577 w 1991"/>
                  <a:gd name="T1" fmla="*/ 368049755 h 833"/>
                  <a:gd name="T2" fmla="*/ 1094421883 w 1991"/>
                  <a:gd name="T3" fmla="*/ 627936336 h 833"/>
                  <a:gd name="T4" fmla="*/ 139672838 w 1991"/>
                  <a:gd name="T5" fmla="*/ 0 h 833"/>
                  <a:gd name="T6" fmla="*/ 0 w 1991"/>
                  <a:gd name="T7" fmla="*/ 58967312 h 833"/>
                  <a:gd name="T8" fmla="*/ 1094421883 w 1991"/>
                  <a:gd name="T9" fmla="*/ 778378919 h 833"/>
                  <a:gd name="T10" fmla="*/ 1876768023 w 1991"/>
                  <a:gd name="T11" fmla="*/ 487995568 h 833"/>
                  <a:gd name="T12" fmla="*/ 1783411577 w 1991"/>
                  <a:gd name="T13" fmla="*/ 368049755 h 833"/>
                  <a:gd name="T14" fmla="*/ 0 60000 65536"/>
                  <a:gd name="T15" fmla="*/ 0 60000 65536"/>
                  <a:gd name="T16" fmla="*/ 0 60000 65536"/>
                  <a:gd name="T17" fmla="*/ 0 60000 65536"/>
                  <a:gd name="T18" fmla="*/ 0 60000 65536"/>
                  <a:gd name="T19" fmla="*/ 0 60000 65536"/>
                  <a:gd name="T20" fmla="*/ 0 60000 65536"/>
                  <a:gd name="T21" fmla="*/ 0 w 1991"/>
                  <a:gd name="T22" fmla="*/ 0 h 833"/>
                  <a:gd name="T23" fmla="*/ 1991 w 1991"/>
                  <a:gd name="T24" fmla="*/ 833 h 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1" h="833">
                    <a:moveTo>
                      <a:pt x="1892" y="394"/>
                    </a:moveTo>
                    <a:cubicBezTo>
                      <a:pt x="1698" y="567"/>
                      <a:pt x="1442" y="672"/>
                      <a:pt x="1161" y="672"/>
                    </a:cubicBezTo>
                    <a:cubicBezTo>
                      <a:pt x="706" y="672"/>
                      <a:pt x="315" y="395"/>
                      <a:pt x="148" y="0"/>
                    </a:cubicBezTo>
                    <a:cubicBezTo>
                      <a:pt x="0" y="63"/>
                      <a:pt x="0" y="63"/>
                      <a:pt x="0" y="63"/>
                    </a:cubicBezTo>
                    <a:cubicBezTo>
                      <a:pt x="191" y="515"/>
                      <a:pt x="639" y="833"/>
                      <a:pt x="1161" y="833"/>
                    </a:cubicBezTo>
                    <a:cubicBezTo>
                      <a:pt x="1479" y="833"/>
                      <a:pt x="1769" y="715"/>
                      <a:pt x="1991" y="522"/>
                    </a:cubicBezTo>
                    <a:cubicBezTo>
                      <a:pt x="1956" y="480"/>
                      <a:pt x="1924" y="438"/>
                      <a:pt x="1892" y="394"/>
                    </a:cubicBezTo>
                    <a:close/>
                  </a:path>
                </a:pathLst>
              </a:custGeom>
              <a:solidFill>
                <a:srgbClr val="B6B6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27"/>
              <p:cNvSpPr>
                <a:spLocks noChangeAspect="1"/>
              </p:cNvSpPr>
              <p:nvPr/>
            </p:nvSpPr>
            <p:spPr bwMode="auto">
              <a:xfrm>
                <a:off x="482" y="996"/>
                <a:ext cx="541" cy="559"/>
              </a:xfrm>
              <a:custGeom>
                <a:avLst/>
                <a:gdLst>
                  <a:gd name="T0" fmla="*/ 0 w 541"/>
                  <a:gd name="T1" fmla="*/ 559 h 559"/>
                  <a:gd name="T2" fmla="*/ 75 w 541"/>
                  <a:gd name="T3" fmla="*/ 0 h 559"/>
                  <a:gd name="T4" fmla="*/ 541 w 541"/>
                  <a:gd name="T5" fmla="*/ 321 h 559"/>
                  <a:gd name="T6" fmla="*/ 0 w 541"/>
                  <a:gd name="T7" fmla="*/ 559 h 559"/>
                  <a:gd name="T8" fmla="*/ 0 60000 65536"/>
                  <a:gd name="T9" fmla="*/ 0 60000 65536"/>
                  <a:gd name="T10" fmla="*/ 0 60000 65536"/>
                  <a:gd name="T11" fmla="*/ 0 60000 65536"/>
                  <a:gd name="T12" fmla="*/ 0 w 541"/>
                  <a:gd name="T13" fmla="*/ 0 h 559"/>
                  <a:gd name="T14" fmla="*/ 541 w 541"/>
                  <a:gd name="T15" fmla="*/ 559 h 559"/>
                </a:gdLst>
                <a:ahLst/>
                <a:cxnLst>
                  <a:cxn ang="T8">
                    <a:pos x="T0" y="T1"/>
                  </a:cxn>
                  <a:cxn ang="T9">
                    <a:pos x="T2" y="T3"/>
                  </a:cxn>
                  <a:cxn ang="T10">
                    <a:pos x="T4" y="T5"/>
                  </a:cxn>
                  <a:cxn ang="T11">
                    <a:pos x="T6" y="T7"/>
                  </a:cxn>
                </a:cxnLst>
                <a:rect l="T12" t="T13" r="T14" b="T15"/>
                <a:pathLst>
                  <a:path w="541" h="559">
                    <a:moveTo>
                      <a:pt x="0" y="559"/>
                    </a:moveTo>
                    <a:lnTo>
                      <a:pt x="75" y="0"/>
                    </a:lnTo>
                    <a:lnTo>
                      <a:pt x="541" y="321"/>
                    </a:lnTo>
                    <a:lnTo>
                      <a:pt x="0" y="559"/>
                    </a:lnTo>
                    <a:close/>
                  </a:path>
                </a:pathLst>
              </a:custGeom>
              <a:solidFill>
                <a:srgbClr val="B6B6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21" name="Group 17"/>
            <p:cNvGrpSpPr>
              <a:grpSpLocks noChangeAspect="1"/>
            </p:cNvGrpSpPr>
            <p:nvPr/>
          </p:nvGrpSpPr>
          <p:grpSpPr bwMode="auto">
            <a:xfrm rot="8518268">
              <a:off x="2467258" y="1649245"/>
              <a:ext cx="1520572" cy="738056"/>
              <a:chOff x="482" y="996"/>
              <a:chExt cx="4791" cy="2328"/>
            </a:xfrm>
          </p:grpSpPr>
          <p:sp>
            <p:nvSpPr>
              <p:cNvPr id="25" name="Freeform 24"/>
              <p:cNvSpPr>
                <a:spLocks noChangeAspect="1"/>
              </p:cNvSpPr>
              <p:nvPr/>
            </p:nvSpPr>
            <p:spPr bwMode="auto">
              <a:xfrm>
                <a:off x="569" y="1357"/>
                <a:ext cx="4704" cy="1967"/>
              </a:xfrm>
              <a:custGeom>
                <a:avLst/>
                <a:gdLst>
                  <a:gd name="T0" fmla="*/ 1783411577 w 1991"/>
                  <a:gd name="T1" fmla="*/ 368049755 h 833"/>
                  <a:gd name="T2" fmla="*/ 1094421883 w 1991"/>
                  <a:gd name="T3" fmla="*/ 627936336 h 833"/>
                  <a:gd name="T4" fmla="*/ 139672838 w 1991"/>
                  <a:gd name="T5" fmla="*/ 0 h 833"/>
                  <a:gd name="T6" fmla="*/ 0 w 1991"/>
                  <a:gd name="T7" fmla="*/ 58967312 h 833"/>
                  <a:gd name="T8" fmla="*/ 1094421883 w 1991"/>
                  <a:gd name="T9" fmla="*/ 778378919 h 833"/>
                  <a:gd name="T10" fmla="*/ 1876768023 w 1991"/>
                  <a:gd name="T11" fmla="*/ 487995568 h 833"/>
                  <a:gd name="T12" fmla="*/ 1783411577 w 1991"/>
                  <a:gd name="T13" fmla="*/ 368049755 h 833"/>
                  <a:gd name="T14" fmla="*/ 0 60000 65536"/>
                  <a:gd name="T15" fmla="*/ 0 60000 65536"/>
                  <a:gd name="T16" fmla="*/ 0 60000 65536"/>
                  <a:gd name="T17" fmla="*/ 0 60000 65536"/>
                  <a:gd name="T18" fmla="*/ 0 60000 65536"/>
                  <a:gd name="T19" fmla="*/ 0 60000 65536"/>
                  <a:gd name="T20" fmla="*/ 0 60000 65536"/>
                  <a:gd name="T21" fmla="*/ 0 w 1991"/>
                  <a:gd name="T22" fmla="*/ 0 h 833"/>
                  <a:gd name="T23" fmla="*/ 1991 w 1991"/>
                  <a:gd name="T24" fmla="*/ 833 h 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1" h="833">
                    <a:moveTo>
                      <a:pt x="1892" y="394"/>
                    </a:moveTo>
                    <a:cubicBezTo>
                      <a:pt x="1698" y="567"/>
                      <a:pt x="1442" y="672"/>
                      <a:pt x="1161" y="672"/>
                    </a:cubicBezTo>
                    <a:cubicBezTo>
                      <a:pt x="706" y="672"/>
                      <a:pt x="315" y="395"/>
                      <a:pt x="148" y="0"/>
                    </a:cubicBezTo>
                    <a:cubicBezTo>
                      <a:pt x="0" y="63"/>
                      <a:pt x="0" y="63"/>
                      <a:pt x="0" y="63"/>
                    </a:cubicBezTo>
                    <a:cubicBezTo>
                      <a:pt x="191" y="515"/>
                      <a:pt x="639" y="833"/>
                      <a:pt x="1161" y="833"/>
                    </a:cubicBezTo>
                    <a:cubicBezTo>
                      <a:pt x="1479" y="833"/>
                      <a:pt x="1769" y="715"/>
                      <a:pt x="1991" y="522"/>
                    </a:cubicBezTo>
                    <a:cubicBezTo>
                      <a:pt x="1956" y="480"/>
                      <a:pt x="1924" y="438"/>
                      <a:pt x="1892" y="394"/>
                    </a:cubicBezTo>
                    <a:close/>
                  </a:path>
                </a:pathLst>
              </a:custGeom>
              <a:solidFill>
                <a:srgbClr val="B6B6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squar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5"/>
              <p:cNvSpPr>
                <a:spLocks noChangeAspect="1"/>
              </p:cNvSpPr>
              <p:nvPr/>
            </p:nvSpPr>
            <p:spPr bwMode="auto">
              <a:xfrm>
                <a:off x="482" y="996"/>
                <a:ext cx="541" cy="559"/>
              </a:xfrm>
              <a:custGeom>
                <a:avLst/>
                <a:gdLst>
                  <a:gd name="T0" fmla="*/ 0 w 541"/>
                  <a:gd name="T1" fmla="*/ 559 h 559"/>
                  <a:gd name="T2" fmla="*/ 75 w 541"/>
                  <a:gd name="T3" fmla="*/ 0 h 559"/>
                  <a:gd name="T4" fmla="*/ 541 w 541"/>
                  <a:gd name="T5" fmla="*/ 321 h 559"/>
                  <a:gd name="T6" fmla="*/ 0 w 541"/>
                  <a:gd name="T7" fmla="*/ 559 h 559"/>
                  <a:gd name="T8" fmla="*/ 0 60000 65536"/>
                  <a:gd name="T9" fmla="*/ 0 60000 65536"/>
                  <a:gd name="T10" fmla="*/ 0 60000 65536"/>
                  <a:gd name="T11" fmla="*/ 0 60000 65536"/>
                  <a:gd name="T12" fmla="*/ 0 w 541"/>
                  <a:gd name="T13" fmla="*/ 0 h 559"/>
                  <a:gd name="T14" fmla="*/ 541 w 541"/>
                  <a:gd name="T15" fmla="*/ 559 h 559"/>
                </a:gdLst>
                <a:ahLst/>
                <a:cxnLst>
                  <a:cxn ang="T8">
                    <a:pos x="T0" y="T1"/>
                  </a:cxn>
                  <a:cxn ang="T9">
                    <a:pos x="T2" y="T3"/>
                  </a:cxn>
                  <a:cxn ang="T10">
                    <a:pos x="T4" y="T5"/>
                  </a:cxn>
                  <a:cxn ang="T11">
                    <a:pos x="T6" y="T7"/>
                  </a:cxn>
                </a:cxnLst>
                <a:rect l="T12" t="T13" r="T14" b="T15"/>
                <a:pathLst>
                  <a:path w="541" h="559">
                    <a:moveTo>
                      <a:pt x="0" y="559"/>
                    </a:moveTo>
                    <a:lnTo>
                      <a:pt x="75" y="0"/>
                    </a:lnTo>
                    <a:lnTo>
                      <a:pt x="541" y="321"/>
                    </a:lnTo>
                    <a:lnTo>
                      <a:pt x="0" y="559"/>
                    </a:lnTo>
                    <a:close/>
                  </a:path>
                </a:pathLst>
              </a:custGeom>
              <a:solidFill>
                <a:srgbClr val="B6B6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squar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22" name="Group 18"/>
            <p:cNvGrpSpPr>
              <a:grpSpLocks noChangeAspect="1"/>
            </p:cNvGrpSpPr>
            <p:nvPr/>
          </p:nvGrpSpPr>
          <p:grpSpPr bwMode="auto">
            <a:xfrm rot="15698540">
              <a:off x="3305465" y="2246301"/>
              <a:ext cx="1519014" cy="738814"/>
              <a:chOff x="482" y="996"/>
              <a:chExt cx="4791" cy="2328"/>
            </a:xfrm>
          </p:grpSpPr>
          <p:sp>
            <p:nvSpPr>
              <p:cNvPr id="23" name="Freeform 22"/>
              <p:cNvSpPr>
                <a:spLocks noChangeAspect="1"/>
              </p:cNvSpPr>
              <p:nvPr/>
            </p:nvSpPr>
            <p:spPr bwMode="auto">
              <a:xfrm>
                <a:off x="569" y="1357"/>
                <a:ext cx="4704" cy="1967"/>
              </a:xfrm>
              <a:custGeom>
                <a:avLst/>
                <a:gdLst>
                  <a:gd name="T0" fmla="*/ 1783411577 w 1991"/>
                  <a:gd name="T1" fmla="*/ 368049755 h 833"/>
                  <a:gd name="T2" fmla="*/ 1094421883 w 1991"/>
                  <a:gd name="T3" fmla="*/ 627936336 h 833"/>
                  <a:gd name="T4" fmla="*/ 139672838 w 1991"/>
                  <a:gd name="T5" fmla="*/ 0 h 833"/>
                  <a:gd name="T6" fmla="*/ 0 w 1991"/>
                  <a:gd name="T7" fmla="*/ 58967312 h 833"/>
                  <a:gd name="T8" fmla="*/ 1094421883 w 1991"/>
                  <a:gd name="T9" fmla="*/ 778378919 h 833"/>
                  <a:gd name="T10" fmla="*/ 1876768023 w 1991"/>
                  <a:gd name="T11" fmla="*/ 487995568 h 833"/>
                  <a:gd name="T12" fmla="*/ 1783411577 w 1991"/>
                  <a:gd name="T13" fmla="*/ 368049755 h 833"/>
                  <a:gd name="T14" fmla="*/ 0 60000 65536"/>
                  <a:gd name="T15" fmla="*/ 0 60000 65536"/>
                  <a:gd name="T16" fmla="*/ 0 60000 65536"/>
                  <a:gd name="T17" fmla="*/ 0 60000 65536"/>
                  <a:gd name="T18" fmla="*/ 0 60000 65536"/>
                  <a:gd name="T19" fmla="*/ 0 60000 65536"/>
                  <a:gd name="T20" fmla="*/ 0 60000 65536"/>
                  <a:gd name="T21" fmla="*/ 0 w 1991"/>
                  <a:gd name="T22" fmla="*/ 0 h 833"/>
                  <a:gd name="T23" fmla="*/ 1991 w 1991"/>
                  <a:gd name="T24" fmla="*/ 833 h 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1" h="833">
                    <a:moveTo>
                      <a:pt x="1892" y="394"/>
                    </a:moveTo>
                    <a:cubicBezTo>
                      <a:pt x="1698" y="567"/>
                      <a:pt x="1442" y="672"/>
                      <a:pt x="1161" y="672"/>
                    </a:cubicBezTo>
                    <a:cubicBezTo>
                      <a:pt x="706" y="672"/>
                      <a:pt x="315" y="395"/>
                      <a:pt x="148" y="0"/>
                    </a:cubicBezTo>
                    <a:cubicBezTo>
                      <a:pt x="0" y="63"/>
                      <a:pt x="0" y="63"/>
                      <a:pt x="0" y="63"/>
                    </a:cubicBezTo>
                    <a:cubicBezTo>
                      <a:pt x="191" y="515"/>
                      <a:pt x="639" y="833"/>
                      <a:pt x="1161" y="833"/>
                    </a:cubicBezTo>
                    <a:cubicBezTo>
                      <a:pt x="1479" y="833"/>
                      <a:pt x="1769" y="715"/>
                      <a:pt x="1991" y="522"/>
                    </a:cubicBezTo>
                    <a:cubicBezTo>
                      <a:pt x="1956" y="480"/>
                      <a:pt x="1924" y="438"/>
                      <a:pt x="1892" y="394"/>
                    </a:cubicBezTo>
                    <a:close/>
                  </a:path>
                </a:pathLst>
              </a:custGeom>
              <a:solidFill>
                <a:srgbClr val="B6B6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squar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3"/>
              <p:cNvSpPr>
                <a:spLocks noChangeAspect="1"/>
              </p:cNvSpPr>
              <p:nvPr/>
            </p:nvSpPr>
            <p:spPr bwMode="auto">
              <a:xfrm>
                <a:off x="482" y="996"/>
                <a:ext cx="541" cy="559"/>
              </a:xfrm>
              <a:custGeom>
                <a:avLst/>
                <a:gdLst>
                  <a:gd name="T0" fmla="*/ 0 w 541"/>
                  <a:gd name="T1" fmla="*/ 559 h 559"/>
                  <a:gd name="T2" fmla="*/ 75 w 541"/>
                  <a:gd name="T3" fmla="*/ 0 h 559"/>
                  <a:gd name="T4" fmla="*/ 541 w 541"/>
                  <a:gd name="T5" fmla="*/ 321 h 559"/>
                  <a:gd name="T6" fmla="*/ 0 w 541"/>
                  <a:gd name="T7" fmla="*/ 559 h 559"/>
                  <a:gd name="T8" fmla="*/ 0 60000 65536"/>
                  <a:gd name="T9" fmla="*/ 0 60000 65536"/>
                  <a:gd name="T10" fmla="*/ 0 60000 65536"/>
                  <a:gd name="T11" fmla="*/ 0 60000 65536"/>
                  <a:gd name="T12" fmla="*/ 0 w 541"/>
                  <a:gd name="T13" fmla="*/ 0 h 559"/>
                  <a:gd name="T14" fmla="*/ 541 w 541"/>
                  <a:gd name="T15" fmla="*/ 559 h 559"/>
                </a:gdLst>
                <a:ahLst/>
                <a:cxnLst>
                  <a:cxn ang="T8">
                    <a:pos x="T0" y="T1"/>
                  </a:cxn>
                  <a:cxn ang="T9">
                    <a:pos x="T2" y="T3"/>
                  </a:cxn>
                  <a:cxn ang="T10">
                    <a:pos x="T4" y="T5"/>
                  </a:cxn>
                  <a:cxn ang="T11">
                    <a:pos x="T6" y="T7"/>
                  </a:cxn>
                </a:cxnLst>
                <a:rect l="T12" t="T13" r="T14" b="T15"/>
                <a:pathLst>
                  <a:path w="541" h="559">
                    <a:moveTo>
                      <a:pt x="0" y="559"/>
                    </a:moveTo>
                    <a:lnTo>
                      <a:pt x="75" y="0"/>
                    </a:lnTo>
                    <a:lnTo>
                      <a:pt x="541" y="321"/>
                    </a:lnTo>
                    <a:lnTo>
                      <a:pt x="0" y="559"/>
                    </a:lnTo>
                    <a:close/>
                  </a:path>
                </a:pathLst>
              </a:custGeom>
              <a:solidFill>
                <a:srgbClr val="B6B6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squar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pic>
        <p:nvPicPr>
          <p:cNvPr id="29" name="Picture 28" descr="AdHocQuery.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04432" y="2383962"/>
            <a:ext cx="1239173" cy="1652231"/>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a:stretch>
            <a:fillRect/>
          </a:stretch>
        </p:blipFill>
        <p:spPr bwMode="auto">
          <a:xfrm>
            <a:off x="0" y="-23813"/>
            <a:ext cx="9144000" cy="4633913"/>
          </a:xfrm>
          <a:prstGeom prst="rect">
            <a:avLst/>
          </a:prstGeom>
          <a:noFill/>
          <a:ln w="9525">
            <a:noFill/>
            <a:miter lim="800000"/>
            <a:headEnd/>
            <a:tailEnd/>
          </a:ln>
        </p:spPr>
      </p:pic>
      <p:sp>
        <p:nvSpPr>
          <p:cNvPr id="50179" name="Title 1"/>
          <p:cNvSpPr>
            <a:spLocks noGrp="1"/>
          </p:cNvSpPr>
          <p:nvPr>
            <p:ph type="title"/>
          </p:nvPr>
        </p:nvSpPr>
        <p:spPr>
          <a:xfrm>
            <a:off x="804863" y="221349"/>
            <a:ext cx="8229600" cy="406400"/>
          </a:xfrm>
        </p:spPr>
        <p:txBody>
          <a:bodyPr/>
          <a:lstStyle/>
          <a:p>
            <a:pPr eaLnBrk="1" hangingPunct="1"/>
            <a:r>
              <a:rPr lang="en-US" altLang="en-US" dirty="0" smtClean="0"/>
              <a:t>In summary: Oracle’s </a:t>
            </a:r>
            <a:r>
              <a:rPr lang="en-US" altLang="en-US" dirty="0" smtClean="0"/>
              <a:t>Archiving Strategy</a:t>
            </a:r>
          </a:p>
        </p:txBody>
      </p:sp>
      <p:grpSp>
        <p:nvGrpSpPr>
          <p:cNvPr id="17" name="Group 16"/>
          <p:cNvGrpSpPr/>
          <p:nvPr/>
        </p:nvGrpSpPr>
        <p:grpSpPr>
          <a:xfrm>
            <a:off x="5993754" y="1311275"/>
            <a:ext cx="2476500" cy="2114550"/>
            <a:chOff x="6142038" y="1311275"/>
            <a:chExt cx="2476500" cy="2114550"/>
          </a:xfrm>
        </p:grpSpPr>
        <p:sp>
          <p:nvSpPr>
            <p:cNvPr id="16" name="Rectangle 8"/>
            <p:cNvSpPr>
              <a:spLocks noChangeArrowheads="1"/>
            </p:cNvSpPr>
            <p:nvPr/>
          </p:nvSpPr>
          <p:spPr bwMode="gray">
            <a:xfrm>
              <a:off x="6151563" y="1311275"/>
              <a:ext cx="2466975" cy="758825"/>
            </a:xfrm>
            <a:prstGeom prst="rect">
              <a:avLst/>
            </a:prstGeom>
            <a:gradFill flip="none" rotWithShape="1">
              <a:gsLst>
                <a:gs pos="0">
                  <a:srgbClr val="C80000"/>
                </a:gs>
                <a:gs pos="100000">
                  <a:srgbClr val="FF1414"/>
                </a:gs>
              </a:gsLst>
              <a:lin ang="16200000" scaled="1"/>
              <a:tileRect/>
            </a:gradFill>
            <a:ln>
              <a:noFill/>
            </a:ln>
            <a:effectLst>
              <a:outerShdw blurRad="50800" dist="38100" dir="2700000" algn="tl" rotWithShape="0">
                <a:prstClr val="black">
                  <a:alpha val="40000"/>
                </a:prstClr>
              </a:outerShdw>
            </a:effectLst>
          </p:spPr>
          <p:txBody>
            <a:bodyPr rIns="0" anchor="b"/>
            <a:lstStyle/>
            <a:p>
              <a:pPr fontAlgn="auto">
                <a:spcBef>
                  <a:spcPts val="0"/>
                </a:spcBef>
                <a:spcAft>
                  <a:spcPts val="0"/>
                </a:spcAft>
                <a:defRPr/>
              </a:pPr>
              <a:endParaRPr lang="en-US" sz="700" kern="0">
                <a:solidFill>
                  <a:srgbClr val="FFFFFF"/>
                </a:solidFill>
                <a:latin typeface="+mn-lt"/>
                <a:ea typeface="ヒラギノ角ゴ Pro W3"/>
                <a:cs typeface="ヒラギノ角ゴ Pro W3"/>
              </a:endParaRPr>
            </a:p>
          </p:txBody>
        </p:sp>
        <p:sp>
          <p:nvSpPr>
            <p:cNvPr id="76805" name="Rectangle 8"/>
            <p:cNvSpPr>
              <a:spLocks noChangeArrowheads="1"/>
            </p:cNvSpPr>
            <p:nvPr/>
          </p:nvSpPr>
          <p:spPr bwMode="gray">
            <a:xfrm>
              <a:off x="6142038" y="2043113"/>
              <a:ext cx="2476500" cy="1382712"/>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lIns="45720" rIns="45720"/>
            <a:lstStyle>
              <a:lvl1pPr marL="177800" indent="-149225" defTabSz="457200" eaLnBrk="0" hangingPunct="0">
                <a:spcAft>
                  <a:spcPts val="600"/>
                </a:spcAft>
                <a:buClr>
                  <a:srgbClr val="FF0000"/>
                </a:buClr>
                <a:buSzPct val="85000"/>
                <a:buFont typeface="Wingdings" pitchFamily="2" charset="2"/>
                <a:buChar char="§"/>
                <a:tabLst>
                  <a:tab pos="723900" algn="l"/>
                  <a:tab pos="1447800" algn="l"/>
                  <a:tab pos="2171700" algn="l"/>
                  <a:tab pos="2895600" algn="l"/>
                  <a:tab pos="3619500" algn="l"/>
                  <a:tab pos="4343400" algn="l"/>
                </a:tabLst>
                <a:defRPr sz="2000">
                  <a:solidFill>
                    <a:schemeClr val="tx1"/>
                  </a:solidFill>
                  <a:latin typeface="Arial" pitchFamily="34" charset="0"/>
                  <a:cs typeface="Arial" pitchFamily="34" charset="0"/>
                </a:defRPr>
              </a:lvl1pPr>
              <a:lvl2pPr marL="742950" indent="-285750" defTabSz="457200" eaLnBrk="0" hangingPunct="0">
                <a:spcAft>
                  <a:spcPts val="600"/>
                </a:spcAft>
                <a:buSzPct val="85000"/>
                <a:buFont typeface="Arial" pitchFamily="34" charset="0"/>
                <a:buChar char="–"/>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2pPr>
              <a:lvl3pPr marL="1143000" indent="-228600" defTabSz="457200" eaLnBrk="0" hangingPunct="0">
                <a:spcAft>
                  <a:spcPts val="600"/>
                </a:spcAft>
                <a:buClr>
                  <a:srgbClr val="FF0000"/>
                </a:buClr>
                <a:buSzPct val="85000"/>
                <a:buFont typeface="Wingdings" pitchFamily="2" charset="2"/>
                <a:buChar char="§"/>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3pPr>
              <a:lvl4pPr marL="1600200" indent="-228600" defTabSz="457200" eaLnBrk="0" hangingPunct="0">
                <a:spcAft>
                  <a:spcPts val="600"/>
                </a:spcAft>
                <a:buSzPct val="85000"/>
                <a:buFont typeface="Arial" pitchFamily="34" charset="0"/>
                <a:buChar char="–"/>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4pPr>
              <a:lvl5pPr marL="2057400" indent="-228600" defTabSz="457200" eaLnBrk="0" hangingPunct="0">
                <a:spcAft>
                  <a:spcPts val="600"/>
                </a:spcAft>
                <a:buClr>
                  <a:srgbClr val="FF0000"/>
                </a:buClr>
                <a:buFont typeface="Arial" pitchFamily="34" charset="0"/>
                <a:buChar char="»"/>
                <a:tabLst>
                  <a:tab pos="723900" algn="l"/>
                  <a:tab pos="1447800" algn="l"/>
                  <a:tab pos="2171700" algn="l"/>
                  <a:tab pos="2895600" algn="l"/>
                  <a:tab pos="3619500" algn="l"/>
                  <a:tab pos="4343400" algn="l"/>
                </a:tabLst>
                <a:defRPr sz="1400">
                  <a:solidFill>
                    <a:schemeClr val="tx2"/>
                  </a:solidFill>
                  <a:latin typeface="Arial" pitchFamily="34" charset="0"/>
                  <a:cs typeface="Arial" pitchFamily="34" charset="0"/>
                </a:defRPr>
              </a:lvl5pPr>
              <a:lvl6pPr marL="2514600" indent="-228600" defTabSz="457200" eaLnBrk="0" fontAlgn="base" hangingPunct="0">
                <a:spcBef>
                  <a:spcPct val="0"/>
                </a:spcBef>
                <a:spcAft>
                  <a:spcPts val="600"/>
                </a:spcAft>
                <a:buClr>
                  <a:srgbClr val="FF0000"/>
                </a:buClr>
                <a:buFont typeface="Arial" pitchFamily="34" charset="0"/>
                <a:buChar char="»"/>
                <a:tabLst>
                  <a:tab pos="723900" algn="l"/>
                  <a:tab pos="1447800" algn="l"/>
                  <a:tab pos="2171700" algn="l"/>
                  <a:tab pos="2895600" algn="l"/>
                  <a:tab pos="3619500" algn="l"/>
                  <a:tab pos="4343400" algn="l"/>
                </a:tabLst>
                <a:defRPr sz="1400">
                  <a:solidFill>
                    <a:schemeClr val="tx2"/>
                  </a:solidFill>
                  <a:latin typeface="Arial" pitchFamily="34" charset="0"/>
                  <a:cs typeface="Arial" pitchFamily="34" charset="0"/>
                </a:defRPr>
              </a:lvl6pPr>
              <a:lvl7pPr marL="2971800" indent="-228600" defTabSz="457200" eaLnBrk="0" fontAlgn="base" hangingPunct="0">
                <a:spcBef>
                  <a:spcPct val="0"/>
                </a:spcBef>
                <a:spcAft>
                  <a:spcPts val="600"/>
                </a:spcAft>
                <a:buClr>
                  <a:srgbClr val="FF0000"/>
                </a:buClr>
                <a:buFont typeface="Arial" pitchFamily="34" charset="0"/>
                <a:buChar char="»"/>
                <a:tabLst>
                  <a:tab pos="723900" algn="l"/>
                  <a:tab pos="1447800" algn="l"/>
                  <a:tab pos="2171700" algn="l"/>
                  <a:tab pos="2895600" algn="l"/>
                  <a:tab pos="3619500" algn="l"/>
                  <a:tab pos="4343400" algn="l"/>
                </a:tabLst>
                <a:defRPr sz="1400">
                  <a:solidFill>
                    <a:schemeClr val="tx2"/>
                  </a:solidFill>
                  <a:latin typeface="Arial" pitchFamily="34" charset="0"/>
                  <a:cs typeface="Arial" pitchFamily="34" charset="0"/>
                </a:defRPr>
              </a:lvl7pPr>
              <a:lvl8pPr marL="3429000" indent="-228600" defTabSz="457200" eaLnBrk="0" fontAlgn="base" hangingPunct="0">
                <a:spcBef>
                  <a:spcPct val="0"/>
                </a:spcBef>
                <a:spcAft>
                  <a:spcPts val="600"/>
                </a:spcAft>
                <a:buClr>
                  <a:srgbClr val="FF0000"/>
                </a:buClr>
                <a:buFont typeface="Arial" pitchFamily="34" charset="0"/>
                <a:buChar char="»"/>
                <a:tabLst>
                  <a:tab pos="723900" algn="l"/>
                  <a:tab pos="1447800" algn="l"/>
                  <a:tab pos="2171700" algn="l"/>
                  <a:tab pos="2895600" algn="l"/>
                  <a:tab pos="3619500" algn="l"/>
                  <a:tab pos="4343400" algn="l"/>
                </a:tabLst>
                <a:defRPr sz="1400">
                  <a:solidFill>
                    <a:schemeClr val="tx2"/>
                  </a:solidFill>
                  <a:latin typeface="Arial" pitchFamily="34" charset="0"/>
                  <a:cs typeface="Arial" pitchFamily="34" charset="0"/>
                </a:defRPr>
              </a:lvl8pPr>
              <a:lvl9pPr marL="3886200" indent="-228600" defTabSz="457200" eaLnBrk="0" fontAlgn="base" hangingPunct="0">
                <a:spcBef>
                  <a:spcPct val="0"/>
                </a:spcBef>
                <a:spcAft>
                  <a:spcPts val="600"/>
                </a:spcAft>
                <a:buClr>
                  <a:srgbClr val="FF0000"/>
                </a:buClr>
                <a:buFont typeface="Arial" pitchFamily="34" charset="0"/>
                <a:buChar char="»"/>
                <a:tabLst>
                  <a:tab pos="723900" algn="l"/>
                  <a:tab pos="1447800" algn="l"/>
                  <a:tab pos="2171700" algn="l"/>
                  <a:tab pos="2895600" algn="l"/>
                  <a:tab pos="3619500" algn="l"/>
                  <a:tab pos="4343400" algn="l"/>
                </a:tabLst>
                <a:defRPr sz="1400">
                  <a:solidFill>
                    <a:schemeClr val="tx2"/>
                  </a:solidFill>
                  <a:latin typeface="Arial" pitchFamily="34" charset="0"/>
                  <a:cs typeface="Arial" pitchFamily="34" charset="0"/>
                </a:defRPr>
              </a:lvl9pPr>
            </a:lstStyle>
            <a:p>
              <a:pPr eaLnBrk="1" hangingPunct="1">
                <a:spcBef>
                  <a:spcPct val="25000"/>
                </a:spcBef>
                <a:spcAft>
                  <a:spcPct val="0"/>
                </a:spcAft>
                <a:buSzPct val="100000"/>
                <a:buFont typeface="Wingdings" pitchFamily="2" charset="2"/>
                <a:buChar char="ü"/>
                <a:defRPr/>
              </a:pPr>
              <a:r>
                <a:rPr lang="en-US" altLang="en-US" sz="1800" dirty="0" smtClean="0">
                  <a:solidFill>
                    <a:srgbClr val="000000"/>
                  </a:solidFill>
                  <a:ea typeface="Arial Unicode MS" pitchFamily="34" charset="-128"/>
                  <a:cs typeface="Arial Unicode MS" pitchFamily="34" charset="-128"/>
                </a:rPr>
                <a:t> Limitless </a:t>
              </a:r>
              <a:r>
                <a:rPr lang="en-US" altLang="en-US" sz="1800" dirty="0">
                  <a:solidFill>
                    <a:srgbClr val="000000"/>
                  </a:solidFill>
                  <a:ea typeface="Arial Unicode MS" pitchFamily="34" charset="-128"/>
                  <a:cs typeface="Arial Unicode MS" pitchFamily="34" charset="-128"/>
                </a:rPr>
                <a:t>capacity </a:t>
              </a:r>
            </a:p>
            <a:p>
              <a:pPr eaLnBrk="1" hangingPunct="1">
                <a:spcBef>
                  <a:spcPct val="25000"/>
                </a:spcBef>
                <a:spcAft>
                  <a:spcPct val="0"/>
                </a:spcAft>
                <a:buSzPct val="100000"/>
                <a:buFont typeface="Wingdings" pitchFamily="2" charset="2"/>
                <a:buChar char="ü"/>
                <a:defRPr/>
              </a:pPr>
              <a:r>
                <a:rPr lang="en-US" altLang="en-US" sz="1800" dirty="0" smtClean="0">
                  <a:solidFill>
                    <a:srgbClr val="000000"/>
                  </a:solidFill>
                  <a:ea typeface="Arial Unicode MS" pitchFamily="34" charset="-128"/>
                  <a:cs typeface="Arial Unicode MS" pitchFamily="34" charset="-128"/>
                </a:rPr>
                <a:t> Fastest </a:t>
              </a:r>
              <a:r>
                <a:rPr lang="en-US" altLang="en-US" sz="1800" dirty="0">
                  <a:solidFill>
                    <a:srgbClr val="000000"/>
                  </a:solidFill>
                  <a:ea typeface="Arial Unicode MS" pitchFamily="34" charset="-128"/>
                  <a:cs typeface="Arial Unicode MS" pitchFamily="34" charset="-128"/>
                </a:rPr>
                <a:t>performance</a:t>
              </a:r>
            </a:p>
            <a:p>
              <a:pPr eaLnBrk="1" hangingPunct="1">
                <a:spcBef>
                  <a:spcPct val="25000"/>
                </a:spcBef>
                <a:spcAft>
                  <a:spcPct val="0"/>
                </a:spcAft>
                <a:buSzPct val="100000"/>
                <a:buFont typeface="Wingdings" pitchFamily="2" charset="2"/>
                <a:buChar char="ü"/>
                <a:defRPr/>
              </a:pPr>
              <a:r>
                <a:rPr lang="en-US" altLang="en-US" sz="1800" dirty="0" smtClean="0">
                  <a:solidFill>
                    <a:srgbClr val="000000"/>
                  </a:solidFill>
                  <a:ea typeface="Arial Unicode MS" pitchFamily="34" charset="-128"/>
                  <a:cs typeface="Arial Unicode MS" pitchFamily="34" charset="-128"/>
                </a:rPr>
                <a:t> Highest </a:t>
              </a:r>
              <a:r>
                <a:rPr lang="en-US" altLang="en-US" sz="1800" dirty="0">
                  <a:solidFill>
                    <a:srgbClr val="000000"/>
                  </a:solidFill>
                  <a:ea typeface="Arial Unicode MS" pitchFamily="34" charset="-128"/>
                  <a:cs typeface="Arial Unicode MS" pitchFamily="34" charset="-128"/>
                </a:rPr>
                <a:t>availability</a:t>
              </a:r>
            </a:p>
            <a:p>
              <a:pPr eaLnBrk="1" hangingPunct="1">
                <a:spcBef>
                  <a:spcPct val="25000"/>
                </a:spcBef>
                <a:spcAft>
                  <a:spcPct val="0"/>
                </a:spcAft>
                <a:buSzPct val="100000"/>
                <a:buFont typeface="Wingdings" pitchFamily="2" charset="2"/>
                <a:buChar char="ü"/>
                <a:defRPr/>
              </a:pPr>
              <a:endParaRPr lang="en-US" altLang="en-US" sz="1800" dirty="0">
                <a:solidFill>
                  <a:srgbClr val="000000"/>
                </a:solidFill>
                <a:ea typeface="Arial Unicode MS" pitchFamily="34" charset="-128"/>
                <a:cs typeface="Arial Unicode MS" pitchFamily="34" charset="-128"/>
              </a:endParaRPr>
            </a:p>
          </p:txBody>
        </p:sp>
        <p:sp>
          <p:nvSpPr>
            <p:cNvPr id="50186" name="Text Box 19"/>
            <p:cNvSpPr txBox="1">
              <a:spLocks noChangeArrowheads="1"/>
            </p:cNvSpPr>
            <p:nvPr/>
          </p:nvSpPr>
          <p:spPr bwMode="gray">
            <a:xfrm flipH="1">
              <a:off x="6294438" y="1466850"/>
              <a:ext cx="2154237" cy="447675"/>
            </a:xfrm>
            <a:prstGeom prst="rect">
              <a:avLst/>
            </a:prstGeom>
            <a:noFill/>
            <a:ln w="9525">
              <a:noFill/>
              <a:miter lim="800000"/>
              <a:headEnd/>
              <a:tailEnd/>
            </a:ln>
          </p:spPr>
          <p:txBody>
            <a:bodyPr anchor="ctr"/>
            <a:lstStyle/>
            <a:p>
              <a:pPr algn="ctr" defTabSz="228600">
                <a:lnSpc>
                  <a:spcPct val="85000"/>
                </a:lnSpc>
              </a:pPr>
              <a:r>
                <a:rPr lang="en-US" altLang="en-US" dirty="0">
                  <a:solidFill>
                    <a:srgbClr val="FFFFFF"/>
                  </a:solidFill>
                  <a:ea typeface="MS PGothic" pitchFamily="34" charset="-128"/>
                </a:rPr>
                <a:t>SUSTAINABLE</a:t>
              </a:r>
            </a:p>
          </p:txBody>
        </p:sp>
      </p:grpSp>
      <p:grpSp>
        <p:nvGrpSpPr>
          <p:cNvPr id="15" name="Group 14"/>
          <p:cNvGrpSpPr/>
          <p:nvPr/>
        </p:nvGrpSpPr>
        <p:grpSpPr>
          <a:xfrm>
            <a:off x="3358504" y="1311275"/>
            <a:ext cx="2487612" cy="2124075"/>
            <a:chOff x="3506788" y="1311275"/>
            <a:chExt cx="2487612" cy="2124075"/>
          </a:xfrm>
        </p:grpSpPr>
        <p:sp>
          <p:nvSpPr>
            <p:cNvPr id="18" name="Rectangle 8"/>
            <p:cNvSpPr>
              <a:spLocks noChangeArrowheads="1"/>
            </p:cNvSpPr>
            <p:nvPr/>
          </p:nvSpPr>
          <p:spPr bwMode="gray">
            <a:xfrm>
              <a:off x="3513138" y="1311275"/>
              <a:ext cx="2473325" cy="758825"/>
            </a:xfrm>
            <a:prstGeom prst="rect">
              <a:avLst/>
            </a:prstGeom>
            <a:gradFill flip="none" rotWithShape="1">
              <a:gsLst>
                <a:gs pos="0">
                  <a:srgbClr val="C80000"/>
                </a:gs>
                <a:gs pos="100000">
                  <a:srgbClr val="FF1414"/>
                </a:gs>
              </a:gsLst>
              <a:lin ang="16200000" scaled="1"/>
              <a:tileRect/>
            </a:gradFill>
            <a:ln>
              <a:noFill/>
            </a:ln>
            <a:effectLst>
              <a:outerShdw blurRad="50800" dist="38100" dir="2700000" algn="tl" rotWithShape="0">
                <a:prstClr val="black">
                  <a:alpha val="40000"/>
                </a:prstClr>
              </a:outerShdw>
            </a:effectLst>
          </p:spPr>
          <p:txBody>
            <a:bodyPr rIns="0" anchor="b"/>
            <a:lstStyle/>
            <a:p>
              <a:pPr fontAlgn="auto">
                <a:spcBef>
                  <a:spcPts val="0"/>
                </a:spcBef>
                <a:spcAft>
                  <a:spcPts val="0"/>
                </a:spcAft>
                <a:defRPr/>
              </a:pPr>
              <a:endParaRPr lang="en-US" sz="700" kern="0">
                <a:solidFill>
                  <a:srgbClr val="FFFFFF"/>
                </a:solidFill>
                <a:latin typeface="+mn-lt"/>
                <a:ea typeface="ヒラギノ角ゴ Pro W3"/>
                <a:cs typeface="ヒラギノ角ゴ Pro W3"/>
              </a:endParaRPr>
            </a:p>
          </p:txBody>
        </p:sp>
        <p:sp>
          <p:nvSpPr>
            <p:cNvPr id="50184" name="Text Box 19"/>
            <p:cNvSpPr txBox="1">
              <a:spLocks noChangeArrowheads="1"/>
            </p:cNvSpPr>
            <p:nvPr/>
          </p:nvSpPr>
          <p:spPr bwMode="gray">
            <a:xfrm flipH="1">
              <a:off x="3651250" y="1466850"/>
              <a:ext cx="2154238" cy="447675"/>
            </a:xfrm>
            <a:prstGeom prst="rect">
              <a:avLst/>
            </a:prstGeom>
            <a:noFill/>
            <a:ln w="9525">
              <a:noFill/>
              <a:miter lim="800000"/>
              <a:headEnd/>
              <a:tailEnd/>
            </a:ln>
          </p:spPr>
          <p:txBody>
            <a:bodyPr anchor="ctr"/>
            <a:lstStyle/>
            <a:p>
              <a:pPr algn="ctr" defTabSz="228600">
                <a:lnSpc>
                  <a:spcPct val="85000"/>
                </a:lnSpc>
              </a:pPr>
              <a:r>
                <a:rPr lang="en-US" altLang="en-US" dirty="0">
                  <a:solidFill>
                    <a:srgbClr val="FFFFFF"/>
                  </a:solidFill>
                  <a:ea typeface="MS PGothic" pitchFamily="34" charset="-128"/>
                </a:rPr>
                <a:t>PROACTIVE</a:t>
              </a:r>
            </a:p>
          </p:txBody>
        </p:sp>
        <p:sp>
          <p:nvSpPr>
            <p:cNvPr id="86028" name="Rectangle 8"/>
            <p:cNvSpPr>
              <a:spLocks noChangeArrowheads="1"/>
            </p:cNvSpPr>
            <p:nvPr/>
          </p:nvSpPr>
          <p:spPr bwMode="gray">
            <a:xfrm>
              <a:off x="3506788" y="2051050"/>
              <a:ext cx="2487612" cy="1384300"/>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lIns="45720" rIns="45720"/>
            <a:lstStyle/>
            <a:p>
              <a:pPr marL="314325" indent="-285750" defTabSz="457200">
                <a:spcBef>
                  <a:spcPct val="25000"/>
                </a:spcBef>
                <a:buClr>
                  <a:srgbClr val="FF0000"/>
                </a:buClr>
                <a:buSzPct val="100000"/>
                <a:buFont typeface="Wingdings" panose="05000000000000000000" pitchFamily="2" charset="2"/>
                <a:buChar char="ü"/>
                <a:tabLst>
                  <a:tab pos="723900" algn="l"/>
                  <a:tab pos="1447800" algn="l"/>
                  <a:tab pos="2171700" algn="l"/>
                  <a:tab pos="2895600" algn="l"/>
                  <a:tab pos="3619500" algn="l"/>
                  <a:tab pos="4343400" algn="l"/>
                </a:tabLst>
                <a:defRPr/>
              </a:pPr>
              <a:r>
                <a:rPr lang="en-US" dirty="0">
                  <a:solidFill>
                    <a:srgbClr val="000000"/>
                  </a:solidFill>
                  <a:ea typeface="Arial Unicode MS" pitchFamily="34" charset="-128"/>
                  <a:cs typeface="Arial Unicode MS" pitchFamily="34" charset="-128"/>
                </a:rPr>
                <a:t>Proactive monitoring </a:t>
              </a:r>
            </a:p>
            <a:p>
              <a:pPr marL="314325" indent="-285750" defTabSz="457200">
                <a:spcBef>
                  <a:spcPct val="25000"/>
                </a:spcBef>
                <a:buClr>
                  <a:srgbClr val="FF0000"/>
                </a:buClr>
                <a:buSzPct val="100000"/>
                <a:buFont typeface="Wingdings" panose="05000000000000000000" pitchFamily="2" charset="2"/>
                <a:buChar char="ü"/>
                <a:tabLst>
                  <a:tab pos="723900" algn="l"/>
                  <a:tab pos="1447800" algn="l"/>
                  <a:tab pos="2171700" algn="l"/>
                  <a:tab pos="2895600" algn="l"/>
                  <a:tab pos="3619500" algn="l"/>
                  <a:tab pos="4343400" algn="l"/>
                </a:tabLst>
                <a:defRPr/>
              </a:pPr>
              <a:r>
                <a:rPr lang="en-US" dirty="0">
                  <a:solidFill>
                    <a:srgbClr val="000000"/>
                  </a:solidFill>
                  <a:ea typeface="Arial Unicode MS" pitchFamily="34" charset="-128"/>
                  <a:cs typeface="Arial Unicode MS" pitchFamily="34" charset="-128"/>
                </a:rPr>
                <a:t>Data integrity </a:t>
              </a:r>
            </a:p>
            <a:p>
              <a:pPr marL="314325" indent="-285750" defTabSz="457200">
                <a:spcBef>
                  <a:spcPct val="25000"/>
                </a:spcBef>
                <a:buClr>
                  <a:srgbClr val="FF0000"/>
                </a:buClr>
                <a:buSzPct val="100000"/>
                <a:buFont typeface="Wingdings" panose="05000000000000000000" pitchFamily="2" charset="2"/>
                <a:buChar char="ü"/>
                <a:tabLst>
                  <a:tab pos="723900" algn="l"/>
                  <a:tab pos="1447800" algn="l"/>
                  <a:tab pos="2171700" algn="l"/>
                  <a:tab pos="2895600" algn="l"/>
                  <a:tab pos="3619500" algn="l"/>
                  <a:tab pos="4343400" algn="l"/>
                </a:tabLst>
                <a:defRPr/>
              </a:pPr>
              <a:r>
                <a:rPr lang="en-US" dirty="0">
                  <a:solidFill>
                    <a:srgbClr val="000000"/>
                  </a:solidFill>
                  <a:ea typeface="Arial Unicode MS" pitchFamily="34" charset="-128"/>
                  <a:cs typeface="Arial Unicode MS" pitchFamily="34" charset="-128"/>
                </a:rPr>
                <a:t>Media validation</a:t>
              </a:r>
            </a:p>
          </p:txBody>
        </p:sp>
      </p:grpSp>
      <p:grpSp>
        <p:nvGrpSpPr>
          <p:cNvPr id="14" name="Group 13"/>
          <p:cNvGrpSpPr/>
          <p:nvPr/>
        </p:nvGrpSpPr>
        <p:grpSpPr>
          <a:xfrm>
            <a:off x="708966" y="1311275"/>
            <a:ext cx="2498725" cy="2124075"/>
            <a:chOff x="857250" y="1311275"/>
            <a:chExt cx="2498725" cy="2124075"/>
          </a:xfrm>
        </p:grpSpPr>
        <p:sp>
          <p:nvSpPr>
            <p:cNvPr id="23" name="Rectangle 8"/>
            <p:cNvSpPr>
              <a:spLocks noChangeArrowheads="1"/>
            </p:cNvSpPr>
            <p:nvPr/>
          </p:nvSpPr>
          <p:spPr bwMode="gray">
            <a:xfrm>
              <a:off x="857250" y="1311275"/>
              <a:ext cx="2470150" cy="758825"/>
            </a:xfrm>
            <a:prstGeom prst="rect">
              <a:avLst/>
            </a:prstGeom>
            <a:gradFill flip="none" rotWithShape="1">
              <a:gsLst>
                <a:gs pos="0">
                  <a:srgbClr val="C80000"/>
                </a:gs>
                <a:gs pos="100000">
                  <a:srgbClr val="FF1414"/>
                </a:gs>
              </a:gsLst>
              <a:lin ang="16200000" scaled="1"/>
              <a:tileRect/>
            </a:gradFill>
            <a:ln>
              <a:noFill/>
            </a:ln>
            <a:effectLst>
              <a:outerShdw blurRad="50800" dist="38100" dir="2700000" algn="tl" rotWithShape="0">
                <a:prstClr val="black">
                  <a:alpha val="40000"/>
                </a:prstClr>
              </a:outerShdw>
            </a:effectLst>
          </p:spPr>
          <p:txBody>
            <a:bodyPr rIns="0" anchor="b"/>
            <a:lstStyle/>
            <a:p>
              <a:pPr fontAlgn="auto">
                <a:spcBef>
                  <a:spcPts val="0"/>
                </a:spcBef>
                <a:spcAft>
                  <a:spcPts val="0"/>
                </a:spcAft>
                <a:defRPr/>
              </a:pPr>
              <a:endParaRPr lang="en-US" sz="700" kern="0">
                <a:solidFill>
                  <a:srgbClr val="FFFFFF"/>
                </a:solidFill>
                <a:latin typeface="+mn-lt"/>
                <a:ea typeface="ヒラギノ角ゴ Pro W3"/>
                <a:cs typeface="ヒラギノ角ゴ Pro W3"/>
              </a:endParaRPr>
            </a:p>
          </p:txBody>
        </p:sp>
        <p:sp>
          <p:nvSpPr>
            <p:cNvPr id="50185" name="Text Box 19"/>
            <p:cNvSpPr txBox="1">
              <a:spLocks noChangeArrowheads="1"/>
            </p:cNvSpPr>
            <p:nvPr/>
          </p:nvSpPr>
          <p:spPr bwMode="gray">
            <a:xfrm flipH="1">
              <a:off x="998538" y="1466850"/>
              <a:ext cx="2154237" cy="447675"/>
            </a:xfrm>
            <a:prstGeom prst="rect">
              <a:avLst/>
            </a:prstGeom>
            <a:noFill/>
            <a:ln w="9525">
              <a:noFill/>
              <a:miter lim="800000"/>
              <a:headEnd/>
              <a:tailEnd/>
            </a:ln>
          </p:spPr>
          <p:txBody>
            <a:bodyPr anchor="ctr"/>
            <a:lstStyle/>
            <a:p>
              <a:pPr algn="ctr" defTabSz="228600">
                <a:lnSpc>
                  <a:spcPct val="85000"/>
                </a:lnSpc>
              </a:pPr>
              <a:r>
                <a:rPr lang="en-US" altLang="en-US" dirty="0">
                  <a:solidFill>
                    <a:srgbClr val="FFFFFF"/>
                  </a:solidFill>
                  <a:ea typeface="MS PGothic" pitchFamily="34" charset="-128"/>
                </a:rPr>
                <a:t>SEAMLESS</a:t>
              </a:r>
            </a:p>
          </p:txBody>
        </p:sp>
        <p:sp>
          <p:nvSpPr>
            <p:cNvPr id="86029" name="Rectangle 8"/>
            <p:cNvSpPr>
              <a:spLocks noChangeArrowheads="1"/>
            </p:cNvSpPr>
            <p:nvPr/>
          </p:nvSpPr>
          <p:spPr bwMode="gray">
            <a:xfrm>
              <a:off x="868363" y="2058988"/>
              <a:ext cx="2487612" cy="1376362"/>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lIns="45720" tIns="91440" rIns="45720"/>
            <a:lstStyle/>
            <a:p>
              <a:pPr marL="314325" indent="-285750" defTabSz="457200">
                <a:spcBef>
                  <a:spcPct val="25000"/>
                </a:spcBef>
                <a:buClr>
                  <a:srgbClr val="FF0000"/>
                </a:buClr>
                <a:buSzPct val="100000"/>
                <a:buFont typeface="Wingdings" panose="05000000000000000000" pitchFamily="2" charset="2"/>
                <a:buChar char="ü"/>
                <a:tabLst>
                  <a:tab pos="723900" algn="l"/>
                  <a:tab pos="1447800" algn="l"/>
                  <a:tab pos="2171700" algn="l"/>
                  <a:tab pos="2895600" algn="l"/>
                  <a:tab pos="3619500" algn="l"/>
                  <a:tab pos="4343400" algn="l"/>
                </a:tabLst>
                <a:defRPr/>
              </a:pPr>
              <a:r>
                <a:rPr lang="en-US" dirty="0">
                  <a:solidFill>
                    <a:srgbClr val="000000"/>
                  </a:solidFill>
                  <a:ea typeface="Arial Unicode MS" pitchFamily="34" charset="-128"/>
                  <a:cs typeface="Arial Unicode MS" pitchFamily="34" charset="-128"/>
                </a:rPr>
                <a:t>Automated policies</a:t>
              </a:r>
            </a:p>
            <a:p>
              <a:pPr marL="314325" indent="-285750" defTabSz="457200">
                <a:spcBef>
                  <a:spcPct val="25000"/>
                </a:spcBef>
                <a:buClr>
                  <a:srgbClr val="FF0000"/>
                </a:buClr>
                <a:buSzPct val="100000"/>
                <a:buFont typeface="Wingdings" panose="05000000000000000000" pitchFamily="2" charset="2"/>
                <a:buChar char="ü"/>
                <a:tabLst>
                  <a:tab pos="723900" algn="l"/>
                  <a:tab pos="1447800" algn="l"/>
                  <a:tab pos="2171700" algn="l"/>
                  <a:tab pos="2895600" algn="l"/>
                  <a:tab pos="3619500" algn="l"/>
                  <a:tab pos="4343400" algn="l"/>
                </a:tabLst>
                <a:defRPr/>
              </a:pPr>
              <a:r>
                <a:rPr lang="en-US" dirty="0">
                  <a:solidFill>
                    <a:srgbClr val="000000"/>
                  </a:solidFill>
                  <a:ea typeface="Arial Unicode MS" pitchFamily="34" charset="-128"/>
                  <a:cs typeface="Arial Unicode MS" pitchFamily="34" charset="-128"/>
                </a:rPr>
                <a:t>Data migration </a:t>
              </a:r>
            </a:p>
            <a:p>
              <a:pPr marL="314325" indent="-285750" defTabSz="457200">
                <a:spcBef>
                  <a:spcPct val="25000"/>
                </a:spcBef>
                <a:buClr>
                  <a:srgbClr val="FF0000"/>
                </a:buClr>
                <a:buSzPct val="100000"/>
                <a:buFont typeface="Wingdings" panose="05000000000000000000" pitchFamily="2" charset="2"/>
                <a:buChar char="ü"/>
                <a:tabLst>
                  <a:tab pos="723900" algn="l"/>
                  <a:tab pos="1447800" algn="l"/>
                  <a:tab pos="2171700" algn="l"/>
                  <a:tab pos="2895600" algn="l"/>
                  <a:tab pos="3619500" algn="l"/>
                  <a:tab pos="4343400" algn="l"/>
                </a:tabLst>
                <a:defRPr/>
              </a:pPr>
              <a:r>
                <a:rPr lang="en-US" dirty="0">
                  <a:solidFill>
                    <a:srgbClr val="000000"/>
                  </a:solidFill>
                  <a:ea typeface="Arial Unicode MS" pitchFamily="34" charset="-128"/>
                  <a:cs typeface="Arial Unicode MS" pitchFamily="34" charset="-128"/>
                </a:rPr>
                <a:t>Open formats</a:t>
              </a:r>
            </a:p>
            <a:p>
              <a:pPr marL="177800" indent="-149225" defTabSz="457200">
                <a:spcBef>
                  <a:spcPct val="25000"/>
                </a:spcBef>
                <a:buClr>
                  <a:srgbClr val="FF0000"/>
                </a:buClr>
                <a:buSzPct val="100000"/>
                <a:buFont typeface="Arial" pitchFamily="34" charset="0"/>
                <a:buChar char="•"/>
                <a:tabLst>
                  <a:tab pos="723900" algn="l"/>
                  <a:tab pos="1447800" algn="l"/>
                  <a:tab pos="2171700" algn="l"/>
                  <a:tab pos="2895600" algn="l"/>
                  <a:tab pos="3619500" algn="l"/>
                  <a:tab pos="4343400" algn="l"/>
                </a:tabLst>
                <a:defRPr/>
              </a:pPr>
              <a:endParaRPr lang="en-US" sz="1600" dirty="0">
                <a:solidFill>
                  <a:srgbClr val="000000"/>
                </a:solidFill>
                <a:latin typeface="+mn-lt"/>
                <a:ea typeface="Arial Unicode MS" pitchFamily="34" charset="-128"/>
                <a:cs typeface="Arial Unicode MS" pitchFamily="34" charset="-128"/>
              </a:endParaRPr>
            </a:p>
          </p:txBody>
        </p:sp>
      </p:grpSp>
      <p:sp>
        <p:nvSpPr>
          <p:cNvPr id="13" name="Rectangle 12"/>
          <p:cNvSpPr/>
          <p:nvPr/>
        </p:nvSpPr>
        <p:spPr>
          <a:xfrm>
            <a:off x="716689" y="3595815"/>
            <a:ext cx="7760044" cy="579267"/>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t>Complete management of all data in your archives</a:t>
            </a:r>
            <a:endParaRPr 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575747" y="1369705"/>
            <a:ext cx="8229600" cy="3300265"/>
          </a:xfrm>
        </p:spPr>
        <p:txBody>
          <a:bodyPr/>
          <a:lstStyle/>
          <a:p>
            <a:r>
              <a:rPr lang="en-US" dirty="0" smtClean="0"/>
              <a:t>200 participants from private and public sector</a:t>
            </a:r>
          </a:p>
          <a:p>
            <a:r>
              <a:rPr lang="en-US" dirty="0" smtClean="0"/>
              <a:t>Goals:</a:t>
            </a:r>
          </a:p>
          <a:p>
            <a:pPr lvl="1"/>
            <a:r>
              <a:rPr lang="en-US" dirty="0" smtClean="0"/>
              <a:t>In-depth exploration of preservation and archiving issues</a:t>
            </a:r>
          </a:p>
          <a:p>
            <a:pPr lvl="1"/>
            <a:r>
              <a:rPr lang="en-US" dirty="0" smtClean="0"/>
              <a:t>Sharing of Best Practices</a:t>
            </a:r>
          </a:p>
          <a:p>
            <a:pPr lvl="1"/>
            <a:r>
              <a:rPr lang="en-US" dirty="0" smtClean="0"/>
              <a:t>Discussion on the use of solutions</a:t>
            </a:r>
          </a:p>
          <a:p>
            <a:pPr lvl="1">
              <a:buNone/>
            </a:pPr>
            <a:endParaRPr lang="en-US" dirty="0" smtClean="0"/>
          </a:p>
          <a:p>
            <a:pPr>
              <a:buNone/>
            </a:pPr>
            <a:r>
              <a:rPr lang="en-US" dirty="0" smtClean="0"/>
              <a:t>Logistics:</a:t>
            </a:r>
          </a:p>
          <a:p>
            <a:r>
              <a:rPr lang="en-US" dirty="0" smtClean="0"/>
              <a:t>FIZ – Frankfurt - </a:t>
            </a:r>
            <a:r>
              <a:rPr lang="en-US" dirty="0" smtClean="0">
                <a:hlinkClick r:id="rId2"/>
              </a:rPr>
              <a:t>http://www.fiz-cl.de/en/fiz-conferencelab/</a:t>
            </a:r>
            <a:endParaRPr lang="en-US" dirty="0" smtClean="0"/>
          </a:p>
          <a:p>
            <a:r>
              <a:rPr lang="en-US" dirty="0" smtClean="0"/>
              <a:t>Website: </a:t>
            </a:r>
            <a:r>
              <a:rPr lang="en-US" dirty="0" smtClean="0">
                <a:hlinkClick r:id="rId3"/>
              </a:rPr>
              <a:t>https://www.asis.org/Pasig/index.html</a:t>
            </a:r>
            <a:endParaRPr lang="en-US" dirty="0"/>
          </a:p>
        </p:txBody>
      </p:sp>
      <p:sp>
        <p:nvSpPr>
          <p:cNvPr id="4" name="Text Placeholder 3"/>
          <p:cNvSpPr>
            <a:spLocks noGrp="1"/>
          </p:cNvSpPr>
          <p:nvPr>
            <p:ph type="body" sz="quarter" idx="13"/>
          </p:nvPr>
        </p:nvSpPr>
        <p:spPr>
          <a:xfrm>
            <a:off x="619285" y="887708"/>
            <a:ext cx="8229600" cy="304800"/>
          </a:xfrm>
        </p:spPr>
        <p:txBody>
          <a:bodyPr/>
          <a:lstStyle/>
          <a:p>
            <a:r>
              <a:rPr lang="en-US" sz="2400" dirty="0" smtClean="0"/>
              <a:t>September 15-19, Frankfurt - Germany</a:t>
            </a:r>
            <a:endParaRPr lang="en-US" sz="2400" dirty="0"/>
          </a:p>
        </p:txBody>
      </p:sp>
      <p:pic>
        <p:nvPicPr>
          <p:cNvPr id="314370" name="Picture 2"/>
          <p:cNvPicPr>
            <a:picLocks noChangeAspect="1" noChangeArrowheads="1"/>
          </p:cNvPicPr>
          <p:nvPr/>
        </p:nvPicPr>
        <p:blipFill>
          <a:blip r:embed="rId4" cstate="print"/>
          <a:srcRect/>
          <a:stretch>
            <a:fillRect/>
          </a:stretch>
        </p:blipFill>
        <p:spPr bwMode="auto">
          <a:xfrm>
            <a:off x="1" y="0"/>
            <a:ext cx="9144000" cy="857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Rectangle 19"/>
          <p:cNvSpPr/>
          <p:nvPr/>
        </p:nvSpPr>
        <p:spPr>
          <a:xfrm rot="10800000">
            <a:off x="-7101" y="-5698"/>
            <a:ext cx="10283214" cy="991662"/>
          </a:xfrm>
          <a:prstGeom prst="rect">
            <a:avLst/>
          </a:prstGeom>
          <a:gradFill>
            <a:gsLst>
              <a:gs pos="100000">
                <a:schemeClr val="accent1"/>
              </a:gs>
              <a:gs pos="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pic>
        <p:nvPicPr>
          <p:cNvPr id="29700" name="Picture 24" descr="grow"/>
          <p:cNvPicPr>
            <a:picLocks noChangeAspect="1" noChangeArrowheads="1"/>
          </p:cNvPicPr>
          <p:nvPr/>
        </p:nvPicPr>
        <p:blipFill>
          <a:blip r:embed="rId3" cstate="print"/>
          <a:srcRect/>
          <a:stretch>
            <a:fillRect/>
          </a:stretch>
        </p:blipFill>
        <p:spPr bwMode="auto">
          <a:xfrm>
            <a:off x="2559887" y="1441163"/>
            <a:ext cx="5258943" cy="2770524"/>
          </a:xfrm>
          <a:prstGeom prst="rect">
            <a:avLst/>
          </a:prstGeom>
          <a:noFill/>
          <a:ln w="9525">
            <a:noFill/>
            <a:miter lim="800000"/>
            <a:headEnd/>
            <a:tailEnd/>
          </a:ln>
        </p:spPr>
      </p:pic>
      <p:sp>
        <p:nvSpPr>
          <p:cNvPr id="3" name="Rounded Rectangle 2"/>
          <p:cNvSpPr/>
          <p:nvPr/>
        </p:nvSpPr>
        <p:spPr>
          <a:xfrm>
            <a:off x="215477" y="1538080"/>
            <a:ext cx="2297216" cy="2378857"/>
          </a:xfrm>
          <a:prstGeom prst="roundRect">
            <a:avLst>
              <a:gd name="adj" fmla="val 8013"/>
            </a:avLst>
          </a:prstGeom>
          <a:gradFill flip="none" rotWithShape="1">
            <a:gsLst>
              <a:gs pos="0">
                <a:schemeClr val="accent2">
                  <a:shade val="51000"/>
                  <a:satMod val="130000"/>
                </a:schemeClr>
              </a:gs>
              <a:gs pos="55000">
                <a:schemeClr val="accent2">
                  <a:shade val="93000"/>
                  <a:satMod val="130000"/>
                </a:schemeClr>
              </a:gs>
              <a:gs pos="100000">
                <a:schemeClr val="accent2">
                  <a:shade val="94000"/>
                  <a:satMod val="135000"/>
                </a:schemeClr>
              </a:gs>
            </a:gsLst>
            <a:path path="circle">
              <a:fillToRect l="100000" t="100000"/>
            </a:path>
            <a:tileRect r="-100000" b="-100000"/>
          </a:gradFill>
          <a:ln>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smtClean="0"/>
          </a:p>
          <a:p>
            <a:pPr algn="ctr"/>
            <a:endParaRPr lang="en-US" dirty="0"/>
          </a:p>
        </p:txBody>
      </p:sp>
      <p:sp>
        <p:nvSpPr>
          <p:cNvPr id="44" name="Title 43"/>
          <p:cNvSpPr>
            <a:spLocks noGrp="1"/>
          </p:cNvSpPr>
          <p:nvPr>
            <p:ph type="title"/>
          </p:nvPr>
        </p:nvSpPr>
        <p:spPr>
          <a:xfrm>
            <a:off x="270933" y="201712"/>
            <a:ext cx="8229586" cy="406395"/>
          </a:xfrm>
        </p:spPr>
        <p:txBody>
          <a:bodyPr/>
          <a:lstStyle/>
          <a:p>
            <a:r>
              <a:rPr lang="en-US" b="0" dirty="0" smtClean="0">
                <a:solidFill>
                  <a:schemeClr val="bg1"/>
                </a:solidFill>
              </a:rPr>
              <a:t>Data growth and access requirements </a:t>
            </a:r>
            <a:br>
              <a:rPr lang="en-US" b="0" dirty="0" smtClean="0">
                <a:solidFill>
                  <a:schemeClr val="bg1"/>
                </a:solidFill>
              </a:rPr>
            </a:br>
            <a:endParaRPr lang="en-US" b="0" dirty="0">
              <a:solidFill>
                <a:schemeClr val="bg1"/>
              </a:solidFill>
            </a:endParaRPr>
          </a:p>
        </p:txBody>
      </p:sp>
      <p:sp>
        <p:nvSpPr>
          <p:cNvPr id="49" name="Text Placeholder 48"/>
          <p:cNvSpPr>
            <a:spLocks noGrp="1"/>
          </p:cNvSpPr>
          <p:nvPr>
            <p:ph type="body" sz="quarter" idx="13"/>
          </p:nvPr>
        </p:nvSpPr>
        <p:spPr>
          <a:xfrm>
            <a:off x="270933" y="558952"/>
            <a:ext cx="8229600" cy="304800"/>
          </a:xfrm>
        </p:spPr>
        <p:txBody>
          <a:bodyPr/>
          <a:lstStyle/>
          <a:p>
            <a:r>
              <a:rPr lang="en-US" dirty="0" smtClean="0">
                <a:solidFill>
                  <a:schemeClr val="bg1"/>
                </a:solidFill>
              </a:rPr>
              <a:t>The nature of storage and data management has to change</a:t>
            </a:r>
          </a:p>
          <a:p>
            <a:endParaRPr lang="en-US" dirty="0">
              <a:solidFill>
                <a:schemeClr val="bg1"/>
              </a:solidFill>
            </a:endParaRPr>
          </a:p>
        </p:txBody>
      </p:sp>
      <p:sp>
        <p:nvSpPr>
          <p:cNvPr id="29705" name="Rectangle 14"/>
          <p:cNvSpPr>
            <a:spLocks noChangeArrowheads="1"/>
          </p:cNvSpPr>
          <p:nvPr/>
        </p:nvSpPr>
        <p:spPr bwMode="white">
          <a:xfrm>
            <a:off x="230192" y="1725948"/>
            <a:ext cx="2286000" cy="646973"/>
          </a:xfrm>
          <a:prstGeom prst="rect">
            <a:avLst/>
          </a:prstGeom>
          <a:noFill/>
          <a:ln w="9525">
            <a:noFill/>
            <a:miter lim="800000"/>
            <a:headEnd/>
            <a:tailEnd/>
          </a:ln>
        </p:spPr>
        <p:txBody>
          <a:bodyPr wrap="square" lIns="92075" tIns="46038" rIns="92075" bIns="46038">
            <a:prstTxWarp prst="textNoShape">
              <a:avLst/>
            </a:prstTxWarp>
            <a:spAutoFit/>
          </a:bodyPr>
          <a:lstStyle/>
          <a:p>
            <a:pPr marL="107950" indent="-107950">
              <a:buClr>
                <a:schemeClr val="accent1"/>
              </a:buClr>
              <a:buFont typeface="Arial"/>
              <a:buChar char="•"/>
            </a:pPr>
            <a:r>
              <a:rPr lang="en-US" b="1" dirty="0" smtClean="0"/>
              <a:t>300x </a:t>
            </a:r>
            <a:r>
              <a:rPr lang="en-US" dirty="0" smtClean="0"/>
              <a:t>Growth from 2005 to 2020</a:t>
            </a:r>
          </a:p>
        </p:txBody>
      </p:sp>
      <p:sp>
        <p:nvSpPr>
          <p:cNvPr id="29709" name="Text Box 10"/>
          <p:cNvSpPr txBox="1">
            <a:spLocks noChangeArrowheads="1"/>
          </p:cNvSpPr>
          <p:nvPr/>
        </p:nvSpPr>
        <p:spPr bwMode="white">
          <a:xfrm>
            <a:off x="3682737" y="1394505"/>
            <a:ext cx="577179" cy="277813"/>
          </a:xfrm>
          <a:prstGeom prst="rect">
            <a:avLst/>
          </a:prstGeom>
          <a:noFill/>
          <a:ln w="9525">
            <a:noFill/>
            <a:round/>
            <a:headEnd/>
            <a:tailEnd/>
          </a:ln>
        </p:spPr>
        <p:txBody>
          <a:bodyPr wrap="square" lIns="0" tIns="0" rIns="0" bIns="0">
            <a:prstTxWarp prst="textNoShape">
              <a:avLst/>
            </a:prstTxWarp>
            <a:spAutoFit/>
          </a:bodyPr>
          <a:lstStyle/>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smtClean="0">
                <a:solidFill>
                  <a:srgbClr val="000000"/>
                </a:solidFill>
                <a:ea typeface="Arial Unicode MS" charset="0"/>
                <a:cs typeface="Arial Unicode MS" charset="0"/>
              </a:rPr>
              <a:t>2020</a:t>
            </a:r>
            <a:endParaRPr lang="en-GB" sz="1800" b="1" dirty="0">
              <a:solidFill>
                <a:srgbClr val="000000"/>
              </a:solidFill>
              <a:ea typeface="Arial Unicode MS" charset="0"/>
              <a:cs typeface="Arial Unicode MS" charset="0"/>
            </a:endParaRPr>
          </a:p>
        </p:txBody>
      </p:sp>
      <p:sp>
        <p:nvSpPr>
          <p:cNvPr id="16" name="Rectangle 16"/>
          <p:cNvSpPr>
            <a:spLocks noChangeArrowheads="1"/>
          </p:cNvSpPr>
          <p:nvPr/>
        </p:nvSpPr>
        <p:spPr bwMode="white">
          <a:xfrm>
            <a:off x="230192" y="2459155"/>
            <a:ext cx="2286000" cy="923972"/>
          </a:xfrm>
          <a:prstGeom prst="rect">
            <a:avLst/>
          </a:prstGeom>
          <a:noFill/>
          <a:ln w="9525">
            <a:noFill/>
            <a:miter lim="800000"/>
            <a:headEnd/>
            <a:tailEnd/>
          </a:ln>
        </p:spPr>
        <p:txBody>
          <a:bodyPr wrap="square" lIns="92075" tIns="46038" rIns="92075" bIns="46038">
            <a:prstTxWarp prst="textNoShape">
              <a:avLst/>
            </a:prstTxWarp>
            <a:spAutoFit/>
          </a:bodyPr>
          <a:lstStyle/>
          <a:p>
            <a:pPr marL="107950" indent="-107950">
              <a:buClr>
                <a:schemeClr val="accent1"/>
              </a:buClr>
              <a:buFont typeface="Arial"/>
              <a:buChar char="•"/>
            </a:pPr>
            <a:r>
              <a:rPr lang="en-US" b="1" dirty="0" smtClean="0"/>
              <a:t>80% </a:t>
            </a:r>
            <a:r>
              <a:rPr lang="en-US" dirty="0" smtClean="0"/>
              <a:t>of data is never used after 90 days.  Why?</a:t>
            </a:r>
            <a:endParaRPr lang="en-US" dirty="0"/>
          </a:p>
        </p:txBody>
      </p:sp>
      <p:sp>
        <p:nvSpPr>
          <p:cNvPr id="18" name="TextBox 17"/>
          <p:cNvSpPr txBox="1">
            <a:spLocks noChangeArrowheads="1"/>
          </p:cNvSpPr>
          <p:nvPr/>
        </p:nvSpPr>
        <p:spPr bwMode="auto">
          <a:xfrm>
            <a:off x="173789" y="4311251"/>
            <a:ext cx="8906711" cy="338554"/>
          </a:xfrm>
          <a:prstGeom prst="rect">
            <a:avLst/>
          </a:prstGeom>
          <a:noFill/>
          <a:ln w="9525">
            <a:noFill/>
            <a:miter lim="800000"/>
            <a:headEnd/>
            <a:tailEnd/>
          </a:ln>
        </p:spPr>
        <p:txBody>
          <a:bodyPr wrap="square">
            <a:spAutoFit/>
          </a:bodyPr>
          <a:lstStyle/>
          <a:p>
            <a:pPr>
              <a:buClr>
                <a:srgbClr val="667263"/>
              </a:buClr>
            </a:pPr>
            <a:r>
              <a:rPr lang="en-US" sz="800" i="1" dirty="0" smtClean="0">
                <a:solidFill>
                  <a:srgbClr val="000000"/>
                </a:solidFill>
                <a:latin typeface="Arial" charset="0"/>
                <a:ea typeface="ＭＳ Ｐゴシック" charset="-128"/>
              </a:rPr>
              <a:t>Source: IDC Document 1414_v3:  </a:t>
            </a:r>
            <a:r>
              <a:rPr lang="en-US" sz="800" dirty="0" smtClean="0"/>
              <a:t>THE </a:t>
            </a:r>
            <a:r>
              <a:rPr lang="en-US" sz="800" dirty="0"/>
              <a:t>DIGITAL UNIVERSE IN 2020: Big Data</a:t>
            </a:r>
            <a:r>
              <a:rPr lang="en-US" sz="800" dirty="0" smtClean="0"/>
              <a:t>, Bigger </a:t>
            </a:r>
            <a:r>
              <a:rPr lang="en-US" sz="800" dirty="0"/>
              <a:t>Digital </a:t>
            </a:r>
            <a:r>
              <a:rPr lang="en-US" sz="800" dirty="0" smtClean="0"/>
              <a:t>Shadows, and </a:t>
            </a:r>
            <a:r>
              <a:rPr lang="en-US" sz="800" dirty="0"/>
              <a:t>Biggest </a:t>
            </a:r>
            <a:r>
              <a:rPr lang="en-US" sz="800" dirty="0" smtClean="0"/>
              <a:t>Growth in the </a:t>
            </a:r>
            <a:r>
              <a:rPr lang="en-US" sz="800" dirty="0"/>
              <a:t>Far </a:t>
            </a:r>
            <a:r>
              <a:rPr lang="en-US" sz="800" dirty="0" smtClean="0"/>
              <a:t>East, 2012</a:t>
            </a:r>
          </a:p>
          <a:p>
            <a:pPr>
              <a:buClr>
                <a:srgbClr val="667263"/>
              </a:buClr>
            </a:pPr>
            <a:r>
              <a:rPr lang="en-US" sz="800" i="1" dirty="0">
                <a:solidFill>
                  <a:srgbClr val="000000"/>
                </a:solidFill>
                <a:latin typeface="Arial" charset="0"/>
                <a:ea typeface="ＭＳ Ｐゴシック" charset="-128"/>
              </a:rPr>
              <a:t>http://www.avanade.com/Documents/</a:t>
            </a:r>
            <a:r>
              <a:rPr lang="en-US" sz="800" i="1" dirty="0" smtClean="0">
                <a:solidFill>
                  <a:srgbClr val="000000"/>
                </a:solidFill>
                <a:latin typeface="Arial" charset="0"/>
                <a:ea typeface="ＭＳ Ｐゴシック" charset="-128"/>
              </a:rPr>
              <a:t>Research</a:t>
            </a:r>
            <a:r>
              <a:rPr lang="en-US" sz="800" i="1" dirty="0">
                <a:solidFill>
                  <a:srgbClr val="000000"/>
                </a:solidFill>
                <a:latin typeface="Arial" charset="0"/>
                <a:ea typeface="ＭＳ Ｐゴシック" charset="-128"/>
              </a:rPr>
              <a:t> </a:t>
            </a:r>
            <a:r>
              <a:rPr lang="en-US" sz="800" i="1" dirty="0" smtClean="0">
                <a:solidFill>
                  <a:srgbClr val="000000"/>
                </a:solidFill>
                <a:latin typeface="Arial" charset="0"/>
                <a:ea typeface="ＭＳ Ｐゴシック" charset="-128"/>
              </a:rPr>
              <a:t>and Insights</a:t>
            </a:r>
            <a:r>
              <a:rPr lang="en-US" sz="800" i="1" dirty="0">
                <a:solidFill>
                  <a:srgbClr val="000000"/>
                </a:solidFill>
                <a:latin typeface="Arial" charset="0"/>
                <a:ea typeface="ＭＳ Ｐゴシック" charset="-128"/>
              </a:rPr>
              <a:t>/</a:t>
            </a:r>
            <a:r>
              <a:rPr lang="en-US" sz="800" i="1" dirty="0" smtClean="0">
                <a:solidFill>
                  <a:srgbClr val="000000"/>
                </a:solidFill>
                <a:latin typeface="Arial" charset="0"/>
                <a:ea typeface="ＭＳ Ｐゴシック" charset="-128"/>
              </a:rPr>
              <a:t>Collaboration</a:t>
            </a:r>
            <a:r>
              <a:rPr lang="en-US" sz="800" i="1" dirty="0">
                <a:solidFill>
                  <a:srgbClr val="000000"/>
                </a:solidFill>
                <a:latin typeface="Arial" charset="0"/>
                <a:ea typeface="ＭＳ Ｐゴシック" charset="-128"/>
              </a:rPr>
              <a:t> </a:t>
            </a:r>
            <a:r>
              <a:rPr lang="en-US" sz="800" i="1" dirty="0" smtClean="0">
                <a:solidFill>
                  <a:srgbClr val="000000"/>
                </a:solidFill>
                <a:latin typeface="Arial" charset="0"/>
                <a:ea typeface="ＭＳ Ｐゴシック" charset="-128"/>
              </a:rPr>
              <a:t>Research - Spring 2010 - Executive </a:t>
            </a:r>
            <a:r>
              <a:rPr lang="en-US" sz="800" i="1" dirty="0" err="1" smtClean="0">
                <a:solidFill>
                  <a:srgbClr val="000000"/>
                </a:solidFill>
                <a:latin typeface="Arial" charset="0"/>
                <a:ea typeface="ＭＳ Ｐゴシック" charset="-128"/>
              </a:rPr>
              <a:t>Summary.pdf</a:t>
            </a:r>
            <a:endParaRPr lang="en-US" sz="800" i="1" dirty="0" smtClean="0">
              <a:solidFill>
                <a:srgbClr val="000000"/>
              </a:solidFill>
              <a:latin typeface="Arial" charset="0"/>
              <a:ea typeface="ＭＳ Ｐゴシック" charset="-128"/>
            </a:endParaRPr>
          </a:p>
        </p:txBody>
      </p:sp>
      <p:sp>
        <p:nvSpPr>
          <p:cNvPr id="21" name="TextBox 20"/>
          <p:cNvSpPr txBox="1"/>
          <p:nvPr/>
        </p:nvSpPr>
        <p:spPr>
          <a:xfrm>
            <a:off x="3693515" y="3983982"/>
            <a:ext cx="1192695" cy="287130"/>
          </a:xfrm>
          <a:prstGeom prst="rect">
            <a:avLst/>
          </a:prstGeom>
          <a:noFill/>
          <a:ln>
            <a:noFill/>
          </a:ln>
        </p:spPr>
        <p:txBody>
          <a:bodyPr wrap="square" lIns="0" tIns="0" rIns="0" bIns="0" rtlCol="0">
            <a:noAutofit/>
          </a:bodyPr>
          <a:lstStyle/>
          <a:p>
            <a:pPr algn="l"/>
            <a:r>
              <a:rPr lang="en-US" sz="1800" b="1" dirty="0" smtClean="0">
                <a:solidFill>
                  <a:srgbClr val="000000"/>
                </a:solidFill>
              </a:rPr>
              <a:t>2005</a:t>
            </a:r>
          </a:p>
        </p:txBody>
      </p:sp>
      <p:sp>
        <p:nvSpPr>
          <p:cNvPr id="23" name="TextBox 22"/>
          <p:cNvSpPr txBox="1"/>
          <p:nvPr/>
        </p:nvSpPr>
        <p:spPr>
          <a:xfrm>
            <a:off x="4703560" y="3956824"/>
            <a:ext cx="1707874" cy="287130"/>
          </a:xfrm>
          <a:prstGeom prst="rect">
            <a:avLst/>
          </a:prstGeom>
          <a:noFill/>
          <a:ln>
            <a:noFill/>
          </a:ln>
        </p:spPr>
        <p:txBody>
          <a:bodyPr wrap="square" lIns="0" tIns="0" rIns="0" bIns="0" rtlCol="0">
            <a:noAutofit/>
          </a:bodyPr>
          <a:lstStyle/>
          <a:p>
            <a:pPr algn="l"/>
            <a:r>
              <a:rPr lang="en-US" sz="1800" b="1" dirty="0" smtClean="0">
                <a:solidFill>
                  <a:schemeClr val="bg1">
                    <a:lumMod val="50000"/>
                  </a:schemeClr>
                </a:solidFill>
              </a:rPr>
              <a:t>&gt;130 Exabytes</a:t>
            </a:r>
          </a:p>
        </p:txBody>
      </p:sp>
      <p:sp>
        <p:nvSpPr>
          <p:cNvPr id="26" name="TextBox 25"/>
          <p:cNvSpPr txBox="1"/>
          <p:nvPr/>
        </p:nvSpPr>
        <p:spPr>
          <a:xfrm>
            <a:off x="4565400" y="1231802"/>
            <a:ext cx="2178942" cy="583438"/>
          </a:xfrm>
          <a:prstGeom prst="rect">
            <a:avLst/>
          </a:prstGeom>
          <a:noFill/>
          <a:ln>
            <a:noFill/>
          </a:ln>
        </p:spPr>
        <p:txBody>
          <a:bodyPr wrap="square" lIns="0" tIns="0" rIns="0" bIns="0" rtlCol="0">
            <a:noAutofit/>
          </a:bodyPr>
          <a:lstStyle/>
          <a:p>
            <a:pPr algn="ctr"/>
            <a:r>
              <a:rPr lang="en-US" sz="1800" b="1" dirty="0" smtClean="0">
                <a:solidFill>
                  <a:schemeClr val="bg1">
                    <a:lumMod val="50000"/>
                  </a:schemeClr>
                </a:solidFill>
              </a:rPr>
              <a:t>40 </a:t>
            </a:r>
            <a:r>
              <a:rPr lang="en-US" sz="1800" b="1" dirty="0" err="1" smtClean="0">
                <a:solidFill>
                  <a:schemeClr val="bg1">
                    <a:lumMod val="50000"/>
                  </a:schemeClr>
                </a:solidFill>
              </a:rPr>
              <a:t>Zettabyte</a:t>
            </a:r>
            <a:endParaRPr lang="en-US" sz="1800" b="1" dirty="0" smtClean="0">
              <a:solidFill>
                <a:schemeClr val="bg1">
                  <a:lumMod val="50000"/>
                </a:schemeClr>
              </a:solidFill>
            </a:endParaRPr>
          </a:p>
          <a:p>
            <a:pPr algn="ctr"/>
            <a:r>
              <a:rPr lang="en-US" sz="1800" b="1" dirty="0" smtClean="0">
                <a:solidFill>
                  <a:schemeClr val="bg1">
                    <a:lumMod val="50000"/>
                  </a:schemeClr>
                </a:solidFill>
              </a:rPr>
              <a:t>40,000 </a:t>
            </a:r>
            <a:r>
              <a:rPr lang="en-US" b="1" dirty="0" err="1" smtClean="0">
                <a:solidFill>
                  <a:schemeClr val="bg1">
                    <a:lumMod val="50000"/>
                  </a:schemeClr>
                </a:solidFill>
              </a:rPr>
              <a:t>Exabytes</a:t>
            </a:r>
            <a:endParaRPr lang="en-US" sz="1800" b="1" dirty="0" smtClean="0">
              <a:solidFill>
                <a:schemeClr val="bg1">
                  <a:lumMod val="50000"/>
                </a:schemeClr>
              </a:solidFill>
            </a:endParaRPr>
          </a:p>
        </p:txBody>
      </p:sp>
    </p:spTree>
    <p:extLst>
      <p:ext uri="{BB962C8B-B14F-4D97-AF65-F5344CB8AC3E}">
        <p14:creationId xmlns:p14="http://schemas.microsoft.com/office/powerpoint/2010/main" xmlns="" val="223366517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www.agencypost.com/wp-content/uploads/2013/01/shutterstock_106480619.jpg"/>
          <p:cNvPicPr>
            <a:picLocks noChangeAspect="1" noChangeArrowheads="1"/>
          </p:cNvPicPr>
          <p:nvPr/>
        </p:nvPicPr>
        <p:blipFill>
          <a:blip r:embed="rId3" cstate="email">
            <a:duotone>
              <a:schemeClr val="accent1">
                <a:shade val="45000"/>
                <a:satMod val="135000"/>
              </a:schemeClr>
              <a:prstClr val="white"/>
            </a:duotone>
          </a:blip>
          <a:srcRect r="2985" b="43582"/>
          <a:stretch>
            <a:fillRect/>
          </a:stretch>
        </p:blipFill>
        <p:spPr bwMode="auto">
          <a:xfrm>
            <a:off x="1" y="-1"/>
            <a:ext cx="7397086" cy="4640240"/>
          </a:xfrm>
          <a:prstGeom prst="rect">
            <a:avLst/>
          </a:prstGeom>
          <a:noFill/>
        </p:spPr>
      </p:pic>
      <p:sp>
        <p:nvSpPr>
          <p:cNvPr id="44" name="Rectangle 43"/>
          <p:cNvSpPr/>
          <p:nvPr/>
        </p:nvSpPr>
        <p:spPr>
          <a:xfrm rot="10800000">
            <a:off x="0" y="0"/>
            <a:ext cx="9144000" cy="4640237"/>
          </a:xfrm>
          <a:prstGeom prst="rect">
            <a:avLst/>
          </a:prstGeom>
          <a:gradFill flip="none" rotWithShape="1">
            <a:gsLst>
              <a:gs pos="100000">
                <a:schemeClr val="bg2">
                  <a:tint val="66000"/>
                  <a:satMod val="160000"/>
                  <a:alpha val="0"/>
                </a:schemeClr>
              </a:gs>
              <a:gs pos="24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2" name="Group 12"/>
          <p:cNvGrpSpPr>
            <a:grpSpLocks/>
          </p:cNvGrpSpPr>
          <p:nvPr/>
        </p:nvGrpSpPr>
        <p:grpSpPr bwMode="auto">
          <a:xfrm>
            <a:off x="0" y="939103"/>
            <a:ext cx="8144540" cy="1000908"/>
            <a:chOff x="0" y="1375874"/>
            <a:chExt cx="7162800" cy="1302212"/>
          </a:xfrm>
        </p:grpSpPr>
        <p:sp>
          <p:nvSpPr>
            <p:cNvPr id="8" name="Rectangle 7"/>
            <p:cNvSpPr/>
            <p:nvPr/>
          </p:nvSpPr>
          <p:spPr>
            <a:xfrm>
              <a:off x="0" y="1375874"/>
              <a:ext cx="7162800" cy="1179757"/>
            </a:xfrm>
            <a:prstGeom prst="rect">
              <a:avLst/>
            </a:prstGeom>
            <a:gradFill flip="none" rotWithShape="1">
              <a:gsLst>
                <a:gs pos="50000">
                  <a:srgbClr val="2E0000">
                    <a:alpha val="58824"/>
                  </a:srgbClr>
                </a:gs>
                <a:gs pos="100000">
                  <a:srgbClr val="FF1414"/>
                </a:gs>
                <a:gs pos="100000">
                  <a:srgbClr val="4C0000"/>
                </a:gs>
              </a:gsLst>
              <a:lin ang="10800000" scaled="1"/>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p>
          </p:txBody>
        </p:sp>
        <p:sp>
          <p:nvSpPr>
            <p:cNvPr id="33804" name="TextBox 29"/>
            <p:cNvSpPr txBox="1">
              <a:spLocks noChangeArrowheads="1"/>
            </p:cNvSpPr>
            <p:nvPr/>
          </p:nvSpPr>
          <p:spPr bwMode="auto">
            <a:xfrm>
              <a:off x="184150" y="1723781"/>
              <a:ext cx="6919913" cy="954305"/>
            </a:xfrm>
            <a:prstGeom prst="rect">
              <a:avLst/>
            </a:prstGeom>
            <a:noFill/>
            <a:ln w="9525">
              <a:noFill/>
              <a:miter lim="800000"/>
              <a:headEnd/>
              <a:tailEnd/>
            </a:ln>
          </p:spPr>
          <p:txBody>
            <a:bodyPr>
              <a:spAutoFit/>
            </a:bodyPr>
            <a:lstStyle/>
            <a:p>
              <a:pPr defTabSz="228600"/>
              <a:r>
                <a:rPr lang="en-US" altLang="en-US" sz="2800" b="1" dirty="0">
                  <a:solidFill>
                    <a:schemeClr val="bg1"/>
                  </a:solidFill>
                </a:rPr>
                <a:t>77% - How to Manage </a:t>
              </a:r>
              <a:r>
                <a:rPr lang="en-US" altLang="en-US" sz="2800" b="1" dirty="0" smtClean="0">
                  <a:solidFill>
                    <a:schemeClr val="bg1"/>
                  </a:solidFill>
                </a:rPr>
                <a:t>Growth of the Archive</a:t>
              </a:r>
              <a:endParaRPr lang="en-US" altLang="en-US" sz="2800" b="1" dirty="0"/>
            </a:p>
          </p:txBody>
        </p:sp>
      </p:grpSp>
      <p:grpSp>
        <p:nvGrpSpPr>
          <p:cNvPr id="3" name="Group 13"/>
          <p:cNvGrpSpPr>
            <a:grpSpLocks/>
          </p:cNvGrpSpPr>
          <p:nvPr/>
        </p:nvGrpSpPr>
        <p:grpSpPr bwMode="auto">
          <a:xfrm>
            <a:off x="1981200" y="2248912"/>
            <a:ext cx="7162800" cy="915521"/>
            <a:chOff x="1981200" y="3028828"/>
            <a:chExt cx="7162800" cy="1179757"/>
          </a:xfrm>
        </p:grpSpPr>
        <p:sp>
          <p:nvSpPr>
            <p:cNvPr id="10" name="Rectangle 9"/>
            <p:cNvSpPr/>
            <p:nvPr/>
          </p:nvSpPr>
          <p:spPr>
            <a:xfrm>
              <a:off x="1981200" y="3028828"/>
              <a:ext cx="7162800" cy="1179757"/>
            </a:xfrm>
            <a:prstGeom prst="rect">
              <a:avLst/>
            </a:prstGeom>
            <a:gradFill flip="none" rotWithShape="1">
              <a:gsLst>
                <a:gs pos="21000">
                  <a:srgbClr val="2E0000">
                    <a:alpha val="55000"/>
                  </a:srgbClr>
                </a:gs>
                <a:gs pos="100000">
                  <a:srgbClr val="FF1414"/>
                </a:gs>
                <a:gs pos="100000">
                  <a:srgbClr val="4C0000"/>
                </a:gs>
              </a:gsLst>
              <a:lin ang="0" scaled="1"/>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p>
          </p:txBody>
        </p:sp>
        <p:sp>
          <p:nvSpPr>
            <p:cNvPr id="33802" name="TextBox 29"/>
            <p:cNvSpPr txBox="1">
              <a:spLocks noChangeArrowheads="1"/>
            </p:cNvSpPr>
            <p:nvPr/>
          </p:nvSpPr>
          <p:spPr bwMode="auto">
            <a:xfrm>
              <a:off x="2614246" y="3376735"/>
              <a:ext cx="6471017" cy="523220"/>
            </a:xfrm>
            <a:prstGeom prst="rect">
              <a:avLst/>
            </a:prstGeom>
            <a:noFill/>
            <a:ln w="9525">
              <a:noFill/>
              <a:miter lim="800000"/>
              <a:headEnd/>
              <a:tailEnd/>
            </a:ln>
          </p:spPr>
          <p:txBody>
            <a:bodyPr>
              <a:spAutoFit/>
            </a:bodyPr>
            <a:lstStyle/>
            <a:p>
              <a:pPr defTabSz="228600"/>
              <a:r>
                <a:rPr lang="en-US" altLang="en-US" sz="2800" b="1">
                  <a:solidFill>
                    <a:schemeClr val="bg1"/>
                  </a:solidFill>
                </a:rPr>
                <a:t>80% - Plan to Keep Data 50+ Years</a:t>
              </a:r>
              <a:endParaRPr lang="en-US" altLang="en-US" sz="2800" b="1"/>
            </a:p>
          </p:txBody>
        </p:sp>
      </p:grpSp>
      <p:sp>
        <p:nvSpPr>
          <p:cNvPr id="33800" name="TextBox 29"/>
          <p:cNvSpPr txBox="1">
            <a:spLocks noChangeArrowheads="1"/>
          </p:cNvSpPr>
          <p:nvPr/>
        </p:nvSpPr>
        <p:spPr bwMode="auto">
          <a:xfrm>
            <a:off x="1146175" y="223838"/>
            <a:ext cx="6919913" cy="522287"/>
          </a:xfrm>
          <a:prstGeom prst="rect">
            <a:avLst/>
          </a:prstGeom>
          <a:noFill/>
          <a:ln w="9525">
            <a:noFill/>
            <a:miter lim="800000"/>
            <a:headEnd/>
            <a:tailEnd/>
          </a:ln>
        </p:spPr>
        <p:txBody>
          <a:bodyPr>
            <a:spAutoFit/>
          </a:bodyPr>
          <a:lstStyle/>
          <a:p>
            <a:pPr algn="ctr" defTabSz="228600"/>
            <a:r>
              <a:rPr lang="en-US" altLang="en-US" sz="2800" b="1" dirty="0">
                <a:solidFill>
                  <a:schemeClr val="bg1"/>
                </a:solidFill>
              </a:rPr>
              <a:t>CIO Concerns</a:t>
            </a:r>
          </a:p>
        </p:txBody>
      </p:sp>
      <p:grpSp>
        <p:nvGrpSpPr>
          <p:cNvPr id="11" name="Group 12"/>
          <p:cNvGrpSpPr>
            <a:grpSpLocks/>
          </p:cNvGrpSpPr>
          <p:nvPr/>
        </p:nvGrpSpPr>
        <p:grpSpPr bwMode="auto">
          <a:xfrm>
            <a:off x="-1" y="3525786"/>
            <a:ext cx="8513806" cy="906786"/>
            <a:chOff x="0" y="1375874"/>
            <a:chExt cx="7162800" cy="1179757"/>
          </a:xfrm>
        </p:grpSpPr>
        <p:sp>
          <p:nvSpPr>
            <p:cNvPr id="12" name="Rectangle 11"/>
            <p:cNvSpPr/>
            <p:nvPr/>
          </p:nvSpPr>
          <p:spPr>
            <a:xfrm>
              <a:off x="0" y="1375874"/>
              <a:ext cx="7162800" cy="1179757"/>
            </a:xfrm>
            <a:prstGeom prst="rect">
              <a:avLst/>
            </a:prstGeom>
            <a:gradFill flip="none" rotWithShape="1">
              <a:gsLst>
                <a:gs pos="50000">
                  <a:srgbClr val="2E0000">
                    <a:alpha val="58824"/>
                  </a:srgbClr>
                </a:gs>
                <a:gs pos="100000">
                  <a:srgbClr val="FF1414"/>
                </a:gs>
                <a:gs pos="100000">
                  <a:srgbClr val="4C0000"/>
                </a:gs>
              </a:gsLst>
              <a:lin ang="10800000" scaled="1"/>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p>
          </p:txBody>
        </p:sp>
        <p:sp>
          <p:nvSpPr>
            <p:cNvPr id="13" name="TextBox 29"/>
            <p:cNvSpPr txBox="1">
              <a:spLocks noChangeArrowheads="1"/>
            </p:cNvSpPr>
            <p:nvPr/>
          </p:nvSpPr>
          <p:spPr bwMode="auto">
            <a:xfrm>
              <a:off x="184150" y="1723783"/>
              <a:ext cx="6919913" cy="680726"/>
            </a:xfrm>
            <a:prstGeom prst="rect">
              <a:avLst/>
            </a:prstGeom>
            <a:noFill/>
            <a:ln w="9525">
              <a:noFill/>
              <a:miter lim="800000"/>
              <a:headEnd/>
              <a:tailEnd/>
            </a:ln>
          </p:spPr>
          <p:txBody>
            <a:bodyPr>
              <a:spAutoFit/>
            </a:bodyPr>
            <a:lstStyle/>
            <a:p>
              <a:pPr defTabSz="228600"/>
              <a:r>
                <a:rPr lang="en-US" altLang="en-US" sz="2800" b="1" dirty="0" smtClean="0">
                  <a:solidFill>
                    <a:schemeClr val="bg1"/>
                  </a:solidFill>
                </a:rPr>
                <a:t>They need to manage their archived data!</a:t>
              </a:r>
              <a:endParaRPr lang="en-US" altLang="en-US" sz="2800" b="1" dirty="0"/>
            </a:p>
          </p:txBody>
        </p:sp>
      </p:grpSp>
      <p:sp>
        <p:nvSpPr>
          <p:cNvPr id="14" name="TextBox 13"/>
          <p:cNvSpPr txBox="1"/>
          <p:nvPr/>
        </p:nvSpPr>
        <p:spPr>
          <a:xfrm>
            <a:off x="6542313" y="4800600"/>
            <a:ext cx="1894115" cy="246221"/>
          </a:xfrm>
          <a:prstGeom prst="rect">
            <a:avLst/>
          </a:prstGeom>
          <a:noFill/>
        </p:spPr>
        <p:txBody>
          <a:bodyPr wrap="square" rtlCol="0">
            <a:spAutoFit/>
          </a:bodyPr>
          <a:lstStyle/>
          <a:p>
            <a:r>
              <a:rPr lang="en-US" sz="1000" dirty="0" smtClean="0">
                <a:solidFill>
                  <a:schemeClr val="tx2"/>
                </a:solidFill>
              </a:rPr>
              <a:t>Source: Gartner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1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http://www.almacenamientoabierto.com/wp-content/uploads/2012/02/sl8500_inside.jpg"/>
          <p:cNvPicPr>
            <a:picLocks noChangeAspect="1" noChangeArrowheads="1"/>
          </p:cNvPicPr>
          <p:nvPr/>
        </p:nvPicPr>
        <p:blipFill>
          <a:blip r:embed="rId3" cstate="email">
            <a:duotone>
              <a:schemeClr val="bg2">
                <a:shade val="45000"/>
                <a:satMod val="135000"/>
              </a:schemeClr>
              <a:prstClr val="white"/>
            </a:duotone>
            <a:lum bright="25000" contrast="10000"/>
          </a:blip>
          <a:srcRect/>
          <a:stretch>
            <a:fillRect/>
          </a:stretch>
        </p:blipFill>
        <p:spPr bwMode="auto">
          <a:xfrm>
            <a:off x="0" y="555171"/>
            <a:ext cx="9144000" cy="4079891"/>
          </a:xfrm>
          <a:prstGeom prst="rect">
            <a:avLst/>
          </a:prstGeom>
          <a:noFill/>
          <a:effectLst>
            <a:softEdge rad="127000"/>
          </a:effectLst>
        </p:spPr>
      </p:pic>
      <p:sp>
        <p:nvSpPr>
          <p:cNvPr id="13" name="Rectangle 12"/>
          <p:cNvSpPr/>
          <p:nvPr/>
        </p:nvSpPr>
        <p:spPr>
          <a:xfrm>
            <a:off x="-135924" y="859969"/>
            <a:ext cx="9415848" cy="3439890"/>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sz="1600" dirty="0"/>
          </a:p>
        </p:txBody>
      </p:sp>
      <p:sp>
        <p:nvSpPr>
          <p:cNvPr id="30727" name="TextBox 29"/>
          <p:cNvSpPr txBox="1">
            <a:spLocks noChangeArrowheads="1"/>
          </p:cNvSpPr>
          <p:nvPr/>
        </p:nvSpPr>
        <p:spPr bwMode="auto">
          <a:xfrm>
            <a:off x="457200" y="1036803"/>
            <a:ext cx="8130746" cy="3186861"/>
          </a:xfrm>
          <a:prstGeom prst="rect">
            <a:avLst/>
          </a:prstGeom>
          <a:noFill/>
          <a:ln w="9525">
            <a:noFill/>
            <a:miter lim="800000"/>
            <a:headEnd/>
            <a:tailEnd/>
          </a:ln>
        </p:spPr>
        <p:txBody>
          <a:bodyPr wrap="square">
            <a:spAutoFit/>
          </a:bodyPr>
          <a:lstStyle/>
          <a:p>
            <a:pPr marL="185738" indent="-185738">
              <a:spcBef>
                <a:spcPts val="1200"/>
              </a:spcBef>
              <a:spcAft>
                <a:spcPts val="1200"/>
              </a:spcAft>
              <a:buFont typeface="Arial" pitchFamily="34" charset="0"/>
              <a:buChar char="•"/>
            </a:pPr>
            <a:r>
              <a:rPr lang="en-US" sz="2200" dirty="0" smtClean="0">
                <a:solidFill>
                  <a:schemeClr val="bg1"/>
                </a:solidFill>
              </a:rPr>
              <a:t>Organizations need to ensure the longevity of digital assets in alignment with institutional policies and in a sustainable, cost-effective manner</a:t>
            </a:r>
          </a:p>
          <a:p>
            <a:pPr marL="185738" indent="-185738">
              <a:spcBef>
                <a:spcPts val="1200"/>
              </a:spcBef>
              <a:spcAft>
                <a:spcPts val="1200"/>
              </a:spcAft>
              <a:buFont typeface="Arial" pitchFamily="34" charset="0"/>
              <a:buChar char="•"/>
            </a:pPr>
            <a:r>
              <a:rPr lang="en-US" sz="2200" dirty="0" smtClean="0">
                <a:solidFill>
                  <a:schemeClr val="bg1"/>
                </a:solidFill>
              </a:rPr>
              <a:t>Data must be securely retrievable and re-usable over time, across disciplines and accessible by different stakeholders</a:t>
            </a:r>
          </a:p>
          <a:p>
            <a:pPr marL="185738" indent="-185738">
              <a:spcBef>
                <a:spcPts val="1200"/>
              </a:spcBef>
              <a:spcAft>
                <a:spcPts val="1200"/>
              </a:spcAft>
              <a:buFont typeface="Arial" pitchFamily="34" charset="0"/>
              <a:buChar char="•"/>
            </a:pPr>
            <a:r>
              <a:rPr lang="en-US" sz="2200" dirty="0" smtClean="0">
                <a:solidFill>
                  <a:schemeClr val="bg1"/>
                </a:solidFill>
              </a:rPr>
              <a:t>Organizations need to respond to the increased scrutiny on data and outcomes by governments &amp; other parties involved</a:t>
            </a:r>
            <a:endParaRPr lang="en-US" sz="2200" dirty="0">
              <a:solidFill>
                <a:schemeClr val="bg1"/>
              </a:solidFill>
            </a:endParaRPr>
          </a:p>
        </p:txBody>
      </p:sp>
      <p:sp>
        <p:nvSpPr>
          <p:cNvPr id="19" name="Rectangle 18"/>
          <p:cNvSpPr/>
          <p:nvPr/>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a:p>
        </p:txBody>
      </p:sp>
      <p:sp>
        <p:nvSpPr>
          <p:cNvPr id="7" name="Title 1"/>
          <p:cNvSpPr>
            <a:spLocks noGrp="1"/>
          </p:cNvSpPr>
          <p:nvPr>
            <p:ph type="title"/>
          </p:nvPr>
        </p:nvSpPr>
        <p:spPr>
          <a:xfrm>
            <a:off x="804863" y="208992"/>
            <a:ext cx="8229600" cy="406400"/>
          </a:xfrm>
        </p:spPr>
        <p:txBody>
          <a:bodyPr/>
          <a:lstStyle/>
          <a:p>
            <a:pPr eaLnBrk="1" hangingPunct="1"/>
            <a:r>
              <a:rPr lang="en-US" altLang="en-US" dirty="0" smtClean="0"/>
              <a:t>Challenges</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coverPage.pn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pic>
        <p:nvPicPr>
          <p:cNvPr id="46083" name="Picture 34" descr="Oracle_white.psd"/>
          <p:cNvPicPr>
            <a:picLocks noChangeAspect="1"/>
          </p:cNvPicPr>
          <p:nvPr/>
        </p:nvPicPr>
        <p:blipFill>
          <a:blip r:embed="rId4" cstate="print"/>
          <a:srcRect/>
          <a:stretch>
            <a:fillRect/>
          </a:stretch>
        </p:blipFill>
        <p:spPr bwMode="auto">
          <a:xfrm>
            <a:off x="8147050" y="4922838"/>
            <a:ext cx="909638" cy="133350"/>
          </a:xfrm>
          <a:prstGeom prst="rect">
            <a:avLst/>
          </a:prstGeom>
          <a:noFill/>
          <a:ln w="9525">
            <a:noFill/>
            <a:miter lim="800000"/>
            <a:headEnd/>
            <a:tailEnd/>
          </a:ln>
        </p:spPr>
      </p:pic>
      <p:sp>
        <p:nvSpPr>
          <p:cNvPr id="46085" name="Title 12"/>
          <p:cNvSpPr txBox="1">
            <a:spLocks/>
          </p:cNvSpPr>
          <p:nvPr/>
        </p:nvSpPr>
        <p:spPr bwMode="auto">
          <a:xfrm>
            <a:off x="796244" y="2669042"/>
            <a:ext cx="7377455" cy="406400"/>
          </a:xfrm>
          <a:prstGeom prst="rect">
            <a:avLst/>
          </a:prstGeom>
          <a:noFill/>
          <a:ln w="9525">
            <a:noFill/>
            <a:miter lim="800000"/>
            <a:headEnd/>
            <a:tailEnd/>
          </a:ln>
        </p:spPr>
        <p:txBody>
          <a:bodyPr/>
          <a:lstStyle/>
          <a:p>
            <a:pPr defTabSz="228600" eaLnBrk="0" hangingPunct="0">
              <a:lnSpc>
                <a:spcPct val="90000"/>
              </a:lnSpc>
            </a:pPr>
            <a:r>
              <a:rPr lang="en-US" sz="3200" dirty="0" smtClean="0">
                <a:solidFill>
                  <a:schemeClr val="bg1"/>
                </a:solidFill>
              </a:rPr>
              <a:t>So, how do you manage this?</a:t>
            </a:r>
            <a:endParaRPr lang="en-US" altLang="en-US" sz="3200"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272353" y="-2272350"/>
            <a:ext cx="4599291" cy="9144000"/>
          </a:xfrm>
          <a:prstGeom prst="rect">
            <a:avLst/>
          </a:prstGeom>
          <a:gradFill flip="none" rotWithShape="1">
            <a:gsLst>
              <a:gs pos="100000">
                <a:schemeClr val="bg2">
                  <a:tint val="66000"/>
                  <a:satMod val="160000"/>
                  <a:alpha val="36000"/>
                </a:schemeClr>
              </a:gs>
              <a:gs pos="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5" name="Rectangle 4"/>
          <p:cNvSpPr/>
          <p:nvPr/>
        </p:nvSpPr>
        <p:spPr>
          <a:xfrm rot="10800000">
            <a:off x="-7100" y="5188"/>
            <a:ext cx="9157647" cy="991662"/>
          </a:xfrm>
          <a:prstGeom prst="rect">
            <a:avLst/>
          </a:prstGeom>
          <a:gradFill>
            <a:gsLst>
              <a:gs pos="100000">
                <a:schemeClr val="accent1"/>
              </a:gs>
              <a:gs pos="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2" name="Rectangle 1"/>
          <p:cNvSpPr>
            <a:spLocks noGrp="1" noChangeArrowheads="1"/>
          </p:cNvSpPr>
          <p:nvPr>
            <p:ph type="title"/>
          </p:nvPr>
        </p:nvSpPr>
        <p:spPr>
          <a:xfrm>
            <a:off x="272143" y="188283"/>
            <a:ext cx="7912399" cy="642938"/>
          </a:xfrm>
        </p:spPr>
        <p:txBody>
          <a:bodyPr anchor="ctr"/>
          <a:lstStyle/>
          <a:p>
            <a:pPr eaLnBrk="1"/>
            <a:r>
              <a:rPr lang="en-US" sz="2800" b="0" dirty="0" smtClean="0">
                <a:solidFill>
                  <a:schemeClr val="bg1"/>
                </a:solidFill>
              </a:rPr>
              <a:t>Oracle’s approach towards </a:t>
            </a:r>
            <a:r>
              <a:rPr lang="en-US" b="0" dirty="0" smtClean="0">
                <a:solidFill>
                  <a:schemeClr val="bg1"/>
                </a:solidFill>
              </a:rPr>
              <a:t>(the management of) </a:t>
            </a:r>
            <a:r>
              <a:rPr lang="en-US" sz="2800" b="0" dirty="0" smtClean="0">
                <a:solidFill>
                  <a:schemeClr val="bg1"/>
                </a:solidFill>
              </a:rPr>
              <a:t>digital archiving</a:t>
            </a:r>
          </a:p>
        </p:txBody>
      </p:sp>
      <p:sp>
        <p:nvSpPr>
          <p:cNvPr id="3" name="Rectangle 2"/>
          <p:cNvSpPr>
            <a:spLocks noGrp="1" noChangeArrowheads="1"/>
          </p:cNvSpPr>
          <p:nvPr>
            <p:ph idx="1"/>
          </p:nvPr>
        </p:nvSpPr>
        <p:spPr>
          <a:xfrm>
            <a:off x="616987" y="1309832"/>
            <a:ext cx="8026270" cy="3257550"/>
          </a:xfrm>
        </p:spPr>
        <p:txBody>
          <a:bodyPr/>
          <a:lstStyle/>
          <a:p>
            <a:pPr eaLnBrk="1">
              <a:spcBef>
                <a:spcPts val="1200"/>
              </a:spcBef>
            </a:pPr>
            <a:r>
              <a:rPr lang="en-US" sz="2400" dirty="0" smtClean="0"/>
              <a:t>Provide an integrated </a:t>
            </a:r>
            <a:r>
              <a:rPr lang="en-US" sz="2400" u="sng" dirty="0" smtClean="0"/>
              <a:t>archiving infrastructure</a:t>
            </a:r>
            <a:r>
              <a:rPr lang="en-US" sz="2400" dirty="0" smtClean="0"/>
              <a:t> with hardware and software that work together to ...</a:t>
            </a:r>
          </a:p>
          <a:p>
            <a:pPr lvl="1" eaLnBrk="1"/>
            <a:r>
              <a:rPr lang="en-US" sz="1800" dirty="0" smtClean="0"/>
              <a:t>Preserve data forever (or as long as necessary)</a:t>
            </a:r>
          </a:p>
          <a:p>
            <a:pPr lvl="1" eaLnBrk="1"/>
            <a:r>
              <a:rPr lang="en-US" sz="1800" dirty="0" smtClean="0"/>
              <a:t>While making it always accessible / retrievable</a:t>
            </a:r>
          </a:p>
          <a:p>
            <a:pPr lvl="1" eaLnBrk="1"/>
            <a:r>
              <a:rPr lang="en-US" sz="1800" dirty="0" smtClean="0"/>
              <a:t>Minimizing TCO</a:t>
            </a:r>
          </a:p>
          <a:p>
            <a:pPr eaLnBrk="1">
              <a:spcBef>
                <a:spcPts val="1800"/>
              </a:spcBef>
            </a:pPr>
            <a:r>
              <a:rPr lang="en-US" dirty="0" smtClean="0"/>
              <a:t>Offer solutions based on Open Standards / Open Formats</a:t>
            </a:r>
          </a:p>
          <a:p>
            <a:pPr lvl="1" eaLnBrk="1"/>
            <a:r>
              <a:rPr lang="en-US" sz="1800" dirty="0" smtClean="0"/>
              <a:t>Mix and match software and systems that meet the needs of the archive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2272353" y="-2272350"/>
            <a:ext cx="4599291" cy="9144000"/>
          </a:xfrm>
          <a:prstGeom prst="rect">
            <a:avLst/>
          </a:prstGeom>
          <a:gradFill flip="none" rotWithShape="1">
            <a:gsLst>
              <a:gs pos="100000">
                <a:schemeClr val="bg2">
                  <a:tint val="66000"/>
                  <a:satMod val="160000"/>
                  <a:alpha val="36000"/>
                </a:schemeClr>
              </a:gs>
              <a:gs pos="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sz="2000" dirty="0">
              <a:solidFill>
                <a:schemeClr val="tx1"/>
              </a:solidFill>
            </a:endParaRPr>
          </a:p>
        </p:txBody>
      </p:sp>
      <p:sp>
        <p:nvSpPr>
          <p:cNvPr id="8" name="Rectangle 7"/>
          <p:cNvSpPr/>
          <p:nvPr/>
        </p:nvSpPr>
        <p:spPr>
          <a:xfrm rot="10800000">
            <a:off x="-7100" y="5188"/>
            <a:ext cx="9157647" cy="991662"/>
          </a:xfrm>
          <a:prstGeom prst="rect">
            <a:avLst/>
          </a:prstGeom>
          <a:gradFill>
            <a:gsLst>
              <a:gs pos="100000">
                <a:schemeClr val="accent1"/>
              </a:gs>
              <a:gs pos="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78850" name="Title 1"/>
          <p:cNvSpPr>
            <a:spLocks noGrp="1"/>
          </p:cNvSpPr>
          <p:nvPr>
            <p:ph type="title"/>
          </p:nvPr>
        </p:nvSpPr>
        <p:spPr>
          <a:xfrm>
            <a:off x="314993" y="158975"/>
            <a:ext cx="8229600" cy="406400"/>
          </a:xfrm>
        </p:spPr>
        <p:txBody>
          <a:bodyPr/>
          <a:lstStyle/>
          <a:p>
            <a:pPr eaLnBrk="1" hangingPunct="1"/>
            <a:r>
              <a:rPr lang="en-US" b="0" dirty="0" smtClean="0">
                <a:solidFill>
                  <a:schemeClr val="bg1"/>
                </a:solidFill>
              </a:rPr>
              <a:t>Open Archive Formats</a:t>
            </a:r>
          </a:p>
        </p:txBody>
      </p:sp>
      <p:sp>
        <p:nvSpPr>
          <p:cNvPr id="78851" name="Content Placeholder 15"/>
          <p:cNvSpPr>
            <a:spLocks noGrp="1"/>
          </p:cNvSpPr>
          <p:nvPr>
            <p:ph sz="quarter" idx="12"/>
          </p:nvPr>
        </p:nvSpPr>
        <p:spPr>
          <a:xfrm>
            <a:off x="391886" y="1285344"/>
            <a:ext cx="8642577" cy="3062287"/>
          </a:xfrm>
        </p:spPr>
        <p:txBody>
          <a:bodyPr/>
          <a:lstStyle/>
          <a:p>
            <a:pPr>
              <a:lnSpc>
                <a:spcPct val="150000"/>
              </a:lnSpc>
              <a:buFont typeface="Arial"/>
              <a:buChar char="•"/>
            </a:pPr>
            <a:r>
              <a:rPr lang="en-US" sz="2400" dirty="0" smtClean="0"/>
              <a:t>How </a:t>
            </a:r>
            <a:r>
              <a:rPr lang="en-US" sz="2400" dirty="0" smtClean="0"/>
              <a:t>much confidence do you have </a:t>
            </a:r>
            <a:r>
              <a:rPr lang="en-US" sz="2400" dirty="0" smtClean="0"/>
              <a:t>in </a:t>
            </a:r>
            <a:r>
              <a:rPr lang="en-US" sz="2400" dirty="0" smtClean="0"/>
              <a:t>your archive application</a:t>
            </a:r>
            <a:r>
              <a:rPr lang="en-US" sz="2400" dirty="0" smtClean="0"/>
              <a:t>?</a:t>
            </a:r>
          </a:p>
          <a:p>
            <a:pPr>
              <a:lnSpc>
                <a:spcPct val="150000"/>
              </a:lnSpc>
              <a:buFont typeface="Arial"/>
              <a:buChar char="•"/>
            </a:pPr>
            <a:r>
              <a:rPr lang="en-US" sz="2400" dirty="0" smtClean="0"/>
              <a:t>How </a:t>
            </a:r>
            <a:r>
              <a:rPr lang="en-US" sz="2400" dirty="0" smtClean="0"/>
              <a:t>do you get </a:t>
            </a:r>
            <a:r>
              <a:rPr lang="en-US" sz="2400" dirty="0" smtClean="0"/>
              <a:t>to </a:t>
            </a:r>
            <a:r>
              <a:rPr lang="en-US" sz="2400" dirty="0" smtClean="0"/>
              <a:t>your data </a:t>
            </a:r>
            <a:r>
              <a:rPr lang="en-US" sz="2400" dirty="0" smtClean="0"/>
              <a:t>if the </a:t>
            </a:r>
            <a:r>
              <a:rPr lang="en-US" sz="2400" dirty="0" smtClean="0"/>
              <a:t>application goes away</a:t>
            </a:r>
            <a:r>
              <a:rPr lang="en-US" sz="2400" dirty="0" smtClean="0"/>
              <a:t>?</a:t>
            </a:r>
          </a:p>
          <a:p>
            <a:pPr>
              <a:lnSpc>
                <a:spcPct val="150000"/>
              </a:lnSpc>
              <a:buFont typeface="Arial"/>
              <a:buChar char="•"/>
            </a:pPr>
            <a:r>
              <a:rPr lang="en-US" sz="2400" dirty="0" smtClean="0"/>
              <a:t>Have </a:t>
            </a:r>
            <a:r>
              <a:rPr lang="en-US" sz="2400" dirty="0" smtClean="0"/>
              <a:t>you written your data </a:t>
            </a:r>
            <a:r>
              <a:rPr lang="en-US" sz="2400" dirty="0" smtClean="0"/>
              <a:t>in an </a:t>
            </a:r>
            <a:r>
              <a:rPr lang="en-US" sz="2400" dirty="0" smtClean="0"/>
              <a:t>open </a:t>
            </a:r>
            <a:r>
              <a:rPr lang="en-US" sz="2400" dirty="0" smtClean="0"/>
              <a:t>f</a:t>
            </a:r>
            <a:r>
              <a:rPr lang="en-US" sz="2400" dirty="0" smtClean="0"/>
              <a:t>ormat?</a:t>
            </a:r>
            <a:endParaRPr lang="en-US" sz="2400" dirty="0" smtClean="0"/>
          </a:p>
          <a:p>
            <a:endParaRPr lang="en-US" sz="2400" dirty="0" smtClean="0"/>
          </a:p>
          <a:p>
            <a:pPr>
              <a:buFont typeface="Wingdings" pitchFamily="2" charset="2"/>
              <a:buNone/>
            </a:pPr>
            <a:endParaRPr lang="en-US" sz="2400" dirty="0" smtClean="0"/>
          </a:p>
          <a:p>
            <a:endParaRPr lang="en-US" sz="2400" dirty="0" smtClean="0"/>
          </a:p>
        </p:txBody>
      </p:sp>
      <p:sp>
        <p:nvSpPr>
          <p:cNvPr id="78852" name="Text Placeholder 3"/>
          <p:cNvSpPr>
            <a:spLocks noGrp="1"/>
          </p:cNvSpPr>
          <p:nvPr>
            <p:ph type="body" sz="quarter" idx="13"/>
          </p:nvPr>
        </p:nvSpPr>
        <p:spPr>
          <a:xfrm>
            <a:off x="314993" y="560612"/>
            <a:ext cx="8229600" cy="304800"/>
          </a:xfrm>
        </p:spPr>
        <p:txBody>
          <a:bodyPr/>
          <a:lstStyle/>
          <a:p>
            <a:pPr eaLnBrk="1" hangingPunct="1">
              <a:spcAft>
                <a:spcPct val="0"/>
              </a:spcAft>
            </a:pPr>
            <a:r>
              <a:rPr lang="en-US" dirty="0" smtClean="0">
                <a:solidFill>
                  <a:schemeClr val="bg1"/>
                </a:solidFill>
              </a:rPr>
              <a:t>Why build an archive on an Open Format?</a:t>
            </a:r>
          </a:p>
        </p:txBody>
      </p:sp>
      <p:sp>
        <p:nvSpPr>
          <p:cNvPr id="7" name="Rectangle 6"/>
          <p:cNvSpPr/>
          <p:nvPr/>
        </p:nvSpPr>
        <p:spPr>
          <a:xfrm>
            <a:off x="1031013" y="3952884"/>
            <a:ext cx="7089733" cy="646331"/>
          </a:xfrm>
          <a:prstGeom prst="rect">
            <a:avLst/>
          </a:prstGeom>
        </p:spPr>
        <p:txBody>
          <a:bodyPr wrap="square">
            <a:spAutoFit/>
          </a:bodyPr>
          <a:lstStyle/>
          <a:p>
            <a:pPr algn="ctr">
              <a:defRPr/>
            </a:pPr>
            <a:r>
              <a:rPr lang="en-US" i="1" dirty="0" smtClean="0">
                <a:solidFill>
                  <a:schemeClr val="accent1"/>
                </a:solidFill>
              </a:rPr>
              <a:t>Oracle is committed to the continued development of archive solutions based on open formats</a:t>
            </a:r>
            <a:endParaRPr lang="en-US" i="1" dirty="0">
              <a:solidFill>
                <a:schemeClr val="accent1"/>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272353" y="-2272350"/>
            <a:ext cx="4599291" cy="9144000"/>
          </a:xfrm>
          <a:prstGeom prst="rect">
            <a:avLst/>
          </a:prstGeom>
          <a:gradFill>
            <a:gsLst>
              <a:gs pos="100000">
                <a:schemeClr val="bg2">
                  <a:tint val="66000"/>
                  <a:satMod val="160000"/>
                  <a:alpha val="6000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02" fontAlgn="auto">
              <a:spcBef>
                <a:spcPts val="0"/>
              </a:spcBef>
              <a:spcAft>
                <a:spcPts val="0"/>
              </a:spcAft>
              <a:defRPr/>
            </a:pPr>
            <a:endParaRPr lang="en-US" dirty="0">
              <a:solidFill>
                <a:schemeClr val="tx1"/>
              </a:solidFill>
            </a:endParaRPr>
          </a:p>
        </p:txBody>
      </p:sp>
      <p:sp>
        <p:nvSpPr>
          <p:cNvPr id="5" name="Title 3"/>
          <p:cNvSpPr>
            <a:spLocks noGrp="1"/>
          </p:cNvSpPr>
          <p:nvPr>
            <p:ph type="title"/>
          </p:nvPr>
        </p:nvSpPr>
        <p:spPr>
          <a:xfrm>
            <a:off x="1528350" y="97571"/>
            <a:ext cx="7581900" cy="642938"/>
          </a:xfrm>
        </p:spPr>
        <p:txBody>
          <a:bodyPr anchor="ctr"/>
          <a:lstStyle/>
          <a:p>
            <a:r>
              <a:rPr lang="en-US" sz="2800" b="0" dirty="0" smtClean="0">
                <a:solidFill>
                  <a:schemeClr val="bg1"/>
                </a:solidFill>
              </a:rPr>
              <a:t>Archiving Infrastructures in general</a:t>
            </a:r>
            <a:endParaRPr lang="en-US" sz="2800" b="0" dirty="0">
              <a:solidFill>
                <a:schemeClr val="bg1"/>
              </a:solidFill>
            </a:endParaRPr>
          </a:p>
        </p:txBody>
      </p:sp>
      <p:sp>
        <p:nvSpPr>
          <p:cNvPr id="8" name="Rectangle 7"/>
          <p:cNvSpPr/>
          <p:nvPr/>
        </p:nvSpPr>
        <p:spPr>
          <a:xfrm>
            <a:off x="1074278" y="3439885"/>
            <a:ext cx="8068042" cy="1045711"/>
          </a:xfrm>
          <a:prstGeom prst="rect">
            <a:avLst/>
          </a:prstGeom>
          <a:gradFill>
            <a:gsLst>
              <a:gs pos="7000">
                <a:schemeClr val="tx1">
                  <a:lumMod val="85000"/>
                  <a:lumOff val="15000"/>
                  <a:alpha val="49000"/>
                </a:schemeClr>
              </a:gs>
              <a:gs pos="50000">
                <a:schemeClr val="accent1">
                  <a:shade val="67500"/>
                  <a:satMod val="115000"/>
                </a:schemeClr>
              </a:gs>
              <a:gs pos="100000">
                <a:schemeClr val="accent1">
                  <a:shade val="100000"/>
                  <a:satMod val="1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bg1"/>
                </a:solidFill>
              </a:rPr>
              <a:t>Archive Hardware:</a:t>
            </a:r>
          </a:p>
          <a:p>
            <a:pPr>
              <a:defRPr/>
            </a:pPr>
            <a:r>
              <a:rPr lang="en-US" sz="2000" dirty="0" smtClean="0">
                <a:solidFill>
                  <a:schemeClr val="bg1"/>
                </a:solidFill>
              </a:rPr>
              <a:t>Tiered Storage (Flash, Disk &amp; Tape) </a:t>
            </a:r>
            <a:endParaRPr lang="en-US" sz="2000" dirty="0">
              <a:solidFill>
                <a:schemeClr val="bg1"/>
              </a:solidFill>
            </a:endParaRPr>
          </a:p>
        </p:txBody>
      </p:sp>
      <p:sp>
        <p:nvSpPr>
          <p:cNvPr id="9" name="Rectangle 8"/>
          <p:cNvSpPr/>
          <p:nvPr/>
        </p:nvSpPr>
        <p:spPr>
          <a:xfrm>
            <a:off x="-3416" y="957944"/>
            <a:ext cx="8068042" cy="2209800"/>
          </a:xfrm>
          <a:prstGeom prst="rect">
            <a:avLst/>
          </a:prstGeom>
          <a:gradFill>
            <a:gsLst>
              <a:gs pos="7000">
                <a:schemeClr val="tx1">
                  <a:lumMod val="85000"/>
                  <a:lumOff val="15000"/>
                  <a:alpha val="49000"/>
                </a:schemeClr>
              </a:gs>
              <a:gs pos="50000">
                <a:schemeClr val="accent1">
                  <a:shade val="67500"/>
                  <a:satMod val="115000"/>
                </a:schemeClr>
              </a:gs>
              <a:gs pos="100000">
                <a:schemeClr val="accent1">
                  <a:shade val="100000"/>
                  <a:satMod val="1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630238" indent="1588">
              <a:defRPr/>
            </a:pPr>
            <a:r>
              <a:rPr lang="en-US" sz="2000" dirty="0" smtClean="0">
                <a:solidFill>
                  <a:schemeClr val="bg1"/>
                </a:solidFill>
              </a:rPr>
              <a:t>Archive Software:</a:t>
            </a:r>
          </a:p>
          <a:p>
            <a:pPr marL="890588" indent="187325">
              <a:buFont typeface="Arial" pitchFamily="34" charset="0"/>
              <a:buChar char="•"/>
              <a:defRPr/>
            </a:pPr>
            <a:r>
              <a:rPr lang="en-US" sz="2000" dirty="0" smtClean="0">
                <a:solidFill>
                  <a:schemeClr val="bg1"/>
                </a:solidFill>
              </a:rPr>
              <a:t>Content Management</a:t>
            </a:r>
          </a:p>
          <a:p>
            <a:pPr marL="1076325" lvl="1" indent="176213">
              <a:buFont typeface="Arial" pitchFamily="34" charset="0"/>
              <a:buChar char="•"/>
              <a:defRPr/>
            </a:pPr>
            <a:r>
              <a:rPr lang="en-US" dirty="0" smtClean="0">
                <a:solidFill>
                  <a:schemeClr val="bg1"/>
                </a:solidFill>
              </a:rPr>
              <a:t>Manages what the data does and means</a:t>
            </a:r>
          </a:p>
          <a:p>
            <a:pPr marL="890588" indent="187325">
              <a:buFont typeface="Arial" pitchFamily="34" charset="0"/>
              <a:buChar char="•"/>
              <a:defRPr/>
            </a:pPr>
            <a:r>
              <a:rPr lang="en-US" sz="2000" dirty="0" smtClean="0">
                <a:solidFill>
                  <a:schemeClr val="bg1"/>
                </a:solidFill>
              </a:rPr>
              <a:t>Data Management </a:t>
            </a:r>
          </a:p>
          <a:p>
            <a:pPr marL="1076325" lvl="1" indent="176213">
              <a:buFont typeface="Arial" pitchFamily="34" charset="0"/>
              <a:buChar char="•"/>
              <a:defRPr/>
            </a:pPr>
            <a:r>
              <a:rPr lang="en-US" dirty="0" smtClean="0">
                <a:solidFill>
                  <a:schemeClr val="bg1"/>
                </a:solidFill>
              </a:rPr>
              <a:t>Manages where the data resides within the hierarchy of storage</a:t>
            </a:r>
          </a:p>
          <a:p>
            <a:pPr marL="1077913" lvl="1" indent="174625">
              <a:buFont typeface="Arial" pitchFamily="34" charset="0"/>
              <a:buChar char="•"/>
              <a:defRPr/>
            </a:pPr>
            <a:r>
              <a:rPr lang="en-US" dirty="0" smtClean="0">
                <a:solidFill>
                  <a:schemeClr val="bg1"/>
                </a:solidFill>
              </a:rPr>
              <a:t>Protects the data with advanced features (integrity checks, WORM, encryptions, etc)</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1_Oracle_Template_16x9">
  <a:themeElements>
    <a:clrScheme name="Custom 9">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4CBF"/>
      </a:hlink>
      <a:folHlink>
        <a:srgbClr val="004CBF"/>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Oracle_Template_16x9</Template>
  <TotalTime>23163</TotalTime>
  <Words>2403</Words>
  <Application>Microsoft Office PowerPoint</Application>
  <PresentationFormat>On-screen Show (16:9)</PresentationFormat>
  <Paragraphs>273</Paragraphs>
  <Slides>21</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Oracle_Template_16x9</vt:lpstr>
      <vt:lpstr>1_Oracle_Template_16x9</vt:lpstr>
      <vt:lpstr>Photo Editor Photo</vt:lpstr>
      <vt:lpstr>Managing Data across the Archive  Harm-Jan Wijngaarden EMEA Business Development Director   April 2014</vt:lpstr>
      <vt:lpstr>Slide 2</vt:lpstr>
      <vt:lpstr>Data growth and access requirements  </vt:lpstr>
      <vt:lpstr>Slide 4</vt:lpstr>
      <vt:lpstr>Challenges</vt:lpstr>
      <vt:lpstr>Slide 6</vt:lpstr>
      <vt:lpstr>Oracle’s approach towards (the management of) digital archiving</vt:lpstr>
      <vt:lpstr>Open Archive Formats</vt:lpstr>
      <vt:lpstr>Archiving Infrastructures in general</vt:lpstr>
      <vt:lpstr>Manage your content through Content Management</vt:lpstr>
      <vt:lpstr>Slide 11</vt:lpstr>
      <vt:lpstr>Easily Manage Images, Audio &amp; Video</vt:lpstr>
      <vt:lpstr>Improved Lifecycle Management</vt:lpstr>
      <vt:lpstr>Tiered Storage is Standard </vt:lpstr>
      <vt:lpstr>Tape is best for long term archive storage </vt:lpstr>
      <vt:lpstr>Slide 16</vt:lpstr>
      <vt:lpstr>Proactively manage the entire Tape Storage System from a single interface </vt:lpstr>
      <vt:lpstr>Slide 18</vt:lpstr>
      <vt:lpstr>Oracle’s Archiving Infrastructure</vt:lpstr>
      <vt:lpstr>In summary: Oracle’s Archiving Strategy</vt:lpstr>
      <vt:lpstr>Slide 21</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H1 Oracle on Oracle  Global Activity Plan</dc:title>
  <dc:creator>kgee</dc:creator>
  <cp:lastModifiedBy>hwijngaa</cp:lastModifiedBy>
  <cp:revision>662</cp:revision>
  <cp:lastPrinted>2013-08-28T17:28:47Z</cp:lastPrinted>
  <dcterms:created xsi:type="dcterms:W3CDTF">2013-04-26T16:54:48Z</dcterms:created>
  <dcterms:modified xsi:type="dcterms:W3CDTF">2014-04-02T11:52:21Z</dcterms:modified>
</cp:coreProperties>
</file>