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3"/>
  </p:notesMasterIdLst>
  <p:sldIdLst>
    <p:sldId id="380" r:id="rId2"/>
    <p:sldId id="381" r:id="rId3"/>
    <p:sldId id="383" r:id="rId4"/>
    <p:sldId id="384" r:id="rId5"/>
    <p:sldId id="459" r:id="rId6"/>
    <p:sldId id="385" r:id="rId7"/>
    <p:sldId id="386" r:id="rId8"/>
    <p:sldId id="482" r:id="rId9"/>
    <p:sldId id="484" r:id="rId10"/>
    <p:sldId id="418" r:id="rId11"/>
    <p:sldId id="422" r:id="rId12"/>
    <p:sldId id="423" r:id="rId13"/>
    <p:sldId id="461" r:id="rId14"/>
    <p:sldId id="426" r:id="rId15"/>
    <p:sldId id="358" r:id="rId16"/>
    <p:sldId id="439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27" r:id="rId26"/>
    <p:sldId id="428" r:id="rId27"/>
    <p:sldId id="429" r:id="rId28"/>
    <p:sldId id="437" r:id="rId29"/>
    <p:sldId id="463" r:id="rId30"/>
    <p:sldId id="464" r:id="rId31"/>
    <p:sldId id="438" r:id="rId32"/>
    <p:sldId id="444" r:id="rId33"/>
    <p:sldId id="287" r:id="rId34"/>
    <p:sldId id="447" r:id="rId35"/>
    <p:sldId id="446" r:id="rId36"/>
    <p:sldId id="477" r:id="rId37"/>
    <p:sldId id="450" r:id="rId38"/>
    <p:sldId id="449" r:id="rId39"/>
    <p:sldId id="451" r:id="rId40"/>
    <p:sldId id="462" r:id="rId41"/>
    <p:sldId id="452" r:id="rId42"/>
    <p:sldId id="486" r:id="rId43"/>
    <p:sldId id="492" r:id="rId44"/>
    <p:sldId id="481" r:id="rId45"/>
    <p:sldId id="490" r:id="rId46"/>
    <p:sldId id="487" r:id="rId47"/>
    <p:sldId id="488" r:id="rId48"/>
    <p:sldId id="491" r:id="rId49"/>
    <p:sldId id="419" r:id="rId50"/>
    <p:sldId id="457" r:id="rId51"/>
    <p:sldId id="271" r:id="rId52"/>
  </p:sldIdLst>
  <p:sldSz cx="9144000" cy="5143500" type="screen16x9"/>
  <p:notesSz cx="6858000" cy="9144000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CCFF"/>
    <a:srgbClr val="6FCBEB"/>
    <a:srgbClr val="15669D"/>
    <a:srgbClr val="C8F3FC"/>
    <a:srgbClr val="0AA4A8"/>
    <a:srgbClr val="CBF9F9"/>
    <a:srgbClr val="99CDF1"/>
    <a:srgbClr val="B7E7FF"/>
    <a:srgbClr val="20A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7" autoAdjust="0"/>
    <p:restoredTop sz="96986" autoAdjust="0"/>
  </p:normalViewPr>
  <p:slideViewPr>
    <p:cSldViewPr>
      <p:cViewPr>
        <p:scale>
          <a:sx n="66" d="100"/>
          <a:sy n="66" d="100"/>
        </p:scale>
        <p:origin x="-2552" y="-1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47C0C-1227-4BFE-853B-8E9A5C7B637B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E33363D6-06DC-4C8E-8784-173AB0238B3B}">
      <dgm:prSet phldrT="[Testo]" custT="1"/>
      <dgm:spPr/>
      <dgm:t>
        <a:bodyPr/>
        <a:lstStyle/>
        <a:p>
          <a:r>
            <a:rPr lang="it-IT" sz="1800" b="1" baseline="0" dirty="0" err="1" smtClean="0"/>
            <a:t>Printed</a:t>
          </a:r>
          <a:r>
            <a:rPr lang="it-IT" sz="1800" b="1" baseline="0" dirty="0" smtClean="0"/>
            <a:t> </a:t>
          </a:r>
          <a:r>
            <a:rPr lang="it-IT" sz="1800" b="1" baseline="0" dirty="0" err="1" smtClean="0"/>
            <a:t>books</a:t>
          </a:r>
          <a:endParaRPr lang="it-IT" sz="1800" b="1" baseline="0" dirty="0"/>
        </a:p>
      </dgm:t>
    </dgm:pt>
    <dgm:pt modelId="{294FCF5B-AF4C-4CF4-9032-7C61742442A6}" type="parTrans" cxnId="{B59C76CD-D8CE-4592-BD0F-CE261FF652F2}">
      <dgm:prSet/>
      <dgm:spPr/>
      <dgm:t>
        <a:bodyPr/>
        <a:lstStyle/>
        <a:p>
          <a:endParaRPr lang="it-IT"/>
        </a:p>
      </dgm:t>
    </dgm:pt>
    <dgm:pt modelId="{5AB1E45B-D0CB-45EF-B320-0F44BBA7B018}" type="sibTrans" cxnId="{B59C76CD-D8CE-4592-BD0F-CE261FF652F2}">
      <dgm:prSet/>
      <dgm:spPr/>
      <dgm:t>
        <a:bodyPr/>
        <a:lstStyle/>
        <a:p>
          <a:endParaRPr lang="it-IT"/>
        </a:p>
      </dgm:t>
    </dgm:pt>
    <dgm:pt modelId="{C4DB09E3-2137-48F7-8C3A-2105909E221D}">
      <dgm:prSet phldrT="[Testo]" custT="1"/>
      <dgm:spPr/>
      <dgm:t>
        <a:bodyPr/>
        <a:lstStyle/>
        <a:p>
          <a:r>
            <a:rPr lang="it-IT" sz="1800" b="1" dirty="0" err="1" smtClean="0"/>
            <a:t>Visual</a:t>
          </a:r>
          <a:r>
            <a:rPr lang="it-IT" sz="1800" b="1" dirty="0" smtClean="0"/>
            <a:t> </a:t>
          </a:r>
          <a:r>
            <a:rPr lang="it-IT" sz="1800" b="1" dirty="0" err="1" smtClean="0"/>
            <a:t>materials</a:t>
          </a:r>
          <a:endParaRPr lang="it-IT" sz="1800" b="1" dirty="0"/>
        </a:p>
      </dgm:t>
    </dgm:pt>
    <dgm:pt modelId="{34728D31-F735-4FBC-84D2-07052AF07695}" type="parTrans" cxnId="{E0BD6288-D986-4AC3-83DC-EFD6CF558E2B}">
      <dgm:prSet/>
      <dgm:spPr/>
      <dgm:t>
        <a:bodyPr/>
        <a:lstStyle/>
        <a:p>
          <a:endParaRPr lang="it-IT"/>
        </a:p>
      </dgm:t>
    </dgm:pt>
    <dgm:pt modelId="{BE265C8E-4BA8-4396-A3ED-06E54B546010}" type="sibTrans" cxnId="{E0BD6288-D986-4AC3-83DC-EFD6CF558E2B}">
      <dgm:prSet/>
      <dgm:spPr/>
      <dgm:t>
        <a:bodyPr/>
        <a:lstStyle/>
        <a:p>
          <a:endParaRPr lang="it-IT"/>
        </a:p>
      </dgm:t>
    </dgm:pt>
    <dgm:pt modelId="{DE395F76-2D55-44BD-8A7A-DBC897BF9BE5}">
      <dgm:prSet phldrT="[Testo]" custT="1"/>
      <dgm:spPr/>
      <dgm:t>
        <a:bodyPr/>
        <a:lstStyle/>
        <a:p>
          <a:r>
            <a:rPr lang="it-IT" sz="1800" b="1" dirty="0" err="1" smtClean="0"/>
            <a:t>Coins</a:t>
          </a:r>
          <a:r>
            <a:rPr lang="it-IT" sz="1800" b="1" dirty="0" smtClean="0"/>
            <a:t> and </a:t>
          </a:r>
          <a:r>
            <a:rPr lang="it-IT" sz="1800" b="1" dirty="0" err="1" smtClean="0"/>
            <a:t>medals</a:t>
          </a:r>
          <a:endParaRPr lang="it-IT" sz="1800" b="1" dirty="0"/>
        </a:p>
      </dgm:t>
    </dgm:pt>
    <dgm:pt modelId="{9DA006D0-6609-49AE-BFD2-63E352C55468}" type="parTrans" cxnId="{E0D0B665-EFEF-4BB1-8EC5-3DA1AF57F8E9}">
      <dgm:prSet/>
      <dgm:spPr/>
      <dgm:t>
        <a:bodyPr/>
        <a:lstStyle/>
        <a:p>
          <a:endParaRPr lang="it-IT"/>
        </a:p>
      </dgm:t>
    </dgm:pt>
    <dgm:pt modelId="{8AD88D1F-C495-49FC-A28B-FB04B53A95BB}" type="sibTrans" cxnId="{E0D0B665-EFEF-4BB1-8EC5-3DA1AF57F8E9}">
      <dgm:prSet/>
      <dgm:spPr/>
      <dgm:t>
        <a:bodyPr/>
        <a:lstStyle/>
        <a:p>
          <a:endParaRPr lang="it-IT"/>
        </a:p>
      </dgm:t>
    </dgm:pt>
    <dgm:pt modelId="{3FAEBDFE-C2D6-4CA6-AB7A-DD81A8C94B23}">
      <dgm:prSet phldrT="[Testo]" custT="1"/>
      <dgm:spPr/>
      <dgm:t>
        <a:bodyPr/>
        <a:lstStyle/>
        <a:p>
          <a:r>
            <a:rPr lang="it-IT" sz="1600" b="1" dirty="0" smtClean="0"/>
            <a:t> </a:t>
          </a:r>
        </a:p>
        <a:p>
          <a:r>
            <a:rPr lang="it-IT" sz="1600" b="1" dirty="0" err="1" smtClean="0"/>
            <a:t>Manuscripts</a:t>
          </a:r>
          <a:endParaRPr lang="it-IT" sz="1600" b="1" dirty="0"/>
        </a:p>
      </dgm:t>
    </dgm:pt>
    <dgm:pt modelId="{F2896E5D-347C-4592-B498-E44AAAF3F692}" type="parTrans" cxnId="{EA8F5DDB-AE60-4D70-80F3-31B57EDE67BC}">
      <dgm:prSet/>
      <dgm:spPr/>
      <dgm:t>
        <a:bodyPr/>
        <a:lstStyle/>
        <a:p>
          <a:endParaRPr lang="it-IT"/>
        </a:p>
      </dgm:t>
    </dgm:pt>
    <dgm:pt modelId="{716859A8-937B-4F2E-AECD-F6E8EC26FA4B}" type="sibTrans" cxnId="{EA8F5DDB-AE60-4D70-80F3-31B57EDE67BC}">
      <dgm:prSet/>
      <dgm:spPr/>
      <dgm:t>
        <a:bodyPr/>
        <a:lstStyle/>
        <a:p>
          <a:endParaRPr lang="it-IT"/>
        </a:p>
      </dgm:t>
    </dgm:pt>
    <dgm:pt modelId="{E05EB5EA-F848-4BC9-A6C8-FC244487C78D}">
      <dgm:prSet phldrT="[Testo]" custT="1"/>
      <dgm:spPr/>
      <dgm:t>
        <a:bodyPr/>
        <a:lstStyle/>
        <a:p>
          <a:r>
            <a:rPr lang="it-IT" sz="1800" b="1" dirty="0" smtClean="0"/>
            <a:t> </a:t>
          </a:r>
        </a:p>
        <a:p>
          <a:r>
            <a:rPr lang="it-IT" sz="1800" b="1" dirty="0" err="1" smtClean="0"/>
            <a:t>Archives</a:t>
          </a:r>
          <a:endParaRPr lang="it-IT" sz="1800" b="1" dirty="0"/>
        </a:p>
      </dgm:t>
    </dgm:pt>
    <dgm:pt modelId="{DD1E1787-4B4E-4F93-B32E-EFD4B7ACE16F}" type="parTrans" cxnId="{7112C2BE-CE34-4879-802D-2B2E704C22E1}">
      <dgm:prSet/>
      <dgm:spPr/>
      <dgm:t>
        <a:bodyPr/>
        <a:lstStyle/>
        <a:p>
          <a:endParaRPr lang="it-IT"/>
        </a:p>
      </dgm:t>
    </dgm:pt>
    <dgm:pt modelId="{76A173C5-CA5C-414B-A4D2-51A4F6F8D970}" type="sibTrans" cxnId="{7112C2BE-CE34-4879-802D-2B2E704C22E1}">
      <dgm:prSet/>
      <dgm:spPr/>
      <dgm:t>
        <a:bodyPr/>
        <a:lstStyle/>
        <a:p>
          <a:endParaRPr lang="it-IT"/>
        </a:p>
      </dgm:t>
    </dgm:pt>
    <dgm:pt modelId="{2B28CFF3-A760-479E-9794-CCF703CCD7AF}">
      <dgm:prSet phldrT="[Testo]" custT="1"/>
      <dgm:spPr/>
      <dgm:t>
        <a:bodyPr/>
        <a:lstStyle/>
        <a:p>
          <a:r>
            <a:rPr lang="it-IT" sz="1800" b="1" dirty="0" err="1" smtClean="0"/>
            <a:t>Incunabula</a:t>
          </a:r>
          <a:endParaRPr lang="it-IT" sz="1800" b="1" dirty="0"/>
        </a:p>
      </dgm:t>
    </dgm:pt>
    <dgm:pt modelId="{2B14DCD8-5B4B-4B47-B04E-0471C5669F18}" type="parTrans" cxnId="{93DC13D2-79EB-4B0E-A3F4-80EAA2F68044}">
      <dgm:prSet/>
      <dgm:spPr/>
      <dgm:t>
        <a:bodyPr/>
        <a:lstStyle/>
        <a:p>
          <a:endParaRPr lang="it-IT"/>
        </a:p>
      </dgm:t>
    </dgm:pt>
    <dgm:pt modelId="{86B2B969-6341-42C0-B711-5D90AED40742}" type="sibTrans" cxnId="{93DC13D2-79EB-4B0E-A3F4-80EAA2F68044}">
      <dgm:prSet/>
      <dgm:spPr/>
      <dgm:t>
        <a:bodyPr/>
        <a:lstStyle/>
        <a:p>
          <a:endParaRPr lang="it-IT"/>
        </a:p>
      </dgm:t>
    </dgm:pt>
    <dgm:pt modelId="{FF477EC3-452A-4669-82DB-3624375601F1}">
      <dgm:prSet phldrT="[Testo]"/>
      <dgm:spPr/>
      <dgm:t>
        <a:bodyPr/>
        <a:lstStyle/>
        <a:p>
          <a:r>
            <a:rPr lang="it-IT" b="1" dirty="0" err="1" smtClean="0"/>
            <a:t>General</a:t>
          </a:r>
          <a:r>
            <a:rPr lang="it-IT" b="1" dirty="0" smtClean="0"/>
            <a:t> </a:t>
          </a:r>
          <a:r>
            <a:rPr lang="it-IT" b="1" dirty="0" err="1" smtClean="0"/>
            <a:t>catalogue</a:t>
          </a:r>
          <a:endParaRPr lang="it-IT" b="1" dirty="0"/>
        </a:p>
      </dgm:t>
    </dgm:pt>
    <dgm:pt modelId="{2165130B-27F1-4D6D-A111-C6E1A3024CE3}" type="parTrans" cxnId="{2E9FD8F4-54D7-4BA2-99BC-B930CBA7003B}">
      <dgm:prSet/>
      <dgm:spPr/>
      <dgm:t>
        <a:bodyPr/>
        <a:lstStyle/>
        <a:p>
          <a:endParaRPr lang="it-IT"/>
        </a:p>
      </dgm:t>
    </dgm:pt>
    <dgm:pt modelId="{3E5377BA-A645-4B05-AEB3-18B9D41C334F}" type="sibTrans" cxnId="{2E9FD8F4-54D7-4BA2-99BC-B930CBA7003B}">
      <dgm:prSet/>
      <dgm:spPr/>
      <dgm:t>
        <a:bodyPr/>
        <a:lstStyle/>
        <a:p>
          <a:endParaRPr lang="it-IT"/>
        </a:p>
      </dgm:t>
    </dgm:pt>
    <dgm:pt modelId="{499F398F-42FF-44B4-8C95-D89E0692482D}" type="pres">
      <dgm:prSet presAssocID="{D5047C0C-1227-4BFE-853B-8E9A5C7B637B}" presName="CompostProcess" presStyleCnt="0">
        <dgm:presLayoutVars>
          <dgm:dir/>
          <dgm:resizeHandles val="exact"/>
        </dgm:presLayoutVars>
      </dgm:prSet>
      <dgm:spPr/>
    </dgm:pt>
    <dgm:pt modelId="{823C8BAD-2444-444E-BA8C-499008FE1435}" type="pres">
      <dgm:prSet presAssocID="{D5047C0C-1227-4BFE-853B-8E9A5C7B637B}" presName="arrow" presStyleLbl="bgShp" presStyleIdx="0" presStyleCnt="1" custScaleX="117647"/>
      <dgm:spPr/>
    </dgm:pt>
    <dgm:pt modelId="{5F6E86BC-A47F-4A9F-9AA1-6D1A05459C3A}" type="pres">
      <dgm:prSet presAssocID="{D5047C0C-1227-4BFE-853B-8E9A5C7B637B}" presName="linearProcess" presStyleCnt="0"/>
      <dgm:spPr/>
    </dgm:pt>
    <dgm:pt modelId="{4D46DC83-E175-4204-8534-EEF0F59F0537}" type="pres">
      <dgm:prSet presAssocID="{E33363D6-06DC-4C8E-8784-173AB0238B3B}" presName="textNode" presStyleLbl="node1" presStyleIdx="0" presStyleCnt="7" custScaleX="1057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F82DFB-A358-4D86-A780-B38F55952E92}" type="pres">
      <dgm:prSet presAssocID="{5AB1E45B-D0CB-45EF-B320-0F44BBA7B018}" presName="sibTrans" presStyleCnt="0"/>
      <dgm:spPr/>
    </dgm:pt>
    <dgm:pt modelId="{B3D115D7-5628-4E74-AD10-78CFD351CEDA}" type="pres">
      <dgm:prSet presAssocID="{C4DB09E3-2137-48F7-8C3A-2105909E221D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6A3B12-BFA9-4E24-925B-F3D9E41FD411}" type="pres">
      <dgm:prSet presAssocID="{BE265C8E-4BA8-4396-A3ED-06E54B546010}" presName="sibTrans" presStyleCnt="0"/>
      <dgm:spPr/>
    </dgm:pt>
    <dgm:pt modelId="{74456028-D9D7-499A-A0CD-39CD75652220}" type="pres">
      <dgm:prSet presAssocID="{DE395F76-2D55-44BD-8A7A-DBC897BF9BE5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790949-1122-4A73-B739-6EA91372FB31}" type="pres">
      <dgm:prSet presAssocID="{8AD88D1F-C495-49FC-A28B-FB04B53A95BB}" presName="sibTrans" presStyleCnt="0"/>
      <dgm:spPr/>
    </dgm:pt>
    <dgm:pt modelId="{917E03F5-074E-4593-8CDA-4B52469E5067}" type="pres">
      <dgm:prSet presAssocID="{3FAEBDFE-C2D6-4CA6-AB7A-DD81A8C94B23}" presName="textNode" presStyleLbl="node1" presStyleIdx="3" presStyleCnt="7" custScaleX="11718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E8E989-E2E7-46F7-B788-447031BFCD94}" type="pres">
      <dgm:prSet presAssocID="{716859A8-937B-4F2E-AECD-F6E8EC26FA4B}" presName="sibTrans" presStyleCnt="0"/>
      <dgm:spPr/>
    </dgm:pt>
    <dgm:pt modelId="{7519D020-E405-4907-8701-17214BDB14F8}" type="pres">
      <dgm:prSet presAssocID="{E05EB5EA-F848-4BC9-A6C8-FC244487C78D}" presName="textNode" presStyleLbl="node1" presStyleIdx="4" presStyleCnt="7" custLinFactNeighborX="-5681" custLinFactNeighborY="14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50BFD9-97DA-44D6-B0BA-4CB2CBC7020D}" type="pres">
      <dgm:prSet presAssocID="{76A173C5-CA5C-414B-A4D2-51A4F6F8D970}" presName="sibTrans" presStyleCnt="0"/>
      <dgm:spPr/>
    </dgm:pt>
    <dgm:pt modelId="{1A5BD131-C8E4-4398-A59E-F5A889CE971B}" type="pres">
      <dgm:prSet presAssocID="{2B28CFF3-A760-479E-9794-CCF703CCD7AF}" presName="textNode" presStyleLbl="node1" presStyleIdx="5" presStyleCnt="7" custScaleX="118542" custLinFactNeighborX="1248" custLinFactNeighborY="14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61DCFC-25BE-41EE-8295-7A8E78187D7B}" type="pres">
      <dgm:prSet presAssocID="{86B2B969-6341-42C0-B711-5D90AED40742}" presName="sibTrans" presStyleCnt="0"/>
      <dgm:spPr/>
    </dgm:pt>
    <dgm:pt modelId="{00032666-6CF8-4D71-B98A-87285B48A2A1}" type="pres">
      <dgm:prSet presAssocID="{FF477EC3-452A-4669-82DB-3624375601F1}" presName="textNode" presStyleLbl="node1" presStyleIdx="6" presStyleCnt="7" custScaleX="106566" custLinFactNeighborX="1248" custLinFactNeighborY="14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BABDE8E-6D51-4F3F-9131-8BCAC3E445EF}" type="presOf" srcId="{D5047C0C-1227-4BFE-853B-8E9A5C7B637B}" destId="{499F398F-42FF-44B4-8C95-D89E0692482D}" srcOrd="0" destOrd="0" presId="urn:microsoft.com/office/officeart/2005/8/layout/hProcess9"/>
    <dgm:cxn modelId="{7112C2BE-CE34-4879-802D-2B2E704C22E1}" srcId="{D5047C0C-1227-4BFE-853B-8E9A5C7B637B}" destId="{E05EB5EA-F848-4BC9-A6C8-FC244487C78D}" srcOrd="4" destOrd="0" parTransId="{DD1E1787-4B4E-4F93-B32E-EFD4B7ACE16F}" sibTransId="{76A173C5-CA5C-414B-A4D2-51A4F6F8D970}"/>
    <dgm:cxn modelId="{858B7D1E-9087-400D-832F-8E76A8D10241}" type="presOf" srcId="{E33363D6-06DC-4C8E-8784-173AB0238B3B}" destId="{4D46DC83-E175-4204-8534-EEF0F59F0537}" srcOrd="0" destOrd="0" presId="urn:microsoft.com/office/officeart/2005/8/layout/hProcess9"/>
    <dgm:cxn modelId="{93DC13D2-79EB-4B0E-A3F4-80EAA2F68044}" srcId="{D5047C0C-1227-4BFE-853B-8E9A5C7B637B}" destId="{2B28CFF3-A760-479E-9794-CCF703CCD7AF}" srcOrd="5" destOrd="0" parTransId="{2B14DCD8-5B4B-4B47-B04E-0471C5669F18}" sibTransId="{86B2B969-6341-42C0-B711-5D90AED40742}"/>
    <dgm:cxn modelId="{B59C76CD-D8CE-4592-BD0F-CE261FF652F2}" srcId="{D5047C0C-1227-4BFE-853B-8E9A5C7B637B}" destId="{E33363D6-06DC-4C8E-8784-173AB0238B3B}" srcOrd="0" destOrd="0" parTransId="{294FCF5B-AF4C-4CF4-9032-7C61742442A6}" sibTransId="{5AB1E45B-D0CB-45EF-B320-0F44BBA7B018}"/>
    <dgm:cxn modelId="{9925A881-55CC-4979-85A4-65DD9CC7D835}" type="presOf" srcId="{FF477EC3-452A-4669-82DB-3624375601F1}" destId="{00032666-6CF8-4D71-B98A-87285B48A2A1}" srcOrd="0" destOrd="0" presId="urn:microsoft.com/office/officeart/2005/8/layout/hProcess9"/>
    <dgm:cxn modelId="{0FA4EAD0-8972-483C-9151-056D21BADC12}" type="presOf" srcId="{2B28CFF3-A760-479E-9794-CCF703CCD7AF}" destId="{1A5BD131-C8E4-4398-A59E-F5A889CE971B}" srcOrd="0" destOrd="0" presId="urn:microsoft.com/office/officeart/2005/8/layout/hProcess9"/>
    <dgm:cxn modelId="{E0BD6288-D986-4AC3-83DC-EFD6CF558E2B}" srcId="{D5047C0C-1227-4BFE-853B-8E9A5C7B637B}" destId="{C4DB09E3-2137-48F7-8C3A-2105909E221D}" srcOrd="1" destOrd="0" parTransId="{34728D31-F735-4FBC-84D2-07052AF07695}" sibTransId="{BE265C8E-4BA8-4396-A3ED-06E54B546010}"/>
    <dgm:cxn modelId="{EA8F5DDB-AE60-4D70-80F3-31B57EDE67BC}" srcId="{D5047C0C-1227-4BFE-853B-8E9A5C7B637B}" destId="{3FAEBDFE-C2D6-4CA6-AB7A-DD81A8C94B23}" srcOrd="3" destOrd="0" parTransId="{F2896E5D-347C-4592-B498-E44AAAF3F692}" sibTransId="{716859A8-937B-4F2E-AECD-F6E8EC26FA4B}"/>
    <dgm:cxn modelId="{58B7FDC9-854B-48F3-9A7A-6FC44D322763}" type="presOf" srcId="{DE395F76-2D55-44BD-8A7A-DBC897BF9BE5}" destId="{74456028-D9D7-499A-A0CD-39CD75652220}" srcOrd="0" destOrd="0" presId="urn:microsoft.com/office/officeart/2005/8/layout/hProcess9"/>
    <dgm:cxn modelId="{E0D0B665-EFEF-4BB1-8EC5-3DA1AF57F8E9}" srcId="{D5047C0C-1227-4BFE-853B-8E9A5C7B637B}" destId="{DE395F76-2D55-44BD-8A7A-DBC897BF9BE5}" srcOrd="2" destOrd="0" parTransId="{9DA006D0-6609-49AE-BFD2-63E352C55468}" sibTransId="{8AD88D1F-C495-49FC-A28B-FB04B53A95BB}"/>
    <dgm:cxn modelId="{8568EA1B-8DA0-42CC-B210-4ACD71AA8461}" type="presOf" srcId="{3FAEBDFE-C2D6-4CA6-AB7A-DD81A8C94B23}" destId="{917E03F5-074E-4593-8CDA-4B52469E5067}" srcOrd="0" destOrd="0" presId="urn:microsoft.com/office/officeart/2005/8/layout/hProcess9"/>
    <dgm:cxn modelId="{E22446CC-5339-4EDC-A4C6-9E6A775063CB}" type="presOf" srcId="{C4DB09E3-2137-48F7-8C3A-2105909E221D}" destId="{B3D115D7-5628-4E74-AD10-78CFD351CEDA}" srcOrd="0" destOrd="0" presId="urn:microsoft.com/office/officeart/2005/8/layout/hProcess9"/>
    <dgm:cxn modelId="{2E9FD8F4-54D7-4BA2-99BC-B930CBA7003B}" srcId="{D5047C0C-1227-4BFE-853B-8E9A5C7B637B}" destId="{FF477EC3-452A-4669-82DB-3624375601F1}" srcOrd="6" destOrd="0" parTransId="{2165130B-27F1-4D6D-A111-C6E1A3024CE3}" sibTransId="{3E5377BA-A645-4B05-AEB3-18B9D41C334F}"/>
    <dgm:cxn modelId="{0540B562-7AFA-47E7-8413-DB82D2CFF9F8}" type="presOf" srcId="{E05EB5EA-F848-4BC9-A6C8-FC244487C78D}" destId="{7519D020-E405-4907-8701-17214BDB14F8}" srcOrd="0" destOrd="0" presId="urn:microsoft.com/office/officeart/2005/8/layout/hProcess9"/>
    <dgm:cxn modelId="{F5EB07CF-B0DC-410A-8C1C-C746998DC39F}" type="presParOf" srcId="{499F398F-42FF-44B4-8C95-D89E0692482D}" destId="{823C8BAD-2444-444E-BA8C-499008FE1435}" srcOrd="0" destOrd="0" presId="urn:microsoft.com/office/officeart/2005/8/layout/hProcess9"/>
    <dgm:cxn modelId="{E5BA7B95-6B63-4D4C-B463-5B07F1777B75}" type="presParOf" srcId="{499F398F-42FF-44B4-8C95-D89E0692482D}" destId="{5F6E86BC-A47F-4A9F-9AA1-6D1A05459C3A}" srcOrd="1" destOrd="0" presId="urn:microsoft.com/office/officeart/2005/8/layout/hProcess9"/>
    <dgm:cxn modelId="{BCBD3E26-85E6-4CC4-AD60-8E59E936334B}" type="presParOf" srcId="{5F6E86BC-A47F-4A9F-9AA1-6D1A05459C3A}" destId="{4D46DC83-E175-4204-8534-EEF0F59F0537}" srcOrd="0" destOrd="0" presId="urn:microsoft.com/office/officeart/2005/8/layout/hProcess9"/>
    <dgm:cxn modelId="{83666681-F7AB-4167-B0E0-844BBAF11473}" type="presParOf" srcId="{5F6E86BC-A47F-4A9F-9AA1-6D1A05459C3A}" destId="{F4F82DFB-A358-4D86-A780-B38F55952E92}" srcOrd="1" destOrd="0" presId="urn:microsoft.com/office/officeart/2005/8/layout/hProcess9"/>
    <dgm:cxn modelId="{B364EFD7-C7E4-4633-995D-C07EBB397560}" type="presParOf" srcId="{5F6E86BC-A47F-4A9F-9AA1-6D1A05459C3A}" destId="{B3D115D7-5628-4E74-AD10-78CFD351CEDA}" srcOrd="2" destOrd="0" presId="urn:microsoft.com/office/officeart/2005/8/layout/hProcess9"/>
    <dgm:cxn modelId="{6B701850-33AF-450D-9427-69D1570E0629}" type="presParOf" srcId="{5F6E86BC-A47F-4A9F-9AA1-6D1A05459C3A}" destId="{886A3B12-BFA9-4E24-925B-F3D9E41FD411}" srcOrd="3" destOrd="0" presId="urn:microsoft.com/office/officeart/2005/8/layout/hProcess9"/>
    <dgm:cxn modelId="{AACC15C9-EB6F-41C2-83CF-AF344B4E0FF5}" type="presParOf" srcId="{5F6E86BC-A47F-4A9F-9AA1-6D1A05459C3A}" destId="{74456028-D9D7-499A-A0CD-39CD75652220}" srcOrd="4" destOrd="0" presId="urn:microsoft.com/office/officeart/2005/8/layout/hProcess9"/>
    <dgm:cxn modelId="{46C323BF-B4A1-41BE-92A2-9F0F1F8C97B9}" type="presParOf" srcId="{5F6E86BC-A47F-4A9F-9AA1-6D1A05459C3A}" destId="{E2790949-1122-4A73-B739-6EA91372FB31}" srcOrd="5" destOrd="0" presId="urn:microsoft.com/office/officeart/2005/8/layout/hProcess9"/>
    <dgm:cxn modelId="{E629B033-820D-4F4F-8123-7CEDEE75E075}" type="presParOf" srcId="{5F6E86BC-A47F-4A9F-9AA1-6D1A05459C3A}" destId="{917E03F5-074E-4593-8CDA-4B52469E5067}" srcOrd="6" destOrd="0" presId="urn:microsoft.com/office/officeart/2005/8/layout/hProcess9"/>
    <dgm:cxn modelId="{ECBB0E77-3605-4C41-92D9-62C303889B18}" type="presParOf" srcId="{5F6E86BC-A47F-4A9F-9AA1-6D1A05459C3A}" destId="{15E8E989-E2E7-46F7-B788-447031BFCD94}" srcOrd="7" destOrd="0" presId="urn:microsoft.com/office/officeart/2005/8/layout/hProcess9"/>
    <dgm:cxn modelId="{86F23E69-1BCE-47B4-B307-C1CA70355C9D}" type="presParOf" srcId="{5F6E86BC-A47F-4A9F-9AA1-6D1A05459C3A}" destId="{7519D020-E405-4907-8701-17214BDB14F8}" srcOrd="8" destOrd="0" presId="urn:microsoft.com/office/officeart/2005/8/layout/hProcess9"/>
    <dgm:cxn modelId="{2B855E56-F781-4981-A07F-8EF96A89AB91}" type="presParOf" srcId="{5F6E86BC-A47F-4A9F-9AA1-6D1A05459C3A}" destId="{7050BFD9-97DA-44D6-B0BA-4CB2CBC7020D}" srcOrd="9" destOrd="0" presId="urn:microsoft.com/office/officeart/2005/8/layout/hProcess9"/>
    <dgm:cxn modelId="{F6F46BF0-56B5-420D-B996-56A2AAA1829F}" type="presParOf" srcId="{5F6E86BC-A47F-4A9F-9AA1-6D1A05459C3A}" destId="{1A5BD131-C8E4-4398-A59E-F5A889CE971B}" srcOrd="10" destOrd="0" presId="urn:microsoft.com/office/officeart/2005/8/layout/hProcess9"/>
    <dgm:cxn modelId="{696F3B7F-2C53-4402-9040-C95456A25342}" type="presParOf" srcId="{5F6E86BC-A47F-4A9F-9AA1-6D1A05459C3A}" destId="{C161DCFC-25BE-41EE-8295-7A8E78187D7B}" srcOrd="11" destOrd="0" presId="urn:microsoft.com/office/officeart/2005/8/layout/hProcess9"/>
    <dgm:cxn modelId="{EE6869D6-6152-4146-A080-80A58EE08C47}" type="presParOf" srcId="{5F6E86BC-A47F-4A9F-9AA1-6D1A05459C3A}" destId="{00032666-6CF8-4D71-B98A-87285B48A2A1}" srcOrd="12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C86505-8C80-4033-B9BA-9EA20436AB1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78675B4-9BF3-4292-AE09-4E9F3833AFCE}">
      <dgm:prSet phldrT="[Testo]"/>
      <dgm:spPr/>
      <dgm:t>
        <a:bodyPr/>
        <a:lstStyle/>
        <a:p>
          <a:r>
            <a:rPr lang="it-IT" dirty="0" smtClean="0"/>
            <a:t>MARC21</a:t>
          </a:r>
          <a:endParaRPr lang="it-IT" dirty="0"/>
        </a:p>
      </dgm:t>
    </dgm:pt>
    <dgm:pt modelId="{C3098502-2E24-4F9C-A5FD-B7F88F2CFB0E}" type="parTrans" cxnId="{31D9EF81-AEB9-46A6-94AB-032D9331C0CC}">
      <dgm:prSet/>
      <dgm:spPr/>
      <dgm:t>
        <a:bodyPr/>
        <a:lstStyle/>
        <a:p>
          <a:endParaRPr lang="it-IT"/>
        </a:p>
      </dgm:t>
    </dgm:pt>
    <dgm:pt modelId="{3ECF5C13-4AE1-4509-9EBF-B9B02B492B72}" type="sibTrans" cxnId="{31D9EF81-AEB9-46A6-94AB-032D9331C0CC}">
      <dgm:prSet/>
      <dgm:spPr/>
      <dgm:t>
        <a:bodyPr/>
        <a:lstStyle/>
        <a:p>
          <a:endParaRPr lang="it-IT"/>
        </a:p>
      </dgm:t>
    </dgm:pt>
    <dgm:pt modelId="{59DB9E3E-DEA4-4972-B79C-B2C1142D9977}">
      <dgm:prSet phldrT="[Testo]"/>
      <dgm:spPr/>
      <dgm:t>
        <a:bodyPr/>
        <a:lstStyle/>
        <a:p>
          <a:r>
            <a:rPr lang="it-IT" dirty="0" smtClean="0"/>
            <a:t>Visual </a:t>
          </a:r>
          <a:r>
            <a:rPr lang="it-IT" dirty="0" err="1" smtClean="0"/>
            <a:t>Materials</a:t>
          </a:r>
          <a:endParaRPr lang="it-IT" dirty="0"/>
        </a:p>
      </dgm:t>
    </dgm:pt>
    <dgm:pt modelId="{8FB19090-A816-447F-A3AF-2E72676C36A3}" type="parTrans" cxnId="{81430C5D-BA6F-4BBB-AFBC-4B6D492B1986}">
      <dgm:prSet/>
      <dgm:spPr/>
      <dgm:t>
        <a:bodyPr/>
        <a:lstStyle/>
        <a:p>
          <a:endParaRPr lang="it-IT"/>
        </a:p>
      </dgm:t>
    </dgm:pt>
    <dgm:pt modelId="{62999727-35ED-4E51-9999-3D18E1766688}" type="sibTrans" cxnId="{81430C5D-BA6F-4BBB-AFBC-4B6D492B1986}">
      <dgm:prSet/>
      <dgm:spPr/>
      <dgm:t>
        <a:bodyPr/>
        <a:lstStyle/>
        <a:p>
          <a:endParaRPr lang="it-IT"/>
        </a:p>
      </dgm:t>
    </dgm:pt>
    <dgm:pt modelId="{ABB75DB9-C0F2-4658-8742-94C6C27BCFCF}">
      <dgm:prSet phldrT="[Testo]"/>
      <dgm:spPr/>
      <dgm:t>
        <a:bodyPr/>
        <a:lstStyle/>
        <a:p>
          <a:r>
            <a:rPr lang="it-IT" dirty="0" smtClean="0"/>
            <a:t>TEI-P5 / EAD native XML database</a:t>
          </a:r>
          <a:endParaRPr lang="it-IT" dirty="0"/>
        </a:p>
      </dgm:t>
    </dgm:pt>
    <dgm:pt modelId="{40315F06-B71C-4377-A3FA-3A89A2F35DE8}" type="parTrans" cxnId="{C1BE7ADA-84D4-45E7-ACEB-F56A39F175D1}">
      <dgm:prSet/>
      <dgm:spPr/>
      <dgm:t>
        <a:bodyPr/>
        <a:lstStyle/>
        <a:p>
          <a:endParaRPr lang="it-IT"/>
        </a:p>
      </dgm:t>
    </dgm:pt>
    <dgm:pt modelId="{9D61B095-08D5-457E-B1C1-5D8AEDB3E336}" type="sibTrans" cxnId="{C1BE7ADA-84D4-45E7-ACEB-F56A39F175D1}">
      <dgm:prSet/>
      <dgm:spPr/>
      <dgm:t>
        <a:bodyPr/>
        <a:lstStyle/>
        <a:p>
          <a:endParaRPr lang="it-IT"/>
        </a:p>
      </dgm:t>
    </dgm:pt>
    <dgm:pt modelId="{0F22F7B4-DEFD-43BE-8978-1E93E7E07F85}">
      <dgm:prSet phldrT="[Testo]"/>
      <dgm:spPr/>
      <dgm:t>
        <a:bodyPr/>
        <a:lstStyle/>
        <a:p>
          <a:r>
            <a:rPr lang="it-IT" dirty="0" err="1" smtClean="0"/>
            <a:t>Manuscripts</a:t>
          </a:r>
          <a:endParaRPr lang="it-IT" dirty="0" smtClean="0"/>
        </a:p>
      </dgm:t>
    </dgm:pt>
    <dgm:pt modelId="{B153E367-BE75-44CC-A0A0-1EFA4C233DB0}" type="parTrans" cxnId="{7B7FEA8D-F3BC-4360-84E1-B13B2ED91E8A}">
      <dgm:prSet/>
      <dgm:spPr/>
      <dgm:t>
        <a:bodyPr/>
        <a:lstStyle/>
        <a:p>
          <a:endParaRPr lang="it-IT"/>
        </a:p>
      </dgm:t>
    </dgm:pt>
    <dgm:pt modelId="{F699A813-4D12-4171-83F1-F62EDE46386B}" type="sibTrans" cxnId="{7B7FEA8D-F3BC-4360-84E1-B13B2ED91E8A}">
      <dgm:prSet/>
      <dgm:spPr/>
      <dgm:t>
        <a:bodyPr/>
        <a:lstStyle/>
        <a:p>
          <a:endParaRPr lang="it-IT"/>
        </a:p>
      </dgm:t>
    </dgm:pt>
    <dgm:pt modelId="{841F172C-ACEA-4DB7-8EBF-D0E6FD3E3F2B}">
      <dgm:prSet phldrT="[Testo]"/>
      <dgm:spPr/>
      <dgm:t>
        <a:bodyPr/>
        <a:lstStyle/>
        <a:p>
          <a:r>
            <a:rPr lang="it-IT" dirty="0" err="1" smtClean="0"/>
            <a:t>Coins</a:t>
          </a:r>
          <a:endParaRPr lang="it-IT" dirty="0" smtClean="0"/>
        </a:p>
        <a:p>
          <a:r>
            <a:rPr lang="it-IT" dirty="0" err="1" smtClean="0"/>
            <a:t>Medals</a:t>
          </a:r>
          <a:endParaRPr lang="it-IT" dirty="0"/>
        </a:p>
      </dgm:t>
    </dgm:pt>
    <dgm:pt modelId="{55B71327-2CFE-4446-AF78-C122FB3B00FF}" type="parTrans" cxnId="{160A453D-A23D-4407-B241-7CEC75B4B946}">
      <dgm:prSet/>
      <dgm:spPr/>
      <dgm:t>
        <a:bodyPr/>
        <a:lstStyle/>
        <a:p>
          <a:endParaRPr lang="it-IT"/>
        </a:p>
      </dgm:t>
    </dgm:pt>
    <dgm:pt modelId="{00CFC6A2-E65B-4B72-ADA0-56AD25290543}" type="sibTrans" cxnId="{160A453D-A23D-4407-B241-7CEC75B4B946}">
      <dgm:prSet/>
      <dgm:spPr/>
      <dgm:t>
        <a:bodyPr/>
        <a:lstStyle/>
        <a:p>
          <a:endParaRPr lang="it-IT"/>
        </a:p>
      </dgm:t>
    </dgm:pt>
    <dgm:pt modelId="{C650D1D5-F1D3-4349-913D-FB9A114EE8AE}">
      <dgm:prSet phldrT="[Testo]"/>
      <dgm:spPr/>
      <dgm:t>
        <a:bodyPr/>
        <a:lstStyle/>
        <a:p>
          <a:r>
            <a:rPr lang="it-IT" dirty="0" smtClean="0"/>
            <a:t>Archives</a:t>
          </a:r>
        </a:p>
        <a:p>
          <a:endParaRPr lang="it-IT" dirty="0" smtClean="0"/>
        </a:p>
      </dgm:t>
    </dgm:pt>
    <dgm:pt modelId="{BB73815A-BFDA-47E4-921F-DE41CFD65FDA}" type="parTrans" cxnId="{CD1A657C-A3C4-4390-AB0E-54611F810B95}">
      <dgm:prSet/>
      <dgm:spPr/>
      <dgm:t>
        <a:bodyPr/>
        <a:lstStyle/>
        <a:p>
          <a:endParaRPr lang="it-IT"/>
        </a:p>
      </dgm:t>
    </dgm:pt>
    <dgm:pt modelId="{2EFA74A5-2CFB-42C4-9069-EA18B20188AE}" type="sibTrans" cxnId="{CD1A657C-A3C4-4390-AB0E-54611F810B95}">
      <dgm:prSet/>
      <dgm:spPr/>
      <dgm:t>
        <a:bodyPr/>
        <a:lstStyle/>
        <a:p>
          <a:endParaRPr lang="it-IT"/>
        </a:p>
      </dgm:t>
    </dgm:pt>
    <dgm:pt modelId="{7BDA5BB0-4108-44A2-BF06-364DDFAA4E47}">
      <dgm:prSet phldrT="[Testo]"/>
      <dgm:spPr/>
      <dgm:t>
        <a:bodyPr/>
        <a:lstStyle/>
        <a:p>
          <a:r>
            <a:rPr lang="it-IT" dirty="0" err="1" smtClean="0"/>
            <a:t>Printed</a:t>
          </a:r>
          <a:r>
            <a:rPr lang="it-IT" dirty="0" smtClean="0"/>
            <a:t> books</a:t>
          </a:r>
          <a:endParaRPr lang="it-IT" dirty="0"/>
        </a:p>
      </dgm:t>
    </dgm:pt>
    <dgm:pt modelId="{DBD95684-D380-4A9D-805C-16E24CCACF5F}" type="sibTrans" cxnId="{2A0E9EEA-A6E1-4351-88BA-6258944C45AA}">
      <dgm:prSet/>
      <dgm:spPr/>
      <dgm:t>
        <a:bodyPr/>
        <a:lstStyle/>
        <a:p>
          <a:endParaRPr lang="it-IT"/>
        </a:p>
      </dgm:t>
    </dgm:pt>
    <dgm:pt modelId="{11C1DA82-80C0-4493-9B71-068AC38DE95A}" type="parTrans" cxnId="{2A0E9EEA-A6E1-4351-88BA-6258944C45AA}">
      <dgm:prSet/>
      <dgm:spPr/>
      <dgm:t>
        <a:bodyPr/>
        <a:lstStyle/>
        <a:p>
          <a:endParaRPr lang="it-IT"/>
        </a:p>
      </dgm:t>
    </dgm:pt>
    <dgm:pt modelId="{BDAD4EB1-F6CE-48E6-8507-336EAB7E2A89}" type="pres">
      <dgm:prSet presAssocID="{07C86505-8C80-4033-B9BA-9EA20436AB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FFFAED19-034E-46E6-9880-71F65015D774}" type="pres">
      <dgm:prSet presAssocID="{778675B4-9BF3-4292-AE09-4E9F3833AFCE}" presName="root" presStyleCnt="0"/>
      <dgm:spPr/>
    </dgm:pt>
    <dgm:pt modelId="{9D67DFF8-4391-4267-BCB3-94B1FC54B637}" type="pres">
      <dgm:prSet presAssocID="{778675B4-9BF3-4292-AE09-4E9F3833AFCE}" presName="rootComposite" presStyleCnt="0"/>
      <dgm:spPr/>
    </dgm:pt>
    <dgm:pt modelId="{4559E278-9BFF-4A05-8B0C-9C26F227557E}" type="pres">
      <dgm:prSet presAssocID="{778675B4-9BF3-4292-AE09-4E9F3833AFCE}" presName="rootText" presStyleLbl="node1" presStyleIdx="0" presStyleCnt="2"/>
      <dgm:spPr/>
      <dgm:t>
        <a:bodyPr/>
        <a:lstStyle/>
        <a:p>
          <a:endParaRPr lang="it-IT"/>
        </a:p>
      </dgm:t>
    </dgm:pt>
    <dgm:pt modelId="{4B753D3F-128E-4D45-B9F5-164FDE252E55}" type="pres">
      <dgm:prSet presAssocID="{778675B4-9BF3-4292-AE09-4E9F3833AFCE}" presName="rootConnector" presStyleLbl="node1" presStyleIdx="0" presStyleCnt="2"/>
      <dgm:spPr/>
      <dgm:t>
        <a:bodyPr/>
        <a:lstStyle/>
        <a:p>
          <a:endParaRPr lang="it-IT"/>
        </a:p>
      </dgm:t>
    </dgm:pt>
    <dgm:pt modelId="{B338CF7F-7E47-48DE-A4FC-4B9F1BBCF520}" type="pres">
      <dgm:prSet presAssocID="{778675B4-9BF3-4292-AE09-4E9F3833AFCE}" presName="childShape" presStyleCnt="0"/>
      <dgm:spPr/>
    </dgm:pt>
    <dgm:pt modelId="{56E8D1B7-CB49-4DDE-B34D-57E6C01F76A6}" type="pres">
      <dgm:prSet presAssocID="{11C1DA82-80C0-4493-9B71-068AC38DE95A}" presName="Name13" presStyleLbl="parChTrans1D2" presStyleIdx="0" presStyleCnt="5"/>
      <dgm:spPr/>
      <dgm:t>
        <a:bodyPr/>
        <a:lstStyle/>
        <a:p>
          <a:endParaRPr lang="it-IT"/>
        </a:p>
      </dgm:t>
    </dgm:pt>
    <dgm:pt modelId="{BAE9982E-84B5-4CB7-8105-A9F9DC956606}" type="pres">
      <dgm:prSet presAssocID="{7BDA5BB0-4108-44A2-BF06-364DDFAA4E47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5F9994-E773-448B-9560-50A118838371}" type="pres">
      <dgm:prSet presAssocID="{8FB19090-A816-447F-A3AF-2E72676C36A3}" presName="Name13" presStyleLbl="parChTrans1D2" presStyleIdx="1" presStyleCnt="5"/>
      <dgm:spPr/>
      <dgm:t>
        <a:bodyPr/>
        <a:lstStyle/>
        <a:p>
          <a:endParaRPr lang="it-IT"/>
        </a:p>
      </dgm:t>
    </dgm:pt>
    <dgm:pt modelId="{099BC80F-8297-436F-8CBB-1E9589E6CEAF}" type="pres">
      <dgm:prSet presAssocID="{59DB9E3E-DEA4-4972-B79C-B2C1142D9977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27745D-CBC8-432D-AE32-A26E013D6692}" type="pres">
      <dgm:prSet presAssocID="{55B71327-2CFE-4446-AF78-C122FB3B00FF}" presName="Name13" presStyleLbl="parChTrans1D2" presStyleIdx="2" presStyleCnt="5"/>
      <dgm:spPr/>
      <dgm:t>
        <a:bodyPr/>
        <a:lstStyle/>
        <a:p>
          <a:endParaRPr lang="it-IT"/>
        </a:p>
      </dgm:t>
    </dgm:pt>
    <dgm:pt modelId="{D56F6F94-838D-4A23-BEDD-9038348D4A75}" type="pres">
      <dgm:prSet presAssocID="{841F172C-ACEA-4DB7-8EBF-D0E6FD3E3F2B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D08FAA-EAC4-4831-B8C7-959B37267D6B}" type="pres">
      <dgm:prSet presAssocID="{ABB75DB9-C0F2-4658-8742-94C6C27BCFCF}" presName="root" presStyleCnt="0"/>
      <dgm:spPr/>
    </dgm:pt>
    <dgm:pt modelId="{8EEB8B4D-88DE-45F5-86C9-9520ACABCE70}" type="pres">
      <dgm:prSet presAssocID="{ABB75DB9-C0F2-4658-8742-94C6C27BCFCF}" presName="rootComposite" presStyleCnt="0"/>
      <dgm:spPr/>
    </dgm:pt>
    <dgm:pt modelId="{DC7B3E50-52D4-41DF-948A-088309607930}" type="pres">
      <dgm:prSet presAssocID="{ABB75DB9-C0F2-4658-8742-94C6C27BCFCF}" presName="rootText" presStyleLbl="node1" presStyleIdx="1" presStyleCnt="2" custLinFactNeighborX="5620" custLinFactNeighborY="-363"/>
      <dgm:spPr/>
      <dgm:t>
        <a:bodyPr/>
        <a:lstStyle/>
        <a:p>
          <a:endParaRPr lang="it-IT"/>
        </a:p>
      </dgm:t>
    </dgm:pt>
    <dgm:pt modelId="{4E0F5DEA-BDDB-4B12-98A1-C980E2644F6B}" type="pres">
      <dgm:prSet presAssocID="{ABB75DB9-C0F2-4658-8742-94C6C27BCFCF}" presName="rootConnector" presStyleLbl="node1" presStyleIdx="1" presStyleCnt="2"/>
      <dgm:spPr/>
      <dgm:t>
        <a:bodyPr/>
        <a:lstStyle/>
        <a:p>
          <a:endParaRPr lang="it-IT"/>
        </a:p>
      </dgm:t>
    </dgm:pt>
    <dgm:pt modelId="{B727802C-7B8A-4F65-8388-95E0CEF94078}" type="pres">
      <dgm:prSet presAssocID="{ABB75DB9-C0F2-4658-8742-94C6C27BCFCF}" presName="childShape" presStyleCnt="0"/>
      <dgm:spPr/>
    </dgm:pt>
    <dgm:pt modelId="{97750EFF-2581-4AB4-90F6-6528A13DA736}" type="pres">
      <dgm:prSet presAssocID="{B153E367-BE75-44CC-A0A0-1EFA4C233DB0}" presName="Name13" presStyleLbl="parChTrans1D2" presStyleIdx="3" presStyleCnt="5"/>
      <dgm:spPr/>
      <dgm:t>
        <a:bodyPr/>
        <a:lstStyle/>
        <a:p>
          <a:endParaRPr lang="it-IT"/>
        </a:p>
      </dgm:t>
    </dgm:pt>
    <dgm:pt modelId="{0FA04BFF-6524-4DB9-87C2-2319975C9604}" type="pres">
      <dgm:prSet presAssocID="{0F22F7B4-DEFD-43BE-8978-1E93E7E07F85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E6D618-21F1-4D0B-8856-EDD4D309DA08}" type="pres">
      <dgm:prSet presAssocID="{BB73815A-BFDA-47E4-921F-DE41CFD65FDA}" presName="Name13" presStyleLbl="parChTrans1D2" presStyleIdx="4" presStyleCnt="5"/>
      <dgm:spPr/>
      <dgm:t>
        <a:bodyPr/>
        <a:lstStyle/>
        <a:p>
          <a:endParaRPr lang="it-IT"/>
        </a:p>
      </dgm:t>
    </dgm:pt>
    <dgm:pt modelId="{CD66F5B5-8292-4A51-B01C-6C1F78460A67}" type="pres">
      <dgm:prSet presAssocID="{C650D1D5-F1D3-4349-913D-FB9A114EE8AE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60A453D-A23D-4407-B241-7CEC75B4B946}" srcId="{778675B4-9BF3-4292-AE09-4E9F3833AFCE}" destId="{841F172C-ACEA-4DB7-8EBF-D0E6FD3E3F2B}" srcOrd="2" destOrd="0" parTransId="{55B71327-2CFE-4446-AF78-C122FB3B00FF}" sibTransId="{00CFC6A2-E65B-4B72-ADA0-56AD25290543}"/>
    <dgm:cxn modelId="{D0072D60-C58E-40BA-8F7B-7FE83025ADE1}" type="presOf" srcId="{0F22F7B4-DEFD-43BE-8978-1E93E7E07F85}" destId="{0FA04BFF-6524-4DB9-87C2-2319975C9604}" srcOrd="0" destOrd="0" presId="urn:microsoft.com/office/officeart/2005/8/layout/hierarchy3"/>
    <dgm:cxn modelId="{BB245847-8CFF-4203-B8BB-9ED415B621CD}" type="presOf" srcId="{ABB75DB9-C0F2-4658-8742-94C6C27BCFCF}" destId="{DC7B3E50-52D4-41DF-948A-088309607930}" srcOrd="0" destOrd="0" presId="urn:microsoft.com/office/officeart/2005/8/layout/hierarchy3"/>
    <dgm:cxn modelId="{C1BE7ADA-84D4-45E7-ACEB-F56A39F175D1}" srcId="{07C86505-8C80-4033-B9BA-9EA20436AB1D}" destId="{ABB75DB9-C0F2-4658-8742-94C6C27BCFCF}" srcOrd="1" destOrd="0" parTransId="{40315F06-B71C-4377-A3FA-3A89A2F35DE8}" sibTransId="{9D61B095-08D5-457E-B1C1-5D8AEDB3E336}"/>
    <dgm:cxn modelId="{4AC58855-128A-43FE-92F1-636B55607171}" type="presOf" srcId="{7BDA5BB0-4108-44A2-BF06-364DDFAA4E47}" destId="{BAE9982E-84B5-4CB7-8105-A9F9DC956606}" srcOrd="0" destOrd="0" presId="urn:microsoft.com/office/officeart/2005/8/layout/hierarchy3"/>
    <dgm:cxn modelId="{3B2B9CED-A603-45C9-9E93-6CB4F69FD37F}" type="presOf" srcId="{07C86505-8C80-4033-B9BA-9EA20436AB1D}" destId="{BDAD4EB1-F6CE-48E6-8507-336EAB7E2A89}" srcOrd="0" destOrd="0" presId="urn:microsoft.com/office/officeart/2005/8/layout/hierarchy3"/>
    <dgm:cxn modelId="{7B7FEA8D-F3BC-4360-84E1-B13B2ED91E8A}" srcId="{ABB75DB9-C0F2-4658-8742-94C6C27BCFCF}" destId="{0F22F7B4-DEFD-43BE-8978-1E93E7E07F85}" srcOrd="0" destOrd="0" parTransId="{B153E367-BE75-44CC-A0A0-1EFA4C233DB0}" sibTransId="{F699A813-4D12-4171-83F1-F62EDE46386B}"/>
    <dgm:cxn modelId="{4C0F8ECC-13DD-49E6-96E4-9F1E090038A1}" type="presOf" srcId="{C650D1D5-F1D3-4349-913D-FB9A114EE8AE}" destId="{CD66F5B5-8292-4A51-B01C-6C1F78460A67}" srcOrd="0" destOrd="0" presId="urn:microsoft.com/office/officeart/2005/8/layout/hierarchy3"/>
    <dgm:cxn modelId="{CD1A657C-A3C4-4390-AB0E-54611F810B95}" srcId="{ABB75DB9-C0F2-4658-8742-94C6C27BCFCF}" destId="{C650D1D5-F1D3-4349-913D-FB9A114EE8AE}" srcOrd="1" destOrd="0" parTransId="{BB73815A-BFDA-47E4-921F-DE41CFD65FDA}" sibTransId="{2EFA74A5-2CFB-42C4-9069-EA18B20188AE}"/>
    <dgm:cxn modelId="{A91C176A-391E-4787-A1BA-7CA985990242}" type="presOf" srcId="{841F172C-ACEA-4DB7-8EBF-D0E6FD3E3F2B}" destId="{D56F6F94-838D-4A23-BEDD-9038348D4A75}" srcOrd="0" destOrd="0" presId="urn:microsoft.com/office/officeart/2005/8/layout/hierarchy3"/>
    <dgm:cxn modelId="{DE6A1F69-61E0-49C3-8817-2B9A4A4B2B51}" type="presOf" srcId="{778675B4-9BF3-4292-AE09-4E9F3833AFCE}" destId="{4B753D3F-128E-4D45-B9F5-164FDE252E55}" srcOrd="1" destOrd="0" presId="urn:microsoft.com/office/officeart/2005/8/layout/hierarchy3"/>
    <dgm:cxn modelId="{2A0E9EEA-A6E1-4351-88BA-6258944C45AA}" srcId="{778675B4-9BF3-4292-AE09-4E9F3833AFCE}" destId="{7BDA5BB0-4108-44A2-BF06-364DDFAA4E47}" srcOrd="0" destOrd="0" parTransId="{11C1DA82-80C0-4493-9B71-068AC38DE95A}" sibTransId="{DBD95684-D380-4A9D-805C-16E24CCACF5F}"/>
    <dgm:cxn modelId="{F4FBE466-65C2-45C8-B56A-BDB00F849C0C}" type="presOf" srcId="{ABB75DB9-C0F2-4658-8742-94C6C27BCFCF}" destId="{4E0F5DEA-BDDB-4B12-98A1-C980E2644F6B}" srcOrd="1" destOrd="0" presId="urn:microsoft.com/office/officeart/2005/8/layout/hierarchy3"/>
    <dgm:cxn modelId="{7C4AAD55-5360-4C43-92D3-F25F693150D0}" type="presOf" srcId="{11C1DA82-80C0-4493-9B71-068AC38DE95A}" destId="{56E8D1B7-CB49-4DDE-B34D-57E6C01F76A6}" srcOrd="0" destOrd="0" presId="urn:microsoft.com/office/officeart/2005/8/layout/hierarchy3"/>
    <dgm:cxn modelId="{9196BF9F-6495-487E-ACB5-EDD06CCC711B}" type="presOf" srcId="{59DB9E3E-DEA4-4972-B79C-B2C1142D9977}" destId="{099BC80F-8297-436F-8CBB-1E9589E6CEAF}" srcOrd="0" destOrd="0" presId="urn:microsoft.com/office/officeart/2005/8/layout/hierarchy3"/>
    <dgm:cxn modelId="{1EE5708F-A391-4B64-A1DE-25E1008ECA24}" type="presOf" srcId="{778675B4-9BF3-4292-AE09-4E9F3833AFCE}" destId="{4559E278-9BFF-4A05-8B0C-9C26F227557E}" srcOrd="0" destOrd="0" presId="urn:microsoft.com/office/officeart/2005/8/layout/hierarchy3"/>
    <dgm:cxn modelId="{81430C5D-BA6F-4BBB-AFBC-4B6D492B1986}" srcId="{778675B4-9BF3-4292-AE09-4E9F3833AFCE}" destId="{59DB9E3E-DEA4-4972-B79C-B2C1142D9977}" srcOrd="1" destOrd="0" parTransId="{8FB19090-A816-447F-A3AF-2E72676C36A3}" sibTransId="{62999727-35ED-4E51-9999-3D18E1766688}"/>
    <dgm:cxn modelId="{C7F040C2-B358-4AFF-9C47-A9FEAC3E4DE2}" type="presOf" srcId="{B153E367-BE75-44CC-A0A0-1EFA4C233DB0}" destId="{97750EFF-2581-4AB4-90F6-6528A13DA736}" srcOrd="0" destOrd="0" presId="urn:microsoft.com/office/officeart/2005/8/layout/hierarchy3"/>
    <dgm:cxn modelId="{34DC5E14-5EE4-41AB-968E-CFED4589D298}" type="presOf" srcId="{8FB19090-A816-447F-A3AF-2E72676C36A3}" destId="{835F9994-E773-448B-9560-50A118838371}" srcOrd="0" destOrd="0" presId="urn:microsoft.com/office/officeart/2005/8/layout/hierarchy3"/>
    <dgm:cxn modelId="{A065D029-EAF1-4BBA-8FC4-96D1774C0549}" type="presOf" srcId="{BB73815A-BFDA-47E4-921F-DE41CFD65FDA}" destId="{DBE6D618-21F1-4D0B-8856-EDD4D309DA08}" srcOrd="0" destOrd="0" presId="urn:microsoft.com/office/officeart/2005/8/layout/hierarchy3"/>
    <dgm:cxn modelId="{31D9EF81-AEB9-46A6-94AB-032D9331C0CC}" srcId="{07C86505-8C80-4033-B9BA-9EA20436AB1D}" destId="{778675B4-9BF3-4292-AE09-4E9F3833AFCE}" srcOrd="0" destOrd="0" parTransId="{C3098502-2E24-4F9C-A5FD-B7F88F2CFB0E}" sibTransId="{3ECF5C13-4AE1-4509-9EBF-B9B02B492B72}"/>
    <dgm:cxn modelId="{72325642-260F-4CCD-BE80-F6EC184BB7B6}" type="presOf" srcId="{55B71327-2CFE-4446-AF78-C122FB3B00FF}" destId="{7D27745D-CBC8-432D-AE32-A26E013D6692}" srcOrd="0" destOrd="0" presId="urn:microsoft.com/office/officeart/2005/8/layout/hierarchy3"/>
    <dgm:cxn modelId="{15C7157C-0B89-46E6-B15B-71457AECBFC5}" type="presParOf" srcId="{BDAD4EB1-F6CE-48E6-8507-336EAB7E2A89}" destId="{FFFAED19-034E-46E6-9880-71F65015D774}" srcOrd="0" destOrd="0" presId="urn:microsoft.com/office/officeart/2005/8/layout/hierarchy3"/>
    <dgm:cxn modelId="{8C96D716-9E8F-4390-8AA3-EE4111D988FB}" type="presParOf" srcId="{FFFAED19-034E-46E6-9880-71F65015D774}" destId="{9D67DFF8-4391-4267-BCB3-94B1FC54B637}" srcOrd="0" destOrd="0" presId="urn:microsoft.com/office/officeart/2005/8/layout/hierarchy3"/>
    <dgm:cxn modelId="{67E7D7C6-C5A0-4E76-904E-7FF641B8B60B}" type="presParOf" srcId="{9D67DFF8-4391-4267-BCB3-94B1FC54B637}" destId="{4559E278-9BFF-4A05-8B0C-9C26F227557E}" srcOrd="0" destOrd="0" presId="urn:microsoft.com/office/officeart/2005/8/layout/hierarchy3"/>
    <dgm:cxn modelId="{D825E467-7881-4CFA-B286-42429768CD27}" type="presParOf" srcId="{9D67DFF8-4391-4267-BCB3-94B1FC54B637}" destId="{4B753D3F-128E-4D45-B9F5-164FDE252E55}" srcOrd="1" destOrd="0" presId="urn:microsoft.com/office/officeart/2005/8/layout/hierarchy3"/>
    <dgm:cxn modelId="{66154A02-0D10-4B15-ABA8-D2DEEC8F3A52}" type="presParOf" srcId="{FFFAED19-034E-46E6-9880-71F65015D774}" destId="{B338CF7F-7E47-48DE-A4FC-4B9F1BBCF520}" srcOrd="1" destOrd="0" presId="urn:microsoft.com/office/officeart/2005/8/layout/hierarchy3"/>
    <dgm:cxn modelId="{D8212A38-A6CD-4C16-AE9C-66111531C9DC}" type="presParOf" srcId="{B338CF7F-7E47-48DE-A4FC-4B9F1BBCF520}" destId="{56E8D1B7-CB49-4DDE-B34D-57E6C01F76A6}" srcOrd="0" destOrd="0" presId="urn:microsoft.com/office/officeart/2005/8/layout/hierarchy3"/>
    <dgm:cxn modelId="{9943F28C-DAAE-465F-A119-4A249AAD72BB}" type="presParOf" srcId="{B338CF7F-7E47-48DE-A4FC-4B9F1BBCF520}" destId="{BAE9982E-84B5-4CB7-8105-A9F9DC956606}" srcOrd="1" destOrd="0" presId="urn:microsoft.com/office/officeart/2005/8/layout/hierarchy3"/>
    <dgm:cxn modelId="{1F5CDD0A-222A-40DE-9BAB-6EC8DE74B11C}" type="presParOf" srcId="{B338CF7F-7E47-48DE-A4FC-4B9F1BBCF520}" destId="{835F9994-E773-448B-9560-50A118838371}" srcOrd="2" destOrd="0" presId="urn:microsoft.com/office/officeart/2005/8/layout/hierarchy3"/>
    <dgm:cxn modelId="{5EF14967-473E-47B0-AC87-BF992EF9CF7B}" type="presParOf" srcId="{B338CF7F-7E47-48DE-A4FC-4B9F1BBCF520}" destId="{099BC80F-8297-436F-8CBB-1E9589E6CEAF}" srcOrd="3" destOrd="0" presId="urn:microsoft.com/office/officeart/2005/8/layout/hierarchy3"/>
    <dgm:cxn modelId="{24EB354F-EA83-46DC-A478-9DEE0066AA5B}" type="presParOf" srcId="{B338CF7F-7E47-48DE-A4FC-4B9F1BBCF520}" destId="{7D27745D-CBC8-432D-AE32-A26E013D6692}" srcOrd="4" destOrd="0" presId="urn:microsoft.com/office/officeart/2005/8/layout/hierarchy3"/>
    <dgm:cxn modelId="{A882BDE9-F53A-4106-A842-5A3409C37ADC}" type="presParOf" srcId="{B338CF7F-7E47-48DE-A4FC-4B9F1BBCF520}" destId="{D56F6F94-838D-4A23-BEDD-9038348D4A75}" srcOrd="5" destOrd="0" presId="urn:microsoft.com/office/officeart/2005/8/layout/hierarchy3"/>
    <dgm:cxn modelId="{37E635FA-7C40-440D-8BC7-8A61778587BB}" type="presParOf" srcId="{BDAD4EB1-F6CE-48E6-8507-336EAB7E2A89}" destId="{6CD08FAA-EAC4-4831-B8C7-959B37267D6B}" srcOrd="1" destOrd="0" presId="urn:microsoft.com/office/officeart/2005/8/layout/hierarchy3"/>
    <dgm:cxn modelId="{435E9FCF-CBA9-470B-9B5B-917289E5F71E}" type="presParOf" srcId="{6CD08FAA-EAC4-4831-B8C7-959B37267D6B}" destId="{8EEB8B4D-88DE-45F5-86C9-9520ACABCE70}" srcOrd="0" destOrd="0" presId="urn:microsoft.com/office/officeart/2005/8/layout/hierarchy3"/>
    <dgm:cxn modelId="{539D1878-D137-4F57-BF43-85F95A4EC38A}" type="presParOf" srcId="{8EEB8B4D-88DE-45F5-86C9-9520ACABCE70}" destId="{DC7B3E50-52D4-41DF-948A-088309607930}" srcOrd="0" destOrd="0" presId="urn:microsoft.com/office/officeart/2005/8/layout/hierarchy3"/>
    <dgm:cxn modelId="{FF9ED066-31E8-43FB-B31D-3B5E9F93E855}" type="presParOf" srcId="{8EEB8B4D-88DE-45F5-86C9-9520ACABCE70}" destId="{4E0F5DEA-BDDB-4B12-98A1-C980E2644F6B}" srcOrd="1" destOrd="0" presId="urn:microsoft.com/office/officeart/2005/8/layout/hierarchy3"/>
    <dgm:cxn modelId="{67A0F10F-94C9-4F42-BCFD-65B7C834A1BC}" type="presParOf" srcId="{6CD08FAA-EAC4-4831-B8C7-959B37267D6B}" destId="{B727802C-7B8A-4F65-8388-95E0CEF94078}" srcOrd="1" destOrd="0" presId="urn:microsoft.com/office/officeart/2005/8/layout/hierarchy3"/>
    <dgm:cxn modelId="{32F33E37-D002-4529-B786-110F0A5BDE45}" type="presParOf" srcId="{B727802C-7B8A-4F65-8388-95E0CEF94078}" destId="{97750EFF-2581-4AB4-90F6-6528A13DA736}" srcOrd="0" destOrd="0" presId="urn:microsoft.com/office/officeart/2005/8/layout/hierarchy3"/>
    <dgm:cxn modelId="{FF8A638F-126C-47BE-A229-C82C3F2933E8}" type="presParOf" srcId="{B727802C-7B8A-4F65-8388-95E0CEF94078}" destId="{0FA04BFF-6524-4DB9-87C2-2319975C9604}" srcOrd="1" destOrd="0" presId="urn:microsoft.com/office/officeart/2005/8/layout/hierarchy3"/>
    <dgm:cxn modelId="{99673BA4-BBCB-46C7-B6D8-A806224D086A}" type="presParOf" srcId="{B727802C-7B8A-4F65-8388-95E0CEF94078}" destId="{DBE6D618-21F1-4D0B-8856-EDD4D309DA08}" srcOrd="2" destOrd="0" presId="urn:microsoft.com/office/officeart/2005/8/layout/hierarchy3"/>
    <dgm:cxn modelId="{B9D03752-500D-4AB8-8D70-7EA191713CB0}" type="presParOf" srcId="{B727802C-7B8A-4F65-8388-95E0CEF94078}" destId="{CD66F5B5-8292-4A51-B01C-6C1F78460A6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39E292-32F3-C041-8D23-CACE3F96C0F3}" type="doc">
      <dgm:prSet loTypeId="urn:microsoft.com/office/officeart/2009/3/layout/StepUpProcess" loCatId="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0D2053-B3D1-9E47-8BA0-6C7B674D2605}">
      <dgm:prSet phldrT="[Testo]" custT="1"/>
      <dgm:spPr/>
      <dgm:t>
        <a:bodyPr/>
        <a:lstStyle/>
        <a:p>
          <a:r>
            <a:rPr lang="it-IT" sz="2000" dirty="0" smtClean="0"/>
            <a:t>File </a:t>
          </a:r>
          <a:r>
            <a:rPr lang="it-IT" sz="2000" dirty="0" err="1" smtClean="0"/>
            <a:t>name</a:t>
          </a:r>
          <a:r>
            <a:rPr lang="it-IT" sz="2000" dirty="0" smtClean="0"/>
            <a:t> (</a:t>
          </a:r>
          <a:r>
            <a:rPr lang="it-IT" sz="2000" dirty="0" err="1" smtClean="0"/>
            <a:t>acquisition</a:t>
          </a:r>
          <a:r>
            <a:rPr lang="it-IT" sz="2000" dirty="0" smtClean="0"/>
            <a:t>)</a:t>
          </a:r>
        </a:p>
        <a:p>
          <a:r>
            <a:rPr lang="it-IT" sz="2000" dirty="0" err="1" smtClean="0"/>
            <a:t>Technical</a:t>
          </a:r>
          <a:r>
            <a:rPr lang="it-IT" sz="2000" dirty="0" smtClean="0"/>
            <a:t> </a:t>
          </a:r>
          <a:r>
            <a:rPr lang="it-IT" sz="2000" dirty="0" err="1" smtClean="0"/>
            <a:t>metadata</a:t>
          </a:r>
          <a:endParaRPr lang="it-IT" sz="2000" dirty="0" smtClean="0"/>
        </a:p>
        <a:p>
          <a:r>
            <a:rPr lang="it-IT" sz="2000" dirty="0" err="1" smtClean="0"/>
            <a:t>Other</a:t>
          </a:r>
          <a:r>
            <a:rPr lang="it-IT" sz="2000" dirty="0" smtClean="0"/>
            <a:t> information</a:t>
          </a:r>
        </a:p>
        <a:p>
          <a:r>
            <a:rPr lang="it-IT" sz="2000" dirty="0" smtClean="0"/>
            <a:t>(e.g. log </a:t>
          </a:r>
          <a:r>
            <a:rPr lang="it-IT" sz="2000" dirty="0" err="1" smtClean="0"/>
            <a:t>files</a:t>
          </a:r>
          <a:r>
            <a:rPr lang="it-IT" sz="2000" dirty="0" smtClean="0"/>
            <a:t> </a:t>
          </a:r>
          <a:r>
            <a:rPr lang="it-IT" sz="2000" dirty="0" err="1" smtClean="0"/>
            <a:t>from</a:t>
          </a:r>
          <a:r>
            <a:rPr lang="it-IT" sz="2000" dirty="0" smtClean="0"/>
            <a:t> the </a:t>
          </a:r>
          <a:r>
            <a:rPr lang="it-IT" sz="2000" dirty="0" err="1" smtClean="0"/>
            <a:t>acquisition</a:t>
          </a:r>
          <a:r>
            <a:rPr lang="it-IT" sz="2000" dirty="0" smtClean="0"/>
            <a:t> </a:t>
          </a:r>
          <a:r>
            <a:rPr lang="it-IT" sz="2000" dirty="0" err="1" smtClean="0"/>
            <a:t>devices</a:t>
          </a:r>
          <a:r>
            <a:rPr lang="it-IT" sz="2000" dirty="0" smtClean="0"/>
            <a:t>)</a:t>
          </a:r>
          <a:endParaRPr lang="it-IT" sz="2000" dirty="0"/>
        </a:p>
      </dgm:t>
    </dgm:pt>
    <dgm:pt modelId="{A6E3806B-EA30-3B49-A720-E5D28217F92D}" type="parTrans" cxnId="{7737D605-D5B5-5E44-A803-FC5827EC219E}">
      <dgm:prSet/>
      <dgm:spPr/>
      <dgm:t>
        <a:bodyPr/>
        <a:lstStyle/>
        <a:p>
          <a:endParaRPr lang="it-IT"/>
        </a:p>
      </dgm:t>
    </dgm:pt>
    <dgm:pt modelId="{B61ADEAE-3078-A443-9EF8-4BEAF1D598A7}" type="sibTrans" cxnId="{7737D605-D5B5-5E44-A803-FC5827EC219E}">
      <dgm:prSet/>
      <dgm:spPr/>
      <dgm:t>
        <a:bodyPr/>
        <a:lstStyle/>
        <a:p>
          <a:endParaRPr lang="it-IT"/>
        </a:p>
      </dgm:t>
    </dgm:pt>
    <dgm:pt modelId="{9CBD593B-77C4-1A4B-93A6-C46B5F107F74}">
      <dgm:prSet phldrT="[Testo]" custT="1"/>
      <dgm:spPr/>
      <dgm:t>
        <a:bodyPr/>
        <a:lstStyle/>
        <a:p>
          <a:r>
            <a:rPr lang="en-GB" sz="2000" b="0" dirty="0" smtClean="0"/>
            <a:t>Logical structural relationships</a:t>
          </a:r>
          <a:r>
            <a:rPr lang="it-IT" sz="2000" dirty="0" smtClean="0"/>
            <a:t> and </a:t>
          </a:r>
          <a:r>
            <a:rPr lang="it-IT" sz="2000" dirty="0" err="1" smtClean="0"/>
            <a:t>descriptive</a:t>
          </a:r>
          <a:r>
            <a:rPr lang="it-IT" sz="2000" dirty="0" smtClean="0"/>
            <a:t> </a:t>
          </a:r>
          <a:r>
            <a:rPr lang="it-IT" sz="2000" dirty="0" err="1" smtClean="0"/>
            <a:t>metadata</a:t>
          </a:r>
          <a:endParaRPr lang="it-IT" sz="2000" dirty="0"/>
        </a:p>
      </dgm:t>
    </dgm:pt>
    <dgm:pt modelId="{A89ECF80-D30C-2C42-8FA1-6A6F13BE7EF5}" type="parTrans" cxnId="{CF401B45-DBB1-F64E-906D-6779CB29F091}">
      <dgm:prSet/>
      <dgm:spPr/>
      <dgm:t>
        <a:bodyPr/>
        <a:lstStyle/>
        <a:p>
          <a:endParaRPr lang="it-IT"/>
        </a:p>
      </dgm:t>
    </dgm:pt>
    <dgm:pt modelId="{4E6FC554-51D3-5344-B20D-AC2CAB8AB051}" type="sibTrans" cxnId="{CF401B45-DBB1-F64E-906D-6779CB29F091}">
      <dgm:prSet/>
      <dgm:spPr/>
      <dgm:t>
        <a:bodyPr/>
        <a:lstStyle/>
        <a:p>
          <a:endParaRPr lang="it-IT"/>
        </a:p>
      </dgm:t>
    </dgm:pt>
    <dgm:pt modelId="{9C46A87E-6F23-C54B-BBA3-78F4A73D6AB2}">
      <dgm:prSet phldrT="[Testo]" custT="1"/>
      <dgm:spPr/>
      <dgm:t>
        <a:bodyPr/>
        <a:lstStyle/>
        <a:p>
          <a:pPr algn="l"/>
          <a:r>
            <a:rPr lang="it-IT" sz="2000" dirty="0" smtClean="0"/>
            <a:t>   TIF</a:t>
          </a:r>
          <a:r>
            <a:rPr lang="it-IT" sz="2000" dirty="0" smtClean="0">
              <a:sym typeface="Wingdings" pitchFamily="2" charset="2"/>
            </a:rPr>
            <a:t></a:t>
          </a:r>
        </a:p>
        <a:p>
          <a:pPr algn="l"/>
          <a:r>
            <a:rPr lang="it-IT" sz="2000" dirty="0" smtClean="0"/>
            <a:t>JPEG ; </a:t>
          </a:r>
          <a:r>
            <a:rPr lang="it-IT" sz="2000" dirty="0" err="1" smtClean="0"/>
            <a:t>Creation</a:t>
          </a:r>
          <a:r>
            <a:rPr lang="it-IT" sz="2000" dirty="0" smtClean="0"/>
            <a:t> of METS file</a:t>
          </a:r>
          <a:endParaRPr lang="it-IT" sz="2000" dirty="0"/>
        </a:p>
      </dgm:t>
    </dgm:pt>
    <dgm:pt modelId="{9ACC3BE0-AC69-BD43-B408-44C5048C5740}" type="parTrans" cxnId="{442FAA2C-41FD-8D4A-8459-E9D5E7F42A1A}">
      <dgm:prSet/>
      <dgm:spPr/>
      <dgm:t>
        <a:bodyPr/>
        <a:lstStyle/>
        <a:p>
          <a:endParaRPr lang="it-IT"/>
        </a:p>
      </dgm:t>
    </dgm:pt>
    <dgm:pt modelId="{AEC35C2E-1695-A048-9EC4-9C1E8824FF08}" type="sibTrans" cxnId="{442FAA2C-41FD-8D4A-8459-E9D5E7F42A1A}">
      <dgm:prSet/>
      <dgm:spPr/>
      <dgm:t>
        <a:bodyPr/>
        <a:lstStyle/>
        <a:p>
          <a:endParaRPr lang="it-IT"/>
        </a:p>
      </dgm:t>
    </dgm:pt>
    <dgm:pt modelId="{D0F265F7-A431-4C4B-9ABB-7790F5114086}" type="pres">
      <dgm:prSet presAssocID="{4939E292-32F3-C041-8D23-CACE3F96C0F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7472CC17-110E-3141-B1B4-C39E35241E29}" type="pres">
      <dgm:prSet presAssocID="{830D2053-B3D1-9E47-8BA0-6C7B674D2605}" presName="composite" presStyleCnt="0"/>
      <dgm:spPr/>
      <dgm:t>
        <a:bodyPr/>
        <a:lstStyle/>
        <a:p>
          <a:endParaRPr lang="it-IT"/>
        </a:p>
      </dgm:t>
    </dgm:pt>
    <dgm:pt modelId="{5A7C285C-18D4-344B-83F2-087869C95AE7}" type="pres">
      <dgm:prSet presAssocID="{830D2053-B3D1-9E47-8BA0-6C7B674D2605}" presName="LShape" presStyleLbl="alignNode1" presStyleIdx="0" presStyleCnt="5" custScaleX="236695" custScaleY="610692" custLinFactY="15815" custLinFactNeighborX="-57469" custLinFactNeighborY="100000"/>
      <dgm:spPr/>
      <dgm:t>
        <a:bodyPr/>
        <a:lstStyle/>
        <a:p>
          <a:endParaRPr lang="it-IT"/>
        </a:p>
      </dgm:t>
    </dgm:pt>
    <dgm:pt modelId="{FA4FEE50-88D3-DB41-8FA0-6F2CEB013F64}" type="pres">
      <dgm:prSet presAssocID="{830D2053-B3D1-9E47-8BA0-6C7B674D2605}" presName="ParentText" presStyleLbl="revTx" presStyleIdx="0" presStyleCnt="3" custScaleX="245452" custScaleY="139885" custLinFactNeighborX="-38235" custLinFactNeighborY="-23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0AD3BB-FF5A-5244-AB69-84DEB65B7322}" type="pres">
      <dgm:prSet presAssocID="{830D2053-B3D1-9E47-8BA0-6C7B674D2605}" presName="Triangle" presStyleLbl="alignNode1" presStyleIdx="1" presStyleCnt="5" custFlipVert="1" custFlipHor="1" custScaleX="178345" custScaleY="224818" custLinFactX="34455" custLinFactY="-400000" custLinFactNeighborX="100000" custLinFactNeighborY="-4262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E6304FB5-4F60-B646-836B-0AF9085FA811}" type="pres">
      <dgm:prSet presAssocID="{B61ADEAE-3078-A443-9EF8-4BEAF1D598A7}" presName="sibTrans" presStyleCnt="0"/>
      <dgm:spPr/>
      <dgm:t>
        <a:bodyPr/>
        <a:lstStyle/>
        <a:p>
          <a:endParaRPr lang="it-IT"/>
        </a:p>
      </dgm:t>
    </dgm:pt>
    <dgm:pt modelId="{810B2960-658D-C94E-9551-A33AE6C5129A}" type="pres">
      <dgm:prSet presAssocID="{B61ADEAE-3078-A443-9EF8-4BEAF1D598A7}" presName="space" presStyleCnt="0"/>
      <dgm:spPr/>
      <dgm:t>
        <a:bodyPr/>
        <a:lstStyle/>
        <a:p>
          <a:endParaRPr lang="it-IT"/>
        </a:p>
      </dgm:t>
    </dgm:pt>
    <dgm:pt modelId="{FFF2F423-2CC0-D443-9126-BD3A8B7139F3}" type="pres">
      <dgm:prSet presAssocID="{9CBD593B-77C4-1A4B-93A6-C46B5F107F74}" presName="composite" presStyleCnt="0"/>
      <dgm:spPr/>
      <dgm:t>
        <a:bodyPr/>
        <a:lstStyle/>
        <a:p>
          <a:endParaRPr lang="it-IT"/>
        </a:p>
      </dgm:t>
    </dgm:pt>
    <dgm:pt modelId="{A3689B07-D9ED-C348-8CBE-A7CF49D42F0A}" type="pres">
      <dgm:prSet presAssocID="{9CBD593B-77C4-1A4B-93A6-C46B5F107F74}" presName="LShape" presStyleLbl="alignNode1" presStyleIdx="2" presStyleCnt="5" custScaleX="142974" custScaleY="377675" custLinFactY="87560" custLinFactNeighborX="-59723" custLinFactNeighborY="100000"/>
      <dgm:spPr/>
      <dgm:t>
        <a:bodyPr/>
        <a:lstStyle/>
        <a:p>
          <a:endParaRPr lang="it-IT"/>
        </a:p>
      </dgm:t>
    </dgm:pt>
    <dgm:pt modelId="{8F9EB47C-24FC-7C4E-B12F-468F3FA38474}" type="pres">
      <dgm:prSet presAssocID="{9CBD593B-77C4-1A4B-93A6-C46B5F107F74}" presName="ParentText" presStyleLbl="revTx" presStyleIdx="1" presStyleCnt="3" custScaleX="257564" custScaleY="112866" custLinFactNeighborX="4100" custLinFactNeighborY="90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B76578-A7AB-104F-AFC9-DB12B2A2D489}" type="pres">
      <dgm:prSet presAssocID="{9CBD593B-77C4-1A4B-93A6-C46B5F107F74}" presName="Triangle" presStyleLbl="alignNode1" presStyleIdx="3" presStyleCnt="5" custLinFactX="183208" custLinFactY="100000" custLinFactNeighborX="200000" custLinFactNeighborY="186304"/>
      <dgm:spPr/>
      <dgm:t>
        <a:bodyPr/>
        <a:lstStyle/>
        <a:p>
          <a:endParaRPr lang="it-IT"/>
        </a:p>
      </dgm:t>
    </dgm:pt>
    <dgm:pt modelId="{42A0BA73-D487-2A46-95A6-04542259B2D3}" type="pres">
      <dgm:prSet presAssocID="{4E6FC554-51D3-5344-B20D-AC2CAB8AB051}" presName="sibTrans" presStyleCnt="0"/>
      <dgm:spPr/>
      <dgm:t>
        <a:bodyPr/>
        <a:lstStyle/>
        <a:p>
          <a:endParaRPr lang="it-IT"/>
        </a:p>
      </dgm:t>
    </dgm:pt>
    <dgm:pt modelId="{E4AF6EE7-578E-DE4F-ABD6-BB5E57055C2E}" type="pres">
      <dgm:prSet presAssocID="{4E6FC554-51D3-5344-B20D-AC2CAB8AB051}" presName="space" presStyleCnt="0"/>
      <dgm:spPr/>
      <dgm:t>
        <a:bodyPr/>
        <a:lstStyle/>
        <a:p>
          <a:endParaRPr lang="it-IT"/>
        </a:p>
      </dgm:t>
    </dgm:pt>
    <dgm:pt modelId="{8EBA3FA2-4F86-BC44-8721-D2F51AE44BA2}" type="pres">
      <dgm:prSet presAssocID="{9C46A87E-6F23-C54B-BBA3-78F4A73D6AB2}" presName="composite" presStyleCnt="0"/>
      <dgm:spPr/>
      <dgm:t>
        <a:bodyPr/>
        <a:lstStyle/>
        <a:p>
          <a:endParaRPr lang="it-IT"/>
        </a:p>
      </dgm:t>
    </dgm:pt>
    <dgm:pt modelId="{162574F8-BDAF-9E4C-AAFD-3F5F671F76E7}" type="pres">
      <dgm:prSet presAssocID="{9C46A87E-6F23-C54B-BBA3-78F4A73D6AB2}" presName="LShape" presStyleLbl="alignNode1" presStyleIdx="4" presStyleCnt="5" custScaleX="162767" custScaleY="238837" custLinFactY="100000" custLinFactNeighborX="5374" custLinFactNeighborY="170257"/>
      <dgm:spPr/>
      <dgm:t>
        <a:bodyPr/>
        <a:lstStyle/>
        <a:p>
          <a:endParaRPr lang="it-IT"/>
        </a:p>
      </dgm:t>
    </dgm:pt>
    <dgm:pt modelId="{A17322BC-45D6-4641-8EF3-74A3B5DA2922}" type="pres">
      <dgm:prSet presAssocID="{9C46A87E-6F23-C54B-BBA3-78F4A73D6AB2}" presName="ParentText" presStyleLbl="revTx" presStyleIdx="2" presStyleCnt="3" custScaleX="218271" custScaleY="150037" custLinFactY="100000" custLinFactNeighborX="19338" custLinFactNeighborY="124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737D605-D5B5-5E44-A803-FC5827EC219E}" srcId="{4939E292-32F3-C041-8D23-CACE3F96C0F3}" destId="{830D2053-B3D1-9E47-8BA0-6C7B674D2605}" srcOrd="0" destOrd="0" parTransId="{A6E3806B-EA30-3B49-A720-E5D28217F92D}" sibTransId="{B61ADEAE-3078-A443-9EF8-4BEAF1D598A7}"/>
    <dgm:cxn modelId="{4C57D4ED-97AD-440D-A31C-B89DDDCF7C79}" type="presOf" srcId="{9CBD593B-77C4-1A4B-93A6-C46B5F107F74}" destId="{8F9EB47C-24FC-7C4E-B12F-468F3FA38474}" srcOrd="0" destOrd="0" presId="urn:microsoft.com/office/officeart/2009/3/layout/StepUpProcess"/>
    <dgm:cxn modelId="{61D6AA10-F999-41D0-AAFF-ECEB4A366ABF}" type="presOf" srcId="{830D2053-B3D1-9E47-8BA0-6C7B674D2605}" destId="{FA4FEE50-88D3-DB41-8FA0-6F2CEB013F64}" srcOrd="0" destOrd="0" presId="urn:microsoft.com/office/officeart/2009/3/layout/StepUpProcess"/>
    <dgm:cxn modelId="{CF401B45-DBB1-F64E-906D-6779CB29F091}" srcId="{4939E292-32F3-C041-8D23-CACE3F96C0F3}" destId="{9CBD593B-77C4-1A4B-93A6-C46B5F107F74}" srcOrd="1" destOrd="0" parTransId="{A89ECF80-D30C-2C42-8FA1-6A6F13BE7EF5}" sibTransId="{4E6FC554-51D3-5344-B20D-AC2CAB8AB051}"/>
    <dgm:cxn modelId="{442FAA2C-41FD-8D4A-8459-E9D5E7F42A1A}" srcId="{4939E292-32F3-C041-8D23-CACE3F96C0F3}" destId="{9C46A87E-6F23-C54B-BBA3-78F4A73D6AB2}" srcOrd="2" destOrd="0" parTransId="{9ACC3BE0-AC69-BD43-B408-44C5048C5740}" sibTransId="{AEC35C2E-1695-A048-9EC4-9C1E8824FF08}"/>
    <dgm:cxn modelId="{4CF68909-B85E-47C8-89A9-EAB2178E6324}" type="presOf" srcId="{9C46A87E-6F23-C54B-BBA3-78F4A73D6AB2}" destId="{A17322BC-45D6-4641-8EF3-74A3B5DA2922}" srcOrd="0" destOrd="0" presId="urn:microsoft.com/office/officeart/2009/3/layout/StepUpProcess"/>
    <dgm:cxn modelId="{86064523-A427-4653-809D-B38AA17910E9}" type="presOf" srcId="{4939E292-32F3-C041-8D23-CACE3F96C0F3}" destId="{D0F265F7-A431-4C4B-9ABB-7790F5114086}" srcOrd="0" destOrd="0" presId="urn:microsoft.com/office/officeart/2009/3/layout/StepUpProcess"/>
    <dgm:cxn modelId="{1AEE41DE-29EC-416E-8D5E-95F83E4E7F3D}" type="presParOf" srcId="{D0F265F7-A431-4C4B-9ABB-7790F5114086}" destId="{7472CC17-110E-3141-B1B4-C39E35241E29}" srcOrd="0" destOrd="0" presId="urn:microsoft.com/office/officeart/2009/3/layout/StepUpProcess"/>
    <dgm:cxn modelId="{1B23F844-B529-4D7F-9C4A-9C88A9E53C39}" type="presParOf" srcId="{7472CC17-110E-3141-B1B4-C39E35241E29}" destId="{5A7C285C-18D4-344B-83F2-087869C95AE7}" srcOrd="0" destOrd="0" presId="urn:microsoft.com/office/officeart/2009/3/layout/StepUpProcess"/>
    <dgm:cxn modelId="{22AD0BD1-F35A-434A-B827-B06671CF08C5}" type="presParOf" srcId="{7472CC17-110E-3141-B1B4-C39E35241E29}" destId="{FA4FEE50-88D3-DB41-8FA0-6F2CEB013F64}" srcOrd="1" destOrd="0" presId="urn:microsoft.com/office/officeart/2009/3/layout/StepUpProcess"/>
    <dgm:cxn modelId="{5DD0E82E-771F-4147-A200-F32F9EE561C4}" type="presParOf" srcId="{7472CC17-110E-3141-B1B4-C39E35241E29}" destId="{2B0AD3BB-FF5A-5244-AB69-84DEB65B7322}" srcOrd="2" destOrd="0" presId="urn:microsoft.com/office/officeart/2009/3/layout/StepUpProcess"/>
    <dgm:cxn modelId="{D4A62B44-906A-4FA6-AC6C-E2C0C8342092}" type="presParOf" srcId="{D0F265F7-A431-4C4B-9ABB-7790F5114086}" destId="{E6304FB5-4F60-B646-836B-0AF9085FA811}" srcOrd="1" destOrd="0" presId="urn:microsoft.com/office/officeart/2009/3/layout/StepUpProcess"/>
    <dgm:cxn modelId="{DD2EBB3E-E410-466E-A51B-1CC5A502DCAE}" type="presParOf" srcId="{E6304FB5-4F60-B646-836B-0AF9085FA811}" destId="{810B2960-658D-C94E-9551-A33AE6C5129A}" srcOrd="0" destOrd="0" presId="urn:microsoft.com/office/officeart/2009/3/layout/StepUpProcess"/>
    <dgm:cxn modelId="{6A8F1C40-050B-4CF5-AC78-3F6154C0CDEF}" type="presParOf" srcId="{D0F265F7-A431-4C4B-9ABB-7790F5114086}" destId="{FFF2F423-2CC0-D443-9126-BD3A8B7139F3}" srcOrd="2" destOrd="0" presId="urn:microsoft.com/office/officeart/2009/3/layout/StepUpProcess"/>
    <dgm:cxn modelId="{A8B30945-F12B-42E9-9ED8-E9536524AD75}" type="presParOf" srcId="{FFF2F423-2CC0-D443-9126-BD3A8B7139F3}" destId="{A3689B07-D9ED-C348-8CBE-A7CF49D42F0A}" srcOrd="0" destOrd="0" presId="urn:microsoft.com/office/officeart/2009/3/layout/StepUpProcess"/>
    <dgm:cxn modelId="{5BE25FEB-CB87-45D5-8DDF-0DA5FE79F7DF}" type="presParOf" srcId="{FFF2F423-2CC0-D443-9126-BD3A8B7139F3}" destId="{8F9EB47C-24FC-7C4E-B12F-468F3FA38474}" srcOrd="1" destOrd="0" presId="urn:microsoft.com/office/officeart/2009/3/layout/StepUpProcess"/>
    <dgm:cxn modelId="{4ED9795D-4303-4F5B-B2C1-7B5CB8B2CC5B}" type="presParOf" srcId="{FFF2F423-2CC0-D443-9126-BD3A8B7139F3}" destId="{B6B76578-A7AB-104F-AFC9-DB12B2A2D489}" srcOrd="2" destOrd="0" presId="urn:microsoft.com/office/officeart/2009/3/layout/StepUpProcess"/>
    <dgm:cxn modelId="{6FEFE3E6-2331-47DE-9620-C05D3212B2D5}" type="presParOf" srcId="{D0F265F7-A431-4C4B-9ABB-7790F5114086}" destId="{42A0BA73-D487-2A46-95A6-04542259B2D3}" srcOrd="3" destOrd="0" presId="urn:microsoft.com/office/officeart/2009/3/layout/StepUpProcess"/>
    <dgm:cxn modelId="{04D5000F-2A22-40DC-8B1C-2236ED5C0F8D}" type="presParOf" srcId="{42A0BA73-D487-2A46-95A6-04542259B2D3}" destId="{E4AF6EE7-578E-DE4F-ABD6-BB5E57055C2E}" srcOrd="0" destOrd="0" presId="urn:microsoft.com/office/officeart/2009/3/layout/StepUpProcess"/>
    <dgm:cxn modelId="{D2329630-0B09-48FE-8474-2446158A8767}" type="presParOf" srcId="{D0F265F7-A431-4C4B-9ABB-7790F5114086}" destId="{8EBA3FA2-4F86-BC44-8721-D2F51AE44BA2}" srcOrd="4" destOrd="0" presId="urn:microsoft.com/office/officeart/2009/3/layout/StepUpProcess"/>
    <dgm:cxn modelId="{7197BC27-9698-469A-9EE0-A25D351A2CB1}" type="presParOf" srcId="{8EBA3FA2-4F86-BC44-8721-D2F51AE44BA2}" destId="{162574F8-BDAF-9E4C-AAFD-3F5F671F76E7}" srcOrd="0" destOrd="0" presId="urn:microsoft.com/office/officeart/2009/3/layout/StepUpProcess"/>
    <dgm:cxn modelId="{203E8F66-F4CE-4CFC-8329-684812F7D0C2}" type="presParOf" srcId="{8EBA3FA2-4F86-BC44-8721-D2F51AE44BA2}" destId="{A17322BC-45D6-4641-8EF3-74A3B5DA292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E5E436-CCFB-4702-8327-66ABF582C65F}" type="doc">
      <dgm:prSet loTypeId="urn:microsoft.com/office/officeart/2005/8/layout/hList2#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A9869A85-8C09-4BD3-AE3B-FC931852FB7A}">
      <dgm:prSet phldrT="[Testo]"/>
      <dgm:spPr/>
      <dgm:t>
        <a:bodyPr/>
        <a:lstStyle/>
        <a:p>
          <a:r>
            <a:rPr lang="it-IT" dirty="0" err="1" smtClean="0"/>
            <a:t>description</a:t>
          </a:r>
          <a:endParaRPr lang="it-IT" dirty="0"/>
        </a:p>
      </dgm:t>
    </dgm:pt>
    <dgm:pt modelId="{53112499-03E2-4DBF-A005-962E6FA282A7}" type="parTrans" cxnId="{85A9BB50-E530-4970-ADCA-1FA6F493EE66}">
      <dgm:prSet/>
      <dgm:spPr/>
      <dgm:t>
        <a:bodyPr/>
        <a:lstStyle/>
        <a:p>
          <a:endParaRPr lang="it-IT"/>
        </a:p>
      </dgm:t>
    </dgm:pt>
    <dgm:pt modelId="{3D38FB59-7CF0-4642-8462-00A957D02EC5}" type="sibTrans" cxnId="{85A9BB50-E530-4970-ADCA-1FA6F493EE66}">
      <dgm:prSet/>
      <dgm:spPr/>
      <dgm:t>
        <a:bodyPr/>
        <a:lstStyle/>
        <a:p>
          <a:endParaRPr lang="it-IT"/>
        </a:p>
      </dgm:t>
    </dgm:pt>
    <dgm:pt modelId="{90655696-38D5-458D-9520-31FADA854919}">
      <dgm:prSet phldrT="[Testo]"/>
      <dgm:spPr/>
      <dgm:t>
        <a:bodyPr/>
        <a:lstStyle/>
        <a:p>
          <a:r>
            <a:rPr lang="it-IT" b="1" dirty="0" smtClean="0">
              <a:solidFill>
                <a:srgbClr val="FFC000"/>
              </a:solidFill>
            </a:rPr>
            <a:t>MARC21</a:t>
          </a:r>
          <a:endParaRPr lang="it-IT" b="1" dirty="0">
            <a:solidFill>
              <a:srgbClr val="FFC000"/>
            </a:solidFill>
          </a:endParaRPr>
        </a:p>
      </dgm:t>
    </dgm:pt>
    <dgm:pt modelId="{D7980C94-2F8E-4D2A-9122-577983DD744D}" type="parTrans" cxnId="{DA08F87C-F4E3-4D2E-BE9A-B5A20015AB15}">
      <dgm:prSet/>
      <dgm:spPr/>
      <dgm:t>
        <a:bodyPr/>
        <a:lstStyle/>
        <a:p>
          <a:endParaRPr lang="it-IT"/>
        </a:p>
      </dgm:t>
    </dgm:pt>
    <dgm:pt modelId="{4A9BBB3F-F733-4ECF-91B0-724E962A3B71}" type="sibTrans" cxnId="{DA08F87C-F4E3-4D2E-BE9A-B5A20015AB15}">
      <dgm:prSet/>
      <dgm:spPr/>
      <dgm:t>
        <a:bodyPr/>
        <a:lstStyle/>
        <a:p>
          <a:endParaRPr lang="it-IT"/>
        </a:p>
      </dgm:t>
    </dgm:pt>
    <dgm:pt modelId="{5C9E0A3D-55DD-4066-8051-0DA228371E28}">
      <dgm:prSet phldrT="[Testo]" phldr="1"/>
      <dgm:spPr/>
      <dgm:t>
        <a:bodyPr/>
        <a:lstStyle/>
        <a:p>
          <a:endParaRPr lang="it-IT"/>
        </a:p>
      </dgm:t>
    </dgm:pt>
    <dgm:pt modelId="{DD0A4DC7-4E4F-4AB9-90B7-4BF8FF87ED6D}" type="parTrans" cxnId="{509F6B68-68FC-4674-A04A-CCB78385A881}">
      <dgm:prSet/>
      <dgm:spPr/>
      <dgm:t>
        <a:bodyPr/>
        <a:lstStyle/>
        <a:p>
          <a:endParaRPr lang="it-IT"/>
        </a:p>
      </dgm:t>
    </dgm:pt>
    <dgm:pt modelId="{D3EB407C-50A4-41B6-8A98-D0B4CA22F186}" type="sibTrans" cxnId="{509F6B68-68FC-4674-A04A-CCB78385A881}">
      <dgm:prSet/>
      <dgm:spPr/>
      <dgm:t>
        <a:bodyPr/>
        <a:lstStyle/>
        <a:p>
          <a:endParaRPr lang="it-IT"/>
        </a:p>
      </dgm:t>
    </dgm:pt>
    <dgm:pt modelId="{5E86A871-534A-4CD8-B256-B22F387FD383}">
      <dgm:prSet phldrT="[Testo]"/>
      <dgm:spPr/>
      <dgm:t>
        <a:bodyPr/>
        <a:lstStyle/>
        <a:p>
          <a:r>
            <a:rPr lang="it-IT" dirty="0" smtClean="0"/>
            <a:t>container</a:t>
          </a:r>
          <a:endParaRPr lang="it-IT" dirty="0"/>
        </a:p>
      </dgm:t>
    </dgm:pt>
    <dgm:pt modelId="{D739674D-CCD8-45E0-AE56-92C0164137E4}" type="parTrans" cxnId="{6D2B45F4-02E6-4290-A84B-5551E53D235D}">
      <dgm:prSet/>
      <dgm:spPr/>
      <dgm:t>
        <a:bodyPr/>
        <a:lstStyle/>
        <a:p>
          <a:endParaRPr lang="it-IT"/>
        </a:p>
      </dgm:t>
    </dgm:pt>
    <dgm:pt modelId="{1E631985-CCBD-4A33-9159-8556836C1B03}" type="sibTrans" cxnId="{6D2B45F4-02E6-4290-A84B-5551E53D235D}">
      <dgm:prSet/>
      <dgm:spPr/>
      <dgm:t>
        <a:bodyPr/>
        <a:lstStyle/>
        <a:p>
          <a:endParaRPr lang="it-IT"/>
        </a:p>
      </dgm:t>
    </dgm:pt>
    <dgm:pt modelId="{A3A1C2A3-7034-4D03-978D-E3EC734656DD}">
      <dgm:prSet phldrT="[Testo]"/>
      <dgm:spPr/>
      <dgm:t>
        <a:bodyPr/>
        <a:lstStyle/>
        <a:p>
          <a:r>
            <a:rPr lang="it-IT" b="1" dirty="0" smtClean="0">
              <a:solidFill>
                <a:srgbClr val="FFC000"/>
              </a:solidFill>
            </a:rPr>
            <a:t>METS</a:t>
          </a:r>
          <a:endParaRPr lang="it-IT" b="1" dirty="0">
            <a:solidFill>
              <a:srgbClr val="FFC000"/>
            </a:solidFill>
          </a:endParaRPr>
        </a:p>
      </dgm:t>
    </dgm:pt>
    <dgm:pt modelId="{C4175199-E665-4CCC-B754-FE39A9766274}" type="parTrans" cxnId="{4DFE2EAC-7AF2-41D0-AA0E-8EA7E38210CA}">
      <dgm:prSet/>
      <dgm:spPr/>
      <dgm:t>
        <a:bodyPr/>
        <a:lstStyle/>
        <a:p>
          <a:endParaRPr lang="it-IT"/>
        </a:p>
      </dgm:t>
    </dgm:pt>
    <dgm:pt modelId="{31AF099C-A0DA-424D-A3C0-C4C312DC07E5}" type="sibTrans" cxnId="{4DFE2EAC-7AF2-41D0-AA0E-8EA7E38210CA}">
      <dgm:prSet/>
      <dgm:spPr/>
      <dgm:t>
        <a:bodyPr/>
        <a:lstStyle/>
        <a:p>
          <a:endParaRPr lang="it-IT"/>
        </a:p>
      </dgm:t>
    </dgm:pt>
    <dgm:pt modelId="{7FCDC2F9-2668-4272-AC60-8EF5651374D3}">
      <dgm:prSet phldrT="[Testo]" phldr="1"/>
      <dgm:spPr/>
      <dgm:t>
        <a:bodyPr/>
        <a:lstStyle/>
        <a:p>
          <a:endParaRPr lang="it-IT" dirty="0"/>
        </a:p>
      </dgm:t>
    </dgm:pt>
    <dgm:pt modelId="{0DF64635-E42E-4E6F-933F-2E20D5CA29BF}" type="parTrans" cxnId="{8A63F131-5F87-47D0-BD23-597C263B8E65}">
      <dgm:prSet/>
      <dgm:spPr/>
      <dgm:t>
        <a:bodyPr/>
        <a:lstStyle/>
        <a:p>
          <a:endParaRPr lang="it-IT"/>
        </a:p>
      </dgm:t>
    </dgm:pt>
    <dgm:pt modelId="{C4E96FE5-B3FC-4E16-9BB5-B14453BC0F0E}" type="sibTrans" cxnId="{8A63F131-5F87-47D0-BD23-597C263B8E65}">
      <dgm:prSet/>
      <dgm:spPr/>
      <dgm:t>
        <a:bodyPr/>
        <a:lstStyle/>
        <a:p>
          <a:endParaRPr lang="it-IT"/>
        </a:p>
      </dgm:t>
    </dgm:pt>
    <dgm:pt modelId="{85342FF0-8D34-49FD-84D3-F52238D73CF4}">
      <dgm:prSet phldrT="[Testo]"/>
      <dgm:spPr/>
      <dgm:t>
        <a:bodyPr/>
        <a:lstStyle/>
        <a:p>
          <a:r>
            <a:rPr lang="it-IT" dirty="0" smtClean="0"/>
            <a:t>long </a:t>
          </a:r>
          <a:r>
            <a:rPr lang="it-IT" dirty="0" err="1" smtClean="0"/>
            <a:t>–term</a:t>
          </a:r>
          <a:r>
            <a:rPr lang="it-IT" dirty="0" smtClean="0"/>
            <a:t> </a:t>
          </a:r>
          <a:r>
            <a:rPr lang="it-IT" dirty="0" err="1" smtClean="0"/>
            <a:t>preservation</a:t>
          </a:r>
          <a:endParaRPr lang="it-IT" dirty="0"/>
        </a:p>
      </dgm:t>
    </dgm:pt>
    <dgm:pt modelId="{21990AE2-2D2A-4BBB-857C-73FED792436C}" type="parTrans" cxnId="{48A737D0-86D9-45D0-96AD-80599D5F26A2}">
      <dgm:prSet/>
      <dgm:spPr/>
      <dgm:t>
        <a:bodyPr/>
        <a:lstStyle/>
        <a:p>
          <a:endParaRPr lang="it-IT"/>
        </a:p>
      </dgm:t>
    </dgm:pt>
    <dgm:pt modelId="{8A665EC8-9929-45C4-A355-AAC88B1A0CA2}" type="sibTrans" cxnId="{48A737D0-86D9-45D0-96AD-80599D5F26A2}">
      <dgm:prSet/>
      <dgm:spPr/>
      <dgm:t>
        <a:bodyPr/>
        <a:lstStyle/>
        <a:p>
          <a:endParaRPr lang="it-IT"/>
        </a:p>
      </dgm:t>
    </dgm:pt>
    <dgm:pt modelId="{C2B907D1-E494-4FE2-AC8F-62DDB79A32D9}">
      <dgm:prSet phldrT="[Testo]" custT="1"/>
      <dgm:spPr/>
      <dgm:t>
        <a:bodyPr/>
        <a:lstStyle/>
        <a:p>
          <a:r>
            <a:rPr lang="it-IT" sz="2000" dirty="0" smtClean="0"/>
            <a:t>PREMIS</a:t>
          </a:r>
          <a:endParaRPr lang="it-IT" sz="2000" dirty="0"/>
        </a:p>
      </dgm:t>
    </dgm:pt>
    <dgm:pt modelId="{976E206D-D680-4EB9-86E4-E8570349AC45}" type="parTrans" cxnId="{9C26C2D4-6563-43B8-8E51-58CB30E202C4}">
      <dgm:prSet/>
      <dgm:spPr/>
      <dgm:t>
        <a:bodyPr/>
        <a:lstStyle/>
        <a:p>
          <a:endParaRPr lang="it-IT"/>
        </a:p>
      </dgm:t>
    </dgm:pt>
    <dgm:pt modelId="{5ADBB84E-C995-4C18-BD29-576D3C84BBDF}" type="sibTrans" cxnId="{9C26C2D4-6563-43B8-8E51-58CB30E202C4}">
      <dgm:prSet/>
      <dgm:spPr/>
      <dgm:t>
        <a:bodyPr/>
        <a:lstStyle/>
        <a:p>
          <a:endParaRPr lang="it-IT"/>
        </a:p>
      </dgm:t>
    </dgm:pt>
    <dgm:pt modelId="{7FADF90D-A385-4150-BCFD-B9CF3D86A74D}">
      <dgm:prSet phldrT="[Testo]" custT="1"/>
      <dgm:spPr/>
      <dgm:t>
        <a:bodyPr/>
        <a:lstStyle/>
        <a:p>
          <a:r>
            <a:rPr lang="it-IT" sz="2000" dirty="0" smtClean="0"/>
            <a:t>(</a:t>
          </a:r>
          <a:r>
            <a:rPr lang="it-IT" sz="2000" dirty="0" err="1" smtClean="0"/>
            <a:t>long-term</a:t>
          </a:r>
          <a:r>
            <a:rPr lang="it-IT" sz="2000" dirty="0" smtClean="0"/>
            <a:t> </a:t>
          </a:r>
          <a:r>
            <a:rPr lang="it-IT" sz="2000" dirty="0" err="1" smtClean="0"/>
            <a:t>preservation</a:t>
          </a:r>
          <a:r>
            <a:rPr lang="it-IT" sz="2000" dirty="0" smtClean="0"/>
            <a:t>)</a:t>
          </a:r>
          <a:endParaRPr lang="it-IT" sz="2000" dirty="0"/>
        </a:p>
      </dgm:t>
    </dgm:pt>
    <dgm:pt modelId="{4EE8C512-F8BB-4076-B5AF-2F5BF84FC024}" type="parTrans" cxnId="{D787E1B8-1F15-4661-A918-6A60A9FEF87A}">
      <dgm:prSet/>
      <dgm:spPr/>
      <dgm:t>
        <a:bodyPr/>
        <a:lstStyle/>
        <a:p>
          <a:endParaRPr lang="it-IT"/>
        </a:p>
      </dgm:t>
    </dgm:pt>
    <dgm:pt modelId="{A2BA646B-A49E-4958-96F2-EDA6DC7EAB55}" type="sibTrans" cxnId="{D787E1B8-1F15-4661-A918-6A60A9FEF87A}">
      <dgm:prSet/>
      <dgm:spPr/>
      <dgm:t>
        <a:bodyPr/>
        <a:lstStyle/>
        <a:p>
          <a:endParaRPr lang="it-IT"/>
        </a:p>
      </dgm:t>
    </dgm:pt>
    <dgm:pt modelId="{C38AA8BF-42F6-4701-B332-B2ACE99347A5}">
      <dgm:prSet phldrT="[Testo]"/>
      <dgm:spPr/>
      <dgm:t>
        <a:bodyPr/>
        <a:lstStyle/>
        <a:p>
          <a:r>
            <a:rPr lang="it-IT" b="1" dirty="0" err="1" smtClean="0">
              <a:solidFill>
                <a:srgbClr val="FFC000"/>
              </a:solidFill>
            </a:rPr>
            <a:t>TEI-Ms</a:t>
          </a:r>
          <a:endParaRPr lang="it-IT" b="1" dirty="0">
            <a:solidFill>
              <a:srgbClr val="FFC000"/>
            </a:solidFill>
          </a:endParaRPr>
        </a:p>
      </dgm:t>
    </dgm:pt>
    <dgm:pt modelId="{30A2AF3D-20C5-4855-B2E5-24B3B3DA92FD}" type="parTrans" cxnId="{1134B7E7-C9BF-45C8-A1D8-909062B5EDA3}">
      <dgm:prSet/>
      <dgm:spPr/>
      <dgm:t>
        <a:bodyPr/>
        <a:lstStyle/>
        <a:p>
          <a:endParaRPr lang="it-IT"/>
        </a:p>
      </dgm:t>
    </dgm:pt>
    <dgm:pt modelId="{5C49F54D-0C05-49B5-B0E8-EFEE0ECD4196}" type="sibTrans" cxnId="{1134B7E7-C9BF-45C8-A1D8-909062B5EDA3}">
      <dgm:prSet/>
      <dgm:spPr/>
      <dgm:t>
        <a:bodyPr/>
        <a:lstStyle/>
        <a:p>
          <a:endParaRPr lang="it-IT"/>
        </a:p>
      </dgm:t>
    </dgm:pt>
    <dgm:pt modelId="{F652DA1E-E9B6-4E5D-BDFC-D8ED772DD6C3}">
      <dgm:prSet phldrT="[Testo]"/>
      <dgm:spPr/>
      <dgm:t>
        <a:bodyPr/>
        <a:lstStyle/>
        <a:p>
          <a:r>
            <a:rPr lang="it-IT" b="1" dirty="0" smtClean="0">
              <a:solidFill>
                <a:srgbClr val="FFC000"/>
              </a:solidFill>
            </a:rPr>
            <a:t>EAD</a:t>
          </a:r>
          <a:endParaRPr lang="it-IT" b="1" dirty="0">
            <a:solidFill>
              <a:srgbClr val="FFC000"/>
            </a:solidFill>
          </a:endParaRPr>
        </a:p>
      </dgm:t>
    </dgm:pt>
    <dgm:pt modelId="{EDF1F745-F23B-4ADD-BE00-B2FF0E6D02E6}" type="parTrans" cxnId="{B136C549-6360-43E0-A7D4-15B9D7B11216}">
      <dgm:prSet/>
      <dgm:spPr/>
      <dgm:t>
        <a:bodyPr/>
        <a:lstStyle/>
        <a:p>
          <a:endParaRPr lang="it-IT"/>
        </a:p>
      </dgm:t>
    </dgm:pt>
    <dgm:pt modelId="{4D0CDE48-B545-4D2A-98C1-AA934AD78967}" type="sibTrans" cxnId="{B136C549-6360-43E0-A7D4-15B9D7B11216}">
      <dgm:prSet/>
      <dgm:spPr/>
      <dgm:t>
        <a:bodyPr/>
        <a:lstStyle/>
        <a:p>
          <a:endParaRPr lang="it-IT"/>
        </a:p>
      </dgm:t>
    </dgm:pt>
    <dgm:pt modelId="{630A560A-98B6-4906-B644-B27477A65EEC}">
      <dgm:prSet phldrT="[Testo]"/>
      <dgm:spPr/>
      <dgm:t>
        <a:bodyPr/>
        <a:lstStyle/>
        <a:p>
          <a:r>
            <a:rPr lang="it-IT" b="1" dirty="0" err="1" smtClean="0">
              <a:solidFill>
                <a:srgbClr val="FFC000"/>
              </a:solidFill>
            </a:rPr>
            <a:t>Dublin</a:t>
          </a:r>
          <a:r>
            <a:rPr lang="it-IT" b="1" dirty="0" smtClean="0">
              <a:solidFill>
                <a:srgbClr val="FFC000"/>
              </a:solidFill>
            </a:rPr>
            <a:t> </a:t>
          </a:r>
          <a:r>
            <a:rPr lang="it-IT" b="1" dirty="0" err="1" smtClean="0">
              <a:solidFill>
                <a:srgbClr val="FFC000"/>
              </a:solidFill>
            </a:rPr>
            <a:t>Core</a:t>
          </a:r>
          <a:endParaRPr lang="it-IT" b="1" dirty="0">
            <a:solidFill>
              <a:srgbClr val="FFC000"/>
            </a:solidFill>
          </a:endParaRPr>
        </a:p>
      </dgm:t>
    </dgm:pt>
    <dgm:pt modelId="{9CDBDE7E-90AD-40B2-9280-9AA55F28063B}" type="parTrans" cxnId="{07FFBB9C-E7DD-439F-9A77-B0DED3356638}">
      <dgm:prSet/>
      <dgm:spPr/>
      <dgm:t>
        <a:bodyPr/>
        <a:lstStyle/>
        <a:p>
          <a:endParaRPr lang="it-IT"/>
        </a:p>
      </dgm:t>
    </dgm:pt>
    <dgm:pt modelId="{F9B5C498-093D-45AE-90C8-0BD5A2938727}" type="sibTrans" cxnId="{07FFBB9C-E7DD-439F-9A77-B0DED3356638}">
      <dgm:prSet/>
      <dgm:spPr/>
      <dgm:t>
        <a:bodyPr/>
        <a:lstStyle/>
        <a:p>
          <a:endParaRPr lang="it-IT"/>
        </a:p>
      </dgm:t>
    </dgm:pt>
    <dgm:pt modelId="{1884C5D9-7312-4EAF-987F-409DD6D042BF}">
      <dgm:prSet phldrT="[Testo]"/>
      <dgm:spPr/>
      <dgm:t>
        <a:bodyPr/>
        <a:lstStyle/>
        <a:p>
          <a:r>
            <a:rPr lang="it-IT" b="1" dirty="0" smtClean="0">
              <a:solidFill>
                <a:srgbClr val="FFC000"/>
              </a:solidFill>
            </a:rPr>
            <a:t>MODS</a:t>
          </a:r>
          <a:endParaRPr lang="it-IT" b="1" dirty="0">
            <a:solidFill>
              <a:srgbClr val="FFC000"/>
            </a:solidFill>
          </a:endParaRPr>
        </a:p>
      </dgm:t>
    </dgm:pt>
    <dgm:pt modelId="{8450C6D1-FF26-43CF-936C-238E8DAE907B}" type="parTrans" cxnId="{5393895E-DDBE-4DF6-BF32-8E3E6B2A1A47}">
      <dgm:prSet/>
      <dgm:spPr/>
      <dgm:t>
        <a:bodyPr/>
        <a:lstStyle/>
        <a:p>
          <a:endParaRPr lang="it-IT"/>
        </a:p>
      </dgm:t>
    </dgm:pt>
    <dgm:pt modelId="{1C61EF42-4257-43D9-BED3-49B5697C5BFA}" type="sibTrans" cxnId="{5393895E-DDBE-4DF6-BF32-8E3E6B2A1A47}">
      <dgm:prSet/>
      <dgm:spPr/>
      <dgm:t>
        <a:bodyPr/>
        <a:lstStyle/>
        <a:p>
          <a:endParaRPr lang="it-IT"/>
        </a:p>
      </dgm:t>
    </dgm:pt>
    <dgm:pt modelId="{84B061EE-B22D-4F39-8B61-427151A4EC13}">
      <dgm:prSet phldrT="[Testo]"/>
      <dgm:spPr/>
      <dgm:t>
        <a:bodyPr/>
        <a:lstStyle/>
        <a:p>
          <a:endParaRPr lang="it-IT" sz="1700" dirty="0"/>
        </a:p>
      </dgm:t>
    </dgm:pt>
    <dgm:pt modelId="{AE3D1B51-46A4-458F-AD5B-4A6D873F0D84}" type="parTrans" cxnId="{43CEB76E-9328-4A3E-A6F5-5CBC02597748}">
      <dgm:prSet/>
      <dgm:spPr/>
      <dgm:t>
        <a:bodyPr/>
        <a:lstStyle/>
        <a:p>
          <a:endParaRPr lang="it-IT"/>
        </a:p>
      </dgm:t>
    </dgm:pt>
    <dgm:pt modelId="{97F06FD7-169B-4D6B-9AD5-029688189C9E}" type="sibTrans" cxnId="{43CEB76E-9328-4A3E-A6F5-5CBC02597748}">
      <dgm:prSet/>
      <dgm:spPr/>
      <dgm:t>
        <a:bodyPr/>
        <a:lstStyle/>
        <a:p>
          <a:endParaRPr lang="it-IT"/>
        </a:p>
      </dgm:t>
    </dgm:pt>
    <dgm:pt modelId="{18A3D06F-34A0-45CE-9AE5-DB8E7C743CD9}">
      <dgm:prSet phldrT="[Testo]" custT="1"/>
      <dgm:spPr/>
      <dgm:t>
        <a:bodyPr/>
        <a:lstStyle/>
        <a:p>
          <a:r>
            <a:rPr lang="it-IT" sz="2000" dirty="0" smtClean="0"/>
            <a:t>[</a:t>
          </a:r>
          <a:r>
            <a:rPr lang="it-IT" sz="2000" dirty="0" err="1" smtClean="0"/>
            <a:t>*Next</a:t>
          </a:r>
          <a:r>
            <a:rPr lang="it-IT" sz="2000" dirty="0" smtClean="0"/>
            <a:t> </a:t>
          </a:r>
          <a:r>
            <a:rPr lang="it-IT" sz="2000" dirty="0" err="1" smtClean="0"/>
            <a:t>implementation</a:t>
          </a:r>
          <a:r>
            <a:rPr lang="it-IT" sz="1700" dirty="0" err="1" smtClean="0"/>
            <a:t>*</a:t>
          </a:r>
          <a:r>
            <a:rPr lang="it-IT" sz="1700" dirty="0" smtClean="0"/>
            <a:t>]</a:t>
          </a:r>
          <a:endParaRPr lang="it-IT" sz="1700" dirty="0"/>
        </a:p>
      </dgm:t>
    </dgm:pt>
    <dgm:pt modelId="{87A35522-29D0-4A56-B4F3-828C20318865}" type="parTrans" cxnId="{6FF15FF8-15CC-4CE7-8EC7-B4DFE1858662}">
      <dgm:prSet/>
      <dgm:spPr/>
    </dgm:pt>
    <dgm:pt modelId="{851A5FF8-E110-49E9-8E74-08561AF65303}" type="sibTrans" cxnId="{6FF15FF8-15CC-4CE7-8EC7-B4DFE1858662}">
      <dgm:prSet/>
      <dgm:spPr/>
    </dgm:pt>
    <dgm:pt modelId="{B56D9F87-529F-4D92-A1BA-CA2EB50AF40D}" type="pres">
      <dgm:prSet presAssocID="{17E5E436-CCFB-4702-8327-66ABF582C65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1504FF48-61B9-44ED-A37A-044B5FEE8CCE}" type="pres">
      <dgm:prSet presAssocID="{A9869A85-8C09-4BD3-AE3B-FC931852FB7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28CFC9-F853-4D1D-A455-FA9277E0F500}" type="pres">
      <dgm:prSet presAssocID="{A9869A85-8C09-4BD3-AE3B-FC931852FB7A}" presName="image" presStyleLbl="fgImgPlace1" presStyleIdx="0" presStyleCnt="3"/>
      <dgm:spPr/>
      <dgm:t>
        <a:bodyPr/>
        <a:lstStyle/>
        <a:p>
          <a:endParaRPr lang="it-IT"/>
        </a:p>
      </dgm:t>
    </dgm:pt>
    <dgm:pt modelId="{4E7565B6-B6BF-4565-82B7-732B05469A37}" type="pres">
      <dgm:prSet presAssocID="{A9869A85-8C09-4BD3-AE3B-FC931852FB7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343547-E3A5-42F1-9355-40F0520E04C5}" type="pres">
      <dgm:prSet presAssocID="{A9869A85-8C09-4BD3-AE3B-FC931852FB7A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84ABDF-7FFC-423C-85B1-48000825E53D}" type="pres">
      <dgm:prSet presAssocID="{3D38FB59-7CF0-4642-8462-00A957D02EC5}" presName="sibTrans" presStyleCnt="0"/>
      <dgm:spPr/>
      <dgm:t>
        <a:bodyPr/>
        <a:lstStyle/>
        <a:p>
          <a:endParaRPr lang="it-IT"/>
        </a:p>
      </dgm:t>
    </dgm:pt>
    <dgm:pt modelId="{BC2362BA-C787-4273-BA3E-C3D189750FE1}" type="pres">
      <dgm:prSet presAssocID="{5E86A871-534A-4CD8-B256-B22F387FD38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BD89E5-5D92-41FC-9EBE-82371E00613D}" type="pres">
      <dgm:prSet presAssocID="{5E86A871-534A-4CD8-B256-B22F387FD383}" presName="image" presStyleLbl="fgImgPlace1" presStyleIdx="1" presStyleCnt="3"/>
      <dgm:spPr/>
      <dgm:t>
        <a:bodyPr/>
        <a:lstStyle/>
        <a:p>
          <a:endParaRPr lang="it-IT"/>
        </a:p>
      </dgm:t>
    </dgm:pt>
    <dgm:pt modelId="{B59EFD8A-4663-4116-A629-E55C1ABE615F}" type="pres">
      <dgm:prSet presAssocID="{5E86A871-534A-4CD8-B256-B22F387FD38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553097-421F-4D02-A448-1C98D53FBD32}" type="pres">
      <dgm:prSet presAssocID="{5E86A871-534A-4CD8-B256-B22F387FD383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E03E0F-C8A2-44A4-B7D5-C9B7FD8B6B4A}" type="pres">
      <dgm:prSet presAssocID="{1E631985-CCBD-4A33-9159-8556836C1B03}" presName="sibTrans" presStyleCnt="0"/>
      <dgm:spPr/>
      <dgm:t>
        <a:bodyPr/>
        <a:lstStyle/>
        <a:p>
          <a:endParaRPr lang="it-IT"/>
        </a:p>
      </dgm:t>
    </dgm:pt>
    <dgm:pt modelId="{56374084-E08F-4722-ACBD-84EF6A366D53}" type="pres">
      <dgm:prSet presAssocID="{85342FF0-8D34-49FD-84D3-F52238D73CF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FF3D59-1D60-43B5-AC6F-3B4132477320}" type="pres">
      <dgm:prSet presAssocID="{85342FF0-8D34-49FD-84D3-F52238D73CF4}" presName="image" presStyleLbl="fgImgPlace1" presStyleIdx="2" presStyleCnt="3"/>
      <dgm:spPr/>
      <dgm:t>
        <a:bodyPr/>
        <a:lstStyle/>
        <a:p>
          <a:endParaRPr lang="it-IT"/>
        </a:p>
      </dgm:t>
    </dgm:pt>
    <dgm:pt modelId="{B4B741DB-4D64-4BFF-9554-4D2153FB2FA8}" type="pres">
      <dgm:prSet presAssocID="{85342FF0-8D34-49FD-84D3-F52238D73CF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7CE417-B218-4FF7-9DAD-9A462B3655B1}" type="pres">
      <dgm:prSet presAssocID="{85342FF0-8D34-49FD-84D3-F52238D73CF4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862BC79-20DD-4A6D-86B2-D32413FB2873}" type="presOf" srcId="{90655696-38D5-458D-9520-31FADA854919}" destId="{4E7565B6-B6BF-4565-82B7-732B05469A37}" srcOrd="0" destOrd="0" presId="urn:microsoft.com/office/officeart/2005/8/layout/hList2#1"/>
    <dgm:cxn modelId="{F4D1AB16-2009-4A6E-9EF3-AF0CA5124C01}" type="presOf" srcId="{C38AA8BF-42F6-4701-B332-B2ACE99347A5}" destId="{4E7565B6-B6BF-4565-82B7-732B05469A37}" srcOrd="0" destOrd="1" presId="urn:microsoft.com/office/officeart/2005/8/layout/hList2#1"/>
    <dgm:cxn modelId="{6D2B45F4-02E6-4290-A84B-5551E53D235D}" srcId="{17E5E436-CCFB-4702-8327-66ABF582C65F}" destId="{5E86A871-534A-4CD8-B256-B22F387FD383}" srcOrd="1" destOrd="0" parTransId="{D739674D-CCD8-45E0-AE56-92C0164137E4}" sibTransId="{1E631985-CCBD-4A33-9159-8556836C1B03}"/>
    <dgm:cxn modelId="{48A737D0-86D9-45D0-96AD-80599D5F26A2}" srcId="{17E5E436-CCFB-4702-8327-66ABF582C65F}" destId="{85342FF0-8D34-49FD-84D3-F52238D73CF4}" srcOrd="2" destOrd="0" parTransId="{21990AE2-2D2A-4BBB-857C-73FED792436C}" sibTransId="{8A665EC8-9929-45C4-A355-AAC88B1A0CA2}"/>
    <dgm:cxn modelId="{85A9BB50-E530-4970-ADCA-1FA6F493EE66}" srcId="{17E5E436-CCFB-4702-8327-66ABF582C65F}" destId="{A9869A85-8C09-4BD3-AE3B-FC931852FB7A}" srcOrd="0" destOrd="0" parTransId="{53112499-03E2-4DBF-A005-962E6FA282A7}" sibTransId="{3D38FB59-7CF0-4642-8462-00A957D02EC5}"/>
    <dgm:cxn modelId="{1134B7E7-C9BF-45C8-A1D8-909062B5EDA3}" srcId="{A9869A85-8C09-4BD3-AE3B-FC931852FB7A}" destId="{C38AA8BF-42F6-4701-B332-B2ACE99347A5}" srcOrd="1" destOrd="0" parTransId="{30A2AF3D-20C5-4855-B2E5-24B3B3DA92FD}" sibTransId="{5C49F54D-0C05-49B5-B0E8-EFEE0ECD4196}"/>
    <dgm:cxn modelId="{789BF203-30A5-4BFD-BB39-7F44170F5AA1}" type="presOf" srcId="{7FCDC2F9-2668-4272-AC60-8EF5651374D3}" destId="{B59EFD8A-4663-4116-A629-E55C1ABE615F}" srcOrd="0" destOrd="1" presId="urn:microsoft.com/office/officeart/2005/8/layout/hList2#1"/>
    <dgm:cxn modelId="{D787E1B8-1F15-4661-A918-6A60A9FEF87A}" srcId="{85342FF0-8D34-49FD-84D3-F52238D73CF4}" destId="{7FADF90D-A385-4150-BCFD-B9CF3D86A74D}" srcOrd="2" destOrd="0" parTransId="{4EE8C512-F8BB-4076-B5AF-2F5BF84FC024}" sibTransId="{A2BA646B-A49E-4958-96F2-EDA6DC7EAB55}"/>
    <dgm:cxn modelId="{A40BED9F-B689-4BB3-8AC4-F0EFB6513DF0}" type="presOf" srcId="{A3A1C2A3-7034-4D03-978D-E3EC734656DD}" destId="{B59EFD8A-4663-4116-A629-E55C1ABE615F}" srcOrd="0" destOrd="0" presId="urn:microsoft.com/office/officeart/2005/8/layout/hList2#1"/>
    <dgm:cxn modelId="{B136C549-6360-43E0-A7D4-15B9D7B11216}" srcId="{A9869A85-8C09-4BD3-AE3B-FC931852FB7A}" destId="{F652DA1E-E9B6-4E5D-BDFC-D8ED772DD6C3}" srcOrd="2" destOrd="0" parTransId="{EDF1F745-F23B-4ADD-BE00-B2FF0E6D02E6}" sibTransId="{4D0CDE48-B545-4D2A-98C1-AA934AD78967}"/>
    <dgm:cxn modelId="{2B4426E5-E476-43F8-8AA5-0490848A617D}" type="presOf" srcId="{7FADF90D-A385-4150-BCFD-B9CF3D86A74D}" destId="{B4B741DB-4D64-4BFF-9554-4D2153FB2FA8}" srcOrd="0" destOrd="2" presId="urn:microsoft.com/office/officeart/2005/8/layout/hList2#1"/>
    <dgm:cxn modelId="{BE103F9F-6469-4E75-81AE-E0105A1DB845}" type="presOf" srcId="{17E5E436-CCFB-4702-8327-66ABF582C65F}" destId="{B56D9F87-529F-4D92-A1BA-CA2EB50AF40D}" srcOrd="0" destOrd="0" presId="urn:microsoft.com/office/officeart/2005/8/layout/hList2#1"/>
    <dgm:cxn modelId="{5393895E-DDBE-4DF6-BF32-8E3E6B2A1A47}" srcId="{A9869A85-8C09-4BD3-AE3B-FC931852FB7A}" destId="{1884C5D9-7312-4EAF-987F-409DD6D042BF}" srcOrd="4" destOrd="0" parTransId="{8450C6D1-FF26-43CF-936C-238E8DAE907B}" sibTransId="{1C61EF42-4257-43D9-BED3-49B5697C5BFA}"/>
    <dgm:cxn modelId="{509F6B68-68FC-4674-A04A-CCB78385A881}" srcId="{A9869A85-8C09-4BD3-AE3B-FC931852FB7A}" destId="{5C9E0A3D-55DD-4066-8051-0DA228371E28}" srcOrd="5" destOrd="0" parTransId="{DD0A4DC7-4E4F-4AB9-90B7-4BF8FF87ED6D}" sibTransId="{D3EB407C-50A4-41B6-8A98-D0B4CA22F186}"/>
    <dgm:cxn modelId="{DA08F87C-F4E3-4D2E-BE9A-B5A20015AB15}" srcId="{A9869A85-8C09-4BD3-AE3B-FC931852FB7A}" destId="{90655696-38D5-458D-9520-31FADA854919}" srcOrd="0" destOrd="0" parTransId="{D7980C94-2F8E-4D2A-9122-577983DD744D}" sibTransId="{4A9BBB3F-F733-4ECF-91B0-724E962A3B71}"/>
    <dgm:cxn modelId="{F1A15204-A6EB-4C7C-8399-C40CA4B2F271}" type="presOf" srcId="{84B061EE-B22D-4F39-8B61-427151A4EC13}" destId="{B4B741DB-4D64-4BFF-9554-4D2153FB2FA8}" srcOrd="0" destOrd="0" presId="urn:microsoft.com/office/officeart/2005/8/layout/hList2#1"/>
    <dgm:cxn modelId="{442B1D6D-C9F3-44FB-90D1-9D5912081692}" type="presOf" srcId="{A9869A85-8C09-4BD3-AE3B-FC931852FB7A}" destId="{8D343547-E3A5-42F1-9355-40F0520E04C5}" srcOrd="0" destOrd="0" presId="urn:microsoft.com/office/officeart/2005/8/layout/hList2#1"/>
    <dgm:cxn modelId="{9C26C2D4-6563-43B8-8E51-58CB30E202C4}" srcId="{85342FF0-8D34-49FD-84D3-F52238D73CF4}" destId="{C2B907D1-E494-4FE2-AC8F-62DDB79A32D9}" srcOrd="1" destOrd="0" parTransId="{976E206D-D680-4EB9-86E4-E8570349AC45}" sibTransId="{5ADBB84E-C995-4C18-BD29-576D3C84BBDF}"/>
    <dgm:cxn modelId="{8EF46FD6-C0E0-4EA6-B313-2F2EFC84AB95}" type="presOf" srcId="{5E86A871-534A-4CD8-B256-B22F387FD383}" destId="{9A553097-421F-4D02-A448-1C98D53FBD32}" srcOrd="0" destOrd="0" presId="urn:microsoft.com/office/officeart/2005/8/layout/hList2#1"/>
    <dgm:cxn modelId="{8A63F131-5F87-47D0-BD23-597C263B8E65}" srcId="{5E86A871-534A-4CD8-B256-B22F387FD383}" destId="{7FCDC2F9-2668-4272-AC60-8EF5651374D3}" srcOrd="1" destOrd="0" parTransId="{0DF64635-E42E-4E6F-933F-2E20D5CA29BF}" sibTransId="{C4E96FE5-B3FC-4E16-9BB5-B14453BC0F0E}"/>
    <dgm:cxn modelId="{246057B5-3B68-47C4-8A30-4258C9508837}" type="presOf" srcId="{F652DA1E-E9B6-4E5D-BDFC-D8ED772DD6C3}" destId="{4E7565B6-B6BF-4565-82B7-732B05469A37}" srcOrd="0" destOrd="2" presId="urn:microsoft.com/office/officeart/2005/8/layout/hList2#1"/>
    <dgm:cxn modelId="{EBE15BE3-83FE-4D64-946D-C4288030FC26}" type="presOf" srcId="{630A560A-98B6-4906-B644-B27477A65EEC}" destId="{4E7565B6-B6BF-4565-82B7-732B05469A37}" srcOrd="0" destOrd="3" presId="urn:microsoft.com/office/officeart/2005/8/layout/hList2#1"/>
    <dgm:cxn modelId="{D48F4348-9DD7-491F-9192-3B3700690F34}" type="presOf" srcId="{85342FF0-8D34-49FD-84D3-F52238D73CF4}" destId="{6F7CE417-B218-4FF7-9DAD-9A462B3655B1}" srcOrd="0" destOrd="0" presId="urn:microsoft.com/office/officeart/2005/8/layout/hList2#1"/>
    <dgm:cxn modelId="{3E3B656B-D889-453C-9329-8295082DBDC1}" type="presOf" srcId="{5C9E0A3D-55DD-4066-8051-0DA228371E28}" destId="{4E7565B6-B6BF-4565-82B7-732B05469A37}" srcOrd="0" destOrd="5" presId="urn:microsoft.com/office/officeart/2005/8/layout/hList2#1"/>
    <dgm:cxn modelId="{43CEB76E-9328-4A3E-A6F5-5CBC02597748}" srcId="{85342FF0-8D34-49FD-84D3-F52238D73CF4}" destId="{84B061EE-B22D-4F39-8B61-427151A4EC13}" srcOrd="0" destOrd="0" parTransId="{AE3D1B51-46A4-458F-AD5B-4A6D873F0D84}" sibTransId="{97F06FD7-169B-4D6B-9AD5-029688189C9E}"/>
    <dgm:cxn modelId="{60E77B0C-9821-49D5-9193-6955733D14A2}" type="presOf" srcId="{C2B907D1-E494-4FE2-AC8F-62DDB79A32D9}" destId="{B4B741DB-4D64-4BFF-9554-4D2153FB2FA8}" srcOrd="0" destOrd="1" presId="urn:microsoft.com/office/officeart/2005/8/layout/hList2#1"/>
    <dgm:cxn modelId="{3C0446A2-B90C-42AB-A83A-B2221DD8A40A}" type="presOf" srcId="{18A3D06F-34A0-45CE-9AE5-DB8E7C743CD9}" destId="{B4B741DB-4D64-4BFF-9554-4D2153FB2FA8}" srcOrd="0" destOrd="3" presId="urn:microsoft.com/office/officeart/2005/8/layout/hList2#1"/>
    <dgm:cxn modelId="{6FF15FF8-15CC-4CE7-8EC7-B4DFE1858662}" srcId="{85342FF0-8D34-49FD-84D3-F52238D73CF4}" destId="{18A3D06F-34A0-45CE-9AE5-DB8E7C743CD9}" srcOrd="3" destOrd="0" parTransId="{87A35522-29D0-4A56-B4F3-828C20318865}" sibTransId="{851A5FF8-E110-49E9-8E74-08561AF65303}"/>
    <dgm:cxn modelId="{4DFE2EAC-7AF2-41D0-AA0E-8EA7E38210CA}" srcId="{5E86A871-534A-4CD8-B256-B22F387FD383}" destId="{A3A1C2A3-7034-4D03-978D-E3EC734656DD}" srcOrd="0" destOrd="0" parTransId="{C4175199-E665-4CCC-B754-FE39A9766274}" sibTransId="{31AF099C-A0DA-424D-A3C0-C4C312DC07E5}"/>
    <dgm:cxn modelId="{82C321F9-61A9-4BCC-8FBB-02BF9950E6AD}" type="presOf" srcId="{1884C5D9-7312-4EAF-987F-409DD6D042BF}" destId="{4E7565B6-B6BF-4565-82B7-732B05469A37}" srcOrd="0" destOrd="4" presId="urn:microsoft.com/office/officeart/2005/8/layout/hList2#1"/>
    <dgm:cxn modelId="{07FFBB9C-E7DD-439F-9A77-B0DED3356638}" srcId="{A9869A85-8C09-4BD3-AE3B-FC931852FB7A}" destId="{630A560A-98B6-4906-B644-B27477A65EEC}" srcOrd="3" destOrd="0" parTransId="{9CDBDE7E-90AD-40B2-9280-9AA55F28063B}" sibTransId="{F9B5C498-093D-45AE-90C8-0BD5A2938727}"/>
    <dgm:cxn modelId="{FF5CD139-A56A-40E8-B06D-9D446882202F}" type="presParOf" srcId="{B56D9F87-529F-4D92-A1BA-CA2EB50AF40D}" destId="{1504FF48-61B9-44ED-A37A-044B5FEE8CCE}" srcOrd="0" destOrd="0" presId="urn:microsoft.com/office/officeart/2005/8/layout/hList2#1"/>
    <dgm:cxn modelId="{384A91A9-0311-4F02-AE8C-D52192C306FB}" type="presParOf" srcId="{1504FF48-61B9-44ED-A37A-044B5FEE8CCE}" destId="{6328CFC9-F853-4D1D-A455-FA9277E0F500}" srcOrd="0" destOrd="0" presId="urn:microsoft.com/office/officeart/2005/8/layout/hList2#1"/>
    <dgm:cxn modelId="{F945A6B4-421D-46E5-AF7F-C31351FFED7E}" type="presParOf" srcId="{1504FF48-61B9-44ED-A37A-044B5FEE8CCE}" destId="{4E7565B6-B6BF-4565-82B7-732B05469A37}" srcOrd="1" destOrd="0" presId="urn:microsoft.com/office/officeart/2005/8/layout/hList2#1"/>
    <dgm:cxn modelId="{1B787AAD-6816-4211-B4A5-0D2D5113BAB9}" type="presParOf" srcId="{1504FF48-61B9-44ED-A37A-044B5FEE8CCE}" destId="{8D343547-E3A5-42F1-9355-40F0520E04C5}" srcOrd="2" destOrd="0" presId="urn:microsoft.com/office/officeart/2005/8/layout/hList2#1"/>
    <dgm:cxn modelId="{B43F8490-4DAC-4262-95BD-67D843F9A0CD}" type="presParOf" srcId="{B56D9F87-529F-4D92-A1BA-CA2EB50AF40D}" destId="{0284ABDF-7FFC-423C-85B1-48000825E53D}" srcOrd="1" destOrd="0" presId="urn:microsoft.com/office/officeart/2005/8/layout/hList2#1"/>
    <dgm:cxn modelId="{8623F747-BF34-4B8B-B222-214050E7E4C4}" type="presParOf" srcId="{B56D9F87-529F-4D92-A1BA-CA2EB50AF40D}" destId="{BC2362BA-C787-4273-BA3E-C3D189750FE1}" srcOrd="2" destOrd="0" presId="urn:microsoft.com/office/officeart/2005/8/layout/hList2#1"/>
    <dgm:cxn modelId="{BAFEC434-4E81-45B8-9EEC-67755E7AC0A4}" type="presParOf" srcId="{BC2362BA-C787-4273-BA3E-C3D189750FE1}" destId="{00BD89E5-5D92-41FC-9EBE-82371E00613D}" srcOrd="0" destOrd="0" presId="urn:microsoft.com/office/officeart/2005/8/layout/hList2#1"/>
    <dgm:cxn modelId="{CCD214E3-732E-489E-9D59-62C93BB1847C}" type="presParOf" srcId="{BC2362BA-C787-4273-BA3E-C3D189750FE1}" destId="{B59EFD8A-4663-4116-A629-E55C1ABE615F}" srcOrd="1" destOrd="0" presId="urn:microsoft.com/office/officeart/2005/8/layout/hList2#1"/>
    <dgm:cxn modelId="{5D8A380B-4128-4C00-BA04-5D8490A14F5B}" type="presParOf" srcId="{BC2362BA-C787-4273-BA3E-C3D189750FE1}" destId="{9A553097-421F-4D02-A448-1C98D53FBD32}" srcOrd="2" destOrd="0" presId="urn:microsoft.com/office/officeart/2005/8/layout/hList2#1"/>
    <dgm:cxn modelId="{A8DCAE77-8845-4F86-B465-21C83481B81F}" type="presParOf" srcId="{B56D9F87-529F-4D92-A1BA-CA2EB50AF40D}" destId="{0AE03E0F-C8A2-44A4-B7D5-C9B7FD8B6B4A}" srcOrd="3" destOrd="0" presId="urn:microsoft.com/office/officeart/2005/8/layout/hList2#1"/>
    <dgm:cxn modelId="{9A2A3D67-4B85-42D0-A770-B5F5D6E2C092}" type="presParOf" srcId="{B56D9F87-529F-4D92-A1BA-CA2EB50AF40D}" destId="{56374084-E08F-4722-ACBD-84EF6A366D53}" srcOrd="4" destOrd="0" presId="urn:microsoft.com/office/officeart/2005/8/layout/hList2#1"/>
    <dgm:cxn modelId="{1C2140E9-B6AF-48EA-92C6-D3A2206418BA}" type="presParOf" srcId="{56374084-E08F-4722-ACBD-84EF6A366D53}" destId="{4CFF3D59-1D60-43B5-AC6F-3B4132477320}" srcOrd="0" destOrd="0" presId="urn:microsoft.com/office/officeart/2005/8/layout/hList2#1"/>
    <dgm:cxn modelId="{C1DC458C-17E9-4806-97E3-5A9C8455422D}" type="presParOf" srcId="{56374084-E08F-4722-ACBD-84EF6A366D53}" destId="{B4B741DB-4D64-4BFF-9554-4D2153FB2FA8}" srcOrd="1" destOrd="0" presId="urn:microsoft.com/office/officeart/2005/8/layout/hList2#1"/>
    <dgm:cxn modelId="{BFCE2597-48E5-4224-8916-13777C23D306}" type="presParOf" srcId="{56374084-E08F-4722-ACBD-84EF6A366D53}" destId="{6F7CE417-B218-4FF7-9DAD-9A462B3655B1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C8BAD-2444-444E-BA8C-499008FE1435}">
      <dsp:nvSpPr>
        <dsp:cNvPr id="0" name=""/>
        <dsp:cNvSpPr/>
      </dsp:nvSpPr>
      <dsp:spPr>
        <a:xfrm>
          <a:off x="2" y="0"/>
          <a:ext cx="9143995" cy="4554155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6DC83-E175-4204-8534-EEF0F59F0537}">
      <dsp:nvSpPr>
        <dsp:cNvPr id="0" name=""/>
        <dsp:cNvSpPr/>
      </dsp:nvSpPr>
      <dsp:spPr>
        <a:xfrm>
          <a:off x="4757" y="1366246"/>
          <a:ext cx="1227812" cy="18216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baseline="0" dirty="0" err="1" smtClean="0"/>
            <a:t>Printed</a:t>
          </a:r>
          <a:r>
            <a:rPr lang="it-IT" sz="1800" b="1" kern="1200" baseline="0" dirty="0" smtClean="0"/>
            <a:t> </a:t>
          </a:r>
          <a:r>
            <a:rPr lang="it-IT" sz="1800" b="1" kern="1200" baseline="0" dirty="0" err="1" smtClean="0"/>
            <a:t>books</a:t>
          </a:r>
          <a:endParaRPr lang="it-IT" sz="1800" b="1" kern="1200" baseline="0" dirty="0"/>
        </a:p>
      </dsp:txBody>
      <dsp:txXfrm>
        <a:off x="64694" y="1426183"/>
        <a:ext cx="1107938" cy="1701788"/>
      </dsp:txXfrm>
    </dsp:sp>
    <dsp:sp modelId="{B3D115D7-5628-4E74-AD10-78CFD351CEDA}">
      <dsp:nvSpPr>
        <dsp:cNvPr id="0" name=""/>
        <dsp:cNvSpPr/>
      </dsp:nvSpPr>
      <dsp:spPr>
        <a:xfrm>
          <a:off x="1306909" y="1366246"/>
          <a:ext cx="1161557" cy="1821662"/>
        </a:xfrm>
        <a:prstGeom prst="roundRect">
          <a:avLst/>
        </a:prstGeom>
        <a:solidFill>
          <a:schemeClr val="accent3">
            <a:hueOff val="1937435"/>
            <a:satOff val="-6191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/>
            <a:t>Visual</a:t>
          </a:r>
          <a:r>
            <a:rPr lang="it-IT" sz="1800" b="1" kern="1200" dirty="0" smtClean="0"/>
            <a:t> </a:t>
          </a:r>
          <a:r>
            <a:rPr lang="it-IT" sz="1800" b="1" kern="1200" dirty="0" err="1" smtClean="0"/>
            <a:t>materials</a:t>
          </a:r>
          <a:endParaRPr lang="it-IT" sz="1800" b="1" kern="1200" dirty="0"/>
        </a:p>
      </dsp:txBody>
      <dsp:txXfrm>
        <a:off x="1363612" y="1422949"/>
        <a:ext cx="1048151" cy="1708256"/>
      </dsp:txXfrm>
    </dsp:sp>
    <dsp:sp modelId="{74456028-D9D7-499A-A0CD-39CD75652220}">
      <dsp:nvSpPr>
        <dsp:cNvPr id="0" name=""/>
        <dsp:cNvSpPr/>
      </dsp:nvSpPr>
      <dsp:spPr>
        <a:xfrm>
          <a:off x="2542806" y="1366246"/>
          <a:ext cx="1161557" cy="1821662"/>
        </a:xfrm>
        <a:prstGeom prst="roundRect">
          <a:avLst/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/>
            <a:t>Coins</a:t>
          </a:r>
          <a:r>
            <a:rPr lang="it-IT" sz="1800" b="1" kern="1200" dirty="0" smtClean="0"/>
            <a:t> and </a:t>
          </a:r>
          <a:r>
            <a:rPr lang="it-IT" sz="1800" b="1" kern="1200" dirty="0" err="1" smtClean="0"/>
            <a:t>medals</a:t>
          </a:r>
          <a:endParaRPr lang="it-IT" sz="1800" b="1" kern="1200" dirty="0"/>
        </a:p>
      </dsp:txBody>
      <dsp:txXfrm>
        <a:off x="2599509" y="1422949"/>
        <a:ext cx="1048151" cy="1708256"/>
      </dsp:txXfrm>
    </dsp:sp>
    <dsp:sp modelId="{917E03F5-074E-4593-8CDA-4B52469E5067}">
      <dsp:nvSpPr>
        <dsp:cNvPr id="0" name=""/>
        <dsp:cNvSpPr/>
      </dsp:nvSpPr>
      <dsp:spPr>
        <a:xfrm>
          <a:off x="3778703" y="1366246"/>
          <a:ext cx="1361205" cy="1821662"/>
        </a:xfrm>
        <a:prstGeom prst="round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/>
            <a:t>Manuscripts</a:t>
          </a:r>
          <a:endParaRPr lang="it-IT" sz="1600" b="1" kern="1200" dirty="0"/>
        </a:p>
      </dsp:txBody>
      <dsp:txXfrm>
        <a:off x="3845152" y="1432695"/>
        <a:ext cx="1228307" cy="1688764"/>
      </dsp:txXfrm>
    </dsp:sp>
    <dsp:sp modelId="{7519D020-E405-4907-8701-17214BDB14F8}">
      <dsp:nvSpPr>
        <dsp:cNvPr id="0" name=""/>
        <dsp:cNvSpPr/>
      </dsp:nvSpPr>
      <dsp:spPr>
        <a:xfrm>
          <a:off x="5210024" y="1393043"/>
          <a:ext cx="1161557" cy="1821662"/>
        </a:xfrm>
        <a:prstGeom prst="roundRect">
          <a:avLst/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/>
            <a:t>Archives</a:t>
          </a:r>
          <a:endParaRPr lang="it-IT" sz="1800" b="1" kern="1200" dirty="0"/>
        </a:p>
      </dsp:txBody>
      <dsp:txXfrm>
        <a:off x="5266727" y="1449746"/>
        <a:ext cx="1048151" cy="1708256"/>
      </dsp:txXfrm>
    </dsp:sp>
    <dsp:sp modelId="{1A5BD131-C8E4-4398-A59E-F5A889CE971B}">
      <dsp:nvSpPr>
        <dsp:cNvPr id="0" name=""/>
        <dsp:cNvSpPr/>
      </dsp:nvSpPr>
      <dsp:spPr>
        <a:xfrm>
          <a:off x="6451072" y="1393043"/>
          <a:ext cx="1376932" cy="1821662"/>
        </a:xfrm>
        <a:prstGeom prst="roundRect">
          <a:avLst/>
        </a:prstGeom>
        <a:solidFill>
          <a:schemeClr val="accent3">
            <a:hueOff val="9687173"/>
            <a:satOff val="-30954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/>
            <a:t>Incunabula</a:t>
          </a:r>
          <a:endParaRPr lang="it-IT" sz="1800" b="1" kern="1200" dirty="0"/>
        </a:p>
      </dsp:txBody>
      <dsp:txXfrm>
        <a:off x="6518288" y="1460259"/>
        <a:ext cx="1242500" cy="1687230"/>
      </dsp:txXfrm>
    </dsp:sp>
    <dsp:sp modelId="{00032666-6CF8-4D71-B98A-87285B48A2A1}">
      <dsp:nvSpPr>
        <dsp:cNvPr id="0" name=""/>
        <dsp:cNvSpPr/>
      </dsp:nvSpPr>
      <dsp:spPr>
        <a:xfrm>
          <a:off x="7902345" y="1393043"/>
          <a:ext cx="1237824" cy="1821662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/>
            <a:t>General</a:t>
          </a:r>
          <a:r>
            <a:rPr lang="it-IT" sz="1800" b="1" kern="1200" dirty="0" smtClean="0"/>
            <a:t> </a:t>
          </a:r>
          <a:r>
            <a:rPr lang="it-IT" sz="1800" b="1" kern="1200" dirty="0" err="1" smtClean="0"/>
            <a:t>catalogue</a:t>
          </a:r>
          <a:endParaRPr lang="it-IT" sz="1800" b="1" kern="1200" dirty="0"/>
        </a:p>
      </dsp:txBody>
      <dsp:txXfrm>
        <a:off x="7962771" y="1453469"/>
        <a:ext cx="1116972" cy="1700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9E278-9BFF-4A05-8B0C-9C26F227557E}">
      <dsp:nvSpPr>
        <dsp:cNvPr id="0" name=""/>
        <dsp:cNvSpPr/>
      </dsp:nvSpPr>
      <dsp:spPr>
        <a:xfrm>
          <a:off x="1604739" y="558"/>
          <a:ext cx="1282898" cy="641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MARC21</a:t>
          </a:r>
          <a:endParaRPr lang="it-IT" sz="1300" kern="1200" dirty="0"/>
        </a:p>
      </dsp:txBody>
      <dsp:txXfrm>
        <a:off x="1623526" y="19345"/>
        <a:ext cx="1245324" cy="603875"/>
      </dsp:txXfrm>
    </dsp:sp>
    <dsp:sp modelId="{56E8D1B7-CB49-4DDE-B34D-57E6C01F76A6}">
      <dsp:nvSpPr>
        <dsp:cNvPr id="0" name=""/>
        <dsp:cNvSpPr/>
      </dsp:nvSpPr>
      <dsp:spPr>
        <a:xfrm>
          <a:off x="1733029" y="642007"/>
          <a:ext cx="128289" cy="48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086"/>
              </a:lnTo>
              <a:lnTo>
                <a:pt x="128289" y="4810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9982E-84B5-4CB7-8105-A9F9DC956606}">
      <dsp:nvSpPr>
        <dsp:cNvPr id="0" name=""/>
        <dsp:cNvSpPr/>
      </dsp:nvSpPr>
      <dsp:spPr>
        <a:xfrm>
          <a:off x="1861318" y="802369"/>
          <a:ext cx="1026318" cy="6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Printed</a:t>
          </a:r>
          <a:r>
            <a:rPr lang="it-IT" sz="1500" kern="1200" dirty="0" smtClean="0"/>
            <a:t> books</a:t>
          </a:r>
          <a:endParaRPr lang="it-IT" sz="1500" kern="1200" dirty="0"/>
        </a:p>
      </dsp:txBody>
      <dsp:txXfrm>
        <a:off x="1880105" y="821156"/>
        <a:ext cx="988744" cy="603875"/>
      </dsp:txXfrm>
    </dsp:sp>
    <dsp:sp modelId="{835F9994-E773-448B-9560-50A118838371}">
      <dsp:nvSpPr>
        <dsp:cNvPr id="0" name=""/>
        <dsp:cNvSpPr/>
      </dsp:nvSpPr>
      <dsp:spPr>
        <a:xfrm>
          <a:off x="1733029" y="642007"/>
          <a:ext cx="128289" cy="1282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898"/>
              </a:lnTo>
              <a:lnTo>
                <a:pt x="128289" y="12828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BC80F-8297-436F-8CBB-1E9589E6CEAF}">
      <dsp:nvSpPr>
        <dsp:cNvPr id="0" name=""/>
        <dsp:cNvSpPr/>
      </dsp:nvSpPr>
      <dsp:spPr>
        <a:xfrm>
          <a:off x="1861318" y="1604181"/>
          <a:ext cx="1026318" cy="6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Visual </a:t>
          </a:r>
          <a:r>
            <a:rPr lang="it-IT" sz="1500" kern="1200" dirty="0" err="1" smtClean="0"/>
            <a:t>Materials</a:t>
          </a:r>
          <a:endParaRPr lang="it-IT" sz="1500" kern="1200" dirty="0"/>
        </a:p>
      </dsp:txBody>
      <dsp:txXfrm>
        <a:off x="1880105" y="1622968"/>
        <a:ext cx="988744" cy="603875"/>
      </dsp:txXfrm>
    </dsp:sp>
    <dsp:sp modelId="{7D27745D-CBC8-432D-AE32-A26E013D6692}">
      <dsp:nvSpPr>
        <dsp:cNvPr id="0" name=""/>
        <dsp:cNvSpPr/>
      </dsp:nvSpPr>
      <dsp:spPr>
        <a:xfrm>
          <a:off x="1733029" y="642007"/>
          <a:ext cx="128289" cy="2084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709"/>
              </a:lnTo>
              <a:lnTo>
                <a:pt x="128289" y="208470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F6F94-838D-4A23-BEDD-9038348D4A75}">
      <dsp:nvSpPr>
        <dsp:cNvPr id="0" name=""/>
        <dsp:cNvSpPr/>
      </dsp:nvSpPr>
      <dsp:spPr>
        <a:xfrm>
          <a:off x="1861318" y="2405992"/>
          <a:ext cx="1026318" cy="6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Coins</a:t>
          </a:r>
          <a:endParaRPr lang="it-IT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Medals</a:t>
          </a:r>
          <a:endParaRPr lang="it-IT" sz="1500" kern="1200" dirty="0"/>
        </a:p>
      </dsp:txBody>
      <dsp:txXfrm>
        <a:off x="1880105" y="2424779"/>
        <a:ext cx="988744" cy="603875"/>
      </dsp:txXfrm>
    </dsp:sp>
    <dsp:sp modelId="{DC7B3E50-52D4-41DF-948A-088309607930}">
      <dsp:nvSpPr>
        <dsp:cNvPr id="0" name=""/>
        <dsp:cNvSpPr/>
      </dsp:nvSpPr>
      <dsp:spPr>
        <a:xfrm>
          <a:off x="3280461" y="0"/>
          <a:ext cx="1282898" cy="641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TEI-P5 / EAD native XML database</a:t>
          </a:r>
          <a:endParaRPr lang="it-IT" sz="1300" kern="1200" dirty="0"/>
        </a:p>
      </dsp:txBody>
      <dsp:txXfrm>
        <a:off x="3299248" y="18787"/>
        <a:ext cx="1245324" cy="603875"/>
      </dsp:txXfrm>
    </dsp:sp>
    <dsp:sp modelId="{97750EFF-2581-4AB4-90F6-6528A13DA736}">
      <dsp:nvSpPr>
        <dsp:cNvPr id="0" name=""/>
        <dsp:cNvSpPr/>
      </dsp:nvSpPr>
      <dsp:spPr>
        <a:xfrm>
          <a:off x="3363031" y="641449"/>
          <a:ext cx="91440" cy="4816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645"/>
              </a:lnTo>
              <a:lnTo>
                <a:pt x="101910" y="4816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04BFF-6524-4DB9-87C2-2319975C9604}">
      <dsp:nvSpPr>
        <dsp:cNvPr id="0" name=""/>
        <dsp:cNvSpPr/>
      </dsp:nvSpPr>
      <dsp:spPr>
        <a:xfrm>
          <a:off x="3464941" y="802369"/>
          <a:ext cx="1026318" cy="6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Manuscripts</a:t>
          </a:r>
          <a:endParaRPr lang="it-IT" sz="1500" kern="1200" dirty="0" smtClean="0"/>
        </a:p>
      </dsp:txBody>
      <dsp:txXfrm>
        <a:off x="3483728" y="821156"/>
        <a:ext cx="988744" cy="603875"/>
      </dsp:txXfrm>
    </dsp:sp>
    <dsp:sp modelId="{DBE6D618-21F1-4D0B-8856-EDD4D309DA08}">
      <dsp:nvSpPr>
        <dsp:cNvPr id="0" name=""/>
        <dsp:cNvSpPr/>
      </dsp:nvSpPr>
      <dsp:spPr>
        <a:xfrm>
          <a:off x="3363031" y="641449"/>
          <a:ext cx="91440" cy="1283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3456"/>
              </a:lnTo>
              <a:lnTo>
                <a:pt x="101910" y="128345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6F5B5-8292-4A51-B01C-6C1F78460A67}">
      <dsp:nvSpPr>
        <dsp:cNvPr id="0" name=""/>
        <dsp:cNvSpPr/>
      </dsp:nvSpPr>
      <dsp:spPr>
        <a:xfrm>
          <a:off x="3464941" y="1604181"/>
          <a:ext cx="1026318" cy="6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Archives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500" kern="1200" dirty="0" smtClean="0"/>
        </a:p>
      </dsp:txBody>
      <dsp:txXfrm>
        <a:off x="3483728" y="1622968"/>
        <a:ext cx="988744" cy="6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C285C-18D4-344B-83F2-087869C95AE7}">
      <dsp:nvSpPr>
        <dsp:cNvPr id="0" name=""/>
        <dsp:cNvSpPr/>
      </dsp:nvSpPr>
      <dsp:spPr>
        <a:xfrm rot="5400000">
          <a:off x="-467829" y="2031466"/>
          <a:ext cx="2229544" cy="14379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4FEE50-88D3-DB41-8FA0-6F2CEB013F64}">
      <dsp:nvSpPr>
        <dsp:cNvPr id="0" name=""/>
        <dsp:cNvSpPr/>
      </dsp:nvSpPr>
      <dsp:spPr>
        <a:xfrm>
          <a:off x="144014" y="1995688"/>
          <a:ext cx="1346176" cy="672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  <a:sp3d extrusionH="28000" prstMaterial="matte"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File </a:t>
          </a:r>
          <a:r>
            <a:rPr lang="it-IT" sz="2000" kern="1200" dirty="0" err="1" smtClean="0"/>
            <a:t>name</a:t>
          </a:r>
          <a:r>
            <a:rPr lang="it-IT" sz="2000" kern="1200" dirty="0" smtClean="0"/>
            <a:t> (</a:t>
          </a:r>
          <a:r>
            <a:rPr lang="it-IT" sz="2000" kern="1200" dirty="0" err="1" smtClean="0"/>
            <a:t>acquisition</a:t>
          </a:r>
          <a:r>
            <a:rPr lang="it-IT" sz="2000" kern="1200" dirty="0" smtClean="0"/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Technical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metadata</a:t>
          </a:r>
          <a:endParaRPr lang="it-IT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Other</a:t>
          </a:r>
          <a:r>
            <a:rPr lang="it-IT" sz="2000" kern="1200" dirty="0" smtClean="0"/>
            <a:t> information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(e.g. log </a:t>
          </a:r>
          <a:r>
            <a:rPr lang="it-IT" sz="2000" kern="1200" dirty="0" err="1" smtClean="0"/>
            <a:t>files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from</a:t>
          </a:r>
          <a:r>
            <a:rPr lang="it-IT" sz="2000" kern="1200" dirty="0" smtClean="0"/>
            <a:t> the </a:t>
          </a:r>
          <a:r>
            <a:rPr lang="it-IT" sz="2000" kern="1200" dirty="0" err="1" smtClean="0"/>
            <a:t>acquisition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devices</a:t>
          </a:r>
          <a:r>
            <a:rPr lang="it-IT" sz="2000" kern="1200" dirty="0" smtClean="0"/>
            <a:t>)</a:t>
          </a:r>
          <a:endParaRPr lang="it-IT" sz="2000" kern="1200" dirty="0"/>
        </a:p>
      </dsp:txBody>
      <dsp:txXfrm>
        <a:off x="144014" y="1995688"/>
        <a:ext cx="1346176" cy="672492"/>
      </dsp:txXfrm>
    </dsp:sp>
    <dsp:sp modelId="{2B0AD3BB-FF5A-5244-AB69-84DEB65B7322}">
      <dsp:nvSpPr>
        <dsp:cNvPr id="0" name=""/>
        <dsp:cNvSpPr/>
      </dsp:nvSpPr>
      <dsp:spPr>
        <a:xfrm flipH="1" flipV="1">
          <a:off x="1296144" y="1059582"/>
          <a:ext cx="184552" cy="232643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689B07-D9ED-C348-8CBE-A7CF49D42F0A}">
      <dsp:nvSpPr>
        <dsp:cNvPr id="0" name=""/>
        <dsp:cNvSpPr/>
      </dsp:nvSpPr>
      <dsp:spPr>
        <a:xfrm rot="5400000">
          <a:off x="1401044" y="1314721"/>
          <a:ext cx="1378834" cy="8685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9EB47C-24FC-7C4E-B12F-468F3FA38474}">
      <dsp:nvSpPr>
        <dsp:cNvPr id="0" name=""/>
        <dsp:cNvSpPr/>
      </dsp:nvSpPr>
      <dsp:spPr>
        <a:xfrm>
          <a:off x="1800198" y="1347616"/>
          <a:ext cx="1412604" cy="542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  <a:sp3d extrusionH="28000" prstMaterial="matte"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/>
            <a:t>Logical structural relationships</a:t>
          </a:r>
          <a:r>
            <a:rPr lang="it-IT" sz="2000" kern="1200" dirty="0" smtClean="0"/>
            <a:t> and </a:t>
          </a:r>
          <a:r>
            <a:rPr lang="it-IT" sz="2000" kern="1200" dirty="0" err="1" smtClean="0"/>
            <a:t>descriptive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metadata</a:t>
          </a:r>
          <a:endParaRPr lang="it-IT" sz="2000" kern="1200" dirty="0"/>
        </a:p>
      </dsp:txBody>
      <dsp:txXfrm>
        <a:off x="1800198" y="1347616"/>
        <a:ext cx="1412604" cy="542599"/>
      </dsp:txXfrm>
    </dsp:sp>
    <dsp:sp modelId="{B6B76578-A7AB-104F-AFC9-DB12B2A2D489}">
      <dsp:nvSpPr>
        <dsp:cNvPr id="0" name=""/>
        <dsp:cNvSpPr/>
      </dsp:nvSpPr>
      <dsp:spPr>
        <a:xfrm>
          <a:off x="3051304" y="1012045"/>
          <a:ext cx="103480" cy="10348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574F8-BDAF-9E4C-AAFD-3F5F671F76E7}">
      <dsp:nvSpPr>
        <dsp:cNvPr id="0" name=""/>
        <dsp:cNvSpPr/>
      </dsp:nvSpPr>
      <dsp:spPr>
        <a:xfrm rot="5400000">
          <a:off x="3442794" y="929153"/>
          <a:ext cx="871957" cy="98879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7322BC-45D6-4641-8EF3-74A3B5DA2922}">
      <dsp:nvSpPr>
        <dsp:cNvPr id="0" name=""/>
        <dsp:cNvSpPr/>
      </dsp:nvSpPr>
      <dsp:spPr>
        <a:xfrm>
          <a:off x="3384374" y="1275605"/>
          <a:ext cx="1197103" cy="721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  <a:sp3d extrusionH="28000" prstMaterial="matte"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   TIF</a:t>
          </a:r>
          <a:r>
            <a:rPr lang="it-IT" sz="2000" kern="1200" dirty="0" smtClean="0">
              <a:sym typeface="Wingdings" pitchFamily="2" charset="2"/>
            </a:rPr>
            <a:t>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JPEG ; </a:t>
          </a:r>
          <a:r>
            <a:rPr lang="it-IT" sz="2000" kern="1200" dirty="0" err="1" smtClean="0"/>
            <a:t>Creation</a:t>
          </a:r>
          <a:r>
            <a:rPr lang="it-IT" sz="2000" kern="1200" dirty="0" smtClean="0"/>
            <a:t> of METS file</a:t>
          </a:r>
          <a:endParaRPr lang="it-IT" sz="2000" kern="1200" dirty="0"/>
        </a:p>
      </dsp:txBody>
      <dsp:txXfrm>
        <a:off x="3384374" y="1275605"/>
        <a:ext cx="1197103" cy="7212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43547-E3A5-42F1-9355-40F0520E04C5}">
      <dsp:nvSpPr>
        <dsp:cNvPr id="0" name=""/>
        <dsp:cNvSpPr/>
      </dsp:nvSpPr>
      <dsp:spPr>
        <a:xfrm rot="16200000">
          <a:off x="-1335695" y="2095701"/>
          <a:ext cx="3169919" cy="398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1132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err="1" smtClean="0"/>
            <a:t>description</a:t>
          </a:r>
          <a:endParaRPr lang="it-IT" sz="2300" kern="1200" dirty="0"/>
        </a:p>
      </dsp:txBody>
      <dsp:txXfrm>
        <a:off x="-1335695" y="2095701"/>
        <a:ext cx="3169919" cy="398134"/>
      </dsp:txXfrm>
    </dsp:sp>
    <dsp:sp modelId="{4E7565B6-B6BF-4565-82B7-732B05469A37}">
      <dsp:nvSpPr>
        <dsp:cNvPr id="0" name=""/>
        <dsp:cNvSpPr/>
      </dsp:nvSpPr>
      <dsp:spPr>
        <a:xfrm>
          <a:off x="448331" y="709808"/>
          <a:ext cx="1983129" cy="316991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351132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>
              <a:solidFill>
                <a:srgbClr val="FFC000"/>
              </a:solidFill>
            </a:rPr>
            <a:t>MARC21</a:t>
          </a:r>
          <a:endParaRPr lang="it-IT" sz="2400" b="1" kern="1200" dirty="0">
            <a:solidFill>
              <a:srgbClr val="FFC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err="1" smtClean="0">
              <a:solidFill>
                <a:srgbClr val="FFC000"/>
              </a:solidFill>
            </a:rPr>
            <a:t>TEI-Ms</a:t>
          </a:r>
          <a:endParaRPr lang="it-IT" sz="2400" b="1" kern="1200" dirty="0">
            <a:solidFill>
              <a:srgbClr val="FFC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>
              <a:solidFill>
                <a:srgbClr val="FFC000"/>
              </a:solidFill>
            </a:rPr>
            <a:t>EAD</a:t>
          </a:r>
          <a:endParaRPr lang="it-IT" sz="2400" b="1" kern="1200" dirty="0">
            <a:solidFill>
              <a:srgbClr val="FFC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err="1" smtClean="0">
              <a:solidFill>
                <a:srgbClr val="FFC000"/>
              </a:solidFill>
            </a:rPr>
            <a:t>Dublin</a:t>
          </a:r>
          <a:r>
            <a:rPr lang="it-IT" sz="2400" b="1" kern="1200" dirty="0" smtClean="0">
              <a:solidFill>
                <a:srgbClr val="FFC000"/>
              </a:solidFill>
            </a:rPr>
            <a:t> </a:t>
          </a:r>
          <a:r>
            <a:rPr lang="it-IT" sz="2400" b="1" kern="1200" dirty="0" err="1" smtClean="0">
              <a:solidFill>
                <a:srgbClr val="FFC000"/>
              </a:solidFill>
            </a:rPr>
            <a:t>Core</a:t>
          </a:r>
          <a:endParaRPr lang="it-IT" sz="2400" b="1" kern="1200" dirty="0">
            <a:solidFill>
              <a:srgbClr val="FFC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>
              <a:solidFill>
                <a:srgbClr val="FFC000"/>
              </a:solidFill>
            </a:rPr>
            <a:t>MODS</a:t>
          </a:r>
          <a:endParaRPr lang="it-IT" sz="2400" b="1" kern="1200" dirty="0">
            <a:solidFill>
              <a:srgbClr val="FFC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400" kern="1200"/>
        </a:p>
      </dsp:txBody>
      <dsp:txXfrm>
        <a:off x="448331" y="709808"/>
        <a:ext cx="1983129" cy="3169919"/>
      </dsp:txXfrm>
    </dsp:sp>
    <dsp:sp modelId="{6328CFC9-F853-4D1D-A455-FA9277E0F500}">
      <dsp:nvSpPr>
        <dsp:cNvPr id="0" name=""/>
        <dsp:cNvSpPr/>
      </dsp:nvSpPr>
      <dsp:spPr>
        <a:xfrm>
          <a:off x="50197" y="184271"/>
          <a:ext cx="796268" cy="79626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53097-421F-4D02-A448-1C98D53FBD32}">
      <dsp:nvSpPr>
        <dsp:cNvPr id="0" name=""/>
        <dsp:cNvSpPr/>
      </dsp:nvSpPr>
      <dsp:spPr>
        <a:xfrm rot="16200000">
          <a:off x="1563935" y="2095701"/>
          <a:ext cx="3169919" cy="398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1132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container</a:t>
          </a:r>
          <a:endParaRPr lang="it-IT" sz="2300" kern="1200" dirty="0"/>
        </a:p>
      </dsp:txBody>
      <dsp:txXfrm>
        <a:off x="1563935" y="2095701"/>
        <a:ext cx="3169919" cy="398134"/>
      </dsp:txXfrm>
    </dsp:sp>
    <dsp:sp modelId="{B59EFD8A-4663-4116-A629-E55C1ABE615F}">
      <dsp:nvSpPr>
        <dsp:cNvPr id="0" name=""/>
        <dsp:cNvSpPr/>
      </dsp:nvSpPr>
      <dsp:spPr>
        <a:xfrm>
          <a:off x="3347962" y="709808"/>
          <a:ext cx="1983129" cy="3169919"/>
        </a:xfrm>
        <a:prstGeom prst="rect">
          <a:avLst/>
        </a:prstGeom>
        <a:solidFill>
          <a:schemeClr val="accent1">
            <a:shade val="80000"/>
            <a:hueOff val="145725"/>
            <a:satOff val="-10503"/>
            <a:lumOff val="150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351132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>
              <a:solidFill>
                <a:srgbClr val="FFC000"/>
              </a:solidFill>
            </a:rPr>
            <a:t>METS</a:t>
          </a:r>
          <a:endParaRPr lang="it-IT" sz="2400" b="1" kern="1200" dirty="0">
            <a:solidFill>
              <a:srgbClr val="FFC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400" kern="1200" dirty="0"/>
        </a:p>
      </dsp:txBody>
      <dsp:txXfrm>
        <a:off x="3347962" y="709808"/>
        <a:ext cx="1983129" cy="3169919"/>
      </dsp:txXfrm>
    </dsp:sp>
    <dsp:sp modelId="{00BD89E5-5D92-41FC-9EBE-82371E00613D}">
      <dsp:nvSpPr>
        <dsp:cNvPr id="0" name=""/>
        <dsp:cNvSpPr/>
      </dsp:nvSpPr>
      <dsp:spPr>
        <a:xfrm>
          <a:off x="2949828" y="184271"/>
          <a:ext cx="796268" cy="796268"/>
        </a:xfrm>
        <a:prstGeom prst="rect">
          <a:avLst/>
        </a:prstGeom>
        <a:solidFill>
          <a:schemeClr val="accent1">
            <a:tint val="50000"/>
            <a:hueOff val="30260"/>
            <a:satOff val="-1501"/>
            <a:lumOff val="58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CE417-B218-4FF7-9DAD-9A462B3655B1}">
      <dsp:nvSpPr>
        <dsp:cNvPr id="0" name=""/>
        <dsp:cNvSpPr/>
      </dsp:nvSpPr>
      <dsp:spPr>
        <a:xfrm rot="16200000">
          <a:off x="4463565" y="2095701"/>
          <a:ext cx="3169919" cy="398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1132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long </a:t>
          </a:r>
          <a:r>
            <a:rPr lang="it-IT" sz="2300" kern="1200" dirty="0" err="1" smtClean="0"/>
            <a:t>–term</a:t>
          </a:r>
          <a:r>
            <a:rPr lang="it-IT" sz="2300" kern="1200" dirty="0" smtClean="0"/>
            <a:t> </a:t>
          </a:r>
          <a:r>
            <a:rPr lang="it-IT" sz="2300" kern="1200" dirty="0" err="1" smtClean="0"/>
            <a:t>preservation</a:t>
          </a:r>
          <a:endParaRPr lang="it-IT" sz="2300" kern="1200" dirty="0"/>
        </a:p>
      </dsp:txBody>
      <dsp:txXfrm>
        <a:off x="4463565" y="2095701"/>
        <a:ext cx="3169919" cy="398134"/>
      </dsp:txXfrm>
    </dsp:sp>
    <dsp:sp modelId="{B4B741DB-4D64-4BFF-9554-4D2153FB2FA8}">
      <dsp:nvSpPr>
        <dsp:cNvPr id="0" name=""/>
        <dsp:cNvSpPr/>
      </dsp:nvSpPr>
      <dsp:spPr>
        <a:xfrm>
          <a:off x="6247592" y="709808"/>
          <a:ext cx="1983129" cy="3169919"/>
        </a:xfrm>
        <a:prstGeom prst="rect">
          <a:avLst/>
        </a:prstGeom>
        <a:solidFill>
          <a:schemeClr val="accent1">
            <a:shade val="80000"/>
            <a:hueOff val="291451"/>
            <a:satOff val="-21006"/>
            <a:lumOff val="300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51132" rIns="142240" bIns="1422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7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PREMIS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(</a:t>
          </a:r>
          <a:r>
            <a:rPr lang="it-IT" sz="2000" kern="1200" dirty="0" err="1" smtClean="0"/>
            <a:t>long-term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preservation</a:t>
          </a:r>
          <a:r>
            <a:rPr lang="it-IT" sz="2000" kern="1200" dirty="0" smtClean="0"/>
            <a:t>)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[</a:t>
          </a:r>
          <a:r>
            <a:rPr lang="it-IT" sz="2000" kern="1200" dirty="0" err="1" smtClean="0"/>
            <a:t>*Next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implementation</a:t>
          </a:r>
          <a:r>
            <a:rPr lang="it-IT" sz="1700" kern="1200" dirty="0" err="1" smtClean="0"/>
            <a:t>*</a:t>
          </a:r>
          <a:r>
            <a:rPr lang="it-IT" sz="1700" kern="1200" dirty="0" smtClean="0"/>
            <a:t>]</a:t>
          </a:r>
          <a:endParaRPr lang="it-IT" sz="1700" kern="1200" dirty="0"/>
        </a:p>
      </dsp:txBody>
      <dsp:txXfrm>
        <a:off x="6247592" y="709808"/>
        <a:ext cx="1983129" cy="3169919"/>
      </dsp:txXfrm>
    </dsp:sp>
    <dsp:sp modelId="{4CFF3D59-1D60-43B5-AC6F-3B4132477320}">
      <dsp:nvSpPr>
        <dsp:cNvPr id="0" name=""/>
        <dsp:cNvSpPr/>
      </dsp:nvSpPr>
      <dsp:spPr>
        <a:xfrm>
          <a:off x="5849458" y="184271"/>
          <a:ext cx="796268" cy="796268"/>
        </a:xfrm>
        <a:prstGeom prst="rect">
          <a:avLst/>
        </a:prstGeom>
        <a:solidFill>
          <a:schemeClr val="accent1">
            <a:tint val="50000"/>
            <a:hueOff val="60521"/>
            <a:satOff val="-3002"/>
            <a:lumOff val="117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A8ADFD5B-A66C-449C-B6E8-FB716D07777D}" type="datetimeFigureOut">
              <a:rPr lang="it-IT"/>
              <a:pPr/>
              <a:t>31/03/14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CA5D3BF3-D352-46FC-8343-31F56E6730EA}" type="slidenum">
              <a:rPr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41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it-IT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it-IT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r>
              <a:rPr kumimoji="0" lang="it-IT" smtClean="0">
                <a:solidFill>
                  <a:srgbClr val="FFFFFF"/>
                </a:solidFill>
              </a:rPr>
              <a:t>28/01/13</a:t>
            </a:r>
            <a:endParaRPr kumimoji="0" lang="it-IT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it-IT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it-IT">
                <a:solidFill>
                  <a:schemeClr val="tx2"/>
                </a:solidFill>
              </a:rPr>
              <a:pPr/>
              <a:t>‹n.›</a:t>
            </a:fld>
            <a:endParaRPr kumimoji="0" lang="it-IT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it-IT" cap="all" baseline="0"/>
            </a:lvl1pPr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28/01/13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9DA1F-4753-6845-BBCC-0F1CAF64253B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81380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28/01/13</a:t>
            </a:r>
            <a:endParaRPr kumimoji="0" lang="it-IT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‹n.›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it-IT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it-IT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it-IT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it-IT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28/01/13</a:t>
            </a:r>
            <a:endParaRPr kumimoji="0"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it-IT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it-IT" sz="2400" b="1">
                <a:solidFill>
                  <a:srgbClr val="FFFFFF"/>
                </a:solidFill>
              </a:rPr>
              <a:pPr algn="ctr"/>
              <a:t>‹n.›</a:t>
            </a:fld>
            <a:endParaRPr kumimoji="0" lang="it-IT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28/01/13</a:t>
            </a:r>
            <a:endParaRPr kumimoji="0"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‹n.›</a:t>
            </a:fld>
            <a:endParaRPr kumimoji="0"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it-IT"/>
            </a:lvl1pPr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28/01/13</a:t>
            </a:r>
            <a:endParaRPr kumimoji="0"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‹n.›</a:t>
            </a:fld>
            <a:endParaRPr kumimoji="0"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it-IT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it-IT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it-IT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28/01/13</a:t>
            </a:r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rgbClr val="FFFFFF"/>
                </a:solidFill>
              </a:rPr>
              <a:pPr/>
              <a:t>‹n.›</a:t>
            </a:fld>
            <a:endParaRPr kumimoji="0"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28/01/13</a:t>
            </a:r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chemeClr val="tx2"/>
                </a:solidFill>
              </a:rPr>
              <a:pPr/>
              <a:t>‹n.›</a:t>
            </a:fld>
            <a:endParaRPr kumimoji="0" lang="it-IT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it-IT" sz="4200" b="0"/>
            </a:lvl1pPr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28/01/13</a:t>
            </a:r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rgbClr val="FFFFFF"/>
                </a:solidFill>
              </a:rPr>
              <a:pPr/>
              <a:t>‹n.›</a:t>
            </a:fld>
            <a:endParaRPr kumimoji="0" lang="it-IT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it-IT" sz="1800"/>
            </a:lvl1pPr>
            <a:lvl2pPr eaLnBrk="1" latinLnBrk="0" hangingPunct="1">
              <a:buNone/>
              <a:defRPr kumimoji="0" lang="it-IT" sz="1200"/>
            </a:lvl2pPr>
            <a:lvl3pPr eaLnBrk="1" latinLnBrk="0" hangingPunct="1">
              <a:buNone/>
              <a:defRPr kumimoji="0" lang="it-IT" sz="1000"/>
            </a:lvl3pPr>
            <a:lvl4pPr eaLnBrk="1" latinLnBrk="0" hangingPunct="1">
              <a:buNone/>
              <a:defRPr kumimoji="0" lang="it-IT" sz="900"/>
            </a:lvl4pPr>
            <a:lvl5pPr eaLnBrk="1" latinLnBrk="0" hangingPunct="1">
              <a:buNone/>
              <a:defRPr kumimoji="0" lang="it-IT" sz="9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it-IT"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it-IT" sz="1700"/>
            </a:lvl1pPr>
            <a:lvl2pPr eaLnBrk="1" latinLnBrk="0" hangingPunct="1">
              <a:buFontTx/>
              <a:buNone/>
              <a:defRPr kumimoji="0" lang="it-IT" sz="1200"/>
            </a:lvl2pPr>
            <a:lvl3pPr eaLnBrk="1" latinLnBrk="0" hangingPunct="1">
              <a:buFontTx/>
              <a:buNone/>
              <a:defRPr kumimoji="0" lang="it-IT" sz="1000"/>
            </a:lvl3pPr>
            <a:lvl4pPr eaLnBrk="1" latinLnBrk="0" hangingPunct="1">
              <a:buFontTx/>
              <a:buNone/>
              <a:defRPr kumimoji="0" lang="it-IT" sz="900"/>
            </a:lvl4pPr>
            <a:lvl5pPr eaLnBrk="1" latinLnBrk="0" hangingPunct="1">
              <a:buFontTx/>
              <a:buNone/>
              <a:defRPr kumimoji="0" lang="it-IT" sz="9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it-IT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r>
              <a:rPr lang="it-IT" smtClean="0"/>
              <a:t>28/01/13</a:t>
            </a:r>
            <a:endParaRPr kumimoji="0"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it-IT" sz="2800"/>
            </a:lvl1pPr>
            <a:extLst/>
          </a:lstStyle>
          <a:p>
            <a:pPr algn="ctr"/>
            <a:fld id="{8F82E0A0-C266-4798-8C8F-B9F91E9DA37E}" type="slidenum">
              <a:rPr kumimoji="0" lang="it-IT" sz="2800" b="1">
                <a:solidFill>
                  <a:srgbClr val="FFFFFF"/>
                </a:solidFill>
              </a:rPr>
              <a:pPr algn="ctr"/>
              <a:t>‹n.›</a:t>
            </a:fld>
            <a:endParaRPr kumimoji="0" lang="it-IT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it-IT" sz="1400">
                <a:solidFill>
                  <a:schemeClr val="tx2"/>
                </a:solidFill>
              </a:defRPr>
            </a:lvl1pPr>
            <a:extLst/>
          </a:lstStyle>
          <a:p>
            <a:r>
              <a:rPr lang="it-IT" smtClean="0"/>
              <a:t>28/01/13</a:t>
            </a:r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it-IT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it-IT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‹n.›</a:t>
            </a:fld>
            <a:endParaRPr kumimoji="0" lang="it-IT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ransition xmlns:p14="http://schemas.microsoft.com/office/powerpoint/2010/main" spd="slow">
    <p:fade thruBlk="1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it-IT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it-IT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it-IT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it-IT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it-IT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it-IT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it-IT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it-IT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o_di_Microsoft_Word1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Relationship Id="rId3" Type="http://schemas.openxmlformats.org/officeDocument/2006/relationships/hyperlink" Target="http://www.ub.uni-heidelberg.de/Englisch/helios/digi/dwork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4429138"/>
            <a:ext cx="9286908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28596" y="1857370"/>
            <a:ext cx="8299648" cy="203835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sz="2400" dirty="0" smtClean="0"/>
              <a:t>The Digitization Project of the Vatican Library within the complex relationships between sets of metadata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400" dirty="0" smtClean="0"/>
              <a:t>Paola Manoni </a:t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 err="1" smtClean="0"/>
              <a:t>Biblioteca</a:t>
            </a:r>
            <a:r>
              <a:rPr lang="en-US" sz="1400" dirty="0" smtClean="0"/>
              <a:t> </a:t>
            </a:r>
            <a:r>
              <a:rPr lang="en-US" sz="1400" dirty="0" err="1" smtClean="0"/>
              <a:t>apostolica</a:t>
            </a:r>
            <a:r>
              <a:rPr lang="en-US" sz="1400" dirty="0" smtClean="0"/>
              <a:t> </a:t>
            </a:r>
            <a:r>
              <a:rPr lang="en-US" sz="1400" dirty="0" err="1" smtClean="0"/>
              <a:t>vaticana</a:t>
            </a:r>
            <a:r>
              <a:rPr lang="en-US" sz="1400" dirty="0" smtClean="0"/>
              <a:t>)</a:t>
            </a:r>
            <a:endParaRPr lang="en-US" sz="2400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Družba</a:t>
            </a:r>
            <a:r>
              <a:rPr lang="it-IT" dirty="0" smtClean="0"/>
              <a:t>, </a:t>
            </a:r>
            <a:r>
              <a:rPr lang="it-IT" dirty="0" err="1" smtClean="0"/>
              <a:t>Jasná</a:t>
            </a:r>
            <a:r>
              <a:rPr lang="it-IT" dirty="0" smtClean="0"/>
              <a:t>, </a:t>
            </a:r>
            <a:r>
              <a:rPr lang="it-IT" dirty="0" err="1" smtClean="0"/>
              <a:t>April</a:t>
            </a:r>
            <a:r>
              <a:rPr lang="it-IT" dirty="0" smtClean="0"/>
              <a:t> 2nd 2014</a:t>
            </a:r>
            <a:endParaRPr lang="it-IT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447" y="4429138"/>
            <a:ext cx="1378553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55526"/>
            <a:ext cx="29337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>
          <a:xfrm>
            <a:off x="642938" y="160735"/>
            <a:ext cx="7772400" cy="85725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EFCAA"/>
                </a:solidFill>
                <a:latin typeface="Times New Roman" charset="0"/>
              </a:rPr>
              <a:t>Web </a:t>
            </a:r>
            <a:r>
              <a:rPr lang="it-IT" dirty="0" err="1" smtClean="0">
                <a:solidFill>
                  <a:srgbClr val="FEFCAA"/>
                </a:solidFill>
                <a:latin typeface="Times New Roman" charset="0"/>
              </a:rPr>
              <a:t>OPACs</a:t>
            </a:r>
            <a:r>
              <a:rPr lang="it-IT" dirty="0" smtClean="0">
                <a:solidFill>
                  <a:srgbClr val="FEFCAA"/>
                </a:solidFill>
                <a:latin typeface="Times New Roman" charset="0"/>
                <a:sym typeface="Wingdings" pitchFamily="2" charset="2"/>
              </a:rPr>
              <a:t> </a:t>
            </a:r>
            <a:r>
              <a:rPr lang="it-IT" dirty="0" err="1" smtClean="0">
                <a:solidFill>
                  <a:srgbClr val="FEFCAA"/>
                </a:solidFill>
                <a:latin typeface="Times New Roman" charset="0"/>
                <a:sym typeface="Wingdings" pitchFamily="2" charset="2"/>
              </a:rPr>
              <a:t>general</a:t>
            </a:r>
            <a:r>
              <a:rPr lang="it-IT" dirty="0" smtClean="0">
                <a:solidFill>
                  <a:srgbClr val="FEFCAA"/>
                </a:solidFill>
                <a:latin typeface="Times New Roman" charset="0"/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srgbClr val="FEFCAA"/>
                </a:solidFill>
                <a:latin typeface="Times New Roman" charset="0"/>
                <a:sym typeface="Wingdings" pitchFamily="2" charset="2"/>
              </a:rPr>
              <a:t>catalogue</a:t>
            </a:r>
            <a:endParaRPr lang="it-IT" dirty="0">
              <a:solidFill>
                <a:srgbClr val="FEFCAA"/>
              </a:solidFill>
              <a:latin typeface="Times New Roman" charset="0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383899590"/>
              </p:ext>
            </p:extLst>
          </p:nvPr>
        </p:nvGraphicFramePr>
        <p:xfrm>
          <a:off x="500034" y="150018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e 4"/>
          <p:cNvSpPr/>
          <p:nvPr/>
        </p:nvSpPr>
        <p:spPr>
          <a:xfrm>
            <a:off x="214313" y="1071563"/>
            <a:ext cx="7358062" cy="3857625"/>
          </a:xfrm>
          <a:prstGeom prst="ellipse">
            <a:avLst/>
          </a:prstGeom>
          <a:noFill/>
          <a:ln>
            <a:solidFill>
              <a:srgbClr val="FEF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Nastro perforato 5"/>
          <p:cNvSpPr/>
          <p:nvPr/>
        </p:nvSpPr>
        <p:spPr>
          <a:xfrm>
            <a:off x="3491880" y="3723878"/>
            <a:ext cx="2871787" cy="87153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8" name="Documento multiplo 7"/>
          <p:cNvSpPr>
            <a:spLocks noChangeArrowheads="1"/>
          </p:cNvSpPr>
          <p:nvPr/>
        </p:nvSpPr>
        <p:spPr bwMode="auto">
          <a:xfrm>
            <a:off x="5580112" y="4227934"/>
            <a:ext cx="1060450" cy="569119"/>
          </a:xfrm>
          <a:prstGeom prst="flowChartMultidocumen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rgbClr val="2E2EC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Connettore 2 9"/>
          <p:cNvCxnSpPr>
            <a:cxnSpLocks noChangeShapeType="1"/>
          </p:cNvCxnSpPr>
          <p:nvPr/>
        </p:nvCxnSpPr>
        <p:spPr bwMode="auto">
          <a:xfrm>
            <a:off x="5148064" y="4443958"/>
            <a:ext cx="1643062" cy="1191"/>
          </a:xfrm>
          <a:prstGeom prst="straightConnector1">
            <a:avLst/>
          </a:prstGeom>
          <a:noFill/>
          <a:ln w="38100">
            <a:solidFill>
              <a:srgbClr val="AAE2CA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Memoria ad accesso diretto 10"/>
          <p:cNvSpPr/>
          <p:nvPr/>
        </p:nvSpPr>
        <p:spPr>
          <a:xfrm>
            <a:off x="6858000" y="2571750"/>
            <a:ext cx="2286000" cy="2089547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/>
          </a:p>
          <a:p>
            <a:pPr algn="ctr">
              <a:defRPr/>
            </a:pPr>
            <a:r>
              <a:rPr lang="it-IT" sz="1800" b="1" dirty="0" smtClean="0">
                <a:solidFill>
                  <a:srgbClr val="FFFFFF"/>
                </a:solidFill>
              </a:rPr>
              <a:t>Multi-</a:t>
            </a:r>
            <a:r>
              <a:rPr lang="it-IT" sz="1800" b="1" dirty="0" err="1" smtClean="0">
                <a:solidFill>
                  <a:srgbClr val="FFFFFF"/>
                </a:solidFill>
              </a:rPr>
              <a:t>platform</a:t>
            </a:r>
            <a:r>
              <a:rPr lang="it-IT" sz="1800" b="1" dirty="0" smtClean="0">
                <a:solidFill>
                  <a:srgbClr val="FFFFFF"/>
                </a:solidFill>
              </a:rPr>
              <a:t> </a:t>
            </a:r>
            <a:r>
              <a:rPr lang="it-IT" sz="1800" b="1" dirty="0" err="1" smtClean="0">
                <a:solidFill>
                  <a:srgbClr val="FFFFFF"/>
                </a:solidFill>
              </a:rPr>
              <a:t>system</a:t>
            </a:r>
            <a:endParaRPr lang="it-IT" sz="1800" b="1" dirty="0">
              <a:solidFill>
                <a:srgbClr val="FFFFFF"/>
              </a:solidFill>
            </a:endParaRPr>
          </a:p>
        </p:txBody>
      </p:sp>
      <p:sp>
        <p:nvSpPr>
          <p:cNvPr id="32777" name="CasellaDiTesto 11"/>
          <p:cNvSpPr txBox="1">
            <a:spLocks noChangeArrowheads="1"/>
          </p:cNvSpPr>
          <p:nvPr/>
        </p:nvSpPr>
        <p:spPr bwMode="auto">
          <a:xfrm>
            <a:off x="5436096" y="4681835"/>
            <a:ext cx="185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it-IT" i="1" dirty="0" err="1"/>
              <a:t>harvsesting</a:t>
            </a:r>
            <a:endParaRPr lang="it-IT" i="1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C1C9DA1F-4753-6845-BBCC-0F1CAF64253B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7185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3-01-25 alle 13.39.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49225" cy="51435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164288" y="2715766"/>
            <a:ext cx="1296144" cy="50405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11</a:t>
            </a:fld>
            <a:endParaRPr kumimoji="0"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2959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3-01-25 alle 13.38.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454587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372200" y="3291830"/>
            <a:ext cx="2016224" cy="13681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12</a:t>
            </a:fld>
            <a:endParaRPr kumimoji="0"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2959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483518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General</a:t>
            </a:r>
            <a:r>
              <a:rPr lang="it-IT" dirty="0" smtClean="0"/>
              <a:t> </a:t>
            </a:r>
            <a:r>
              <a:rPr lang="it-IT" dirty="0" err="1" smtClean="0"/>
              <a:t>catalogue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en-US" dirty="0" smtClean="0"/>
              <a:t>All the stored instances of a persistent class compose the extent of the class, in which an instance belongs to the extent of each class,  of which it is an instance</a:t>
            </a:r>
          </a:p>
        </p:txBody>
      </p:sp>
      <p:sp>
        <p:nvSpPr>
          <p:cNvPr id="3" name="Memoria ad accesso diretto 2"/>
          <p:cNvSpPr/>
          <p:nvPr/>
        </p:nvSpPr>
        <p:spPr>
          <a:xfrm>
            <a:off x="1547664" y="843558"/>
            <a:ext cx="4104456" cy="2089547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/>
          </a:p>
          <a:p>
            <a:pPr algn="r">
              <a:defRPr/>
            </a:pPr>
            <a:r>
              <a:rPr lang="it-IT" sz="1800" b="1" dirty="0" smtClean="0">
                <a:solidFill>
                  <a:srgbClr val="FFFFFF"/>
                </a:solidFill>
              </a:rPr>
              <a:t>       Multi-      </a:t>
            </a:r>
            <a:r>
              <a:rPr lang="it-IT" sz="1800" b="1" dirty="0" err="1" smtClean="0">
                <a:solidFill>
                  <a:srgbClr val="FFFFFF"/>
                </a:solidFill>
              </a:rPr>
              <a:t>platform</a:t>
            </a:r>
            <a:r>
              <a:rPr lang="it-IT" sz="1800" b="1" dirty="0" smtClean="0">
                <a:solidFill>
                  <a:srgbClr val="FFFFFF"/>
                </a:solidFill>
              </a:rPr>
              <a:t> system</a:t>
            </a:r>
            <a:endParaRPr lang="it-IT" sz="1800" b="1" dirty="0">
              <a:solidFill>
                <a:srgbClr val="FFFFFF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1835696" y="915566"/>
            <a:ext cx="288032" cy="2016224"/>
          </a:xfrm>
          <a:prstGeom prst="ellipse">
            <a:avLst/>
          </a:prstGeom>
          <a:solidFill>
            <a:srgbClr val="6FCBEB"/>
          </a:solidFill>
          <a:scene3d>
            <a:camera prst="isometricOffAxis1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051720" y="915566"/>
            <a:ext cx="288032" cy="2016224"/>
          </a:xfrm>
          <a:prstGeom prst="ellipse">
            <a:avLst/>
          </a:prstGeom>
          <a:solidFill>
            <a:srgbClr val="15669D"/>
          </a:solidFill>
          <a:scene3d>
            <a:camera prst="isometricOffAxis1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267744" y="915566"/>
            <a:ext cx="288032" cy="2016224"/>
          </a:xfrm>
          <a:prstGeom prst="ellipse">
            <a:avLst/>
          </a:prstGeom>
          <a:solidFill>
            <a:srgbClr val="3399FF"/>
          </a:solidFill>
          <a:scene3d>
            <a:camera prst="isometricOffAxis1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13</a:t>
            </a:fld>
            <a:endParaRPr kumimoji="0" lang="it-IT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450751"/>
              </p:ext>
            </p:extLst>
          </p:nvPr>
        </p:nvGraphicFramePr>
        <p:xfrm>
          <a:off x="1403648" y="339501"/>
          <a:ext cx="6516724" cy="4344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Documento" r:id="rId4" imgW="6133874" imgH="4089249" progId="Word.Document.12">
                  <p:embed/>
                </p:oleObj>
              </mc:Choice>
              <mc:Fallback>
                <p:oleObj name="Documento" r:id="rId4" imgW="6133874" imgH="408924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39501"/>
                        <a:ext cx="6516724" cy="4344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14</a:t>
            </a:fld>
            <a:endParaRPr kumimoji="0"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8738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619672" y="4011910"/>
            <a:ext cx="7315200" cy="1296144"/>
          </a:xfrm>
        </p:spPr>
        <p:txBody>
          <a:bodyPr>
            <a:normAutofit/>
          </a:bodyPr>
          <a:lstStyle>
            <a:extLst/>
          </a:lstStyle>
          <a:p>
            <a:r>
              <a:rPr lang="it-IT" dirty="0" smtClean="0"/>
              <a:t>The </a:t>
            </a:r>
            <a:r>
              <a:rPr lang="it-IT" dirty="0"/>
              <a:t>Library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putting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practice</a:t>
            </a:r>
            <a:r>
              <a:rPr lang="it-IT" dirty="0"/>
              <a:t> the </a:t>
            </a:r>
            <a:r>
              <a:rPr lang="it-IT" dirty="0" err="1"/>
              <a:t>digitization</a:t>
            </a:r>
            <a:r>
              <a:rPr lang="it-IT" dirty="0"/>
              <a:t> </a:t>
            </a:r>
            <a:r>
              <a:rPr lang="it-IT" dirty="0" err="1"/>
              <a:t>both</a:t>
            </a:r>
            <a:r>
              <a:rPr lang="it-IT" dirty="0"/>
              <a:t> in a </a:t>
            </a:r>
            <a:r>
              <a:rPr lang="it-IT" dirty="0" err="1"/>
              <a:t>view</a:t>
            </a:r>
            <a:r>
              <a:rPr lang="it-IT" dirty="0"/>
              <a:t> of </a:t>
            </a:r>
            <a:r>
              <a:rPr lang="it-IT" dirty="0" err="1"/>
              <a:t>long-term</a:t>
            </a:r>
            <a:r>
              <a:rPr lang="it-IT" dirty="0"/>
              <a:t> </a:t>
            </a:r>
            <a:r>
              <a:rPr lang="it-IT" dirty="0" err="1"/>
              <a:t>storage</a:t>
            </a:r>
            <a:r>
              <a:rPr lang="it-IT" dirty="0"/>
              <a:t>, and in the </a:t>
            </a:r>
            <a:r>
              <a:rPr lang="it-IT" dirty="0" err="1"/>
              <a:t>implementation</a:t>
            </a:r>
            <a:r>
              <a:rPr lang="it-IT" dirty="0"/>
              <a:t> of a </a:t>
            </a:r>
            <a:r>
              <a:rPr lang="it-IT" dirty="0" err="1"/>
              <a:t>digital</a:t>
            </a:r>
            <a:r>
              <a:rPr lang="it-IT" dirty="0"/>
              <a:t> </a:t>
            </a:r>
            <a:r>
              <a:rPr lang="it-IT" dirty="0" err="1"/>
              <a:t>library</a:t>
            </a:r>
            <a:r>
              <a:rPr lang="it-IT" dirty="0"/>
              <a:t> </a:t>
            </a:r>
            <a:r>
              <a:rPr lang="it-IT" dirty="0" err="1"/>
              <a:t>accessible</a:t>
            </a:r>
            <a:r>
              <a:rPr lang="it-IT" dirty="0"/>
              <a:t> via the </a:t>
            </a:r>
            <a:r>
              <a:rPr lang="it-IT" dirty="0" smtClean="0"/>
              <a:t>web site </a:t>
            </a:r>
            <a:r>
              <a:rPr lang="it-IT" dirty="0"/>
              <a:t>and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to the </a:t>
            </a:r>
            <a:r>
              <a:rPr lang="it-IT" dirty="0" err="1" smtClean="0"/>
              <a:t>catalogues</a:t>
            </a:r>
            <a:r>
              <a:rPr lang="it-IT" dirty="0"/>
              <a:t>. 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Digitization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project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of the Vatican Library</a:t>
            </a:r>
          </a:p>
        </p:txBody>
      </p:sp>
      <p:pic>
        <p:nvPicPr>
          <p:cNvPr id="6" name="Segnaposto immagine 5" descr="Schermata 2013-01-23 alle 22.18.44.pn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r="1793"/>
          <a:stretch>
            <a:fillRect/>
          </a:stretch>
        </p:blipFill>
        <p:spPr/>
      </p:pic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lnSpcReduction="10000"/>
          </a:bodyPr>
          <a:lstStyle/>
          <a:p>
            <a:pPr algn="ctr"/>
            <a:endParaRPr kumimoji="0" lang="it-IT" sz="2800" dirty="0"/>
          </a:p>
        </p:txBody>
      </p:sp>
    </p:spTree>
    <p:extLst>
      <p:ext uri="{BB962C8B-B14F-4D97-AF65-F5344CB8AC3E}">
        <p14:creationId xmlns:p14="http://schemas.microsoft.com/office/powerpoint/2010/main" val="292934803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it-IT" dirty="0" smtClean="0"/>
              <a:t>Access to the </a:t>
            </a:r>
            <a:r>
              <a:rPr lang="it-IT" dirty="0" err="1" smtClean="0"/>
              <a:t>digital</a:t>
            </a:r>
            <a:r>
              <a:rPr lang="it-IT" dirty="0" smtClean="0"/>
              <a:t> </a:t>
            </a:r>
            <a:r>
              <a:rPr lang="it-IT" dirty="0" err="1" smtClean="0"/>
              <a:t>library</a:t>
            </a:r>
            <a:endParaRPr lang="it-IT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3"/>
          </p:nvPr>
        </p:nvSpPr>
        <p:spPr>
          <a:xfrm>
            <a:off x="1619672" y="1428750"/>
            <a:ext cx="7295728" cy="3505200"/>
          </a:xfrm>
        </p:spPr>
        <p:txBody>
          <a:bodyPr>
            <a:normAutofit fontScale="77500" lnSpcReduction="20000"/>
          </a:bodyPr>
          <a:lstStyle>
            <a:extLst/>
          </a:lstStyle>
          <a:p>
            <a:r>
              <a:rPr lang="en-US" sz="3200" dirty="0"/>
              <a:t>The purpose is to offer </a:t>
            </a:r>
            <a:r>
              <a:rPr lang="en-US" sz="3200" dirty="0" smtClean="0"/>
              <a:t>digital objects information </a:t>
            </a:r>
            <a:r>
              <a:rPr lang="en-US" sz="3200" dirty="0"/>
              <a:t>linked to the OPAC. This means that a scholar could query the OPAC and knows if the document related to that record has a digital copy. From the OPAC he could directly link to it.  Another way to find out if a manuscript / </a:t>
            </a:r>
            <a:r>
              <a:rPr lang="en-US" sz="3200" dirty="0" smtClean="0"/>
              <a:t>incunabula </a:t>
            </a:r>
            <a:r>
              <a:rPr lang="en-US" sz="3200" dirty="0"/>
              <a:t>has been digitized, </a:t>
            </a:r>
            <a:r>
              <a:rPr lang="en-US" sz="3200" dirty="0" smtClean="0"/>
              <a:t>is the </a:t>
            </a:r>
            <a:r>
              <a:rPr lang="en-US" sz="3200" dirty="0"/>
              <a:t>reference of </a:t>
            </a:r>
            <a:r>
              <a:rPr lang="en-US" sz="3200" dirty="0" smtClean="0"/>
              <a:t>its </a:t>
            </a:r>
            <a:r>
              <a:rPr lang="en-US" sz="3200" dirty="0" err="1" smtClean="0"/>
              <a:t>shelfmark</a:t>
            </a:r>
            <a:r>
              <a:rPr lang="en-US" sz="3200" dirty="0" smtClean="0"/>
              <a:t> in a section of the web site. From </a:t>
            </a:r>
            <a:r>
              <a:rPr lang="en-US" sz="3200" dirty="0"/>
              <a:t>these web pages a scholar could get information about current projects and have a look at the list of </a:t>
            </a:r>
            <a:r>
              <a:rPr lang="en-US" sz="3200" dirty="0" err="1"/>
              <a:t>shelfmarks</a:t>
            </a:r>
            <a:r>
              <a:rPr lang="en-US" sz="3200" dirty="0"/>
              <a:t> in order to link the digital library.</a:t>
            </a:r>
            <a:endParaRPr lang="it-IT" sz="4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16</a:t>
            </a:fld>
            <a:endParaRPr kumimoji="0" lang="it-IT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3-01-25 alle 13.32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4520266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17</a:t>
            </a:fld>
            <a:endParaRPr kumimoji="0"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220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75606"/>
            <a:ext cx="7963336" cy="321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076056" y="1347614"/>
            <a:ext cx="720080" cy="43204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18</a:t>
            </a:fld>
            <a:endParaRPr kumimoji="0" lang="it-IT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3428"/>
            <a:ext cx="9144000" cy="437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0" y="699542"/>
            <a:ext cx="611560" cy="43204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19</a:t>
            </a:fld>
            <a:endParaRPr kumimoji="0" lang="it-IT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18110"/>
            <a:ext cx="8820472" cy="1005840"/>
          </a:xfrm>
        </p:spPr>
        <p:txBody>
          <a:bodyPr>
            <a:noAutofit/>
          </a:bodyPr>
          <a:lstStyle>
            <a:extLst/>
          </a:lstStyle>
          <a:p>
            <a:r>
              <a:rPr lang="it-IT" sz="3600" dirty="0" err="1"/>
              <a:t>Metadata</a:t>
            </a:r>
            <a:r>
              <a:rPr lang="it-IT" sz="3600" dirty="0"/>
              <a:t> </a:t>
            </a:r>
            <a:r>
              <a:rPr lang="it-IT" sz="3600" dirty="0" err="1"/>
              <a:t>is</a:t>
            </a:r>
            <a:r>
              <a:rPr lang="it-IT" sz="3600" dirty="0"/>
              <a:t> the core of </a:t>
            </a:r>
            <a:r>
              <a:rPr lang="it-IT" sz="3600" dirty="0" err="1"/>
              <a:t>any</a:t>
            </a:r>
            <a:r>
              <a:rPr lang="it-IT" sz="3600" dirty="0"/>
              <a:t> information </a:t>
            </a:r>
            <a:r>
              <a:rPr lang="it-IT" sz="3600" dirty="0" err="1"/>
              <a:t>retrieval</a:t>
            </a:r>
            <a:r>
              <a:rPr lang="it-IT" sz="3600" dirty="0"/>
              <a:t> </a:t>
            </a:r>
            <a:r>
              <a:rPr lang="it-IT" sz="3600" dirty="0" err="1"/>
              <a:t>system</a:t>
            </a:r>
            <a:r>
              <a:rPr lang="it-IT" sz="3600" dirty="0"/>
              <a:t> 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418784" cy="3200400"/>
          </a:xfrm>
        </p:spPr>
        <p:txBody>
          <a:bodyPr anchor="ctr">
            <a:normAutofit fontScale="85000" lnSpcReduction="10000"/>
          </a:bodyPr>
          <a:lstStyle>
            <a:extLst/>
          </a:lstStyle>
          <a:p>
            <a:pPr marL="274320" lvl="1" algn="just"/>
            <a:r>
              <a:rPr lang="it-IT" sz="2800" dirty="0"/>
              <a:t>The </a:t>
            </a:r>
            <a:r>
              <a:rPr lang="it-IT" sz="2800" dirty="0" err="1"/>
              <a:t>overall</a:t>
            </a:r>
            <a:r>
              <a:rPr lang="it-IT" sz="2800" dirty="0"/>
              <a:t> goal of </a:t>
            </a:r>
            <a:r>
              <a:rPr lang="it-IT" sz="2800" dirty="0" err="1"/>
              <a:t>this</a:t>
            </a:r>
            <a:r>
              <a:rPr lang="it-IT" sz="2800" dirty="0"/>
              <a:t> </a:t>
            </a:r>
            <a:r>
              <a:rPr lang="it-IT" sz="2800" dirty="0" err="1"/>
              <a:t>presentation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to </a:t>
            </a:r>
            <a:r>
              <a:rPr lang="it-IT" sz="2800" dirty="0" err="1"/>
              <a:t>provide</a:t>
            </a:r>
            <a:r>
              <a:rPr lang="it-IT" sz="2800" dirty="0"/>
              <a:t> information </a:t>
            </a:r>
            <a:r>
              <a:rPr lang="it-IT" sz="2800" dirty="0" err="1"/>
              <a:t>about</a:t>
            </a:r>
            <a:r>
              <a:rPr lang="it-IT" sz="2800" dirty="0"/>
              <a:t> </a:t>
            </a:r>
            <a:r>
              <a:rPr lang="it-IT" sz="2800" dirty="0" err="1"/>
              <a:t>metadata</a:t>
            </a:r>
            <a:r>
              <a:rPr lang="it-IT" sz="2800" dirty="0"/>
              <a:t> </a:t>
            </a:r>
            <a:r>
              <a:rPr lang="it-IT" sz="2800" dirty="0" err="1"/>
              <a:t>infrastructures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</a:t>
            </a:r>
            <a:r>
              <a:rPr lang="it-IT" sz="2800" dirty="0" err="1" smtClean="0"/>
              <a:t>afford</a:t>
            </a:r>
            <a:r>
              <a:rPr lang="it-IT" sz="2800" dirty="0" smtClean="0"/>
              <a:t> </a:t>
            </a:r>
            <a:r>
              <a:rPr lang="it-IT" sz="2800" dirty="0" err="1"/>
              <a:t>interoperability</a:t>
            </a:r>
            <a:r>
              <a:rPr lang="it-IT" sz="2800" dirty="0"/>
              <a:t> </a:t>
            </a:r>
            <a:r>
              <a:rPr lang="it-IT" sz="2800" dirty="0" err="1"/>
              <a:t>among</a:t>
            </a:r>
            <a:r>
              <a:rPr lang="it-IT" sz="2800" dirty="0"/>
              <a:t> </a:t>
            </a:r>
            <a:r>
              <a:rPr lang="it-IT" sz="2800" dirty="0" err="1"/>
              <a:t>heterogeneous</a:t>
            </a:r>
            <a:r>
              <a:rPr lang="it-IT" sz="2800" dirty="0"/>
              <a:t>, </a:t>
            </a:r>
            <a:r>
              <a:rPr lang="it-IT" sz="2800" dirty="0" err="1"/>
              <a:t>autonomous</a:t>
            </a:r>
            <a:r>
              <a:rPr lang="it-IT" sz="2800" dirty="0"/>
              <a:t> </a:t>
            </a:r>
            <a:r>
              <a:rPr lang="it-IT" sz="2800" dirty="0" err="1" smtClean="0"/>
              <a:t>library</a:t>
            </a:r>
            <a:r>
              <a:rPr lang="it-IT" sz="2800" dirty="0" smtClean="0"/>
              <a:t> </a:t>
            </a:r>
            <a:r>
              <a:rPr lang="it-IT" sz="2800" dirty="0" err="1"/>
              <a:t>services</a:t>
            </a:r>
            <a:r>
              <a:rPr lang="it-IT" sz="2800" dirty="0"/>
              <a:t> </a:t>
            </a:r>
            <a:r>
              <a:rPr lang="it-IT" sz="2800" dirty="0" err="1"/>
              <a:t>implemented</a:t>
            </a:r>
            <a:r>
              <a:rPr lang="it-IT" sz="2800" dirty="0"/>
              <a:t> for the </a:t>
            </a:r>
            <a:r>
              <a:rPr sz="2800" smtClean="0"/>
              <a:t>OPACs, </a:t>
            </a:r>
            <a:r>
              <a:rPr lang="it-IT" sz="2800" dirty="0" smtClean="0"/>
              <a:t> </a:t>
            </a:r>
            <a:r>
              <a:rPr lang="it-IT" sz="2800" dirty="0" err="1" smtClean="0"/>
              <a:t>digital</a:t>
            </a:r>
            <a:r>
              <a:rPr lang="it-IT" sz="2800" dirty="0" smtClean="0"/>
              <a:t> </a:t>
            </a:r>
            <a:r>
              <a:rPr lang="it-IT" sz="2800" dirty="0" err="1" smtClean="0"/>
              <a:t>library</a:t>
            </a:r>
            <a:r>
              <a:rPr lang="it-IT" sz="2800" dirty="0" smtClean="0"/>
              <a:t>,  </a:t>
            </a:r>
            <a:r>
              <a:rPr lang="it-IT" sz="2800" dirty="0" err="1" smtClean="0"/>
              <a:t>shared</a:t>
            </a:r>
            <a:r>
              <a:rPr lang="it-IT" sz="2800" dirty="0" smtClean="0"/>
              <a:t> </a:t>
            </a:r>
            <a:r>
              <a:rPr lang="it-IT" sz="2800" dirty="0" err="1" smtClean="0"/>
              <a:t>projects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/>
              <a:t>the Vatican Library </a:t>
            </a:r>
            <a:r>
              <a:rPr lang="it-IT" sz="2800" dirty="0" smtClean="0"/>
              <a:t>.</a:t>
            </a:r>
          </a:p>
          <a:p>
            <a:pPr marL="0" lvl="1" indent="0" algn="just">
              <a:buNone/>
            </a:pPr>
            <a:endParaRPr lang="it-IT" dirty="0"/>
          </a:p>
          <a:p>
            <a:pPr marL="274320" lvl="1" algn="just"/>
            <a:r>
              <a:rPr lang="it-IT" dirty="0" err="1" smtClean="0"/>
              <a:t>Metadata</a:t>
            </a:r>
            <a:r>
              <a:rPr lang="it-IT" dirty="0" smtClean="0"/>
              <a:t> </a:t>
            </a:r>
            <a:r>
              <a:rPr lang="it-IT" dirty="0" err="1"/>
              <a:t>architecture</a:t>
            </a:r>
            <a:r>
              <a:rPr lang="it-IT" dirty="0"/>
              <a:t> </a:t>
            </a:r>
            <a:r>
              <a:rPr lang="it-IT" dirty="0" err="1"/>
              <a:t>fits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established</a:t>
            </a:r>
            <a:r>
              <a:rPr lang="it-IT" dirty="0"/>
              <a:t> </a:t>
            </a:r>
            <a:r>
              <a:rPr lang="it-IT" dirty="0" err="1" smtClean="0"/>
              <a:t>infrastructures</a:t>
            </a:r>
            <a:r>
              <a:rPr lang="it-IT" dirty="0" smtClean="0"/>
              <a:t> </a:t>
            </a:r>
            <a:r>
              <a:rPr lang="it-IT" dirty="0"/>
              <a:t>and </a:t>
            </a:r>
            <a:r>
              <a:rPr lang="it-IT" dirty="0" err="1"/>
              <a:t>promotes</a:t>
            </a:r>
            <a:r>
              <a:rPr lang="it-IT" dirty="0"/>
              <a:t> </a:t>
            </a:r>
            <a:r>
              <a:rPr lang="it-IT" dirty="0" err="1"/>
              <a:t>interoperability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existing</a:t>
            </a:r>
            <a:r>
              <a:rPr lang="it-IT" dirty="0"/>
              <a:t> and de-facto </a:t>
            </a:r>
            <a:r>
              <a:rPr lang="it-IT" dirty="0" err="1"/>
              <a:t>metadata</a:t>
            </a:r>
            <a:r>
              <a:rPr lang="it-IT" dirty="0"/>
              <a:t> </a:t>
            </a:r>
            <a:r>
              <a:rPr lang="it-IT" dirty="0" err="1"/>
              <a:t>standards</a:t>
            </a:r>
            <a:r>
              <a:rPr lang="it-IT" dirty="0"/>
              <a:t>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2</a:t>
            </a:fld>
            <a:endParaRPr kumimoji="0" lang="it-IT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3518"/>
            <a:ext cx="8964488" cy="39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475656" y="843558"/>
            <a:ext cx="1368152" cy="57606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20</a:t>
            </a:fld>
            <a:endParaRPr kumimoji="0" lang="it-IT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>
            <a:extLst/>
          </a:lstStyle>
          <a:p>
            <a:endParaRPr lang="it-IT"/>
          </a:p>
        </p:txBody>
      </p:sp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1143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it-IT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001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it-IT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0" y="4780298"/>
            <a:ext cx="9144000" cy="0"/>
          </a:xfrm>
          <a:prstGeom prst="line">
            <a:avLst/>
          </a:prstGeom>
          <a:noFill/>
          <a:ln w="28575" cap="flat" cmpd="sng" algn="ctr">
            <a:solidFill>
              <a:schemeClr val="accent4">
                <a:shade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it-IT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1000" y="4780299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>
            <a:extLst/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z="1000" b="1">
                <a:solidFill>
                  <a:schemeClr val="accent1"/>
                </a:solidFill>
                <a:latin typeface="Arial"/>
              </a:rPr>
              <a:t>16x9</a:t>
            </a:r>
            <a:endParaRPr lang="it-IT" sz="100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143000" y="4399651"/>
            <a:ext cx="6858000" cy="0"/>
          </a:xfrm>
          <a:prstGeom prst="line">
            <a:avLst/>
          </a:prstGeom>
          <a:noFill/>
          <a:ln w="28575" cap="flat" cmpd="sng" algn="ctr">
            <a:solidFill>
              <a:schemeClr val="accent4">
                <a:shade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it-IT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371600" y="4399651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>
            <a:extLst/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z="1000" b="1">
                <a:solidFill>
                  <a:schemeClr val="accent1"/>
                </a:solidFill>
                <a:latin typeface="Arial"/>
              </a:rPr>
              <a:t>4x3</a:t>
            </a:r>
            <a:endParaRPr lang="it-IT" sz="1000">
              <a:solidFill>
                <a:schemeClr val="accent1"/>
              </a:solidFill>
              <a:latin typeface="Arial"/>
            </a:endParaRP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7203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21</a:t>
            </a:fld>
            <a:endParaRPr kumimoji="0"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1722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9" y="0"/>
            <a:ext cx="911617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22</a:t>
            </a:fld>
            <a:endParaRPr kumimoji="0"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2886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3-01-25 alle 11.52.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69015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860032" y="1419622"/>
            <a:ext cx="2304256" cy="576064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23</a:t>
            </a:fld>
            <a:endParaRPr kumimoji="0"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2737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9588"/>
            <a:ext cx="96202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71618"/>
            <a:ext cx="7429552" cy="321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rnice 5"/>
          <p:cNvSpPr/>
          <p:nvPr/>
        </p:nvSpPr>
        <p:spPr>
          <a:xfrm>
            <a:off x="2285984" y="4429138"/>
            <a:ext cx="1571636" cy="357190"/>
          </a:xfrm>
          <a:prstGeom prst="frame">
            <a:avLst/>
          </a:prstGeom>
          <a:ln w="57150">
            <a:solidFill>
              <a:srgbClr val="DA1F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2737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title"/>
          </p:nvPr>
        </p:nvSpPr>
        <p:spPr>
          <a:xfrm>
            <a:off x="539552" y="0"/>
            <a:ext cx="8153400" cy="1005840"/>
          </a:xfrm>
        </p:spPr>
        <p:txBody>
          <a:bodyPr>
            <a:normAutofit/>
          </a:bodyPr>
          <a:lstStyle/>
          <a:p>
            <a:r>
              <a:rPr lang="it-IT" sz="2000" b="1" dirty="0" smtClean="0"/>
              <a:t>Web </a:t>
            </a:r>
            <a:r>
              <a:rPr lang="it-IT" sz="2000" b="1" dirty="0" err="1" smtClean="0"/>
              <a:t>presentation</a:t>
            </a:r>
            <a:endParaRPr lang="it-IT" sz="2000" dirty="0">
              <a:latin typeface="Times New Roman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0" y="357172"/>
            <a:ext cx="8640960" cy="263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323528" y="3003798"/>
            <a:ext cx="8225408" cy="193928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DWORK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supports the process flow of digitization and the web presentation of the digital objects.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software as a web application thereby supports all single steps: from the creation of metadata, scan processing, creation of the web presentation to the storage of scans and metadata.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C1C9DA1F-4753-6845-BBCC-0F1CAF64253B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66463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Naming files in the Vatican digital project context</a:t>
            </a:r>
            <a:r>
              <a:rPr lang="it-IT" sz="2000" dirty="0"/>
              <a:t/>
            </a:r>
            <a:br>
              <a:rPr lang="it-IT" sz="2000" dirty="0"/>
            </a:br>
            <a:endParaRPr lang="it-IT" sz="2000" dirty="0">
              <a:latin typeface="Times New Roman" charset="0"/>
            </a:endParaRPr>
          </a:p>
        </p:txBody>
      </p:sp>
      <p:sp>
        <p:nvSpPr>
          <p:cNvPr id="53251" name="Segnaposto contenuto 2"/>
          <p:cNvSpPr>
            <a:spLocks noGrp="1"/>
          </p:cNvSpPr>
          <p:nvPr>
            <p:ph idx="1"/>
          </p:nvPr>
        </p:nvSpPr>
        <p:spPr>
          <a:xfrm>
            <a:off x="179512" y="1352550"/>
            <a:ext cx="8586536" cy="3790950"/>
          </a:xfrm>
        </p:spPr>
        <p:txBody>
          <a:bodyPr>
            <a:normAutofit fontScale="32500" lnSpcReduction="20000"/>
          </a:bodyPr>
          <a:lstStyle/>
          <a:p>
            <a:r>
              <a:rPr lang="en-US" sz="5600" dirty="0" smtClean="0"/>
              <a:t>Each </a:t>
            </a:r>
            <a:r>
              <a:rPr lang="en-US" sz="5600" dirty="0"/>
              <a:t>file name is composed by the following elements</a:t>
            </a:r>
            <a:endParaRPr lang="it-IT" sz="5600" dirty="0"/>
          </a:p>
          <a:p>
            <a:pPr lvl="2"/>
            <a:r>
              <a:rPr lang="it-IT" sz="5600" b="1" dirty="0"/>
              <a:t>Collection</a:t>
            </a:r>
            <a:endParaRPr lang="it-IT" sz="5600" dirty="0"/>
          </a:p>
          <a:p>
            <a:r>
              <a:rPr lang="en-US" sz="5600" u="sng" dirty="0"/>
              <a:t>Statement</a:t>
            </a:r>
            <a:r>
              <a:rPr lang="en-US" sz="5600" dirty="0"/>
              <a:t>: The standard abbreviation of a collection. The field is closed by a dot.</a:t>
            </a:r>
            <a:endParaRPr lang="it-IT" sz="5600" dirty="0"/>
          </a:p>
          <a:p>
            <a:r>
              <a:rPr lang="it-IT" sz="5600" b="1" dirty="0" smtClean="0">
                <a:solidFill>
                  <a:srgbClr val="FF0000"/>
                </a:solidFill>
              </a:rPr>
              <a:t>Vat.sir</a:t>
            </a:r>
            <a:r>
              <a:rPr lang="it-IT" sz="5600" dirty="0">
                <a:solidFill>
                  <a:srgbClr val="FF0000"/>
                </a:solidFill>
              </a:rPr>
              <a:t>.</a:t>
            </a:r>
            <a:r>
              <a:rPr lang="it-IT" sz="5600" dirty="0"/>
              <a:t>623.p.II_0004_fa_0132v.[02.fn.0000</a:t>
            </a:r>
            <a:r>
              <a:rPr lang="it-IT" sz="5600" u="sng" dirty="0"/>
              <a:t>]</a:t>
            </a:r>
            <a:r>
              <a:rPr lang="it-IT" sz="5600" dirty="0"/>
              <a:t>.</a:t>
            </a:r>
            <a:r>
              <a:rPr lang="it-IT" sz="5600" dirty="0" err="1"/>
              <a:t>tif</a:t>
            </a:r>
            <a:endParaRPr lang="it-IT" sz="5600" dirty="0"/>
          </a:p>
          <a:p>
            <a:pPr lvl="2"/>
            <a:r>
              <a:rPr lang="it-IT" sz="5600" b="1" dirty="0" err="1"/>
              <a:t>Identifier</a:t>
            </a:r>
            <a:r>
              <a:rPr lang="it-IT" sz="5600" b="1" dirty="0"/>
              <a:t> of the </a:t>
            </a:r>
            <a:r>
              <a:rPr lang="it-IT" sz="5600" b="1" dirty="0" err="1"/>
              <a:t>ms</a:t>
            </a:r>
            <a:endParaRPr lang="it-IT" sz="5600" dirty="0"/>
          </a:p>
          <a:p>
            <a:r>
              <a:rPr lang="en-US" sz="5600" u="sng" dirty="0"/>
              <a:t>Statement</a:t>
            </a:r>
            <a:r>
              <a:rPr lang="en-US" sz="5600" dirty="0"/>
              <a:t>: The numeric or alphanumeric expression able to locate a </a:t>
            </a:r>
            <a:r>
              <a:rPr lang="en-US" sz="5600" dirty="0" err="1"/>
              <a:t>ms</a:t>
            </a:r>
            <a:r>
              <a:rPr lang="en-US" sz="5600" dirty="0"/>
              <a:t> within the collection. The field is closed by an underscore.</a:t>
            </a:r>
            <a:endParaRPr lang="it-IT" sz="5600" dirty="0"/>
          </a:p>
          <a:p>
            <a:r>
              <a:rPr lang="it-IT" sz="5600" dirty="0" smtClean="0"/>
              <a:t>Vat.sir</a:t>
            </a:r>
            <a:r>
              <a:rPr lang="it-IT" sz="5600" dirty="0"/>
              <a:t>.</a:t>
            </a:r>
            <a:r>
              <a:rPr lang="it-IT" sz="5600" b="1" dirty="0">
                <a:solidFill>
                  <a:srgbClr val="FF0000"/>
                </a:solidFill>
              </a:rPr>
              <a:t>623.p.II</a:t>
            </a:r>
            <a:r>
              <a:rPr lang="it-IT" sz="5600" dirty="0">
                <a:solidFill>
                  <a:srgbClr val="FF0000"/>
                </a:solidFill>
              </a:rPr>
              <a:t>_</a:t>
            </a:r>
            <a:r>
              <a:rPr lang="it-IT" sz="5600" dirty="0"/>
              <a:t>0004_fa_0132v.[02.fn.0000</a:t>
            </a:r>
            <a:r>
              <a:rPr lang="it-IT" sz="5600" u="sng" dirty="0"/>
              <a:t>]</a:t>
            </a:r>
            <a:r>
              <a:rPr lang="it-IT" sz="5600" dirty="0"/>
              <a:t>.</a:t>
            </a:r>
            <a:r>
              <a:rPr lang="it-IT" sz="5600" dirty="0" err="1"/>
              <a:t>tif</a:t>
            </a:r>
            <a:endParaRPr lang="it-IT" sz="5600" dirty="0"/>
          </a:p>
          <a:p>
            <a:pPr lvl="2"/>
            <a:r>
              <a:rPr lang="it-IT" sz="5600" b="1" dirty="0" err="1"/>
              <a:t>Sequence</a:t>
            </a:r>
            <a:endParaRPr lang="it-IT" sz="5600" dirty="0"/>
          </a:p>
          <a:p>
            <a:r>
              <a:rPr lang="en-US" sz="5600" u="sng" dirty="0" err="1"/>
              <a:t>Statement:</a:t>
            </a:r>
            <a:r>
              <a:rPr lang="en-US" sz="5600" dirty="0" err="1"/>
              <a:t>An</a:t>
            </a:r>
            <a:r>
              <a:rPr lang="en-US" sz="5600" dirty="0"/>
              <a:t> integer, four digits. The field is closed by an </a:t>
            </a:r>
            <a:r>
              <a:rPr lang="en-US" sz="5600" dirty="0" smtClean="0"/>
              <a:t>underscore</a:t>
            </a:r>
          </a:p>
          <a:p>
            <a:r>
              <a:rPr lang="it-IT" sz="5600" dirty="0"/>
              <a:t>Vat.sir.623.p.II_</a:t>
            </a:r>
            <a:r>
              <a:rPr lang="it-IT" sz="5600" b="1" dirty="0">
                <a:solidFill>
                  <a:srgbClr val="FF0000"/>
                </a:solidFill>
              </a:rPr>
              <a:t>0004</a:t>
            </a:r>
            <a:r>
              <a:rPr lang="it-IT" sz="5600" dirty="0">
                <a:solidFill>
                  <a:srgbClr val="FF0000"/>
                </a:solidFill>
              </a:rPr>
              <a:t>_</a:t>
            </a:r>
            <a:r>
              <a:rPr lang="it-IT" sz="5600" dirty="0"/>
              <a:t>fa_0132v.[02.fn.0000</a:t>
            </a:r>
            <a:r>
              <a:rPr lang="it-IT" sz="5600" u="sng" dirty="0"/>
              <a:t>]</a:t>
            </a:r>
            <a:r>
              <a:rPr lang="it-IT" sz="5600" dirty="0"/>
              <a:t>.</a:t>
            </a:r>
            <a:r>
              <a:rPr lang="it-IT" sz="5600" dirty="0" err="1"/>
              <a:t>tif</a:t>
            </a:r>
            <a:endParaRPr lang="it-IT" sz="5600" dirty="0"/>
          </a:p>
          <a:p>
            <a:endParaRPr lang="it-IT" sz="5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C1C9DA1F-4753-6845-BBCC-0F1CAF64253B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66463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352550"/>
            <a:ext cx="8226496" cy="3451448"/>
          </a:xfrm>
        </p:spPr>
        <p:txBody>
          <a:bodyPr>
            <a:normAutofit fontScale="40000" lnSpcReduction="20000"/>
          </a:bodyPr>
          <a:lstStyle/>
          <a:p>
            <a:pPr lvl="2"/>
            <a:r>
              <a:rPr lang="it-IT" sz="5600" b="1" dirty="0" err="1" smtClean="0"/>
              <a:t>Sorting</a:t>
            </a:r>
            <a:r>
              <a:rPr lang="it-IT" sz="5600" b="1" dirty="0" smtClean="0"/>
              <a:t> </a:t>
            </a:r>
            <a:r>
              <a:rPr lang="it-IT" sz="5600" b="1" dirty="0"/>
              <a:t>code</a:t>
            </a:r>
            <a:endParaRPr lang="it-IT" sz="5600" dirty="0"/>
          </a:p>
          <a:p>
            <a:r>
              <a:rPr lang="en-US" sz="5600" u="sng" dirty="0"/>
              <a:t>Statement</a:t>
            </a:r>
            <a:r>
              <a:rPr lang="en-US" sz="5600" dirty="0"/>
              <a:t>: The coded description of the peculiarities of folio/page. The element is composed by 2 values, </a:t>
            </a:r>
            <a:endParaRPr lang="it-IT" sz="5600" dirty="0"/>
          </a:p>
          <a:p>
            <a:pPr lvl="3"/>
            <a:r>
              <a:rPr lang="it-IT" sz="5600" dirty="0"/>
              <a:t>Nature / position</a:t>
            </a:r>
          </a:p>
          <a:p>
            <a:pPr lvl="3"/>
            <a:r>
              <a:rPr lang="it-IT" sz="5600" dirty="0" err="1"/>
              <a:t>Type</a:t>
            </a:r>
            <a:r>
              <a:rPr lang="it-IT" sz="5600" dirty="0"/>
              <a:t> of </a:t>
            </a:r>
            <a:r>
              <a:rPr lang="it-IT" sz="5600" dirty="0" err="1"/>
              <a:t>numbering</a:t>
            </a:r>
            <a:r>
              <a:rPr lang="it-IT" sz="5600" dirty="0"/>
              <a:t>.</a:t>
            </a:r>
          </a:p>
          <a:p>
            <a:r>
              <a:rPr lang="en-US" sz="5600" dirty="0"/>
              <a:t>eventually followed by a specific wording:</a:t>
            </a:r>
            <a:endParaRPr lang="it-IT" sz="5600" dirty="0"/>
          </a:p>
          <a:p>
            <a:r>
              <a:rPr lang="en-US" sz="5600" dirty="0"/>
              <a:t>The field is closed by an underscore.</a:t>
            </a:r>
            <a:endParaRPr lang="it-IT" sz="5600" dirty="0"/>
          </a:p>
          <a:p>
            <a:r>
              <a:rPr lang="en-US" sz="5600" dirty="0" err="1"/>
              <a:t>Ex.fa</a:t>
            </a:r>
            <a:r>
              <a:rPr lang="en-US" sz="5600" dirty="0"/>
              <a:t>_</a:t>
            </a:r>
            <a:endParaRPr lang="it-IT" sz="5600" dirty="0"/>
          </a:p>
          <a:p>
            <a:r>
              <a:rPr lang="en-US" sz="5600" dirty="0"/>
              <a:t>Vat.sir.623.p.II_0004_</a:t>
            </a:r>
            <a:r>
              <a:rPr lang="en-US" sz="5600" b="1" dirty="0">
                <a:solidFill>
                  <a:srgbClr val="FF0000"/>
                </a:solidFill>
              </a:rPr>
              <a:t>fa_</a:t>
            </a:r>
            <a:r>
              <a:rPr lang="en-US" sz="5600" dirty="0"/>
              <a:t>0132v.[02.fn.0000</a:t>
            </a:r>
            <a:r>
              <a:rPr lang="en-US" sz="5600" u="sng" dirty="0"/>
              <a:t>]</a:t>
            </a:r>
            <a:r>
              <a:rPr lang="en-US" sz="5600" dirty="0"/>
              <a:t>.</a:t>
            </a:r>
            <a:r>
              <a:rPr lang="en-US" sz="5600" dirty="0" err="1"/>
              <a:t>tif</a:t>
            </a:r>
            <a:endParaRPr lang="it-IT" sz="5600" dirty="0"/>
          </a:p>
          <a:p>
            <a:r>
              <a:rPr lang="en-US" sz="5600" dirty="0"/>
              <a:t>Vat.sir.623.p.II_0091_</a:t>
            </a:r>
            <a:r>
              <a:rPr lang="en-US" sz="5600" b="1" dirty="0">
                <a:solidFill>
                  <a:srgbClr val="FF0000"/>
                </a:solidFill>
              </a:rPr>
              <a:t>zz_</a:t>
            </a:r>
            <a:r>
              <a:rPr lang="en-US" sz="5600" b="1" dirty="0"/>
              <a:t>scala.millimetrica</a:t>
            </a:r>
            <a:r>
              <a:rPr lang="en-US" sz="5600" dirty="0"/>
              <a:t>.tif</a:t>
            </a:r>
            <a:endParaRPr lang="it-IT" sz="5600" dirty="0"/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rmAutofit/>
          </a:bodyPr>
          <a:lstStyle/>
          <a:p>
            <a:r>
              <a:rPr lang="en-US" sz="2400" dirty="0"/>
              <a:t>Naming files </a:t>
            </a:r>
            <a:r>
              <a:rPr lang="en-US" sz="2400" dirty="0" smtClean="0"/>
              <a:t>is an automated procedure required from the Vatican Library</a:t>
            </a:r>
            <a:endParaRPr lang="it-IT" sz="2400" dirty="0">
              <a:latin typeface="Times New Roman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C1C9DA1F-4753-6845-BBCC-0F1CAF64253B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74334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>
            <a:extLst/>
          </a:lstStyle>
          <a:p>
            <a:endParaRPr lang="it-IT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001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it-IT"/>
          </a:p>
        </p:txBody>
      </p:sp>
      <p:pic>
        <p:nvPicPr>
          <p:cNvPr id="7" name="Immagine 6" descr="Schermata 2013-01-28 alle 21.24.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8064896" cy="51435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555776" y="0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0AA4A8"/>
                </a:solidFill>
                <a:latin typeface="Times New Roman" charset="0"/>
              </a:rPr>
              <a:t>Table</a:t>
            </a:r>
            <a:r>
              <a:rPr lang="it-IT" sz="2800" b="1" dirty="0" smtClean="0">
                <a:solidFill>
                  <a:srgbClr val="0AA4A8"/>
                </a:solidFill>
                <a:latin typeface="Times New Roman" charset="0"/>
              </a:rPr>
              <a:t> of </a:t>
            </a:r>
            <a:r>
              <a:rPr lang="it-IT" sz="2800" b="1" dirty="0" err="1" smtClean="0">
                <a:solidFill>
                  <a:srgbClr val="0AA4A8"/>
                </a:solidFill>
                <a:latin typeface="Times New Roman" charset="0"/>
              </a:rPr>
              <a:t>codes</a:t>
            </a:r>
            <a:endParaRPr lang="it-IT" sz="2800" b="1" dirty="0" smtClean="0">
              <a:solidFill>
                <a:srgbClr val="0AA4A8"/>
              </a:solidFill>
              <a:latin typeface="Times New Roman" charset="0"/>
            </a:endParaRPr>
          </a:p>
          <a:p>
            <a:endParaRPr lang="it-IT" sz="2800" b="1" dirty="0">
              <a:solidFill>
                <a:srgbClr val="0AA4A8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28</a:t>
            </a:fld>
            <a:endParaRPr kumimoji="0"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5352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2"/>
            <a:r>
              <a:rPr lang="it-IT" sz="2400" b="1" dirty="0" err="1"/>
              <a:t>Pages</a:t>
            </a:r>
            <a:r>
              <a:rPr lang="it-IT" sz="2400" b="1" dirty="0"/>
              <a:t> / </a:t>
            </a:r>
            <a:r>
              <a:rPr lang="it-IT" sz="2400" b="1" dirty="0" err="1"/>
              <a:t>Folios</a:t>
            </a:r>
            <a:endParaRPr lang="it-IT" sz="2000" dirty="0"/>
          </a:p>
          <a:p>
            <a:r>
              <a:rPr lang="en-US" sz="3200" u="sng" dirty="0"/>
              <a:t>Statement</a:t>
            </a:r>
            <a:r>
              <a:rPr lang="en-US" sz="3200" dirty="0"/>
              <a:t>: The numbering of a folio / page and its exceptions. Exceptions are in square brackets and they follow the numbering of the folio / page.</a:t>
            </a:r>
            <a:endParaRPr lang="it-IT" sz="2800" dirty="0"/>
          </a:p>
          <a:p>
            <a:endParaRPr lang="it-IT" sz="5600" dirty="0"/>
          </a:p>
          <a:p>
            <a:r>
              <a:rPr lang="en-US" sz="4000" dirty="0"/>
              <a:t>Vat.gr.2_0002_fa_</a:t>
            </a:r>
            <a:r>
              <a:rPr lang="en-US" sz="4000" b="1" dirty="0">
                <a:solidFill>
                  <a:srgbClr val="FF0000"/>
                </a:solidFill>
              </a:rPr>
              <a:t>0001v</a:t>
            </a:r>
            <a:r>
              <a:rPr lang="en-US" sz="4000" dirty="0"/>
              <a:t>.tif</a:t>
            </a:r>
            <a:r>
              <a:rPr lang="it-IT" sz="4000" dirty="0"/>
              <a:t>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Regular </a:t>
            </a:r>
            <a:r>
              <a:rPr lang="it-IT" dirty="0" err="1" smtClean="0"/>
              <a:t>folios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C1C9DA1F-4753-6845-BBCC-0F1CAF64253B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78255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10"/>
            <a:ext cx="4058402" cy="45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3</a:t>
            </a:fld>
            <a:endParaRPr kumimoji="0" lang="it-IT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352550"/>
            <a:ext cx="8153400" cy="3667472"/>
          </a:xfrm>
        </p:spPr>
        <p:txBody>
          <a:bodyPr>
            <a:normAutofit fontScale="55000" lnSpcReduction="20000"/>
          </a:bodyPr>
          <a:lstStyle/>
          <a:p>
            <a:pPr lvl="2"/>
            <a:r>
              <a:rPr lang="it-IT" sz="2400" b="1" dirty="0" err="1"/>
              <a:t>Pages</a:t>
            </a:r>
            <a:r>
              <a:rPr lang="it-IT" sz="2400" b="1" dirty="0"/>
              <a:t> / </a:t>
            </a:r>
            <a:r>
              <a:rPr lang="it-IT" sz="2400" b="1" dirty="0" err="1"/>
              <a:t>Folios</a:t>
            </a:r>
            <a:endParaRPr lang="it-IT" sz="2000" dirty="0"/>
          </a:p>
          <a:p>
            <a:r>
              <a:rPr lang="en-US" sz="2800" u="sng" dirty="0"/>
              <a:t>Statement</a:t>
            </a:r>
            <a:r>
              <a:rPr lang="en-US" sz="2800" dirty="0"/>
              <a:t>: The numbering of a folio / page and its exceptions. Exceptions are in square brackets and they follow the numbering of the folio / page</a:t>
            </a:r>
            <a:r>
              <a:rPr lang="en-US" sz="2800" dirty="0" smtClean="0"/>
              <a:t>.</a:t>
            </a:r>
          </a:p>
          <a:p>
            <a:endParaRPr lang="it-IT" sz="2800" dirty="0"/>
          </a:p>
          <a:p>
            <a:r>
              <a:rPr lang="en-US" sz="4400" b="1" dirty="0" err="1"/>
              <a:t>fn</a:t>
            </a:r>
            <a:r>
              <a:rPr lang="en-US" sz="4400" dirty="0"/>
              <a:t>– numbered folios / pages +  </a:t>
            </a:r>
            <a:r>
              <a:rPr lang="en-US" sz="4400" dirty="0" err="1"/>
              <a:t>bis</a:t>
            </a:r>
            <a:r>
              <a:rPr lang="en-US" sz="4400" dirty="0"/>
              <a:t>/</a:t>
            </a:r>
            <a:r>
              <a:rPr lang="en-US" sz="4400" dirty="0" err="1"/>
              <a:t>ter</a:t>
            </a:r>
            <a:r>
              <a:rPr lang="en-US" sz="4400" dirty="0"/>
              <a:t>, a/b... etc."</a:t>
            </a:r>
            <a:endParaRPr lang="it-IT" sz="4400" dirty="0"/>
          </a:p>
          <a:p>
            <a:r>
              <a:rPr lang="en-US" sz="4400" dirty="0"/>
              <a:t>Meaning: “We find one or more folios /pages numbered with the same number of the last shot image but, in addition, on this folio / page there is also written </a:t>
            </a:r>
            <a:r>
              <a:rPr lang="en-US" sz="4400" dirty="0" err="1"/>
              <a:t>bis</a:t>
            </a:r>
            <a:r>
              <a:rPr lang="en-US" sz="4400" dirty="0"/>
              <a:t>/</a:t>
            </a:r>
            <a:r>
              <a:rPr lang="en-US" sz="4400" dirty="0" err="1"/>
              <a:t>ter</a:t>
            </a:r>
            <a:r>
              <a:rPr lang="en-US" sz="4400" dirty="0"/>
              <a:t> or a/b, </a:t>
            </a:r>
            <a:r>
              <a:rPr lang="en-US" sz="4400" dirty="0" err="1"/>
              <a:t>ecc</a:t>
            </a:r>
            <a:r>
              <a:rPr lang="en-US" sz="4400" dirty="0"/>
              <a:t>. For example, we find ‘3r’folio followed by‘3rbis’, or ‘3ra’ etc.”</a:t>
            </a:r>
            <a:endParaRPr lang="it-IT" sz="4400" dirty="0"/>
          </a:p>
          <a:p>
            <a:r>
              <a:rPr lang="en-US" sz="4400" dirty="0"/>
              <a:t>Ex.: </a:t>
            </a:r>
            <a:r>
              <a:rPr lang="en-US" sz="4400" dirty="0" smtClean="0"/>
              <a:t>.</a:t>
            </a:r>
            <a:r>
              <a:rPr lang="en-US" sz="4400" dirty="0"/>
              <a:t> Vat.gr.</a:t>
            </a:r>
            <a:r>
              <a:rPr lang="en-US" sz="4400" dirty="0" smtClean="0"/>
              <a:t>2_0002_fa_0001v.</a:t>
            </a:r>
            <a:r>
              <a:rPr lang="en-US" sz="4400" b="1" dirty="0" smtClean="0">
                <a:solidFill>
                  <a:srgbClr val="FF0000"/>
                </a:solidFill>
              </a:rPr>
              <a:t>[</a:t>
            </a:r>
            <a:r>
              <a:rPr lang="en-US" sz="4400" b="1" u="sng" dirty="0">
                <a:solidFill>
                  <a:srgbClr val="FF0000"/>
                </a:solidFill>
              </a:rPr>
              <a:t>02.fn.0000</a:t>
            </a:r>
            <a:r>
              <a:rPr lang="en-US" sz="4400" b="1" u="sng" dirty="0" smtClean="0">
                <a:solidFill>
                  <a:srgbClr val="FF0000"/>
                </a:solidFill>
              </a:rPr>
              <a:t>]</a:t>
            </a:r>
            <a:r>
              <a:rPr lang="en-US" sz="4400" b="1" u="sng" dirty="0" smtClean="0"/>
              <a:t>.</a:t>
            </a:r>
            <a:r>
              <a:rPr lang="en-US" sz="4400" b="1" u="sng" dirty="0" err="1" smtClean="0"/>
              <a:t>tif</a:t>
            </a:r>
            <a:endParaRPr lang="it-IT" sz="4400" dirty="0"/>
          </a:p>
          <a:p>
            <a:endParaRPr lang="it-IT" sz="56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Exceptions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C1C9DA1F-4753-6845-BBCC-0F1CAF64253B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00346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3-01-28 alle 13.09.3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3404914"/>
            <a:ext cx="7883327" cy="82809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1520" y="339502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charset="0"/>
              </a:rPr>
              <a:t>DWORK </a:t>
            </a:r>
          </a:p>
          <a:p>
            <a:r>
              <a:rPr lang="it-IT" sz="2400" dirty="0" err="1" smtClean="0">
                <a:latin typeface="Times New Roman" charset="0"/>
              </a:rPr>
              <a:t>parses</a:t>
            </a:r>
            <a:r>
              <a:rPr lang="it-IT" sz="2400" dirty="0" smtClean="0">
                <a:latin typeface="Times New Roman" charset="0"/>
              </a:rPr>
              <a:t> the</a:t>
            </a:r>
          </a:p>
          <a:p>
            <a:r>
              <a:rPr lang="it-IT" sz="2400" dirty="0" smtClean="0">
                <a:latin typeface="Times New Roman" charset="0"/>
              </a:rPr>
              <a:t>file </a:t>
            </a:r>
            <a:r>
              <a:rPr lang="it-IT" sz="2400" dirty="0" err="1" smtClean="0">
                <a:latin typeface="Times New Roman" charset="0"/>
              </a:rPr>
              <a:t>names</a:t>
            </a:r>
            <a:r>
              <a:rPr lang="it-IT" sz="2400" dirty="0" smtClean="0">
                <a:latin typeface="Times New Roman" charset="0"/>
              </a:rPr>
              <a:t> in </a:t>
            </a:r>
          </a:p>
          <a:p>
            <a:r>
              <a:rPr lang="it-IT" sz="2400" dirty="0" err="1" smtClean="0">
                <a:latin typeface="Times New Roman" charset="0"/>
              </a:rPr>
              <a:t>sequence</a:t>
            </a: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2411760" y="1779662"/>
            <a:ext cx="5904656" cy="29523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31</a:t>
            </a:fld>
            <a:endParaRPr kumimoji="0"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3733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>
            <a:extLst/>
          </a:lstStyle>
          <a:p>
            <a:endParaRPr lang="it-IT"/>
          </a:p>
        </p:txBody>
      </p:sp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1143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it-IT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001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it-IT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0" y="4780298"/>
            <a:ext cx="9144000" cy="0"/>
          </a:xfrm>
          <a:prstGeom prst="line">
            <a:avLst/>
          </a:prstGeom>
          <a:noFill/>
          <a:ln w="28575" cap="flat" cmpd="sng" algn="ctr">
            <a:solidFill>
              <a:schemeClr val="accent4">
                <a:shade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it-IT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1000" y="4780299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>
            <a:extLst/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z="1000" b="1">
                <a:solidFill>
                  <a:schemeClr val="accent1"/>
                </a:solidFill>
                <a:latin typeface="Arial"/>
              </a:rPr>
              <a:t>16x9</a:t>
            </a:r>
            <a:endParaRPr lang="it-IT" sz="100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143000" y="4399651"/>
            <a:ext cx="6858000" cy="0"/>
          </a:xfrm>
          <a:prstGeom prst="line">
            <a:avLst/>
          </a:prstGeom>
          <a:noFill/>
          <a:ln w="28575" cap="flat" cmpd="sng" algn="ctr">
            <a:solidFill>
              <a:schemeClr val="accent4">
                <a:shade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it-IT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371600" y="4399651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>
            <a:extLst/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z="1000" b="1">
                <a:solidFill>
                  <a:schemeClr val="accent1"/>
                </a:solidFill>
                <a:latin typeface="Arial"/>
              </a:rPr>
              <a:t>4x3</a:t>
            </a:r>
            <a:endParaRPr lang="it-IT" sz="1000">
              <a:solidFill>
                <a:schemeClr val="accent1"/>
              </a:solidFill>
              <a:latin typeface="Arial"/>
            </a:endParaRP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7203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0" y="699542"/>
            <a:ext cx="3347864" cy="115212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32</a:t>
            </a:fld>
            <a:endParaRPr kumimoji="0"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1722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90"/>
            <a:ext cx="8424936" cy="311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33</a:t>
            </a:fld>
            <a:endParaRPr kumimoji="0"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2634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>
            <a:extLst/>
          </a:lstStyle>
          <a:p>
            <a:endParaRPr lang="it-IT"/>
          </a:p>
        </p:txBody>
      </p:sp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1143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it-IT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001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it-IT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0" y="4780298"/>
            <a:ext cx="9144000" cy="0"/>
          </a:xfrm>
          <a:prstGeom prst="line">
            <a:avLst/>
          </a:prstGeom>
          <a:noFill/>
          <a:ln w="28575" cap="flat" cmpd="sng" algn="ctr">
            <a:solidFill>
              <a:schemeClr val="accent4">
                <a:shade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it-IT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1000" y="4780299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>
            <a:extLst/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z="1000" b="1">
                <a:solidFill>
                  <a:schemeClr val="accent1"/>
                </a:solidFill>
                <a:latin typeface="Arial"/>
              </a:rPr>
              <a:t>16x9</a:t>
            </a:r>
            <a:endParaRPr lang="it-IT" sz="100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143000" y="4399651"/>
            <a:ext cx="6858000" cy="0"/>
          </a:xfrm>
          <a:prstGeom prst="line">
            <a:avLst/>
          </a:prstGeom>
          <a:noFill/>
          <a:ln w="28575" cap="flat" cmpd="sng" algn="ctr">
            <a:solidFill>
              <a:schemeClr val="accent4">
                <a:shade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it-IT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371600" y="4399651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>
            <a:extLst/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z="1000" b="1">
                <a:solidFill>
                  <a:schemeClr val="accent1"/>
                </a:solidFill>
                <a:latin typeface="Arial"/>
              </a:rPr>
              <a:t>4x3</a:t>
            </a:r>
            <a:endParaRPr lang="it-IT" sz="1000">
              <a:solidFill>
                <a:schemeClr val="accent1"/>
              </a:solidFill>
              <a:latin typeface="Arial"/>
            </a:endParaRP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7203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0" y="2499742"/>
            <a:ext cx="6732240" cy="264375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267744" y="206769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Structural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metadata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0" y="2859782"/>
            <a:ext cx="5400600" cy="21602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5201722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921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41151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34"/>
            <a:ext cx="7610204" cy="454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571472" y="2714626"/>
            <a:ext cx="928694" cy="150019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36</a:t>
            </a:fld>
            <a:endParaRPr kumimoji="0" lang="it-IT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502"/>
            <a:ext cx="894211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37</a:t>
            </a:fld>
            <a:endParaRPr kumimoji="0" lang="it-IT">
              <a:solidFill>
                <a:schemeClr val="tx2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85720" y="1643056"/>
            <a:ext cx="3071834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921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38</a:t>
            </a:fld>
            <a:endParaRPr kumimoji="0" lang="it-IT">
              <a:solidFill>
                <a:schemeClr val="tx2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8596" y="2500312"/>
            <a:ext cx="5214974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7534"/>
            <a:ext cx="6701358" cy="218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755576" y="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engine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can do a </a:t>
            </a:r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a </a:t>
            </a:r>
            <a:r>
              <a:rPr lang="it-IT" dirty="0" err="1" smtClean="0"/>
              <a:t>digitized</a:t>
            </a:r>
            <a:r>
              <a:rPr lang="it-IT" dirty="0" smtClean="0"/>
              <a:t> </a:t>
            </a:r>
            <a:r>
              <a:rPr lang="it-IT" dirty="0" err="1" smtClean="0"/>
              <a:t>manuscript</a:t>
            </a:r>
            <a:r>
              <a:rPr lang="it-IT" dirty="0" smtClean="0"/>
              <a:t>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bibliographic</a:t>
            </a:r>
            <a:r>
              <a:rPr lang="it-IT" dirty="0" smtClean="0"/>
              <a:t> record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yet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9782"/>
            <a:ext cx="9144000" cy="206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500034" y="4500576"/>
            <a:ext cx="1785950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0" y="589345"/>
          <a:ext cx="9144000" cy="4554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000250" y="357188"/>
            <a:ext cx="5857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Timeline</a:t>
            </a:r>
            <a:r>
              <a:rPr lang="it-IT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of</a:t>
            </a:r>
            <a:r>
              <a:rPr lang="it-IT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catalogues</a:t>
            </a:r>
            <a:endParaRPr lang="it-IT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1491630"/>
            <a:ext cx="8748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635646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1985	1990              1998          2000          2002         2007      2009           2012    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4</a:t>
            </a:fld>
            <a:endParaRPr kumimoji="0" lang="it-IT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6072198" y="3429006"/>
            <a:ext cx="3071802" cy="1544423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Long-</a:t>
            </a:r>
            <a:r>
              <a:rPr lang="it-IT" dirty="0" err="1" smtClean="0"/>
              <a:t>term</a:t>
            </a:r>
            <a:r>
              <a:rPr lang="it-IT" dirty="0" smtClean="0"/>
              <a:t> </a:t>
            </a:r>
            <a:r>
              <a:rPr lang="it-IT" dirty="0" err="1" smtClean="0"/>
              <a:t>preservation</a:t>
            </a:r>
            <a:endParaRPr lang="it-IT" dirty="0" smtClean="0"/>
          </a:p>
          <a:p>
            <a:r>
              <a:rPr lang="it-IT" dirty="0" smtClean="0"/>
              <a:t>Embedded data in file format 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it-IT" dirty="0" smtClean="0">
                <a:sym typeface="Wingdings" pitchFamily="2" charset="2"/>
              </a:rPr>
              <a:t>-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managing</a:t>
            </a:r>
            <a:r>
              <a:rPr lang="it-IT" dirty="0" smtClean="0"/>
              <a:t> of the </a:t>
            </a:r>
            <a:r>
              <a:rPr lang="it-IT" dirty="0" err="1" smtClean="0"/>
              <a:t>preservation</a:t>
            </a:r>
            <a:r>
              <a:rPr lang="it-IT" dirty="0" smtClean="0"/>
              <a:t> </a:t>
            </a:r>
            <a:r>
              <a:rPr lang="it-IT" dirty="0" err="1" smtClean="0"/>
              <a:t>repository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9" name="Arrotonda angolo diagonale rettangolo 8"/>
          <p:cNvSpPr/>
          <p:nvPr/>
        </p:nvSpPr>
        <p:spPr>
          <a:xfrm>
            <a:off x="5000628" y="3413028"/>
            <a:ext cx="4143372" cy="1730472"/>
          </a:xfrm>
          <a:prstGeom prst="round2DiagRect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  <a:scene3d>
            <a:camera prst="orthographicFront"/>
            <a:lightRig rig="threePt" dir="t"/>
          </a:scene3d>
          <a:sp3d>
            <a:bevelT w="95250" h="95250" prst="slope"/>
            <a:bevelB w="19050" h="952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Metadata</a:t>
            </a:r>
            <a:r>
              <a:rPr lang="it-IT" dirty="0" smtClean="0"/>
              <a:t> </a:t>
            </a:r>
            <a:r>
              <a:rPr lang="it-IT" dirty="0" err="1" smtClean="0"/>
              <a:t>workflow</a:t>
            </a:r>
            <a:r>
              <a:rPr lang="it-IT" dirty="0" smtClean="0"/>
              <a:t> – </a:t>
            </a:r>
            <a:r>
              <a:rPr lang="it-IT" dirty="0" err="1" smtClean="0"/>
              <a:t>digital</a:t>
            </a:r>
            <a:r>
              <a:rPr lang="it-IT" dirty="0" smtClean="0"/>
              <a:t> </a:t>
            </a:r>
            <a:r>
              <a:rPr lang="it-IT" dirty="0" err="1" smtClean="0"/>
              <a:t>library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1869212"/>
              </p:ext>
            </p:extLst>
          </p:nvPr>
        </p:nvGraphicFramePr>
        <p:xfrm>
          <a:off x="395536" y="0"/>
          <a:ext cx="4752528" cy="344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tangolo 6"/>
          <p:cNvSpPr/>
          <p:nvPr/>
        </p:nvSpPr>
        <p:spPr>
          <a:xfrm>
            <a:off x="-5581128" y="-668610"/>
            <a:ext cx="5040560" cy="33667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2339752" y="4371950"/>
            <a:ext cx="3795334" cy="20006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40</a:t>
            </a:fld>
            <a:endParaRPr kumimoji="0" lang="it-IT"/>
          </a:p>
        </p:txBody>
      </p:sp>
      <p:sp>
        <p:nvSpPr>
          <p:cNvPr id="11" name="Arrotonda angolo diagonale rettangolo 10"/>
          <p:cNvSpPr/>
          <p:nvPr/>
        </p:nvSpPr>
        <p:spPr>
          <a:xfrm>
            <a:off x="4929190" y="1428742"/>
            <a:ext cx="4214810" cy="1801910"/>
          </a:xfrm>
          <a:prstGeom prst="round2DiagRect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  <a:scene3d>
            <a:camera prst="orthographicFront"/>
            <a:lightRig rig="threePt" dir="t"/>
          </a:scene3d>
          <a:sp3d>
            <a:bevelT w="95250" h="95250" prst="slope"/>
            <a:bevelB w="19050" h="952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3"/>
          <p:cNvSpPr txBox="1">
            <a:spLocks/>
          </p:cNvSpPr>
          <p:nvPr/>
        </p:nvSpPr>
        <p:spPr>
          <a:xfrm>
            <a:off x="5072066" y="1500180"/>
            <a:ext cx="4071934" cy="171451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</a:t>
            </a: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</a:t>
            </a:r>
            <a:endParaRPr kumimoji="0" lang="it-I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it-IT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Links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OPAC</a:t>
            </a:r>
            <a:r>
              <a:rPr kumimoji="0" lang="it-IT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sz="2900" dirty="0" smtClean="0"/>
              <a:t>(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</a:t>
            </a:r>
            <a:r>
              <a:rPr kumimoji="0" lang="it-IT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MODS)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sz="2900" smtClean="0"/>
              <a:t>HTTP URI: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sz="2600" smtClean="0">
                <a:solidFill>
                  <a:srgbClr val="FFC000"/>
                </a:solidFill>
              </a:rPr>
              <a:t>http://digi.vatlib.it/view/</a:t>
            </a:r>
            <a:r>
              <a:rPr sz="2600" smtClean="0"/>
              <a:t>[+shelfmark]</a:t>
            </a:r>
            <a:endParaRPr kumimoji="0" lang="it-I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it-IT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80747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9632" y="267494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Metadata</a:t>
            </a:r>
            <a:r>
              <a:rPr lang="it-IT" sz="3200" dirty="0" smtClean="0"/>
              <a:t> in </a:t>
            </a:r>
            <a:r>
              <a:rPr lang="it-IT" sz="3200" dirty="0" err="1" smtClean="0"/>
              <a:t>use</a:t>
            </a:r>
            <a:endParaRPr lang="it-IT" sz="3200" dirty="0"/>
          </a:p>
        </p:txBody>
      </p:sp>
      <p:graphicFrame>
        <p:nvGraphicFramePr>
          <p:cNvPr id="3" name="Diagramma 2"/>
          <p:cNvGraphicFramePr/>
          <p:nvPr/>
        </p:nvGraphicFramePr>
        <p:xfrm>
          <a:off x="251520" y="539750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41</a:t>
            </a:fld>
            <a:endParaRPr kumimoji="0" lang="it-IT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PREMIS / </a:t>
            </a:r>
            <a:r>
              <a:rPr lang="it-IT" dirty="0" err="1" smtClean="0"/>
              <a:t>Object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/>
          </a:p>
          <a:p>
            <a:r>
              <a:rPr lang="it-IT" dirty="0" smtClean="0"/>
              <a:t>The </a:t>
            </a:r>
            <a:r>
              <a:rPr lang="it-IT" dirty="0" err="1"/>
              <a:t>extension</a:t>
            </a:r>
            <a:r>
              <a:rPr lang="it-IT" dirty="0"/>
              <a:t> container </a:t>
            </a:r>
            <a:r>
              <a:rPr lang="it-IT" dirty="0" smtClean="0"/>
              <a:t>(</a:t>
            </a:r>
            <a:r>
              <a:rPr lang="it-IT" dirty="0" err="1" smtClean="0"/>
              <a:t>objectCharacteristicsExtension</a:t>
            </a:r>
            <a:r>
              <a:rPr lang="it-IT" dirty="0" smtClean="0"/>
              <a:t>) </a:t>
            </a:r>
            <a:r>
              <a:rPr lang="it-IT" dirty="0" err="1"/>
              <a:t>gives</a:t>
            </a:r>
            <a:r>
              <a:rPr lang="it-IT" dirty="0"/>
              <a:t> a </a:t>
            </a:r>
            <a:r>
              <a:rPr lang="it-IT" dirty="0" err="1"/>
              <a:t>place</a:t>
            </a:r>
            <a:r>
              <a:rPr lang="it-IT" dirty="0"/>
              <a:t> to record </a:t>
            </a:r>
            <a:r>
              <a:rPr lang="it-IT" dirty="0" err="1"/>
              <a:t>technical</a:t>
            </a:r>
            <a:r>
              <a:rPr lang="it-IT" dirty="0"/>
              <a:t> </a:t>
            </a:r>
            <a:r>
              <a:rPr lang="it-IT" dirty="0" err="1"/>
              <a:t>metadata</a:t>
            </a:r>
            <a:r>
              <a:rPr lang="it-IT" dirty="0"/>
              <a:t> </a:t>
            </a:r>
            <a:r>
              <a:rPr lang="it-IT" dirty="0" err="1"/>
              <a:t>defined</a:t>
            </a:r>
            <a:r>
              <a:rPr lang="it-IT" dirty="0"/>
              <a:t> by </a:t>
            </a:r>
            <a:r>
              <a:rPr lang="it-IT" dirty="0" err="1"/>
              <a:t>other</a:t>
            </a:r>
            <a:r>
              <a:rPr lang="it-IT" dirty="0"/>
              <a:t> data </a:t>
            </a:r>
            <a:r>
              <a:rPr lang="it-IT" dirty="0" err="1" smtClean="0"/>
              <a:t>dictionaries</a:t>
            </a:r>
            <a:r>
              <a:rPr lang="it-IT" dirty="0" smtClean="0"/>
              <a:t>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083306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43</a:t>
            </a:fld>
            <a:endParaRPr kumimoji="0" lang="it-IT"/>
          </a:p>
        </p:txBody>
      </p:sp>
      <p:pic>
        <p:nvPicPr>
          <p:cNvPr id="8" name="Immagine 7" descr="Schermata 2014-03-31 alle 23.50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064896" cy="51435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899592" y="195486"/>
            <a:ext cx="7560840" cy="46805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89259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0"/>
            <a:ext cx="8153400" cy="1005840"/>
          </a:xfrm>
        </p:spPr>
        <p:txBody>
          <a:bodyPr>
            <a:noAutofit/>
          </a:bodyPr>
          <a:lstStyle/>
          <a:p>
            <a:r>
              <a:rPr lang="it-IT" sz="3200" dirty="0" err="1" smtClean="0"/>
              <a:t>Interaction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</a:t>
            </a:r>
            <a:r>
              <a:rPr lang="it-IT" sz="3200" dirty="0" err="1" smtClean="0"/>
              <a:t>metadata</a:t>
            </a:r>
            <a:r>
              <a:rPr lang="it-IT" sz="3200" dirty="0" smtClean="0"/>
              <a:t> in a collaborative </a:t>
            </a:r>
            <a:r>
              <a:rPr lang="it-IT" sz="3200" dirty="0" err="1" smtClean="0"/>
              <a:t>digitization</a:t>
            </a:r>
            <a:r>
              <a:rPr lang="it-IT" sz="3200" dirty="0" smtClean="0"/>
              <a:t> project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endParaRPr kumimoji="0"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09925"/>
            <a:ext cx="7572396" cy="3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45</a:t>
            </a:fld>
            <a:endParaRPr kumimoji="0"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0"/>
            <a:ext cx="90106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46</a:t>
            </a:fld>
            <a:endParaRPr kumimoji="0"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94"/>
            <a:ext cx="873283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47</a:t>
            </a:fld>
            <a:endParaRPr kumimoji="0"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6"/>
            <a:ext cx="6370637" cy="36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6"/>
            <a:ext cx="826611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48</a:t>
            </a:fld>
            <a:endParaRPr kumimoji="0"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86064"/>
            <a:ext cx="60769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357304"/>
            <a:ext cx="61245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8417"/>
            <a:ext cx="5112568" cy="39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755576" y="26749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Co-curation</a:t>
            </a:r>
            <a:r>
              <a:rPr lang="it-IT" sz="2400" dirty="0" smtClean="0"/>
              <a:t> : </a:t>
            </a:r>
            <a:r>
              <a:rPr lang="it-IT" sz="2400" dirty="0" err="1" smtClean="0"/>
              <a:t>new</a:t>
            </a:r>
            <a:r>
              <a:rPr lang="it-IT" sz="2400" dirty="0" smtClean="0"/>
              <a:t> </a:t>
            </a:r>
            <a:r>
              <a:rPr lang="it-IT" sz="2400" dirty="0" err="1" smtClean="0"/>
              <a:t>oppotunity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libraries</a:t>
            </a:r>
            <a:r>
              <a:rPr lang="it-IT" sz="2400" dirty="0" smtClean="0"/>
              <a:t> </a:t>
            </a:r>
            <a:r>
              <a:rPr lang="it-IT" sz="2400" dirty="0" err="1" smtClean="0"/>
              <a:t>strategies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crowd</a:t>
            </a:r>
            <a:r>
              <a:rPr lang="it-IT" sz="2400" dirty="0" smtClean="0"/>
              <a:t> </a:t>
            </a:r>
            <a:r>
              <a:rPr lang="it-IT" sz="2400" dirty="0" err="1" smtClean="0"/>
              <a:t>sourcing</a:t>
            </a:r>
            <a:endParaRPr lang="it-IT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49</a:t>
            </a:fld>
            <a:endParaRPr kumimoji="0" lang="it-IT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catalogues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1347614"/>
            <a:ext cx="3890392" cy="35234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600" b="1" dirty="0" smtClean="0"/>
              <a:t>Manuscript catalogue</a:t>
            </a:r>
            <a:r>
              <a:rPr lang="en-GB" sz="1600" dirty="0" smtClean="0"/>
              <a:t>: </a:t>
            </a:r>
            <a:r>
              <a:rPr lang="en-US" sz="1600" dirty="0" smtClean="0"/>
              <a:t>it is a work in progress; it includes complete or partial data taken from inventories, bibliographies, printed catalogues, card indexes </a:t>
            </a:r>
          </a:p>
          <a:p>
            <a:r>
              <a:rPr lang="en-GB" sz="1600" dirty="0" smtClean="0"/>
              <a:t>The online catalogues use two main systems for the management of different metadata: TEI-P5 and EAD in XML syntax for manuscripts and archival units (in two separate collections of data but in the same application named InForMA, </a:t>
            </a:r>
            <a:endParaRPr lang="it-IT" sz="1600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3779912" y="1275606"/>
            <a:ext cx="5364088" cy="30963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it-IT" sz="3600" b="1" dirty="0" smtClean="0"/>
          </a:p>
          <a:p>
            <a:pPr>
              <a:buNone/>
            </a:pPr>
            <a:r>
              <a:rPr lang="en-GB" sz="3600" dirty="0" smtClean="0"/>
              <a:t>developed at the Vatican Library using open-source Java/XML technology for data archive, authority indexes and search engine)</a:t>
            </a:r>
            <a:endParaRPr lang="it-IT" sz="3600" b="1" dirty="0" smtClean="0"/>
          </a:p>
          <a:p>
            <a:pPr>
              <a:buNone/>
            </a:pPr>
            <a:endParaRPr lang="it-IT" sz="3600" b="1" dirty="0" smtClean="0"/>
          </a:p>
          <a:p>
            <a:pPr>
              <a:buNone/>
            </a:pPr>
            <a:r>
              <a:rPr lang="it-IT" sz="3600" b="1" dirty="0" err="1" smtClean="0"/>
              <a:t>Archival</a:t>
            </a:r>
            <a:r>
              <a:rPr lang="it-IT" sz="3600" b="1" dirty="0" smtClean="0"/>
              <a:t> material</a:t>
            </a:r>
            <a:r>
              <a:rPr lang="it-IT" sz="3600" dirty="0" smtClean="0"/>
              <a:t>: </a:t>
            </a:r>
            <a:r>
              <a:rPr lang="it-IT" sz="3600" dirty="0" err="1" smtClean="0"/>
              <a:t>structured</a:t>
            </a:r>
            <a:r>
              <a:rPr lang="it-IT" sz="3600" dirty="0" smtClean="0"/>
              <a:t> in the </a:t>
            </a:r>
            <a:r>
              <a:rPr lang="it-IT" sz="3600" dirty="0" err="1" smtClean="0"/>
              <a:t>same</a:t>
            </a:r>
            <a:r>
              <a:rPr lang="it-IT" sz="3600" dirty="0" smtClean="0"/>
              <a:t> XML </a:t>
            </a:r>
            <a:r>
              <a:rPr lang="it-IT" sz="3600" dirty="0" err="1" smtClean="0"/>
              <a:t>language</a:t>
            </a:r>
            <a:r>
              <a:rPr lang="it-IT" sz="3600" dirty="0" smtClean="0"/>
              <a:t>, </a:t>
            </a:r>
            <a:r>
              <a:rPr lang="it-IT" sz="3600" dirty="0" err="1" smtClean="0"/>
              <a:t>but</a:t>
            </a:r>
            <a:r>
              <a:rPr lang="it-IT" sz="3600" dirty="0" smtClean="0"/>
              <a:t> </a:t>
            </a:r>
            <a:r>
              <a:rPr lang="it-IT" sz="3600" dirty="0" err="1" smtClean="0"/>
              <a:t>according</a:t>
            </a:r>
            <a:r>
              <a:rPr lang="it-IT" sz="3600" dirty="0" smtClean="0"/>
              <a:t>  </a:t>
            </a:r>
            <a:r>
              <a:rPr lang="it-IT" sz="3600" dirty="0" err="1" smtClean="0"/>
              <a:t>to</a:t>
            </a:r>
            <a:r>
              <a:rPr lang="it-IT" sz="3600" dirty="0" smtClean="0"/>
              <a:t> the EAD (</a:t>
            </a:r>
            <a:r>
              <a:rPr lang="it-IT" sz="3600" dirty="0" err="1" smtClean="0"/>
              <a:t>Encoding</a:t>
            </a:r>
            <a:r>
              <a:rPr lang="it-IT" sz="3600" dirty="0" smtClean="0"/>
              <a:t> </a:t>
            </a:r>
            <a:r>
              <a:rPr lang="it-IT" sz="3600" dirty="0" err="1" smtClean="0"/>
              <a:t>Archival</a:t>
            </a:r>
            <a:r>
              <a:rPr lang="it-IT" sz="3600" dirty="0" smtClean="0"/>
              <a:t> </a:t>
            </a:r>
            <a:r>
              <a:rPr lang="it-IT" sz="3600" dirty="0" err="1" smtClean="0"/>
              <a:t>Description</a:t>
            </a:r>
            <a:r>
              <a:rPr lang="it-IT" sz="3600" dirty="0" smtClean="0"/>
              <a:t>) standard.</a:t>
            </a:r>
          </a:p>
          <a:p>
            <a:r>
              <a:rPr lang="it-IT" sz="3600" dirty="0" smtClean="0"/>
              <a:t> </a:t>
            </a:r>
            <a:r>
              <a:rPr lang="it-IT" sz="3600" dirty="0" err="1" smtClean="0"/>
              <a:t>InForMA</a:t>
            </a:r>
            <a:r>
              <a:rPr lang="it-IT" sz="3600" dirty="0" smtClean="0"/>
              <a:t> can </a:t>
            </a:r>
            <a:r>
              <a:rPr lang="it-IT" sz="3600" dirty="0" err="1" smtClean="0"/>
              <a:t>handle</a:t>
            </a:r>
            <a:r>
              <a:rPr lang="it-IT" sz="3600" dirty="0" smtClean="0"/>
              <a:t> </a:t>
            </a:r>
            <a:r>
              <a:rPr lang="it-IT" sz="3600" dirty="0" err="1" smtClean="0"/>
              <a:t>different</a:t>
            </a:r>
            <a:r>
              <a:rPr lang="it-IT" sz="3600" dirty="0" smtClean="0"/>
              <a:t> </a:t>
            </a:r>
            <a:r>
              <a:rPr lang="it-IT" sz="3600" dirty="0" err="1" smtClean="0"/>
              <a:t>collections</a:t>
            </a:r>
            <a:r>
              <a:rPr lang="it-IT" sz="3600" dirty="0" smtClean="0"/>
              <a:t> </a:t>
            </a:r>
            <a:r>
              <a:rPr lang="it-IT" sz="3600" dirty="0" err="1" smtClean="0"/>
              <a:t>of</a:t>
            </a:r>
            <a:r>
              <a:rPr lang="it-IT" sz="3600" dirty="0" smtClean="0"/>
              <a:t> data or </a:t>
            </a:r>
            <a:r>
              <a:rPr lang="it-IT" sz="3600" dirty="0" err="1" smtClean="0"/>
              <a:t>documents</a:t>
            </a:r>
            <a:r>
              <a:rPr lang="it-IT" sz="3600" dirty="0" smtClean="0"/>
              <a:t> </a:t>
            </a:r>
            <a:r>
              <a:rPr lang="it-IT" sz="3600" dirty="0" err="1" smtClean="0"/>
              <a:t>that</a:t>
            </a:r>
            <a:r>
              <a:rPr lang="it-IT" sz="3600" dirty="0" smtClean="0"/>
              <a:t> </a:t>
            </a:r>
            <a:r>
              <a:rPr lang="it-IT" sz="3600" dirty="0" err="1" smtClean="0"/>
              <a:t>refer</a:t>
            </a:r>
            <a:r>
              <a:rPr lang="it-IT" sz="3600" dirty="0" smtClean="0"/>
              <a:t> </a:t>
            </a:r>
            <a:r>
              <a:rPr lang="it-IT" sz="3600" dirty="0" err="1" smtClean="0"/>
              <a:t>to</a:t>
            </a:r>
            <a:r>
              <a:rPr lang="it-IT" sz="3600" dirty="0" smtClean="0"/>
              <a:t> </a:t>
            </a:r>
            <a:r>
              <a:rPr lang="it-IT" sz="3600" dirty="0" err="1" smtClean="0"/>
              <a:t>different</a:t>
            </a:r>
            <a:r>
              <a:rPr lang="it-IT" sz="3600" dirty="0" smtClean="0"/>
              <a:t> </a:t>
            </a:r>
            <a:r>
              <a:rPr lang="it-IT" sz="3600" dirty="0" err="1" smtClean="0"/>
              <a:t>metadata</a:t>
            </a:r>
            <a:r>
              <a:rPr lang="it-IT" sz="3600" dirty="0" smtClean="0"/>
              <a:t> </a:t>
            </a:r>
            <a:r>
              <a:rPr lang="it-IT" sz="3600" dirty="0" err="1" smtClean="0"/>
              <a:t>schemas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5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60993999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8"/>
            <a:ext cx="75041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971600" y="2283718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goal of the Shared Canvas data model is to provide a standardized description of the digital resources in order to enable interoperability between repositories, tools, services and presentation systems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50</a:t>
            </a:fld>
            <a:endParaRPr kumimoji="0" lang="it-IT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600400" cy="47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755576" y="4803998"/>
            <a:ext cx="34563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000" i="1" dirty="0" err="1">
                <a:cs typeface="Times New Roman" charset="0"/>
              </a:rPr>
              <a:t>Vatican</a:t>
            </a:r>
            <a:r>
              <a:rPr lang="it-IT" sz="1000" i="1" dirty="0">
                <a:cs typeface="Times New Roman" charset="0"/>
              </a:rPr>
              <a:t> </a:t>
            </a:r>
            <a:r>
              <a:rPr lang="it-IT" sz="1000" i="1" dirty="0" err="1">
                <a:cs typeface="Times New Roman" charset="0"/>
              </a:rPr>
              <a:t>Library</a:t>
            </a:r>
            <a:r>
              <a:rPr lang="it-IT" sz="1000" i="1" dirty="0">
                <a:cs typeface="Times New Roman" charset="0"/>
              </a:rPr>
              <a:t> – </a:t>
            </a:r>
            <a:r>
              <a:rPr lang="it-IT" sz="1000" i="1" dirty="0" err="1">
                <a:cs typeface="Times New Roman" charset="0"/>
              </a:rPr>
              <a:t>All</a:t>
            </a:r>
            <a:r>
              <a:rPr lang="it-IT" sz="1000" i="1" dirty="0">
                <a:cs typeface="Times New Roman" charset="0"/>
              </a:rPr>
              <a:t> </a:t>
            </a:r>
            <a:r>
              <a:rPr lang="it-IT" sz="1000" i="1" dirty="0" err="1">
                <a:cs typeface="Times New Roman" charset="0"/>
              </a:rPr>
              <a:t>rights</a:t>
            </a:r>
            <a:r>
              <a:rPr lang="it-IT" sz="1000" i="1" dirty="0">
                <a:cs typeface="Times New Roman" charset="0"/>
              </a:rPr>
              <a:t> </a:t>
            </a:r>
            <a:r>
              <a:rPr lang="it-IT" sz="1000" i="1" dirty="0" err="1">
                <a:cs typeface="Times New Roman" charset="0"/>
              </a:rPr>
              <a:t>reserved</a:t>
            </a:r>
            <a:endParaRPr lang="it-IT" sz="1000" i="1" dirty="0">
              <a:cs typeface="Times New Roman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335688" y="437195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manoni@vatlib.it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940152" y="1851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attention</a:t>
            </a:r>
            <a:r>
              <a:rPr lang="it-IT" dirty="0" smtClean="0"/>
              <a:t>!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51</a:t>
            </a:fld>
            <a:endParaRPr kumimoji="0"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0173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Catalogues</a:t>
            </a:r>
            <a:r>
              <a:rPr lang="it-IT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in MARC21</a:t>
            </a:r>
            <a:endParaRPr lang="it-IT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90392" cy="32354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1800" b="1" dirty="0" smtClean="0"/>
              <a:t>General Printed books catalogue</a:t>
            </a:r>
            <a:r>
              <a:rPr lang="en-GB" sz="1800" dirty="0" smtClean="0"/>
              <a:t>: It includes the description of the entire collection of printed volumes (monographs and periodicals) from the XVIth century to the new acquisitions</a:t>
            </a:r>
          </a:p>
          <a:p>
            <a:pPr>
              <a:buNone/>
            </a:pPr>
            <a:r>
              <a:rPr lang="en-GB" sz="1800" b="1" dirty="0" smtClean="0"/>
              <a:t>Graphic prints and Drawings catalogue</a:t>
            </a:r>
            <a:r>
              <a:rPr lang="en-GB" sz="1800" dirty="0" smtClean="0"/>
              <a:t>: </a:t>
            </a:r>
            <a:r>
              <a:rPr lang="en-US" sz="1800" dirty="0" smtClean="0"/>
              <a:t>It includes the descriptions of the prints, maps, drawings, photographs and plates which are kept in the various collections of the Library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427984" y="1352549"/>
            <a:ext cx="4248473" cy="3790951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sz="6200" b="1" dirty="0" smtClean="0"/>
              <a:t>Coins and Medals catalogue</a:t>
            </a:r>
            <a:r>
              <a:rPr lang="en-GB" sz="6200" dirty="0" smtClean="0"/>
              <a:t>: </a:t>
            </a:r>
            <a:r>
              <a:rPr lang="en-US" sz="6200" dirty="0" smtClean="0"/>
              <a:t>it includes descriptions of the coins and medals kept in the Library. </a:t>
            </a:r>
          </a:p>
          <a:p>
            <a:endParaRPr lang="en-US" sz="6200" dirty="0" smtClean="0"/>
          </a:p>
          <a:p>
            <a:pPr>
              <a:buNone/>
            </a:pPr>
            <a:endParaRPr lang="en-GB" sz="6200" b="1" dirty="0" smtClean="0"/>
          </a:p>
          <a:p>
            <a:pPr>
              <a:buNone/>
            </a:pPr>
            <a:r>
              <a:rPr lang="en-GB" sz="6200" b="1" dirty="0" smtClean="0"/>
              <a:t>Incunabula catalogue</a:t>
            </a:r>
            <a:r>
              <a:rPr lang="en-GB" sz="6200" dirty="0" smtClean="0"/>
              <a:t>: It includes bibliographic records related to the VISTC (</a:t>
            </a:r>
            <a:r>
              <a:rPr lang="en-GB" sz="6200" i="1" dirty="0" smtClean="0"/>
              <a:t>Vatican </a:t>
            </a:r>
            <a:r>
              <a:rPr lang="en-US" sz="6200" i="1" dirty="0" smtClean="0"/>
              <a:t>Incunabula Short Title Catalogue</a:t>
            </a:r>
            <a:r>
              <a:rPr lang="en-US" sz="6200" dirty="0" smtClean="0"/>
              <a:t>) and the </a:t>
            </a:r>
            <a:r>
              <a:rPr lang="it-IT" sz="6200" dirty="0" smtClean="0"/>
              <a:t>BAVIC </a:t>
            </a:r>
            <a:r>
              <a:rPr lang="it-IT" sz="6200" dirty="0"/>
              <a:t>(</a:t>
            </a:r>
            <a:r>
              <a:rPr lang="it-IT" sz="6200" dirty="0" err="1"/>
              <a:t>Bibliothecae</a:t>
            </a:r>
            <a:r>
              <a:rPr lang="it-IT" sz="6200" dirty="0"/>
              <a:t> </a:t>
            </a:r>
            <a:r>
              <a:rPr lang="it-IT" sz="6200" dirty="0" err="1"/>
              <a:t>Apostolicae</a:t>
            </a:r>
            <a:r>
              <a:rPr lang="it-IT" sz="6200" dirty="0"/>
              <a:t> </a:t>
            </a:r>
            <a:r>
              <a:rPr lang="it-IT" sz="6200" dirty="0" err="1"/>
              <a:t>Vaticanae</a:t>
            </a:r>
            <a:r>
              <a:rPr lang="it-IT" sz="6200" dirty="0"/>
              <a:t> </a:t>
            </a:r>
            <a:r>
              <a:rPr lang="it-IT" sz="6200" dirty="0" err="1" smtClean="0"/>
              <a:t>Incunabulorum</a:t>
            </a:r>
            <a:r>
              <a:rPr lang="it-IT" sz="6200" dirty="0" smtClean="0"/>
              <a:t> </a:t>
            </a:r>
            <a:r>
              <a:rPr lang="it-IT" sz="6200" dirty="0" err="1"/>
              <a:t>Catalogus</a:t>
            </a:r>
            <a:r>
              <a:rPr lang="it-IT" sz="6200" dirty="0"/>
              <a:t>) </a:t>
            </a:r>
            <a:r>
              <a:rPr lang="en-US" sz="6200" dirty="0" smtClean="0"/>
              <a:t>is the analytical cataloging of 8,600 incunabula.</a:t>
            </a:r>
            <a:endParaRPr lang="it-IT" sz="6200" dirty="0" smtClean="0"/>
          </a:p>
          <a:p>
            <a:pPr>
              <a:buNone/>
            </a:pPr>
            <a:endParaRPr lang="it-IT" sz="6200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6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286027697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emoria ad accesso diretto 25"/>
          <p:cNvSpPr/>
          <p:nvPr/>
        </p:nvSpPr>
        <p:spPr>
          <a:xfrm>
            <a:off x="6072198" y="857238"/>
            <a:ext cx="2071688" cy="910828"/>
          </a:xfrm>
          <a:prstGeom prst="flowChartMagneticDrum">
            <a:avLst/>
          </a:prstGeom>
          <a:solidFill>
            <a:schemeClr val="tx2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Memoria ad accesso diretto 1"/>
          <p:cNvSpPr/>
          <p:nvPr/>
        </p:nvSpPr>
        <p:spPr>
          <a:xfrm>
            <a:off x="1571604" y="0"/>
            <a:ext cx="4286248" cy="1071570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/>
              <a:t>OPAC MARC</a:t>
            </a:r>
            <a:r>
              <a:rPr lang="it-IT" sz="2400" dirty="0"/>
              <a:t>21</a:t>
            </a:r>
          </a:p>
        </p:txBody>
      </p:sp>
      <p:sp>
        <p:nvSpPr>
          <p:cNvPr id="3" name="Ovale 2"/>
          <p:cNvSpPr/>
          <p:nvPr/>
        </p:nvSpPr>
        <p:spPr>
          <a:xfrm>
            <a:off x="4572000" y="214296"/>
            <a:ext cx="785818" cy="696521"/>
          </a:xfrm>
          <a:prstGeom prst="ellipse">
            <a:avLst/>
          </a:prstGeom>
          <a:solidFill>
            <a:srgbClr val="FFCCCC"/>
          </a:solidFill>
          <a:ln w="38100">
            <a:solidFill>
              <a:srgbClr val="FA3F0C"/>
            </a:solidFill>
          </a:ln>
          <a:scene3d>
            <a:camera prst="isometricOffAxis1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5000628" y="214296"/>
            <a:ext cx="642942" cy="678661"/>
          </a:xfrm>
          <a:prstGeom prst="ellipse">
            <a:avLst/>
          </a:prstGeom>
          <a:solidFill>
            <a:srgbClr val="CFFBFD"/>
          </a:solidFill>
          <a:scene3d>
            <a:camera prst="isometricOffAxis1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928662" y="1928808"/>
            <a:ext cx="1000132" cy="857256"/>
          </a:xfrm>
          <a:prstGeom prst="ellipse">
            <a:avLst/>
          </a:prstGeom>
          <a:solidFill>
            <a:srgbClr val="FFCCCC"/>
          </a:solidFill>
          <a:ln w="38100">
            <a:solidFill>
              <a:srgbClr val="FF0000"/>
            </a:solidFill>
          </a:ln>
          <a:scene3d>
            <a:camera prst="isometricOffAxis1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1000100" y="2928940"/>
            <a:ext cx="1000132" cy="964413"/>
          </a:xfrm>
          <a:prstGeom prst="ellipse">
            <a:avLst/>
          </a:prstGeom>
          <a:solidFill>
            <a:srgbClr val="CFFBFD"/>
          </a:solidFill>
          <a:scene3d>
            <a:camera prst="isometricOffAxis1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2285984" y="2714626"/>
            <a:ext cx="3786188" cy="1190"/>
          </a:xfrm>
          <a:prstGeom prst="straightConnector1">
            <a:avLst/>
          </a:prstGeom>
          <a:ln w="28575">
            <a:solidFill>
              <a:srgbClr val="FA3F0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2214546" y="3786196"/>
            <a:ext cx="3786188" cy="1191"/>
          </a:xfrm>
          <a:prstGeom prst="straightConnector1">
            <a:avLst/>
          </a:prstGeom>
          <a:ln w="28575">
            <a:solidFill>
              <a:srgbClr val="CFFBF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moria ad accesso diretto 8"/>
          <p:cNvSpPr/>
          <p:nvPr/>
        </p:nvSpPr>
        <p:spPr>
          <a:xfrm>
            <a:off x="6143636" y="1857370"/>
            <a:ext cx="2071688" cy="910828"/>
          </a:xfrm>
          <a:prstGeom prst="flowChartMagneticDrum">
            <a:avLst/>
          </a:prstGeom>
          <a:solidFill>
            <a:srgbClr val="FFCCCC"/>
          </a:solidFill>
          <a:ln>
            <a:solidFill>
              <a:srgbClr val="F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130" name="CasellaDiTesto 11"/>
          <p:cNvSpPr txBox="1">
            <a:spLocks noChangeArrowheads="1"/>
          </p:cNvSpPr>
          <p:nvPr/>
        </p:nvSpPr>
        <p:spPr bwMode="auto">
          <a:xfrm>
            <a:off x="2500298" y="2071684"/>
            <a:ext cx="2857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800" dirty="0">
              <a:solidFill>
                <a:srgbClr val="FF0000"/>
              </a:solidFill>
            </a:endParaRPr>
          </a:p>
          <a:p>
            <a:r>
              <a:rPr smtClean="0"/>
              <a:t>Printed Books Departments /</a:t>
            </a:r>
          </a:p>
          <a:p>
            <a:r>
              <a:rPr lang="it-IT" sz="1800" dirty="0" err="1" smtClean="0"/>
              <a:t>Prints</a:t>
            </a:r>
            <a:r>
              <a:rPr lang="it-IT" sz="1800" dirty="0" smtClean="0"/>
              <a:t> Cabinet  </a:t>
            </a:r>
            <a:endParaRPr lang="it-IT" sz="1800" dirty="0"/>
          </a:p>
        </p:txBody>
      </p:sp>
      <p:sp>
        <p:nvSpPr>
          <p:cNvPr id="13" name="Memoria ad accesso diretto 12"/>
          <p:cNvSpPr/>
          <p:nvPr/>
        </p:nvSpPr>
        <p:spPr>
          <a:xfrm>
            <a:off x="6143636" y="2857502"/>
            <a:ext cx="2071688" cy="910828"/>
          </a:xfrm>
          <a:prstGeom prst="flowChartMagneticDrum">
            <a:avLst/>
          </a:prstGeom>
          <a:solidFill>
            <a:srgbClr val="CFFBF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1142976" y="4000510"/>
            <a:ext cx="857256" cy="857256"/>
          </a:xfrm>
          <a:prstGeom prst="ellipse">
            <a:avLst/>
          </a:prstGeom>
          <a:solidFill>
            <a:schemeClr val="accent3">
              <a:lumMod val="65000"/>
            </a:schemeClr>
          </a:solidFill>
          <a:ln>
            <a:solidFill>
              <a:schemeClr val="tx1">
                <a:lumMod val="85000"/>
              </a:schemeClr>
            </a:solidFill>
          </a:ln>
          <a:scene3d>
            <a:camera prst="isometricOffAxis1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5357818" y="214296"/>
            <a:ext cx="428628" cy="642960"/>
          </a:xfrm>
          <a:prstGeom prst="ellipse">
            <a:avLst/>
          </a:prstGeom>
          <a:solidFill>
            <a:schemeClr val="accent3">
              <a:lumMod val="65000"/>
            </a:schemeClr>
          </a:solidFill>
          <a:ln>
            <a:solidFill>
              <a:schemeClr val="tx1">
                <a:lumMod val="85000"/>
              </a:schemeClr>
            </a:solidFill>
          </a:ln>
          <a:scene3d>
            <a:camera prst="isometricOffAxis1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500298" y="3143254"/>
            <a:ext cx="2714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sz="1800" dirty="0">
              <a:solidFill>
                <a:schemeClr val="accent1">
                  <a:lumMod val="60000"/>
                  <a:lumOff val="4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it-IT" sz="1800" b="1" dirty="0" err="1" smtClean="0">
                <a:cs typeface="+mn-cs"/>
              </a:rPr>
              <a:t>Numismatic</a:t>
            </a:r>
            <a:r>
              <a:rPr lang="it-IT" sz="1800" b="1" dirty="0" smtClean="0">
                <a:cs typeface="+mn-cs"/>
              </a:rPr>
              <a:t> </a:t>
            </a:r>
            <a:r>
              <a:rPr lang="it-IT" sz="1800" b="1" dirty="0" err="1" smtClean="0">
                <a:cs typeface="+mn-cs"/>
              </a:rPr>
              <a:t>Department</a:t>
            </a:r>
            <a:endParaRPr lang="it-IT" sz="1800" b="1" dirty="0">
              <a:cs typeface="+mn-c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571736" y="3786196"/>
            <a:ext cx="27146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sz="1800" dirty="0">
              <a:solidFill>
                <a:schemeClr val="tx1">
                  <a:lumMod val="75000"/>
                </a:schemeClr>
              </a:solidFill>
              <a:cs typeface="+mn-cs"/>
            </a:endParaRPr>
          </a:p>
          <a:p>
            <a:r>
              <a:rPr smtClean="0"/>
              <a:t>Printed Books Departments /  Rare Books Section</a:t>
            </a:r>
          </a:p>
        </p:txBody>
      </p:sp>
      <p:cxnSp>
        <p:nvCxnSpPr>
          <p:cNvPr id="18" name="Connettore 2 17"/>
          <p:cNvCxnSpPr/>
          <p:nvPr/>
        </p:nvCxnSpPr>
        <p:spPr>
          <a:xfrm>
            <a:off x="2214546" y="4357700"/>
            <a:ext cx="3786187" cy="119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Memoria ad accesso diretto 18"/>
          <p:cNvSpPr/>
          <p:nvPr/>
        </p:nvSpPr>
        <p:spPr>
          <a:xfrm>
            <a:off x="6072198" y="4000510"/>
            <a:ext cx="2071688" cy="910828"/>
          </a:xfrm>
          <a:prstGeom prst="flowChartMagneticDrum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138" name="CasellaDiTesto 19"/>
          <p:cNvSpPr txBox="1">
            <a:spLocks noChangeArrowheads="1"/>
          </p:cNvSpPr>
          <p:nvPr/>
        </p:nvSpPr>
        <p:spPr bwMode="auto">
          <a:xfrm>
            <a:off x="6286512" y="1785932"/>
            <a:ext cx="15001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dirty="0" err="1" smtClean="0">
                <a:solidFill>
                  <a:srgbClr val="FA3F0C"/>
                </a:solidFill>
              </a:rPr>
              <a:t>Graphic</a:t>
            </a:r>
            <a:r>
              <a:rPr lang="it-IT" sz="1800" dirty="0" smtClean="0">
                <a:solidFill>
                  <a:srgbClr val="FA3F0C"/>
                </a:solidFill>
              </a:rPr>
              <a:t> </a:t>
            </a:r>
            <a:r>
              <a:rPr lang="it-IT" sz="1800" dirty="0" err="1" smtClean="0">
                <a:solidFill>
                  <a:srgbClr val="FA3F0C"/>
                </a:solidFill>
              </a:rPr>
              <a:t>materials</a:t>
            </a:r>
            <a:r>
              <a:rPr lang="it-IT" sz="1800" dirty="0" smtClean="0">
                <a:solidFill>
                  <a:srgbClr val="FA3F0C"/>
                </a:solidFill>
              </a:rPr>
              <a:t> / art </a:t>
            </a:r>
            <a:r>
              <a:rPr lang="it-IT" sz="1800" dirty="0" err="1" smtClean="0">
                <a:solidFill>
                  <a:srgbClr val="FA3F0C"/>
                </a:solidFill>
              </a:rPr>
              <a:t>objects</a:t>
            </a:r>
            <a:endParaRPr lang="it-IT" sz="1800" dirty="0"/>
          </a:p>
        </p:txBody>
      </p:sp>
      <p:sp>
        <p:nvSpPr>
          <p:cNvPr id="5139" name="CasellaDiTesto 20"/>
          <p:cNvSpPr txBox="1">
            <a:spLocks noChangeArrowheads="1"/>
          </p:cNvSpPr>
          <p:nvPr/>
        </p:nvSpPr>
        <p:spPr bwMode="auto">
          <a:xfrm>
            <a:off x="6215074" y="2928940"/>
            <a:ext cx="1500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dirty="0" err="1" smtClean="0">
                <a:solidFill>
                  <a:schemeClr val="accent1"/>
                </a:solidFill>
              </a:rPr>
              <a:t>Coins</a:t>
            </a:r>
            <a:r>
              <a:rPr lang="it-IT" sz="1800" dirty="0" smtClean="0">
                <a:solidFill>
                  <a:schemeClr val="accent1"/>
                </a:solidFill>
              </a:rPr>
              <a:t> /</a:t>
            </a:r>
          </a:p>
          <a:p>
            <a:r>
              <a:rPr smtClean="0">
                <a:solidFill>
                  <a:schemeClr val="accent1"/>
                </a:solidFill>
              </a:rPr>
              <a:t>medals</a:t>
            </a:r>
            <a:endParaRPr lang="it-IT" sz="1800" dirty="0">
              <a:solidFill>
                <a:schemeClr val="accent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215074" y="4143386"/>
            <a:ext cx="15001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 err="1" smtClean="0">
                <a:solidFill>
                  <a:srgbClr val="FFC000"/>
                </a:solidFill>
                <a:cs typeface="+mn-cs"/>
              </a:rPr>
              <a:t>Incunabula</a:t>
            </a:r>
            <a:endParaRPr lang="it-IT" sz="1800" dirty="0">
              <a:solidFill>
                <a:srgbClr val="FFC000"/>
              </a:solidFill>
              <a:cs typeface="+mn-cs"/>
            </a:endParaRPr>
          </a:p>
        </p:txBody>
      </p:sp>
      <p:cxnSp>
        <p:nvCxnSpPr>
          <p:cNvPr id="23" name="Connettore 2 22"/>
          <p:cNvCxnSpPr/>
          <p:nvPr/>
        </p:nvCxnSpPr>
        <p:spPr>
          <a:xfrm>
            <a:off x="2285984" y="1643056"/>
            <a:ext cx="3786188" cy="1190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11"/>
          <p:cNvSpPr txBox="1">
            <a:spLocks noChangeArrowheads="1"/>
          </p:cNvSpPr>
          <p:nvPr/>
        </p:nvSpPr>
        <p:spPr bwMode="auto">
          <a:xfrm>
            <a:off x="2214546" y="1000115"/>
            <a:ext cx="33575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800" dirty="0">
              <a:solidFill>
                <a:schemeClr val="tx2"/>
              </a:solidFill>
            </a:endParaRPr>
          </a:p>
          <a:p>
            <a:r>
              <a:rPr lang="it-IT" sz="1800" dirty="0" err="1" smtClean="0"/>
              <a:t>Printed</a:t>
            </a:r>
            <a:r>
              <a:rPr lang="it-IT" sz="1800" dirty="0" smtClean="0"/>
              <a:t> </a:t>
            </a:r>
            <a:r>
              <a:rPr lang="it-IT" sz="1800" dirty="0" err="1" smtClean="0"/>
              <a:t>Books</a:t>
            </a:r>
            <a:r>
              <a:rPr lang="it-IT" sz="1800" dirty="0" smtClean="0"/>
              <a:t> </a:t>
            </a:r>
            <a:r>
              <a:rPr lang="it-IT" sz="1800" dirty="0" err="1" smtClean="0"/>
              <a:t>Departments</a:t>
            </a:r>
            <a:r>
              <a:rPr lang="it-IT" sz="1800" dirty="0" smtClean="0"/>
              <a:t> / </a:t>
            </a:r>
            <a:r>
              <a:rPr lang="it-IT" sz="1800" dirty="0" err="1" smtClean="0"/>
              <a:t>Catalog</a:t>
            </a:r>
            <a:r>
              <a:rPr lang="it-IT" sz="1800" dirty="0" smtClean="0"/>
              <a:t> </a:t>
            </a:r>
            <a:r>
              <a:rPr lang="it-IT" sz="1800" dirty="0" err="1" smtClean="0"/>
              <a:t>Section</a:t>
            </a:r>
            <a:endParaRPr lang="it-IT" sz="1800" dirty="0"/>
          </a:p>
        </p:txBody>
      </p:sp>
      <p:sp>
        <p:nvSpPr>
          <p:cNvPr id="25" name="CasellaDiTesto 19"/>
          <p:cNvSpPr txBox="1">
            <a:spLocks noChangeArrowheads="1"/>
          </p:cNvSpPr>
          <p:nvPr/>
        </p:nvSpPr>
        <p:spPr bwMode="auto">
          <a:xfrm>
            <a:off x="6429388" y="857238"/>
            <a:ext cx="15001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dirty="0" err="1" smtClean="0">
                <a:solidFill>
                  <a:schemeClr val="bg1"/>
                </a:solidFill>
              </a:rPr>
              <a:t>Mainly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Printed</a:t>
            </a:r>
            <a:endParaRPr smtClean="0">
              <a:solidFill>
                <a:schemeClr val="bg1"/>
              </a:solidFill>
            </a:endParaRPr>
          </a:p>
          <a:p>
            <a:r>
              <a:rPr sz="1800" smtClean="0">
                <a:solidFill>
                  <a:schemeClr val="bg1"/>
                </a:solidFill>
              </a:rPr>
              <a:t>books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286248" y="357172"/>
            <a:ext cx="928694" cy="642942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00B0F0"/>
            </a:solidFill>
          </a:ln>
          <a:scene3d>
            <a:camera prst="isometricOffAxis1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6000760" y="285734"/>
            <a:ext cx="314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smtClean="0"/>
              <a:t>Individual OPACs</a:t>
            </a:r>
            <a:r>
              <a:rPr sz="2400" smtClean="0"/>
              <a:t>:</a:t>
            </a:r>
            <a:endParaRPr lang="it-IT" sz="24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0" y="357172"/>
            <a:ext cx="171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smtClean="0"/>
              <a:t>Subsets:</a:t>
            </a:r>
            <a:endParaRPr lang="it-IT" sz="3200" dirty="0"/>
          </a:p>
        </p:txBody>
      </p:sp>
      <p:sp>
        <p:nvSpPr>
          <p:cNvPr id="33" name="Ovale 32"/>
          <p:cNvSpPr/>
          <p:nvPr/>
        </p:nvSpPr>
        <p:spPr>
          <a:xfrm>
            <a:off x="857224" y="928676"/>
            <a:ext cx="1000132" cy="857256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  <a:scene3d>
            <a:camera prst="isometricOffAxis1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" name="Segnaposto numero diapositiva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7</a:t>
            </a:fld>
            <a:endParaRPr kumimoji="0" lang="it-IT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8288"/>
            <a:ext cx="8569325" cy="11017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000" dirty="0" smtClean="0"/>
              <a:t/>
            </a:r>
            <a:br>
              <a:rPr sz="2000" dirty="0" smtClean="0"/>
            </a:br>
            <a:endParaRPr sz="2000" dirty="0" smtClean="0"/>
          </a:p>
        </p:txBody>
      </p:sp>
      <p:grpSp>
        <p:nvGrpSpPr>
          <p:cNvPr id="12" name="Organization Chart 2"/>
          <p:cNvGrpSpPr>
            <a:grpSpLocks noChangeAspect="1"/>
          </p:cNvGrpSpPr>
          <p:nvPr/>
        </p:nvGrpSpPr>
        <p:grpSpPr bwMode="auto">
          <a:xfrm>
            <a:off x="481013" y="1203325"/>
            <a:ext cx="8662987" cy="2838450"/>
            <a:chOff x="1369" y="1504"/>
            <a:chExt cx="2970" cy="1289"/>
          </a:xfrm>
        </p:grpSpPr>
        <p:cxnSp>
          <p:nvCxnSpPr>
            <p:cNvPr id="123908" name="_s123908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rot="5400000" flipH="1">
              <a:off x="3213" y="1611"/>
              <a:ext cx="172" cy="906"/>
            </a:xfrm>
            <a:prstGeom prst="bentConnector3">
              <a:avLst>
                <a:gd name="adj1" fmla="val 2647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23909" name="_s123909"/>
            <p:cNvCxnSpPr>
              <a:cxnSpLocks noChangeShapeType="1"/>
            </p:cNvCxnSpPr>
            <p:nvPr/>
          </p:nvCxnSpPr>
          <p:spPr bwMode="auto">
            <a:xfrm rot="16200000">
              <a:off x="2271" y="1616"/>
              <a:ext cx="143" cy="100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5" name="_s123910"/>
            <p:cNvSpPr>
              <a:spLocks noChangeArrowheads="1"/>
            </p:cNvSpPr>
            <p:nvPr/>
          </p:nvSpPr>
          <p:spPr bwMode="auto">
            <a:xfrm>
              <a:off x="2381" y="1561"/>
              <a:ext cx="929" cy="4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43940" tIns="71969" rIns="143940" bIns="7196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4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InForMA</a:t>
              </a:r>
              <a:endPara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_s123911"/>
            <p:cNvSpPr>
              <a:spLocks noChangeArrowheads="1"/>
            </p:cNvSpPr>
            <p:nvPr/>
          </p:nvSpPr>
          <p:spPr bwMode="auto">
            <a:xfrm>
              <a:off x="1394" y="2163"/>
              <a:ext cx="863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43940" tIns="71969" rIns="143940" bIns="7196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7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Manuscripts</a:t>
              </a:r>
              <a:endParaRPr kumimoji="0" lang="it-IT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_s123912"/>
            <p:cNvSpPr>
              <a:spLocks noChangeArrowheads="1"/>
            </p:cNvSpPr>
            <p:nvPr/>
          </p:nvSpPr>
          <p:spPr bwMode="auto">
            <a:xfrm>
              <a:off x="3320" y="2163"/>
              <a:ext cx="863" cy="2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43940" tIns="71969" rIns="143940" bIns="7196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7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Archives</a:t>
              </a:r>
              <a:endParaRPr kumimoji="0" lang="it-IT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" name="AutoShape 9"/>
            <p:cNvCxnSpPr>
              <a:cxnSpLocks noChangeShapeType="1"/>
            </p:cNvCxnSpPr>
            <p:nvPr/>
          </p:nvCxnSpPr>
          <p:spPr bwMode="auto">
            <a:xfrm rot="5400000" flipH="1">
              <a:off x="2139" y="2100"/>
              <a:ext cx="198" cy="898"/>
            </a:xfrm>
            <a:prstGeom prst="bentConnector3">
              <a:avLst>
                <a:gd name="adj1" fmla="val 2300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" name="AutoShape 10"/>
            <p:cNvCxnSpPr>
              <a:cxnSpLocks noChangeShapeType="1"/>
            </p:cNvCxnSpPr>
            <p:nvPr/>
          </p:nvCxnSpPr>
          <p:spPr bwMode="auto">
            <a:xfrm rot="5400000" flipH="1">
              <a:off x="2362" y="1778"/>
              <a:ext cx="199" cy="154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" name="AutoShape 11"/>
            <p:cNvCxnSpPr>
              <a:cxnSpLocks noChangeShapeType="1"/>
              <a:endCxn id="17" idx="1"/>
            </p:cNvCxnSpPr>
            <p:nvPr/>
          </p:nvCxnSpPr>
          <p:spPr bwMode="auto">
            <a:xfrm flipV="1">
              <a:off x="2716" y="2308"/>
              <a:ext cx="593" cy="34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1037" name="_s1030"/>
          <p:cNvSpPr>
            <a:spLocks noChangeArrowheads="1"/>
          </p:cNvSpPr>
          <p:nvPr/>
        </p:nvSpPr>
        <p:spPr bwMode="auto">
          <a:xfrm>
            <a:off x="323850" y="3651250"/>
            <a:ext cx="5327650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lIns="143940" tIns="71969" rIns="143940" bIns="71969" anchor="ctr"/>
          <a:lstStyle/>
          <a:p>
            <a:pPr algn="ctr"/>
            <a:r>
              <a:rPr lang="it-IT" sz="2700" dirty="0" smtClean="0">
                <a:latin typeface="Tw Cen MT" pitchFamily="34" charset="0"/>
              </a:rPr>
              <a:t>Link </a:t>
            </a:r>
            <a:r>
              <a:rPr lang="it-IT" sz="2700" dirty="0" err="1" smtClean="0">
                <a:latin typeface="Tw Cen MT" pitchFamily="34" charset="0"/>
              </a:rPr>
              <a:t>to</a:t>
            </a:r>
            <a:r>
              <a:rPr lang="it-IT" sz="2700" dirty="0" smtClean="0">
                <a:latin typeface="Tw Cen MT" pitchFamily="34" charset="0"/>
              </a:rPr>
              <a:t> </a:t>
            </a:r>
            <a:r>
              <a:rPr lang="it-IT" sz="2700" dirty="0" err="1" smtClean="0">
                <a:latin typeface="Tw Cen MT" pitchFamily="34" charset="0"/>
              </a:rPr>
              <a:t>digital</a:t>
            </a:r>
            <a:r>
              <a:rPr lang="it-IT" sz="2700" dirty="0" smtClean="0">
                <a:latin typeface="Tw Cen MT" pitchFamily="34" charset="0"/>
              </a:rPr>
              <a:t> </a:t>
            </a:r>
            <a:r>
              <a:rPr lang="it-IT" sz="2700" dirty="0" err="1" smtClean="0">
                <a:latin typeface="Tw Cen MT" pitchFamily="34" charset="0"/>
              </a:rPr>
              <a:t>library</a:t>
            </a:r>
            <a:endParaRPr lang="it-IT" sz="2700" dirty="0">
              <a:latin typeface="Tw Cen MT" pitchFamily="34" charset="0"/>
            </a:endParaRPr>
          </a:p>
        </p:txBody>
      </p:sp>
      <p:sp>
        <p:nvSpPr>
          <p:cNvPr id="1038" name="_s1030"/>
          <p:cNvSpPr>
            <a:spLocks noChangeArrowheads="1"/>
          </p:cNvSpPr>
          <p:nvPr/>
        </p:nvSpPr>
        <p:spPr bwMode="auto">
          <a:xfrm>
            <a:off x="5867400" y="3651250"/>
            <a:ext cx="2808288" cy="4333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lIns="143940" tIns="71969" rIns="143940" bIns="71969" anchor="ctr"/>
          <a:lstStyle/>
          <a:p>
            <a:pPr algn="ctr"/>
            <a:r>
              <a:rPr lang="it-IT" sz="2700">
                <a:latin typeface="Tw Cen MT" pitchFamily="34" charset="0"/>
              </a:rPr>
              <a:t>Authority file</a:t>
            </a:r>
          </a:p>
        </p:txBody>
      </p:sp>
      <p:cxnSp>
        <p:nvCxnSpPr>
          <p:cNvPr id="1039" name="_s1028"/>
          <p:cNvCxnSpPr>
            <a:cxnSpLocks noChangeShapeType="1"/>
          </p:cNvCxnSpPr>
          <p:nvPr/>
        </p:nvCxnSpPr>
        <p:spPr bwMode="auto">
          <a:xfrm flipV="1">
            <a:off x="6156325" y="3292475"/>
            <a:ext cx="1571625" cy="37941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8288"/>
            <a:ext cx="8569325" cy="11017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000" dirty="0" smtClean="0"/>
              <a:t/>
            </a:r>
            <a:br>
              <a:rPr sz="2000" dirty="0" smtClean="0"/>
            </a:br>
            <a:endParaRPr sz="2000" dirty="0" smtClean="0"/>
          </a:p>
        </p:txBody>
      </p:sp>
      <p:grpSp>
        <p:nvGrpSpPr>
          <p:cNvPr id="5" name="Organization Chart 2"/>
          <p:cNvGrpSpPr>
            <a:grpSpLocks noChangeAspect="1"/>
          </p:cNvGrpSpPr>
          <p:nvPr/>
        </p:nvGrpSpPr>
        <p:grpSpPr bwMode="auto">
          <a:xfrm>
            <a:off x="553934" y="1328842"/>
            <a:ext cx="8231296" cy="2395837"/>
            <a:chOff x="1394" y="1561"/>
            <a:chExt cx="2822" cy="1088"/>
          </a:xfrm>
        </p:grpSpPr>
        <p:cxnSp>
          <p:nvCxnSpPr>
            <p:cNvPr id="123908" name="_s123908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rot="16200000" flipV="1">
              <a:off x="2967" y="1844"/>
              <a:ext cx="197" cy="44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23909" name="_s123909"/>
            <p:cNvCxnSpPr>
              <a:cxnSpLocks noChangeShapeType="1"/>
            </p:cNvCxnSpPr>
            <p:nvPr/>
          </p:nvCxnSpPr>
          <p:spPr bwMode="auto">
            <a:xfrm rot="16200000">
              <a:off x="2271" y="1616"/>
              <a:ext cx="143" cy="100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5" name="_s123910"/>
            <p:cNvSpPr>
              <a:spLocks noChangeArrowheads="1"/>
            </p:cNvSpPr>
            <p:nvPr/>
          </p:nvSpPr>
          <p:spPr bwMode="auto">
            <a:xfrm>
              <a:off x="2381" y="1561"/>
              <a:ext cx="929" cy="4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43940" tIns="71969" rIns="143940" bIns="7196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4000" b="0" i="0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V-Smart</a:t>
              </a:r>
              <a:endParaRPr kumimoji="0" lang="it-IT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_s123911"/>
            <p:cNvSpPr>
              <a:spLocks noChangeArrowheads="1"/>
            </p:cNvSpPr>
            <p:nvPr/>
          </p:nvSpPr>
          <p:spPr bwMode="auto">
            <a:xfrm>
              <a:off x="1394" y="2163"/>
              <a:ext cx="863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43940" tIns="71969" rIns="143940" bIns="7196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7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Incunabula</a:t>
              </a:r>
              <a:endParaRPr kumimoji="0" lang="it-IT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_s123912"/>
            <p:cNvSpPr>
              <a:spLocks noChangeArrowheads="1"/>
            </p:cNvSpPr>
            <p:nvPr/>
          </p:nvSpPr>
          <p:spPr bwMode="auto">
            <a:xfrm>
              <a:off x="2355" y="2163"/>
              <a:ext cx="1861" cy="22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43940" tIns="71969" rIns="143940" bIns="7196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b="1" smtClean="0">
                  <a:latin typeface="Arial" charset="0"/>
                  <a:cs typeface="Arial" charset="0"/>
                </a:rPr>
                <a:t>Printed books, Coins and medals, Graphic Prints</a:t>
              </a:r>
              <a:endPara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" name="AutoShape 9"/>
            <p:cNvCxnSpPr>
              <a:cxnSpLocks noChangeShapeType="1"/>
            </p:cNvCxnSpPr>
            <p:nvPr/>
          </p:nvCxnSpPr>
          <p:spPr bwMode="auto">
            <a:xfrm rot="5400000" flipH="1">
              <a:off x="2139" y="2100"/>
              <a:ext cx="198" cy="898"/>
            </a:xfrm>
            <a:prstGeom prst="bentConnector3">
              <a:avLst>
                <a:gd name="adj1" fmla="val 2300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" name="AutoShape 10"/>
            <p:cNvCxnSpPr>
              <a:cxnSpLocks noChangeShapeType="1"/>
            </p:cNvCxnSpPr>
            <p:nvPr/>
          </p:nvCxnSpPr>
          <p:spPr bwMode="auto">
            <a:xfrm rot="5400000" flipH="1">
              <a:off x="2362" y="1778"/>
              <a:ext cx="199" cy="154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1037" name="_s1030"/>
          <p:cNvSpPr>
            <a:spLocks noChangeArrowheads="1"/>
          </p:cNvSpPr>
          <p:nvPr/>
        </p:nvSpPr>
        <p:spPr bwMode="auto">
          <a:xfrm>
            <a:off x="323850" y="3651250"/>
            <a:ext cx="5327650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lIns="143940" tIns="71969" rIns="143940" bIns="71969" anchor="ctr"/>
          <a:lstStyle/>
          <a:p>
            <a:pPr algn="ctr"/>
            <a:r>
              <a:rPr lang="it-IT" sz="2700" dirty="0" smtClean="0">
                <a:latin typeface="Tw Cen MT" pitchFamily="34" charset="0"/>
              </a:rPr>
              <a:t>Link </a:t>
            </a:r>
            <a:r>
              <a:rPr lang="it-IT" sz="2700" dirty="0" err="1" smtClean="0">
                <a:latin typeface="Tw Cen MT" pitchFamily="34" charset="0"/>
              </a:rPr>
              <a:t>to</a:t>
            </a:r>
            <a:r>
              <a:rPr lang="it-IT" sz="2700" dirty="0" smtClean="0">
                <a:latin typeface="Tw Cen MT" pitchFamily="34" charset="0"/>
              </a:rPr>
              <a:t> </a:t>
            </a:r>
            <a:r>
              <a:rPr lang="it-IT" sz="2700" dirty="0" err="1" smtClean="0">
                <a:latin typeface="Tw Cen MT" pitchFamily="34" charset="0"/>
              </a:rPr>
              <a:t>digital</a:t>
            </a:r>
            <a:r>
              <a:rPr lang="it-IT" sz="2700" dirty="0" smtClean="0">
                <a:latin typeface="Tw Cen MT" pitchFamily="34" charset="0"/>
              </a:rPr>
              <a:t> </a:t>
            </a:r>
            <a:r>
              <a:rPr lang="it-IT" sz="2700" dirty="0" err="1" smtClean="0">
                <a:latin typeface="Tw Cen MT" pitchFamily="34" charset="0"/>
              </a:rPr>
              <a:t>library</a:t>
            </a:r>
            <a:endParaRPr lang="it-IT" sz="2700" dirty="0">
              <a:latin typeface="Tw Cen MT" pitchFamily="34" charset="0"/>
            </a:endParaRPr>
          </a:p>
        </p:txBody>
      </p:sp>
      <p:sp>
        <p:nvSpPr>
          <p:cNvPr id="1038" name="_s1030"/>
          <p:cNvSpPr>
            <a:spLocks noChangeArrowheads="1"/>
          </p:cNvSpPr>
          <p:nvPr/>
        </p:nvSpPr>
        <p:spPr bwMode="auto">
          <a:xfrm>
            <a:off x="5867400" y="3651250"/>
            <a:ext cx="2808288" cy="4333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lIns="143940" tIns="71969" rIns="143940" bIns="71969" anchor="ctr"/>
          <a:lstStyle/>
          <a:p>
            <a:pPr algn="ctr"/>
            <a:r>
              <a:rPr lang="it-IT" sz="2700">
                <a:latin typeface="Tw Cen MT" pitchFamily="34" charset="0"/>
              </a:rPr>
              <a:t>Authority file</a:t>
            </a:r>
          </a:p>
        </p:txBody>
      </p:sp>
      <p:cxnSp>
        <p:nvCxnSpPr>
          <p:cNvPr id="1039" name="_s1028"/>
          <p:cNvCxnSpPr>
            <a:cxnSpLocks noChangeShapeType="1"/>
          </p:cNvCxnSpPr>
          <p:nvPr/>
        </p:nvCxnSpPr>
        <p:spPr bwMode="auto">
          <a:xfrm flipV="1">
            <a:off x="6156325" y="3292475"/>
            <a:ext cx="1571625" cy="37941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zione widescreen">
  <a:themeElements>
    <a:clrScheme name="Impostazioni personalizzate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1350</Words>
  <Application>Microsoft Macintosh PowerPoint</Application>
  <PresentationFormat>Presentazione su schermo (16:9)</PresentationFormat>
  <Paragraphs>230</Paragraphs>
  <Slides>51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3" baseType="lpstr">
      <vt:lpstr>Presentazione widescreen</vt:lpstr>
      <vt:lpstr>Documento</vt:lpstr>
      <vt:lpstr>The Digitization Project of the Vatican Library within the complex relationships between sets of metadata  Paola Manoni  (Biblioteca apostolica vaticana)</vt:lpstr>
      <vt:lpstr>Metadata is the core of any information retrieval system </vt:lpstr>
      <vt:lpstr>Presentazione di PowerPoint</vt:lpstr>
      <vt:lpstr>Presentazione di PowerPoint</vt:lpstr>
      <vt:lpstr>catalogues</vt:lpstr>
      <vt:lpstr>Catalogues in MARC21</vt:lpstr>
      <vt:lpstr>Presentazione di PowerPoint</vt:lpstr>
      <vt:lpstr> </vt:lpstr>
      <vt:lpstr> </vt:lpstr>
      <vt:lpstr>Web OPACs general catalogue</vt:lpstr>
      <vt:lpstr>Presentazione di PowerPoint</vt:lpstr>
      <vt:lpstr>Presentazione di PowerPoint</vt:lpstr>
      <vt:lpstr>Presentazione di PowerPoint</vt:lpstr>
      <vt:lpstr>Presentazione di PowerPoint</vt:lpstr>
      <vt:lpstr>Digitization project of the Vatican Library</vt:lpstr>
      <vt:lpstr>Access to the digital library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Web presentation</vt:lpstr>
      <vt:lpstr>Naming files in the Vatican digital project context </vt:lpstr>
      <vt:lpstr>Naming files is an automated procedure required from the Vatican Library</vt:lpstr>
      <vt:lpstr>Presentazione di PowerPoint</vt:lpstr>
      <vt:lpstr>Regular folios</vt:lpstr>
      <vt:lpstr>Exceptions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Metadata workflow – digital library</vt:lpstr>
      <vt:lpstr>Presentazione di PowerPoint</vt:lpstr>
      <vt:lpstr>PREMIS / Object</vt:lpstr>
      <vt:lpstr>Presentazione di PowerPoint</vt:lpstr>
      <vt:lpstr>Interaction of metadata in a collaborative digitization project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2013-01-21T16:04:29Z</dcterms:created>
  <dcterms:modified xsi:type="dcterms:W3CDTF">2014-03-31T21:55:24Z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1040</vt:i4>
  </property>
  <property fmtid="{D5CDD505-2E9C-101B-9397-08002B2CF9AE}" pid="3" name="_Version">
    <vt:lpwstr>12.0.4518</vt:lpwstr>
  </property>
</Properties>
</file>