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8" r:id="rId3"/>
    <p:sldId id="269" r:id="rId4"/>
    <p:sldId id="259" r:id="rId5"/>
    <p:sldId id="260" r:id="rId6"/>
    <p:sldId id="277" r:id="rId7"/>
    <p:sldId id="261" r:id="rId8"/>
    <p:sldId id="276" r:id="rId9"/>
    <p:sldId id="262" r:id="rId10"/>
    <p:sldId id="272" r:id="rId11"/>
    <p:sldId id="271" r:id="rId12"/>
    <p:sldId id="263" r:id="rId13"/>
    <p:sldId id="275" r:id="rId14"/>
    <p:sldId id="274" r:id="rId15"/>
    <p:sldId id="267" r:id="rId16"/>
    <p:sldId id="268" r:id="rId1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488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pl"/>
              <a:t>Polona 2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pl" dirty="0"/>
              <a:t>Jan </a:t>
            </a:r>
            <a:r>
              <a:rPr lang="pl" dirty="0" smtClean="0"/>
              <a:t>Mejor, Paweł Mazur</a:t>
            </a:r>
            <a:r>
              <a:rPr lang="pl" dirty="0"/>
              <a:t>								 </a:t>
            </a:r>
            <a:r>
              <a:rPr lang="pl" dirty="0" smtClean="0"/>
              <a:t>            Jasná </a:t>
            </a:r>
            <a:r>
              <a:rPr lang="pl" dirty="0"/>
              <a:t>2014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3568" y="4170418"/>
            <a:ext cx="2050557" cy="44413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Jasna\Pz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356" cy="540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Jasna\PzO1zoom+hist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6"/>
            <a:ext cx="9096940" cy="52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Jasna\PzO1pann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1388"/>
            <a:ext cx="5089654" cy="45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2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pl" dirty="0"/>
              <a:t>User and </a:t>
            </a:r>
            <a:r>
              <a:rPr lang="pl" dirty="0" smtClean="0"/>
              <a:t>Community services</a:t>
            </a:r>
            <a:endParaRPr lang="pl" dirty="0"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pl" dirty="0"/>
          </a:p>
        </p:txBody>
      </p:sp>
      <p:pic>
        <p:nvPicPr>
          <p:cNvPr id="7170" name="Picture 2" descr="C:\Users\User\Desktop\Jasna\m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3598"/>
            <a:ext cx="6242820" cy="38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Jasna\not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71231"/>
            <a:ext cx="2190578" cy="46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4642075" y="1179800"/>
            <a:ext cx="4351199" cy="33530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30075" y="1179800"/>
            <a:ext cx="4351199" cy="31004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pl"/>
              <a:t>Polona</a:t>
            </a:r>
          </a:p>
        </p:txBody>
      </p:sp>
      <p:sp>
        <p:nvSpPr>
          <p:cNvPr id="119" name="Shape 119"/>
          <p:cNvSpPr/>
          <p:nvPr/>
        </p:nvSpPr>
        <p:spPr>
          <a:xfrm>
            <a:off x="2503475" y="3524725"/>
            <a:ext cx="1521600" cy="3188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pl"/>
              <a:t>polona app</a:t>
            </a:r>
          </a:p>
        </p:txBody>
      </p:sp>
      <p:sp>
        <p:nvSpPr>
          <p:cNvPr id="120" name="Shape 120"/>
          <p:cNvSpPr/>
          <p:nvPr/>
        </p:nvSpPr>
        <p:spPr>
          <a:xfrm>
            <a:off x="3071112" y="2037675"/>
            <a:ext cx="1266300" cy="4826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pl"/>
              <a:t>solr index + morfologic</a:t>
            </a:r>
          </a:p>
        </p:txBody>
      </p:sp>
      <p:sp>
        <p:nvSpPr>
          <p:cNvPr id="121" name="Shape 121"/>
          <p:cNvSpPr/>
          <p:nvPr/>
        </p:nvSpPr>
        <p:spPr>
          <a:xfrm>
            <a:off x="1647700" y="2037675"/>
            <a:ext cx="1266300" cy="4826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pl"/>
              <a:t>database</a:t>
            </a:r>
          </a:p>
        </p:txBody>
      </p:sp>
      <p:sp>
        <p:nvSpPr>
          <p:cNvPr id="122" name="Shape 122"/>
          <p:cNvSpPr/>
          <p:nvPr/>
        </p:nvSpPr>
        <p:spPr>
          <a:xfrm>
            <a:off x="7265600" y="3640525"/>
            <a:ext cx="1521600" cy="3188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pl"/>
              <a:t>repository app</a:t>
            </a:r>
          </a:p>
        </p:txBody>
      </p:sp>
      <p:sp>
        <p:nvSpPr>
          <p:cNvPr id="123" name="Shape 123"/>
          <p:cNvSpPr/>
          <p:nvPr/>
        </p:nvSpPr>
        <p:spPr>
          <a:xfrm>
            <a:off x="4770704" y="3408916"/>
            <a:ext cx="1521600" cy="3188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pl"/>
              <a:t>repository API</a:t>
            </a:r>
          </a:p>
        </p:txBody>
      </p:sp>
      <p:sp>
        <p:nvSpPr>
          <p:cNvPr id="124" name="Shape 124"/>
          <p:cNvSpPr/>
          <p:nvPr/>
        </p:nvSpPr>
        <p:spPr>
          <a:xfrm>
            <a:off x="262375" y="2037675"/>
            <a:ext cx="1228199" cy="4826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pl"/>
              <a:t>backup</a:t>
            </a:r>
          </a:p>
        </p:txBody>
      </p:sp>
      <p:sp>
        <p:nvSpPr>
          <p:cNvPr id="125" name="Shape 125"/>
          <p:cNvSpPr/>
          <p:nvPr/>
        </p:nvSpPr>
        <p:spPr>
          <a:xfrm>
            <a:off x="364875" y="3524725"/>
            <a:ext cx="1521600" cy="3188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pl"/>
              <a:t>polona API</a:t>
            </a:r>
          </a:p>
        </p:txBody>
      </p:sp>
      <p:sp>
        <p:nvSpPr>
          <p:cNvPr id="126" name="Shape 126"/>
          <p:cNvSpPr/>
          <p:nvPr/>
        </p:nvSpPr>
        <p:spPr>
          <a:xfrm>
            <a:off x="4761254" y="3035656"/>
            <a:ext cx="1521600" cy="3188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pl"/>
              <a:t>database</a:t>
            </a:r>
          </a:p>
        </p:txBody>
      </p:sp>
      <p:sp>
        <p:nvSpPr>
          <p:cNvPr id="127" name="Shape 127"/>
          <p:cNvSpPr/>
          <p:nvPr/>
        </p:nvSpPr>
        <p:spPr>
          <a:xfrm>
            <a:off x="5101875" y="1238150"/>
            <a:ext cx="1521600" cy="3188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pl"/>
              <a:t>IIPImage server</a:t>
            </a:r>
          </a:p>
        </p:txBody>
      </p:sp>
      <p:sp>
        <p:nvSpPr>
          <p:cNvPr id="128" name="Shape 128"/>
          <p:cNvSpPr/>
          <p:nvPr/>
        </p:nvSpPr>
        <p:spPr>
          <a:xfrm>
            <a:off x="4752862" y="2500553"/>
            <a:ext cx="1521600" cy="4826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pl"/>
              <a:t>solr index + morfologic</a:t>
            </a:r>
          </a:p>
        </p:txBody>
      </p:sp>
      <p:sp>
        <p:nvSpPr>
          <p:cNvPr id="129" name="Shape 129"/>
          <p:cNvSpPr/>
          <p:nvPr/>
        </p:nvSpPr>
        <p:spPr>
          <a:xfrm>
            <a:off x="2312087" y="4598125"/>
            <a:ext cx="1904400" cy="538199"/>
          </a:xfrm>
          <a:prstGeom prst="flowChartConnector">
            <a:avLst/>
          </a:prstGeom>
          <a:noFill/>
          <a:ln w="19050" cap="flat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pl"/>
              <a:t>polona site</a:t>
            </a:r>
          </a:p>
        </p:txBody>
      </p:sp>
      <p:cxnSp>
        <p:nvCxnSpPr>
          <p:cNvPr id="130" name="Shape 130"/>
          <p:cNvCxnSpPr>
            <a:stCxn id="128" idx="1"/>
            <a:endCxn id="120" idx="3"/>
          </p:cNvCxnSpPr>
          <p:nvPr/>
        </p:nvCxnSpPr>
        <p:spPr>
          <a:xfrm rot="10800000">
            <a:off x="4337412" y="2279024"/>
            <a:ext cx="415449" cy="46287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1" name="Shape 131"/>
          <p:cNvCxnSpPr>
            <a:stCxn id="119" idx="3"/>
            <a:endCxn id="123" idx="1"/>
          </p:cNvCxnSpPr>
          <p:nvPr/>
        </p:nvCxnSpPr>
        <p:spPr>
          <a:xfrm rot="10800000" flipH="1">
            <a:off x="4025075" y="3568366"/>
            <a:ext cx="745629" cy="11580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2" name="Shape 132"/>
          <p:cNvCxnSpPr>
            <a:stCxn id="129" idx="6"/>
            <a:endCxn id="133" idx="2"/>
          </p:cNvCxnSpPr>
          <p:nvPr/>
        </p:nvCxnSpPr>
        <p:spPr>
          <a:xfrm rot="10800000" flipH="1">
            <a:off x="4216487" y="4261474"/>
            <a:ext cx="1325462" cy="605750"/>
          </a:xfrm>
          <a:prstGeom prst="straightConnector1">
            <a:avLst/>
          </a:prstGeom>
          <a:noFill/>
          <a:ln w="19050" cap="flat">
            <a:solidFill>
              <a:srgbClr val="B6D7A8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4" name="Shape 134"/>
          <p:cNvCxnSpPr>
            <a:stCxn id="129" idx="0"/>
            <a:endCxn id="119" idx="2"/>
          </p:cNvCxnSpPr>
          <p:nvPr/>
        </p:nvCxnSpPr>
        <p:spPr>
          <a:xfrm rot="10800000">
            <a:off x="3264275" y="3843624"/>
            <a:ext cx="12" cy="754500"/>
          </a:xfrm>
          <a:prstGeom prst="straightConnector1">
            <a:avLst/>
          </a:prstGeom>
          <a:noFill/>
          <a:ln w="19050" cap="flat">
            <a:solidFill>
              <a:srgbClr val="B6D7A8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3" name="Shape 133"/>
          <p:cNvSpPr/>
          <p:nvPr/>
        </p:nvSpPr>
        <p:spPr>
          <a:xfrm>
            <a:off x="4781150" y="3778775"/>
            <a:ext cx="1521600" cy="4826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pl"/>
              <a:t>repository public API</a:t>
            </a:r>
          </a:p>
        </p:txBody>
      </p:sp>
      <p:cxnSp>
        <p:nvCxnSpPr>
          <p:cNvPr id="135" name="Shape 135"/>
          <p:cNvCxnSpPr>
            <a:stCxn id="125" idx="3"/>
            <a:endCxn id="119" idx="1"/>
          </p:cNvCxnSpPr>
          <p:nvPr/>
        </p:nvCxnSpPr>
        <p:spPr>
          <a:xfrm>
            <a:off x="1886475" y="3684174"/>
            <a:ext cx="6169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136" name="Shape 136"/>
          <p:cNvCxnSpPr>
            <a:stCxn id="123" idx="3"/>
            <a:endCxn id="122" idx="1"/>
          </p:cNvCxnSpPr>
          <p:nvPr/>
        </p:nvCxnSpPr>
        <p:spPr>
          <a:xfrm>
            <a:off x="6292304" y="3568366"/>
            <a:ext cx="973295" cy="23160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7" name="Shape 137"/>
          <p:cNvCxnSpPr>
            <a:stCxn id="133" idx="3"/>
            <a:endCxn id="122" idx="1"/>
          </p:cNvCxnSpPr>
          <p:nvPr/>
        </p:nvCxnSpPr>
        <p:spPr>
          <a:xfrm rot="10800000" flipH="1">
            <a:off x="6302750" y="3799974"/>
            <a:ext cx="962849" cy="22015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8" name="Shape 138"/>
          <p:cNvSpPr/>
          <p:nvPr/>
        </p:nvSpPr>
        <p:spPr>
          <a:xfrm>
            <a:off x="5878100" y="4598125"/>
            <a:ext cx="1904400" cy="538199"/>
          </a:xfrm>
          <a:prstGeom prst="flowChartConnector">
            <a:avLst/>
          </a:prstGeom>
          <a:noFill/>
          <a:ln w="19050" cap="flat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pl"/>
              <a:t>repository site</a:t>
            </a:r>
          </a:p>
        </p:txBody>
      </p:sp>
      <p:cxnSp>
        <p:nvCxnSpPr>
          <p:cNvPr id="139" name="Shape 139"/>
          <p:cNvCxnSpPr>
            <a:stCxn id="122" idx="0"/>
            <a:endCxn id="127" idx="3"/>
          </p:cNvCxnSpPr>
          <p:nvPr/>
        </p:nvCxnSpPr>
        <p:spPr>
          <a:xfrm rot="10800000">
            <a:off x="6623475" y="1397599"/>
            <a:ext cx="1402924" cy="224292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0" name="Shape 140"/>
          <p:cNvCxnSpPr>
            <a:stCxn id="122" idx="0"/>
            <a:endCxn id="126" idx="3"/>
          </p:cNvCxnSpPr>
          <p:nvPr/>
        </p:nvCxnSpPr>
        <p:spPr>
          <a:xfrm rot="10800000">
            <a:off x="6282854" y="3195106"/>
            <a:ext cx="1743545" cy="44541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1" name="Shape 141"/>
          <p:cNvCxnSpPr>
            <a:stCxn id="122" idx="0"/>
            <a:endCxn id="128" idx="3"/>
          </p:cNvCxnSpPr>
          <p:nvPr/>
        </p:nvCxnSpPr>
        <p:spPr>
          <a:xfrm rot="10800000">
            <a:off x="6274462" y="2741903"/>
            <a:ext cx="1751937" cy="89862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2" name="Shape 142"/>
          <p:cNvCxnSpPr>
            <a:stCxn id="138" idx="0"/>
            <a:endCxn id="122" idx="2"/>
          </p:cNvCxnSpPr>
          <p:nvPr/>
        </p:nvCxnSpPr>
        <p:spPr>
          <a:xfrm rot="10800000" flipH="1">
            <a:off x="6830300" y="3959424"/>
            <a:ext cx="1196099" cy="638700"/>
          </a:xfrm>
          <a:prstGeom prst="straightConnector1">
            <a:avLst/>
          </a:prstGeom>
          <a:noFill/>
          <a:ln w="19050" cap="flat">
            <a:solidFill>
              <a:srgbClr val="B6D7A8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3" name="Shape 143"/>
          <p:cNvSpPr/>
          <p:nvPr/>
        </p:nvSpPr>
        <p:spPr>
          <a:xfrm>
            <a:off x="8038975" y="2546925"/>
            <a:ext cx="760800" cy="482700"/>
          </a:xfrm>
          <a:prstGeom prst="flowChartMagneticDisk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pl"/>
              <a:t>HCP</a:t>
            </a:r>
          </a:p>
        </p:txBody>
      </p:sp>
      <p:sp>
        <p:nvSpPr>
          <p:cNvPr id="144" name="Shape 144"/>
          <p:cNvSpPr/>
          <p:nvPr/>
        </p:nvSpPr>
        <p:spPr>
          <a:xfrm>
            <a:off x="8026387" y="1398487"/>
            <a:ext cx="787175" cy="804324"/>
          </a:xfrm>
          <a:prstGeom prst="flowChartMagneticDisk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pl"/>
              <a:t>Tape library</a:t>
            </a:r>
          </a:p>
        </p:txBody>
      </p:sp>
      <p:cxnSp>
        <p:nvCxnSpPr>
          <p:cNvPr id="145" name="Shape 145"/>
          <p:cNvCxnSpPr>
            <a:stCxn id="122" idx="0"/>
            <a:endCxn id="143" idx="3"/>
          </p:cNvCxnSpPr>
          <p:nvPr/>
        </p:nvCxnSpPr>
        <p:spPr>
          <a:xfrm rot="10800000" flipH="1">
            <a:off x="8026400" y="3029625"/>
            <a:ext cx="392974" cy="610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6" name="Shape 146"/>
          <p:cNvCxnSpPr>
            <a:stCxn id="143" idx="1"/>
            <a:endCxn id="144" idx="3"/>
          </p:cNvCxnSpPr>
          <p:nvPr/>
        </p:nvCxnSpPr>
        <p:spPr>
          <a:xfrm rot="10800000" flipH="1">
            <a:off x="8419375" y="2202812"/>
            <a:ext cx="600" cy="34411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7" name="Shape 147"/>
          <p:cNvSpPr/>
          <p:nvPr/>
        </p:nvSpPr>
        <p:spPr>
          <a:xfrm>
            <a:off x="7026860" y="1232914"/>
            <a:ext cx="865074" cy="482700"/>
          </a:xfrm>
          <a:prstGeom prst="flowChartMagneticDisk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pl"/>
              <a:t>Matrix</a:t>
            </a:r>
          </a:p>
        </p:txBody>
      </p:sp>
      <p:cxnSp>
        <p:nvCxnSpPr>
          <p:cNvPr id="148" name="Shape 148"/>
          <p:cNvCxnSpPr>
            <a:stCxn id="122" idx="0"/>
            <a:endCxn id="147" idx="3"/>
          </p:cNvCxnSpPr>
          <p:nvPr/>
        </p:nvCxnSpPr>
        <p:spPr>
          <a:xfrm rot="10800000">
            <a:off x="7459397" y="1715614"/>
            <a:ext cx="567002" cy="192491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9" name="Shape 149"/>
          <p:cNvCxnSpPr>
            <a:stCxn id="119" idx="0"/>
            <a:endCxn id="124" idx="2"/>
          </p:cNvCxnSpPr>
          <p:nvPr/>
        </p:nvCxnSpPr>
        <p:spPr>
          <a:xfrm rot="10800000">
            <a:off x="876474" y="2520374"/>
            <a:ext cx="2387800" cy="100435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0" name="Shape 150"/>
          <p:cNvCxnSpPr>
            <a:stCxn id="119" idx="0"/>
            <a:endCxn id="121" idx="2"/>
          </p:cNvCxnSpPr>
          <p:nvPr/>
        </p:nvCxnSpPr>
        <p:spPr>
          <a:xfrm rot="10800000">
            <a:off x="2280850" y="2520374"/>
            <a:ext cx="983424" cy="100435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" name="Shape 151"/>
          <p:cNvCxnSpPr>
            <a:stCxn id="119" idx="0"/>
            <a:endCxn id="120" idx="2"/>
          </p:cNvCxnSpPr>
          <p:nvPr/>
        </p:nvCxnSpPr>
        <p:spPr>
          <a:xfrm rot="10800000" flipH="1">
            <a:off x="3264275" y="2520374"/>
            <a:ext cx="439987" cy="100435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2" name="Shape 152"/>
          <p:cNvSpPr/>
          <p:nvPr/>
        </p:nvSpPr>
        <p:spPr>
          <a:xfrm>
            <a:off x="4737700" y="1605046"/>
            <a:ext cx="1815299" cy="4826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pl"/>
              <a:t>Abbyy Recognition Server</a:t>
            </a:r>
          </a:p>
        </p:txBody>
      </p:sp>
      <p:cxnSp>
        <p:nvCxnSpPr>
          <p:cNvPr id="153" name="Shape 153"/>
          <p:cNvCxnSpPr>
            <a:stCxn id="127" idx="3"/>
            <a:endCxn id="147" idx="2"/>
          </p:cNvCxnSpPr>
          <p:nvPr/>
        </p:nvCxnSpPr>
        <p:spPr>
          <a:xfrm>
            <a:off x="6623475" y="1397599"/>
            <a:ext cx="403385" cy="7666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4" name="Shape 154"/>
          <p:cNvSpPr/>
          <p:nvPr/>
        </p:nvSpPr>
        <p:spPr>
          <a:xfrm>
            <a:off x="4746399" y="2133725"/>
            <a:ext cx="1751999" cy="3188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pl"/>
              <a:t>content processors</a:t>
            </a:r>
          </a:p>
        </p:txBody>
      </p:sp>
      <p:cxnSp>
        <p:nvCxnSpPr>
          <p:cNvPr id="155" name="Shape 155"/>
          <p:cNvCxnSpPr>
            <a:stCxn id="122" idx="0"/>
            <a:endCxn id="152" idx="3"/>
          </p:cNvCxnSpPr>
          <p:nvPr/>
        </p:nvCxnSpPr>
        <p:spPr>
          <a:xfrm rot="10800000">
            <a:off x="6552999" y="1846396"/>
            <a:ext cx="1473400" cy="179412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6" name="Shape 156"/>
          <p:cNvCxnSpPr>
            <a:stCxn id="122" idx="0"/>
            <a:endCxn id="154" idx="3"/>
          </p:cNvCxnSpPr>
          <p:nvPr/>
        </p:nvCxnSpPr>
        <p:spPr>
          <a:xfrm rot="10800000">
            <a:off x="6498399" y="2293174"/>
            <a:ext cx="1528000" cy="134735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7" name="Shape 157"/>
          <p:cNvSpPr/>
          <p:nvPr/>
        </p:nvSpPr>
        <p:spPr>
          <a:xfrm>
            <a:off x="173487" y="4598125"/>
            <a:ext cx="1904400" cy="538199"/>
          </a:xfrm>
          <a:prstGeom prst="flowChartConnector">
            <a:avLst/>
          </a:prstGeom>
          <a:noFill/>
          <a:ln w="19050" cap="flat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pl"/>
              <a:t>online services</a:t>
            </a:r>
          </a:p>
        </p:txBody>
      </p:sp>
      <p:cxnSp>
        <p:nvCxnSpPr>
          <p:cNvPr id="158" name="Shape 158"/>
          <p:cNvCxnSpPr>
            <a:stCxn id="119" idx="2"/>
            <a:endCxn id="157" idx="0"/>
          </p:cNvCxnSpPr>
          <p:nvPr/>
        </p:nvCxnSpPr>
        <p:spPr>
          <a:xfrm flipH="1">
            <a:off x="1125687" y="3843624"/>
            <a:ext cx="2138587" cy="754500"/>
          </a:xfrm>
          <a:prstGeom prst="straightConnector1">
            <a:avLst/>
          </a:prstGeom>
          <a:noFill/>
          <a:ln w="19050" cap="flat">
            <a:solidFill>
              <a:srgbClr val="93C47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9" name="Shape 159"/>
          <p:cNvSpPr/>
          <p:nvPr/>
        </p:nvSpPr>
        <p:spPr>
          <a:xfrm>
            <a:off x="262375" y="2823775"/>
            <a:ext cx="1228199" cy="4826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pl"/>
              <a:t>service monitoring</a:t>
            </a:r>
          </a:p>
        </p:txBody>
      </p:sp>
      <p:cxnSp>
        <p:nvCxnSpPr>
          <p:cNvPr id="160" name="Shape 160"/>
          <p:cNvCxnSpPr>
            <a:stCxn id="119" idx="0"/>
            <a:endCxn id="159" idx="3"/>
          </p:cNvCxnSpPr>
          <p:nvPr/>
        </p:nvCxnSpPr>
        <p:spPr>
          <a:xfrm rot="10800000">
            <a:off x="1490574" y="3065124"/>
            <a:ext cx="1773700" cy="459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6" name="Shape 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pl" dirty="0" smtClean="0"/>
              <a:t>Underground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32180898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Project of the </a:t>
            </a:r>
            <a:r>
              <a:rPr lang="pl-PL" dirty="0" err="1" smtClean="0"/>
              <a:t>year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r>
              <a:rPr lang="pl-PL" b="1" dirty="0" smtClean="0"/>
              <a:t>Projekt Roku 2013</a:t>
            </a:r>
          </a:p>
          <a:p>
            <a:endParaRPr lang="pl-PL" b="1" dirty="0" smtClean="0"/>
          </a:p>
          <a:p>
            <a:r>
              <a:rPr lang="pl-PL" b="1" dirty="0" smtClean="0"/>
              <a:t>Stowarzyszenie Twórców</a:t>
            </a:r>
          </a:p>
          <a:p>
            <a:r>
              <a:rPr lang="pl-PL" b="1" dirty="0" smtClean="0"/>
              <a:t> Grafiki Użytkowej</a:t>
            </a:r>
            <a:endParaRPr lang="pl-PL" b="1" dirty="0"/>
          </a:p>
          <a:p>
            <a:endParaRPr lang="pl-PL" dirty="0"/>
          </a:p>
        </p:txBody>
      </p:sp>
      <p:pic>
        <p:nvPicPr>
          <p:cNvPr id="1026" name="Picture 2" descr="C:\Users\User\Desktop\Jasna\projektrok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57050"/>
            <a:ext cx="1742507" cy="33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156176" y="4610547"/>
            <a:ext cx="25635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http://stgu.pl/nasze-projekty/projekt-roku-2013/</a:t>
            </a:r>
          </a:p>
        </p:txBody>
      </p:sp>
    </p:spTree>
    <p:extLst>
      <p:ext uri="{BB962C8B-B14F-4D97-AF65-F5344CB8AC3E}">
        <p14:creationId xmlns:p14="http://schemas.microsoft.com/office/powerpoint/2010/main" val="34858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pl"/>
              <a:t>Future features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pl" dirty="0"/>
          </a:p>
        </p:txBody>
      </p:sp>
      <p:pic>
        <p:nvPicPr>
          <p:cNvPr id="8194" name="Picture 2" descr="C:\Users\User\Desktop\Jasna\fbc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0446"/>
            <a:ext cx="7494687" cy="36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Jasna\personal_trollface_h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81" y="3507854"/>
            <a:ext cx="1792855" cy="16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Jasna\fbc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7" y="2297885"/>
            <a:ext cx="7478913" cy="56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pl"/>
              <a:t>Thank You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pl" dirty="0" smtClean="0"/>
              <a:t>J</a:t>
            </a:r>
            <a:r>
              <a:rPr lang="pl-PL" dirty="0" smtClean="0"/>
              <a:t>a</a:t>
            </a:r>
            <a:r>
              <a:rPr lang="pl" dirty="0" smtClean="0"/>
              <a:t>n Mejor</a:t>
            </a:r>
          </a:p>
          <a:p>
            <a:pPr algn="ctr">
              <a:buNone/>
            </a:pPr>
            <a:r>
              <a:rPr lang="pl" dirty="0" smtClean="0"/>
              <a:t>National Library of Poland</a:t>
            </a:r>
          </a:p>
          <a:p>
            <a:pPr algn="ctr">
              <a:buNone/>
            </a:pPr>
            <a:r>
              <a:rPr lang="pl" dirty="0" smtClean="0"/>
              <a:t>j.mejor@bn.org.pl</a:t>
            </a:r>
            <a:endParaRPr lang="pl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pl" dirty="0"/>
              <a:t>Polona </a:t>
            </a:r>
            <a:r>
              <a:rPr lang="pl" dirty="0" smtClean="0"/>
              <a:t>1.0 – in desperate need of changes</a:t>
            </a:r>
            <a:endParaRPr lang="pl"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491630"/>
            <a:ext cx="6132300" cy="343421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pl" dirty="0" smtClean="0"/>
          </a:p>
          <a:p>
            <a:pPr marL="647700" lvl="0" indent="-457200" rtl="0">
              <a:buFont typeface="Arial" panose="020B0604020202020204" pitchFamily="34" charset="0"/>
              <a:buChar char="•"/>
            </a:pPr>
            <a:r>
              <a:rPr lang="pl" dirty="0" smtClean="0"/>
              <a:t>Low digitisation eficciency</a:t>
            </a:r>
          </a:p>
          <a:p>
            <a:pPr marL="647700" lvl="0" indent="-457200" rtl="0">
              <a:buFont typeface="Arial" panose="020B0604020202020204" pitchFamily="34" charset="0"/>
              <a:buChar char="•"/>
            </a:pPr>
            <a:r>
              <a:rPr lang="pl" dirty="0" smtClean="0"/>
              <a:t>Outdated software</a:t>
            </a:r>
          </a:p>
          <a:p>
            <a:pPr marL="647700" lvl="0" indent="-457200" rtl="0">
              <a:buFont typeface="Arial" panose="020B0604020202020204" pitchFamily="34" charset="0"/>
              <a:buChar char="•"/>
            </a:pPr>
            <a:r>
              <a:rPr lang="pl" dirty="0" smtClean="0"/>
              <a:t>Low number of publications</a:t>
            </a:r>
          </a:p>
          <a:p>
            <a:pPr marL="647700" lvl="0" indent="-457200" rtl="0">
              <a:buFont typeface="Arial" panose="020B0604020202020204" pitchFamily="34" charset="0"/>
              <a:buChar char="•"/>
            </a:pPr>
            <a:r>
              <a:rPr lang="pl" dirty="0" smtClean="0"/>
              <a:t>Old design</a:t>
            </a:r>
            <a:endParaRPr lang="pl" dirty="0"/>
          </a:p>
        </p:txBody>
      </p:sp>
      <p:pic>
        <p:nvPicPr>
          <p:cNvPr id="48" name="Shape 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28184" y="1200150"/>
            <a:ext cx="2548151" cy="384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" dirty="0"/>
              <a:t>Polona 2.0 – time for changes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63688" y="4867473"/>
            <a:ext cx="5385792" cy="269315"/>
          </a:xfrm>
        </p:spPr>
        <p:txBody>
          <a:bodyPr/>
          <a:lstStyle/>
          <a:p>
            <a:pPr algn="ctr"/>
            <a:r>
              <a:rPr lang="pl-PL" sz="1050" dirty="0"/>
              <a:t>http://vimeo.com/23348812</a:t>
            </a:r>
          </a:p>
        </p:txBody>
      </p:sp>
      <p:pic>
        <p:nvPicPr>
          <p:cNvPr id="2051" name="Picture 3" descr="C:\Users\User\Desktop\Jasna\radic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66095"/>
            <a:ext cx="6715418" cy="389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8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pl" dirty="0" smtClean="0"/>
              <a:t>Polona 2.0 - RADICAL</a:t>
            </a:r>
            <a:endParaRPr lang="pl" dirty="0"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pl-PL" dirty="0" smtClean="0"/>
              <a:t>R</a:t>
            </a:r>
            <a:r>
              <a:rPr lang="pl" dirty="0" smtClean="0"/>
              <a:t>esponsivness, dynamic content, fresh design, internet search tools, muliple view methods, deep zoom images, simple user, services, full resolution files download, social media integration, muliple login options, multiple metadata </a:t>
            </a:r>
            <a:r>
              <a:rPr lang="pl" dirty="0" smtClean="0"/>
              <a:t>standards...  </a:t>
            </a:r>
            <a:endParaRPr lang="pl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40069" y="1234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pl" dirty="0" smtClean="0"/>
              <a:t>Home – new face of digital library</a:t>
            </a:r>
            <a:endParaRPr lang="pl" dirty="0"/>
          </a:p>
        </p:txBody>
      </p:sp>
      <p:pic>
        <p:nvPicPr>
          <p:cNvPr id="2050" name="Picture 2" descr="C:\Users\User\Desktop\Jasna\h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05100" cy="50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User\Desktop\Jasna\search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5124" cy="51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67544" y="195486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pl" dirty="0" smtClean="0"/>
              <a:t>Search – the todays tehnology</a:t>
            </a:r>
            <a:endParaRPr lang="pl" dirty="0"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275856" y="1288430"/>
            <a:ext cx="3456384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47700" lvl="0" indent="-457200" rtl="0">
              <a:buFont typeface="Arial" panose="020B0604020202020204" pitchFamily="34" charset="0"/>
              <a:buChar char="•"/>
            </a:pPr>
            <a:r>
              <a:rPr lang="pl-PL" dirty="0" smtClean="0"/>
              <a:t>S</a:t>
            </a:r>
            <a:r>
              <a:rPr lang="pl" dirty="0" smtClean="0"/>
              <a:t>olr </a:t>
            </a:r>
          </a:p>
          <a:p>
            <a:pPr marL="647700" lvl="0" indent="-457200" rtl="0">
              <a:buFont typeface="Arial" panose="020B0604020202020204" pitchFamily="34" charset="0"/>
              <a:buChar char="•"/>
            </a:pPr>
            <a:r>
              <a:rPr lang="pl" dirty="0"/>
              <a:t>M</a:t>
            </a:r>
            <a:r>
              <a:rPr lang="pl" dirty="0" smtClean="0"/>
              <a:t>orflogic</a:t>
            </a:r>
          </a:p>
          <a:p>
            <a:pPr marL="647700" lvl="0" indent="-457200" rtl="0">
              <a:buFont typeface="Arial" panose="020B0604020202020204" pitchFamily="34" charset="0"/>
              <a:buChar char="•"/>
            </a:pPr>
            <a:r>
              <a:rPr lang="pl" dirty="0" smtClean="0"/>
              <a:t>MARC 21+</a:t>
            </a:r>
            <a:endParaRPr lang="pl" dirty="0"/>
          </a:p>
        </p:txBody>
      </p:sp>
      <p:pic>
        <p:nvPicPr>
          <p:cNvPr id="3078" name="Picture 6" descr="C:\Users\User\Desktop\Jasna\autocomple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110"/>
            <a:ext cx="3163888" cy="39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Jasna\sear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38" y="1142110"/>
            <a:ext cx="2240861" cy="399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User\Desktop\Jasna\metaco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445"/>
            <a:ext cx="9144000" cy="85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2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239E-6 L 0.004 -0.58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9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pl" dirty="0" smtClean="0"/>
              <a:t>The epic part!</a:t>
            </a:r>
            <a:endParaRPr lang="pl" dirty="0"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pl" dirty="0"/>
          </a:p>
        </p:txBody>
      </p:sp>
      <p:pic>
        <p:nvPicPr>
          <p:cNvPr id="4100" name="Picture 4" descr="C:\Users\User\Desktop\Jasna\Freddie Mercury me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03598"/>
            <a:ext cx="3822009" cy="362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180</Words>
  <Application>Microsoft Office PowerPoint</Application>
  <PresentationFormat>Pokaz na ekranie (16:9)</PresentationFormat>
  <Paragraphs>53</Paragraphs>
  <Slides>16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biz</vt:lpstr>
      <vt:lpstr>Polona 2</vt:lpstr>
      <vt:lpstr>Polona 1.0 – in desperate need of changes</vt:lpstr>
      <vt:lpstr>Polona 2.0 – time for changes</vt:lpstr>
      <vt:lpstr>Polona 2.0 - RADICAL</vt:lpstr>
      <vt:lpstr>Home – new face of digital library</vt:lpstr>
      <vt:lpstr>Prezentacja programu PowerPoint</vt:lpstr>
      <vt:lpstr>Search – the todays tehnology</vt:lpstr>
      <vt:lpstr>Prezentacja programu PowerPoint</vt:lpstr>
      <vt:lpstr>The epic part!</vt:lpstr>
      <vt:lpstr>Prezentacja programu PowerPoint</vt:lpstr>
      <vt:lpstr>Prezentacja programu PowerPoint</vt:lpstr>
      <vt:lpstr>User and Community services</vt:lpstr>
      <vt:lpstr>Underground</vt:lpstr>
      <vt:lpstr>Project of the year </vt:lpstr>
      <vt:lpstr>Future features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Polona 2</dc:title>
  <dc:creator>Dionizy</dc:creator>
  <cp:lastModifiedBy>User</cp:lastModifiedBy>
  <cp:revision>24</cp:revision>
  <dcterms:modified xsi:type="dcterms:W3CDTF">2014-04-03T07:30:35Z</dcterms:modified>
</cp:coreProperties>
</file>