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6" r:id="rId2"/>
    <p:sldId id="258" r:id="rId3"/>
    <p:sldId id="259" r:id="rId4"/>
    <p:sldId id="260" r:id="rId5"/>
    <p:sldId id="261" r:id="rId6"/>
    <p:sldId id="283" r:id="rId7"/>
    <p:sldId id="263" r:id="rId8"/>
    <p:sldId id="262" r:id="rId9"/>
    <p:sldId id="264" r:id="rId10"/>
    <p:sldId id="265" r:id="rId11"/>
    <p:sldId id="266" r:id="rId12"/>
    <p:sldId id="271" r:id="rId13"/>
    <p:sldId id="270" r:id="rId14"/>
    <p:sldId id="269" r:id="rId15"/>
    <p:sldId id="275" r:id="rId16"/>
    <p:sldId id="274" r:id="rId17"/>
    <p:sldId id="282" r:id="rId18"/>
    <p:sldId id="277" r:id="rId19"/>
    <p:sldId id="276" r:id="rId20"/>
    <p:sldId id="278" r:id="rId21"/>
    <p:sldId id="279" r:id="rId22"/>
    <p:sldId id="280" r:id="rId23"/>
    <p:sldId id="281" r:id="rId24"/>
    <p:sldId id="268" r:id="rId25"/>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0000"/>
  </p:clrMru>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65D2B017-163B-45D6-BAC7-B59CC393E014}" type="datetimeFigureOut">
              <a:rPr lang="sk-SK"/>
              <a:pPr>
                <a:defRPr/>
              </a:pPr>
              <a:t>3. 4. 2014</a:t>
            </a:fld>
            <a:endParaRPr lang="sk-SK"/>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Kliknite sem a upravte štýly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6BF709D-FE39-4D2D-A0C9-37012A02EA52}"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pPr eaLnBrk="1" hangingPunct="1"/>
            <a:endParaRPr lang="sk-S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Zástupný symbol obrazu snímky 1"/>
          <p:cNvSpPr>
            <a:spLocks noGrp="1" noRot="1" noChangeAspect="1" noTextEdit="1"/>
          </p:cNvSpPr>
          <p:nvPr>
            <p:ph type="sldImg"/>
          </p:nvPr>
        </p:nvSpPr>
        <p:spPr>
          <a:ln/>
        </p:spPr>
      </p:sp>
      <p:sp>
        <p:nvSpPr>
          <p:cNvPr id="37890" name="Zástupný symbol poznámok 2"/>
          <p:cNvSpPr>
            <a:spLocks noGrp="1"/>
          </p:cNvSpPr>
          <p:nvPr>
            <p:ph type="body" idx="1"/>
          </p:nvPr>
        </p:nvSpPr>
        <p:spPr>
          <a:noFill/>
          <a:ln/>
        </p:spPr>
        <p:txBody>
          <a:bodyPr/>
          <a:lstStyle/>
          <a:p>
            <a:pPr eaLnBrk="1" hangingPunct="1">
              <a:spcBef>
                <a:spcPct val="0"/>
              </a:spcBef>
            </a:pPr>
            <a:r>
              <a:rPr lang="sk-SK" smtClean="0"/>
              <a:t>Na základe prvej fázy digitalizácie a získaných údajov z už prezentovaných meraní, odborníci nášho centra kategorizujú jednotlivé dokumenty podľa stavu a typu historického dokumentu Tranovského knižnice na jednotlivé skenery. Skenovanie je aj súčasťou vzdelávacieho procesu. Dokumenty skenujú študenti Katedry mediamatiky a kultúrneho dedičstva, ktorí praxou v digitalizačnom centre získavajú základné zručnosti, nielen čo sa týka skenovania, ale taktiež sú súčasťou prvej fázy digitalizácie, a to najmä získavaní údajov o dokumente.</a:t>
            </a:r>
          </a:p>
        </p:txBody>
      </p:sp>
      <p:sp>
        <p:nvSpPr>
          <p:cNvPr id="37891" name="Zástupný symbol čísla snímky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33A6E70-E70D-4CDE-9332-31A8F26BFCEA}" type="slidenum">
              <a:rPr lang="sk-SK" sz="1200">
                <a:latin typeface="Calibri" pitchFamily="34" charset="0"/>
              </a:rPr>
              <a:pPr algn="r"/>
              <a:t>22</a:t>
            </a:fld>
            <a:endParaRPr lang="sk-SK"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sk-SK"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sk-SK"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sk-SK"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sk-SK"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sk-SK"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sk-SK"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sk-SK"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sk-SK"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sk-SK"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sk-SK"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sk-SK"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sk-SK" sz="2400">
                  <a:latin typeface="Times New Roman" pitchFamily="18" charset="0"/>
                </a:endParaRPr>
              </a:p>
            </p:txBody>
          </p:sp>
        </p:grpSp>
      </p:grpSp>
      <p:sp>
        <p:nvSpPr>
          <p:cNvPr id="440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sk-SK"/>
              <a:t>Kliknite sem a upravte štýl predlohy nadpisov.</a:t>
            </a:r>
          </a:p>
        </p:txBody>
      </p:sp>
      <p:sp>
        <p:nvSpPr>
          <p:cNvPr id="440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sk-SK"/>
              <a:t>Kliknite sem a upravte štýl predlohy podnadpisov.</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58FA7211-F11B-4E08-AE20-8494F9B55EEA}" type="datetime1">
              <a:rPr lang="sk-SK"/>
              <a:pPr>
                <a:defRPr/>
              </a:pPr>
              <a:t>3. 4. 2014</a:t>
            </a:fld>
            <a:endParaRPr lang="sk-SK"/>
          </a:p>
        </p:txBody>
      </p:sp>
      <p:sp>
        <p:nvSpPr>
          <p:cNvPr id="19" name="Rectangle 17"/>
          <p:cNvSpPr>
            <a:spLocks noGrp="1" noChangeArrowheads="1"/>
          </p:cNvSpPr>
          <p:nvPr>
            <p:ph type="ftr" sz="quarter" idx="11"/>
          </p:nvPr>
        </p:nvSpPr>
        <p:spPr/>
        <p:txBody>
          <a:bodyPr/>
          <a:lstStyle>
            <a:lvl1pPr>
              <a:defRPr/>
            </a:lvl1pPr>
          </a:lstStyle>
          <a:p>
            <a:pPr>
              <a:defRPr/>
            </a:pPr>
            <a:r>
              <a:rPr lang="sk-SK"/>
              <a:t>Digital Library 2014                                                                                           April 3, 2014   </a:t>
            </a:r>
          </a:p>
        </p:txBody>
      </p:sp>
      <p:sp>
        <p:nvSpPr>
          <p:cNvPr id="20" name="Rectangle 18"/>
          <p:cNvSpPr>
            <a:spLocks noGrp="1" noChangeArrowheads="1"/>
          </p:cNvSpPr>
          <p:nvPr>
            <p:ph type="sldNum" sz="quarter" idx="12"/>
          </p:nvPr>
        </p:nvSpPr>
        <p:spPr/>
        <p:txBody>
          <a:bodyPr/>
          <a:lstStyle>
            <a:lvl1pPr>
              <a:defRPr/>
            </a:lvl1pPr>
          </a:lstStyle>
          <a:p>
            <a:pPr>
              <a:defRPr/>
            </a:pPr>
            <a:fld id="{17DECD5A-56E4-4117-9B23-300BAA9B15A8}"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5" name="Rectangle 3"/>
          <p:cNvSpPr>
            <a:spLocks noGrp="1" noChangeArrowheads="1"/>
          </p:cNvSpPr>
          <p:nvPr>
            <p:ph type="sldNum" sz="quarter" idx="11"/>
          </p:nvPr>
        </p:nvSpPr>
        <p:spPr>
          <a:ln/>
        </p:spPr>
        <p:txBody>
          <a:bodyPr/>
          <a:lstStyle>
            <a:lvl1pPr>
              <a:defRPr/>
            </a:lvl1pPr>
          </a:lstStyle>
          <a:p>
            <a:pPr>
              <a:defRPr/>
            </a:pPr>
            <a:fld id="{23555E93-966A-423A-B071-19C9EE2BC6F4}" type="slidenum">
              <a:rPr lang="sk-SK"/>
              <a:pPr>
                <a:defRPr/>
              </a:pPr>
              <a:t>‹#›</a:t>
            </a:fld>
            <a:endParaRPr lang="sk-SK"/>
          </a:p>
        </p:txBody>
      </p:sp>
      <p:sp>
        <p:nvSpPr>
          <p:cNvPr id="6" name="Rectangle 16"/>
          <p:cNvSpPr>
            <a:spLocks noGrp="1" noChangeArrowheads="1"/>
          </p:cNvSpPr>
          <p:nvPr>
            <p:ph type="dt" sz="half" idx="12"/>
          </p:nvPr>
        </p:nvSpPr>
        <p:spPr>
          <a:ln/>
        </p:spPr>
        <p:txBody>
          <a:bodyPr/>
          <a:lstStyle>
            <a:lvl1pPr>
              <a:defRPr/>
            </a:lvl1pPr>
          </a:lstStyle>
          <a:p>
            <a:pPr>
              <a:defRPr/>
            </a:pPr>
            <a:fld id="{CA67998D-4ACA-4BFE-9B5E-0D924103987F}" type="datetime1">
              <a:rPr lang="sk-SK"/>
              <a:pPr>
                <a:defRPr/>
              </a:pPr>
              <a:t>3. 4. 2014</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457200"/>
            <a:ext cx="2057400" cy="5410200"/>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457200"/>
            <a:ext cx="6019800" cy="5410200"/>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5" name="Rectangle 3"/>
          <p:cNvSpPr>
            <a:spLocks noGrp="1" noChangeArrowheads="1"/>
          </p:cNvSpPr>
          <p:nvPr>
            <p:ph type="sldNum" sz="quarter" idx="11"/>
          </p:nvPr>
        </p:nvSpPr>
        <p:spPr>
          <a:ln/>
        </p:spPr>
        <p:txBody>
          <a:bodyPr/>
          <a:lstStyle>
            <a:lvl1pPr>
              <a:defRPr/>
            </a:lvl1pPr>
          </a:lstStyle>
          <a:p>
            <a:pPr>
              <a:defRPr/>
            </a:pPr>
            <a:fld id="{B978E962-5AE4-472B-9484-78185475848F}" type="slidenum">
              <a:rPr lang="sk-SK"/>
              <a:pPr>
                <a:defRPr/>
              </a:pPr>
              <a:t>‹#›</a:t>
            </a:fld>
            <a:endParaRPr lang="sk-SK"/>
          </a:p>
        </p:txBody>
      </p:sp>
      <p:sp>
        <p:nvSpPr>
          <p:cNvPr id="6" name="Rectangle 16"/>
          <p:cNvSpPr>
            <a:spLocks noGrp="1" noChangeArrowheads="1"/>
          </p:cNvSpPr>
          <p:nvPr>
            <p:ph type="dt" sz="half" idx="12"/>
          </p:nvPr>
        </p:nvSpPr>
        <p:spPr>
          <a:ln/>
        </p:spPr>
        <p:txBody>
          <a:bodyPr/>
          <a:lstStyle>
            <a:lvl1pPr>
              <a:defRPr/>
            </a:lvl1pPr>
          </a:lstStyle>
          <a:p>
            <a:pPr>
              <a:defRPr/>
            </a:pPr>
            <a:fld id="{B1490863-E89F-4715-912B-F3297B38C2FD}" type="datetime1">
              <a:rPr lang="sk-SK"/>
              <a:pPr>
                <a:defRPr/>
              </a:pPr>
              <a:t>3. 4. 2014</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5" name="Rectangle 3"/>
          <p:cNvSpPr>
            <a:spLocks noGrp="1" noChangeArrowheads="1"/>
          </p:cNvSpPr>
          <p:nvPr>
            <p:ph type="sldNum" sz="quarter" idx="11"/>
          </p:nvPr>
        </p:nvSpPr>
        <p:spPr>
          <a:ln/>
        </p:spPr>
        <p:txBody>
          <a:bodyPr/>
          <a:lstStyle>
            <a:lvl1pPr>
              <a:defRPr/>
            </a:lvl1pPr>
          </a:lstStyle>
          <a:p>
            <a:pPr>
              <a:defRPr/>
            </a:pPr>
            <a:fld id="{F7344A79-E06B-4E6C-B70A-CE6568E63310}" type="slidenum">
              <a:rPr lang="sk-SK"/>
              <a:pPr>
                <a:defRPr/>
              </a:pPr>
              <a:t>‹#›</a:t>
            </a:fld>
            <a:endParaRPr lang="sk-SK"/>
          </a:p>
        </p:txBody>
      </p:sp>
      <p:sp>
        <p:nvSpPr>
          <p:cNvPr id="6" name="Rectangle 16"/>
          <p:cNvSpPr>
            <a:spLocks noGrp="1" noChangeArrowheads="1"/>
          </p:cNvSpPr>
          <p:nvPr>
            <p:ph type="dt" sz="half" idx="12"/>
          </p:nvPr>
        </p:nvSpPr>
        <p:spPr>
          <a:ln/>
        </p:spPr>
        <p:txBody>
          <a:bodyPr/>
          <a:lstStyle>
            <a:lvl1pPr>
              <a:defRPr/>
            </a:lvl1pPr>
          </a:lstStyle>
          <a:p>
            <a:pPr>
              <a:defRPr/>
            </a:pPr>
            <a:fld id="{02821A45-237F-4D05-8A4F-BCFAF271CA49}" type="datetime1">
              <a:rPr lang="sk-SK"/>
              <a:pPr>
                <a:defRPr/>
              </a:pPr>
              <a:t>3. 4. 2014</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a:t>Kliknite sem a upravte štýly predlohy textu.</a:t>
            </a:r>
          </a:p>
        </p:txBody>
      </p:sp>
      <p:sp>
        <p:nvSpPr>
          <p:cNvPr id="4"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5" name="Rectangle 3"/>
          <p:cNvSpPr>
            <a:spLocks noGrp="1" noChangeArrowheads="1"/>
          </p:cNvSpPr>
          <p:nvPr>
            <p:ph type="sldNum" sz="quarter" idx="11"/>
          </p:nvPr>
        </p:nvSpPr>
        <p:spPr>
          <a:ln/>
        </p:spPr>
        <p:txBody>
          <a:bodyPr/>
          <a:lstStyle>
            <a:lvl1pPr>
              <a:defRPr/>
            </a:lvl1pPr>
          </a:lstStyle>
          <a:p>
            <a:pPr>
              <a:defRPr/>
            </a:pPr>
            <a:fld id="{BF3F87B1-C2E5-4906-A51E-EF715CC84BBF}" type="slidenum">
              <a:rPr lang="sk-SK"/>
              <a:pPr>
                <a:defRPr/>
              </a:pPr>
              <a:t>‹#›</a:t>
            </a:fld>
            <a:endParaRPr lang="sk-SK"/>
          </a:p>
        </p:txBody>
      </p:sp>
      <p:sp>
        <p:nvSpPr>
          <p:cNvPr id="6" name="Rectangle 16"/>
          <p:cNvSpPr>
            <a:spLocks noGrp="1" noChangeArrowheads="1"/>
          </p:cNvSpPr>
          <p:nvPr>
            <p:ph type="dt" sz="half" idx="12"/>
          </p:nvPr>
        </p:nvSpPr>
        <p:spPr>
          <a:ln/>
        </p:spPr>
        <p:txBody>
          <a:bodyPr/>
          <a:lstStyle>
            <a:lvl1pPr>
              <a:defRPr/>
            </a:lvl1pPr>
          </a:lstStyle>
          <a:p>
            <a:pPr>
              <a:defRPr/>
            </a:pPr>
            <a:fld id="{35D472FA-5DA5-49A1-8F97-02CFD0DE5F09}" type="datetime1">
              <a:rPr lang="sk-SK"/>
              <a:pPr>
                <a:defRPr/>
              </a:pPr>
              <a:t>3. 4. 2014</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6" name="Rectangle 3"/>
          <p:cNvSpPr>
            <a:spLocks noGrp="1" noChangeArrowheads="1"/>
          </p:cNvSpPr>
          <p:nvPr>
            <p:ph type="sldNum" sz="quarter" idx="11"/>
          </p:nvPr>
        </p:nvSpPr>
        <p:spPr>
          <a:ln/>
        </p:spPr>
        <p:txBody>
          <a:bodyPr/>
          <a:lstStyle>
            <a:lvl1pPr>
              <a:defRPr/>
            </a:lvl1pPr>
          </a:lstStyle>
          <a:p>
            <a:pPr>
              <a:defRPr/>
            </a:pPr>
            <a:fld id="{45538C43-0CD4-4C88-9B0F-BE0C5B32624F}" type="slidenum">
              <a:rPr lang="sk-SK"/>
              <a:pPr>
                <a:defRPr/>
              </a:pPr>
              <a:t>‹#›</a:t>
            </a:fld>
            <a:endParaRPr lang="sk-SK"/>
          </a:p>
        </p:txBody>
      </p:sp>
      <p:sp>
        <p:nvSpPr>
          <p:cNvPr id="7" name="Rectangle 16"/>
          <p:cNvSpPr>
            <a:spLocks noGrp="1" noChangeArrowheads="1"/>
          </p:cNvSpPr>
          <p:nvPr>
            <p:ph type="dt" sz="half" idx="12"/>
          </p:nvPr>
        </p:nvSpPr>
        <p:spPr>
          <a:ln/>
        </p:spPr>
        <p:txBody>
          <a:bodyPr/>
          <a:lstStyle>
            <a:lvl1pPr>
              <a:defRPr/>
            </a:lvl1pPr>
          </a:lstStyle>
          <a:p>
            <a:pPr>
              <a:defRPr/>
            </a:pPr>
            <a:fld id="{D02AA405-D541-4FF3-9BE4-E6CA9927D7B1}" type="datetime1">
              <a:rPr lang="sk-SK"/>
              <a:pPr>
                <a:defRPr/>
              </a:pPr>
              <a:t>3. 4. 2014</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8" name="Rectangle 3"/>
          <p:cNvSpPr>
            <a:spLocks noGrp="1" noChangeArrowheads="1"/>
          </p:cNvSpPr>
          <p:nvPr>
            <p:ph type="sldNum" sz="quarter" idx="11"/>
          </p:nvPr>
        </p:nvSpPr>
        <p:spPr>
          <a:ln/>
        </p:spPr>
        <p:txBody>
          <a:bodyPr/>
          <a:lstStyle>
            <a:lvl1pPr>
              <a:defRPr/>
            </a:lvl1pPr>
          </a:lstStyle>
          <a:p>
            <a:pPr>
              <a:defRPr/>
            </a:pPr>
            <a:fld id="{F03B2156-FE6B-4573-94FF-39AA1C84C4EE}" type="slidenum">
              <a:rPr lang="sk-SK"/>
              <a:pPr>
                <a:defRPr/>
              </a:pPr>
              <a:t>‹#›</a:t>
            </a:fld>
            <a:endParaRPr lang="sk-SK"/>
          </a:p>
        </p:txBody>
      </p:sp>
      <p:sp>
        <p:nvSpPr>
          <p:cNvPr id="9" name="Rectangle 16"/>
          <p:cNvSpPr>
            <a:spLocks noGrp="1" noChangeArrowheads="1"/>
          </p:cNvSpPr>
          <p:nvPr>
            <p:ph type="dt" sz="half" idx="12"/>
          </p:nvPr>
        </p:nvSpPr>
        <p:spPr>
          <a:ln/>
        </p:spPr>
        <p:txBody>
          <a:bodyPr/>
          <a:lstStyle>
            <a:lvl1pPr>
              <a:defRPr/>
            </a:lvl1pPr>
          </a:lstStyle>
          <a:p>
            <a:pPr>
              <a:defRPr/>
            </a:pPr>
            <a:fld id="{14D4F94F-83B3-4FCB-9649-7613F4A7FAD8}" type="datetime1">
              <a:rPr lang="sk-SK"/>
              <a:pPr>
                <a:defRPr/>
              </a:pPr>
              <a:t>3. 4. 2014</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4" name="Rectangle 3"/>
          <p:cNvSpPr>
            <a:spLocks noGrp="1" noChangeArrowheads="1"/>
          </p:cNvSpPr>
          <p:nvPr>
            <p:ph type="sldNum" sz="quarter" idx="11"/>
          </p:nvPr>
        </p:nvSpPr>
        <p:spPr>
          <a:ln/>
        </p:spPr>
        <p:txBody>
          <a:bodyPr/>
          <a:lstStyle>
            <a:lvl1pPr>
              <a:defRPr/>
            </a:lvl1pPr>
          </a:lstStyle>
          <a:p>
            <a:pPr>
              <a:defRPr/>
            </a:pPr>
            <a:fld id="{BC5B64C1-8194-48DF-B98B-5E790D1EDB4A}" type="slidenum">
              <a:rPr lang="sk-SK"/>
              <a:pPr>
                <a:defRPr/>
              </a:pPr>
              <a:t>‹#›</a:t>
            </a:fld>
            <a:endParaRPr lang="sk-SK"/>
          </a:p>
        </p:txBody>
      </p:sp>
      <p:sp>
        <p:nvSpPr>
          <p:cNvPr id="5" name="Rectangle 16"/>
          <p:cNvSpPr>
            <a:spLocks noGrp="1" noChangeArrowheads="1"/>
          </p:cNvSpPr>
          <p:nvPr>
            <p:ph type="dt" sz="half" idx="12"/>
          </p:nvPr>
        </p:nvSpPr>
        <p:spPr>
          <a:ln/>
        </p:spPr>
        <p:txBody>
          <a:bodyPr/>
          <a:lstStyle>
            <a:lvl1pPr>
              <a:defRPr/>
            </a:lvl1pPr>
          </a:lstStyle>
          <a:p>
            <a:pPr>
              <a:defRPr/>
            </a:pPr>
            <a:fld id="{584D277B-231E-4CE1-AF29-01C17802F1E6}" type="datetime1">
              <a:rPr lang="sk-SK"/>
              <a:pPr>
                <a:defRPr/>
              </a:pPr>
              <a:t>3. 4. 2014</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3" name="Rectangle 3"/>
          <p:cNvSpPr>
            <a:spLocks noGrp="1" noChangeArrowheads="1"/>
          </p:cNvSpPr>
          <p:nvPr>
            <p:ph type="sldNum" sz="quarter" idx="11"/>
          </p:nvPr>
        </p:nvSpPr>
        <p:spPr>
          <a:ln/>
        </p:spPr>
        <p:txBody>
          <a:bodyPr/>
          <a:lstStyle>
            <a:lvl1pPr>
              <a:defRPr/>
            </a:lvl1pPr>
          </a:lstStyle>
          <a:p>
            <a:pPr>
              <a:defRPr/>
            </a:pPr>
            <a:fld id="{442268A2-1D14-4C52-AD67-C4F4A0C743F5}" type="slidenum">
              <a:rPr lang="sk-SK"/>
              <a:pPr>
                <a:defRPr/>
              </a:pPr>
              <a:t>‹#›</a:t>
            </a:fld>
            <a:endParaRPr lang="sk-SK"/>
          </a:p>
        </p:txBody>
      </p:sp>
      <p:sp>
        <p:nvSpPr>
          <p:cNvPr id="4" name="Rectangle 16"/>
          <p:cNvSpPr>
            <a:spLocks noGrp="1" noChangeArrowheads="1"/>
          </p:cNvSpPr>
          <p:nvPr>
            <p:ph type="dt" sz="half" idx="12"/>
          </p:nvPr>
        </p:nvSpPr>
        <p:spPr>
          <a:ln/>
        </p:spPr>
        <p:txBody>
          <a:bodyPr/>
          <a:lstStyle>
            <a:lvl1pPr>
              <a:defRPr/>
            </a:lvl1pPr>
          </a:lstStyle>
          <a:p>
            <a:pPr>
              <a:defRPr/>
            </a:pPr>
            <a:fld id="{91753EF1-E669-4E47-A3C3-B095AEA0D7EF}" type="datetime1">
              <a:rPr lang="sk-SK"/>
              <a:pPr>
                <a:defRPr/>
              </a:pPr>
              <a:t>3. 4. 2014</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6" name="Rectangle 3"/>
          <p:cNvSpPr>
            <a:spLocks noGrp="1" noChangeArrowheads="1"/>
          </p:cNvSpPr>
          <p:nvPr>
            <p:ph type="sldNum" sz="quarter" idx="11"/>
          </p:nvPr>
        </p:nvSpPr>
        <p:spPr>
          <a:ln/>
        </p:spPr>
        <p:txBody>
          <a:bodyPr/>
          <a:lstStyle>
            <a:lvl1pPr>
              <a:defRPr/>
            </a:lvl1pPr>
          </a:lstStyle>
          <a:p>
            <a:pPr>
              <a:defRPr/>
            </a:pPr>
            <a:fld id="{44B282AA-7BCA-47EA-A7E8-7E2220DF3C1A}" type="slidenum">
              <a:rPr lang="sk-SK"/>
              <a:pPr>
                <a:defRPr/>
              </a:pPr>
              <a:t>‹#›</a:t>
            </a:fld>
            <a:endParaRPr lang="sk-SK"/>
          </a:p>
        </p:txBody>
      </p:sp>
      <p:sp>
        <p:nvSpPr>
          <p:cNvPr id="7" name="Rectangle 16"/>
          <p:cNvSpPr>
            <a:spLocks noGrp="1" noChangeArrowheads="1"/>
          </p:cNvSpPr>
          <p:nvPr>
            <p:ph type="dt" sz="half" idx="12"/>
          </p:nvPr>
        </p:nvSpPr>
        <p:spPr>
          <a:ln/>
        </p:spPr>
        <p:txBody>
          <a:bodyPr/>
          <a:lstStyle>
            <a:lvl1pPr>
              <a:defRPr/>
            </a:lvl1pPr>
          </a:lstStyle>
          <a:p>
            <a:pPr>
              <a:defRPr/>
            </a:pPr>
            <a:fld id="{07666940-769F-4E0D-BB53-D2689F49134C}" type="datetime1">
              <a:rPr lang="sk-SK"/>
              <a:pPr>
                <a:defRPr/>
              </a:pPr>
              <a:t>3. 4. 2014</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Rectangle 2"/>
          <p:cNvSpPr>
            <a:spLocks noGrp="1" noChangeArrowheads="1"/>
          </p:cNvSpPr>
          <p:nvPr>
            <p:ph type="ftr" sz="quarter" idx="10"/>
          </p:nvPr>
        </p:nvSpPr>
        <p:spPr>
          <a:ln/>
        </p:spPr>
        <p:txBody>
          <a:bodyPr/>
          <a:lstStyle>
            <a:lvl1pPr>
              <a:defRPr/>
            </a:lvl1pPr>
          </a:lstStyle>
          <a:p>
            <a:pPr>
              <a:defRPr/>
            </a:pPr>
            <a:r>
              <a:rPr lang="sk-SK"/>
              <a:t>Digital Library 2014                                                                                           April 3, 2014   </a:t>
            </a:r>
          </a:p>
        </p:txBody>
      </p:sp>
      <p:sp>
        <p:nvSpPr>
          <p:cNvPr id="6" name="Rectangle 3"/>
          <p:cNvSpPr>
            <a:spLocks noGrp="1" noChangeArrowheads="1"/>
          </p:cNvSpPr>
          <p:nvPr>
            <p:ph type="sldNum" sz="quarter" idx="11"/>
          </p:nvPr>
        </p:nvSpPr>
        <p:spPr>
          <a:ln/>
        </p:spPr>
        <p:txBody>
          <a:bodyPr/>
          <a:lstStyle>
            <a:lvl1pPr>
              <a:defRPr/>
            </a:lvl1pPr>
          </a:lstStyle>
          <a:p>
            <a:pPr>
              <a:defRPr/>
            </a:pPr>
            <a:fld id="{4D45CE36-462B-43CF-A473-760542632F3C}" type="slidenum">
              <a:rPr lang="sk-SK"/>
              <a:pPr>
                <a:defRPr/>
              </a:pPr>
              <a:t>‹#›</a:t>
            </a:fld>
            <a:endParaRPr lang="sk-SK"/>
          </a:p>
        </p:txBody>
      </p:sp>
      <p:sp>
        <p:nvSpPr>
          <p:cNvPr id="7" name="Rectangle 16"/>
          <p:cNvSpPr>
            <a:spLocks noGrp="1" noChangeArrowheads="1"/>
          </p:cNvSpPr>
          <p:nvPr>
            <p:ph type="dt" sz="half" idx="12"/>
          </p:nvPr>
        </p:nvSpPr>
        <p:spPr>
          <a:ln/>
        </p:spPr>
        <p:txBody>
          <a:bodyPr/>
          <a:lstStyle>
            <a:lvl1pPr>
              <a:defRPr/>
            </a:lvl1pPr>
          </a:lstStyle>
          <a:p>
            <a:pPr>
              <a:defRPr/>
            </a:pPr>
            <a:fld id="{3D6E1373-CC6B-46D5-897B-A59BA1342327}" type="datetime1">
              <a:rPr lang="sk-SK"/>
              <a:pPr>
                <a:defRPr/>
              </a:pPr>
              <a:t>3. 4. 2014</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r>
              <a:rPr lang="sk-SK"/>
              <a:t>Digital Library 2014                                                                                           April 3, 2014   </a:t>
            </a:r>
          </a:p>
        </p:txBody>
      </p:sp>
      <p:sp>
        <p:nvSpPr>
          <p:cNvPr id="4301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2C70CDE-98EA-4180-A775-FAEDA5EEA4A1}" type="slidenum">
              <a:rPr lang="sk-SK"/>
              <a:pPr>
                <a:defRPr/>
              </a:pPr>
              <a:t>‹#›</a:t>
            </a:fld>
            <a:endParaRPr lang="sk-SK"/>
          </a:p>
        </p:txBody>
      </p:sp>
      <p:grpSp>
        <p:nvGrpSpPr>
          <p:cNvPr id="1028" name="Group 4"/>
          <p:cNvGrpSpPr>
            <a:grpSpLocks/>
          </p:cNvGrpSpPr>
          <p:nvPr/>
        </p:nvGrpSpPr>
        <p:grpSpPr bwMode="auto">
          <a:xfrm>
            <a:off x="0" y="0"/>
            <a:ext cx="9144000" cy="546100"/>
            <a:chOff x="0" y="0"/>
            <a:chExt cx="5760" cy="344"/>
          </a:xfrm>
        </p:grpSpPr>
        <p:sp>
          <p:nvSpPr>
            <p:cNvPr id="4301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sk-SK" sz="2400">
                <a:latin typeface="Times New Roman" pitchFamily="18" charset="0"/>
              </a:endParaRPr>
            </a:p>
          </p:txBody>
        </p:sp>
        <p:sp>
          <p:nvSpPr>
            <p:cNvPr id="4301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sk-SK" sz="2400">
                <a:latin typeface="Times New Roman" pitchFamily="18" charset="0"/>
              </a:endParaRPr>
            </a:p>
          </p:txBody>
        </p:sp>
        <p:sp>
          <p:nvSpPr>
            <p:cNvPr id="43015"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sk-SK">
                <a:solidFill>
                  <a:schemeClr val="hlink"/>
                </a:solidFill>
              </a:endParaRPr>
            </a:p>
          </p:txBody>
        </p:sp>
        <p:sp>
          <p:nvSpPr>
            <p:cNvPr id="43016"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sk-SK">
                <a:solidFill>
                  <a:schemeClr val="hlink"/>
                </a:solidFill>
              </a:endParaRPr>
            </a:p>
          </p:txBody>
        </p:sp>
        <p:sp>
          <p:nvSpPr>
            <p:cNvPr id="43017"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sk-SK">
                <a:solidFill>
                  <a:schemeClr val="accent2"/>
                </a:solidFill>
              </a:endParaRPr>
            </a:p>
          </p:txBody>
        </p:sp>
        <p:sp>
          <p:nvSpPr>
            <p:cNvPr id="43018"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sk-SK">
                <a:solidFill>
                  <a:schemeClr val="hlink"/>
                </a:solidFill>
              </a:endParaRPr>
            </a:p>
          </p:txBody>
        </p:sp>
        <p:sp>
          <p:nvSpPr>
            <p:cNvPr id="43019"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sk-SK" sz="2400">
                <a:latin typeface="Times New Roman" pitchFamily="18" charset="0"/>
              </a:endParaRPr>
            </a:p>
          </p:txBody>
        </p:sp>
        <p:sp>
          <p:nvSpPr>
            <p:cNvPr id="43020"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sk-SK">
                <a:solidFill>
                  <a:schemeClr val="accent2"/>
                </a:solidFill>
              </a:endParaRPr>
            </a:p>
          </p:txBody>
        </p:sp>
        <p:sp>
          <p:nvSpPr>
            <p:cNvPr id="43021"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sk-SK">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4302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A7262F35-AC6B-4FBB-8A00-815938B04635}" type="datetime1">
              <a:rPr lang="sk-SK"/>
              <a:pPr>
                <a:defRPr/>
              </a:pPr>
              <a:t>3. 4. 2014</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sldNum="0"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7"/>
          <p:cNvSpPr>
            <a:spLocks noGrp="1" noChangeArrowheads="1"/>
          </p:cNvSpPr>
          <p:nvPr>
            <p:ph type="ftr" sz="quarter" idx="11"/>
          </p:nvPr>
        </p:nvSpPr>
        <p:spPr>
          <a:noFill/>
        </p:spPr>
        <p:txBody>
          <a:bodyPr/>
          <a:lstStyle/>
          <a:p>
            <a:r>
              <a:rPr lang="sk-SK" smtClean="0"/>
              <a:t>Digital Library 2014                                                                                           April 3, 2014   </a:t>
            </a:r>
          </a:p>
        </p:txBody>
      </p:sp>
      <p:sp>
        <p:nvSpPr>
          <p:cNvPr id="14338" name="Nadpis 1"/>
          <p:cNvSpPr>
            <a:spLocks noGrp="1"/>
          </p:cNvSpPr>
          <p:nvPr>
            <p:ph type="ctrTitle"/>
          </p:nvPr>
        </p:nvSpPr>
        <p:spPr/>
        <p:txBody>
          <a:bodyPr/>
          <a:lstStyle/>
          <a:p>
            <a:pPr eaLnBrk="1" hangingPunct="1"/>
            <a:r>
              <a:rPr lang="sk-SK" smtClean="0"/>
              <a:t>Bibliographic Data for Academic Digital Library</a:t>
            </a:r>
          </a:p>
        </p:txBody>
      </p:sp>
      <p:sp>
        <p:nvSpPr>
          <p:cNvPr id="14339" name="Podnadpis 2"/>
          <p:cNvSpPr>
            <a:spLocks noGrp="1"/>
          </p:cNvSpPr>
          <p:nvPr>
            <p:ph type="subTitle" idx="1"/>
          </p:nvPr>
        </p:nvSpPr>
        <p:spPr>
          <a:xfrm>
            <a:off x="3124200" y="4292600"/>
            <a:ext cx="6019800" cy="1752600"/>
          </a:xfrm>
        </p:spPr>
        <p:txBody>
          <a:bodyPr/>
          <a:lstStyle/>
          <a:p>
            <a:pPr eaLnBrk="1" hangingPunct="1"/>
            <a:r>
              <a:rPr lang="sk-SK" smtClean="0">
                <a:solidFill>
                  <a:srgbClr val="898989"/>
                </a:solidFill>
              </a:rPr>
              <a:t>Jarmila Majerová</a:t>
            </a:r>
          </a:p>
          <a:p>
            <a:pPr eaLnBrk="1" hangingPunct="1"/>
            <a:r>
              <a:rPr lang="sk-SK" smtClean="0">
                <a:solidFill>
                  <a:srgbClr val="898989"/>
                </a:solidFill>
              </a:rPr>
              <a:t>University of Žilina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Zástupný symbol päty 1"/>
          <p:cNvSpPr>
            <a:spLocks noGrp="1"/>
          </p:cNvSpPr>
          <p:nvPr>
            <p:ph type="ftr" sz="quarter" idx="10"/>
          </p:nvPr>
        </p:nvSpPr>
        <p:spPr>
          <a:noFill/>
        </p:spPr>
        <p:txBody>
          <a:bodyPr/>
          <a:lstStyle/>
          <a:p>
            <a:r>
              <a:rPr lang="sk-SK" smtClean="0"/>
              <a:t>Digital Library 2014                                                                                           April 3, 2014   </a:t>
            </a:r>
          </a:p>
        </p:txBody>
      </p:sp>
      <p:sp>
        <p:nvSpPr>
          <p:cNvPr id="24578" name="Nadpis 1"/>
          <p:cNvSpPr>
            <a:spLocks noGrp="1"/>
          </p:cNvSpPr>
          <p:nvPr>
            <p:ph type="title" idx="4294967295"/>
          </p:nvPr>
        </p:nvSpPr>
        <p:spPr/>
        <p:txBody>
          <a:bodyPr/>
          <a:lstStyle/>
          <a:p>
            <a:pPr eaLnBrk="1" hangingPunct="1"/>
            <a:r>
              <a:rPr lang="sk-SK" sz="4000" smtClean="0"/>
              <a:t>Bibliographic description of collection items</a:t>
            </a:r>
          </a:p>
        </p:txBody>
      </p:sp>
      <p:sp>
        <p:nvSpPr>
          <p:cNvPr id="24579" name="Zástupný symbol obsahu 2"/>
          <p:cNvSpPr>
            <a:spLocks noGrp="1"/>
          </p:cNvSpPr>
          <p:nvPr>
            <p:ph idx="4294967295"/>
          </p:nvPr>
        </p:nvSpPr>
        <p:spPr/>
        <p:txBody>
          <a:bodyPr/>
          <a:lstStyle/>
          <a:p>
            <a:pPr marL="0" indent="0" eaLnBrk="1" hangingPunct="1">
              <a:buFont typeface="Wingdings" pitchFamily="2" charset="2"/>
              <a:buNone/>
            </a:pPr>
            <a:r>
              <a:rPr lang="en-US" smtClean="0"/>
              <a:t>Current Status: </a:t>
            </a:r>
          </a:p>
          <a:p>
            <a:pPr marL="0" indent="0" eaLnBrk="1" hangingPunct="1">
              <a:buFont typeface="Wingdings" pitchFamily="2" charset="2"/>
              <a:buChar char="Ø"/>
            </a:pPr>
            <a:r>
              <a:rPr lang="sk-SK" smtClean="0"/>
              <a:t> </a:t>
            </a:r>
            <a:r>
              <a:rPr lang="en-US" smtClean="0"/>
              <a:t>card catalog </a:t>
            </a:r>
          </a:p>
          <a:p>
            <a:pPr marL="0" indent="0" eaLnBrk="1" hangingPunct="1">
              <a:buFont typeface="Wingdings" pitchFamily="2" charset="2"/>
              <a:buChar char="Ø"/>
            </a:pPr>
            <a:r>
              <a:rPr lang="sk-SK" smtClean="0"/>
              <a:t> </a:t>
            </a:r>
            <a:r>
              <a:rPr lang="en-US" smtClean="0"/>
              <a:t>SN</a:t>
            </a:r>
            <a:r>
              <a:rPr lang="sk-SK" smtClean="0"/>
              <a:t>L</a:t>
            </a:r>
            <a:r>
              <a:rPr lang="en-US" smtClean="0"/>
              <a:t> own</a:t>
            </a:r>
            <a:r>
              <a:rPr lang="sk-SK" smtClean="0"/>
              <a:t>s</a:t>
            </a:r>
            <a:r>
              <a:rPr lang="en-US" smtClean="0"/>
              <a:t> inventory of documents in the  dBASE </a:t>
            </a:r>
            <a:r>
              <a:rPr lang="sk-SK" smtClean="0"/>
              <a:t>system (complete list)</a:t>
            </a:r>
            <a:endParaRPr lang="en-US" smtClean="0"/>
          </a:p>
          <a:p>
            <a:pPr marL="0" indent="0" eaLnBrk="1" hangingPunct="1">
              <a:buFont typeface="Wingdings" pitchFamily="2" charset="2"/>
              <a:buChar char="Ø"/>
            </a:pPr>
            <a:r>
              <a:rPr lang="sk-SK" smtClean="0"/>
              <a:t> records contain minimum of descriptive metadata</a:t>
            </a:r>
            <a:r>
              <a:rPr lang="en-US" smtClean="0"/>
              <a:t> </a:t>
            </a:r>
          </a:p>
          <a:p>
            <a:pPr marL="0" indent="0" eaLnBrk="1" hangingPunct="1">
              <a:buFont typeface="Wingdings" pitchFamily="2" charset="2"/>
              <a:buNone/>
            </a:pPr>
            <a:endParaRPr lang="en-US" smtClean="0"/>
          </a:p>
          <a:p>
            <a:pPr marL="0" indent="0" eaLnBrk="1" hangingPunct="1">
              <a:buFont typeface="Wingdings" pitchFamily="2" charset="2"/>
              <a:buNone/>
            </a:pPr>
            <a:endParaRPr lang="sk-SK"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ástupný symbol päty 1"/>
          <p:cNvSpPr>
            <a:spLocks noGrp="1"/>
          </p:cNvSpPr>
          <p:nvPr>
            <p:ph type="ftr" sz="quarter" idx="10"/>
          </p:nvPr>
        </p:nvSpPr>
        <p:spPr>
          <a:noFill/>
        </p:spPr>
        <p:txBody>
          <a:bodyPr/>
          <a:lstStyle/>
          <a:p>
            <a:r>
              <a:rPr lang="sk-SK" smtClean="0"/>
              <a:t>Digital Library 2014                                                                                           April 3, 2014   </a:t>
            </a:r>
          </a:p>
        </p:txBody>
      </p:sp>
      <p:sp>
        <p:nvSpPr>
          <p:cNvPr id="25602" name="Nadpis 1"/>
          <p:cNvSpPr>
            <a:spLocks noGrp="1"/>
          </p:cNvSpPr>
          <p:nvPr>
            <p:ph type="title" idx="4294967295"/>
          </p:nvPr>
        </p:nvSpPr>
        <p:spPr/>
        <p:txBody>
          <a:bodyPr/>
          <a:lstStyle/>
          <a:p>
            <a:pPr eaLnBrk="1" hangingPunct="1"/>
            <a:r>
              <a:rPr lang="sk-SK" smtClean="0"/>
              <a:t>Cataloguing – what to achieve?</a:t>
            </a:r>
          </a:p>
        </p:txBody>
      </p:sp>
      <p:sp>
        <p:nvSpPr>
          <p:cNvPr id="25603" name="Zástupný symbol obsahu 2"/>
          <p:cNvSpPr>
            <a:spLocks noGrp="1"/>
          </p:cNvSpPr>
          <p:nvPr>
            <p:ph idx="4294967295"/>
          </p:nvPr>
        </p:nvSpPr>
        <p:spPr/>
        <p:txBody>
          <a:bodyPr/>
          <a:lstStyle/>
          <a:p>
            <a:pPr marL="0" indent="0" eaLnBrk="1" hangingPunct="1">
              <a:lnSpc>
                <a:spcPct val="90000"/>
              </a:lnSpc>
              <a:buClr>
                <a:schemeClr val="tx1"/>
              </a:buClr>
              <a:buFont typeface="Wingdings" pitchFamily="2" charset="2"/>
              <a:buChar char="Ø"/>
            </a:pPr>
            <a:r>
              <a:rPr lang="sk-SK" sz="2700" smtClean="0"/>
              <a:t> </a:t>
            </a:r>
            <a:r>
              <a:rPr lang="en-US" sz="2700" smtClean="0"/>
              <a:t>Full bibliographic description </a:t>
            </a:r>
          </a:p>
          <a:p>
            <a:pPr marL="0" indent="0" eaLnBrk="1" hangingPunct="1">
              <a:lnSpc>
                <a:spcPct val="90000"/>
              </a:lnSpc>
              <a:buClr>
                <a:schemeClr val="tx1"/>
              </a:buClr>
              <a:buFont typeface="Wingdings" pitchFamily="2" charset="2"/>
              <a:buChar char="Ø"/>
            </a:pPr>
            <a:r>
              <a:rPr lang="sk-SK" sz="2700" smtClean="0"/>
              <a:t> Create</a:t>
            </a:r>
            <a:r>
              <a:rPr lang="en-US" sz="2700" smtClean="0"/>
              <a:t> </a:t>
            </a:r>
            <a:r>
              <a:rPr lang="sk-SK" sz="2700" smtClean="0"/>
              <a:t>authorized access points</a:t>
            </a:r>
            <a:r>
              <a:rPr lang="en-US" sz="2700" smtClean="0"/>
              <a:t> (</a:t>
            </a:r>
            <a:r>
              <a:rPr lang="sk-SK" sz="2700" smtClean="0"/>
              <a:t>for</a:t>
            </a:r>
            <a:r>
              <a:rPr lang="en-US" sz="2700" smtClean="0"/>
              <a:t> name</a:t>
            </a:r>
            <a:r>
              <a:rPr lang="sk-SK" sz="2700" smtClean="0"/>
              <a:t>s of persons,</a:t>
            </a:r>
            <a:r>
              <a:rPr lang="en-US" sz="2700" smtClean="0"/>
              <a:t> geographic </a:t>
            </a:r>
            <a:r>
              <a:rPr lang="sk-SK" sz="2700" smtClean="0"/>
              <a:t>names, corporate bodies, </a:t>
            </a:r>
            <a:r>
              <a:rPr lang="en-US" sz="2700" smtClean="0"/>
              <a:t>subject</a:t>
            </a:r>
            <a:r>
              <a:rPr lang="sk-SK" sz="2700" smtClean="0"/>
              <a:t>s)</a:t>
            </a:r>
            <a:r>
              <a:rPr lang="en-US" sz="2700" smtClean="0"/>
              <a:t> </a:t>
            </a:r>
          </a:p>
          <a:p>
            <a:pPr marL="0" indent="0" eaLnBrk="1" hangingPunct="1">
              <a:lnSpc>
                <a:spcPct val="90000"/>
              </a:lnSpc>
              <a:buClr>
                <a:schemeClr val="tx1"/>
              </a:buClr>
              <a:buFont typeface="Wingdings" pitchFamily="2" charset="2"/>
              <a:buChar char="Ø"/>
            </a:pPr>
            <a:r>
              <a:rPr lang="sk-SK" sz="2700" smtClean="0"/>
              <a:t> </a:t>
            </a:r>
            <a:r>
              <a:rPr lang="en-US" sz="2700" smtClean="0"/>
              <a:t>Metadata elements (</a:t>
            </a:r>
            <a:r>
              <a:rPr lang="sk-SK" sz="2700" smtClean="0"/>
              <a:t>in accordance with RDA Core Elements, </a:t>
            </a:r>
            <a:r>
              <a:rPr lang="en-US" sz="2700" smtClean="0"/>
              <a:t>Dublin Core</a:t>
            </a:r>
            <a:r>
              <a:rPr lang="sk-SK" sz="2700" smtClean="0"/>
              <a:t>, ESE – mandatory elements</a:t>
            </a:r>
            <a:r>
              <a:rPr lang="en-US" sz="2700" smtClean="0"/>
              <a:t>)</a:t>
            </a:r>
            <a:endParaRPr lang="sk-SK" sz="2700" smtClean="0"/>
          </a:p>
          <a:p>
            <a:pPr marL="0" indent="0" eaLnBrk="1" hangingPunct="1">
              <a:lnSpc>
                <a:spcPct val="90000"/>
              </a:lnSpc>
              <a:buClr>
                <a:schemeClr val="tx1"/>
              </a:buClr>
              <a:buFont typeface="Wingdings" pitchFamily="2" charset="2"/>
              <a:buChar char="Ø"/>
            </a:pPr>
            <a:r>
              <a:rPr lang="sk-SK" sz="2700" smtClean="0"/>
              <a:t> MARC 21 structure implemented in the VTLS Virtua ILIS – Tranoscius has its own location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äty 1"/>
          <p:cNvSpPr>
            <a:spLocks noGrp="1"/>
          </p:cNvSpPr>
          <p:nvPr>
            <p:ph type="ftr" sz="quarter" idx="10"/>
          </p:nvPr>
        </p:nvSpPr>
        <p:spPr>
          <a:noFill/>
        </p:spPr>
        <p:txBody>
          <a:bodyPr/>
          <a:lstStyle/>
          <a:p>
            <a:r>
              <a:rPr lang="sk-SK" smtClean="0"/>
              <a:t>Digital Library 2014                                                                                           April 3, 2014   </a:t>
            </a:r>
          </a:p>
        </p:txBody>
      </p:sp>
      <p:sp>
        <p:nvSpPr>
          <p:cNvPr id="26626" name="Zástupný symbol päty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cs-CZ" sz="1200"/>
          </a:p>
        </p:txBody>
      </p:sp>
      <p:sp>
        <p:nvSpPr>
          <p:cNvPr id="26627" name="Rectangle 2"/>
          <p:cNvSpPr>
            <a:spLocks noGrp="1" noChangeArrowheads="1"/>
          </p:cNvSpPr>
          <p:nvPr>
            <p:ph type="title" idx="4294967295"/>
          </p:nvPr>
        </p:nvSpPr>
        <p:spPr>
          <a:xfrm>
            <a:off x="468313" y="476250"/>
            <a:ext cx="8229600" cy="1371600"/>
          </a:xfrm>
        </p:spPr>
        <p:txBody>
          <a:bodyPr/>
          <a:lstStyle/>
          <a:p>
            <a:pPr eaLnBrk="1" hangingPunct="1"/>
            <a:r>
              <a:rPr lang="sk-SK" sz="4000" smtClean="0"/>
              <a:t>AACR2 vs. RDA – pros and cons</a:t>
            </a:r>
            <a:endParaRPr lang="cs-CZ" sz="4000" smtClean="0"/>
          </a:p>
        </p:txBody>
      </p:sp>
      <p:sp>
        <p:nvSpPr>
          <p:cNvPr id="26628" name="Rectangle 3"/>
          <p:cNvSpPr>
            <a:spLocks noGrp="1" noChangeArrowheads="1"/>
          </p:cNvSpPr>
          <p:nvPr>
            <p:ph type="body" idx="4294967295"/>
          </p:nvPr>
        </p:nvSpPr>
        <p:spPr>
          <a:xfrm>
            <a:off x="468313" y="1700213"/>
            <a:ext cx="8229600" cy="3886200"/>
          </a:xfrm>
        </p:spPr>
        <p:txBody>
          <a:bodyPr/>
          <a:lstStyle/>
          <a:p>
            <a:pPr eaLnBrk="1" hangingPunct="1">
              <a:lnSpc>
                <a:spcPct val="80000"/>
              </a:lnSpc>
            </a:pPr>
            <a:r>
              <a:rPr lang="sk-SK" sz="1600" smtClean="0"/>
              <a:t>More suitable for analog resources, problems when cataloguing digital resources </a:t>
            </a:r>
          </a:p>
          <a:p>
            <a:pPr eaLnBrk="1" hangingPunct="1">
              <a:lnSpc>
                <a:spcPct val="80000"/>
              </a:lnSpc>
            </a:pPr>
            <a:r>
              <a:rPr lang="sk-SK" sz="1600" b="1" smtClean="0"/>
              <a:t>Not inclusion of FRBR study</a:t>
            </a:r>
            <a:r>
              <a:rPr lang="sk-SK" sz="1600" smtClean="0"/>
              <a:t> - </a:t>
            </a:r>
            <a:r>
              <a:rPr lang="en-US" sz="1600" smtClean="0"/>
              <a:t>FRBR conceptual model of entity-relationship offers a more effective means for realizing </a:t>
            </a:r>
            <a:r>
              <a:rPr lang="sk-SK" sz="1600" smtClean="0"/>
              <a:t>user </a:t>
            </a:r>
            <a:r>
              <a:rPr lang="en-US" sz="1600" smtClean="0"/>
              <a:t>tasks; </a:t>
            </a:r>
            <a:r>
              <a:rPr lang="sk-SK" sz="1600" smtClean="0"/>
              <a:t>not </a:t>
            </a:r>
            <a:r>
              <a:rPr lang="en-US" sz="1600" smtClean="0"/>
              <a:t>adapted to the digital world</a:t>
            </a:r>
            <a:endParaRPr lang="sk-SK" sz="1600" smtClean="0"/>
          </a:p>
          <a:p>
            <a:pPr eaLnBrk="1" hangingPunct="1">
              <a:lnSpc>
                <a:spcPct val="80000"/>
              </a:lnSpc>
            </a:pPr>
            <a:r>
              <a:rPr lang="sk-SK" sz="1600" smtClean="0"/>
              <a:t>AACR2 are organized by ISBD areas - </a:t>
            </a:r>
            <a:r>
              <a:rPr lang="en-US" sz="1600" smtClean="0"/>
              <a:t>RDA is </a:t>
            </a:r>
            <a:r>
              <a:rPr lang="en-US" sz="1600" b="1" smtClean="0"/>
              <a:t>organized by FRBR entities and relationships</a:t>
            </a:r>
            <a:endParaRPr lang="sk-SK" sz="1600" smtClean="0"/>
          </a:p>
          <a:p>
            <a:pPr eaLnBrk="1" hangingPunct="1">
              <a:lnSpc>
                <a:spcPct val="80000"/>
              </a:lnSpc>
            </a:pPr>
            <a:r>
              <a:rPr lang="sk-SK" sz="1600" smtClean="0"/>
              <a:t>AACR2 are orgnized in chapters for classes of materials - </a:t>
            </a:r>
            <a:r>
              <a:rPr lang="en-US" sz="1600" smtClean="0"/>
              <a:t>RDA is organized in 10 sections that contain separate elements based on user tasks</a:t>
            </a:r>
            <a:endParaRPr lang="sk-SK" sz="1800" smtClean="0"/>
          </a:p>
          <a:p>
            <a:pPr eaLnBrk="1" hangingPunct="1">
              <a:lnSpc>
                <a:spcPct val="80000"/>
              </a:lnSpc>
            </a:pPr>
            <a:r>
              <a:rPr lang="sk-SK" sz="1600" smtClean="0"/>
              <a:t>AACR2 are more presentation (display) standard - </a:t>
            </a:r>
            <a:r>
              <a:rPr lang="en-US" sz="1600" smtClean="0"/>
              <a:t>RDA is a </a:t>
            </a:r>
            <a:r>
              <a:rPr lang="en-US" sz="1600" b="1" smtClean="0"/>
              <a:t>Content Standard</a:t>
            </a:r>
            <a:r>
              <a:rPr lang="en-US" sz="1600" smtClean="0"/>
              <a:t> </a:t>
            </a:r>
            <a:r>
              <a:rPr lang="sk-SK" sz="1600" smtClean="0"/>
              <a:t> - </a:t>
            </a:r>
            <a:r>
              <a:rPr lang="en-US" sz="1600" b="1" smtClean="0"/>
              <a:t>Not a</a:t>
            </a:r>
            <a:r>
              <a:rPr lang="en-US" sz="1600" smtClean="0"/>
              <a:t> </a:t>
            </a:r>
            <a:r>
              <a:rPr lang="en-US" sz="1600" b="1" smtClean="0"/>
              <a:t>display</a:t>
            </a:r>
            <a:r>
              <a:rPr lang="en-US" sz="1600" smtClean="0"/>
              <a:t> </a:t>
            </a:r>
            <a:endParaRPr lang="sk-SK" sz="1600" smtClean="0"/>
          </a:p>
          <a:p>
            <a:pPr eaLnBrk="1" hangingPunct="1">
              <a:lnSpc>
                <a:spcPct val="80000"/>
              </a:lnSpc>
            </a:pPr>
            <a:r>
              <a:rPr lang="sk-SK" sz="1600" smtClean="0"/>
              <a:t>Change in vocabulary - The </a:t>
            </a:r>
            <a:r>
              <a:rPr lang="sk-SK" sz="1600" b="1" smtClean="0"/>
              <a:t>new vocabulary</a:t>
            </a:r>
            <a:r>
              <a:rPr lang="sk-SK" sz="1600" smtClean="0"/>
              <a:t> (heading – authorized access point, author – creator, physical description – carrier description ...)</a:t>
            </a:r>
          </a:p>
          <a:p>
            <a:pPr eaLnBrk="1" hangingPunct="1">
              <a:lnSpc>
                <a:spcPct val="80000"/>
              </a:lnSpc>
            </a:pPr>
            <a:r>
              <a:rPr lang="sk-SK" sz="1600" smtClean="0"/>
              <a:t>ICP  - „take what you see,“ „accept what you get“ </a:t>
            </a:r>
            <a:endParaRPr lang="en-US" sz="1600" smtClean="0"/>
          </a:p>
          <a:p>
            <a:pPr eaLnBrk="1" hangingPunct="1">
              <a:lnSpc>
                <a:spcPct val="80000"/>
              </a:lnSpc>
            </a:pPr>
            <a:r>
              <a:rPr lang="sk-SK" sz="1600" b="1" smtClean="0"/>
              <a:t>Total change of GMD</a:t>
            </a:r>
            <a:r>
              <a:rPr lang="sk-SK" sz="1600" smtClean="0"/>
              <a:t> – content type, carrier type, media type – controlled (closed) vocabularies</a:t>
            </a:r>
          </a:p>
          <a:p>
            <a:pPr eaLnBrk="1" hangingPunct="1">
              <a:lnSpc>
                <a:spcPct val="80000"/>
              </a:lnSpc>
            </a:pPr>
            <a:r>
              <a:rPr lang="sk-SK" sz="1600" smtClean="0"/>
              <a:t>No more </a:t>
            </a:r>
            <a:r>
              <a:rPr lang="sk-SK" sz="1600" b="1" smtClean="0"/>
              <a:t>„rule of 3“</a:t>
            </a:r>
          </a:p>
          <a:p>
            <a:pPr eaLnBrk="1" hangingPunct="1">
              <a:lnSpc>
                <a:spcPct val="80000"/>
              </a:lnSpc>
            </a:pPr>
            <a:r>
              <a:rPr lang="sk-SK" sz="1600" smtClean="0"/>
              <a:t>3 levels of description (AACR2) – </a:t>
            </a:r>
            <a:r>
              <a:rPr lang="sk-SK" sz="1600" b="1" smtClean="0"/>
              <a:t>Core Elements</a:t>
            </a:r>
            <a:r>
              <a:rPr lang="sk-SK" sz="1600" smtClean="0"/>
              <a:t> (RDA)</a:t>
            </a:r>
          </a:p>
          <a:p>
            <a:pPr eaLnBrk="1" hangingPunct="1">
              <a:lnSpc>
                <a:spcPct val="80000"/>
              </a:lnSpc>
              <a:buFont typeface="Wingdings" pitchFamily="2" charset="2"/>
              <a:buNone/>
            </a:pPr>
            <a:endParaRPr lang="cs-CZ" sz="1800" smtClean="0"/>
          </a:p>
          <a:p>
            <a:pPr eaLnBrk="1" hangingPunct="1">
              <a:lnSpc>
                <a:spcPct val="80000"/>
              </a:lnSpc>
              <a:buFontTx/>
              <a:buNone/>
            </a:pPr>
            <a:endParaRPr lang="cs-CZ"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ástupný symbol päty 1"/>
          <p:cNvSpPr>
            <a:spLocks noGrp="1"/>
          </p:cNvSpPr>
          <p:nvPr>
            <p:ph type="ftr" sz="quarter" idx="10"/>
          </p:nvPr>
        </p:nvSpPr>
        <p:spPr>
          <a:noFill/>
        </p:spPr>
        <p:txBody>
          <a:bodyPr/>
          <a:lstStyle/>
          <a:p>
            <a:r>
              <a:rPr lang="sk-SK" smtClean="0"/>
              <a:t>Digital Library 2014                                                                                           April 3, 2014   </a:t>
            </a:r>
          </a:p>
        </p:txBody>
      </p:sp>
      <p:sp>
        <p:nvSpPr>
          <p:cNvPr id="27650" name="Zástupný symbol päty 4"/>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endParaRPr lang="cs-CZ" sz="1200"/>
          </a:p>
        </p:txBody>
      </p:sp>
      <p:sp>
        <p:nvSpPr>
          <p:cNvPr id="27651" name="Rectangle 2"/>
          <p:cNvSpPr>
            <a:spLocks noGrp="1" noChangeArrowheads="1"/>
          </p:cNvSpPr>
          <p:nvPr>
            <p:ph type="title" idx="4294967295"/>
          </p:nvPr>
        </p:nvSpPr>
        <p:spPr/>
        <p:txBody>
          <a:bodyPr/>
          <a:lstStyle/>
          <a:p>
            <a:pPr eaLnBrk="1" hangingPunct="1"/>
            <a:r>
              <a:rPr lang="sk-SK" smtClean="0"/>
              <a:t>Why RDA?</a:t>
            </a:r>
            <a:endParaRPr lang="cs-CZ" smtClean="0"/>
          </a:p>
        </p:txBody>
      </p:sp>
      <p:sp>
        <p:nvSpPr>
          <p:cNvPr id="27652" name="Rectangle 3"/>
          <p:cNvSpPr>
            <a:spLocks noGrp="1" noChangeArrowheads="1"/>
          </p:cNvSpPr>
          <p:nvPr>
            <p:ph type="body" idx="4294967295"/>
          </p:nvPr>
        </p:nvSpPr>
        <p:spPr/>
        <p:txBody>
          <a:bodyPr/>
          <a:lstStyle/>
          <a:p>
            <a:pPr eaLnBrk="1" hangingPunct="1">
              <a:lnSpc>
                <a:spcPct val="90000"/>
              </a:lnSpc>
            </a:pPr>
            <a:r>
              <a:rPr lang="sk-SK" sz="2400" smtClean="0"/>
              <a:t>„New generation“ cataloguing rules</a:t>
            </a:r>
            <a:r>
              <a:rPr lang="cs-CZ" sz="2400" smtClean="0"/>
              <a:t> </a:t>
            </a:r>
          </a:p>
          <a:p>
            <a:pPr eaLnBrk="1" hangingPunct="1">
              <a:lnSpc>
                <a:spcPct val="90000"/>
              </a:lnSpc>
            </a:pPr>
            <a:r>
              <a:rPr lang="sk-SK" sz="2400" smtClean="0"/>
              <a:t>Suitable for both analog and digital formats of resources</a:t>
            </a:r>
          </a:p>
          <a:p>
            <a:pPr eaLnBrk="1" hangingPunct="1">
              <a:lnSpc>
                <a:spcPct val="90000"/>
              </a:lnSpc>
            </a:pPr>
            <a:r>
              <a:rPr lang="sk-SK" sz="2400" smtClean="0"/>
              <a:t>Test of new structure of information organization based on FRBR entities</a:t>
            </a:r>
          </a:p>
          <a:p>
            <a:pPr eaLnBrk="1" hangingPunct="1">
              <a:lnSpc>
                <a:spcPct val="90000"/>
              </a:lnSpc>
            </a:pPr>
            <a:r>
              <a:rPr lang="sk-SK" sz="2400" smtClean="0"/>
              <a:t>Suitable for all types of resources – primarily for libraries but consulted with museums and archives</a:t>
            </a:r>
          </a:p>
          <a:p>
            <a:pPr eaLnBrk="1" hangingPunct="1">
              <a:lnSpc>
                <a:spcPct val="90000"/>
              </a:lnSpc>
            </a:pPr>
            <a:r>
              <a:rPr lang="sk-SK" sz="2400" smtClean="0"/>
              <a:t>Sustainability of RDA development and upgrades </a:t>
            </a:r>
          </a:p>
          <a:p>
            <a:pPr eaLnBrk="1" hangingPunct="1">
              <a:lnSpc>
                <a:spcPct val="90000"/>
              </a:lnSpc>
              <a:buFontTx/>
              <a:buNone/>
            </a:pPr>
            <a:endParaRPr lang="sk-SK" sz="2400" smtClean="0"/>
          </a:p>
          <a:p>
            <a:pPr eaLnBrk="1" hangingPunct="1">
              <a:lnSpc>
                <a:spcPct val="90000"/>
              </a:lnSpc>
              <a:buFont typeface="Wingdings" pitchFamily="2" charset="2"/>
              <a:buNone/>
            </a:pPr>
            <a:endParaRPr lang="cs-CZ" smtClean="0"/>
          </a:p>
        </p:txBody>
      </p:sp>
      <p:pic>
        <p:nvPicPr>
          <p:cNvPr id="27653" name="Picture 8" descr="rda_alaconnect_jpg_4a4a46ce81"/>
          <p:cNvPicPr>
            <a:picLocks noChangeAspect="1" noChangeArrowheads="1"/>
          </p:cNvPicPr>
          <p:nvPr/>
        </p:nvPicPr>
        <p:blipFill>
          <a:blip r:embed="rId2"/>
          <a:srcRect/>
          <a:stretch>
            <a:fillRect/>
          </a:stretch>
        </p:blipFill>
        <p:spPr bwMode="auto">
          <a:xfrm>
            <a:off x="5962650" y="0"/>
            <a:ext cx="3181350"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Zástupný symbol päty 1"/>
          <p:cNvSpPr>
            <a:spLocks noGrp="1"/>
          </p:cNvSpPr>
          <p:nvPr>
            <p:ph type="ftr" sz="quarter" idx="10"/>
          </p:nvPr>
        </p:nvSpPr>
        <p:spPr>
          <a:noFill/>
        </p:spPr>
        <p:txBody>
          <a:bodyPr/>
          <a:lstStyle/>
          <a:p>
            <a:r>
              <a:rPr lang="sk-SK" smtClean="0"/>
              <a:t>Digital Library 2014                                                                                           April 3, 2014   </a:t>
            </a:r>
          </a:p>
        </p:txBody>
      </p:sp>
      <p:sp>
        <p:nvSpPr>
          <p:cNvPr id="28674" name="Nadpis 1"/>
          <p:cNvSpPr>
            <a:spLocks noGrp="1"/>
          </p:cNvSpPr>
          <p:nvPr>
            <p:ph type="title" idx="4294967295"/>
          </p:nvPr>
        </p:nvSpPr>
        <p:spPr/>
        <p:txBody>
          <a:bodyPr/>
          <a:lstStyle/>
          <a:p>
            <a:pPr eaLnBrk="1" hangingPunct="1"/>
            <a:r>
              <a:rPr lang="sk-SK" smtClean="0"/>
              <a:t>Sample of a record</a:t>
            </a:r>
          </a:p>
        </p:txBody>
      </p:sp>
      <p:sp>
        <p:nvSpPr>
          <p:cNvPr id="28675" name="Zástupný symbol obsahu 2"/>
          <p:cNvSpPr>
            <a:spLocks noGrp="1"/>
          </p:cNvSpPr>
          <p:nvPr>
            <p:ph idx="4294967295"/>
          </p:nvPr>
        </p:nvSpPr>
        <p:spPr/>
        <p:txBody>
          <a:bodyPr/>
          <a:lstStyle/>
          <a:p>
            <a:pPr marL="0" indent="0" eaLnBrk="1" hangingPunct="1">
              <a:lnSpc>
                <a:spcPct val="80000"/>
              </a:lnSpc>
              <a:buFont typeface="Wingdings" pitchFamily="2" charset="2"/>
              <a:buNone/>
            </a:pPr>
            <a:r>
              <a:rPr lang="sk-SK" sz="2500" smtClean="0"/>
              <a:t>Cithara Sanctorum : Apocalyps. 5. v. 8. Pjsně Duchownj, Staré y nowé kterýchž Cýrkew Křesťanská při Wýročnjch Slawnostech a Památkách, gakož y we wsselikých potřebách swých obecnjch y obzwlásstnjch, s mnohým prospěchem vžjwá / K obecnému Cýrkwe Božj wzdělánj, někdy shromážděné a wydané od Kněze Giřjka Tranowského, Služebnjka Páně při Cýrkwe Swato=Mikulášské w Liptowě. – Wydánj 36. Pessťanské s Přjdawkem 1040 Pjsnj obsahugjcým. – W Pessti : Nákladkem P. J. M. Trattnera a Št. Károlyiho, 1849 ([Pešť] : [Ján Matej Trattner a Štefan Károlyi]. – [1], xiv, 1184, [64] s. ; 8°</a:t>
            </a:r>
          </a:p>
          <a:p>
            <a:pPr marL="0" indent="0" eaLnBrk="1" hangingPunct="1">
              <a:lnSpc>
                <a:spcPct val="80000"/>
              </a:lnSpc>
              <a:buFont typeface="Wingdings" pitchFamily="2" charset="2"/>
              <a:buNone/>
            </a:pPr>
            <a:r>
              <a:rPr lang="sk-SK" sz="2500" smtClean="0"/>
              <a:t>Call numbers: SNK SD 40633; UKB SF 1186; UKB SD 87885; Tranoscius X.F.64;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ástupný symbol päty 1"/>
          <p:cNvSpPr>
            <a:spLocks noGrp="1"/>
          </p:cNvSpPr>
          <p:nvPr>
            <p:ph type="ftr" sz="quarter" idx="10"/>
          </p:nvPr>
        </p:nvSpPr>
        <p:spPr>
          <a:noFill/>
        </p:spPr>
        <p:txBody>
          <a:bodyPr/>
          <a:lstStyle/>
          <a:p>
            <a:r>
              <a:rPr lang="sk-SK" smtClean="0"/>
              <a:t>Digital Library 2014                                                                                           April 3, 2014   </a:t>
            </a:r>
          </a:p>
        </p:txBody>
      </p:sp>
      <p:sp>
        <p:nvSpPr>
          <p:cNvPr id="29698" name="Zástupný symbol päty 2"/>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cs-CZ" sz="1200"/>
              <a:t>INFOS 2011</a:t>
            </a:r>
          </a:p>
        </p:txBody>
      </p:sp>
      <p:graphicFrame>
        <p:nvGraphicFramePr>
          <p:cNvPr id="32819" name="Group 51"/>
          <p:cNvGraphicFramePr>
            <a:graphicFrameLocks noGrp="1"/>
          </p:cNvGraphicFramePr>
          <p:nvPr/>
        </p:nvGraphicFramePr>
        <p:xfrm>
          <a:off x="0" y="0"/>
          <a:ext cx="9144000" cy="7124700"/>
        </p:xfrm>
        <a:graphic>
          <a:graphicData uri="http://schemas.openxmlformats.org/drawingml/2006/table">
            <a:tbl>
              <a:tblPr/>
              <a:tblGrid>
                <a:gridCol w="4572000"/>
                <a:gridCol w="4572000"/>
              </a:tblGrid>
              <a:tr h="433388">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sk-SK" sz="1600" b="0" i="0" u="none" strike="noStrike" cap="none" normalizeH="0" baseline="0" smtClean="0">
                          <a:ln>
                            <a:noFill/>
                          </a:ln>
                          <a:solidFill>
                            <a:srgbClr val="000000"/>
                          </a:solidFill>
                          <a:effectLst/>
                          <a:latin typeface="Times New Roman" pitchFamily="18" charset="0"/>
                          <a:cs typeface="Times New Roman" pitchFamily="18" charset="0"/>
                        </a:rPr>
                        <a:t>AACR2</a:t>
                      </a:r>
                      <a:endParaRPr kumimoji="0" lang="sk-SK" sz="16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
                          <a:schemeClr val="bg2"/>
                        </a:buClr>
                        <a:buSzPct val="75000"/>
                        <a:buFontTx/>
                        <a:buNone/>
                        <a:tabLst/>
                      </a:pPr>
                      <a:r>
                        <a:rPr kumimoji="0" lang="sk-SK" sz="1600" b="0" i="0" u="none" strike="noStrike" cap="none" normalizeH="0" baseline="0" smtClean="0">
                          <a:ln>
                            <a:noFill/>
                          </a:ln>
                          <a:solidFill>
                            <a:srgbClr val="000000"/>
                          </a:solidFill>
                          <a:effectLst/>
                          <a:latin typeface="Times New Roman" pitchFamily="18" charset="0"/>
                          <a:cs typeface="Times New Roman" pitchFamily="18" charset="0"/>
                        </a:rPr>
                        <a:t>RDA</a:t>
                      </a:r>
                      <a:endParaRPr kumimoji="0" lang="sk-SK" sz="16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431800">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100 1# $a Tranovský, Juraj</a:t>
                      </a:r>
                      <a:endParaRPr kumimoji="0" lang="sk-SK" sz="1400" b="0" i="0" u="none" strike="noStrike" cap="none" normalizeH="0" baseline="0" smtClean="0">
                        <a:ln>
                          <a:noFill/>
                        </a:ln>
                        <a:solidFill>
                          <a:srgbClr val="000000"/>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100 1# $a Tranovský, Juraj </a:t>
                      </a:r>
                      <a:r>
                        <a:rPr kumimoji="0" lang="sk-SK" sz="1400" b="0" i="0" u="none" strike="noStrike" cap="none" normalizeH="0" baseline="0" smtClean="0">
                          <a:ln>
                            <a:noFill/>
                          </a:ln>
                          <a:solidFill>
                            <a:srgbClr val="0000FF"/>
                          </a:solidFill>
                          <a:effectLst/>
                          <a:latin typeface="Times New Roman" pitchFamily="18" charset="0"/>
                          <a:cs typeface="Times New Roman" pitchFamily="18" charset="0"/>
                        </a:rPr>
                        <a:t>$e author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12871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245 10 $a </a:t>
                      </a:r>
                      <a:r>
                        <a:rPr kumimoji="0" lang="sk-SK" sz="1400" b="0" i="0" u="none" strike="noStrike" cap="none" normalizeH="0" baseline="0" smtClean="0">
                          <a:ln>
                            <a:noFill/>
                          </a:ln>
                          <a:solidFill>
                            <a:schemeClr val="tx1"/>
                          </a:solidFill>
                          <a:effectLst/>
                          <a:latin typeface="Times New Roman" pitchFamily="18" charset="0"/>
                          <a:cs typeface="Arial" charset="0"/>
                        </a:rPr>
                        <a:t>Cithara Sanctorum </a:t>
                      </a: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$b </a:t>
                      </a:r>
                      <a:r>
                        <a:rPr kumimoji="0" lang="sk-SK" sz="1400" b="0" i="0" u="none" strike="noStrike" cap="none" normalizeH="0" baseline="0" smtClean="0">
                          <a:ln>
                            <a:noFill/>
                          </a:ln>
                          <a:solidFill>
                            <a:schemeClr val="tx1"/>
                          </a:solidFill>
                          <a:effectLst/>
                          <a:latin typeface="Times New Roman" pitchFamily="18" charset="0"/>
                          <a:cs typeface="Arial" charset="0"/>
                        </a:rPr>
                        <a:t>Apocalyps. 5. v. 8. Pjsně Duchownj, Staré y nowé kterýchž Cýrkew Křesťanská při Wýročnjch Slawnostech a Památkách, gakož y we wsselikých potřebách swých obecnjch y obzwlásstnjch, s mnohým prospěchem vžjwá </a:t>
                      </a: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$c </a:t>
                      </a:r>
                      <a:r>
                        <a:rPr kumimoji="0" lang="sk-SK" sz="1400" b="0" i="0" u="none" strike="noStrike" cap="none" normalizeH="0" baseline="0" smtClean="0">
                          <a:ln>
                            <a:noFill/>
                          </a:ln>
                          <a:solidFill>
                            <a:schemeClr val="tx1"/>
                          </a:solidFill>
                          <a:effectLst/>
                          <a:latin typeface="Times New Roman" pitchFamily="18" charset="0"/>
                          <a:cs typeface="Arial" charset="0"/>
                        </a:rPr>
                        <a:t>K obecnému Cýrkwe Božj wzdělánj, někdy shromážděné a wydané od Kněze Giřjka Tranowského, Služebnjka Páně při Cýrkwe Swato=Mikulášské w Liptowě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245 10 $a </a:t>
                      </a:r>
                      <a:r>
                        <a:rPr kumimoji="0" lang="sk-SK" sz="1400" b="0" i="0" u="none" strike="noStrike" cap="none" normalizeH="0" baseline="0" smtClean="0">
                          <a:ln>
                            <a:noFill/>
                          </a:ln>
                          <a:solidFill>
                            <a:schemeClr val="tx1"/>
                          </a:solidFill>
                          <a:effectLst/>
                          <a:latin typeface="Times New Roman" pitchFamily="18" charset="0"/>
                          <a:cs typeface="Arial" charset="0"/>
                        </a:rPr>
                        <a:t>Cithara Sanctorum </a:t>
                      </a: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$b </a:t>
                      </a:r>
                      <a:r>
                        <a:rPr kumimoji="0" lang="sk-SK" sz="1400" b="0" i="0" u="none" strike="noStrike" cap="none" normalizeH="0" baseline="0" smtClean="0">
                          <a:ln>
                            <a:noFill/>
                          </a:ln>
                          <a:solidFill>
                            <a:schemeClr val="tx1"/>
                          </a:solidFill>
                          <a:effectLst/>
                          <a:latin typeface="Times New Roman" pitchFamily="18" charset="0"/>
                          <a:cs typeface="Arial" charset="0"/>
                        </a:rPr>
                        <a:t>Apocalyps. 5. v. 8. Pjsně Duchownj, Staré y nowé kterýchž Cýrkew Křesťanská při Wýročnjch Slawnostech a Památkách, gakož y we wsselikých potřebách swých obecnjch y obzwlásstnjch, s mnohým prospěchem vžjwá </a:t>
                      </a: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$c </a:t>
                      </a:r>
                      <a:r>
                        <a:rPr kumimoji="0" lang="sk-SK" sz="1400" b="0" i="0" u="none" strike="noStrike" cap="none" normalizeH="0" baseline="0" smtClean="0">
                          <a:ln>
                            <a:noFill/>
                          </a:ln>
                          <a:solidFill>
                            <a:schemeClr val="tx1"/>
                          </a:solidFill>
                          <a:effectLst/>
                          <a:latin typeface="Times New Roman" pitchFamily="18" charset="0"/>
                          <a:cs typeface="Arial" charset="0"/>
                        </a:rPr>
                        <a:t>K obecnému Cýrkwe Božj wzdělánj, někdy shromážděné a wydané od Kněze Giřjka Tranowského, Služebnjka Páně při Cýrkwe Swato=Mikulášské w Liptowě</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831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250 ## $a </a:t>
                      </a:r>
                      <a:r>
                        <a:rPr kumimoji="0" lang="sk-SK" sz="1400" b="0" i="0" u="none" strike="noStrike" cap="none" normalizeH="0" baseline="0" smtClean="0">
                          <a:ln>
                            <a:noFill/>
                          </a:ln>
                          <a:solidFill>
                            <a:schemeClr val="tx1"/>
                          </a:solidFill>
                          <a:effectLst/>
                          <a:latin typeface="Times New Roman" pitchFamily="18" charset="0"/>
                          <a:cs typeface="Arial" charset="0"/>
                        </a:rPr>
                        <a:t>Wydánj 36. Pessťanské s Přjdawkem 1040 Pjsnj obsahugjcým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250 ## $a </a:t>
                      </a:r>
                      <a:r>
                        <a:rPr kumimoji="0" lang="sk-SK" sz="1400" b="0" i="0" u="none" strike="noStrike" cap="none" normalizeH="0" baseline="0" smtClean="0">
                          <a:ln>
                            <a:noFill/>
                          </a:ln>
                          <a:solidFill>
                            <a:schemeClr val="tx1"/>
                          </a:solidFill>
                          <a:effectLst/>
                          <a:latin typeface="Times New Roman" pitchFamily="18" charset="0"/>
                          <a:cs typeface="Arial" charset="0"/>
                        </a:rPr>
                        <a:t>Wydánj 36. Pessťanské s Přjdawkem 1040 Pjsnj obsahugjcým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9613">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260 ## $a </a:t>
                      </a:r>
                      <a:r>
                        <a:rPr kumimoji="0" lang="sk-SK" sz="1400" b="0" i="0" u="none" strike="noStrike" cap="none" normalizeH="0" baseline="0" smtClean="0">
                          <a:ln>
                            <a:noFill/>
                          </a:ln>
                          <a:solidFill>
                            <a:schemeClr val="tx1"/>
                          </a:solidFill>
                          <a:effectLst/>
                          <a:latin typeface="Times New Roman" pitchFamily="18" charset="0"/>
                          <a:cs typeface="Arial" charset="0"/>
                        </a:rPr>
                        <a:t>W Pessti $b Nákladkem P. J. M. Trattnera a Št. Károlyiho $c 1849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260 ## $a </a:t>
                      </a:r>
                      <a:r>
                        <a:rPr kumimoji="0" lang="sk-SK" sz="1400" b="0" i="0" u="none" strike="noStrike" cap="none" normalizeH="0" baseline="0" smtClean="0">
                          <a:ln>
                            <a:noFill/>
                          </a:ln>
                          <a:solidFill>
                            <a:schemeClr val="tx1"/>
                          </a:solidFill>
                          <a:effectLst/>
                          <a:latin typeface="Times New Roman" pitchFamily="18" charset="0"/>
                          <a:cs typeface="Arial" charset="0"/>
                        </a:rPr>
                        <a:t>W Pessti $b Nákladkem P. J. M. Trattnera a Št. Károlyiho $c 1849</a:t>
                      </a: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sk-SK" sz="1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921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r>
                        <a:rPr kumimoji="0" lang="sk-SK" sz="1400" b="0" i="0" u="none" strike="noStrike" cap="none" normalizeH="0" baseline="0" smtClean="0">
                          <a:ln>
                            <a:noFill/>
                          </a:ln>
                          <a:solidFill>
                            <a:schemeClr val="tx1"/>
                          </a:solidFill>
                          <a:effectLst/>
                          <a:latin typeface="Times New Roman" pitchFamily="18" charset="0"/>
                          <a:cs typeface="Arial" charset="0"/>
                        </a:rPr>
                        <a:t>300 </a:t>
                      </a: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 $a </a:t>
                      </a:r>
                      <a:r>
                        <a:rPr kumimoji="0" lang="sk-SK" sz="1400" b="0" i="0" u="none" strike="noStrike" cap="none" normalizeH="0" baseline="0" smtClean="0">
                          <a:ln>
                            <a:noFill/>
                          </a:ln>
                          <a:solidFill>
                            <a:schemeClr val="tx1"/>
                          </a:solidFill>
                          <a:effectLst/>
                          <a:latin typeface="Times New Roman" pitchFamily="18" charset="0"/>
                          <a:cs typeface="Arial" charset="0"/>
                        </a:rPr>
                        <a:t>[1], xiv, 1184, [64] s. $c 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sk-SK" sz="1400" b="0" i="0" u="none" strike="noStrike" cap="none" normalizeH="0" baseline="0" smtClean="0">
                          <a:ln>
                            <a:noFill/>
                          </a:ln>
                          <a:solidFill>
                            <a:schemeClr val="tx1"/>
                          </a:solidFill>
                          <a:effectLst/>
                          <a:latin typeface="Times New Roman" pitchFamily="18" charset="0"/>
                          <a:cs typeface="Arial" charset="0"/>
                        </a:rPr>
                        <a:t>300 </a:t>
                      </a:r>
                      <a:r>
                        <a:rPr kumimoji="0" lang="sk-SK" sz="1400" b="0" i="0" u="none" strike="noStrike" cap="none" normalizeH="0" baseline="0" smtClean="0">
                          <a:ln>
                            <a:noFill/>
                          </a:ln>
                          <a:solidFill>
                            <a:srgbClr val="000000"/>
                          </a:solidFill>
                          <a:effectLst/>
                          <a:latin typeface="Times New Roman" pitchFamily="18" charset="0"/>
                          <a:cs typeface="Times New Roman" pitchFamily="18" charset="0"/>
                        </a:rPr>
                        <a:t>## $a </a:t>
                      </a:r>
                      <a:r>
                        <a:rPr kumimoji="0" lang="sk-SK" sz="1400" b="0" i="0" u="none" strike="noStrike" cap="none" normalizeH="0" baseline="0" smtClean="0">
                          <a:ln>
                            <a:noFill/>
                          </a:ln>
                          <a:solidFill>
                            <a:schemeClr val="tx1"/>
                          </a:solidFill>
                          <a:effectLst/>
                          <a:latin typeface="Times New Roman" pitchFamily="18" charset="0"/>
                          <a:cs typeface="Arial" charset="0"/>
                        </a:rPr>
                        <a:t>[1], xiv, 1184, [64] </a:t>
                      </a:r>
                      <a:r>
                        <a:rPr kumimoji="0" lang="sk-SK" sz="1400" b="0" i="0" u="none" strike="noStrike" cap="none" normalizeH="0" baseline="0" smtClean="0">
                          <a:ln>
                            <a:noFill/>
                          </a:ln>
                          <a:solidFill>
                            <a:srgbClr val="0000FF"/>
                          </a:solidFill>
                          <a:effectLst/>
                          <a:latin typeface="Times New Roman" pitchFamily="18" charset="0"/>
                          <a:cs typeface="Arial" charset="0"/>
                        </a:rPr>
                        <a:t>strán</a:t>
                      </a:r>
                      <a:r>
                        <a:rPr kumimoji="0" lang="sk-SK" sz="1400" b="0" i="0" u="none" strike="noStrike" cap="none" normalizeH="0" baseline="0" smtClean="0">
                          <a:ln>
                            <a:noFill/>
                          </a:ln>
                          <a:solidFill>
                            <a:schemeClr val="tx1"/>
                          </a:solidFill>
                          <a:effectLst/>
                          <a:latin typeface="Times New Roman" pitchFamily="18" charset="0"/>
                          <a:cs typeface="Arial" charset="0"/>
                        </a:rPr>
                        <a:t> $c 8°</a:t>
                      </a:r>
                      <a:endParaRPr kumimoji="0" lang="sk-SK" sz="1400" b="0" i="0" u="none" strike="noStrike" cap="none" normalizeH="0" baseline="0" smtClean="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sk-SK" sz="1400" b="0" i="0" u="none" strike="noStrike" cap="none" normalizeH="0" baseline="0" smtClean="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sk-SK" sz="1400" b="0" i="0" u="none" strike="noStrike" cap="none" normalizeH="0" baseline="0" smtClean="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n-US" sz="1400" b="0" i="0" u="none" strike="noStrike" cap="none" normalizeH="0" baseline="0" smtClean="0">
                        <a:ln>
                          <a:noFill/>
                        </a:ln>
                        <a:solidFill>
                          <a:srgbClr val="0000FF"/>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588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endParaRPr kumimoji="0" lang="sk-SK"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400" b="0" i="0" u="none" strike="noStrike" cap="none" normalizeH="0" baseline="0" smtClean="0">
                          <a:ln>
                            <a:noFill/>
                          </a:ln>
                          <a:solidFill>
                            <a:srgbClr val="0000FF"/>
                          </a:solidFill>
                          <a:effectLst/>
                          <a:latin typeface="Times New Roman" pitchFamily="18" charset="0"/>
                          <a:cs typeface="Times New Roman" pitchFamily="18" charset="0"/>
                        </a:rPr>
                        <a:t>336 ## $a text $2 marccontent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588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Tx/>
                        <a:buNone/>
                        <a:tabLst/>
                      </a:pPr>
                      <a:endParaRPr kumimoji="0" lang="sk-SK"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400" b="0" i="0" u="none" strike="noStrike" cap="none" normalizeH="0" baseline="0" smtClean="0">
                          <a:ln>
                            <a:noFill/>
                          </a:ln>
                          <a:solidFill>
                            <a:srgbClr val="0000FF"/>
                          </a:solidFill>
                          <a:effectLst/>
                          <a:latin typeface="Times New Roman" pitchFamily="18" charset="0"/>
                          <a:cs typeface="Times New Roman" pitchFamily="18" charset="0"/>
                        </a:rPr>
                        <a:t>337 ## $a </a:t>
                      </a:r>
                      <a:r>
                        <a:rPr kumimoji="0" lang="sk-SK" sz="1400" b="0" i="0" u="none" strike="noStrike" cap="none" normalizeH="0" baseline="0" smtClean="0">
                          <a:ln>
                            <a:noFill/>
                          </a:ln>
                          <a:solidFill>
                            <a:srgbClr val="0000FF"/>
                          </a:solidFill>
                          <a:effectLst/>
                          <a:latin typeface="Times New Roman" pitchFamily="18" charset="0"/>
                          <a:cs typeface="Times New Roman" pitchFamily="18" charset="0"/>
                        </a:rPr>
                        <a:t>unmediated</a:t>
                      </a:r>
                      <a:r>
                        <a:rPr kumimoji="0" lang="en-US" sz="1400" b="0" i="0" u="none" strike="noStrike" cap="none" normalizeH="0" baseline="0" smtClean="0">
                          <a:ln>
                            <a:noFill/>
                          </a:ln>
                          <a:solidFill>
                            <a:srgbClr val="0000FF"/>
                          </a:solidFill>
                          <a:effectLst/>
                          <a:latin typeface="Times New Roman" pitchFamily="18" charset="0"/>
                          <a:cs typeface="Times New Roman" pitchFamily="18" charset="0"/>
                        </a:rPr>
                        <a:t> $2 marcmedia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33388">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sk-SK" sz="16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r>
                        <a:rPr kumimoji="0" lang="en-US" sz="1400" b="0" i="0" u="none" strike="noStrike" cap="none" normalizeH="0" baseline="0" smtClean="0">
                          <a:ln>
                            <a:noFill/>
                          </a:ln>
                          <a:solidFill>
                            <a:srgbClr val="0000FF"/>
                          </a:solidFill>
                          <a:effectLst/>
                          <a:latin typeface="Times New Roman" pitchFamily="18" charset="0"/>
                          <a:cs typeface="Times New Roman" pitchFamily="18" charset="0"/>
                        </a:rPr>
                        <a:t>338 ## $a </a:t>
                      </a:r>
                      <a:r>
                        <a:rPr kumimoji="0" lang="sk-SK" sz="1400" b="0" i="0" u="none" strike="noStrike" cap="none" normalizeH="0" baseline="0" smtClean="0">
                          <a:ln>
                            <a:noFill/>
                          </a:ln>
                          <a:solidFill>
                            <a:srgbClr val="0000FF"/>
                          </a:solidFill>
                          <a:effectLst/>
                          <a:latin typeface="Times New Roman" pitchFamily="18" charset="0"/>
                          <a:cs typeface="Times New Roman" pitchFamily="18" charset="0"/>
                        </a:rPr>
                        <a:t>volume</a:t>
                      </a:r>
                      <a:r>
                        <a:rPr kumimoji="0" lang="en-US" sz="1400" b="0" i="0" u="none" strike="noStrike" cap="none" normalizeH="0" baseline="0" smtClean="0">
                          <a:ln>
                            <a:noFill/>
                          </a:ln>
                          <a:solidFill>
                            <a:srgbClr val="0000FF"/>
                          </a:solidFill>
                          <a:effectLst/>
                          <a:latin typeface="Times New Roman" pitchFamily="18" charset="0"/>
                          <a:cs typeface="Times New Roman" pitchFamily="18" charset="0"/>
                        </a:rPr>
                        <a:t> $2 marccarrier</a:t>
                      </a:r>
                      <a:endParaRPr kumimoji="0" lang="en-US" sz="1400" b="0" i="0" u="none" strike="noStrike" cap="none" normalizeH="0" baseline="0" smtClean="0">
                        <a:ln>
                          <a:noFill/>
                        </a:ln>
                        <a:solidFill>
                          <a:srgbClr val="0000FF"/>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sk-SK" sz="16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Zástupný symbol päty 1"/>
          <p:cNvSpPr>
            <a:spLocks noGrp="1"/>
          </p:cNvSpPr>
          <p:nvPr>
            <p:ph type="ftr" sz="quarter" idx="10"/>
          </p:nvPr>
        </p:nvSpPr>
        <p:spPr>
          <a:noFill/>
        </p:spPr>
        <p:txBody>
          <a:bodyPr/>
          <a:lstStyle/>
          <a:p>
            <a:r>
              <a:rPr lang="sk-SK" smtClean="0"/>
              <a:t>Digital Library 2014                                                                                           April 3, 2014   </a:t>
            </a:r>
          </a:p>
        </p:txBody>
      </p:sp>
      <p:graphicFrame>
        <p:nvGraphicFramePr>
          <p:cNvPr id="30836" name="Group 116"/>
          <p:cNvGraphicFramePr>
            <a:graphicFrameLocks noGrp="1"/>
          </p:cNvGraphicFramePr>
          <p:nvPr/>
        </p:nvGraphicFramePr>
        <p:xfrm>
          <a:off x="-36513" y="44450"/>
          <a:ext cx="9180513" cy="6624638"/>
        </p:xfrm>
        <a:graphic>
          <a:graphicData uri="http://schemas.openxmlformats.org/drawingml/2006/table">
            <a:tbl>
              <a:tblPr/>
              <a:tblGrid>
                <a:gridCol w="4265613"/>
                <a:gridCol w="2422525"/>
                <a:gridCol w="2492375"/>
              </a:tblGrid>
              <a:tr h="13096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1" i="0" u="none" strike="noStrike" cap="none" normalizeH="0" baseline="0" smtClean="0">
                          <a:ln>
                            <a:noFill/>
                          </a:ln>
                          <a:solidFill>
                            <a:srgbClr val="000000"/>
                          </a:solidFill>
                          <a:effectLst/>
                          <a:latin typeface="Arial" charset="0"/>
                          <a:cs typeface="Arial" charset="0"/>
                        </a:rPr>
                        <a:t> RDA Core elements (Manifestation)</a:t>
                      </a: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1" i="0" u="none" strike="noStrike" cap="none" normalizeH="0" baseline="0" smtClean="0">
                          <a:ln>
                            <a:noFill/>
                          </a:ln>
                          <a:solidFill>
                            <a:srgbClr val="000000"/>
                          </a:solidFill>
                          <a:effectLst/>
                          <a:latin typeface="Arial" charset="0"/>
                          <a:cs typeface="Arial" charset="0"/>
                        </a:rPr>
                        <a:t>DC</a:t>
                      </a: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1" i="0" u="none" strike="noStrike" cap="none" normalizeH="0" baseline="0" smtClean="0">
                          <a:ln>
                            <a:noFill/>
                          </a:ln>
                          <a:solidFill>
                            <a:srgbClr val="000000"/>
                          </a:solidFill>
                          <a:effectLst/>
                          <a:latin typeface="Arial" charset="0"/>
                          <a:cs typeface="Arial" charset="0"/>
                        </a:rPr>
                        <a:t>ESE</a:t>
                      </a: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ISBN</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contributor</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country</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Publisher number</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coverage</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dataProvider</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Title</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creator</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isShownAt</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Statement of responsibility</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date</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isShownBy</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Edition statement</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description</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language</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Place of Publication</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format</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object </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Publisher’s name</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identifier</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provider</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Date of publication</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language</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rights</a:t>
                      </a:r>
                      <a:r>
                        <a:rPr kumimoji="0" lang="sk-SK" sz="1800" b="0" i="0" u="none" strike="noStrike" cap="none" normalizeH="0" baseline="0" smtClean="0">
                          <a:ln>
                            <a:noFill/>
                          </a:ln>
                          <a:solidFill>
                            <a:srgbClr val="000000"/>
                          </a:solidFill>
                          <a:effectLst/>
                          <a:latin typeface="Arial" charset="0"/>
                          <a:cs typeface="Arial" charset="0"/>
                        </a:rPr>
                        <a:t> </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Extent</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publisher</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type</a:t>
                      </a:r>
                      <a:r>
                        <a:rPr kumimoji="0" lang="sk-SK" sz="1800" b="0" i="0" u="none" strike="noStrike" cap="none" normalizeH="0" baseline="0" smtClean="0">
                          <a:ln>
                            <a:noFill/>
                          </a:ln>
                          <a:solidFill>
                            <a:srgbClr val="000000"/>
                          </a:solidFill>
                          <a:effectLst/>
                          <a:latin typeface="Arial" charset="0"/>
                          <a:cs typeface="Arial" charset="0"/>
                        </a:rPr>
                        <a:t> </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Content</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relation </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ugc</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Media</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rights </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unstored </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Carrier</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source </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chemeClr val="tx1"/>
                          </a:solidFill>
                          <a:effectLst/>
                          <a:latin typeface="Arial" charset="0"/>
                          <a:cs typeface="Arial" charset="0"/>
                        </a:rPr>
                        <a:t>uri</a:t>
                      </a:r>
                      <a:endParaRPr kumimoji="0" lang="sk-SK" sz="1800" b="1" i="0" u="none" strike="noStrike" cap="none" normalizeH="0" baseline="0" smtClean="0">
                        <a:ln>
                          <a:noFill/>
                        </a:ln>
                        <a:solidFill>
                          <a:schemeClr val="tx1"/>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48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Title proper of series</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subject</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userTag</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Numbering within series</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title</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year</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06388">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0000"/>
                          </a:solidFill>
                          <a:effectLst/>
                          <a:latin typeface="Arial" charset="0"/>
                          <a:cs typeface="Arial" charset="0"/>
                        </a:rPr>
                        <a:t> </a:t>
                      </a:r>
                      <a:r>
                        <a:rPr kumimoji="0" lang="sk-SK" sz="1800" b="0" i="0" u="none" strike="noStrike" cap="none" normalizeH="0" baseline="0" smtClean="0">
                          <a:ln>
                            <a:noFill/>
                          </a:ln>
                          <a:solidFill>
                            <a:srgbClr val="009900"/>
                          </a:solidFill>
                          <a:effectLst/>
                          <a:latin typeface="Arial" charset="0"/>
                          <a:cs typeface="Arial" charset="0"/>
                        </a:rPr>
                        <a:t>Title proper of subseries</a:t>
                      </a:r>
                      <a:endParaRPr kumimoji="0" lang="sk-SK" sz="1800" b="1" i="0" u="none" strike="noStrike" cap="none" normalizeH="0" baseline="0" smtClean="0">
                        <a:ln>
                          <a:noFill/>
                        </a:ln>
                        <a:solidFill>
                          <a:srgbClr val="0099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800" b="0" i="0" u="none" strike="noStrike" cap="none" normalizeH="0" baseline="0" smtClean="0">
                          <a:ln>
                            <a:noFill/>
                          </a:ln>
                          <a:solidFill>
                            <a:srgbClr val="009900"/>
                          </a:solidFill>
                          <a:effectLst/>
                          <a:latin typeface="Arial" charset="0"/>
                          <a:cs typeface="Arial" charset="0"/>
                        </a:rPr>
                        <a:t>type</a:t>
                      </a:r>
                      <a:r>
                        <a:rPr kumimoji="0" lang="sk-SK" sz="1800" b="0" i="0" u="none" strike="noStrike" cap="none" normalizeH="0" baseline="0" smtClean="0">
                          <a:ln>
                            <a:noFill/>
                          </a:ln>
                          <a:solidFill>
                            <a:srgbClr val="000000"/>
                          </a:solidFill>
                          <a:effectLst/>
                          <a:latin typeface="Arial" charset="0"/>
                          <a:cs typeface="Arial" charset="0"/>
                        </a:rPr>
                        <a:t> </a:t>
                      </a:r>
                      <a:endParaRPr kumimoji="0" lang="sk-SK" sz="18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18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5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r>
                        <a:rPr kumimoji="0" lang="sk-SK" sz="1100" b="0" i="0" u="none" strike="noStrike" cap="none" normalizeH="0" baseline="0" smtClean="0">
                          <a:ln>
                            <a:noFill/>
                          </a:ln>
                          <a:solidFill>
                            <a:srgbClr val="000000"/>
                          </a:solidFill>
                          <a:effectLst/>
                          <a:latin typeface="Arial" charset="0"/>
                          <a:cs typeface="Arial" charset="0"/>
                        </a:rPr>
                        <a:t> </a:t>
                      </a:r>
                      <a:endParaRPr kumimoji="0" lang="sk-SK" sz="11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9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9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5716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9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9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9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88913">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11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9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9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500">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1100" b="1"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9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 latinLnBrk="0" hangingPunct="1">
                        <a:lnSpc>
                          <a:spcPct val="100000"/>
                        </a:lnSpc>
                        <a:spcBef>
                          <a:spcPct val="0"/>
                        </a:spcBef>
                        <a:spcAft>
                          <a:spcPct val="0"/>
                        </a:spcAft>
                        <a:buClr>
                          <a:schemeClr val="bg2"/>
                        </a:buClr>
                        <a:buSzPct val="75000"/>
                        <a:buFontTx/>
                        <a:buNone/>
                        <a:tabLst/>
                      </a:pPr>
                      <a:endParaRPr kumimoji="0" lang="sk-SK" sz="900" b="0" i="0" u="none" strike="noStrike" cap="none" normalizeH="0" baseline="0" smtClean="0">
                        <a:ln>
                          <a:noFill/>
                        </a:ln>
                        <a:solidFill>
                          <a:srgbClr val="000000"/>
                        </a:solidFill>
                        <a:effectLst/>
                        <a:latin typeface="Arial" charset="0"/>
                        <a:cs typeface="Arial" charset="0"/>
                      </a:endParaRPr>
                    </a:p>
                  </a:txBody>
                  <a:tcPr marL="7858" marR="7858" marT="7858"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ástupný symbol päty 3"/>
          <p:cNvSpPr>
            <a:spLocks noGrp="1"/>
          </p:cNvSpPr>
          <p:nvPr>
            <p:ph type="ftr" sz="quarter" idx="10"/>
          </p:nvPr>
        </p:nvSpPr>
        <p:spPr>
          <a:noFill/>
        </p:spPr>
        <p:txBody>
          <a:bodyPr/>
          <a:lstStyle/>
          <a:p>
            <a:r>
              <a:rPr lang="sk-SK" smtClean="0"/>
              <a:t>Digital Library 2014                                                                                           April 3, 2014   </a:t>
            </a:r>
          </a:p>
        </p:txBody>
      </p:sp>
      <p:sp>
        <p:nvSpPr>
          <p:cNvPr id="31746" name="Rectangle 2"/>
          <p:cNvSpPr>
            <a:spLocks noGrp="1" noChangeArrowheads="1"/>
          </p:cNvSpPr>
          <p:nvPr>
            <p:ph type="title"/>
          </p:nvPr>
        </p:nvSpPr>
        <p:spPr/>
        <p:txBody>
          <a:bodyPr/>
          <a:lstStyle/>
          <a:p>
            <a:pPr eaLnBrk="1" hangingPunct="1"/>
            <a:r>
              <a:rPr lang="sk-SK" sz="4000" smtClean="0"/>
              <a:t>What should we do in the field of standards?</a:t>
            </a:r>
          </a:p>
        </p:txBody>
      </p:sp>
      <p:sp>
        <p:nvSpPr>
          <p:cNvPr id="31747" name="Rectangle 3"/>
          <p:cNvSpPr>
            <a:spLocks noGrp="1" noChangeArrowheads="1"/>
          </p:cNvSpPr>
          <p:nvPr>
            <p:ph type="body" idx="1"/>
          </p:nvPr>
        </p:nvSpPr>
        <p:spPr/>
        <p:txBody>
          <a:bodyPr/>
          <a:lstStyle/>
          <a:p>
            <a:pPr eaLnBrk="1" hangingPunct="1">
              <a:buFont typeface="Wingdings" pitchFamily="2" charset="2"/>
              <a:buChar char="Ø"/>
            </a:pPr>
            <a:r>
              <a:rPr lang="sk-SK" smtClean="0"/>
              <a:t>Translate RDA </a:t>
            </a:r>
          </a:p>
          <a:p>
            <a:pPr eaLnBrk="1" hangingPunct="1">
              <a:buFont typeface="Wingdings" pitchFamily="2" charset="2"/>
              <a:buChar char="Ø"/>
            </a:pPr>
            <a:r>
              <a:rPr lang="sk-SK" smtClean="0"/>
              <a:t>Understand and interprete DC (DCterms) and ESE elements properly</a:t>
            </a:r>
          </a:p>
          <a:p>
            <a:pPr eaLnBrk="1" hangingPunct="1">
              <a:buFont typeface="Wingdings" pitchFamily="2" charset="2"/>
              <a:buChar char="Ø"/>
            </a:pPr>
            <a:r>
              <a:rPr lang="sk-SK" smtClean="0"/>
              <a:t>Prepare manuals for training cataloguing with RDA</a:t>
            </a:r>
          </a:p>
          <a:p>
            <a:pPr eaLnBrk="1" hangingPunct="1">
              <a:buFont typeface="Wingdings" pitchFamily="2" charset="2"/>
              <a:buChar char="Ø"/>
            </a:pPr>
            <a:r>
              <a:rPr lang="sk-SK" smtClean="0"/>
              <a:t>Prepare manual for cataloguing old and rare books including specific issues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Zástupný symbol päty 3"/>
          <p:cNvSpPr>
            <a:spLocks noGrp="1"/>
          </p:cNvSpPr>
          <p:nvPr>
            <p:ph type="ftr" sz="quarter" idx="10"/>
          </p:nvPr>
        </p:nvSpPr>
        <p:spPr>
          <a:noFill/>
        </p:spPr>
        <p:txBody>
          <a:bodyPr/>
          <a:lstStyle/>
          <a:p>
            <a:r>
              <a:rPr lang="sk-SK" smtClean="0"/>
              <a:t>Digital Library 2014                                                                                           April 3, 2014   </a:t>
            </a:r>
          </a:p>
        </p:txBody>
      </p:sp>
      <p:sp>
        <p:nvSpPr>
          <p:cNvPr id="32770" name="Rectangle 2"/>
          <p:cNvSpPr>
            <a:spLocks noGrp="1" noChangeArrowheads="1"/>
          </p:cNvSpPr>
          <p:nvPr>
            <p:ph type="title"/>
          </p:nvPr>
        </p:nvSpPr>
        <p:spPr/>
        <p:txBody>
          <a:bodyPr/>
          <a:lstStyle/>
          <a:p>
            <a:pPr eaLnBrk="1" hangingPunct="1"/>
            <a:r>
              <a:rPr lang="sk-SK" sz="4000" smtClean="0"/>
              <a:t>Future of the Centre of Excellence</a:t>
            </a:r>
          </a:p>
        </p:txBody>
      </p:sp>
      <p:sp>
        <p:nvSpPr>
          <p:cNvPr id="32771" name="Rectangle 3"/>
          <p:cNvSpPr>
            <a:spLocks noGrp="1" noChangeArrowheads="1"/>
          </p:cNvSpPr>
          <p:nvPr>
            <p:ph type="body" idx="1"/>
          </p:nvPr>
        </p:nvSpPr>
        <p:spPr/>
        <p:txBody>
          <a:bodyPr/>
          <a:lstStyle/>
          <a:p>
            <a:pPr eaLnBrk="1" hangingPunct="1">
              <a:lnSpc>
                <a:spcPct val="80000"/>
              </a:lnSpc>
              <a:buFont typeface="Wingdings" pitchFamily="2" charset="2"/>
              <a:buNone/>
            </a:pPr>
            <a:r>
              <a:rPr lang="sk-SK" sz="2000" b="1" smtClean="0"/>
              <a:t>Running projects:</a:t>
            </a:r>
          </a:p>
          <a:p>
            <a:pPr eaLnBrk="1" hangingPunct="1">
              <a:lnSpc>
                <a:spcPct val="80000"/>
              </a:lnSpc>
              <a:buFont typeface="Wingdings" pitchFamily="2" charset="2"/>
              <a:buChar char="q"/>
            </a:pPr>
            <a:r>
              <a:rPr lang="sk-SK" sz="2000" smtClean="0"/>
              <a:t>Digitization of Library Tranovský</a:t>
            </a:r>
          </a:p>
          <a:p>
            <a:pPr eaLnBrk="1" hangingPunct="1">
              <a:lnSpc>
                <a:spcPct val="80000"/>
              </a:lnSpc>
              <a:buFont typeface="Wingdings" pitchFamily="2" charset="2"/>
              <a:buChar char="q"/>
            </a:pPr>
            <a:r>
              <a:rPr lang="sk-SK" sz="2000" smtClean="0"/>
              <a:t>Digitization of Mediamatic and Cultural Heritage Department Branch Library of the Faculty of Human Sciences (about 550 volumes)</a:t>
            </a:r>
          </a:p>
          <a:p>
            <a:pPr eaLnBrk="1" hangingPunct="1">
              <a:lnSpc>
                <a:spcPct val="80000"/>
              </a:lnSpc>
              <a:buFont typeface="Wingdings" pitchFamily="2" charset="2"/>
              <a:buNone/>
            </a:pPr>
            <a:endParaRPr lang="sk-SK" sz="2000" b="1" smtClean="0"/>
          </a:p>
          <a:p>
            <a:pPr eaLnBrk="1" hangingPunct="1">
              <a:lnSpc>
                <a:spcPct val="80000"/>
              </a:lnSpc>
              <a:buFont typeface="Wingdings" pitchFamily="2" charset="2"/>
              <a:buNone/>
            </a:pPr>
            <a:r>
              <a:rPr lang="sk-SK" sz="2000" b="1" smtClean="0"/>
              <a:t>Future projects:</a:t>
            </a:r>
          </a:p>
          <a:p>
            <a:pPr eaLnBrk="1" hangingPunct="1">
              <a:lnSpc>
                <a:spcPct val="80000"/>
              </a:lnSpc>
              <a:buFont typeface="Wingdings" pitchFamily="2" charset="2"/>
              <a:buChar char="q"/>
            </a:pPr>
            <a:r>
              <a:rPr lang="sk-SK" sz="2000" smtClean="0"/>
              <a:t>Digitization of other Protestant church libraries (West Slovakia District)</a:t>
            </a:r>
          </a:p>
          <a:p>
            <a:pPr eaLnBrk="1" hangingPunct="1">
              <a:lnSpc>
                <a:spcPct val="80000"/>
              </a:lnSpc>
              <a:buFont typeface="Wingdings" pitchFamily="2" charset="2"/>
              <a:buChar char="q"/>
            </a:pPr>
            <a:r>
              <a:rPr lang="sk-SK" sz="2000" smtClean="0"/>
              <a:t>Digitization of other faculties and departmental branch libraries – the intention is to connect digitized textbooks with respective courses for education purpose ... in this connection I go back to ...</a:t>
            </a:r>
          </a:p>
          <a:p>
            <a:pPr eaLnBrk="1" hangingPunct="1">
              <a:lnSpc>
                <a:spcPct val="80000"/>
              </a:lnSpc>
              <a:buFont typeface="Wingdings" pitchFamily="2" charset="2"/>
              <a:buNone/>
            </a:pPr>
            <a:endParaRPr lang="sk-SK"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symbol päty 1"/>
          <p:cNvSpPr>
            <a:spLocks noGrp="1"/>
          </p:cNvSpPr>
          <p:nvPr>
            <p:ph type="ftr" sz="quarter" idx="10"/>
          </p:nvPr>
        </p:nvSpPr>
        <p:spPr>
          <a:noFill/>
        </p:spPr>
        <p:txBody>
          <a:bodyPr/>
          <a:lstStyle/>
          <a:p>
            <a:r>
              <a:rPr lang="sk-SK" smtClean="0"/>
              <a:t>Digital Library 2014                                                                                           April 3, 2014   </a:t>
            </a:r>
          </a:p>
        </p:txBody>
      </p:sp>
      <p:sp>
        <p:nvSpPr>
          <p:cNvPr id="33794" name="Nadpis 1"/>
          <p:cNvSpPr>
            <a:spLocks noGrp="1"/>
          </p:cNvSpPr>
          <p:nvPr>
            <p:ph type="title" idx="4294967295"/>
          </p:nvPr>
        </p:nvSpPr>
        <p:spPr/>
        <p:txBody>
          <a:bodyPr/>
          <a:lstStyle/>
          <a:p>
            <a:pPr eaLnBrk="1" hangingPunct="1"/>
            <a:r>
              <a:rPr lang="sk-SK" sz="2800" b="1" smtClean="0"/>
              <a:t>Top trends in academic libraries (2012) </a:t>
            </a:r>
          </a:p>
        </p:txBody>
      </p:sp>
      <p:sp>
        <p:nvSpPr>
          <p:cNvPr id="33795" name="Zástupný symbol obsahu 2"/>
          <p:cNvSpPr>
            <a:spLocks noGrp="1"/>
          </p:cNvSpPr>
          <p:nvPr>
            <p:ph idx="4294967295"/>
          </p:nvPr>
        </p:nvSpPr>
        <p:spPr>
          <a:xfrm>
            <a:off x="468313" y="1628775"/>
            <a:ext cx="8229600" cy="4525963"/>
          </a:xfrm>
        </p:spPr>
        <p:txBody>
          <a:bodyPr/>
          <a:lstStyle/>
          <a:p>
            <a:pPr marL="0" indent="0" eaLnBrk="1" hangingPunct="1">
              <a:buFont typeface="Wingdings" pitchFamily="2" charset="2"/>
              <a:buNone/>
            </a:pPr>
            <a:r>
              <a:rPr lang="sk-SK" sz="2000" b="1" smtClean="0"/>
              <a:t>Data curation</a:t>
            </a:r>
            <a:r>
              <a:rPr lang="sk-SK" sz="2000" smtClean="0"/>
              <a:t> - t</a:t>
            </a:r>
            <a:r>
              <a:rPr lang="en-US" sz="2000" smtClean="0"/>
              <a:t>he initiative addresses the need for </a:t>
            </a:r>
            <a:r>
              <a:rPr lang="en-US" sz="2000" b="1" smtClean="0"/>
              <a:t>data</a:t>
            </a:r>
            <a:r>
              <a:rPr lang="en-US" sz="2000" smtClean="0"/>
              <a:t> from publicly funded research </a:t>
            </a:r>
            <a:r>
              <a:rPr lang="en-US" sz="2000" b="1" smtClean="0"/>
              <a:t>to be made widely available and publicly accessible</a:t>
            </a:r>
            <a:r>
              <a:rPr lang="en-US" sz="2000" smtClean="0"/>
              <a:t> to broad scientific communities. Librarians and information workers have a vital role to play in helping their research communities design and implement a plan for data description, efficient storage, management and reuse</a:t>
            </a:r>
            <a:endParaRPr lang="sk-SK" sz="2000" smtClean="0"/>
          </a:p>
          <a:p>
            <a:pPr marL="0" indent="0" eaLnBrk="1" hangingPunct="1">
              <a:buFont typeface="Wingdings" pitchFamily="2" charset="2"/>
              <a:buNone/>
            </a:pPr>
            <a:r>
              <a:rPr lang="en-US" sz="2000" b="1" smtClean="0"/>
              <a:t>Digital preservation</a:t>
            </a:r>
            <a:r>
              <a:rPr lang="en-US" sz="2000" smtClean="0"/>
              <a:t> </a:t>
            </a:r>
            <a:r>
              <a:rPr lang="sk-SK" sz="2000" smtClean="0"/>
              <a:t> - </a:t>
            </a:r>
            <a:r>
              <a:rPr lang="en-US" sz="2000" smtClean="0"/>
              <a:t>academic libraries will “increasingly focus on distinctive and unique collections in service to regional and national scholar audiences.” </a:t>
            </a:r>
            <a:r>
              <a:rPr lang="en-US" sz="2000" b="1" smtClean="0"/>
              <a:t>Many of these collections, particularly those that include rare and unique content or institution-specific materials such as university records and grey literature, are or will be digitized</a:t>
            </a:r>
            <a:endParaRPr lang="sk-SK" sz="2000" b="1" smtClean="0"/>
          </a:p>
          <a:p>
            <a:pPr marL="0" indent="0" eaLnBrk="1" hangingPunct="1">
              <a:buFont typeface="Wingdings" pitchFamily="2" charset="2"/>
              <a:buNone/>
            </a:pPr>
            <a:r>
              <a:rPr lang="en-US" sz="2000" b="1" smtClean="0"/>
              <a:t>Higher education </a:t>
            </a:r>
            <a:r>
              <a:rPr lang="sk-SK" sz="2000" b="1" smtClean="0"/>
              <a:t>- </a:t>
            </a:r>
            <a:r>
              <a:rPr lang="en-US" sz="2000" b="1" smtClean="0"/>
              <a:t>online education</a:t>
            </a:r>
            <a:r>
              <a:rPr lang="en-US" sz="2000" smtClean="0"/>
              <a:t> may provide sustainable path forward for institutions of higher education</a:t>
            </a:r>
            <a:endParaRPr lang="sk-SK" sz="2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äty 1"/>
          <p:cNvSpPr>
            <a:spLocks noGrp="1"/>
          </p:cNvSpPr>
          <p:nvPr>
            <p:ph type="ftr" sz="quarter" idx="10"/>
          </p:nvPr>
        </p:nvSpPr>
        <p:spPr>
          <a:noFill/>
        </p:spPr>
        <p:txBody>
          <a:bodyPr/>
          <a:lstStyle/>
          <a:p>
            <a:r>
              <a:rPr lang="sk-SK" smtClean="0"/>
              <a:t>Digital Library 2014                                                                                           April 3, 2014   </a:t>
            </a:r>
          </a:p>
        </p:txBody>
      </p:sp>
      <p:sp>
        <p:nvSpPr>
          <p:cNvPr id="16386" name="Nadpis 1"/>
          <p:cNvSpPr>
            <a:spLocks noGrp="1"/>
          </p:cNvSpPr>
          <p:nvPr>
            <p:ph type="title" idx="4294967295"/>
          </p:nvPr>
        </p:nvSpPr>
        <p:spPr/>
        <p:txBody>
          <a:bodyPr/>
          <a:lstStyle/>
          <a:p>
            <a:pPr eaLnBrk="1" hangingPunct="1"/>
            <a:r>
              <a:rPr lang="sk-SK" sz="4000" smtClean="0"/>
              <a:t>The background for this presentation</a:t>
            </a:r>
          </a:p>
        </p:txBody>
      </p:sp>
      <p:sp>
        <p:nvSpPr>
          <p:cNvPr id="16387" name="Zástupný symbol obsahu 2"/>
          <p:cNvSpPr>
            <a:spLocks noGrp="1"/>
          </p:cNvSpPr>
          <p:nvPr>
            <p:ph idx="4294967295"/>
          </p:nvPr>
        </p:nvSpPr>
        <p:spPr>
          <a:xfrm>
            <a:off x="395288" y="2060575"/>
            <a:ext cx="8229600" cy="3673475"/>
          </a:xfrm>
        </p:spPr>
        <p:txBody>
          <a:bodyPr/>
          <a:lstStyle/>
          <a:p>
            <a:pPr marL="0" indent="0" eaLnBrk="1" hangingPunct="1">
              <a:buFont typeface="Wingdings" pitchFamily="2" charset="2"/>
              <a:buNone/>
            </a:pPr>
            <a:endParaRPr lang="sk-SK" smtClean="0"/>
          </a:p>
          <a:p>
            <a:pPr marL="0" indent="0" eaLnBrk="1" hangingPunct="1">
              <a:buFont typeface="Wingdings" pitchFamily="2" charset="2"/>
              <a:buNone/>
            </a:pPr>
            <a:r>
              <a:rPr lang="sk-SK" sz="2800" smtClean="0"/>
              <a:t>Project: </a:t>
            </a:r>
            <a:r>
              <a:rPr lang="en-US" sz="2800" smtClean="0"/>
              <a:t>Memory of Slovakia - </a:t>
            </a:r>
            <a:r>
              <a:rPr lang="sk-SK" sz="2800" smtClean="0"/>
              <a:t>N</a:t>
            </a:r>
            <a:r>
              <a:rPr lang="en-US" sz="2800" smtClean="0"/>
              <a:t>ational </a:t>
            </a:r>
            <a:r>
              <a:rPr lang="sk-SK" sz="2800" smtClean="0"/>
              <a:t>C</a:t>
            </a:r>
            <a:r>
              <a:rPr lang="en-US" sz="2800" smtClean="0"/>
              <a:t>enter of </a:t>
            </a:r>
            <a:r>
              <a:rPr lang="sk-SK" sz="2800" smtClean="0"/>
              <a:t>E</a:t>
            </a:r>
            <a:r>
              <a:rPr lang="en-US" sz="2800" smtClean="0"/>
              <a:t>xcellence in research, </a:t>
            </a:r>
            <a:r>
              <a:rPr lang="sk-SK" sz="2800" smtClean="0"/>
              <a:t>digitization, </a:t>
            </a:r>
            <a:r>
              <a:rPr lang="en-US" sz="2800" smtClean="0"/>
              <a:t>conservation and accessibility of cultural and scientific heritage </a:t>
            </a:r>
            <a:endParaRPr lang="sk-SK" sz="2800" smtClean="0"/>
          </a:p>
          <a:p>
            <a:pPr marL="0" indent="0" eaLnBrk="1" hangingPunct="1">
              <a:buFont typeface="Wingdings" pitchFamily="2" charset="2"/>
              <a:buNone/>
            </a:pPr>
            <a:endParaRPr lang="sk-SK" sz="2800" smtClean="0"/>
          </a:p>
          <a:p>
            <a:pPr marL="0" indent="0" eaLnBrk="1" hangingPunct="1">
              <a:buFont typeface="Wingdings" pitchFamily="2" charset="2"/>
              <a:buNone/>
            </a:pPr>
            <a:r>
              <a:rPr lang="sk-SK" sz="2800" smtClean="0"/>
              <a:t>Top trends in academic libraries (2012)</a:t>
            </a:r>
            <a:r>
              <a:rPr lang="sk-SK" smtClean="0"/>
              <a:t> </a:t>
            </a:r>
          </a:p>
          <a:p>
            <a:pPr marL="0" indent="0" eaLnBrk="1" hangingPunct="1">
              <a:buFont typeface="Wingdings" pitchFamily="2" charset="2"/>
              <a:buNone/>
            </a:pPr>
            <a:endParaRPr lang="sk-SK" smtClean="0"/>
          </a:p>
          <a:p>
            <a:pPr marL="0" indent="0" eaLnBrk="1" hangingPunct="1">
              <a:buFont typeface="Wingdings" pitchFamily="2" charset="2"/>
              <a:buNone/>
            </a:pPr>
            <a:r>
              <a:rPr lang="en-US" smtClean="0"/>
              <a:t>  </a:t>
            </a:r>
            <a:endParaRPr lang="sk-SK"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Zástupný symbol päty 1"/>
          <p:cNvSpPr>
            <a:spLocks noGrp="1"/>
          </p:cNvSpPr>
          <p:nvPr>
            <p:ph type="ftr" sz="quarter" idx="10"/>
          </p:nvPr>
        </p:nvSpPr>
        <p:spPr>
          <a:noFill/>
        </p:spPr>
        <p:txBody>
          <a:bodyPr/>
          <a:lstStyle/>
          <a:p>
            <a:r>
              <a:rPr lang="sk-SK" smtClean="0"/>
              <a:t>Digital Library 2014                                                                                           April 3, 2014   </a:t>
            </a:r>
          </a:p>
        </p:txBody>
      </p:sp>
      <p:pic>
        <p:nvPicPr>
          <p:cNvPr id="34818" name="Picture 2" descr="C:\Users\Viktor Tanító\Desktop\Adam_škola\Projekt Pamat Slovenska\foto projekt\DSC_0907.JPG"/>
          <p:cNvPicPr>
            <a:picLocks noGrp="1" noChangeAspect="1" noChangeArrowheads="1"/>
          </p:cNvPicPr>
          <p:nvPr>
            <p:ph sz="quarter" idx="4294967295"/>
          </p:nvPr>
        </p:nvPicPr>
        <p:blipFill>
          <a:blip r:embed="rId2"/>
          <a:srcRect/>
          <a:stretch>
            <a:fillRect/>
          </a:stretch>
        </p:blipFill>
        <p:spPr>
          <a:xfrm>
            <a:off x="-68263" y="0"/>
            <a:ext cx="4591051" cy="6858000"/>
          </a:xfrm>
        </p:spPr>
      </p:pic>
      <p:pic>
        <p:nvPicPr>
          <p:cNvPr id="34819" name="Picture 3" descr="C:\Users\Viktor Tanító\Desktop\Adam_škola\Projekt Pamat Slovenska\foto projekt\DSC_0909.JPG"/>
          <p:cNvPicPr>
            <a:picLocks noChangeAspect="1" noChangeArrowheads="1"/>
          </p:cNvPicPr>
          <p:nvPr/>
        </p:nvPicPr>
        <p:blipFill>
          <a:blip r:embed="rId3"/>
          <a:srcRect/>
          <a:stretch>
            <a:fillRect/>
          </a:stretch>
        </p:blipFill>
        <p:spPr bwMode="auto">
          <a:xfrm>
            <a:off x="4560888" y="0"/>
            <a:ext cx="45910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ástupný symbol päty 1"/>
          <p:cNvSpPr>
            <a:spLocks noGrp="1"/>
          </p:cNvSpPr>
          <p:nvPr>
            <p:ph type="ftr" sz="quarter" idx="10"/>
          </p:nvPr>
        </p:nvSpPr>
        <p:spPr>
          <a:noFill/>
        </p:spPr>
        <p:txBody>
          <a:bodyPr/>
          <a:lstStyle/>
          <a:p>
            <a:r>
              <a:rPr lang="sk-SK" smtClean="0"/>
              <a:t>Digital Library 2014                                                                                           April 3, 2014   </a:t>
            </a:r>
          </a:p>
        </p:txBody>
      </p:sp>
      <p:sp>
        <p:nvSpPr>
          <p:cNvPr id="35842" name="Nadpis 1"/>
          <p:cNvSpPr>
            <a:spLocks noGrp="1"/>
          </p:cNvSpPr>
          <p:nvPr>
            <p:ph type="title" idx="4294967295"/>
          </p:nvPr>
        </p:nvSpPr>
        <p:spPr/>
        <p:txBody>
          <a:bodyPr anchor="b"/>
          <a:lstStyle/>
          <a:p>
            <a:pPr eaLnBrk="1" hangingPunct="1"/>
            <a:r>
              <a:rPr lang="sk-SK" smtClean="0"/>
              <a:t>BOOKEYE 3</a:t>
            </a:r>
          </a:p>
        </p:txBody>
      </p:sp>
      <p:pic>
        <p:nvPicPr>
          <p:cNvPr id="35843" name="Picture 3"/>
          <p:cNvPicPr>
            <a:picLocks noChangeAspect="1" noChangeArrowheads="1"/>
          </p:cNvPicPr>
          <p:nvPr/>
        </p:nvPicPr>
        <p:blipFill>
          <a:blip r:embed="rId2"/>
          <a:srcRect/>
          <a:stretch>
            <a:fillRect/>
          </a:stretch>
        </p:blipFill>
        <p:spPr bwMode="auto">
          <a:xfrm>
            <a:off x="6732588" y="1412875"/>
            <a:ext cx="2143125" cy="2143125"/>
          </a:xfrm>
          <a:prstGeom prst="rect">
            <a:avLst/>
          </a:prstGeom>
          <a:noFill/>
          <a:ln w="9525">
            <a:noFill/>
            <a:miter lim="800000"/>
            <a:headEnd/>
            <a:tailEnd/>
          </a:ln>
        </p:spPr>
      </p:pic>
      <p:pic>
        <p:nvPicPr>
          <p:cNvPr id="35844" name="Picture 4" descr="C:\Users\Viktor Tanító\Desktop\Adam_škola\Projekt Pamat Slovenska\foto projekt\DSC_0911.JPG"/>
          <p:cNvPicPr>
            <a:picLocks noChangeAspect="1" noChangeArrowheads="1"/>
          </p:cNvPicPr>
          <p:nvPr/>
        </p:nvPicPr>
        <p:blipFill>
          <a:blip r:embed="rId3"/>
          <a:srcRect/>
          <a:stretch>
            <a:fillRect/>
          </a:stretch>
        </p:blipFill>
        <p:spPr bwMode="auto">
          <a:xfrm>
            <a:off x="468313" y="2565400"/>
            <a:ext cx="597535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Zástupný symbol päty 1"/>
          <p:cNvSpPr>
            <a:spLocks noGrp="1"/>
          </p:cNvSpPr>
          <p:nvPr>
            <p:ph type="ftr" sz="quarter" idx="10"/>
          </p:nvPr>
        </p:nvSpPr>
        <p:spPr>
          <a:noFill/>
        </p:spPr>
        <p:txBody>
          <a:bodyPr/>
          <a:lstStyle/>
          <a:p>
            <a:r>
              <a:rPr lang="sk-SK" smtClean="0"/>
              <a:t>Digital Library 2014                                                                                           April 3, 2014   </a:t>
            </a:r>
          </a:p>
        </p:txBody>
      </p:sp>
      <p:sp>
        <p:nvSpPr>
          <p:cNvPr id="36866" name="Nadpis 1"/>
          <p:cNvSpPr>
            <a:spLocks noGrp="1"/>
          </p:cNvSpPr>
          <p:nvPr>
            <p:ph type="title" idx="4294967295"/>
          </p:nvPr>
        </p:nvSpPr>
        <p:spPr/>
        <p:txBody>
          <a:bodyPr anchor="b"/>
          <a:lstStyle/>
          <a:p>
            <a:pPr eaLnBrk="1" hangingPunct="1"/>
            <a:r>
              <a:rPr lang="sk-SK" smtClean="0"/>
              <a:t>XINO</a:t>
            </a:r>
          </a:p>
        </p:txBody>
      </p:sp>
      <p:sp>
        <p:nvSpPr>
          <p:cNvPr id="36867" name="Zástupný symbol obsahu 2"/>
          <p:cNvSpPr>
            <a:spLocks noGrp="1"/>
          </p:cNvSpPr>
          <p:nvPr>
            <p:ph sz="quarter" idx="4294967295"/>
          </p:nvPr>
        </p:nvSpPr>
        <p:spPr/>
        <p:txBody>
          <a:bodyPr/>
          <a:lstStyle/>
          <a:p>
            <a:pPr marL="273050" indent="-273050" eaLnBrk="1" hangingPunct="1"/>
            <a:endParaRPr lang="sk-SK" smtClean="0"/>
          </a:p>
        </p:txBody>
      </p:sp>
      <p:pic>
        <p:nvPicPr>
          <p:cNvPr id="36868" name="Picture 2" descr="C:\Users\Viktor Tanító\Desktop\Adam_škola\Projekt Pamat Slovenska\foto projekt\DSC_0906.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Zástupný symbol päty 1"/>
          <p:cNvSpPr>
            <a:spLocks noGrp="1"/>
          </p:cNvSpPr>
          <p:nvPr>
            <p:ph type="ftr" sz="quarter" idx="10"/>
          </p:nvPr>
        </p:nvSpPr>
        <p:spPr>
          <a:noFill/>
        </p:spPr>
        <p:txBody>
          <a:bodyPr/>
          <a:lstStyle/>
          <a:p>
            <a:r>
              <a:rPr lang="sk-SK" smtClean="0"/>
              <a:t>Digital Library 2014                                                                                           April 3, 2014   </a:t>
            </a:r>
          </a:p>
        </p:txBody>
      </p:sp>
      <p:sp>
        <p:nvSpPr>
          <p:cNvPr id="38914" name="Nadpis 1"/>
          <p:cNvSpPr>
            <a:spLocks noGrp="1"/>
          </p:cNvSpPr>
          <p:nvPr>
            <p:ph type="title" idx="4294967295"/>
          </p:nvPr>
        </p:nvSpPr>
        <p:spPr/>
        <p:txBody>
          <a:bodyPr anchor="b"/>
          <a:lstStyle/>
          <a:p>
            <a:pPr eaLnBrk="1" hangingPunct="1"/>
            <a:r>
              <a:rPr lang="sk-SK" smtClean="0"/>
              <a:t>MOBILE DATA CENTRE</a:t>
            </a:r>
          </a:p>
        </p:txBody>
      </p:sp>
      <p:pic>
        <p:nvPicPr>
          <p:cNvPr id="38915" name="Picture 2" descr="C:\Users\Viktor Tanító\Desktop\Adam_škola\Projekt Pamat Slovenska\foto projekt\DSC_0898.JPG"/>
          <p:cNvPicPr>
            <a:picLocks noGrp="1" noChangeAspect="1" noChangeArrowheads="1"/>
          </p:cNvPicPr>
          <p:nvPr>
            <p:ph sz="quarter" idx="4294967295"/>
          </p:nvPr>
        </p:nvPicPr>
        <p:blipFill>
          <a:blip r:embed="rId2"/>
          <a:srcRect/>
          <a:stretch>
            <a:fillRect/>
          </a:stretch>
        </p:blipFill>
        <p:spPr>
          <a:xfrm>
            <a:off x="539750" y="2252663"/>
            <a:ext cx="4679950" cy="3338512"/>
          </a:xfrm>
        </p:spPr>
      </p:pic>
      <p:pic>
        <p:nvPicPr>
          <p:cNvPr id="38916" name="Picture 2" descr="C:\Users\Viktor Tanító\Desktop\Adam_škola\Projekt Pamat Slovenska\foto projekt\DSC_0900.JPG"/>
          <p:cNvPicPr>
            <a:picLocks noChangeAspect="1" noChangeArrowheads="1"/>
          </p:cNvPicPr>
          <p:nvPr/>
        </p:nvPicPr>
        <p:blipFill>
          <a:blip r:embed="rId3"/>
          <a:srcRect/>
          <a:stretch>
            <a:fillRect/>
          </a:stretch>
        </p:blipFill>
        <p:spPr bwMode="auto">
          <a:xfrm>
            <a:off x="5999163" y="1989138"/>
            <a:ext cx="2554287"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Zástupný symbol päty 1"/>
          <p:cNvSpPr>
            <a:spLocks noGrp="1"/>
          </p:cNvSpPr>
          <p:nvPr>
            <p:ph type="ftr" sz="quarter" idx="10"/>
          </p:nvPr>
        </p:nvSpPr>
        <p:spPr>
          <a:noFill/>
        </p:spPr>
        <p:txBody>
          <a:bodyPr/>
          <a:lstStyle/>
          <a:p>
            <a:r>
              <a:rPr lang="sk-SK" smtClean="0"/>
              <a:t>Digital Library 2014                                                                                           April 3, 2014   </a:t>
            </a:r>
          </a:p>
        </p:txBody>
      </p:sp>
      <p:sp>
        <p:nvSpPr>
          <p:cNvPr id="39938" name="Nadpis 1"/>
          <p:cNvSpPr>
            <a:spLocks noGrp="1"/>
          </p:cNvSpPr>
          <p:nvPr>
            <p:ph type="title" idx="4294967295"/>
          </p:nvPr>
        </p:nvSpPr>
        <p:spPr/>
        <p:txBody>
          <a:bodyPr/>
          <a:lstStyle/>
          <a:p>
            <a:pPr eaLnBrk="1" hangingPunct="1"/>
            <a:endParaRPr lang="sk-SK" smtClean="0"/>
          </a:p>
        </p:txBody>
      </p:sp>
      <p:sp>
        <p:nvSpPr>
          <p:cNvPr id="39939" name="Zástupný symbol obsahu 2"/>
          <p:cNvSpPr>
            <a:spLocks noGrp="1"/>
          </p:cNvSpPr>
          <p:nvPr>
            <p:ph idx="4294967295"/>
          </p:nvPr>
        </p:nvSpPr>
        <p:spPr>
          <a:xfrm>
            <a:off x="468313" y="1628775"/>
            <a:ext cx="8229600" cy="4525963"/>
          </a:xfrm>
        </p:spPr>
        <p:txBody>
          <a:bodyPr/>
          <a:lstStyle/>
          <a:p>
            <a:pPr marL="0" indent="0" eaLnBrk="1" hangingPunct="1">
              <a:buFont typeface="Wingdings" pitchFamily="2" charset="2"/>
              <a:buNone/>
            </a:pPr>
            <a:endParaRPr lang="sk-SK" smtClean="0"/>
          </a:p>
          <a:p>
            <a:pPr marL="0" indent="0" eaLnBrk="1" hangingPunct="1">
              <a:buFont typeface="Wingdings" pitchFamily="2" charset="2"/>
              <a:buNone/>
            </a:pPr>
            <a:endParaRPr lang="sk-SK" smtClean="0"/>
          </a:p>
          <a:p>
            <a:pPr marL="0" indent="0" algn="ctr" eaLnBrk="1" hangingPunct="1">
              <a:buFont typeface="Wingdings" pitchFamily="2" charset="2"/>
              <a:buNone/>
            </a:pPr>
            <a:r>
              <a:rPr lang="sk-SK" smtClean="0"/>
              <a:t>Thank you for your attention</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ástupný symbol päty 1"/>
          <p:cNvSpPr>
            <a:spLocks noGrp="1"/>
          </p:cNvSpPr>
          <p:nvPr>
            <p:ph type="ftr" sz="quarter" idx="10"/>
          </p:nvPr>
        </p:nvSpPr>
        <p:spPr>
          <a:noFill/>
        </p:spPr>
        <p:txBody>
          <a:bodyPr/>
          <a:lstStyle/>
          <a:p>
            <a:r>
              <a:rPr lang="sk-SK" smtClean="0"/>
              <a:t>Digital Library 2014                                                                                           April 3, 2014   </a:t>
            </a:r>
          </a:p>
        </p:txBody>
      </p:sp>
      <p:sp>
        <p:nvSpPr>
          <p:cNvPr id="17410" name="Nadpis 1"/>
          <p:cNvSpPr>
            <a:spLocks noGrp="1"/>
          </p:cNvSpPr>
          <p:nvPr>
            <p:ph type="title" idx="4294967295"/>
          </p:nvPr>
        </p:nvSpPr>
        <p:spPr/>
        <p:txBody>
          <a:bodyPr/>
          <a:lstStyle/>
          <a:p>
            <a:pPr eaLnBrk="1" hangingPunct="1"/>
            <a:endParaRPr lang="sk-SK" smtClean="0"/>
          </a:p>
        </p:txBody>
      </p:sp>
      <p:sp>
        <p:nvSpPr>
          <p:cNvPr id="17411" name="Zástupný symbol obsahu 2"/>
          <p:cNvSpPr>
            <a:spLocks noGrp="1"/>
          </p:cNvSpPr>
          <p:nvPr>
            <p:ph idx="4294967295"/>
          </p:nvPr>
        </p:nvSpPr>
        <p:spPr/>
        <p:txBody>
          <a:bodyPr/>
          <a:lstStyle/>
          <a:p>
            <a:pPr eaLnBrk="1" hangingPunct="1">
              <a:lnSpc>
                <a:spcPct val="80000"/>
              </a:lnSpc>
            </a:pPr>
            <a:r>
              <a:rPr lang="en-US" sz="1600" smtClean="0"/>
              <a:t>The strategic objective of the project is to establish national center of excellence for research, conservation and accessibility of cultural and scientific heritage with internationally recognized basic research </a:t>
            </a:r>
            <a:endParaRPr lang="sk-SK" sz="1600" smtClean="0"/>
          </a:p>
          <a:p>
            <a:pPr eaLnBrk="1" hangingPunct="1">
              <a:lnSpc>
                <a:spcPct val="80000"/>
              </a:lnSpc>
            </a:pPr>
            <a:r>
              <a:rPr lang="en-US" sz="1600" smtClean="0"/>
              <a:t>The project will contribute to improving the technical infrastructure of top research institutes in the field of protection and accessibility of cultural and scientific heritage in the Žilina region, with the current level of technical infrastructure</a:t>
            </a:r>
            <a:r>
              <a:rPr lang="sk-SK" sz="1600" smtClean="0"/>
              <a:t>. The i</a:t>
            </a:r>
            <a:r>
              <a:rPr lang="en-US" sz="1600" smtClean="0"/>
              <a:t>mplementation of the project </a:t>
            </a:r>
            <a:r>
              <a:rPr lang="sk-SK" sz="1600" smtClean="0"/>
              <a:t>will </a:t>
            </a:r>
            <a:r>
              <a:rPr lang="en-US" sz="1600" smtClean="0"/>
              <a:t>significantly improve the conditions of the educational process and </a:t>
            </a:r>
            <a:r>
              <a:rPr lang="sk-SK" sz="1600" smtClean="0"/>
              <a:t>will </a:t>
            </a:r>
            <a:r>
              <a:rPr lang="en-US" sz="1600" smtClean="0"/>
              <a:t>prepare a new generation of scientists</a:t>
            </a:r>
            <a:endParaRPr lang="sk-SK" sz="1600" smtClean="0"/>
          </a:p>
          <a:p>
            <a:pPr eaLnBrk="1" hangingPunct="1">
              <a:lnSpc>
                <a:spcPct val="80000"/>
              </a:lnSpc>
            </a:pPr>
            <a:r>
              <a:rPr lang="sk-SK" sz="1600" smtClean="0"/>
              <a:t>Research tasks:</a:t>
            </a:r>
          </a:p>
          <a:p>
            <a:pPr lvl="1" eaLnBrk="1" hangingPunct="1">
              <a:lnSpc>
                <a:spcPct val="80000"/>
              </a:lnSpc>
              <a:buClr>
                <a:schemeClr val="tx1"/>
              </a:buClr>
              <a:buFont typeface="Wingdings" pitchFamily="2" charset="2"/>
              <a:buChar char="Ø"/>
            </a:pPr>
            <a:r>
              <a:rPr lang="sk-SK" sz="1600" smtClean="0"/>
              <a:t>Text mining (theoretical research)</a:t>
            </a:r>
          </a:p>
          <a:p>
            <a:pPr lvl="1" eaLnBrk="1" hangingPunct="1">
              <a:lnSpc>
                <a:spcPct val="80000"/>
              </a:lnSpc>
              <a:buClr>
                <a:schemeClr val="tx1"/>
              </a:buClr>
              <a:buFont typeface="Wingdings" pitchFamily="2" charset="2"/>
              <a:buChar char="Ø"/>
            </a:pPr>
            <a:r>
              <a:rPr lang="sk-SK" sz="1600" smtClean="0"/>
              <a:t>Research of physico-chemical properties of analog media (theoretical and practical research) </a:t>
            </a:r>
          </a:p>
          <a:p>
            <a:pPr lvl="1" eaLnBrk="1" hangingPunct="1">
              <a:lnSpc>
                <a:spcPct val="80000"/>
              </a:lnSpc>
              <a:buClr>
                <a:schemeClr val="tx1"/>
              </a:buClr>
              <a:buFont typeface="Wingdings" pitchFamily="2" charset="2"/>
              <a:buChar char="Ø"/>
            </a:pPr>
            <a:r>
              <a:rPr lang="sk-SK" sz="1600" smtClean="0"/>
              <a:t>Research of fonts of historical book documents (theoretical and practical research) </a:t>
            </a:r>
          </a:p>
          <a:p>
            <a:pPr lvl="1" eaLnBrk="1" hangingPunct="1">
              <a:lnSpc>
                <a:spcPct val="80000"/>
              </a:lnSpc>
              <a:buClr>
                <a:schemeClr val="tx1"/>
              </a:buClr>
              <a:buFont typeface="Wingdings" pitchFamily="2" charset="2"/>
              <a:buChar char="Ø"/>
            </a:pPr>
            <a:r>
              <a:rPr lang="sk-SK" sz="1600" smtClean="0"/>
              <a:t>Research and evaluation methods and tools for making available digital content - Automatic Document Classification</a:t>
            </a:r>
          </a:p>
          <a:p>
            <a:pPr lvl="1" eaLnBrk="1" hangingPunct="1">
              <a:lnSpc>
                <a:spcPct val="80000"/>
              </a:lnSpc>
              <a:buClr>
                <a:schemeClr val="tx1"/>
              </a:buClr>
              <a:buFont typeface="Wingdings" pitchFamily="2" charset="2"/>
              <a:buChar char="Ø"/>
            </a:pPr>
            <a:r>
              <a:rPr lang="sk-SK" sz="1600" smtClean="0"/>
              <a:t>Heuristic and source research of History of Book Culture</a:t>
            </a:r>
          </a:p>
        </p:txBody>
      </p:sp>
      <p:pic>
        <p:nvPicPr>
          <p:cNvPr id="17412" name="Obrázok 3"/>
          <p:cNvPicPr>
            <a:picLocks noChangeAspect="1"/>
          </p:cNvPicPr>
          <p:nvPr/>
        </p:nvPicPr>
        <p:blipFill>
          <a:blip r:embed="rId2"/>
          <a:srcRect/>
          <a:stretch>
            <a:fillRect/>
          </a:stretch>
        </p:blipFill>
        <p:spPr bwMode="auto">
          <a:xfrm>
            <a:off x="3635375" y="404813"/>
            <a:ext cx="147637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Zástupný symbol päty 1"/>
          <p:cNvSpPr>
            <a:spLocks noGrp="1"/>
          </p:cNvSpPr>
          <p:nvPr>
            <p:ph type="ftr" sz="quarter" idx="10"/>
          </p:nvPr>
        </p:nvSpPr>
        <p:spPr>
          <a:noFill/>
        </p:spPr>
        <p:txBody>
          <a:bodyPr/>
          <a:lstStyle/>
          <a:p>
            <a:r>
              <a:rPr lang="sk-SK" smtClean="0"/>
              <a:t>Digital Library 2014                                                                                           April 3, 2014   </a:t>
            </a:r>
          </a:p>
        </p:txBody>
      </p:sp>
      <p:sp>
        <p:nvSpPr>
          <p:cNvPr id="18434" name="Nadpis 1"/>
          <p:cNvSpPr>
            <a:spLocks noGrp="1"/>
          </p:cNvSpPr>
          <p:nvPr>
            <p:ph type="title" idx="4294967295"/>
          </p:nvPr>
        </p:nvSpPr>
        <p:spPr/>
        <p:txBody>
          <a:bodyPr/>
          <a:lstStyle/>
          <a:p>
            <a:pPr eaLnBrk="1" hangingPunct="1"/>
            <a:r>
              <a:rPr lang="sk-SK" smtClean="0"/>
              <a:t>Project - basic information</a:t>
            </a:r>
          </a:p>
        </p:txBody>
      </p:sp>
      <p:sp>
        <p:nvSpPr>
          <p:cNvPr id="18435" name="Zástupný symbol obsahu 2"/>
          <p:cNvSpPr>
            <a:spLocks noGrp="1"/>
          </p:cNvSpPr>
          <p:nvPr>
            <p:ph idx="4294967295"/>
          </p:nvPr>
        </p:nvSpPr>
        <p:spPr/>
        <p:txBody>
          <a:bodyPr/>
          <a:lstStyle/>
          <a:p>
            <a:pPr eaLnBrk="1" hangingPunct="1">
              <a:lnSpc>
                <a:spcPct val="80000"/>
              </a:lnSpc>
              <a:buFont typeface="Wingdings" pitchFamily="2" charset="2"/>
              <a:buNone/>
            </a:pPr>
            <a:r>
              <a:rPr lang="en-US" sz="2200" smtClean="0"/>
              <a:t>The project is co-financed by the European Regional Development Fund under the OP Research and Development (ITMS: 26220120061). </a:t>
            </a:r>
            <a:endParaRPr lang="sk-SK" sz="2200" smtClean="0"/>
          </a:p>
          <a:p>
            <a:pPr eaLnBrk="1" hangingPunct="1">
              <a:lnSpc>
                <a:spcPct val="80000"/>
              </a:lnSpc>
            </a:pPr>
            <a:r>
              <a:rPr lang="en-US" sz="2200" smtClean="0"/>
              <a:t>Period of project: 2010-201</a:t>
            </a:r>
            <a:r>
              <a:rPr lang="sk-SK" sz="2200" smtClean="0"/>
              <a:t>4</a:t>
            </a:r>
            <a:r>
              <a:rPr lang="en-US" sz="2200" smtClean="0"/>
              <a:t> </a:t>
            </a:r>
            <a:endParaRPr lang="sk-SK" sz="2200" smtClean="0"/>
          </a:p>
          <a:p>
            <a:pPr eaLnBrk="1" hangingPunct="1">
              <a:lnSpc>
                <a:spcPct val="80000"/>
              </a:lnSpc>
            </a:pPr>
            <a:r>
              <a:rPr lang="en-US" sz="2200" smtClean="0"/>
              <a:t>Money for the project: 4.3 million. € </a:t>
            </a:r>
            <a:endParaRPr lang="sk-SK" sz="2200" smtClean="0"/>
          </a:p>
          <a:p>
            <a:pPr eaLnBrk="1" hangingPunct="1">
              <a:lnSpc>
                <a:spcPct val="80000"/>
              </a:lnSpc>
            </a:pPr>
            <a:r>
              <a:rPr lang="en-US" sz="2200" smtClean="0"/>
              <a:t>Grantees: University of Žilina </a:t>
            </a:r>
            <a:endParaRPr lang="sk-SK" sz="2200" smtClean="0"/>
          </a:p>
          <a:p>
            <a:pPr eaLnBrk="1" hangingPunct="1">
              <a:lnSpc>
                <a:spcPct val="80000"/>
              </a:lnSpc>
            </a:pPr>
            <a:r>
              <a:rPr lang="en-US" sz="2200" smtClean="0"/>
              <a:t>Partner: </a:t>
            </a:r>
            <a:r>
              <a:rPr lang="sk-SK" sz="2200" smtClean="0"/>
              <a:t>the </a:t>
            </a:r>
            <a:r>
              <a:rPr lang="en-US" sz="2200" smtClean="0"/>
              <a:t>Slovak National Library</a:t>
            </a:r>
            <a:r>
              <a:rPr lang="sk-SK" sz="2200" smtClean="0"/>
              <a:t> in Martin</a:t>
            </a:r>
          </a:p>
          <a:p>
            <a:pPr eaLnBrk="1" hangingPunct="1">
              <a:lnSpc>
                <a:spcPct val="80000"/>
              </a:lnSpc>
              <a:buFont typeface="Wingdings" pitchFamily="2" charset="2"/>
              <a:buNone/>
            </a:pPr>
            <a:endParaRPr lang="sk-SK" sz="2400" smtClean="0"/>
          </a:p>
          <a:p>
            <a:pPr eaLnBrk="1" hangingPunct="1">
              <a:lnSpc>
                <a:spcPct val="80000"/>
              </a:lnSpc>
              <a:buFont typeface="Wingdings" pitchFamily="2" charset="2"/>
              <a:buNone/>
            </a:pPr>
            <a:r>
              <a:rPr lang="en-US" sz="2200" b="1" smtClean="0"/>
              <a:t>Specific objective: Achieve significant results in research, conservation and presentation of cultural and scientific heritage </a:t>
            </a:r>
            <a:endParaRPr lang="sk-SK" sz="2200" smtClean="0"/>
          </a:p>
          <a:p>
            <a:pPr eaLnBrk="1" hangingPunct="1">
              <a:lnSpc>
                <a:spcPct val="80000"/>
              </a:lnSpc>
            </a:pPr>
            <a:endParaRPr lang="sk-SK" sz="2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ástupný symbol päty 1"/>
          <p:cNvSpPr>
            <a:spLocks noGrp="1"/>
          </p:cNvSpPr>
          <p:nvPr>
            <p:ph type="ftr" sz="quarter" idx="10"/>
          </p:nvPr>
        </p:nvSpPr>
        <p:spPr>
          <a:noFill/>
        </p:spPr>
        <p:txBody>
          <a:bodyPr/>
          <a:lstStyle/>
          <a:p>
            <a:r>
              <a:rPr lang="sk-SK" smtClean="0"/>
              <a:t>Digital Library 2014                                                                                           April 3, 2014   </a:t>
            </a:r>
          </a:p>
        </p:txBody>
      </p:sp>
      <p:sp>
        <p:nvSpPr>
          <p:cNvPr id="19458" name="Nadpis 1"/>
          <p:cNvSpPr>
            <a:spLocks noGrp="1"/>
          </p:cNvSpPr>
          <p:nvPr>
            <p:ph type="title" idx="4294967295"/>
          </p:nvPr>
        </p:nvSpPr>
        <p:spPr/>
        <p:txBody>
          <a:bodyPr/>
          <a:lstStyle/>
          <a:p>
            <a:pPr eaLnBrk="1" hangingPunct="1"/>
            <a:r>
              <a:rPr lang="en-US" smtClean="0"/>
              <a:t>The objective of research activity</a:t>
            </a:r>
            <a:endParaRPr lang="sk-SK" smtClean="0"/>
          </a:p>
        </p:txBody>
      </p:sp>
      <p:sp>
        <p:nvSpPr>
          <p:cNvPr id="19459" name="Zástupný symbol obsahu 2"/>
          <p:cNvSpPr>
            <a:spLocks noGrp="1"/>
          </p:cNvSpPr>
          <p:nvPr>
            <p:ph idx="4294967295"/>
          </p:nvPr>
        </p:nvSpPr>
        <p:spPr/>
        <p:txBody>
          <a:bodyPr/>
          <a:lstStyle/>
          <a:p>
            <a:pPr marL="0" indent="0" eaLnBrk="1" hangingPunct="1">
              <a:lnSpc>
                <a:spcPct val="80000"/>
              </a:lnSpc>
              <a:buFont typeface="Wingdings" pitchFamily="2" charset="2"/>
              <a:buChar char="Ø"/>
            </a:pPr>
            <a:r>
              <a:rPr lang="sk-SK" sz="2700" smtClean="0"/>
              <a:t> </a:t>
            </a:r>
            <a:r>
              <a:rPr lang="en-US" sz="2400" smtClean="0"/>
              <a:t>Demonstrate the potential of the newly built center to produce quality scientific outputs using a new, high-quality infrastructure built under the proposed project</a:t>
            </a:r>
            <a:endParaRPr lang="sk-SK" sz="2400" smtClean="0"/>
          </a:p>
          <a:p>
            <a:pPr marL="0" indent="0" eaLnBrk="1" hangingPunct="1">
              <a:lnSpc>
                <a:spcPct val="80000"/>
              </a:lnSpc>
              <a:buFont typeface="Wingdings" pitchFamily="2" charset="2"/>
              <a:buChar char="Ø"/>
            </a:pPr>
            <a:r>
              <a:rPr lang="sk-SK" sz="2400" smtClean="0"/>
              <a:t> </a:t>
            </a:r>
            <a:r>
              <a:rPr lang="en-US" sz="2400" smtClean="0"/>
              <a:t>Design and develop ICT-based collaboration platform </a:t>
            </a:r>
            <a:r>
              <a:rPr lang="sk-SK" sz="2400" smtClean="0"/>
              <a:t>for </a:t>
            </a:r>
            <a:r>
              <a:rPr lang="en-US" sz="2400" smtClean="0"/>
              <a:t>staff of the Centre and various institutions (especially libraries, museums, archives, universities)</a:t>
            </a:r>
            <a:endParaRPr lang="sk-SK" sz="2400" smtClean="0"/>
          </a:p>
          <a:p>
            <a:pPr marL="0" indent="0" eaLnBrk="1" hangingPunct="1">
              <a:lnSpc>
                <a:spcPct val="80000"/>
              </a:lnSpc>
              <a:buFont typeface="Wingdings" pitchFamily="2" charset="2"/>
              <a:buChar char="Ø"/>
            </a:pPr>
            <a:r>
              <a:rPr lang="sk-SK" sz="2400" smtClean="0"/>
              <a:t> </a:t>
            </a:r>
            <a:r>
              <a:rPr lang="en-US" sz="2400" smtClean="0"/>
              <a:t>Specific outcome will be created and pilot projects using proven model of cultural, scientific and intellectual heritage for educational purposes in order to be fully implemented in the model in education using the latest technology</a:t>
            </a:r>
            <a:endParaRPr lang="sk-SK"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Zástupný symbol päty 3"/>
          <p:cNvSpPr>
            <a:spLocks noGrp="1"/>
          </p:cNvSpPr>
          <p:nvPr>
            <p:ph type="ftr" sz="quarter" idx="10"/>
          </p:nvPr>
        </p:nvSpPr>
        <p:spPr>
          <a:noFill/>
        </p:spPr>
        <p:txBody>
          <a:bodyPr/>
          <a:lstStyle/>
          <a:p>
            <a:r>
              <a:rPr lang="sk-SK" smtClean="0"/>
              <a:t>Digital Library 2014                                                                                           April 3, 2014   </a:t>
            </a:r>
          </a:p>
        </p:txBody>
      </p:sp>
      <p:sp>
        <p:nvSpPr>
          <p:cNvPr id="20482" name="Rectangle 2"/>
          <p:cNvSpPr>
            <a:spLocks noGrp="1" noChangeArrowheads="1"/>
          </p:cNvSpPr>
          <p:nvPr>
            <p:ph type="title"/>
          </p:nvPr>
        </p:nvSpPr>
        <p:spPr/>
        <p:txBody>
          <a:bodyPr/>
          <a:lstStyle/>
          <a:p>
            <a:pPr eaLnBrk="1" hangingPunct="1"/>
            <a:r>
              <a:rPr lang="sk-SK" smtClean="0"/>
              <a:t>Library Tranovský</a:t>
            </a:r>
          </a:p>
        </p:txBody>
      </p:sp>
      <p:sp>
        <p:nvSpPr>
          <p:cNvPr id="20483" name="Rectangle 3"/>
          <p:cNvSpPr>
            <a:spLocks noGrp="1" noChangeArrowheads="1"/>
          </p:cNvSpPr>
          <p:nvPr>
            <p:ph type="body" idx="1"/>
          </p:nvPr>
        </p:nvSpPr>
        <p:spPr>
          <a:xfrm>
            <a:off x="468313" y="2349500"/>
            <a:ext cx="8229600" cy="3886200"/>
          </a:xfrm>
        </p:spPr>
        <p:txBody>
          <a:bodyPr/>
          <a:lstStyle/>
          <a:p>
            <a:pPr eaLnBrk="1" hangingPunct="1">
              <a:lnSpc>
                <a:spcPct val="90000"/>
              </a:lnSpc>
            </a:pPr>
            <a:r>
              <a:rPr lang="sk-SK" sz="2400" smtClean="0"/>
              <a:t>Juraj Tranovský (or Tranoscius Třanowský, Třánowsky, Trzanowski, Trzanovský; Georgius Tranoscius / Tranoscyus)</a:t>
            </a:r>
          </a:p>
          <a:p>
            <a:pPr eaLnBrk="1" hangingPunct="1">
              <a:lnSpc>
                <a:spcPct val="90000"/>
              </a:lnSpc>
            </a:pPr>
            <a:r>
              <a:rPr lang="sk-SK" sz="2400" smtClean="0"/>
              <a:t>Born on March 27, 1592, Cieszyn - † May 29, 1637, Liptovský Mikuláš was a Slovak Lutheran pastor and creator of Czech and Latin spiritual songs and prayers. He is important representative of Slovak Baroque literature</a:t>
            </a:r>
          </a:p>
          <a:p>
            <a:pPr eaLnBrk="1" hangingPunct="1">
              <a:lnSpc>
                <a:spcPct val="90000"/>
              </a:lnSpc>
            </a:pPr>
            <a:r>
              <a:rPr lang="sk-SK" sz="2400" smtClean="0"/>
              <a:t>His the most important work is the hymnal Cithara sanctorum ... which became the first Protestant hymnal printed in Slovakia - 1636</a:t>
            </a:r>
          </a:p>
        </p:txBody>
      </p:sp>
      <p:pic>
        <p:nvPicPr>
          <p:cNvPr id="20484" name="Picture 5" descr="Juraj Tranovský"/>
          <p:cNvPicPr>
            <a:picLocks noChangeAspect="1" noChangeArrowheads="1"/>
          </p:cNvPicPr>
          <p:nvPr/>
        </p:nvPicPr>
        <p:blipFill>
          <a:blip r:embed="rId2"/>
          <a:srcRect/>
          <a:stretch>
            <a:fillRect/>
          </a:stretch>
        </p:blipFill>
        <p:spPr bwMode="auto">
          <a:xfrm>
            <a:off x="7548563" y="0"/>
            <a:ext cx="1595437" cy="220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ástupný symbol päty 1"/>
          <p:cNvSpPr>
            <a:spLocks noGrp="1"/>
          </p:cNvSpPr>
          <p:nvPr>
            <p:ph type="ftr" sz="quarter" idx="10"/>
          </p:nvPr>
        </p:nvSpPr>
        <p:spPr>
          <a:noFill/>
        </p:spPr>
        <p:txBody>
          <a:bodyPr/>
          <a:lstStyle/>
          <a:p>
            <a:r>
              <a:rPr lang="sk-SK" smtClean="0"/>
              <a:t>Digital Library 2014                                                                                           April 3, 2014   </a:t>
            </a:r>
          </a:p>
        </p:txBody>
      </p:sp>
      <p:sp>
        <p:nvSpPr>
          <p:cNvPr id="21506" name="Nadpis 1"/>
          <p:cNvSpPr>
            <a:spLocks noGrp="1"/>
          </p:cNvSpPr>
          <p:nvPr>
            <p:ph type="title" idx="4294967295"/>
          </p:nvPr>
        </p:nvSpPr>
        <p:spPr/>
        <p:txBody>
          <a:bodyPr/>
          <a:lstStyle/>
          <a:p>
            <a:pPr eaLnBrk="1" hangingPunct="1"/>
            <a:r>
              <a:rPr lang="sk-SK" smtClean="0"/>
              <a:t>Library Tranovský</a:t>
            </a:r>
          </a:p>
        </p:txBody>
      </p:sp>
      <p:sp>
        <p:nvSpPr>
          <p:cNvPr id="21507" name="Zástupný symbol obsahu 2"/>
          <p:cNvSpPr>
            <a:spLocks noGrp="1"/>
          </p:cNvSpPr>
          <p:nvPr>
            <p:ph idx="4294967295"/>
          </p:nvPr>
        </p:nvSpPr>
        <p:spPr>
          <a:xfrm>
            <a:off x="468313" y="1989138"/>
            <a:ext cx="8229600" cy="3886200"/>
          </a:xfrm>
        </p:spPr>
        <p:txBody>
          <a:bodyPr/>
          <a:lstStyle/>
          <a:p>
            <a:pPr marL="0" indent="0" eaLnBrk="1" hangingPunct="1">
              <a:buFont typeface="Wingdings" pitchFamily="2" charset="2"/>
              <a:buChar char="Ø"/>
            </a:pPr>
            <a:r>
              <a:rPr lang="sk-SK" sz="2000" smtClean="0"/>
              <a:t> Foundation: end of the 19th century</a:t>
            </a:r>
          </a:p>
          <a:p>
            <a:pPr marL="0" indent="0" eaLnBrk="1" hangingPunct="1">
              <a:buFont typeface="Wingdings" pitchFamily="2" charset="2"/>
              <a:buChar char="Ø"/>
            </a:pPr>
            <a:r>
              <a:rPr lang="sk-SK" sz="2000" smtClean="0"/>
              <a:t> Founder of the library: Ján Mocko, Protestant priest, bibliophile</a:t>
            </a:r>
          </a:p>
          <a:p>
            <a:pPr marL="0" indent="0" eaLnBrk="1" hangingPunct="1">
              <a:buFont typeface="Wingdings" pitchFamily="2" charset="2"/>
              <a:buChar char="Ø"/>
            </a:pPr>
            <a:r>
              <a:rPr lang="sk-SK" sz="2000" smtClean="0"/>
              <a:t> Collection: 2 500 library and archival units, </a:t>
            </a:r>
          </a:p>
          <a:p>
            <a:pPr marL="0" indent="0" eaLnBrk="1" hangingPunct="1">
              <a:buFont typeface="Wingdings" pitchFamily="2" charset="2"/>
              <a:buNone/>
            </a:pPr>
            <a:r>
              <a:rPr lang="sk-SK" sz="2000" smtClean="0"/>
              <a:t>unique set of hymns, theological and Protestant religious literature </a:t>
            </a:r>
          </a:p>
          <a:p>
            <a:pPr marL="0" indent="0" eaLnBrk="1" hangingPunct="1">
              <a:buFont typeface="Wingdings" pitchFamily="2" charset="2"/>
              <a:buChar char="Ø"/>
            </a:pPr>
            <a:r>
              <a:rPr lang="sk-SK" sz="2000" smtClean="0"/>
              <a:t> Collection covers 16th – 20th centuries</a:t>
            </a:r>
            <a:br>
              <a:rPr lang="sk-SK" sz="2000" smtClean="0"/>
            </a:br>
            <a:endParaRPr lang="sk-SK" sz="2000" smtClean="0"/>
          </a:p>
        </p:txBody>
      </p:sp>
      <p:sp>
        <p:nvSpPr>
          <p:cNvPr id="21508" name="AutoShape 5"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k-SK"/>
          </a:p>
        </p:txBody>
      </p:sp>
      <p:sp>
        <p:nvSpPr>
          <p:cNvPr id="21509" name="AutoShape 7"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sk-SK"/>
          </a:p>
        </p:txBody>
      </p:sp>
      <p:pic>
        <p:nvPicPr>
          <p:cNvPr id="21510" name="Picture 9" descr="Ján Mocko"/>
          <p:cNvPicPr>
            <a:picLocks noChangeAspect="1" noChangeArrowheads="1"/>
          </p:cNvPicPr>
          <p:nvPr/>
        </p:nvPicPr>
        <p:blipFill>
          <a:blip r:embed="rId2"/>
          <a:srcRect/>
          <a:stretch>
            <a:fillRect/>
          </a:stretch>
        </p:blipFill>
        <p:spPr bwMode="auto">
          <a:xfrm>
            <a:off x="6443663" y="3716338"/>
            <a:ext cx="1657350"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Zástupný symbol päty 1"/>
          <p:cNvSpPr>
            <a:spLocks noGrp="1"/>
          </p:cNvSpPr>
          <p:nvPr>
            <p:ph type="ftr" sz="quarter" idx="10"/>
          </p:nvPr>
        </p:nvSpPr>
        <p:spPr>
          <a:noFill/>
        </p:spPr>
        <p:txBody>
          <a:bodyPr/>
          <a:lstStyle/>
          <a:p>
            <a:r>
              <a:rPr lang="sk-SK" smtClean="0"/>
              <a:t>Digital Library 2014                                                                                           April 3, 2014   </a:t>
            </a:r>
          </a:p>
        </p:txBody>
      </p:sp>
      <p:sp>
        <p:nvSpPr>
          <p:cNvPr id="22530" name="Nadpis 1"/>
          <p:cNvSpPr>
            <a:spLocks noGrp="1"/>
          </p:cNvSpPr>
          <p:nvPr>
            <p:ph type="title" idx="4294967295"/>
          </p:nvPr>
        </p:nvSpPr>
        <p:spPr>
          <a:xfrm>
            <a:off x="468313" y="260350"/>
            <a:ext cx="8229600" cy="1143000"/>
          </a:xfrm>
        </p:spPr>
        <p:txBody>
          <a:bodyPr/>
          <a:lstStyle/>
          <a:p>
            <a:pPr eaLnBrk="1" hangingPunct="1"/>
            <a:r>
              <a:rPr lang="sk-SK" smtClean="0"/>
              <a:t>Library Tranovský</a:t>
            </a:r>
          </a:p>
        </p:txBody>
      </p:sp>
      <p:sp>
        <p:nvSpPr>
          <p:cNvPr id="22531" name="Zástupný symbol obsahu 2"/>
          <p:cNvSpPr>
            <a:spLocks noGrp="1"/>
          </p:cNvSpPr>
          <p:nvPr>
            <p:ph idx="4294967295"/>
          </p:nvPr>
        </p:nvSpPr>
        <p:spPr/>
        <p:txBody>
          <a:bodyPr/>
          <a:lstStyle/>
          <a:p>
            <a:pPr marL="0" indent="0" eaLnBrk="1" hangingPunct="1">
              <a:buFont typeface="Wingdings" pitchFamily="2" charset="2"/>
              <a:buNone/>
            </a:pPr>
            <a:r>
              <a:rPr lang="en-US" smtClean="0"/>
              <a:t>Objective: to carry out its professional processing, treatment, digitize its </a:t>
            </a:r>
            <a:r>
              <a:rPr lang="sk-SK" smtClean="0"/>
              <a:t>collection,</a:t>
            </a:r>
            <a:r>
              <a:rPr lang="en-US" smtClean="0"/>
              <a:t> </a:t>
            </a:r>
            <a:r>
              <a:rPr lang="sk-SK" smtClean="0"/>
              <a:t>cataloguing</a:t>
            </a:r>
            <a:r>
              <a:rPr lang="en-US" smtClean="0"/>
              <a:t> and scientific analysis, and on the basis of archival and library materials to prepare its complex history, to create a model process and instructions on how to proceed in modern processing and presenting the history of library</a:t>
            </a:r>
            <a:endParaRPr lang="sk-SK"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ástupný symbol päty 1"/>
          <p:cNvSpPr>
            <a:spLocks noGrp="1"/>
          </p:cNvSpPr>
          <p:nvPr>
            <p:ph type="ftr" sz="quarter" idx="10"/>
          </p:nvPr>
        </p:nvSpPr>
        <p:spPr>
          <a:noFill/>
        </p:spPr>
        <p:txBody>
          <a:bodyPr/>
          <a:lstStyle/>
          <a:p>
            <a:r>
              <a:rPr lang="sk-SK" smtClean="0"/>
              <a:t>Digital Library 2014                                                                                           April 3, 2014   </a:t>
            </a:r>
          </a:p>
        </p:txBody>
      </p:sp>
      <p:sp>
        <p:nvSpPr>
          <p:cNvPr id="23554" name="Nadpis 1"/>
          <p:cNvSpPr>
            <a:spLocks noGrp="1"/>
          </p:cNvSpPr>
          <p:nvPr>
            <p:ph type="title" idx="4294967295"/>
          </p:nvPr>
        </p:nvSpPr>
        <p:spPr/>
        <p:txBody>
          <a:bodyPr/>
          <a:lstStyle/>
          <a:p>
            <a:pPr eaLnBrk="1" hangingPunct="1"/>
            <a:r>
              <a:rPr lang="sk-SK" smtClean="0"/>
              <a:t>The most significant subcollections</a:t>
            </a:r>
          </a:p>
        </p:txBody>
      </p:sp>
      <p:sp>
        <p:nvSpPr>
          <p:cNvPr id="23555" name="Zástupný symbol obsahu 2"/>
          <p:cNvSpPr>
            <a:spLocks noGrp="1"/>
          </p:cNvSpPr>
          <p:nvPr>
            <p:ph idx="4294967295"/>
          </p:nvPr>
        </p:nvSpPr>
        <p:spPr>
          <a:xfrm>
            <a:off x="457200" y="1981200"/>
            <a:ext cx="8229600" cy="3679825"/>
          </a:xfrm>
        </p:spPr>
        <p:txBody>
          <a:bodyPr/>
          <a:lstStyle/>
          <a:p>
            <a:pPr marL="0" indent="0" eaLnBrk="1" hangingPunct="1">
              <a:lnSpc>
                <a:spcPct val="80000"/>
              </a:lnSpc>
              <a:buFont typeface="Wingdings" pitchFamily="2" charset="2"/>
              <a:buNone/>
            </a:pPr>
            <a:r>
              <a:rPr lang="en-US" sz="2800" smtClean="0"/>
              <a:t>Collection Cithara sanctorum </a:t>
            </a:r>
            <a:r>
              <a:rPr lang="sk-SK" sz="2800" smtClean="0"/>
              <a:t>(215 editions)</a:t>
            </a:r>
            <a:endParaRPr lang="en-US" sz="2800" smtClean="0"/>
          </a:p>
          <a:p>
            <a:pPr marL="0" indent="0" eaLnBrk="1" hangingPunct="1">
              <a:lnSpc>
                <a:spcPct val="80000"/>
              </a:lnSpc>
              <a:buFont typeface="Wingdings" pitchFamily="2" charset="2"/>
              <a:buNone/>
            </a:pPr>
            <a:r>
              <a:rPr lang="en-US" sz="2800" smtClean="0"/>
              <a:t>Collection of hymn books except Cithara sanctorum </a:t>
            </a:r>
          </a:p>
          <a:p>
            <a:pPr marL="0" indent="0" eaLnBrk="1" hangingPunct="1">
              <a:lnSpc>
                <a:spcPct val="80000"/>
              </a:lnSpc>
              <a:buFont typeface="Wingdings" pitchFamily="2" charset="2"/>
              <a:buNone/>
            </a:pPr>
            <a:r>
              <a:rPr lang="en-US" sz="2800" smtClean="0"/>
              <a:t>Collection </a:t>
            </a:r>
            <a:r>
              <a:rPr lang="sk-SK" sz="2800" smtClean="0"/>
              <a:t>of </a:t>
            </a:r>
            <a:r>
              <a:rPr lang="en-US" sz="2800" smtClean="0"/>
              <a:t>Lutheran hymnal </a:t>
            </a:r>
          </a:p>
          <a:p>
            <a:pPr marL="0" indent="0" eaLnBrk="1" hangingPunct="1">
              <a:lnSpc>
                <a:spcPct val="80000"/>
              </a:lnSpc>
              <a:buFont typeface="Wingdings" pitchFamily="2" charset="2"/>
              <a:buNone/>
            </a:pPr>
            <a:r>
              <a:rPr lang="en-US" sz="2800" smtClean="0"/>
              <a:t>Collection of Bibles </a:t>
            </a:r>
          </a:p>
          <a:p>
            <a:pPr marL="0" indent="0" eaLnBrk="1" hangingPunct="1">
              <a:lnSpc>
                <a:spcPct val="80000"/>
              </a:lnSpc>
              <a:buFont typeface="Wingdings" pitchFamily="2" charset="2"/>
              <a:buNone/>
            </a:pPr>
            <a:r>
              <a:rPr lang="en-US" sz="2800" smtClean="0"/>
              <a:t>Collection of manuscripts </a:t>
            </a:r>
          </a:p>
          <a:p>
            <a:pPr marL="0" indent="0" eaLnBrk="1" hangingPunct="1">
              <a:lnSpc>
                <a:spcPct val="80000"/>
              </a:lnSpc>
              <a:buFont typeface="Wingdings" pitchFamily="2" charset="2"/>
              <a:buNone/>
            </a:pPr>
            <a:r>
              <a:rPr lang="en-US" sz="2800" smtClean="0"/>
              <a:t>Collection of church records </a:t>
            </a:r>
          </a:p>
          <a:p>
            <a:pPr marL="0" indent="0" eaLnBrk="1" hangingPunct="1">
              <a:lnSpc>
                <a:spcPct val="80000"/>
              </a:lnSpc>
              <a:buFont typeface="Wingdings" pitchFamily="2" charset="2"/>
              <a:buNone/>
            </a:pPr>
            <a:r>
              <a:rPr lang="en-US" sz="2800" smtClean="0"/>
              <a:t>Collection of musical scores </a:t>
            </a:r>
          </a:p>
          <a:p>
            <a:pPr marL="0" indent="0" eaLnBrk="1" hangingPunct="1">
              <a:lnSpc>
                <a:spcPct val="80000"/>
              </a:lnSpc>
              <a:buFont typeface="Wingdings" pitchFamily="2" charset="2"/>
              <a:buNone/>
            </a:pPr>
            <a:r>
              <a:rPr lang="en-US" sz="2800" smtClean="0"/>
              <a:t>Collection of extra books</a:t>
            </a:r>
            <a:endParaRPr lang="sk-SK" sz="2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393</TotalTime>
  <Words>1618</Words>
  <Application>Microsoft Office PowerPoint</Application>
  <PresentationFormat>Prezentácia na obrazovke (4:3)</PresentationFormat>
  <Paragraphs>195</Paragraphs>
  <Slides>24</Slides>
  <Notes>2</Notes>
  <HiddenSlides>0</HiddenSlides>
  <MMClips>0</MMClips>
  <ScaleCrop>false</ScaleCrop>
  <HeadingPairs>
    <vt:vector size="6" baseType="variant">
      <vt:variant>
        <vt:lpstr>Použité písma</vt:lpstr>
      </vt:variant>
      <vt:variant>
        <vt:i4>5</vt:i4>
      </vt:variant>
      <vt:variant>
        <vt:lpstr>Šablóna návrhu</vt:lpstr>
      </vt:variant>
      <vt:variant>
        <vt:i4>2</vt:i4>
      </vt:variant>
      <vt:variant>
        <vt:lpstr>Nadpisy snímok</vt:lpstr>
      </vt:variant>
      <vt:variant>
        <vt:i4>24</vt:i4>
      </vt:variant>
    </vt:vector>
  </HeadingPairs>
  <TitlesOfParts>
    <vt:vector size="31" baseType="lpstr">
      <vt:lpstr>Arial</vt:lpstr>
      <vt:lpstr>Wingdings</vt:lpstr>
      <vt:lpstr>Calibri</vt:lpstr>
      <vt:lpstr>Arial Black</vt:lpstr>
      <vt:lpstr>Times New Roman</vt:lpstr>
      <vt:lpstr>Pixel</vt:lpstr>
      <vt:lpstr>Pixel</vt:lpstr>
      <vt:lpstr>Bibliographic Data for Academic Digital Library</vt:lpstr>
      <vt:lpstr>The background for this presentation</vt:lpstr>
      <vt:lpstr>Snímka 3</vt:lpstr>
      <vt:lpstr>Project - basic information</vt:lpstr>
      <vt:lpstr>The objective of research activity</vt:lpstr>
      <vt:lpstr>Library Tranovský</vt:lpstr>
      <vt:lpstr>Library Tranovský</vt:lpstr>
      <vt:lpstr>Library Tranovský</vt:lpstr>
      <vt:lpstr>The most significant subcollections</vt:lpstr>
      <vt:lpstr>Bibliographic description of collection items</vt:lpstr>
      <vt:lpstr>Cataloguing – what to achieve?</vt:lpstr>
      <vt:lpstr>AACR2 vs. RDA – pros and cons</vt:lpstr>
      <vt:lpstr>Why RDA?</vt:lpstr>
      <vt:lpstr>Sample of a record</vt:lpstr>
      <vt:lpstr>Snímka 15</vt:lpstr>
      <vt:lpstr>Snímka 16</vt:lpstr>
      <vt:lpstr>What should we do in the field of standards?</vt:lpstr>
      <vt:lpstr>Future of the Centre of Excellence</vt:lpstr>
      <vt:lpstr>Top trends in academic libraries (2012) </vt:lpstr>
      <vt:lpstr>Snímka 20</vt:lpstr>
      <vt:lpstr>BOOKEYE 3</vt:lpstr>
      <vt:lpstr>XINO</vt:lpstr>
      <vt:lpstr>MOBILE DATA CENTRE</vt:lpstr>
      <vt:lpstr>Snímka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Bibliographic data for (digital) academic library</dc:title>
  <dc:creator>User</dc:creator>
  <cp:lastModifiedBy>Uzivatel</cp:lastModifiedBy>
  <cp:revision>24</cp:revision>
  <dcterms:created xsi:type="dcterms:W3CDTF">2014-03-31T07:36:27Z</dcterms:created>
  <dcterms:modified xsi:type="dcterms:W3CDTF">2014-04-03T05:50:03Z</dcterms:modified>
</cp:coreProperties>
</file>