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83" r:id="rId2"/>
    <p:sldId id="486" r:id="rId3"/>
    <p:sldId id="494" r:id="rId4"/>
    <p:sldId id="541" r:id="rId5"/>
    <p:sldId id="525" r:id="rId6"/>
    <p:sldId id="540" r:id="rId7"/>
    <p:sldId id="484" r:id="rId8"/>
    <p:sldId id="493" r:id="rId9"/>
    <p:sldId id="492" r:id="rId10"/>
    <p:sldId id="536" r:id="rId11"/>
    <p:sldId id="554" r:id="rId12"/>
    <p:sldId id="539" r:id="rId13"/>
    <p:sldId id="291" r:id="rId14"/>
    <p:sldId id="543" r:id="rId15"/>
    <p:sldId id="544" r:id="rId16"/>
    <p:sldId id="523" r:id="rId17"/>
    <p:sldId id="267" r:id="rId18"/>
    <p:sldId id="498" r:id="rId19"/>
    <p:sldId id="508" r:id="rId20"/>
    <p:sldId id="485" r:id="rId21"/>
    <p:sldId id="548" r:id="rId22"/>
    <p:sldId id="547" r:id="rId23"/>
    <p:sldId id="482" r:id="rId24"/>
    <p:sldId id="289" r:id="rId25"/>
    <p:sldId id="553" r:id="rId26"/>
    <p:sldId id="552" r:id="rId27"/>
    <p:sldId id="521" r:id="rId28"/>
    <p:sldId id="491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4837B-DFCA-DA42-8A28-A940169C80F7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87F25-0B77-CF42-B5C2-5B27689166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4280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8150F-3B53-114B-909E-7F090DA890CB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006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8150F-3B53-114B-909E-7F090DA890CB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481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CB14-1368-6BC1-C61E-D907DF865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C086D-279D-A229-748D-31BE20FE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37023-CB9F-9760-D77F-CDF45B1F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DB5D2-3790-04C6-BBBF-52879FB4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FF3DE-9B48-E5CB-0F06-ECB484CB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9166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FC2-9605-AF60-2B39-43A531EB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FBBB9-67F2-9873-04F8-C7340AFE5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ABCEA-1FBE-9263-DAC6-D82FF75B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0B913-72D5-D816-2405-B428F9FC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E28EA-8273-370B-7ABE-2C2E4BBB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543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2D25B-A9F4-8CD3-4F9C-4E9B88049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2CA3D-A0FA-FD4E-5358-929A67E8F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16A66-ECF7-F89F-3F0E-B2A78714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7560A-651F-6D67-F1AF-8EC23119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E649D-4CA9-3054-A338-5FFBDD3E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403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8091-B512-AB4E-AECC-192419F5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999" y="6492875"/>
            <a:ext cx="720000" cy="365125"/>
          </a:xfrm>
          <a:prstGeom prst="rect">
            <a:avLst/>
          </a:prstGeom>
        </p:spPr>
        <p:txBody>
          <a:bodyPr/>
          <a:lstStyle/>
          <a:p>
            <a:pPr algn="ctr"/>
            <a:fld id="{23734089-3F09-314E-8095-49FF31ED309C}" type="slidenum">
              <a:rPr lang="en-CH" smtClean="0"/>
              <a:pPr algn="ctr"/>
              <a:t>‹#›</a:t>
            </a:fld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A3AFF-2A43-CC4C-B8E6-5CC6A26D3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6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F7CF-7152-4C70-B448-529E8F58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5C81-4BE0-8091-4851-D3067D7BB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F86DC-19C9-D350-7930-C36C920B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D940A-F632-1174-57AF-3D73BBC0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F8BA1-7F48-1977-2682-B2A7247F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24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6F7F-8445-B2A6-C854-229DDE1A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9D4C8-6402-26CD-3C57-C6029EF15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469F2-1086-9BF0-B4FC-93F20A4B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A713F-C76F-7505-4F42-B70DDACE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C31C5-8C89-6807-F3D0-84AA2556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8713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0BF2-1701-C69A-1753-E7C10722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A14B-1830-497D-28CF-153B81F71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4C059-943C-D58D-36C0-A6FD97480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6AF31-C3ED-CEAE-E0D5-3EE55320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83857-17A5-5E1C-1330-EA5DDA16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69442-096F-F428-156D-9D8D2FD2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606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09C15-C77F-D070-6154-0FE447EE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6B3E3-B48D-395C-8553-3B876E08A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68517-2B31-228D-A668-2CF53AF7D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AA611-74AD-3D72-7048-F4A43F179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2A3633-7C14-1BB4-094E-03B93CE57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170E3-27D7-39D9-970E-89DC9325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00ED9-DF73-9526-209C-08B6D21B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47B8D-CDAE-7AE0-12E2-3314DD7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723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39D7-05D1-C464-6EF9-947877D6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EF526-33F9-0492-3C90-19CE296B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CA77E-6295-6363-738A-7AD9AF88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AC40D-EEF6-4105-EC5F-87610589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8941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42733-A720-DA1A-15F3-8864F39E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F89A6-31BD-4CCB-87A2-C0AA37B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C35D8-CE7D-0C81-CE6A-2E3DA9E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031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7019-AD56-EB8A-EC06-D3A65A88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727A2-D968-CF6B-42EF-0101B1516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459B7-F067-4177-3527-5ECA9BBC0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7E0BA-F59A-4E02-CA0A-5089FC66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4027F-5B68-6F32-4195-A014A882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343B9-08E8-C6B0-49F1-ECFA1AF6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053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B2573-D609-0F35-FC54-233F6AC7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D08A05-33F8-0443-9A1D-C9BA2D8A4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AB06-7F67-D850-6F0F-F9E9A4929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2EFC5-061B-EBC9-4A4B-3EE31AC4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0FB6F-A05C-8312-59F8-A7101DF1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08536-F863-8A3E-BA67-7248744A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325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AAD7C-9CEE-335C-0A39-029338FA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5A1E6-4AF0-B684-5E33-6EFEFE9A7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A5BE-1468-E735-8C48-AC06DE909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E9B4-0909-F449-8548-B92A7D78A935}" type="datetimeFigureOut">
              <a:rPr lang="en-CH" smtClean="0"/>
              <a:t>05.09.22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B4AA7-272E-5A7F-28BE-3A6471D00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BE8E6-AEE7-540D-B819-759276DA3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3BB4-68AA-6441-9EC4-976C679FD01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946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hugues.cazeaux@unige.ch" TargetMode="External"/><Relationship Id="rId2" Type="http://schemas.openxmlformats.org/officeDocument/2006/relationships/hyperlink" Target="mailto:pierre-yves.burgi@unige.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AE8972-C26F-7849-861E-8DB3C6E05E3C}"/>
              </a:ext>
            </a:extLst>
          </p:cNvPr>
          <p:cNvSpPr txBox="1"/>
          <p:nvPr/>
        </p:nvSpPr>
        <p:spPr>
          <a:xfrm>
            <a:off x="1248882" y="2590907"/>
            <a:ext cx="93639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2DD122"/>
                </a:solidFill>
                <a:latin typeface="Lithos Pro Regular" pitchFamily="82" charset="77"/>
                <a:cs typeface="PHOSPHATE INLINE" panose="02000506050000020004" pitchFamily="2" charset="77"/>
              </a:rPr>
              <a:t>OAIS-compliant digital archiving of research and patrimonial data in DNA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A4989-8084-5347-B9A7-37A8E4B340F4}"/>
              </a:ext>
            </a:extLst>
          </p:cNvPr>
          <p:cNvSpPr txBox="1"/>
          <p:nvPr/>
        </p:nvSpPr>
        <p:spPr>
          <a:xfrm>
            <a:off x="4449282" y="5045704"/>
            <a:ext cx="312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>
                <a:solidFill>
                  <a:srgbClr val="2DD122"/>
                </a:solidFill>
                <a:latin typeface="Lithos Pro Regular" pitchFamily="82" charset="77"/>
                <a:cs typeface="PHOSPHATE INLINE" panose="02000506050000020004" pitchFamily="2" charset="77"/>
              </a:rPr>
              <a:t>Pierre-Yves Burgi</a:t>
            </a:r>
          </a:p>
          <a:p>
            <a:pPr algn="ctr"/>
            <a:r>
              <a:rPr lang="en-CH" b="1" dirty="0">
                <a:solidFill>
                  <a:srgbClr val="2DD122"/>
                </a:solidFill>
                <a:latin typeface="Lithos Pro Regular" pitchFamily="82" charset="77"/>
                <a:cs typeface="PHOSPHATE INLINE" panose="02000506050000020004" pitchFamily="2" charset="77"/>
              </a:rPr>
              <a:t>University of Geneva</a:t>
            </a:r>
          </a:p>
        </p:txBody>
      </p:sp>
      <p:pic>
        <p:nvPicPr>
          <p:cNvPr id="2" name="Image 5" descr="Une image contenant plante&#10;&#10;Description générée automatiquement">
            <a:extLst>
              <a:ext uri="{FF2B5EF4-FFF2-40B4-BE49-F238E27FC236}">
                <a16:creationId xmlns:a16="http://schemas.microsoft.com/office/drawing/2014/main" id="{322CD0B1-0ABD-C369-8A1F-614DFF253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833" y="2667305"/>
            <a:ext cx="2669896" cy="439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931D-C0C4-A37F-D98A-2BA032151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2"/>
          <a:stretch/>
        </p:blipFill>
        <p:spPr>
          <a:xfrm>
            <a:off x="4329215" y="5943600"/>
            <a:ext cx="353357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5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1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711001AA-DAA9-BF7F-464A-C965E480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064" y="411800"/>
            <a:ext cx="3233676" cy="3233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ADE3A-BF4F-8B2C-E052-BB325ACACB7B}"/>
              </a:ext>
            </a:extLst>
          </p:cNvPr>
          <p:cNvSpPr txBox="1"/>
          <p:nvPr/>
        </p:nvSpPr>
        <p:spPr>
          <a:xfrm>
            <a:off x="4469626" y="43960"/>
            <a:ext cx="4244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>
                <a:latin typeface="+mj-lt"/>
                <a:ea typeface="+mj-ea"/>
                <a:cs typeface="Calibri Light"/>
              </a:rPr>
              <a:t>Hardware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lifetime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  <p:pic>
        <p:nvPicPr>
          <p:cNvPr id="5" name="Picture 10" descr="dvd">
            <a:extLst>
              <a:ext uri="{FF2B5EF4-FFF2-40B4-BE49-F238E27FC236}">
                <a16:creationId xmlns:a16="http://schemas.microsoft.com/office/drawing/2014/main" id="{2631D070-D485-A7FE-7DB2-418BBA26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8" y="2862543"/>
            <a:ext cx="1322534" cy="1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8" descr="Une image contenant texte,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37E19320-AF31-1347-5B68-84624036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308" y="5114856"/>
            <a:ext cx="1528113" cy="977992"/>
          </a:xfrm>
          <a:prstGeom prst="rect">
            <a:avLst/>
          </a:prstGeom>
        </p:spPr>
      </p:pic>
      <p:pic>
        <p:nvPicPr>
          <p:cNvPr id="7" name="Picture 2" descr="WD Blue 1TB Internal SATA Hard Drive for Desktops (OEM/Bare Drive) WD10EZEX  - Best Buy">
            <a:extLst>
              <a:ext uri="{FF2B5EF4-FFF2-40B4-BE49-F238E27FC236}">
                <a16:creationId xmlns:a16="http://schemas.microsoft.com/office/drawing/2014/main" id="{4ADE5073-7682-2C85-CACA-421BD92F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78" y="3894733"/>
            <a:ext cx="1528112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ndangered small">
            <a:extLst>
              <a:ext uri="{FF2B5EF4-FFF2-40B4-BE49-F238E27FC236}">
                <a16:creationId xmlns:a16="http://schemas.microsoft.com/office/drawing/2014/main" id="{05083971-FCBA-9C35-BC93-466F1851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7" y="613669"/>
            <a:ext cx="2032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B011F-6929-1306-3ABF-BE57A4F20D21}"/>
              </a:ext>
            </a:extLst>
          </p:cNvPr>
          <p:cNvSpPr txBox="1"/>
          <p:nvPr/>
        </p:nvSpPr>
        <p:spPr>
          <a:xfrm>
            <a:off x="1969477" y="3338825"/>
            <a:ext cx="147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5-50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9447D-28C9-37F3-BFD6-69715858A970}"/>
              </a:ext>
            </a:extLst>
          </p:cNvPr>
          <p:cNvSpPr txBox="1"/>
          <p:nvPr/>
        </p:nvSpPr>
        <p:spPr>
          <a:xfrm>
            <a:off x="10564939" y="5180441"/>
            <a:ext cx="131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3-5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28017-47DE-1A64-269F-F45E60FCE288}"/>
              </a:ext>
            </a:extLst>
          </p:cNvPr>
          <p:cNvSpPr txBox="1"/>
          <p:nvPr/>
        </p:nvSpPr>
        <p:spPr>
          <a:xfrm>
            <a:off x="3164045" y="5642106"/>
            <a:ext cx="34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2 generations (8-10 years)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C8D17-C3D7-6654-BFE2-BD982D06495D}"/>
              </a:ext>
            </a:extLst>
          </p:cNvPr>
          <p:cNvSpPr txBox="1"/>
          <p:nvPr/>
        </p:nvSpPr>
        <p:spPr>
          <a:xfrm>
            <a:off x="5956422" y="2425311"/>
            <a:ext cx="1772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</a:t>
            </a:r>
            <a:r>
              <a:rPr lang="en-CH" sz="2400" dirty="0"/>
              <a:t>epends on number of writes, but usually 3-5 years</a:t>
            </a:r>
          </a:p>
        </p:txBody>
      </p:sp>
    </p:spTree>
    <p:extLst>
      <p:ext uri="{BB962C8B-B14F-4D97-AF65-F5344CB8AC3E}">
        <p14:creationId xmlns:p14="http://schemas.microsoft.com/office/powerpoint/2010/main" val="10133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E99BDE-9748-7444-8920-72B6C951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18BD5-6BAE-7D15-FD8D-F6A3100AB269}"/>
              </a:ext>
            </a:extLst>
          </p:cNvPr>
          <p:cNvSpPr txBox="1"/>
          <p:nvPr/>
        </p:nvSpPr>
        <p:spPr>
          <a:xfrm>
            <a:off x="4791957" y="2659559"/>
            <a:ext cx="2608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err="1">
                <a:latin typeface="+mj-lt"/>
                <a:ea typeface="+mj-ea"/>
                <a:cs typeface="Calibri Light"/>
              </a:rPr>
              <a:t>Why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DNA?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116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924203-3F70-C44F-A9E9-D623F91BDB75}"/>
              </a:ext>
            </a:extLst>
          </p:cNvPr>
          <p:cNvSpPr txBox="1"/>
          <p:nvPr/>
        </p:nvSpPr>
        <p:spPr>
          <a:xfrm>
            <a:off x="3782707" y="266353"/>
            <a:ext cx="437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Data growth and DNA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CA45447-A191-EB56-91B9-BDA19201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DCE8C-7595-C3DF-81AD-DB4267D05ECF}"/>
              </a:ext>
            </a:extLst>
          </p:cNvPr>
          <p:cNvSpPr txBox="1"/>
          <p:nvPr/>
        </p:nvSpPr>
        <p:spPr>
          <a:xfrm>
            <a:off x="2017383" y="1879594"/>
            <a:ext cx="815723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800" dirty="0"/>
              <a:t>1 g of DNA can contain (in theory) 455 EB</a:t>
            </a:r>
          </a:p>
          <a:p>
            <a:pPr algn="ctr"/>
            <a:endParaRPr lang="en-CH" sz="2800" dirty="0"/>
          </a:p>
          <a:p>
            <a:pPr marL="457200" indent="-457200">
              <a:buFont typeface="Wingdings" pitchFamily="2" charset="2"/>
              <a:buChar char="à"/>
            </a:pPr>
            <a:r>
              <a:rPr lang="en-CH" sz="2800" dirty="0"/>
              <a:t>175 ZB can be contained within about 400 g of DNA</a:t>
            </a:r>
          </a:p>
          <a:p>
            <a:pPr marL="457200" indent="-457200">
              <a:buFont typeface="Wingdings" pitchFamily="2" charset="2"/>
              <a:buChar char="à"/>
            </a:pPr>
            <a:endParaRPr lang="en-CH" sz="2800" dirty="0"/>
          </a:p>
          <a:p>
            <a:pPr algn="ctr"/>
            <a:r>
              <a:rPr lang="en-CH" sz="2800" dirty="0"/>
              <a:t>In practice currenly about 30 PB/g</a:t>
            </a:r>
          </a:p>
          <a:p>
            <a:endParaRPr lang="en-CH" sz="2800" dirty="0"/>
          </a:p>
          <a:p>
            <a:pPr marL="457200" indent="-457200">
              <a:buFont typeface="Wingdings" pitchFamily="2" charset="2"/>
              <a:buChar char="à"/>
            </a:pPr>
            <a:endParaRPr lang="en-CH" sz="2800" dirty="0"/>
          </a:p>
          <a:p>
            <a:pPr algn="ctr"/>
            <a:r>
              <a:rPr lang="en-CH" sz="2800" b="1" dirty="0"/>
              <a:t>DNA is only synthesized on demand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46766-F500-4A5C-61B7-1F2BA357DCBE}"/>
              </a:ext>
            </a:extLst>
          </p:cNvPr>
          <p:cNvGrpSpPr/>
          <p:nvPr/>
        </p:nvGrpSpPr>
        <p:grpSpPr>
          <a:xfrm>
            <a:off x="1041833" y="6222315"/>
            <a:ext cx="9858714" cy="369332"/>
            <a:chOff x="795193" y="6222315"/>
            <a:chExt cx="9858714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AAD967-63DA-9A00-C331-B47F7D0B0FED}"/>
                </a:ext>
              </a:extLst>
            </p:cNvPr>
            <p:cNvSpPr txBox="1"/>
            <p:nvPr/>
          </p:nvSpPr>
          <p:spPr>
            <a:xfrm>
              <a:off x="795193" y="6222315"/>
              <a:ext cx="1132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Giga = 10</a:t>
              </a:r>
              <a:r>
                <a:rPr lang="en-CH" baseline="30000"/>
                <a:t>9</a:t>
              </a:r>
              <a:endParaRPr lang="en-CH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1A95DE-8244-2165-E69F-66A9D64A9F67}"/>
                </a:ext>
              </a:extLst>
            </p:cNvPr>
            <p:cNvSpPr txBox="1"/>
            <p:nvPr/>
          </p:nvSpPr>
          <p:spPr>
            <a:xfrm>
              <a:off x="2475535" y="6222315"/>
              <a:ext cx="1190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Tera = 10</a:t>
              </a:r>
              <a:r>
                <a:rPr lang="en-CH" baseline="30000"/>
                <a:t>12</a:t>
              </a:r>
              <a:endParaRPr lang="en-C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B2DC1A-0009-02AA-31CD-01CBD32F5BFD}"/>
                </a:ext>
              </a:extLst>
            </p:cNvPr>
            <p:cNvSpPr txBox="1"/>
            <p:nvPr/>
          </p:nvSpPr>
          <p:spPr>
            <a:xfrm>
              <a:off x="4213457" y="6222315"/>
              <a:ext cx="1209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Peta = 10</a:t>
              </a:r>
              <a:r>
                <a:rPr lang="en-CH" baseline="30000"/>
                <a:t>15</a:t>
              </a:r>
              <a:endParaRPr lang="en-C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4AF613-38B6-1EBF-2EF8-2E597490D6CE}"/>
                </a:ext>
              </a:extLst>
            </p:cNvPr>
            <p:cNvSpPr txBox="1"/>
            <p:nvPr/>
          </p:nvSpPr>
          <p:spPr>
            <a:xfrm>
              <a:off x="5971192" y="6222315"/>
              <a:ext cx="1115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Exa = 10</a:t>
              </a:r>
              <a:r>
                <a:rPr lang="en-CH" baseline="30000"/>
                <a:t>18</a:t>
              </a:r>
              <a:endParaRPr lang="en-C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2055E-A9DF-D456-44A8-F579F042927F}"/>
                </a:ext>
              </a:extLst>
            </p:cNvPr>
            <p:cNvSpPr txBox="1"/>
            <p:nvPr/>
          </p:nvSpPr>
          <p:spPr>
            <a:xfrm>
              <a:off x="7634029" y="6222315"/>
              <a:ext cx="1273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Zetta = 10</a:t>
              </a:r>
              <a:r>
                <a:rPr lang="en-CH" baseline="30000"/>
                <a:t>21</a:t>
              </a:r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C43F01-4BB4-C148-5F57-1A0334CA3FF2}"/>
                </a:ext>
              </a:extLst>
            </p:cNvPr>
            <p:cNvSpPr txBox="1"/>
            <p:nvPr/>
          </p:nvSpPr>
          <p:spPr>
            <a:xfrm>
              <a:off x="9381699" y="6222315"/>
              <a:ext cx="1272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/>
                <a:t>Yotta = 10</a:t>
              </a:r>
              <a:r>
                <a:rPr lang="en-CH" baseline="30000"/>
                <a:t>24</a:t>
              </a:r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191349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77405-3C18-B040-9940-5193C963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960" y="871967"/>
            <a:ext cx="7931826" cy="57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8F2B00-5466-B648-95CF-2A6741E41A94}"/>
              </a:ext>
            </a:extLst>
          </p:cNvPr>
          <p:cNvSpPr txBox="1"/>
          <p:nvPr/>
        </p:nvSpPr>
        <p:spPr>
          <a:xfrm>
            <a:off x="0" y="6611779"/>
            <a:ext cx="405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/>
              <a:t>Source: the future of DNA storage, DNA Storage Alliance (sept.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E35C4-9F59-344E-8909-172F9789BF24}"/>
              </a:ext>
            </a:extLst>
          </p:cNvPr>
          <p:cNvSpPr txBox="1"/>
          <p:nvPr/>
        </p:nvSpPr>
        <p:spPr>
          <a:xfrm>
            <a:off x="2268093" y="155298"/>
            <a:ext cx="765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Density comparison: Example for 40 ZB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367155A-FC5D-B12B-916F-AA06BC22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78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2BC66-AE03-4A40-A2B3-D92082DF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866" y="-10274"/>
            <a:ext cx="63512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C297D-BDBC-344B-AFD8-694FD8EF0561}"/>
              </a:ext>
            </a:extLst>
          </p:cNvPr>
          <p:cNvSpPr txBox="1"/>
          <p:nvPr/>
        </p:nvSpPr>
        <p:spPr>
          <a:xfrm>
            <a:off x="5393932" y="6581001"/>
            <a:ext cx="211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Illustration de Jeanne Le </a:t>
            </a:r>
            <a:r>
              <a:rPr lang="en-GB" sz="1200" err="1"/>
              <a:t>Peillet</a:t>
            </a:r>
            <a:endParaRPr lang="en-GB" sz="12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FCF754-8107-9121-14DF-25AC19C92C01}"/>
              </a:ext>
            </a:extLst>
          </p:cNvPr>
          <p:cNvCxnSpPr/>
          <p:nvPr/>
        </p:nvCxnSpPr>
        <p:spPr>
          <a:xfrm>
            <a:off x="7702062" y="5181599"/>
            <a:ext cx="0" cy="398585"/>
          </a:xfrm>
          <a:prstGeom prst="straightConnector1">
            <a:avLst/>
          </a:prstGeom>
          <a:ln w="31750">
            <a:solidFill>
              <a:srgbClr val="FF6C1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CED1784-D92B-F0F8-0D9E-21AEB9AD8B3B}"/>
              </a:ext>
            </a:extLst>
          </p:cNvPr>
          <p:cNvSpPr txBox="1"/>
          <p:nvPr/>
        </p:nvSpPr>
        <p:spPr>
          <a:xfrm>
            <a:off x="7702062" y="522700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>
                <a:solidFill>
                  <a:srgbClr val="FF6C19"/>
                </a:solidFill>
              </a:rPr>
              <a:t>0.34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7E9B7-62CC-F5E5-DF60-F8F1373BA391}"/>
              </a:ext>
            </a:extLst>
          </p:cNvPr>
          <p:cNvSpPr txBox="1"/>
          <p:nvPr/>
        </p:nvSpPr>
        <p:spPr>
          <a:xfrm>
            <a:off x="8092553" y="4535266"/>
            <a:ext cx="471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CH" dirty="0"/>
              <a:t>urine : </a:t>
            </a:r>
            <a:r>
              <a:rPr lang="en-GB" dirty="0"/>
              <a:t>Adenine (A) and Guanine </a:t>
            </a:r>
            <a:r>
              <a:rPr lang="en-CH" dirty="0"/>
              <a:t>(G)</a:t>
            </a:r>
          </a:p>
          <a:p>
            <a:r>
              <a:rPr lang="en-CH" dirty="0"/>
              <a:t>Pyrimidine : </a:t>
            </a:r>
            <a:r>
              <a:rPr lang="en-GB" dirty="0"/>
              <a:t>Thymine (T) and Cytosine (C)</a:t>
            </a:r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10071-E454-4CE1-2B1B-1F22F1AFC9A9}"/>
              </a:ext>
            </a:extLst>
          </p:cNvPr>
          <p:cNvSpPr txBox="1"/>
          <p:nvPr/>
        </p:nvSpPr>
        <p:spPr>
          <a:xfrm>
            <a:off x="104472" y="190562"/>
            <a:ext cx="5099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No quantum  tunneling effect </a:t>
            </a:r>
            <a:r>
              <a:rPr lang="en-CH" sz="2800" b="1" dirty="0"/>
              <a:t>because made of molecules (</a:t>
            </a:r>
            <a:r>
              <a:rPr lang="en-CH" sz="2800" dirty="0"/>
              <a:t>14 atoms / bit)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2800" dirty="0"/>
          </a:p>
          <a:p>
            <a:endParaRPr lang="en-CH" sz="2800" dirty="0"/>
          </a:p>
          <a:p>
            <a:endParaRPr lang="en-CH" sz="2800" dirty="0"/>
          </a:p>
          <a:p>
            <a:endParaRPr lang="en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Fabric of life: no obsolescence</a:t>
            </a:r>
            <a:endParaRPr lang="en-CH" sz="2800" dirty="0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F48FFD06-139D-3E88-E540-95F0616D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83" y="1663775"/>
            <a:ext cx="1321007" cy="18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46084D3-AD95-15AD-AC9F-053BF9F9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38" y="878820"/>
            <a:ext cx="7721723" cy="597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1830DB-3B35-2A9F-A946-5083B0B542CC}"/>
              </a:ext>
            </a:extLst>
          </p:cNvPr>
          <p:cNvSpPr txBox="1"/>
          <p:nvPr/>
        </p:nvSpPr>
        <p:spPr>
          <a:xfrm>
            <a:off x="6518031" y="3329354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/>
              <a:t>Phosphoramidite</a:t>
            </a:r>
            <a:r>
              <a:rPr lang="en-GB" sz="2400" b="1" dirty="0"/>
              <a:t> Oligonucleotide Synthesis</a:t>
            </a:r>
            <a:endParaRPr lang="en-CH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66A52-5DB0-1703-9983-0BE2A5610144}"/>
              </a:ext>
            </a:extLst>
          </p:cNvPr>
          <p:cNvSpPr txBox="1"/>
          <p:nvPr/>
        </p:nvSpPr>
        <p:spPr>
          <a:xfrm>
            <a:off x="164122" y="2062822"/>
            <a:ext cx="328246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chemistry for the manufacture of oligonucleotides: </a:t>
            </a:r>
          </a:p>
          <a:p>
            <a:endParaRPr lang="en-US" sz="2800" dirty="0"/>
          </a:p>
          <a:p>
            <a:r>
              <a:rPr lang="en-US" sz="2800" b="1" dirty="0"/>
              <a:t>Of the order of 3 L of solvent for 1 g of oligonucleotide</a:t>
            </a:r>
          </a:p>
          <a:p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2D55D-6E53-085B-3A70-40E886EBFE8A}"/>
              </a:ext>
            </a:extLst>
          </p:cNvPr>
          <p:cNvSpPr txBox="1"/>
          <p:nvPr/>
        </p:nvSpPr>
        <p:spPr>
          <a:xfrm>
            <a:off x="3798800" y="23446"/>
            <a:ext cx="459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200194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54738A-6A89-1BCD-FC7D-ADECCAB5DE44}"/>
              </a:ext>
            </a:extLst>
          </p:cNvPr>
          <p:cNvSpPr txBox="1"/>
          <p:nvPr/>
        </p:nvSpPr>
        <p:spPr>
          <a:xfrm>
            <a:off x="1215699" y="705132"/>
            <a:ext cx="9760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/>
              <a:t>The </a:t>
            </a:r>
            <a:r>
              <a:rPr lang="en-GB" sz="2800" b="1" dirty="0"/>
              <a:t>enzymatic process</a:t>
            </a:r>
            <a:r>
              <a:rPr lang="en-GB" sz="2800" dirty="0"/>
              <a:t>, inspired by nature will: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avoid the use of toxic reagents and thus contribute to reducing the ecological footprint of this industry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improve speed and efficiency by several orders of magnitude</a:t>
            </a:r>
            <a:endParaRPr lang="en-CH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4D377-B583-43B4-31F1-417BBB56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87" y="3427061"/>
            <a:ext cx="8646774" cy="3285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06D60-E9DF-2CCF-3F48-5CEFFC02C101}"/>
              </a:ext>
            </a:extLst>
          </p:cNvPr>
          <p:cNvSpPr txBox="1"/>
          <p:nvPr/>
        </p:nvSpPr>
        <p:spPr>
          <a:xfrm rot="16200000">
            <a:off x="1362318" y="5982053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</a:t>
            </a:r>
            <a:r>
              <a:rPr lang="en-CH" sz="1200" dirty="0"/>
              <a:t>rom DNAScript</a:t>
            </a:r>
          </a:p>
        </p:txBody>
      </p:sp>
    </p:spTree>
    <p:extLst>
      <p:ext uri="{BB962C8B-B14F-4D97-AF65-F5344CB8AC3E}">
        <p14:creationId xmlns:p14="http://schemas.microsoft.com/office/powerpoint/2010/main" val="886879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7F18E-EA7C-9F40-B38B-220E4A71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" y="96000"/>
            <a:ext cx="11657744" cy="6373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1870D-A278-884B-B0CE-555F4CAD5BA4}"/>
              </a:ext>
            </a:extLst>
          </p:cNvPr>
          <p:cNvSpPr txBox="1"/>
          <p:nvPr/>
        </p:nvSpPr>
        <p:spPr>
          <a:xfrm>
            <a:off x="8095905" y="6588554"/>
            <a:ext cx="1316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/>
              <a:t>Grass et al. (2015)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F7930E-9B1C-4EAC-584D-76E7FF1F4211}"/>
              </a:ext>
            </a:extLst>
          </p:cNvPr>
          <p:cNvSpPr/>
          <p:nvPr/>
        </p:nvSpPr>
        <p:spPr>
          <a:xfrm>
            <a:off x="222738" y="0"/>
            <a:ext cx="6775939" cy="657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42032-A94B-7B17-B96B-09742B1C5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194" y="-96479"/>
            <a:ext cx="42558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16B7A-F47D-7745-03D1-ED60392F06DE}"/>
              </a:ext>
            </a:extLst>
          </p:cNvPr>
          <p:cNvSpPr txBox="1"/>
          <p:nvPr/>
        </p:nvSpPr>
        <p:spPr>
          <a:xfrm>
            <a:off x="3581549" y="6588554"/>
            <a:ext cx="142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Organick</a:t>
            </a:r>
            <a:r>
              <a:rPr lang="en-GB" sz="1200"/>
              <a:t> et al. 2020</a:t>
            </a:r>
            <a:endParaRPr lang="en-CH" sz="120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87EC327-6598-4BF6-CCB6-75A430A6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86B613-874A-49E0-876E-F28F6AF647FE}"/>
              </a:ext>
            </a:extLst>
          </p:cNvPr>
          <p:cNvSpPr/>
          <p:nvPr/>
        </p:nvSpPr>
        <p:spPr>
          <a:xfrm>
            <a:off x="4454769" y="-10752"/>
            <a:ext cx="1641231" cy="39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38F81-F808-662D-C74E-E5216BE7FB28}"/>
              </a:ext>
            </a:extLst>
          </p:cNvPr>
          <p:cNvSpPr/>
          <p:nvPr/>
        </p:nvSpPr>
        <p:spPr>
          <a:xfrm>
            <a:off x="4396154" y="1946031"/>
            <a:ext cx="140677" cy="406790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alpha val="83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2DD851-4C21-F899-73B4-2A9AF700868A}"/>
              </a:ext>
            </a:extLst>
          </p:cNvPr>
          <p:cNvSpPr/>
          <p:nvPr/>
        </p:nvSpPr>
        <p:spPr>
          <a:xfrm>
            <a:off x="9345615" y="1946031"/>
            <a:ext cx="138368" cy="406790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alpha val="83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74AAC-90D7-1082-9E45-C3BD5051A2FD}"/>
              </a:ext>
            </a:extLst>
          </p:cNvPr>
          <p:cNvSpPr txBox="1"/>
          <p:nvPr/>
        </p:nvSpPr>
        <p:spPr>
          <a:xfrm>
            <a:off x="84370" y="188677"/>
            <a:ext cx="2862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/>
              <a:t>Storage </a:t>
            </a:r>
            <a:r>
              <a:rPr lang="fr-CH" sz="2800" b="1" dirty="0" err="1"/>
              <a:t>preservation</a:t>
            </a:r>
            <a:r>
              <a:rPr lang="en-CH" sz="2800" b="1" dirty="0"/>
              <a:t>: </a:t>
            </a:r>
            <a:r>
              <a:rPr lang="en-CH" sz="2800" dirty="0"/>
              <a:t>Depends on process &amp; temperature</a:t>
            </a:r>
            <a:endParaRPr lang="fr-C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6FDB6E-5CBD-09DD-3686-274A4A685CB7}"/>
              </a:ext>
            </a:extLst>
          </p:cNvPr>
          <p:cNvSpPr/>
          <p:nvPr/>
        </p:nvSpPr>
        <p:spPr>
          <a:xfrm>
            <a:off x="534256" y="3979984"/>
            <a:ext cx="166470" cy="111369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alpha val="83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F8775-1829-DEC3-8981-2E7563D18452}"/>
              </a:ext>
            </a:extLst>
          </p:cNvPr>
          <p:cNvSpPr txBox="1"/>
          <p:nvPr/>
        </p:nvSpPr>
        <p:spPr>
          <a:xfrm>
            <a:off x="740887" y="3960890"/>
            <a:ext cx="147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Target temperature range</a:t>
            </a:r>
          </a:p>
        </p:txBody>
      </p:sp>
    </p:spTree>
    <p:extLst>
      <p:ext uri="{BB962C8B-B14F-4D97-AF65-F5344CB8AC3E}">
        <p14:creationId xmlns:p14="http://schemas.microsoft.com/office/powerpoint/2010/main" val="401031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350566-BC59-3145-B1E6-0C26B90A79F7}"/>
              </a:ext>
            </a:extLst>
          </p:cNvPr>
          <p:cNvSpPr txBox="1"/>
          <p:nvPr/>
        </p:nvSpPr>
        <p:spPr>
          <a:xfrm>
            <a:off x="55605" y="0"/>
            <a:ext cx="6069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No energy to keep information</a:t>
            </a:r>
          </a:p>
          <a:p>
            <a:r>
              <a:rPr lang="en-US" sz="3600" b="1" dirty="0"/>
              <a:t>(passive house concept)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EB451A8-0BB8-9E31-92C2-E87E7643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1CD86-9DA5-66A4-9960-92430D8A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319" y="270050"/>
            <a:ext cx="3743076" cy="3158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84221-B9FF-437A-A927-B1F173F5ED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914400" y="1992322"/>
            <a:ext cx="9941521" cy="4500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3A406-300D-36C7-EFAD-E98442B6E5BA}"/>
              </a:ext>
            </a:extLst>
          </p:cNvPr>
          <p:cNvSpPr txBox="1"/>
          <p:nvPr/>
        </p:nvSpPr>
        <p:spPr>
          <a:xfrm>
            <a:off x="5684926" y="6460635"/>
            <a:ext cx="8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/>
              <a:t>Month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1D753-95AA-E6F9-1D9C-73BCBC97D2C1}"/>
              </a:ext>
            </a:extLst>
          </p:cNvPr>
          <p:cNvSpPr txBox="1"/>
          <p:nvPr/>
        </p:nvSpPr>
        <p:spPr>
          <a:xfrm>
            <a:off x="105524" y="6589281"/>
            <a:ext cx="1617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/>
              <a:t>From </a:t>
            </a:r>
            <a:r>
              <a:rPr lang="en-GB" sz="1100" dirty="0"/>
              <a:t>Padfield et al. 2018</a:t>
            </a:r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75344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7D7A0-D319-76AF-6D5C-ABDFB4F9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868" y="0"/>
            <a:ext cx="60878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ED0DC-BD4D-A932-317F-74AF10B9129F}"/>
              </a:ext>
            </a:extLst>
          </p:cNvPr>
          <p:cNvSpPr txBox="1"/>
          <p:nvPr/>
        </p:nvSpPr>
        <p:spPr>
          <a:xfrm>
            <a:off x="8493830" y="6627443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/>
              <a:t>Mullis, 1990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E537B-8F1A-E36F-846F-421C3393D412}"/>
              </a:ext>
            </a:extLst>
          </p:cNvPr>
          <p:cNvSpPr txBox="1"/>
          <p:nvPr/>
        </p:nvSpPr>
        <p:spPr>
          <a:xfrm>
            <a:off x="43558" y="2188721"/>
            <a:ext cx="47311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Fixed time thermal cycling process </a:t>
            </a:r>
            <a:r>
              <a:rPr lang="en-CH" sz="2800" dirty="0"/>
              <a:t>- </a:t>
            </a:r>
            <a:r>
              <a:rPr lang="en-GB" sz="2800" dirty="0"/>
              <a:t>does not depend on the volume of data</a:t>
            </a:r>
            <a:endParaRPr lang="en-CH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Average power of approximately 1.0 W per cycle !</a:t>
            </a:r>
            <a:endParaRPr lang="en-CH" sz="2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6632EC-29B8-E957-84A9-2F265CE0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A8A21-548E-189A-39D6-2117E6381EF0}"/>
              </a:ext>
            </a:extLst>
          </p:cNvPr>
          <p:cNvSpPr txBox="1"/>
          <p:nvPr/>
        </p:nvSpPr>
        <p:spPr>
          <a:xfrm>
            <a:off x="0" y="6492875"/>
            <a:ext cx="747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See for instance https://</a:t>
            </a:r>
            <a:r>
              <a:rPr lang="en-GB" sz="1000" err="1"/>
              <a:t>www.thermofisher.com</a:t>
            </a:r>
            <a:r>
              <a:rPr lang="en-GB" sz="1000"/>
              <a:t>/</a:t>
            </a:r>
            <a:r>
              <a:rPr lang="en-GB" sz="1000" err="1"/>
              <a:t>ch</a:t>
            </a:r>
            <a:r>
              <a:rPr lang="en-GB" sz="1000"/>
              <a:t>/</a:t>
            </a:r>
            <a:r>
              <a:rPr lang="en-GB" sz="1000" err="1"/>
              <a:t>en</a:t>
            </a:r>
            <a:r>
              <a:rPr lang="en-GB" sz="1000"/>
              <a:t>/home/life-science/cloning/cloning-learning-</a:t>
            </a:r>
            <a:r>
              <a:rPr lang="en-GB" sz="1000" err="1"/>
              <a:t>center</a:t>
            </a:r>
            <a:r>
              <a:rPr lang="en-GB" sz="1000"/>
              <a:t>/</a:t>
            </a:r>
            <a:r>
              <a:rPr lang="en-GB" sz="1000" err="1"/>
              <a:t>invitrogen</a:t>
            </a:r>
            <a:r>
              <a:rPr lang="en-GB" sz="1000"/>
              <a:t>-school-of-molecular-biology/</a:t>
            </a:r>
            <a:r>
              <a:rPr lang="en-GB" sz="1000" err="1"/>
              <a:t>pcr</a:t>
            </a:r>
            <a:r>
              <a:rPr lang="en-GB" sz="1000"/>
              <a:t>-education/</a:t>
            </a:r>
            <a:r>
              <a:rPr lang="en-GB" sz="1000" err="1"/>
              <a:t>pcr</a:t>
            </a:r>
            <a:r>
              <a:rPr lang="en-GB" sz="1000"/>
              <a:t>-reagents-enzymes/</a:t>
            </a:r>
            <a:r>
              <a:rPr lang="en-GB" sz="1000" err="1"/>
              <a:t>pcr</a:t>
            </a:r>
            <a:r>
              <a:rPr lang="en-GB" sz="1000"/>
              <a:t>-cycling-</a:t>
            </a:r>
            <a:r>
              <a:rPr lang="en-GB" sz="1000" err="1"/>
              <a:t>considerations.html</a:t>
            </a:r>
            <a:endParaRPr lang="en-CH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B6A08-6685-C870-AC8F-3DF0FAB7CCAA}"/>
              </a:ext>
            </a:extLst>
          </p:cNvPr>
          <p:cNvSpPr txBox="1"/>
          <p:nvPr/>
        </p:nvSpPr>
        <p:spPr>
          <a:xfrm>
            <a:off x="55605" y="0"/>
            <a:ext cx="4005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err="1"/>
              <a:t>Easy</a:t>
            </a:r>
            <a:r>
              <a:rPr lang="fr-CH" sz="3600" b="1" dirty="0"/>
              <a:t> to </a:t>
            </a:r>
            <a:r>
              <a:rPr lang="fr-CH" sz="3600" b="1" dirty="0" err="1"/>
              <a:t>make</a:t>
            </a:r>
            <a:r>
              <a:rPr lang="fr-CH" sz="3600" b="1" dirty="0"/>
              <a:t> copies</a:t>
            </a:r>
            <a:endParaRPr lang="en-CH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78D1F-D3D8-C77D-2027-73F1A07AF784}"/>
              </a:ext>
            </a:extLst>
          </p:cNvPr>
          <p:cNvSpPr txBox="1"/>
          <p:nvPr/>
        </p:nvSpPr>
        <p:spPr>
          <a:xfrm>
            <a:off x="55605" y="940466"/>
            <a:ext cx="488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Polymerase chain reaction (PCR)</a:t>
            </a:r>
            <a:endParaRPr lang="en-CH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E589E-0773-E6FE-9F55-C917447C8A64}"/>
              </a:ext>
            </a:extLst>
          </p:cNvPr>
          <p:cNvSpPr txBox="1"/>
          <p:nvPr/>
        </p:nvSpPr>
        <p:spPr>
          <a:xfrm>
            <a:off x="11099937" y="2769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(2</a:t>
            </a:r>
            <a:r>
              <a:rPr lang="en-CH" b="1" baseline="30000" dirty="0"/>
              <a:t>6</a:t>
            </a:r>
            <a:r>
              <a:rPr lang="en-CH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121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96873-F582-6A42-94E6-0E5234DE8D08}"/>
              </a:ext>
            </a:extLst>
          </p:cNvPr>
          <p:cNvSpPr txBox="1"/>
          <p:nvPr/>
        </p:nvSpPr>
        <p:spPr>
          <a:xfrm>
            <a:off x="2638101" y="2117885"/>
            <a:ext cx="715619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/>
              <a:t>Data growth and its environmental impacts</a:t>
            </a:r>
          </a:p>
          <a:p>
            <a:pPr marL="514350" indent="-514350">
              <a:buAutoNum type="arabicPeriod"/>
            </a:pPr>
            <a:r>
              <a:rPr lang="en-US" sz="2800" b="1" dirty="0"/>
              <a:t>Error rate</a:t>
            </a:r>
          </a:p>
          <a:p>
            <a:pPr marL="514350" indent="-514350">
              <a:buAutoNum type="arabicPeriod"/>
            </a:pPr>
            <a:r>
              <a:rPr lang="en-US" sz="2800" b="1" dirty="0"/>
              <a:t>Technology reaches its limits</a:t>
            </a:r>
          </a:p>
          <a:p>
            <a:pPr marL="514350" indent="-514350">
              <a:buAutoNum type="arabicPeriod"/>
            </a:pPr>
            <a:r>
              <a:rPr lang="en-US" sz="2800" b="1" dirty="0"/>
              <a:t>Hardware lifetime</a:t>
            </a:r>
          </a:p>
          <a:p>
            <a:pPr marL="514350" indent="-514350">
              <a:buAutoNum type="arabicPeriod"/>
            </a:pPr>
            <a:r>
              <a:rPr lang="en-US" sz="2800" b="1" dirty="0"/>
              <a:t>Why DNA ?</a:t>
            </a:r>
          </a:p>
          <a:p>
            <a:pPr marL="514350" indent="-514350">
              <a:buAutoNum type="arabicPeriod"/>
            </a:pPr>
            <a:r>
              <a:rPr lang="en-US" sz="2800" b="1" dirty="0"/>
              <a:t>Costs</a:t>
            </a:r>
          </a:p>
          <a:p>
            <a:pPr marL="514350" indent="-514350">
              <a:buAutoNum type="arabicPeriod"/>
            </a:pPr>
            <a:r>
              <a:rPr lang="en-US" sz="2800" b="1" dirty="0"/>
              <a:t>OAIS Architecture</a:t>
            </a:r>
          </a:p>
          <a:p>
            <a:pPr marL="514350" indent="-514350">
              <a:buAutoNum type="arabicPeriod"/>
            </a:pPr>
            <a:r>
              <a:rPr lang="en-US" sz="2800" b="1" dirty="0"/>
              <a:t>Conclusions</a:t>
            </a:r>
            <a:endParaRPr lang="en-GB" sz="2400" dirty="0"/>
          </a:p>
          <a:p>
            <a:endParaRPr lang="en-CH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E99BDE-9748-7444-8920-72B6C951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18BD5-6BAE-7D15-FD8D-F6A3100AB269}"/>
              </a:ext>
            </a:extLst>
          </p:cNvPr>
          <p:cNvSpPr txBox="1"/>
          <p:nvPr/>
        </p:nvSpPr>
        <p:spPr>
          <a:xfrm>
            <a:off x="3937396" y="273877"/>
            <a:ext cx="431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err="1"/>
              <a:t>What’s</a:t>
            </a:r>
            <a:r>
              <a:rPr lang="fr-CH" sz="3600" b="1" dirty="0"/>
              <a:t> the </a:t>
            </a:r>
            <a:r>
              <a:rPr lang="fr-CH" sz="3600" b="1" dirty="0" err="1"/>
              <a:t>problem</a:t>
            </a:r>
            <a:r>
              <a:rPr lang="fr-CH" sz="3600" b="1" dirty="0"/>
              <a:t> ?</a:t>
            </a:r>
            <a:endParaRPr lang="en-CH" sz="3600" b="1" dirty="0"/>
          </a:p>
        </p:txBody>
      </p:sp>
    </p:spTree>
    <p:extLst>
      <p:ext uri="{BB962C8B-B14F-4D97-AF65-F5344CB8AC3E}">
        <p14:creationId xmlns:p14="http://schemas.microsoft.com/office/powerpoint/2010/main" val="1700201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A445E-6784-3ABE-C432-F6EE5A1E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DNA half-life 1’000 years : could be more or less depending on preservation conditions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Make 100’000 copies: very cheap and easy to do with PCR technology</a:t>
            </a:r>
            <a:endParaRPr lang="en-US" dirty="0"/>
          </a:p>
          <a:p>
            <a:r>
              <a:rPr lang="en-US" dirty="0">
                <a:cs typeface="Calibri"/>
              </a:rPr>
              <a:t>We know the statistics of the errors and have good algorithms to correct them</a:t>
            </a:r>
          </a:p>
          <a:p>
            <a:endParaRPr lang="en-US" dirty="0">
              <a:cs typeface="Calibri"/>
            </a:endParaRPr>
          </a:p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>After 100 years, 93% of information is still there</a:t>
            </a:r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65E90-AD4B-671A-E492-6E96D644BDCA}"/>
              </a:ext>
            </a:extLst>
          </p:cNvPr>
          <p:cNvSpPr txBox="1"/>
          <p:nvPr/>
        </p:nvSpPr>
        <p:spPr>
          <a:xfrm>
            <a:off x="559164" y="681037"/>
            <a:ext cx="1107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Requirement of a 50% chance that a petabyte will survive for a century ? </a:t>
            </a:r>
          </a:p>
        </p:txBody>
      </p:sp>
    </p:spTree>
    <p:extLst>
      <p:ext uri="{BB962C8B-B14F-4D97-AF65-F5344CB8AC3E}">
        <p14:creationId xmlns:p14="http://schemas.microsoft.com/office/powerpoint/2010/main" val="29247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E604A1-7AFC-FC45-BC07-ECB07D798018}"/>
              </a:ext>
            </a:extLst>
          </p:cNvPr>
          <p:cNvSpPr txBox="1"/>
          <p:nvPr/>
        </p:nvSpPr>
        <p:spPr>
          <a:xfrm>
            <a:off x="117231" y="6488668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(From D.S.H. Rosenthal, 2010)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E99BDE-9748-7444-8920-72B6C951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18BD5-6BAE-7D15-FD8D-F6A3100AB269}"/>
              </a:ext>
            </a:extLst>
          </p:cNvPr>
          <p:cNvSpPr txBox="1"/>
          <p:nvPr/>
        </p:nvSpPr>
        <p:spPr>
          <a:xfrm>
            <a:off x="5416391" y="2782669"/>
            <a:ext cx="1397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err="1">
                <a:latin typeface="+mj-lt"/>
                <a:ea typeface="+mj-ea"/>
                <a:cs typeface="Calibri Light"/>
              </a:rPr>
              <a:t>Costs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21137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41BD6A-AD0F-22BC-DFCB-59EF803E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50" y="0"/>
            <a:ext cx="72003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AE811-3BF7-34A4-344C-0E087355C3C3}"/>
              </a:ext>
            </a:extLst>
          </p:cNvPr>
          <p:cNvSpPr txBox="1"/>
          <p:nvPr/>
        </p:nvSpPr>
        <p:spPr>
          <a:xfrm>
            <a:off x="204281" y="1284051"/>
            <a:ext cx="3949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1 PB Migration Cost is $ 300 K</a:t>
            </a:r>
          </a:p>
          <a:p>
            <a:endParaRPr lang="en-CH" sz="2400" dirty="0"/>
          </a:p>
          <a:p>
            <a:r>
              <a:rPr lang="en-CH" sz="2400" dirty="0"/>
              <a:t>For tapes (10 year-cycles)</a:t>
            </a:r>
          </a:p>
          <a:p>
            <a:r>
              <a:rPr lang="en-CH" sz="2400" dirty="0"/>
              <a:t>$ 3 M over 100 years only for migration without taking into account hardware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CE7FB-6C97-DBC3-E386-92CE5D2CCFE4}"/>
              </a:ext>
            </a:extLst>
          </p:cNvPr>
          <p:cNvSpPr/>
          <p:nvPr/>
        </p:nvSpPr>
        <p:spPr>
          <a:xfrm>
            <a:off x="3978876" y="6314303"/>
            <a:ext cx="2117124" cy="543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FCF32-C774-060E-D2CE-B1BECE831A79}"/>
              </a:ext>
            </a:extLst>
          </p:cNvPr>
          <p:cNvSpPr txBox="1"/>
          <p:nvPr/>
        </p:nvSpPr>
        <p:spPr>
          <a:xfrm>
            <a:off x="4153710" y="6175803"/>
            <a:ext cx="1460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From Yan et al. 2019</a:t>
            </a:r>
          </a:p>
        </p:txBody>
      </p:sp>
    </p:spTree>
    <p:extLst>
      <p:ext uri="{BB962C8B-B14F-4D97-AF65-F5344CB8AC3E}">
        <p14:creationId xmlns:p14="http://schemas.microsoft.com/office/powerpoint/2010/main" val="313956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52B82-F2E1-BD4C-B91D-36C49802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18" y="0"/>
            <a:ext cx="9680944" cy="68580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ADBD4B4-6BC2-2FCB-3866-FE4C238E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36075" y="6465639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CC67C-A727-630C-EE6D-3BF148DF0C20}"/>
              </a:ext>
            </a:extLst>
          </p:cNvPr>
          <p:cNvSpPr/>
          <p:nvPr/>
        </p:nvSpPr>
        <p:spPr>
          <a:xfrm>
            <a:off x="407359" y="6318738"/>
            <a:ext cx="3868615" cy="446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05048-C7F5-4D1C-6D1C-98236E1A98B8}"/>
              </a:ext>
            </a:extLst>
          </p:cNvPr>
          <p:cNvSpPr txBox="1"/>
          <p:nvPr/>
        </p:nvSpPr>
        <p:spPr>
          <a:xfrm>
            <a:off x="87126" y="6542135"/>
            <a:ext cx="2355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Adapted from Goldman et al.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6BF57-C204-32E9-2C14-3F1197FB2217}"/>
              </a:ext>
            </a:extLst>
          </p:cNvPr>
          <p:cNvSpPr txBox="1"/>
          <p:nvPr/>
        </p:nvSpPr>
        <p:spPr>
          <a:xfrm>
            <a:off x="3621319" y="4909126"/>
            <a:ext cx="1518364" cy="400110"/>
          </a:xfrm>
          <a:prstGeom prst="rect">
            <a:avLst/>
          </a:prstGeom>
          <a:solidFill>
            <a:srgbClr val="D0B7AF"/>
          </a:solidFill>
        </p:spPr>
        <p:txBody>
          <a:bodyPr wrap="none" rtlCol="0">
            <a:spAutoFit/>
          </a:bodyPr>
          <a:lstStyle/>
          <a:p>
            <a:r>
              <a:rPr lang="en-CH" sz="2000" dirty="0"/>
              <a:t>10 x cheaper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4BED2-B6CD-ABCF-0B2D-E8DB86D177CF}"/>
              </a:ext>
            </a:extLst>
          </p:cNvPr>
          <p:cNvSpPr txBox="1"/>
          <p:nvPr/>
        </p:nvSpPr>
        <p:spPr>
          <a:xfrm>
            <a:off x="3621319" y="3303087"/>
            <a:ext cx="1407881" cy="400110"/>
          </a:xfrm>
          <a:prstGeom prst="rect">
            <a:avLst/>
          </a:prstGeom>
          <a:solidFill>
            <a:srgbClr val="D0B7AF"/>
          </a:solidFill>
        </p:spPr>
        <p:txBody>
          <a:bodyPr wrap="square" rtlCol="0">
            <a:spAutoFit/>
          </a:bodyPr>
          <a:lstStyle/>
          <a:p>
            <a:endParaRPr lang="en-CH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13005-9FE5-C5D6-4D13-05877F953268}"/>
              </a:ext>
            </a:extLst>
          </p:cNvPr>
          <p:cNvSpPr txBox="1"/>
          <p:nvPr/>
        </p:nvSpPr>
        <p:spPr>
          <a:xfrm>
            <a:off x="160223" y="259492"/>
            <a:ext cx="228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b="1" dirty="0"/>
              <a:t>Tapes vs. DNA</a:t>
            </a:r>
          </a:p>
        </p:txBody>
      </p:sp>
    </p:spTree>
    <p:extLst>
      <p:ext uri="{BB962C8B-B14F-4D97-AF65-F5344CB8AC3E}">
        <p14:creationId xmlns:p14="http://schemas.microsoft.com/office/powerpoint/2010/main" val="180700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33290-8F30-2E48-B246-74DA6AB1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80" y="256854"/>
            <a:ext cx="10517312" cy="5722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353A2-58C8-3146-838C-AB672E142548}"/>
              </a:ext>
            </a:extLst>
          </p:cNvPr>
          <p:cNvSpPr txBox="1"/>
          <p:nvPr/>
        </p:nvSpPr>
        <p:spPr>
          <a:xfrm>
            <a:off x="1643866" y="0"/>
            <a:ext cx="1025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Estimated Cost of Writing and Storing 1PB - Cloud Archival (Glacier Deep Archive), Tape (On-Prem) and DNA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51556-1C99-3643-97AF-5CD2A0259F46}"/>
              </a:ext>
            </a:extLst>
          </p:cNvPr>
          <p:cNvSpPr txBox="1"/>
          <p:nvPr/>
        </p:nvSpPr>
        <p:spPr>
          <a:xfrm>
            <a:off x="119251" y="6536937"/>
            <a:ext cx="442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From: The future of DNA storage, DNA Storage Alliance (sept. 2018)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C55F098-8919-AE43-075F-69A02228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B7FC04-CEFF-80B1-FABC-8BF13FB01AD7}"/>
              </a:ext>
            </a:extLst>
          </p:cNvPr>
          <p:cNvSpPr/>
          <p:nvPr/>
        </p:nvSpPr>
        <p:spPr>
          <a:xfrm>
            <a:off x="6058929" y="5560541"/>
            <a:ext cx="3999470" cy="53698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6D2F0-8F2F-1300-5EA2-0A09C75FA0A5}"/>
              </a:ext>
            </a:extLst>
          </p:cNvPr>
          <p:cNvSpPr/>
          <p:nvPr/>
        </p:nvSpPr>
        <p:spPr>
          <a:xfrm>
            <a:off x="10603003" y="4611699"/>
            <a:ext cx="856034" cy="5155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1E984-5655-8DDC-6C47-89BB82716A2E}"/>
              </a:ext>
            </a:extLst>
          </p:cNvPr>
          <p:cNvSpPr txBox="1"/>
          <p:nvPr/>
        </p:nvSpPr>
        <p:spPr>
          <a:xfrm>
            <a:off x="10726289" y="4242367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259082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A9FD7E-8526-75FD-6660-79C7229F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39B56-3554-16C8-AFD4-1D8A380AD9A1}"/>
              </a:ext>
            </a:extLst>
          </p:cNvPr>
          <p:cNvSpPr txBox="1"/>
          <p:nvPr/>
        </p:nvSpPr>
        <p:spPr>
          <a:xfrm>
            <a:off x="4653937" y="222258"/>
            <a:ext cx="2684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>
                <a:latin typeface="+mj-lt"/>
                <a:ea typeface="+mj-ea"/>
                <a:cs typeface="Calibri Light"/>
              </a:rPr>
              <a:t>And OAIS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A09F5-9E14-ADFA-0DBD-99101BB03171}"/>
              </a:ext>
            </a:extLst>
          </p:cNvPr>
          <p:cNvSpPr txBox="1"/>
          <p:nvPr/>
        </p:nvSpPr>
        <p:spPr>
          <a:xfrm>
            <a:off x="1301261" y="1218163"/>
            <a:ext cx="958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Managing DNA is like managing a tangible archive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1D6B8-53A2-A6F1-241B-A27CF57E0445}"/>
              </a:ext>
            </a:extLst>
          </p:cNvPr>
          <p:cNvSpPr txBox="1"/>
          <p:nvPr/>
        </p:nvSpPr>
        <p:spPr>
          <a:xfrm>
            <a:off x="1312474" y="2293969"/>
            <a:ext cx="10629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Must be self-described, which asks for documenting the encoding algorithms such as the Reed-Solomon error correcting method (that we use in our prototype) and also the Python programming 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C2236-FA00-4717-4BC1-B8DF533D8646}"/>
              </a:ext>
            </a:extLst>
          </p:cNvPr>
          <p:cNvSpPr txBox="1"/>
          <p:nvPr/>
        </p:nvSpPr>
        <p:spPr>
          <a:xfrm>
            <a:off x="1301261" y="3998993"/>
            <a:ext cx="10640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Must have a disaster recovery plan, which again requires self-description of some key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16D90-6C7A-4298-256A-E0030EF7BD67}"/>
              </a:ext>
            </a:extLst>
          </p:cNvPr>
          <p:cNvSpPr txBox="1"/>
          <p:nvPr/>
        </p:nvSpPr>
        <p:spPr>
          <a:xfrm>
            <a:off x="1301260" y="5218739"/>
            <a:ext cx="10640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Mechanisms to update metadata – DNA editing is not yet easily achievable (e.g., CRISPR)</a:t>
            </a:r>
          </a:p>
        </p:txBody>
      </p:sp>
    </p:spTree>
    <p:extLst>
      <p:ext uri="{BB962C8B-B14F-4D97-AF65-F5344CB8AC3E}">
        <p14:creationId xmlns:p14="http://schemas.microsoft.com/office/powerpoint/2010/main" val="24232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60407" y="6408394"/>
            <a:ext cx="388718" cy="288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i="0" kern="1200" spc="-60" baseline="0">
                <a:solidFill>
                  <a:srgbClr val="808B93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F37F3E-8722-7A4B-A8D7-A8DDED949F00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637" y="5021227"/>
            <a:ext cx="1178599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965" y="4966363"/>
            <a:ext cx="1178599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Elbow Connector 32"/>
          <p:cNvCxnSpPr/>
          <p:nvPr/>
        </p:nvCxnSpPr>
        <p:spPr>
          <a:xfrm>
            <a:off x="2250636" y="2024678"/>
            <a:ext cx="0" cy="662340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009" y="6095878"/>
            <a:ext cx="1066923" cy="351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430" y="4162620"/>
            <a:ext cx="895453" cy="380518"/>
          </a:xfrm>
          <a:prstGeom prst="rect">
            <a:avLst/>
          </a:prstGeom>
        </p:spPr>
      </p:pic>
      <p:cxnSp>
        <p:nvCxnSpPr>
          <p:cNvPr id="10" name="Elbow Connector 32"/>
          <p:cNvCxnSpPr/>
          <p:nvPr/>
        </p:nvCxnSpPr>
        <p:spPr>
          <a:xfrm>
            <a:off x="9791655" y="2024678"/>
            <a:ext cx="0" cy="755447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Elbow Connector 32"/>
          <p:cNvCxnSpPr/>
          <p:nvPr/>
        </p:nvCxnSpPr>
        <p:spPr>
          <a:xfrm flipV="1">
            <a:off x="2858401" y="2719085"/>
            <a:ext cx="1554480" cy="363540"/>
          </a:xfrm>
          <a:prstGeom prst="bentConnector4">
            <a:avLst>
              <a:gd name="adj1" fmla="val 23926"/>
              <a:gd name="adj2" fmla="val 171702"/>
            </a:avLst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lbow Connector 32"/>
          <p:cNvCxnSpPr/>
          <p:nvPr/>
        </p:nvCxnSpPr>
        <p:spPr>
          <a:xfrm>
            <a:off x="5309486" y="3114692"/>
            <a:ext cx="288000" cy="1797556"/>
          </a:xfrm>
          <a:prstGeom prst="bentConnector2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lbow Connector 32"/>
          <p:cNvCxnSpPr/>
          <p:nvPr/>
        </p:nvCxnSpPr>
        <p:spPr>
          <a:xfrm flipV="1">
            <a:off x="6509035" y="4867420"/>
            <a:ext cx="1188000" cy="440435"/>
          </a:xfrm>
          <a:prstGeom prst="bentConnector4">
            <a:avLst>
              <a:gd name="adj1" fmla="val 30239"/>
              <a:gd name="adj2" fmla="val 151903"/>
            </a:avLst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Elbow Connector 32"/>
          <p:cNvCxnSpPr>
            <a:stCxn id="37" idx="2"/>
          </p:cNvCxnSpPr>
          <p:nvPr/>
        </p:nvCxnSpPr>
        <p:spPr>
          <a:xfrm rot="5400000">
            <a:off x="8352068" y="3438870"/>
            <a:ext cx="1302620" cy="1554480"/>
          </a:xfrm>
          <a:prstGeom prst="bentConnector3">
            <a:avLst>
              <a:gd name="adj1" fmla="val 52193"/>
            </a:avLst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Elbow Connector 32"/>
          <p:cNvCxnSpPr>
            <a:stCxn id="37" idx="2"/>
            <a:endCxn id="31" idx="0"/>
          </p:cNvCxnSpPr>
          <p:nvPr/>
        </p:nvCxnSpPr>
        <p:spPr>
          <a:xfrm rot="5400000">
            <a:off x="7177161" y="2308041"/>
            <a:ext cx="1346699" cy="3860217"/>
          </a:xfrm>
          <a:prstGeom prst="bentConnector3">
            <a:avLst>
              <a:gd name="adj1" fmla="val 50000"/>
            </a:avLst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Elbow Connector 32"/>
          <p:cNvCxnSpPr/>
          <p:nvPr/>
        </p:nvCxnSpPr>
        <p:spPr>
          <a:xfrm>
            <a:off x="2102352" y="3478232"/>
            <a:ext cx="0" cy="52577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Elbow Connector 32"/>
          <p:cNvCxnSpPr/>
          <p:nvPr/>
        </p:nvCxnSpPr>
        <p:spPr>
          <a:xfrm rot="5400000">
            <a:off x="3248763" y="2710739"/>
            <a:ext cx="504000" cy="2103120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Elbow Connector 32"/>
          <p:cNvCxnSpPr/>
          <p:nvPr/>
        </p:nvCxnSpPr>
        <p:spPr>
          <a:xfrm flipH="1">
            <a:off x="4876797" y="3510299"/>
            <a:ext cx="4614" cy="55707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Elbow Connector 32"/>
          <p:cNvCxnSpPr>
            <a:endCxn id="7" idx="0"/>
          </p:cNvCxnSpPr>
          <p:nvPr/>
        </p:nvCxnSpPr>
        <p:spPr>
          <a:xfrm>
            <a:off x="8443471" y="5658634"/>
            <a:ext cx="0" cy="437244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Elbow Connector 32"/>
          <p:cNvCxnSpPr/>
          <p:nvPr/>
        </p:nvCxnSpPr>
        <p:spPr>
          <a:xfrm>
            <a:off x="6269110" y="2047876"/>
            <a:ext cx="132" cy="2864372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838294" y="2625978"/>
            <a:ext cx="1471776" cy="977428"/>
            <a:chOff x="2276194" y="2401423"/>
            <a:chExt cx="1471776" cy="977428"/>
          </a:xfrm>
        </p:grpSpPr>
        <p:sp>
          <p:nvSpPr>
            <p:cNvPr id="27" name="Rectangle 26"/>
            <p:cNvSpPr/>
            <p:nvPr/>
          </p:nvSpPr>
          <p:spPr>
            <a:xfrm>
              <a:off x="2276194" y="2401423"/>
              <a:ext cx="400110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Ingest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494137"/>
              <a:ext cx="1178599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6878576" y="4766471"/>
            <a:ext cx="1694202" cy="977428"/>
            <a:chOff x="2053768" y="2401423"/>
            <a:chExt cx="1694202" cy="977428"/>
          </a:xfrm>
        </p:grpSpPr>
        <p:sp>
          <p:nvSpPr>
            <p:cNvPr id="33" name="Rectangle 32"/>
            <p:cNvSpPr/>
            <p:nvPr/>
          </p:nvSpPr>
          <p:spPr>
            <a:xfrm>
              <a:off x="2053768" y="2401423"/>
              <a:ext cx="615553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Data</a:t>
              </a:r>
              <a:b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Mgmt</a:t>
              </a:r>
              <a:endPara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494137"/>
              <a:ext cx="1178599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8898141" y="2680086"/>
            <a:ext cx="1471776" cy="977428"/>
            <a:chOff x="2276194" y="2401423"/>
            <a:chExt cx="1471776" cy="977428"/>
          </a:xfrm>
        </p:grpSpPr>
        <p:sp>
          <p:nvSpPr>
            <p:cNvPr id="36" name="Rectangle 35"/>
            <p:cNvSpPr/>
            <p:nvPr/>
          </p:nvSpPr>
          <p:spPr>
            <a:xfrm>
              <a:off x="2276194" y="2401423"/>
              <a:ext cx="400110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Access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494137"/>
              <a:ext cx="1178599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8" name="Group 37"/>
          <p:cNvGrpSpPr/>
          <p:nvPr/>
        </p:nvGrpSpPr>
        <p:grpSpPr>
          <a:xfrm>
            <a:off x="1371434" y="2587058"/>
            <a:ext cx="1471776" cy="977428"/>
            <a:chOff x="2276194" y="2401423"/>
            <a:chExt cx="1471776" cy="977428"/>
          </a:xfrm>
        </p:grpSpPr>
        <p:sp>
          <p:nvSpPr>
            <p:cNvPr id="39" name="Rectangle 38"/>
            <p:cNvSpPr/>
            <p:nvPr/>
          </p:nvSpPr>
          <p:spPr>
            <a:xfrm>
              <a:off x="2276194" y="2401423"/>
              <a:ext cx="400110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Pre-Ingest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494137"/>
              <a:ext cx="1178599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8" b="49210"/>
          <a:stretch/>
        </p:blipFill>
        <p:spPr>
          <a:xfrm>
            <a:off x="1894897" y="4021576"/>
            <a:ext cx="798618" cy="3377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5" y="3915140"/>
            <a:ext cx="863053" cy="44421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090613" y="1442349"/>
            <a:ext cx="10010774" cy="5823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CH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User Web Portal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46681" y="2010073"/>
            <a:ext cx="15696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i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Submission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61712" y="1969520"/>
            <a:ext cx="19050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Dissemination</a:t>
            </a:r>
            <a:endParaRPr lang="en-US" sz="2000" b="1" i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74" y="4305454"/>
            <a:ext cx="681000" cy="55373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0415903" y="3820345"/>
            <a:ext cx="569591" cy="532534"/>
            <a:chOff x="8467880" y="1067082"/>
            <a:chExt cx="843501" cy="792863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815" y="1067082"/>
              <a:ext cx="668141" cy="468702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8467880" y="1582946"/>
              <a:ext cx="84350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OAI-PMH</a:t>
              </a:r>
            </a:p>
          </p:txBody>
        </p:sp>
      </p:grpSp>
      <p:cxnSp>
        <p:nvCxnSpPr>
          <p:cNvPr id="53" name="Elbow Connector 32"/>
          <p:cNvCxnSpPr>
            <a:stCxn id="37" idx="3"/>
            <a:endCxn id="51" idx="0"/>
          </p:cNvCxnSpPr>
          <p:nvPr/>
        </p:nvCxnSpPr>
        <p:spPr>
          <a:xfrm>
            <a:off x="10369917" y="3168800"/>
            <a:ext cx="343109" cy="651545"/>
          </a:xfrm>
          <a:prstGeom prst="bentConnector2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23" y="2155557"/>
            <a:ext cx="468000" cy="46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16" y="2120735"/>
            <a:ext cx="468000" cy="468000"/>
          </a:xfrm>
          <a:prstGeom prst="rect">
            <a:avLst/>
          </a:prstGeom>
        </p:spPr>
      </p:pic>
      <p:cxnSp>
        <p:nvCxnSpPr>
          <p:cNvPr id="56" name="Elbow Connector 32"/>
          <p:cNvCxnSpPr/>
          <p:nvPr/>
        </p:nvCxnSpPr>
        <p:spPr>
          <a:xfrm>
            <a:off x="5035096" y="2024678"/>
            <a:ext cx="0" cy="694407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90613" y="5113652"/>
            <a:ext cx="2863083" cy="1407519"/>
          </a:xfrm>
          <a:prstGeom prst="roundRect">
            <a:avLst/>
          </a:prstGeom>
          <a:solidFill>
            <a:srgbClr val="333333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CH" sz="1400" b="1" i="1" dirty="0">
                <a:solidFill>
                  <a:srgbClr val="333333"/>
                </a:solidFill>
              </a:rPr>
              <a:t>Common Modules</a:t>
            </a:r>
            <a:endParaRPr lang="fr-FR" b="1" i="1" dirty="0">
              <a:solidFill>
                <a:srgbClr val="333333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102636" y="5475003"/>
            <a:ext cx="1207577" cy="977428"/>
            <a:chOff x="2276194" y="2401423"/>
            <a:chExt cx="1207577" cy="977428"/>
          </a:xfrm>
        </p:grpSpPr>
        <p:sp>
          <p:nvSpPr>
            <p:cNvPr id="63" name="Rectangle 62"/>
            <p:cNvSpPr/>
            <p:nvPr/>
          </p:nvSpPr>
          <p:spPr>
            <a:xfrm>
              <a:off x="2276194" y="2401423"/>
              <a:ext cx="369332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Admin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582906"/>
              <a:ext cx="914400" cy="614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5" name="Group 64"/>
          <p:cNvGrpSpPr/>
          <p:nvPr/>
        </p:nvGrpSpPr>
        <p:grpSpPr>
          <a:xfrm>
            <a:off x="2351541" y="5396301"/>
            <a:ext cx="1409502" cy="1134832"/>
            <a:chOff x="2472868" y="2339269"/>
            <a:chExt cx="1409502" cy="1134832"/>
          </a:xfrm>
        </p:grpSpPr>
        <p:sp>
          <p:nvSpPr>
            <p:cNvPr id="66" name="Rectangle 65"/>
            <p:cNvSpPr/>
            <p:nvPr/>
          </p:nvSpPr>
          <p:spPr>
            <a:xfrm>
              <a:off x="2472868" y="2339269"/>
              <a:ext cx="553998" cy="1134832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Preservation</a:t>
              </a:r>
              <a:b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Planning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7970" y="2599454"/>
              <a:ext cx="914400" cy="614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9" name="Group 68"/>
          <p:cNvGrpSpPr/>
          <p:nvPr/>
        </p:nvGrpSpPr>
        <p:grpSpPr>
          <a:xfrm>
            <a:off x="7889629" y="6504045"/>
            <a:ext cx="744114" cy="259858"/>
            <a:chOff x="8689729" y="6494520"/>
            <a:chExt cx="744114" cy="259858"/>
          </a:xfrm>
        </p:grpSpPr>
        <p:cxnSp>
          <p:nvCxnSpPr>
            <p:cNvPr id="70" name="Elbow Connector 32"/>
            <p:cNvCxnSpPr/>
            <p:nvPr/>
          </p:nvCxnSpPr>
          <p:spPr>
            <a:xfrm>
              <a:off x="8791786" y="6754378"/>
              <a:ext cx="540000" cy="0"/>
            </a:xfrm>
            <a:prstGeom prst="straightConnector1">
              <a:avLst/>
            </a:prstGeom>
            <a:ln w="222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8689729" y="6494520"/>
              <a:ext cx="744114" cy="2462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10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DLCM APIs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661813" y="6517681"/>
            <a:ext cx="657551" cy="246222"/>
            <a:chOff x="10281063" y="6508156"/>
            <a:chExt cx="657551" cy="246222"/>
          </a:xfrm>
        </p:grpSpPr>
        <p:cxnSp>
          <p:nvCxnSpPr>
            <p:cNvPr id="73" name="Elbow Connector 32"/>
            <p:cNvCxnSpPr/>
            <p:nvPr/>
          </p:nvCxnSpPr>
          <p:spPr>
            <a:xfrm>
              <a:off x="10339838" y="6754378"/>
              <a:ext cx="540000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10281063" y="6508156"/>
              <a:ext cx="657551" cy="2462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1000" i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Tool</a:t>
              </a:r>
              <a:r>
                <a:rPr lang="fr-FR" sz="10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APIs</a:t>
              </a:r>
            </a:p>
          </p:txBody>
        </p:sp>
      </p:grpSp>
      <p:cxnSp>
        <p:nvCxnSpPr>
          <p:cNvPr id="17" name="Elbow Connector 32">
            <a:extLst>
              <a:ext uri="{FF2B5EF4-FFF2-40B4-BE49-F238E27FC236}">
                <a16:creationId xmlns:a16="http://schemas.microsoft.com/office/drawing/2014/main" id="{CC30B40B-31A7-7FCB-7C36-2D3EF74BFCC0}"/>
              </a:ext>
            </a:extLst>
          </p:cNvPr>
          <p:cNvCxnSpPr>
            <a:cxnSpLocks/>
          </p:cNvCxnSpPr>
          <p:nvPr/>
        </p:nvCxnSpPr>
        <p:spPr>
          <a:xfrm rot="5400000">
            <a:off x="5355638" y="5875430"/>
            <a:ext cx="570225" cy="220817"/>
          </a:xfrm>
          <a:prstGeom prst="bentConnector3">
            <a:avLst>
              <a:gd name="adj1" fmla="val 61942"/>
            </a:avLst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Elbow Connector 32">
            <a:extLst>
              <a:ext uri="{FF2B5EF4-FFF2-40B4-BE49-F238E27FC236}">
                <a16:creationId xmlns:a16="http://schemas.microsoft.com/office/drawing/2014/main" id="{495A84F2-3538-CA9B-9E39-13DF06D35AC0}"/>
              </a:ext>
            </a:extLst>
          </p:cNvPr>
          <p:cNvCxnSpPr>
            <a:cxnSpLocks/>
          </p:cNvCxnSpPr>
          <p:nvPr/>
        </p:nvCxnSpPr>
        <p:spPr>
          <a:xfrm rot="5400000">
            <a:off x="4750750" y="5575516"/>
            <a:ext cx="596778" cy="852671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Image 5" descr="Une image contenant plante&#10;&#10;Description générée automatiquement">
            <a:extLst>
              <a:ext uri="{FF2B5EF4-FFF2-40B4-BE49-F238E27FC236}">
                <a16:creationId xmlns:a16="http://schemas.microsoft.com/office/drawing/2014/main" id="{ED18DD67-0D91-5113-B261-26727A526E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5261" y="6027646"/>
            <a:ext cx="510949" cy="84042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A705C1C-0E1A-3567-60CF-8F938E74E887}"/>
              </a:ext>
            </a:extLst>
          </p:cNvPr>
          <p:cNvSpPr/>
          <p:nvPr/>
        </p:nvSpPr>
        <p:spPr>
          <a:xfrm>
            <a:off x="4290148" y="6259788"/>
            <a:ext cx="6653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File</a:t>
            </a:r>
            <a:b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Storage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B6188A-4BF4-23EC-1918-2D41E3D403E9}"/>
              </a:ext>
            </a:extLst>
          </p:cNvPr>
          <p:cNvSpPr/>
          <p:nvPr/>
        </p:nvSpPr>
        <p:spPr>
          <a:xfrm>
            <a:off x="4969528" y="6218403"/>
            <a:ext cx="1066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</a:t>
            </a:r>
            <a:b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Storage</a:t>
            </a:r>
            <a:b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[S3]</a:t>
            </a:r>
          </a:p>
        </p:txBody>
      </p:sp>
      <p:cxnSp>
        <p:nvCxnSpPr>
          <p:cNvPr id="44" name="Elbow Connector 32">
            <a:extLst>
              <a:ext uri="{FF2B5EF4-FFF2-40B4-BE49-F238E27FC236}">
                <a16:creationId xmlns:a16="http://schemas.microsoft.com/office/drawing/2014/main" id="{2E5DDFB7-4CD9-EF8F-22A1-91DD29CB09C8}"/>
              </a:ext>
            </a:extLst>
          </p:cNvPr>
          <p:cNvCxnSpPr>
            <a:cxnSpLocks/>
            <a:endCxn id="58" idx="0"/>
          </p:cNvCxnSpPr>
          <p:nvPr/>
        </p:nvCxnSpPr>
        <p:spPr>
          <a:xfrm rot="16200000" flipH="1">
            <a:off x="5739448" y="5806626"/>
            <a:ext cx="618374" cy="412118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527749-1B9D-A8C9-CBFD-BCC5849FE664}"/>
              </a:ext>
            </a:extLst>
          </p:cNvPr>
          <p:cNvSpPr/>
          <p:nvPr/>
        </p:nvSpPr>
        <p:spPr>
          <a:xfrm>
            <a:off x="5721232" y="6321872"/>
            <a:ext cx="10669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DNA</a:t>
            </a:r>
            <a:br>
              <a:rPr lang="fr-FR" sz="1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1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Storage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15498" y="4818785"/>
            <a:ext cx="1694202" cy="977428"/>
            <a:chOff x="2053768" y="2401423"/>
            <a:chExt cx="1694202" cy="977428"/>
          </a:xfrm>
        </p:grpSpPr>
        <p:sp>
          <p:nvSpPr>
            <p:cNvPr id="30" name="Rectangle 29"/>
            <p:cNvSpPr/>
            <p:nvPr/>
          </p:nvSpPr>
          <p:spPr>
            <a:xfrm>
              <a:off x="2053768" y="2401423"/>
              <a:ext cx="615553" cy="977428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>
              <a:spAutoFit/>
            </a:bodyPr>
            <a:lstStyle/>
            <a:p>
              <a:pPr algn="ctr"/>
              <a: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Archival</a:t>
              </a:r>
              <a:b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Storage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371" y="2494137"/>
              <a:ext cx="1178599" cy="79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8DCB8AF-2A0D-C16B-2F38-142C4DBBB78F}"/>
              </a:ext>
            </a:extLst>
          </p:cNvPr>
          <p:cNvSpPr txBox="1"/>
          <p:nvPr/>
        </p:nvSpPr>
        <p:spPr>
          <a:xfrm>
            <a:off x="1182189" y="193105"/>
            <a:ext cx="9586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>
                <a:latin typeface="+mj-lt"/>
                <a:ea typeface="+mj-ea"/>
                <a:cs typeface="Calibri Light"/>
              </a:rPr>
              <a:t>DLCM architecture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with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a DNA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connector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34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EA9FD7E-8526-75FD-6660-79C7229F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39B56-3554-16C8-AFD4-1D8A380AD9A1}"/>
              </a:ext>
            </a:extLst>
          </p:cNvPr>
          <p:cNvSpPr txBox="1"/>
          <p:nvPr/>
        </p:nvSpPr>
        <p:spPr>
          <a:xfrm>
            <a:off x="4653937" y="222258"/>
            <a:ext cx="2884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>
                <a:latin typeface="+mj-lt"/>
                <a:ea typeface="+mj-ea"/>
                <a:cs typeface="Calibri Light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A09F5-9E14-ADFA-0DBD-99101BB03171}"/>
              </a:ext>
            </a:extLst>
          </p:cNvPr>
          <p:cNvSpPr txBox="1"/>
          <p:nvPr/>
        </p:nvSpPr>
        <p:spPr>
          <a:xfrm>
            <a:off x="1301261" y="1218163"/>
            <a:ext cx="9589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DNA environmental impacts are not commensurate with those of silicon/electronic technologies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1D6B8-53A2-A6F1-241B-A27CF57E0445}"/>
              </a:ext>
            </a:extLst>
          </p:cNvPr>
          <p:cNvSpPr txBox="1"/>
          <p:nvPr/>
        </p:nvSpPr>
        <p:spPr>
          <a:xfrm>
            <a:off x="1312474" y="2293969"/>
            <a:ext cx="957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Eight orders of magnitude more dense than traditional media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C2236-FA00-4717-4BC1-B8DF533D8646}"/>
              </a:ext>
            </a:extLst>
          </p:cNvPr>
          <p:cNvSpPr txBox="1"/>
          <p:nvPr/>
        </p:nvSpPr>
        <p:spPr>
          <a:xfrm>
            <a:off x="1301261" y="3716886"/>
            <a:ext cx="106406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Is already being made available to institutions aiming at very long-term preservation</a:t>
            </a:r>
          </a:p>
          <a:p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B4F53-EB4F-38DB-8D6A-183CAEC28AB3}"/>
              </a:ext>
            </a:extLst>
          </p:cNvPr>
          <p:cNvSpPr txBox="1"/>
          <p:nvPr/>
        </p:nvSpPr>
        <p:spPr>
          <a:xfrm>
            <a:off x="1312474" y="4839618"/>
            <a:ext cx="81259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DNA technology is evolving faster than Moore’s law</a:t>
            </a:r>
          </a:p>
          <a:p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B05A2-0681-EDC6-A4BF-9A2DC8A56483}"/>
              </a:ext>
            </a:extLst>
          </p:cNvPr>
          <p:cNvSpPr txBox="1"/>
          <p:nvPr/>
        </p:nvSpPr>
        <p:spPr>
          <a:xfrm>
            <a:off x="2857516" y="6092765"/>
            <a:ext cx="64769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b="1" dirty="0"/>
              <a:t>Get ready for the next storage revolution !</a:t>
            </a:r>
          </a:p>
          <a:p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E05B5-E59E-4460-CE63-811C89DA14DF}"/>
              </a:ext>
            </a:extLst>
          </p:cNvPr>
          <p:cNvSpPr txBox="1"/>
          <p:nvPr/>
        </p:nvSpPr>
        <p:spPr>
          <a:xfrm>
            <a:off x="1301261" y="3000562"/>
            <a:ext cx="10075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Solution for storing large volumes of data over hundreds of years</a:t>
            </a:r>
          </a:p>
        </p:txBody>
      </p:sp>
    </p:spTree>
    <p:extLst>
      <p:ext uri="{BB962C8B-B14F-4D97-AF65-F5344CB8AC3E}">
        <p14:creationId xmlns:p14="http://schemas.microsoft.com/office/powerpoint/2010/main" val="2962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3321-63AC-959B-1274-A0B139E8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Thanks for your attention 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58A47-1C05-69EF-0D6D-0635F6931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4959"/>
            <a:ext cx="10515600" cy="3162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dirty="0">
                <a:cs typeface="Calibri" panose="020F0502020204030204"/>
                <a:hlinkClick r:id="rId2"/>
              </a:rPr>
              <a:t>pierre-yves.burgi@unige.ch</a:t>
            </a:r>
          </a:p>
          <a:p>
            <a:pPr marL="0" indent="0" algn="ctr">
              <a:buNone/>
            </a:pPr>
            <a:r>
              <a:rPr lang="en-US" dirty="0">
                <a:cs typeface="Calibri" panose="020F0502020204030204"/>
                <a:hlinkClick r:id="rId3"/>
              </a:rPr>
              <a:t>hugues.cazeaux@unige.ch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464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E99BDE-9748-7444-8920-72B6C951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18BD5-6BAE-7D15-FD8D-F6A3100AB269}"/>
              </a:ext>
            </a:extLst>
          </p:cNvPr>
          <p:cNvSpPr txBox="1"/>
          <p:nvPr/>
        </p:nvSpPr>
        <p:spPr>
          <a:xfrm>
            <a:off x="3201618" y="2659559"/>
            <a:ext cx="5788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err="1">
                <a:latin typeface="+mj-lt"/>
                <a:ea typeface="+mj-ea"/>
                <a:cs typeface="Calibri Light"/>
              </a:rPr>
              <a:t>Technology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breakdown ?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9869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924203-3F70-C44F-A9E9-D623F91BDB75}"/>
              </a:ext>
            </a:extLst>
          </p:cNvPr>
          <p:cNvSpPr txBox="1"/>
          <p:nvPr/>
        </p:nvSpPr>
        <p:spPr>
          <a:xfrm>
            <a:off x="4608411" y="378641"/>
            <a:ext cx="2975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  <a:ea typeface="+mj-ea"/>
                <a:cs typeface="Calibri Light"/>
              </a:rPr>
              <a:t>Data growth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CA45447-A191-EB56-91B9-BDA19201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DCE8C-7595-C3DF-81AD-DB4267D05ECF}"/>
              </a:ext>
            </a:extLst>
          </p:cNvPr>
          <p:cNvSpPr txBox="1"/>
          <p:nvPr/>
        </p:nvSpPr>
        <p:spPr>
          <a:xfrm>
            <a:off x="992182" y="2017187"/>
            <a:ext cx="10207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By 2040, global memory usage will surpass the supply of silicon available to store it</a:t>
            </a:r>
            <a:endParaRPr lang="en-CH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B4D1F4A-B83C-690C-503F-E2C149A8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3" y="3277872"/>
            <a:ext cx="1217670" cy="1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8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691EF5-C31B-FC7F-604C-60A963981ECA}"/>
              </a:ext>
            </a:extLst>
          </p:cNvPr>
          <p:cNvSpPr txBox="1"/>
          <p:nvPr/>
        </p:nvSpPr>
        <p:spPr>
          <a:xfrm>
            <a:off x="4256108" y="1736229"/>
            <a:ext cx="47643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/>
              <a:t>A single 2-g chip requires: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1.6 kg secondary fossil fuel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72 g chemical inputs</a:t>
            </a:r>
          </a:p>
          <a:p>
            <a:endParaRPr lang="en-CH" sz="2800" dirty="0"/>
          </a:p>
          <a:p>
            <a:r>
              <a:rPr lang="en-CH" sz="2800" dirty="0"/>
              <a:t>For each cm</a:t>
            </a:r>
            <a:r>
              <a:rPr lang="en-CH" sz="2800" baseline="30000" dirty="0"/>
              <a:t>2</a:t>
            </a:r>
            <a:r>
              <a:rPr lang="en-CH" sz="2800" dirty="0"/>
              <a:t> silicon wafer: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1.5 KWh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18-27 L of water</a:t>
            </a:r>
          </a:p>
          <a:p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BD4BC-0F14-B035-071B-B01840253718}"/>
              </a:ext>
            </a:extLst>
          </p:cNvPr>
          <p:cNvSpPr txBox="1"/>
          <p:nvPr/>
        </p:nvSpPr>
        <p:spPr>
          <a:xfrm>
            <a:off x="209490" y="6508992"/>
            <a:ext cx="1776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From Williams et al. 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3CADE6-B924-66DF-17B0-B53B90D83FE1}"/>
              </a:ext>
            </a:extLst>
          </p:cNvPr>
          <p:cNvSpPr txBox="1"/>
          <p:nvPr/>
        </p:nvSpPr>
        <p:spPr>
          <a:xfrm>
            <a:off x="3407187" y="329214"/>
            <a:ext cx="5377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  <a:ea typeface="+mj-ea"/>
                <a:cs typeface="Calibri Light"/>
              </a:rPr>
              <a:t>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251128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1D724-D72C-BF3D-A166-B850AD3A6D7E}"/>
              </a:ext>
            </a:extLst>
          </p:cNvPr>
          <p:cNvSpPr txBox="1"/>
          <p:nvPr/>
        </p:nvSpPr>
        <p:spPr>
          <a:xfrm>
            <a:off x="1354015" y="1446965"/>
            <a:ext cx="9483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Taiwan Semiconductor Manufacturing Company uses almost 5% of all Taiwan’s electricity, predicted to rise to 7.2% in 2022, and it used about </a:t>
            </a:r>
            <a:r>
              <a:rPr lang="en-GB" sz="2800" b="1" dirty="0"/>
              <a:t>63 million cubic meters of water in 2019</a:t>
            </a:r>
            <a:r>
              <a:rPr lang="en-GB" sz="28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3B1581-6C94-4FE7-7432-69D203B2B426}"/>
              </a:ext>
            </a:extLst>
          </p:cNvPr>
          <p:cNvSpPr txBox="1"/>
          <p:nvPr/>
        </p:nvSpPr>
        <p:spPr>
          <a:xfrm>
            <a:off x="1354015" y="3429000"/>
            <a:ext cx="9483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Media and hardware used to store and manage the data have to be </a:t>
            </a:r>
            <a:r>
              <a:rPr lang="en-GB" sz="2800" b="1" dirty="0"/>
              <a:t>replaced every 5-10 years</a:t>
            </a:r>
            <a:r>
              <a:rPr lang="en-GB" sz="2800" dirty="0"/>
              <a:t>, with the old media/hardware either recycled, incinerated, or dumped in a landfill.</a:t>
            </a:r>
          </a:p>
        </p:txBody>
      </p:sp>
    </p:spTree>
    <p:extLst>
      <p:ext uri="{BB962C8B-B14F-4D97-AF65-F5344CB8AC3E}">
        <p14:creationId xmlns:p14="http://schemas.microsoft.com/office/powerpoint/2010/main" val="123995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88E4-51CC-6476-4BF4-C0BD9BB3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7" y="3707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cs typeface="Calibri Light"/>
              </a:rPr>
              <a:t>Error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6984A-80B2-5251-EB32-BCAEFCACE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7" y="1317625"/>
            <a:ext cx="11944349" cy="1141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>The requirement of a 50% chance that a petabyte will survive for a century  translates into a bit half-life of the order of 10</a:t>
            </a:r>
            <a:r>
              <a:rPr lang="en-US" b="1" baseline="30000" dirty="0">
                <a:ea typeface="+mn-lt"/>
                <a:cs typeface="+mn-lt"/>
              </a:rPr>
              <a:t>18</a:t>
            </a:r>
            <a:r>
              <a:rPr lang="en-US" b="1" dirty="0">
                <a:ea typeface="+mn-lt"/>
                <a:cs typeface="+mn-lt"/>
              </a:rPr>
              <a:t> years.</a:t>
            </a:r>
            <a:endParaRPr lang="en-US" b="1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5FD721-AD89-2487-8BF8-F120CBF2F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6524045"/>
            <a:ext cx="2743200" cy="3345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8ABCAD-2FC9-8D02-AB47-DBE9AE477D55}"/>
              </a:ext>
            </a:extLst>
          </p:cNvPr>
          <p:cNvSpPr txBox="1">
            <a:spLocks/>
          </p:cNvSpPr>
          <p:nvPr/>
        </p:nvSpPr>
        <p:spPr>
          <a:xfrm>
            <a:off x="50007" y="2293809"/>
            <a:ext cx="11944349" cy="1907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dirty="0">
                <a:ea typeface="+mn-lt"/>
                <a:cs typeface="+mn-lt"/>
              </a:rPr>
              <a:t>According to a CERN study representing a wide range of state-of-the-art enterprise storage systems (mostly RAID arrays) in which a total of ~ 10</a:t>
            </a:r>
            <a:r>
              <a:rPr lang="en-US" baseline="30000" dirty="0">
                <a:ea typeface="+mn-lt"/>
                <a:cs typeface="+mn-lt"/>
              </a:rPr>
              <a:t>17 </a:t>
            </a:r>
            <a:r>
              <a:rPr lang="en-US" dirty="0">
                <a:ea typeface="+mn-lt"/>
                <a:cs typeface="+mn-lt"/>
              </a:rPr>
              <a:t>bytes were written, ~ 2 × 10</a:t>
            </a:r>
            <a:r>
              <a:rPr lang="en-US" baseline="30000" dirty="0">
                <a:ea typeface="+mn-lt"/>
                <a:cs typeface="+mn-lt"/>
              </a:rPr>
              <a:t>8 </a:t>
            </a:r>
            <a:r>
              <a:rPr lang="en-US" dirty="0">
                <a:ea typeface="+mn-lt"/>
                <a:cs typeface="+mn-lt"/>
              </a:rPr>
              <a:t>bytes were found to have suffered </a:t>
            </a:r>
            <a:r>
              <a:rPr lang="en-US" b="1" dirty="0">
                <a:ea typeface="+mn-lt"/>
                <a:cs typeface="+mn-lt"/>
              </a:rPr>
              <a:t>silent corruption </a:t>
            </a:r>
            <a:r>
              <a:rPr lang="en-US" dirty="0">
                <a:ea typeface="+mn-lt"/>
                <a:cs typeface="+mn-lt"/>
              </a:rPr>
              <a:t>over a 6-month period.</a:t>
            </a:r>
            <a:endParaRPr lang="en-US" dirty="0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78C720-EC2F-2CC7-B6E4-122E8EC48450}"/>
              </a:ext>
            </a:extLst>
          </p:cNvPr>
          <p:cNvSpPr txBox="1">
            <a:spLocks/>
          </p:cNvSpPr>
          <p:nvPr/>
        </p:nvSpPr>
        <p:spPr>
          <a:xfrm>
            <a:off x="50007" y="4121794"/>
            <a:ext cx="11944349" cy="2111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b="1" dirty="0">
                <a:ea typeface="+mn-lt"/>
                <a:cs typeface="+mn-lt"/>
              </a:rPr>
              <a:t>This corresponds to a bit half-life of the order of 10</a:t>
            </a:r>
            <a:r>
              <a:rPr lang="en-US" b="1" baseline="30000" dirty="0">
                <a:ea typeface="+mn-lt"/>
                <a:cs typeface="+mn-lt"/>
              </a:rPr>
              <a:t>8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pPr algn="ctr">
              <a:buFont typeface="Arial" panose="020B0604020202020204" pitchFamily="34" charset="0"/>
              <a:buNone/>
            </a:pPr>
            <a:r>
              <a:rPr lang="en-US" b="1" dirty="0">
                <a:ea typeface="+mn-lt"/>
                <a:cs typeface="+mn-lt"/>
              </a:rPr>
              <a:t>To reach the petabyte target for a century requirement, we need to improve the performance of current enterprise storage systems by a factor of </a:t>
            </a:r>
            <a:endParaRPr lang="en-US" dirty="0"/>
          </a:p>
          <a:p>
            <a:pPr algn="ctr">
              <a:buFont typeface="Arial" panose="020B0604020202020204" pitchFamily="34" charset="0"/>
              <a:buNone/>
            </a:pPr>
            <a:r>
              <a:rPr lang="en-US" sz="4000" b="1" dirty="0">
                <a:ea typeface="+mn-lt"/>
                <a:cs typeface="+mn-lt"/>
              </a:rPr>
              <a:t>10</a:t>
            </a:r>
            <a:r>
              <a:rPr lang="en-US" sz="4000" b="1" baseline="30000" dirty="0">
                <a:ea typeface="+mn-lt"/>
                <a:cs typeface="+mn-lt"/>
              </a:rPr>
              <a:t>10</a:t>
            </a:r>
            <a:endParaRPr lang="en-US" sz="40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C22BF-C844-D9A0-5BE1-5B0C720B012C}"/>
              </a:ext>
            </a:extLst>
          </p:cNvPr>
          <p:cNvSpPr txBox="1"/>
          <p:nvPr/>
        </p:nvSpPr>
        <p:spPr>
          <a:xfrm>
            <a:off x="-155643" y="2373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94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924203-3F70-C44F-A9E9-D623F91BDB75}"/>
              </a:ext>
            </a:extLst>
          </p:cNvPr>
          <p:cNvSpPr txBox="1"/>
          <p:nvPr/>
        </p:nvSpPr>
        <p:spPr>
          <a:xfrm>
            <a:off x="2774385" y="67805"/>
            <a:ext cx="66432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err="1">
                <a:latin typeface="+mj-lt"/>
                <a:ea typeface="+mj-ea"/>
                <a:cs typeface="Calibri Light"/>
              </a:rPr>
              <a:t>Technology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reaches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its</a:t>
            </a:r>
            <a:r>
              <a:rPr lang="fr-CH" sz="4400" b="1" dirty="0">
                <a:latin typeface="+mj-lt"/>
                <a:ea typeface="+mj-ea"/>
                <a:cs typeface="Calibri Light"/>
              </a:rPr>
              <a:t> </a:t>
            </a:r>
            <a:r>
              <a:rPr lang="fr-CH" sz="4400" b="1" dirty="0" err="1">
                <a:latin typeface="+mj-lt"/>
                <a:ea typeface="+mj-ea"/>
                <a:cs typeface="Calibri Light"/>
              </a:rPr>
              <a:t>limits</a:t>
            </a:r>
            <a:endParaRPr lang="en-CH" sz="4400" b="1" dirty="0">
              <a:latin typeface="+mj-lt"/>
              <a:ea typeface="+mj-ea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1D018-E570-9A47-9B0A-40C0C69D33C6}"/>
              </a:ext>
            </a:extLst>
          </p:cNvPr>
          <p:cNvSpPr txBox="1"/>
          <p:nvPr/>
        </p:nvSpPr>
        <p:spPr>
          <a:xfrm>
            <a:off x="0" y="2063856"/>
            <a:ext cx="7310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2800" dirty="0"/>
              <a:t>Electron-based memory: limited to 10-15 nm technology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ASML $9 billion of R&amp;D and 17 years of research to get to 13 nm and could reach less than 10 nm by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4610A-C6DE-D042-A511-F65559471514}"/>
              </a:ext>
            </a:extLst>
          </p:cNvPr>
          <p:cNvSpPr txBox="1"/>
          <p:nvPr/>
        </p:nvSpPr>
        <p:spPr>
          <a:xfrm>
            <a:off x="176939" y="1422808"/>
            <a:ext cx="4123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Quantum tunnelling effect</a:t>
            </a:r>
            <a:r>
              <a:rPr lang="en-CH" sz="2800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64E2-AE62-B140-8479-906B8FABE9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9167" y="1134521"/>
            <a:ext cx="4352994" cy="5664863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BD5CE08-9122-D4F8-7D2F-6967952B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71999" y="6492875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7151-39DF-2145-B0F9-B5983ABC9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858" y="778496"/>
            <a:ext cx="8034752" cy="5942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CCCD9-A63B-034D-B69A-6ABAD3A9D210}"/>
              </a:ext>
            </a:extLst>
          </p:cNvPr>
          <p:cNvSpPr txBox="1"/>
          <p:nvPr/>
        </p:nvSpPr>
        <p:spPr>
          <a:xfrm>
            <a:off x="0" y="6550223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(H. Li, 2016)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AC657CD-4179-E44E-0C9D-10176A1A8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000" b="1" i="0" spc="-60">
                <a:solidFill>
                  <a:srgbClr val="808B93"/>
                </a:solidFill>
                <a:latin typeface="Circular Std Book"/>
                <a:ea typeface="+mn-ea"/>
                <a:cs typeface="Circular Std Boo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EF37F3E-8722-7A4B-A8D7-A8DDED949F00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5BD46-A772-7F27-E4C0-8909076723DB}"/>
              </a:ext>
            </a:extLst>
          </p:cNvPr>
          <p:cNvSpPr txBox="1"/>
          <p:nvPr/>
        </p:nvSpPr>
        <p:spPr>
          <a:xfrm>
            <a:off x="3048930" y="11723"/>
            <a:ext cx="6252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Silicon density reaches its limits</a:t>
            </a:r>
          </a:p>
        </p:txBody>
      </p:sp>
    </p:spTree>
    <p:extLst>
      <p:ext uri="{BB962C8B-B14F-4D97-AF65-F5344CB8AC3E}">
        <p14:creationId xmlns:p14="http://schemas.microsoft.com/office/powerpoint/2010/main" val="3035035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1055</Words>
  <Application>Microsoft Macintosh PowerPoint</Application>
  <PresentationFormat>Widescreen</PresentationFormat>
  <Paragraphs>169</Paragraphs>
  <Slides>28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Circular Std Book</vt:lpstr>
      <vt:lpstr>Lithos Pro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Error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What’s the Problem ?</dc:title>
  <dc:creator>Pierre-Yves Burgi</dc:creator>
  <cp:lastModifiedBy>Pierre-Yves Burgi</cp:lastModifiedBy>
  <cp:revision>57</cp:revision>
  <dcterms:created xsi:type="dcterms:W3CDTF">2022-08-10T09:03:21Z</dcterms:created>
  <dcterms:modified xsi:type="dcterms:W3CDTF">2022-09-05T11:13:51Z</dcterms:modified>
</cp:coreProperties>
</file>