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  <p:sldMasterId id="2147483676" r:id="rId5"/>
    <p:sldMasterId id="2147483662" r:id="rId6"/>
  </p:sldMasterIdLst>
  <p:notesMasterIdLst>
    <p:notesMasterId r:id="rId26"/>
  </p:notesMasterIdLst>
  <p:handoutMasterIdLst>
    <p:handoutMasterId r:id="rId27"/>
  </p:handoutMasterIdLst>
  <p:sldIdLst>
    <p:sldId id="269" r:id="rId7"/>
    <p:sldId id="892" r:id="rId8"/>
    <p:sldId id="905" r:id="rId9"/>
    <p:sldId id="257" r:id="rId10"/>
    <p:sldId id="270" r:id="rId11"/>
    <p:sldId id="900" r:id="rId12"/>
    <p:sldId id="901" r:id="rId13"/>
    <p:sldId id="902" r:id="rId14"/>
    <p:sldId id="903" r:id="rId15"/>
    <p:sldId id="893" r:id="rId16"/>
    <p:sldId id="894" r:id="rId17"/>
    <p:sldId id="895" r:id="rId18"/>
    <p:sldId id="898" r:id="rId19"/>
    <p:sldId id="899" r:id="rId20"/>
    <p:sldId id="904" r:id="rId21"/>
    <p:sldId id="906" r:id="rId22"/>
    <p:sldId id="897" r:id="rId23"/>
    <p:sldId id="259" r:id="rId24"/>
    <p:sldId id="271" r:id="rId2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EAE0"/>
    <a:srgbClr val="009881"/>
    <a:srgbClr val="89F7E2"/>
    <a:srgbClr val="9AE8F4"/>
    <a:srgbClr val="00659B"/>
    <a:srgbClr val="BDE7FF"/>
    <a:srgbClr val="FDE2CF"/>
    <a:srgbClr val="EB6608"/>
    <a:srgbClr val="D6C2D6"/>
    <a:srgbClr val="B100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8038" autoAdjust="0"/>
  </p:normalViewPr>
  <p:slideViewPr>
    <p:cSldViewPr snapToGrid="0">
      <p:cViewPr varScale="1">
        <p:scale>
          <a:sx n="56" d="100"/>
          <a:sy n="56" d="100"/>
        </p:scale>
        <p:origin x="171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 err="1"/>
              <a:t>Graph</a:t>
            </a:r>
            <a:r>
              <a:rPr lang="cs-CZ" dirty="0"/>
              <a:t> </a:t>
            </a:r>
            <a:r>
              <a:rPr lang="cs-CZ" dirty="0" err="1"/>
              <a:t>name</a:t>
            </a:r>
            <a:endParaRPr lang="cs-CZ" dirty="0"/>
          </a:p>
        </c:rich>
      </c:tx>
      <c:layout>
        <c:manualLayout>
          <c:xMode val="edge"/>
          <c:yMode val="edge"/>
          <c:x val="6.7578487579540367E-2"/>
          <c:y val="3.06571884324651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rgbClr val="5BC4F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9EE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361-448B-9883-4DDC5A2D2ED5}"/>
              </c:ext>
            </c:extLst>
          </c:dPt>
          <c:dPt>
            <c:idx val="1"/>
            <c:invertIfNegative val="0"/>
            <c:bubble3D val="0"/>
            <c:spPr>
              <a:solidFill>
                <a:srgbClr val="009EE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D262-43CA-A3D1-3649BE932101}"/>
              </c:ext>
            </c:extLst>
          </c:dPt>
          <c:dPt>
            <c:idx val="2"/>
            <c:invertIfNegative val="0"/>
            <c:bubble3D val="0"/>
            <c:spPr>
              <a:solidFill>
                <a:srgbClr val="009EE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262-43CA-A3D1-3649BE932101}"/>
              </c:ext>
            </c:extLst>
          </c:dPt>
          <c:dPt>
            <c:idx val="3"/>
            <c:invertIfNegative val="0"/>
            <c:bubble3D val="0"/>
            <c:spPr>
              <a:solidFill>
                <a:srgbClr val="009EE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D262-43CA-A3D1-3649BE932101}"/>
              </c:ext>
            </c:extLst>
          </c:dPt>
          <c:cat>
            <c:strRef>
              <c:f>List1!$A$2:$A$5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61-448B-9883-4DDC5A2D2ED5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Řada 2</c:v>
                </c:pt>
              </c:strCache>
            </c:strRef>
          </c:tx>
          <c:spPr>
            <a:solidFill>
              <a:srgbClr val="B10062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List1!$C$2:$C$5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361-448B-9883-4DDC5A2D2ED5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Řada 3</c:v>
                </c:pt>
              </c:strCache>
            </c:strRef>
          </c:tx>
          <c:spPr>
            <a:solidFill>
              <a:srgbClr val="EB6608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List1!$D$2:$D$5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361-448B-9883-4DDC5A2D2ED5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rgbClr val="00659B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List1!$E$2:$E$5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361-448B-9883-4DDC5A2D2ED5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Řada 2</c:v>
                </c:pt>
              </c:strCache>
            </c:strRef>
          </c:tx>
          <c:spPr>
            <a:solidFill>
              <a:srgbClr val="009881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List1!$F$2:$F$5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361-448B-9883-4DDC5A2D2ED5}"/>
            </c:ext>
          </c:extLst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Řada 3</c:v>
                </c:pt>
              </c:strCache>
            </c:strRef>
          </c:tx>
          <c:spPr>
            <a:solidFill>
              <a:srgbClr val="5BC4F1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List1!$G$2:$G$5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361-448B-9883-4DDC5A2D2ED5}"/>
            </c:ext>
          </c:extLst>
        </c:ser>
        <c:ser>
          <c:idx val="6"/>
          <c:order val="6"/>
          <c:tx>
            <c:strRef>
              <c:f>List1!$H$1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rgbClr val="E73088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List1!$H$2:$H$5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361-448B-9883-4DDC5A2D2E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6283247"/>
        <c:axId val="336943279"/>
      </c:barChart>
      <c:catAx>
        <c:axId val="3362832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6943279"/>
        <c:crosses val="autoZero"/>
        <c:auto val="1"/>
        <c:lblAlgn val="ctr"/>
        <c:lblOffset val="100"/>
        <c:noMultiLvlLbl val="0"/>
      </c:catAx>
      <c:valAx>
        <c:axId val="3369432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62832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 err="1"/>
              <a:t>Graph</a:t>
            </a:r>
            <a:r>
              <a:rPr lang="cs-CZ" dirty="0"/>
              <a:t> </a:t>
            </a:r>
            <a:r>
              <a:rPr lang="cs-CZ" dirty="0" err="1"/>
              <a:t>name</a:t>
            </a:r>
            <a:endParaRPr lang="cs-CZ" dirty="0"/>
          </a:p>
        </c:rich>
      </c:tx>
      <c:layout>
        <c:manualLayout>
          <c:xMode val="edge"/>
          <c:yMode val="edge"/>
          <c:x val="6.7578487579540367E-2"/>
          <c:y val="3.06571884324651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rgbClr val="5BC4F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9EE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361-448B-9883-4DDC5A2D2ED5}"/>
              </c:ext>
            </c:extLst>
          </c:dPt>
          <c:dPt>
            <c:idx val="1"/>
            <c:invertIfNegative val="0"/>
            <c:bubble3D val="0"/>
            <c:spPr>
              <a:solidFill>
                <a:srgbClr val="009EE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D262-43CA-A3D1-3649BE932101}"/>
              </c:ext>
            </c:extLst>
          </c:dPt>
          <c:dPt>
            <c:idx val="2"/>
            <c:invertIfNegative val="0"/>
            <c:bubble3D val="0"/>
            <c:spPr>
              <a:solidFill>
                <a:srgbClr val="009EE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262-43CA-A3D1-3649BE932101}"/>
              </c:ext>
            </c:extLst>
          </c:dPt>
          <c:dPt>
            <c:idx val="3"/>
            <c:invertIfNegative val="0"/>
            <c:bubble3D val="0"/>
            <c:spPr>
              <a:solidFill>
                <a:srgbClr val="009EE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D262-43CA-A3D1-3649BE932101}"/>
              </c:ext>
            </c:extLst>
          </c:dPt>
          <c:cat>
            <c:strRef>
              <c:f>List1!$A$2:$A$5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61-448B-9883-4DDC5A2D2ED5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Řada 2</c:v>
                </c:pt>
              </c:strCache>
            </c:strRef>
          </c:tx>
          <c:spPr>
            <a:solidFill>
              <a:srgbClr val="B10062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List1!$C$2:$C$5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361-448B-9883-4DDC5A2D2ED5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Řada 3</c:v>
                </c:pt>
              </c:strCache>
            </c:strRef>
          </c:tx>
          <c:spPr>
            <a:solidFill>
              <a:srgbClr val="EB6608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List1!$D$2:$D$5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361-448B-9883-4DDC5A2D2ED5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rgbClr val="00659B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List1!$E$2:$E$5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361-448B-9883-4DDC5A2D2ED5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Řada 2</c:v>
                </c:pt>
              </c:strCache>
            </c:strRef>
          </c:tx>
          <c:spPr>
            <a:solidFill>
              <a:srgbClr val="009881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List1!$F$2:$F$5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361-448B-9883-4DDC5A2D2ED5}"/>
            </c:ext>
          </c:extLst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Řada 3</c:v>
                </c:pt>
              </c:strCache>
            </c:strRef>
          </c:tx>
          <c:spPr>
            <a:solidFill>
              <a:srgbClr val="5BC4F1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List1!$G$2:$G$5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361-448B-9883-4DDC5A2D2ED5}"/>
            </c:ext>
          </c:extLst>
        </c:ser>
        <c:ser>
          <c:idx val="6"/>
          <c:order val="6"/>
          <c:tx>
            <c:strRef>
              <c:f>List1!$H$1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rgbClr val="E73088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List1!$H$2:$H$5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361-448B-9883-4DDC5A2D2E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6283247"/>
        <c:axId val="336943279"/>
      </c:barChart>
      <c:catAx>
        <c:axId val="3362832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6943279"/>
        <c:crosses val="autoZero"/>
        <c:auto val="1"/>
        <c:lblAlgn val="ctr"/>
        <c:lblOffset val="100"/>
        <c:noMultiLvlLbl val="0"/>
      </c:catAx>
      <c:valAx>
        <c:axId val="3369432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62832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E363233D-14E2-4EAB-A45B-6DD17B10A0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24B61B7-B48A-453F-A947-CCB87FE328A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76454-0E5A-4112-B7BD-641CEC355491}" type="datetimeFigureOut">
              <a:rPr lang="cs-CZ" smtClean="0"/>
              <a:t>04.09.2022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501CD09-CC6D-4244-8F37-2B02A63773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A357BF4-BCEB-4FCF-9894-3EFD25ACD84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E1CD4-AFF3-482C-B49D-863FB9A281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39192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DF72D8-D4BF-4E93-B6A3-DBC0ACFDE57B}" type="datetimeFigureOut">
              <a:rPr lang="cs-CZ" smtClean="0"/>
              <a:t>04.09.2022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E8CBE-99EE-4FFE-9422-C5DCAE6590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509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I </a:t>
            </a:r>
            <a:r>
              <a:rPr lang="cs-CZ" dirty="0" err="1"/>
              <a:t>come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Prague University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Economics</a:t>
            </a:r>
            <a:r>
              <a:rPr lang="cs-CZ" dirty="0"/>
              <a:t> and Business…</a:t>
            </a:r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E8CBE-99EE-4FFE-9422-C5DCAE659085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05239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E8CBE-99EE-4FFE-9422-C5DCAE659085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1319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They are </a:t>
            </a:r>
            <a:r>
              <a:rPr lang="cs-CZ" dirty="0" err="1"/>
              <a:t>great</a:t>
            </a:r>
            <a:r>
              <a:rPr lang="cs-CZ" dirty="0"/>
              <a:t> Google </a:t>
            </a:r>
            <a:r>
              <a:rPr lang="cs-CZ" dirty="0" err="1"/>
              <a:t>hackers</a:t>
            </a:r>
            <a:r>
              <a:rPr lang="cs-CZ" dirty="0"/>
              <a:t> and Google </a:t>
            </a:r>
            <a:r>
              <a:rPr lang="cs-CZ" dirty="0" err="1"/>
              <a:t>Dorkers</a:t>
            </a:r>
            <a:endParaRPr lang="cs-CZ" dirty="0"/>
          </a:p>
          <a:p>
            <a:r>
              <a:rPr lang="cs-CZ" dirty="0"/>
              <a:t>They use </a:t>
            </a:r>
            <a:r>
              <a:rPr lang="cs-CZ" dirty="0" err="1"/>
              <a:t>advanced</a:t>
            </a:r>
            <a:r>
              <a:rPr lang="cs-CZ" dirty="0"/>
              <a:t> </a:t>
            </a:r>
            <a:r>
              <a:rPr lang="cs-CZ" dirty="0" err="1"/>
              <a:t>search</a:t>
            </a:r>
            <a:r>
              <a:rPr lang="cs-CZ" dirty="0"/>
              <a:t> </a:t>
            </a:r>
            <a:r>
              <a:rPr lang="cs-CZ" dirty="0" err="1"/>
              <a:t>methods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deep</a:t>
            </a:r>
            <a:r>
              <a:rPr lang="cs-CZ" dirty="0"/>
              <a:t> web </a:t>
            </a:r>
          </a:p>
          <a:p>
            <a:r>
              <a:rPr lang="cs-CZ" dirty="0"/>
              <a:t>They </a:t>
            </a:r>
            <a:r>
              <a:rPr lang="cs-CZ" dirty="0" err="1"/>
              <a:t>could</a:t>
            </a:r>
            <a:r>
              <a:rPr lang="cs-CZ" dirty="0"/>
              <a:t> play </a:t>
            </a:r>
            <a:r>
              <a:rPr lang="cs-CZ" dirty="0" err="1"/>
              <a:t>critically</a:t>
            </a:r>
            <a:r>
              <a:rPr lang="cs-CZ" dirty="0"/>
              <a:t> </a:t>
            </a:r>
            <a:r>
              <a:rPr lang="cs-CZ" dirty="0" err="1"/>
              <a:t>needed</a:t>
            </a:r>
            <a:r>
              <a:rPr lang="cs-CZ" dirty="0"/>
              <a:t> </a:t>
            </a:r>
            <a:r>
              <a:rPr lang="cs-CZ" dirty="0" err="1"/>
              <a:t>roles</a:t>
            </a:r>
            <a:r>
              <a:rPr lang="cs-CZ" dirty="0"/>
              <a:t> </a:t>
            </a:r>
            <a:r>
              <a:rPr lang="cs-CZ" dirty="0" err="1"/>
              <a:t>regarding</a:t>
            </a:r>
            <a:r>
              <a:rPr lang="cs-CZ" dirty="0"/>
              <a:t> </a:t>
            </a:r>
            <a:r>
              <a:rPr lang="cs-CZ" dirty="0" err="1"/>
              <a:t>dark</a:t>
            </a:r>
            <a:r>
              <a:rPr lang="cs-CZ" dirty="0"/>
              <a:t> web </a:t>
            </a:r>
            <a:r>
              <a:rPr lang="cs-CZ" dirty="0" err="1"/>
              <a:t>discovery</a:t>
            </a:r>
            <a:r>
              <a:rPr lang="cs-CZ" dirty="0"/>
              <a:t>, </a:t>
            </a:r>
            <a:r>
              <a:rPr lang="cs-CZ" dirty="0" err="1"/>
              <a:t>supporting</a:t>
            </a:r>
            <a:r>
              <a:rPr lang="cs-CZ" dirty="0"/>
              <a:t> </a:t>
            </a:r>
            <a:r>
              <a:rPr lang="cs-CZ" dirty="0" err="1"/>
              <a:t>investigation</a:t>
            </a:r>
            <a:r>
              <a:rPr lang="cs-CZ" dirty="0"/>
              <a:t> </a:t>
            </a:r>
            <a:r>
              <a:rPr lang="cs-CZ" dirty="0" err="1"/>
              <a:t>activity,or</a:t>
            </a:r>
            <a:r>
              <a:rPr lang="cs-CZ" dirty="0"/>
              <a:t> </a:t>
            </a:r>
            <a:r>
              <a:rPr lang="cs-CZ" dirty="0" err="1"/>
              <a:t>perhaps</a:t>
            </a:r>
            <a:r>
              <a:rPr lang="cs-CZ" dirty="0"/>
              <a:t> to </a:t>
            </a:r>
            <a:r>
              <a:rPr lang="cs-CZ" dirty="0" err="1"/>
              <a:t>educate</a:t>
            </a:r>
            <a:r>
              <a:rPr lang="cs-CZ" dirty="0"/>
              <a:t> </a:t>
            </a:r>
            <a:r>
              <a:rPr lang="cs-CZ" dirty="0" err="1"/>
              <a:t>relevant</a:t>
            </a:r>
            <a:r>
              <a:rPr lang="cs-CZ" dirty="0"/>
              <a:t> </a:t>
            </a:r>
            <a:r>
              <a:rPr lang="cs-CZ" dirty="0" err="1"/>
              <a:t>users</a:t>
            </a:r>
            <a:r>
              <a:rPr lang="cs-CZ" dirty="0"/>
              <a:t> such as </a:t>
            </a:r>
            <a:r>
              <a:rPr lang="cs-CZ" dirty="0" err="1"/>
              <a:t>law</a:t>
            </a:r>
            <a:r>
              <a:rPr lang="cs-CZ" dirty="0"/>
              <a:t> </a:t>
            </a:r>
            <a:r>
              <a:rPr lang="cs-CZ" dirty="0" err="1"/>
              <a:t>enforcement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Moreover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dark</a:t>
            </a:r>
            <a:r>
              <a:rPr lang="cs-CZ" dirty="0"/>
              <a:t> web </a:t>
            </a:r>
            <a:r>
              <a:rPr lang="cs-CZ" dirty="0" err="1"/>
              <a:t>serves</a:t>
            </a:r>
            <a:r>
              <a:rPr lang="cs-CZ" dirty="0"/>
              <a:t> in more and more </a:t>
            </a:r>
            <a:r>
              <a:rPr lang="cs-CZ" dirty="0" err="1"/>
              <a:t>cases</a:t>
            </a:r>
            <a:r>
              <a:rPr lang="cs-CZ" dirty="0"/>
              <a:t> </a:t>
            </a:r>
            <a:r>
              <a:rPr lang="cs-CZ" dirty="0" err="1"/>
              <a:t>investigative</a:t>
            </a:r>
            <a:r>
              <a:rPr lang="cs-CZ" dirty="0"/>
              <a:t> </a:t>
            </a:r>
            <a:r>
              <a:rPr lang="cs-CZ" dirty="0" err="1"/>
              <a:t>journalism</a:t>
            </a:r>
            <a:r>
              <a:rPr lang="cs-CZ" dirty="0"/>
              <a:t>, </a:t>
            </a:r>
            <a:r>
              <a:rPr lang="cs-CZ" dirty="0" err="1"/>
              <a:t>investigative</a:t>
            </a:r>
            <a:r>
              <a:rPr lang="cs-CZ" dirty="0"/>
              <a:t> </a:t>
            </a:r>
            <a:r>
              <a:rPr lang="cs-CZ" dirty="0" err="1"/>
              <a:t>journalist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E8CBE-99EE-4FFE-9422-C5DCAE659085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39680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Strategic</a:t>
            </a:r>
            <a:r>
              <a:rPr lang="cs-CZ" dirty="0"/>
              <a:t> </a:t>
            </a:r>
            <a:r>
              <a:rPr lang="cs-CZ" dirty="0" err="1"/>
              <a:t>issue</a:t>
            </a:r>
            <a:r>
              <a:rPr lang="cs-CZ" dirty="0"/>
              <a:t> management - </a:t>
            </a:r>
            <a:r>
              <a:rPr lang="cs-CZ" dirty="0" err="1"/>
              <a:t>explanation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E8CBE-99EE-4FFE-9422-C5DCAE659085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35235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How</a:t>
            </a:r>
            <a:r>
              <a:rPr lang="cs-CZ" dirty="0"/>
              <a:t> to use OSINT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strengtening</a:t>
            </a:r>
            <a:r>
              <a:rPr lang="cs-CZ" dirty="0"/>
              <a:t> public </a:t>
            </a:r>
            <a:r>
              <a:rPr lang="cs-CZ" dirty="0" err="1"/>
              <a:t>health</a:t>
            </a:r>
            <a:r>
              <a:rPr lang="cs-CZ" dirty="0"/>
              <a:t>…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mined</a:t>
            </a:r>
            <a:r>
              <a:rPr lang="cs-CZ" dirty="0"/>
              <a:t> open </a:t>
            </a:r>
            <a:r>
              <a:rPr lang="cs-CZ" dirty="0" err="1"/>
              <a:t>human</a:t>
            </a:r>
            <a:r>
              <a:rPr lang="cs-CZ" dirty="0"/>
              <a:t> </a:t>
            </a:r>
            <a:r>
              <a:rPr lang="cs-CZ" dirty="0" err="1"/>
              <a:t>medicine</a:t>
            </a:r>
            <a:r>
              <a:rPr lang="cs-CZ" dirty="0"/>
              <a:t> data..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E8CBE-99EE-4FFE-9422-C5DCAE659085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52614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My </a:t>
            </a:r>
            <a:r>
              <a:rPr lang="cs-CZ" dirty="0" err="1"/>
              <a:t>colleague</a:t>
            </a:r>
            <a:r>
              <a:rPr lang="cs-CZ" dirty="0"/>
              <a:t> Martin Potančok and I </a:t>
            </a:r>
            <a:r>
              <a:rPr lang="cs-CZ" dirty="0" err="1"/>
              <a:t>used</a:t>
            </a:r>
            <a:r>
              <a:rPr lang="cs-CZ" dirty="0"/>
              <a:t> open </a:t>
            </a:r>
            <a:r>
              <a:rPr lang="cs-CZ" dirty="0" err="1"/>
              <a:t>human</a:t>
            </a:r>
            <a:r>
              <a:rPr lang="cs-CZ" dirty="0"/>
              <a:t> </a:t>
            </a:r>
            <a:r>
              <a:rPr lang="cs-CZ" dirty="0" err="1"/>
              <a:t>medicine</a:t>
            </a:r>
            <a:r>
              <a:rPr lang="cs-CZ" dirty="0"/>
              <a:t> data to </a:t>
            </a:r>
            <a:r>
              <a:rPr lang="cs-CZ" dirty="0" err="1"/>
              <a:t>uncover</a:t>
            </a:r>
            <a:r>
              <a:rPr lang="cs-CZ" dirty="0"/>
              <a:t> </a:t>
            </a:r>
            <a:r>
              <a:rPr lang="cs-CZ" dirty="0" err="1"/>
              <a:t>mental</a:t>
            </a:r>
            <a:r>
              <a:rPr lang="cs-CZ" dirty="0"/>
              <a:t> </a:t>
            </a:r>
            <a:r>
              <a:rPr lang="cs-CZ" dirty="0" err="1"/>
              <a:t>health</a:t>
            </a:r>
            <a:r>
              <a:rPr lang="cs-CZ" dirty="0"/>
              <a:t> </a:t>
            </a:r>
            <a:r>
              <a:rPr lang="cs-CZ" dirty="0" err="1"/>
              <a:t>trends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Czech Republic.</a:t>
            </a:r>
          </a:p>
          <a:p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were</a:t>
            </a:r>
            <a:r>
              <a:rPr lang="cs-CZ" dirty="0"/>
              <a:t> </a:t>
            </a:r>
            <a:r>
              <a:rPr lang="cs-CZ" dirty="0" err="1"/>
              <a:t>able</a:t>
            </a:r>
            <a:r>
              <a:rPr lang="cs-CZ" dirty="0"/>
              <a:t> to </a:t>
            </a:r>
            <a:r>
              <a:rPr lang="cs-CZ" dirty="0" err="1"/>
              <a:t>identify</a:t>
            </a:r>
            <a:r>
              <a:rPr lang="cs-CZ" dirty="0"/>
              <a:t> </a:t>
            </a:r>
            <a:r>
              <a:rPr lang="cs-CZ" dirty="0" err="1"/>
              <a:t>antidepressant</a:t>
            </a:r>
            <a:r>
              <a:rPr lang="cs-CZ" dirty="0"/>
              <a:t> </a:t>
            </a:r>
            <a:r>
              <a:rPr lang="cs-CZ" dirty="0" err="1"/>
              <a:t>comsumption</a:t>
            </a:r>
            <a:r>
              <a:rPr lang="cs-CZ" dirty="0"/>
              <a:t> trend, top </a:t>
            </a:r>
            <a:r>
              <a:rPr lang="cs-CZ" dirty="0" err="1"/>
              <a:t>producers</a:t>
            </a:r>
            <a:r>
              <a:rPr lang="cs-CZ" dirty="0"/>
              <a:t> </a:t>
            </a:r>
            <a:r>
              <a:rPr lang="cs-CZ" dirty="0" err="1"/>
              <a:t>operating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Czech Republic, most </a:t>
            </a:r>
            <a:r>
              <a:rPr lang="cs-CZ" dirty="0" err="1"/>
              <a:t>prescribed</a:t>
            </a:r>
            <a:r>
              <a:rPr lang="cs-CZ" dirty="0"/>
              <a:t> </a:t>
            </a:r>
            <a:r>
              <a:rPr lang="cs-CZ" dirty="0" err="1"/>
              <a:t>antidpressant</a:t>
            </a:r>
            <a:r>
              <a:rPr lang="cs-CZ" dirty="0"/>
              <a:t> </a:t>
            </a:r>
            <a:r>
              <a:rPr lang="cs-CZ" dirty="0" err="1"/>
              <a:t>medicine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problem</a:t>
            </a:r>
            <a:r>
              <a:rPr lang="cs-CZ" dirty="0"/>
              <a:t> </a:t>
            </a:r>
            <a:r>
              <a:rPr lang="cs-CZ" dirty="0" err="1"/>
              <a:t>appeared</a:t>
            </a:r>
            <a:r>
              <a:rPr lang="cs-CZ" dirty="0"/>
              <a:t> </a:t>
            </a:r>
            <a:r>
              <a:rPr lang="cs-CZ" dirty="0" err="1"/>
              <a:t>when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wanted</a:t>
            </a:r>
            <a:r>
              <a:rPr lang="cs-CZ" dirty="0"/>
              <a:t> </a:t>
            </a: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geolocation</a:t>
            </a:r>
            <a:r>
              <a:rPr lang="cs-CZ" dirty="0"/>
              <a:t> data. My </a:t>
            </a:r>
            <a:r>
              <a:rPr lang="cs-CZ" dirty="0" err="1"/>
              <a:t>first</a:t>
            </a:r>
            <a:r>
              <a:rPr lang="cs-CZ" dirty="0"/>
              <a:t> </a:t>
            </a:r>
            <a:r>
              <a:rPr lang="cs-CZ" dirty="0" err="1"/>
              <a:t>intention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analysis</a:t>
            </a:r>
            <a:r>
              <a:rPr lang="cs-CZ" dirty="0"/>
              <a:t> on </a:t>
            </a:r>
            <a:r>
              <a:rPr lang="cs-CZ" dirty="0" err="1"/>
              <a:t>pharmacy</a:t>
            </a:r>
            <a:r>
              <a:rPr lang="cs-CZ" dirty="0"/>
              <a:t> level, </a:t>
            </a:r>
            <a:r>
              <a:rPr lang="cs-CZ" dirty="0" err="1"/>
              <a:t>lets</a:t>
            </a:r>
            <a:r>
              <a:rPr lang="cs-CZ" dirty="0"/>
              <a:t> </a:t>
            </a:r>
            <a:r>
              <a:rPr lang="cs-CZ" dirty="0" err="1"/>
              <a:t>say</a:t>
            </a:r>
            <a:r>
              <a:rPr lang="cs-CZ" dirty="0"/>
              <a:t> city level.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course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regulátory office </a:t>
            </a:r>
            <a:r>
              <a:rPr lang="cs-CZ" dirty="0" err="1"/>
              <a:t>did</a:t>
            </a:r>
            <a:r>
              <a:rPr lang="cs-CZ" dirty="0"/>
              <a:t> not </a:t>
            </a:r>
            <a:r>
              <a:rPr lang="cs-CZ" dirty="0" err="1"/>
              <a:t>provide</a:t>
            </a:r>
            <a:r>
              <a:rPr lang="cs-CZ" dirty="0"/>
              <a:t> </a:t>
            </a:r>
            <a:r>
              <a:rPr lang="cs-CZ" dirty="0" err="1"/>
              <a:t>anything</a:t>
            </a:r>
            <a:r>
              <a:rPr lang="cs-CZ" dirty="0"/>
              <a:t>. </a:t>
            </a:r>
          </a:p>
          <a:p>
            <a:endParaRPr lang="cs-CZ" dirty="0"/>
          </a:p>
          <a:p>
            <a:r>
              <a:rPr lang="cs-CZ" dirty="0"/>
              <a:t>So </a:t>
            </a:r>
            <a:r>
              <a:rPr lang="cs-CZ" dirty="0" err="1"/>
              <a:t>how</a:t>
            </a:r>
            <a:r>
              <a:rPr lang="cs-CZ" dirty="0"/>
              <a:t> to </a:t>
            </a:r>
            <a:r>
              <a:rPr lang="cs-CZ" dirty="0" err="1"/>
              <a:t>hack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situation</a:t>
            </a:r>
            <a:r>
              <a:rPr lang="cs-CZ" dirty="0"/>
              <a:t>?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answer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information-seeking</a:t>
            </a:r>
            <a:r>
              <a:rPr lang="cs-CZ" dirty="0"/>
              <a:t> </a:t>
            </a:r>
            <a:r>
              <a:rPr lang="cs-CZ" dirty="0" err="1"/>
              <a:t>behaviour</a:t>
            </a:r>
            <a:r>
              <a:rPr lang="cs-CZ" dirty="0"/>
              <a:t>.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hypothesis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people</a:t>
            </a:r>
            <a:r>
              <a:rPr lang="cs-CZ" dirty="0"/>
              <a:t> </a:t>
            </a:r>
            <a:r>
              <a:rPr lang="cs-CZ" dirty="0" err="1"/>
              <a:t>who</a:t>
            </a:r>
            <a:r>
              <a:rPr lang="cs-CZ" dirty="0"/>
              <a:t> </a:t>
            </a:r>
            <a:r>
              <a:rPr lang="cs-CZ" dirty="0" err="1"/>
              <a:t>got</a:t>
            </a:r>
            <a:r>
              <a:rPr lang="cs-CZ" dirty="0"/>
              <a:t> any </a:t>
            </a:r>
            <a:r>
              <a:rPr lang="cs-CZ" dirty="0" err="1"/>
              <a:t>medicine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search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information</a:t>
            </a:r>
            <a:r>
              <a:rPr lang="cs-CZ" dirty="0"/>
              <a:t> such as </a:t>
            </a:r>
            <a:r>
              <a:rPr lang="cs-CZ" dirty="0" err="1"/>
              <a:t>side</a:t>
            </a:r>
            <a:r>
              <a:rPr lang="cs-CZ" dirty="0"/>
              <a:t> </a:t>
            </a:r>
            <a:r>
              <a:rPr lang="cs-CZ" dirty="0" err="1"/>
              <a:t>effects</a:t>
            </a:r>
            <a:r>
              <a:rPr lang="cs-CZ" dirty="0"/>
              <a:t>, </a:t>
            </a:r>
            <a:r>
              <a:rPr lang="cs-CZ" dirty="0" err="1"/>
              <a:t>doses</a:t>
            </a:r>
            <a:r>
              <a:rPr lang="cs-CZ" dirty="0"/>
              <a:t> and so on. </a:t>
            </a:r>
          </a:p>
          <a:p>
            <a:endParaRPr lang="cs-CZ" dirty="0"/>
          </a:p>
          <a:p>
            <a:r>
              <a:rPr lang="cs-CZ" dirty="0"/>
              <a:t> </a:t>
            </a:r>
            <a:r>
              <a:rPr lang="cs-CZ" dirty="0" err="1"/>
              <a:t>Yes</a:t>
            </a:r>
            <a:r>
              <a:rPr lang="cs-CZ" dirty="0"/>
              <a:t>, Google </a:t>
            </a:r>
            <a:r>
              <a:rPr lang="cs-CZ" dirty="0" err="1"/>
              <a:t>answered</a:t>
            </a:r>
            <a:r>
              <a:rPr lang="cs-CZ" dirty="0"/>
              <a:t>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question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least on </a:t>
            </a:r>
            <a:r>
              <a:rPr lang="cs-CZ" dirty="0" err="1"/>
              <a:t>regional</a:t>
            </a:r>
            <a:r>
              <a:rPr lang="cs-CZ" dirty="0"/>
              <a:t> level…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E8CBE-99EE-4FFE-9422-C5DCAE659085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09326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E8CBE-99EE-4FFE-9422-C5DCAE659085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31758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E8CBE-99EE-4FFE-9422-C5DCAE659085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2419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A </a:t>
            </a:r>
            <a:r>
              <a:rPr lang="cs-CZ" dirty="0" err="1"/>
              <a:t>great</a:t>
            </a:r>
            <a:r>
              <a:rPr lang="cs-CZ" dirty="0"/>
              <a:t> </a:t>
            </a:r>
            <a:r>
              <a:rPr lang="cs-CZ" dirty="0" err="1"/>
              <a:t>advocate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open source data and </a:t>
            </a:r>
            <a:r>
              <a:rPr lang="cs-CZ" dirty="0" err="1"/>
              <a:t>information</a:t>
            </a:r>
            <a:r>
              <a:rPr lang="cs-CZ" dirty="0"/>
              <a:t> </a:t>
            </a:r>
          </a:p>
          <a:p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quote</a:t>
            </a:r>
            <a:r>
              <a:rPr lang="cs-CZ" dirty="0"/>
              <a:t> </a:t>
            </a:r>
            <a:r>
              <a:rPr lang="cs-CZ" dirty="0" err="1"/>
              <a:t>represents</a:t>
            </a:r>
            <a:r>
              <a:rPr lang="cs-CZ" dirty="0"/>
              <a:t> </a:t>
            </a:r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heavily</a:t>
            </a:r>
            <a:r>
              <a:rPr lang="cs-CZ" dirty="0"/>
              <a:t> </a:t>
            </a:r>
            <a:r>
              <a:rPr lang="cs-CZ" dirty="0" err="1"/>
              <a:t>agencies</a:t>
            </a:r>
            <a:r>
              <a:rPr lang="cs-CZ" dirty="0"/>
              <a:t> </a:t>
            </a:r>
            <a:r>
              <a:rPr lang="cs-CZ" dirty="0" err="1"/>
              <a:t>rely</a:t>
            </a:r>
            <a:r>
              <a:rPr lang="cs-CZ" dirty="0"/>
              <a:t> on open source </a:t>
            </a:r>
            <a:r>
              <a:rPr lang="cs-CZ" dirty="0" err="1"/>
              <a:t>investigations</a:t>
            </a:r>
            <a:r>
              <a:rPr lang="cs-CZ" dirty="0"/>
              <a:t>. </a:t>
            </a:r>
          </a:p>
          <a:p>
            <a:r>
              <a:rPr lang="cs-CZ" dirty="0"/>
              <a:t>And market </a:t>
            </a:r>
            <a:r>
              <a:rPr lang="cs-CZ" dirty="0" err="1"/>
              <a:t>size</a:t>
            </a:r>
            <a:r>
              <a:rPr lang="cs-CZ" dirty="0"/>
              <a:t>: 2021 10bn USD,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expected</a:t>
            </a:r>
            <a:r>
              <a:rPr lang="cs-CZ" dirty="0"/>
              <a:t> to </a:t>
            </a:r>
            <a:r>
              <a:rPr lang="cs-CZ" dirty="0" err="1"/>
              <a:t>grow</a:t>
            </a:r>
            <a:r>
              <a:rPr lang="cs-CZ" dirty="0"/>
              <a:t> 5 </a:t>
            </a:r>
            <a:r>
              <a:rPr lang="cs-CZ" dirty="0" err="1"/>
              <a:t>times</a:t>
            </a:r>
            <a:r>
              <a:rPr lang="cs-CZ" dirty="0"/>
              <a:t> by </a:t>
            </a:r>
            <a:r>
              <a:rPr lang="cs-CZ" dirty="0" err="1"/>
              <a:t>the</a:t>
            </a:r>
            <a:r>
              <a:rPr lang="cs-CZ" dirty="0"/>
              <a:t> end </a:t>
            </a:r>
            <a:r>
              <a:rPr lang="cs-CZ" dirty="0" err="1"/>
              <a:t>twenties</a:t>
            </a:r>
            <a:r>
              <a:rPr lang="cs-CZ" dirty="0"/>
              <a:t>. </a:t>
            </a:r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E8CBE-99EE-4FFE-9422-C5DCAE659085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3904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She</a:t>
            </a:r>
            <a:r>
              <a:rPr lang="cs-CZ" dirty="0"/>
              <a:t> has a </a:t>
            </a:r>
            <a:r>
              <a:rPr lang="cs-CZ" dirty="0" err="1"/>
              <a:t>significant</a:t>
            </a:r>
            <a:r>
              <a:rPr lang="cs-CZ" dirty="0"/>
              <a:t> influence in </a:t>
            </a:r>
            <a:r>
              <a:rPr lang="cs-CZ" dirty="0" err="1"/>
              <a:t>the</a:t>
            </a:r>
            <a:r>
              <a:rPr lang="cs-CZ" dirty="0"/>
              <a:t> OSINT </a:t>
            </a:r>
            <a:r>
              <a:rPr lang="cs-CZ" dirty="0" err="1"/>
              <a:t>community</a:t>
            </a:r>
            <a:r>
              <a:rPr lang="cs-CZ" dirty="0"/>
              <a:t> in US. But </a:t>
            </a:r>
            <a:r>
              <a:rPr lang="cs-CZ" dirty="0" err="1"/>
              <a:t>she</a:t>
            </a:r>
            <a:r>
              <a:rPr lang="cs-CZ" dirty="0"/>
              <a:t> </a:t>
            </a:r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delivers</a:t>
            </a:r>
            <a:r>
              <a:rPr lang="cs-CZ" dirty="0"/>
              <a:t> OSINT to </a:t>
            </a:r>
            <a:r>
              <a:rPr lang="cs-CZ" dirty="0" err="1"/>
              <a:t>information</a:t>
            </a:r>
            <a:r>
              <a:rPr lang="cs-CZ" dirty="0"/>
              <a:t> and </a:t>
            </a:r>
            <a:r>
              <a:rPr lang="cs-CZ" dirty="0" err="1"/>
              <a:t>library</a:t>
            </a:r>
            <a:r>
              <a:rPr lang="cs-CZ" dirty="0"/>
              <a:t> science </a:t>
            </a:r>
            <a:r>
              <a:rPr lang="cs-CZ" dirty="0" err="1"/>
              <a:t>audiences</a:t>
            </a:r>
            <a:r>
              <a:rPr lang="cs-CZ" dirty="0"/>
              <a:t> 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E8CBE-99EE-4FFE-9422-C5DCAE659085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7937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Many </a:t>
            </a:r>
            <a:r>
              <a:rPr lang="cs-CZ" dirty="0" err="1"/>
              <a:t>definitions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scientific</a:t>
            </a:r>
            <a:r>
              <a:rPr lang="cs-CZ" dirty="0"/>
              <a:t> </a:t>
            </a:r>
            <a:r>
              <a:rPr lang="cs-CZ" dirty="0" err="1"/>
              <a:t>papers</a:t>
            </a:r>
            <a:r>
              <a:rPr lang="cs-CZ" dirty="0"/>
              <a:t>, </a:t>
            </a:r>
            <a:r>
              <a:rPr lang="cs-CZ" dirty="0" err="1"/>
              <a:t>academic</a:t>
            </a:r>
            <a:r>
              <a:rPr lang="cs-CZ" dirty="0"/>
              <a:t> </a:t>
            </a:r>
            <a:r>
              <a:rPr lang="cs-CZ" dirty="0" err="1"/>
              <a:t>works</a:t>
            </a:r>
            <a:r>
              <a:rPr lang="cs-CZ" dirty="0"/>
              <a:t>, </a:t>
            </a:r>
            <a:r>
              <a:rPr lang="cs-CZ" dirty="0" err="1"/>
              <a:t>grey</a:t>
            </a:r>
            <a:r>
              <a:rPr lang="cs-CZ" dirty="0"/>
              <a:t> </a:t>
            </a:r>
            <a:r>
              <a:rPr lang="cs-CZ" dirty="0" err="1"/>
              <a:t>literature</a:t>
            </a:r>
            <a:r>
              <a:rPr lang="cs-CZ" dirty="0"/>
              <a:t>, </a:t>
            </a:r>
            <a:r>
              <a:rPr lang="cs-CZ" dirty="0" err="1"/>
              <a:t>publicly</a:t>
            </a:r>
            <a:r>
              <a:rPr lang="cs-CZ" dirty="0"/>
              <a:t> </a:t>
            </a:r>
            <a:r>
              <a:rPr lang="cs-CZ" dirty="0" err="1"/>
              <a:t>available</a:t>
            </a:r>
            <a:r>
              <a:rPr lang="cs-CZ" dirty="0"/>
              <a:t> </a:t>
            </a:r>
            <a:r>
              <a:rPr lang="cs-CZ" dirty="0" err="1"/>
              <a:t>reports</a:t>
            </a:r>
            <a:r>
              <a:rPr lang="cs-CZ" dirty="0"/>
              <a:t>, </a:t>
            </a:r>
          </a:p>
          <a:p>
            <a:r>
              <a:rPr lang="cs-CZ" dirty="0"/>
              <a:t>My </a:t>
            </a:r>
            <a:r>
              <a:rPr lang="cs-CZ" dirty="0" err="1"/>
              <a:t>summary</a:t>
            </a:r>
            <a:endParaRPr lang="cs-CZ" dirty="0"/>
          </a:p>
          <a:p>
            <a:r>
              <a:rPr lang="cs-CZ" dirty="0"/>
              <a:t>NATO </a:t>
            </a:r>
            <a:r>
              <a:rPr lang="cs-CZ" dirty="0" err="1"/>
              <a:t>security</a:t>
            </a:r>
            <a:r>
              <a:rPr lang="cs-CZ" dirty="0"/>
              <a:t> </a:t>
            </a:r>
            <a:r>
              <a:rPr lang="cs-CZ" dirty="0" err="1"/>
              <a:t>perspective</a:t>
            </a:r>
            <a:endParaRPr lang="cs-CZ" dirty="0"/>
          </a:p>
          <a:p>
            <a:r>
              <a:rPr lang="cs-CZ" dirty="0" err="1"/>
              <a:t>Even</a:t>
            </a:r>
            <a:r>
              <a:rPr lang="cs-CZ" dirty="0"/>
              <a:t> </a:t>
            </a:r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paper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Glassman</a:t>
            </a:r>
            <a:r>
              <a:rPr lang="cs-CZ" dirty="0"/>
              <a:t> and </a:t>
            </a:r>
            <a:r>
              <a:rPr lang="cs-CZ" dirty="0" err="1"/>
              <a:t>Ju</a:t>
            </a:r>
            <a:r>
              <a:rPr lang="cs-CZ" dirty="0"/>
              <a:t> </a:t>
            </a:r>
            <a:r>
              <a:rPr lang="cs-CZ" dirty="0" err="1"/>
              <a:t>Kang</a:t>
            </a:r>
            <a:r>
              <a:rPr lang="cs-CZ" dirty="0"/>
              <a:t> </a:t>
            </a:r>
            <a:r>
              <a:rPr lang="cs-CZ" dirty="0" err="1"/>
              <a:t>does</a:t>
            </a:r>
            <a:r>
              <a:rPr lang="cs-CZ" dirty="0"/>
              <a:t> not </a:t>
            </a:r>
            <a:r>
              <a:rPr lang="cs-CZ" dirty="0" err="1"/>
              <a:t>address</a:t>
            </a:r>
            <a:r>
              <a:rPr lang="cs-CZ" dirty="0"/>
              <a:t> a </a:t>
            </a:r>
            <a:r>
              <a:rPr lang="cs-CZ" dirty="0" err="1"/>
              <a:t>library</a:t>
            </a:r>
            <a:r>
              <a:rPr lang="cs-CZ" dirty="0"/>
              <a:t> </a:t>
            </a:r>
            <a:r>
              <a:rPr lang="cs-CZ" dirty="0" err="1"/>
              <a:t>community</a:t>
            </a:r>
            <a:r>
              <a:rPr lang="cs-CZ" dirty="0"/>
              <a:t>, </a:t>
            </a:r>
            <a:r>
              <a:rPr lang="cs-CZ" dirty="0" err="1"/>
              <a:t>there</a:t>
            </a:r>
            <a:r>
              <a:rPr lang="cs-CZ" dirty="0"/>
              <a:t> are </a:t>
            </a:r>
            <a:r>
              <a:rPr lang="cs-CZ" dirty="0" err="1"/>
              <a:t>particular</a:t>
            </a:r>
            <a:r>
              <a:rPr lang="cs-CZ" dirty="0"/>
              <a:t> </a:t>
            </a:r>
            <a:r>
              <a:rPr lang="cs-CZ" dirty="0" err="1"/>
              <a:t>signs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librarians</a:t>
            </a:r>
            <a:r>
              <a:rPr lang="cs-CZ" dirty="0"/>
              <a:t> are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experts</a:t>
            </a:r>
            <a:r>
              <a:rPr lang="cs-CZ" dirty="0"/>
              <a:t> </a:t>
            </a:r>
            <a:r>
              <a:rPr lang="cs-CZ" dirty="0" err="1"/>
              <a:t>who</a:t>
            </a:r>
            <a:r>
              <a:rPr lang="cs-CZ" dirty="0"/>
              <a:t> </a:t>
            </a:r>
            <a:r>
              <a:rPr lang="cs-CZ" dirty="0" err="1"/>
              <a:t>should</a:t>
            </a:r>
            <a:r>
              <a:rPr lang="cs-CZ" dirty="0"/>
              <a:t> </a:t>
            </a:r>
            <a:r>
              <a:rPr lang="cs-CZ" dirty="0" err="1"/>
              <a:t>deal</a:t>
            </a:r>
            <a:r>
              <a:rPr lang="cs-CZ" dirty="0"/>
              <a:t> more </a:t>
            </a:r>
            <a:r>
              <a:rPr lang="cs-CZ" dirty="0" err="1"/>
              <a:t>with</a:t>
            </a:r>
            <a:r>
              <a:rPr lang="cs-CZ" dirty="0"/>
              <a:t> OSINT. </a:t>
            </a:r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E8CBE-99EE-4FFE-9422-C5DCAE659085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1194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not a </a:t>
            </a:r>
            <a:r>
              <a:rPr lang="cs-CZ" dirty="0" err="1"/>
              <a:t>traffic</a:t>
            </a:r>
            <a:r>
              <a:rPr lang="cs-CZ" dirty="0"/>
              <a:t> jam,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waves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Russian</a:t>
            </a:r>
            <a:r>
              <a:rPr lang="cs-CZ" dirty="0"/>
              <a:t> </a:t>
            </a:r>
            <a:r>
              <a:rPr lang="cs-CZ" dirty="0" err="1"/>
              <a:t>refugees</a:t>
            </a:r>
            <a:r>
              <a:rPr lang="cs-CZ" dirty="0"/>
              <a:t>, but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know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these </a:t>
            </a:r>
            <a:r>
              <a:rPr lang="cs-CZ" dirty="0" err="1"/>
              <a:t>were</a:t>
            </a:r>
            <a:r>
              <a:rPr lang="cs-CZ" dirty="0"/>
              <a:t> </a:t>
            </a:r>
            <a:r>
              <a:rPr lang="cs-CZ" dirty="0" err="1"/>
              <a:t>Russian</a:t>
            </a:r>
            <a:r>
              <a:rPr lang="cs-CZ" dirty="0"/>
              <a:t> </a:t>
            </a:r>
            <a:r>
              <a:rPr lang="cs-CZ" dirty="0" err="1"/>
              <a:t>tanks</a:t>
            </a:r>
            <a:r>
              <a:rPr lang="cs-CZ" dirty="0"/>
              <a:t>.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could</a:t>
            </a:r>
            <a:r>
              <a:rPr lang="cs-CZ" dirty="0"/>
              <a:t> </a:t>
            </a:r>
            <a:r>
              <a:rPr lang="cs-CZ" dirty="0" err="1"/>
              <a:t>wach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live on Google </a:t>
            </a:r>
            <a:r>
              <a:rPr lang="cs-CZ" dirty="0" err="1"/>
              <a:t>maps</a:t>
            </a:r>
            <a:endParaRPr lang="cs-CZ" dirty="0"/>
          </a:p>
          <a:p>
            <a:r>
              <a:rPr lang="cs-CZ" dirty="0" err="1"/>
              <a:t>Using</a:t>
            </a:r>
            <a:r>
              <a:rPr lang="cs-CZ" dirty="0"/>
              <a:t> </a:t>
            </a:r>
            <a:r>
              <a:rPr lang="cs-CZ" dirty="0" err="1"/>
              <a:t>Tensorflow</a:t>
            </a:r>
            <a:r>
              <a:rPr lang="cs-CZ" dirty="0"/>
              <a:t>,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well-known</a:t>
            </a:r>
            <a:r>
              <a:rPr lang="cs-CZ" dirty="0"/>
              <a:t> </a:t>
            </a:r>
            <a:r>
              <a:rPr lang="cs-CZ" dirty="0" err="1"/>
              <a:t>deep</a:t>
            </a:r>
            <a:r>
              <a:rPr lang="cs-CZ" dirty="0"/>
              <a:t> learning </a:t>
            </a:r>
            <a:r>
              <a:rPr lang="cs-CZ" dirty="0" err="1"/>
              <a:t>applications</a:t>
            </a:r>
            <a:r>
              <a:rPr lang="cs-CZ" dirty="0"/>
              <a:t>, to track </a:t>
            </a:r>
            <a:r>
              <a:rPr lang="cs-CZ" dirty="0" err="1"/>
              <a:t>fighting</a:t>
            </a:r>
            <a:r>
              <a:rPr lang="cs-CZ" dirty="0"/>
              <a:t> in </a:t>
            </a:r>
            <a:r>
              <a:rPr lang="cs-CZ" dirty="0" err="1"/>
              <a:t>conflict</a:t>
            </a:r>
            <a:r>
              <a:rPr lang="cs-CZ" dirty="0"/>
              <a:t> </a:t>
            </a:r>
            <a:r>
              <a:rPr lang="cs-CZ" dirty="0" err="1"/>
              <a:t>zone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a DARPA </a:t>
            </a:r>
            <a:r>
              <a:rPr lang="cs-CZ" dirty="0" err="1"/>
              <a:t>dataset</a:t>
            </a:r>
            <a:r>
              <a:rPr lang="cs-CZ" dirty="0"/>
              <a:t> – </a:t>
            </a:r>
            <a:r>
              <a:rPr lang="cs-CZ" dirty="0" err="1"/>
              <a:t>DiRenzo</a:t>
            </a:r>
            <a:r>
              <a:rPr lang="cs-CZ" dirty="0"/>
              <a:t> </a:t>
            </a:r>
            <a:r>
              <a:rPr lang="cs-CZ" dirty="0" err="1"/>
              <a:t>created</a:t>
            </a:r>
            <a:r>
              <a:rPr lang="cs-CZ" dirty="0"/>
              <a:t> model </a:t>
            </a:r>
            <a:r>
              <a:rPr lang="cs-CZ" dirty="0" err="1"/>
              <a:t>based</a:t>
            </a:r>
            <a:r>
              <a:rPr lang="cs-CZ" dirty="0"/>
              <a:t> on </a:t>
            </a:r>
            <a:r>
              <a:rPr lang="cs-CZ" dirty="0" err="1"/>
              <a:t>nine</a:t>
            </a:r>
            <a:r>
              <a:rPr lang="cs-CZ" dirty="0"/>
              <a:t> </a:t>
            </a:r>
            <a:r>
              <a:rPr lang="cs-CZ" dirty="0" err="1"/>
              <a:t>military</a:t>
            </a:r>
            <a:r>
              <a:rPr lang="cs-CZ" dirty="0"/>
              <a:t> </a:t>
            </a:r>
            <a:r>
              <a:rPr lang="cs-CZ" dirty="0" err="1"/>
              <a:t>vehicle</a:t>
            </a:r>
            <a:r>
              <a:rPr lang="cs-CZ" dirty="0"/>
              <a:t> </a:t>
            </a:r>
            <a:r>
              <a:rPr lang="cs-CZ" dirty="0" err="1"/>
              <a:t>classes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used</a:t>
            </a:r>
            <a:r>
              <a:rPr lang="cs-CZ" dirty="0"/>
              <a:t> on any </a:t>
            </a:r>
            <a:r>
              <a:rPr lang="cs-CZ" dirty="0" err="1"/>
              <a:t>satellite</a:t>
            </a:r>
            <a:r>
              <a:rPr lang="cs-CZ" dirty="0"/>
              <a:t> </a:t>
            </a:r>
            <a:r>
              <a:rPr lang="cs-CZ" dirty="0" err="1"/>
              <a:t>imaginery</a:t>
            </a:r>
            <a:r>
              <a:rPr lang="cs-CZ" dirty="0"/>
              <a:t> data </a:t>
            </a:r>
            <a:r>
              <a:rPr lang="cs-CZ" dirty="0" err="1"/>
              <a:t>today</a:t>
            </a:r>
            <a:r>
              <a:rPr lang="cs-CZ" dirty="0"/>
              <a:t> to track (not </a:t>
            </a:r>
            <a:r>
              <a:rPr lang="cs-CZ" dirty="0" err="1"/>
              <a:t>only</a:t>
            </a:r>
            <a:r>
              <a:rPr lang="cs-CZ" dirty="0"/>
              <a:t>) </a:t>
            </a:r>
            <a:r>
              <a:rPr lang="cs-CZ" dirty="0" err="1"/>
              <a:t>Russian</a:t>
            </a:r>
            <a:r>
              <a:rPr lang="cs-CZ" dirty="0"/>
              <a:t> </a:t>
            </a:r>
            <a:r>
              <a:rPr lang="cs-CZ" dirty="0" err="1"/>
              <a:t>tanks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high</a:t>
            </a:r>
            <a:r>
              <a:rPr lang="cs-CZ" dirty="0"/>
              <a:t> </a:t>
            </a:r>
            <a:r>
              <a:rPr lang="cs-CZ" dirty="0" err="1"/>
              <a:t>precision</a:t>
            </a:r>
            <a:r>
              <a:rPr lang="cs-CZ" dirty="0"/>
              <a:t>..</a:t>
            </a:r>
          </a:p>
          <a:p>
            <a:r>
              <a:rPr lang="cs-CZ" dirty="0"/>
              <a:t> 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E8CBE-99EE-4FFE-9422-C5DCAE659085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6160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err="1"/>
              <a:t>Another</a:t>
            </a:r>
            <a:r>
              <a:rPr lang="cs-CZ" dirty="0"/>
              <a:t> </a:t>
            </a:r>
            <a:r>
              <a:rPr lang="cs-CZ" dirty="0" err="1"/>
              <a:t>example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coming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argueably</a:t>
            </a:r>
            <a:r>
              <a:rPr lang="cs-CZ" dirty="0"/>
              <a:t>,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more </a:t>
            </a:r>
            <a:r>
              <a:rPr lang="cs-CZ" dirty="0" err="1"/>
              <a:t>volatile</a:t>
            </a:r>
            <a:r>
              <a:rPr lang="cs-CZ" dirty="0"/>
              <a:t> and </a:t>
            </a:r>
            <a:r>
              <a:rPr lang="cs-CZ" dirty="0" err="1"/>
              <a:t>violent</a:t>
            </a:r>
            <a:r>
              <a:rPr lang="cs-CZ" dirty="0"/>
              <a:t> </a:t>
            </a:r>
            <a:r>
              <a:rPr lang="cs-CZ" dirty="0" err="1"/>
              <a:t>cities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US… </a:t>
            </a:r>
          </a:p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possible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dataset</a:t>
            </a:r>
            <a:r>
              <a:rPr lang="cs-CZ" dirty="0"/>
              <a:t>? </a:t>
            </a:r>
            <a:r>
              <a:rPr lang="cs-CZ" dirty="0" err="1"/>
              <a:t>This</a:t>
            </a:r>
            <a:r>
              <a:rPr lang="cs-CZ" dirty="0"/>
              <a:t> Chicago </a:t>
            </a:r>
            <a:r>
              <a:rPr lang="cs-CZ" dirty="0" err="1"/>
              <a:t>Criminality</a:t>
            </a:r>
            <a:r>
              <a:rPr lang="cs-CZ" dirty="0"/>
              <a:t> </a:t>
            </a:r>
            <a:r>
              <a:rPr lang="cs-CZ" dirty="0" err="1"/>
              <a:t>dataset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being</a:t>
            </a:r>
            <a:r>
              <a:rPr lang="cs-CZ" dirty="0"/>
              <a:t> </a:t>
            </a:r>
            <a:r>
              <a:rPr lang="cs-CZ" dirty="0" err="1"/>
              <a:t>updated</a:t>
            </a:r>
            <a:r>
              <a:rPr lang="cs-CZ" dirty="0"/>
              <a:t> </a:t>
            </a:r>
            <a:r>
              <a:rPr lang="cs-CZ" dirty="0" err="1"/>
              <a:t>daily</a:t>
            </a:r>
            <a:r>
              <a:rPr lang="cs-CZ" dirty="0"/>
              <a:t>. </a:t>
            </a:r>
          </a:p>
          <a:p>
            <a:r>
              <a:rPr lang="cs-CZ" dirty="0"/>
              <a:t>I </a:t>
            </a:r>
            <a:r>
              <a:rPr lang="cs-CZ" dirty="0" err="1"/>
              <a:t>used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in </a:t>
            </a:r>
            <a:r>
              <a:rPr lang="cs-CZ" dirty="0" err="1"/>
              <a:t>Tableau</a:t>
            </a:r>
            <a:r>
              <a:rPr lang="cs-CZ" dirty="0"/>
              <a:t>, a business </a:t>
            </a:r>
            <a:r>
              <a:rPr lang="cs-CZ" dirty="0" err="1"/>
              <a:t>intelligence</a:t>
            </a:r>
            <a:r>
              <a:rPr lang="cs-CZ" dirty="0"/>
              <a:t> </a:t>
            </a:r>
            <a:r>
              <a:rPr lang="cs-CZ" dirty="0" err="1"/>
              <a:t>tool</a:t>
            </a:r>
            <a:endParaRPr lang="cs-CZ" dirty="0"/>
          </a:p>
          <a:p>
            <a:r>
              <a:rPr lang="cs-CZ" dirty="0" err="1"/>
              <a:t>Imagine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are </a:t>
            </a:r>
            <a:r>
              <a:rPr lang="cs-CZ" dirty="0" err="1"/>
              <a:t>able</a:t>
            </a:r>
            <a:r>
              <a:rPr lang="cs-CZ" dirty="0"/>
              <a:t> to </a:t>
            </a:r>
            <a:r>
              <a:rPr lang="cs-CZ" dirty="0" err="1"/>
              <a:t>identify</a:t>
            </a:r>
            <a:r>
              <a:rPr lang="cs-CZ" dirty="0"/>
              <a:t> most </a:t>
            </a:r>
            <a:r>
              <a:rPr lang="cs-CZ" dirty="0" err="1"/>
              <a:t>problematic</a:t>
            </a:r>
            <a:r>
              <a:rPr lang="cs-CZ" dirty="0"/>
              <a:t> </a:t>
            </a:r>
            <a:r>
              <a:rPr lang="cs-CZ" dirty="0" err="1"/>
              <a:t>locations</a:t>
            </a:r>
            <a:r>
              <a:rPr lang="cs-CZ" dirty="0"/>
              <a:t>, </a:t>
            </a:r>
            <a:r>
              <a:rPr lang="cs-CZ" dirty="0" err="1"/>
              <a:t>types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crimes</a:t>
            </a:r>
            <a:r>
              <a:rPr lang="cs-CZ" dirty="0"/>
              <a:t>, </a:t>
            </a:r>
            <a:r>
              <a:rPr lang="cs-CZ" dirty="0" err="1"/>
              <a:t>arrests</a:t>
            </a:r>
            <a:r>
              <a:rPr lang="cs-CZ" dirty="0"/>
              <a:t>., </a:t>
            </a:r>
            <a:r>
              <a:rPr lang="cs-CZ" dirty="0" err="1"/>
              <a:t>recent</a:t>
            </a:r>
            <a:r>
              <a:rPr lang="cs-CZ" dirty="0"/>
              <a:t> </a:t>
            </a:r>
            <a:r>
              <a:rPr lang="cs-CZ" dirty="0" err="1"/>
              <a:t>crime</a:t>
            </a:r>
            <a:r>
              <a:rPr lang="cs-CZ" dirty="0"/>
              <a:t> </a:t>
            </a:r>
            <a:r>
              <a:rPr lang="cs-CZ" dirty="0" err="1"/>
              <a:t>trends</a:t>
            </a:r>
            <a:r>
              <a:rPr lang="cs-CZ" dirty="0"/>
              <a:t>… </a:t>
            </a:r>
            <a:r>
              <a:rPr lang="cs-CZ" dirty="0" err="1"/>
              <a:t>or</a:t>
            </a:r>
            <a:r>
              <a:rPr lang="cs-CZ" dirty="0"/>
              <a:t> to </a:t>
            </a:r>
            <a:r>
              <a:rPr lang="cs-CZ" dirty="0" err="1"/>
              <a:t>see</a:t>
            </a:r>
            <a:r>
              <a:rPr lang="cs-CZ" dirty="0"/>
              <a:t> </a:t>
            </a: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kind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crimes</a:t>
            </a:r>
            <a:r>
              <a:rPr lang="cs-CZ" dirty="0"/>
              <a:t> are </a:t>
            </a:r>
            <a:r>
              <a:rPr lang="cs-CZ" dirty="0" err="1"/>
              <a:t>committed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Chicago </a:t>
            </a:r>
            <a:r>
              <a:rPr lang="cs-CZ" dirty="0" err="1"/>
              <a:t>libraries</a:t>
            </a:r>
            <a:r>
              <a:rPr lang="cs-CZ" dirty="0"/>
              <a:t>? </a:t>
            </a:r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E8CBE-99EE-4FFE-9422-C5DCAE659085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204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increasing</a:t>
            </a:r>
            <a:r>
              <a:rPr lang="cs-CZ" dirty="0"/>
              <a:t> </a:t>
            </a:r>
            <a:r>
              <a:rPr lang="cs-CZ" dirty="0" err="1"/>
              <a:t>number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telephone</a:t>
            </a:r>
            <a:r>
              <a:rPr lang="cs-CZ" dirty="0"/>
              <a:t> </a:t>
            </a:r>
            <a:r>
              <a:rPr lang="cs-CZ" dirty="0" err="1"/>
              <a:t>threats</a:t>
            </a:r>
            <a:r>
              <a:rPr lang="cs-CZ" dirty="0"/>
              <a:t>? </a:t>
            </a:r>
          </a:p>
          <a:p>
            <a:r>
              <a:rPr lang="cs-CZ" dirty="0"/>
              <a:t>Or </a:t>
            </a:r>
            <a:r>
              <a:rPr lang="cs-CZ" dirty="0" err="1"/>
              <a:t>simple</a:t>
            </a:r>
            <a:r>
              <a:rPr lang="cs-CZ" dirty="0"/>
              <a:t> </a:t>
            </a:r>
            <a:r>
              <a:rPr lang="cs-CZ" dirty="0" err="1"/>
              <a:t>battery</a:t>
            </a:r>
            <a:r>
              <a:rPr lang="cs-CZ" dirty="0"/>
              <a:t>? </a:t>
            </a:r>
          </a:p>
          <a:p>
            <a:r>
              <a:rPr lang="cs-CZ" dirty="0"/>
              <a:t>Or </a:t>
            </a:r>
            <a:r>
              <a:rPr lang="cs-CZ" dirty="0" err="1"/>
              <a:t>white</a:t>
            </a:r>
            <a:r>
              <a:rPr lang="cs-CZ" dirty="0"/>
              <a:t> heroin </a:t>
            </a:r>
            <a:r>
              <a:rPr lang="cs-CZ" dirty="0" err="1"/>
              <a:t>delivery</a:t>
            </a:r>
            <a:r>
              <a:rPr lang="cs-CZ" dirty="0"/>
              <a:t>? </a:t>
            </a:r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E8CBE-99EE-4FFE-9422-C5DCAE659085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1771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A non-profit </a:t>
            </a:r>
            <a:r>
              <a:rPr lang="cs-CZ" dirty="0" err="1"/>
              <a:t>global</a:t>
            </a:r>
            <a:r>
              <a:rPr lang="cs-CZ" dirty="0"/>
              <a:t> OSINT </a:t>
            </a:r>
            <a:r>
              <a:rPr lang="cs-CZ" dirty="0" err="1"/>
              <a:t>project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helps</a:t>
            </a:r>
            <a:r>
              <a:rPr lang="cs-CZ" dirty="0"/>
              <a:t> to </a:t>
            </a:r>
            <a:r>
              <a:rPr lang="cs-CZ" dirty="0" err="1"/>
              <a:t>descrease</a:t>
            </a:r>
            <a:r>
              <a:rPr lang="cs-CZ" dirty="0"/>
              <a:t> a </a:t>
            </a:r>
            <a:r>
              <a:rPr lang="cs-CZ" dirty="0" err="1"/>
              <a:t>number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missing</a:t>
            </a:r>
            <a:r>
              <a:rPr lang="cs-CZ" dirty="0"/>
              <a:t> </a:t>
            </a:r>
            <a:r>
              <a:rPr lang="cs-CZ" dirty="0" err="1"/>
              <a:t>persons</a:t>
            </a:r>
            <a:r>
              <a:rPr lang="cs-CZ" dirty="0"/>
              <a:t> and </a:t>
            </a:r>
            <a:r>
              <a:rPr lang="cs-CZ" dirty="0" err="1"/>
              <a:t>reduce</a:t>
            </a:r>
            <a:r>
              <a:rPr lang="cs-CZ" dirty="0"/>
              <a:t> negative </a:t>
            </a:r>
            <a:r>
              <a:rPr lang="cs-CZ" dirty="0" err="1"/>
              <a:t>trends</a:t>
            </a:r>
            <a:r>
              <a:rPr lang="cs-CZ" dirty="0"/>
              <a:t> such as </a:t>
            </a:r>
            <a:r>
              <a:rPr lang="cs-CZ" dirty="0" err="1"/>
              <a:t>human</a:t>
            </a:r>
            <a:r>
              <a:rPr lang="cs-CZ" dirty="0"/>
              <a:t> </a:t>
            </a:r>
            <a:r>
              <a:rPr lang="cs-CZ" dirty="0" err="1"/>
              <a:t>trafficking</a:t>
            </a:r>
            <a:r>
              <a:rPr lang="cs-CZ" dirty="0"/>
              <a:t> and </a:t>
            </a: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illegal</a:t>
            </a:r>
            <a:r>
              <a:rPr lang="cs-CZ" dirty="0"/>
              <a:t> </a:t>
            </a:r>
            <a:r>
              <a:rPr lang="cs-CZ" dirty="0" err="1"/>
              <a:t>activities</a:t>
            </a:r>
            <a:r>
              <a:rPr lang="cs-CZ" dirty="0"/>
              <a:t>. </a:t>
            </a:r>
          </a:p>
          <a:p>
            <a:r>
              <a:rPr lang="cs-CZ" dirty="0" err="1"/>
              <a:t>Trace</a:t>
            </a:r>
            <a:r>
              <a:rPr lang="cs-CZ" dirty="0"/>
              <a:t> </a:t>
            </a:r>
            <a:r>
              <a:rPr lang="cs-CZ" dirty="0" err="1"/>
              <a:t>Labs</a:t>
            </a:r>
            <a:r>
              <a:rPr lang="cs-CZ" dirty="0"/>
              <a:t> </a:t>
            </a:r>
            <a:r>
              <a:rPr lang="cs-CZ" dirty="0" err="1"/>
              <a:t>allows</a:t>
            </a:r>
            <a:r>
              <a:rPr lang="cs-CZ" dirty="0"/>
              <a:t> to use a </a:t>
            </a:r>
            <a:r>
              <a:rPr lang="cs-CZ" dirty="0" err="1"/>
              <a:t>special</a:t>
            </a:r>
            <a:r>
              <a:rPr lang="cs-CZ" dirty="0"/>
              <a:t> </a:t>
            </a:r>
            <a:r>
              <a:rPr lang="cs-CZ" dirty="0" err="1"/>
              <a:t>request</a:t>
            </a:r>
            <a:r>
              <a:rPr lang="cs-CZ" dirty="0"/>
              <a:t> </a:t>
            </a:r>
            <a:r>
              <a:rPr lang="cs-CZ" dirty="0" err="1"/>
              <a:t>form</a:t>
            </a:r>
            <a:r>
              <a:rPr lang="cs-CZ" dirty="0"/>
              <a:t> </a:t>
            </a:r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missing</a:t>
            </a:r>
            <a:r>
              <a:rPr lang="cs-CZ" dirty="0"/>
              <a:t> person case – and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must</a:t>
            </a:r>
            <a:r>
              <a:rPr lang="cs-CZ" dirty="0"/>
              <a:t> </a:t>
            </a:r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published</a:t>
            </a:r>
            <a:r>
              <a:rPr lang="cs-CZ" dirty="0"/>
              <a:t> by </a:t>
            </a:r>
            <a:r>
              <a:rPr lang="cs-CZ" dirty="0" err="1"/>
              <a:t>law</a:t>
            </a:r>
            <a:r>
              <a:rPr lang="cs-CZ" dirty="0"/>
              <a:t> </a:t>
            </a:r>
            <a:r>
              <a:rPr lang="cs-CZ" dirty="0" err="1"/>
              <a:t>enforcement</a:t>
            </a:r>
            <a:r>
              <a:rPr lang="cs-CZ" dirty="0"/>
              <a:t>. </a:t>
            </a:r>
            <a:r>
              <a:rPr lang="cs-CZ" dirty="0" err="1"/>
              <a:t>Trace</a:t>
            </a:r>
            <a:r>
              <a:rPr lang="cs-CZ" dirty="0"/>
              <a:t> </a:t>
            </a:r>
            <a:r>
              <a:rPr lang="cs-CZ" dirty="0" err="1"/>
              <a:t>Labs</a:t>
            </a:r>
            <a:r>
              <a:rPr lang="cs-CZ" dirty="0"/>
              <a:t> team </a:t>
            </a:r>
            <a:r>
              <a:rPr lang="cs-CZ" dirty="0" err="1"/>
              <a:t>reviews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case </a:t>
            </a:r>
            <a:r>
              <a:rPr lang="cs-CZ" dirty="0" err="1"/>
              <a:t>regarding</a:t>
            </a:r>
            <a:r>
              <a:rPr lang="cs-CZ" dirty="0"/>
              <a:t>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requirements</a:t>
            </a:r>
            <a:r>
              <a:rPr lang="cs-CZ" dirty="0"/>
              <a:t> and </a:t>
            </a:r>
            <a:r>
              <a:rPr lang="cs-CZ" dirty="0" err="1"/>
              <a:t>publishes</a:t>
            </a:r>
            <a:r>
              <a:rPr lang="cs-CZ" dirty="0"/>
              <a:t> </a:t>
            </a:r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meets</a:t>
            </a:r>
            <a:r>
              <a:rPr lang="cs-CZ" dirty="0"/>
              <a:t> </a:t>
            </a:r>
            <a:r>
              <a:rPr lang="cs-CZ" dirty="0" err="1"/>
              <a:t>them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dirty="0" err="1"/>
              <a:t>Search</a:t>
            </a:r>
            <a:r>
              <a:rPr lang="cs-CZ" dirty="0"/>
              <a:t> </a:t>
            </a:r>
            <a:r>
              <a:rPr lang="cs-CZ" dirty="0" err="1"/>
              <a:t>Parties</a:t>
            </a:r>
            <a:r>
              <a:rPr lang="cs-CZ" dirty="0"/>
              <a:t>: 4 </a:t>
            </a:r>
            <a:r>
              <a:rPr lang="cs-CZ" dirty="0" err="1"/>
              <a:t>member</a:t>
            </a:r>
            <a:r>
              <a:rPr lang="cs-CZ" dirty="0"/>
              <a:t> </a:t>
            </a:r>
            <a:r>
              <a:rPr lang="cs-CZ" dirty="0" err="1"/>
              <a:t>teams</a:t>
            </a:r>
            <a:r>
              <a:rPr lang="cs-CZ" dirty="0"/>
              <a:t>  </a:t>
            </a:r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E8CBE-99EE-4FFE-9422-C5DCAE659085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7094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starters</a:t>
            </a:r>
            <a:r>
              <a:rPr lang="cs-CZ" dirty="0"/>
              <a:t>,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there</a:t>
            </a:r>
            <a:r>
              <a:rPr lang="cs-CZ" dirty="0"/>
              <a:t> any </a:t>
            </a:r>
            <a:r>
              <a:rPr lang="cs-CZ" dirty="0" err="1"/>
              <a:t>relevant</a:t>
            </a:r>
            <a:r>
              <a:rPr lang="cs-CZ" dirty="0"/>
              <a:t> </a:t>
            </a:r>
            <a:r>
              <a:rPr lang="cs-CZ" dirty="0" err="1"/>
              <a:t>research</a:t>
            </a:r>
            <a:r>
              <a:rPr lang="cs-CZ" dirty="0"/>
              <a:t> in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context</a:t>
            </a:r>
            <a:r>
              <a:rPr lang="cs-CZ" dirty="0"/>
              <a:t>?</a:t>
            </a:r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E8CBE-99EE-4FFE-9422-C5DCAE659085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0383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">
            <a:extLst>
              <a:ext uri="{FF2B5EF4-FFF2-40B4-BE49-F238E27FC236}">
                <a16:creationId xmlns:a16="http://schemas.microsoft.com/office/drawing/2014/main" id="{BCFBFDBF-9775-417E-BA8E-B87EF1F1681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88999" y="2308461"/>
            <a:ext cx="10477501" cy="1782150"/>
          </a:xfrm>
          <a:prstGeom prst="rect">
            <a:avLst/>
          </a:prstGeom>
        </p:spPr>
        <p:txBody>
          <a:bodyPr anchor="t"/>
          <a:lstStyle>
            <a:lvl1pPr algn="l">
              <a:defRPr sz="6000">
                <a:solidFill>
                  <a:srgbClr val="4A4A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err="1"/>
              <a:t>Title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presentation</a:t>
            </a:r>
            <a:endParaRPr lang="cs-CZ" dirty="0"/>
          </a:p>
        </p:txBody>
      </p:sp>
      <p:sp>
        <p:nvSpPr>
          <p:cNvPr id="15" name="Podnadpis 2">
            <a:extLst>
              <a:ext uri="{FF2B5EF4-FFF2-40B4-BE49-F238E27FC236}">
                <a16:creationId xmlns:a16="http://schemas.microsoft.com/office/drawing/2014/main" id="{C0634D68-8863-41FE-805D-0BE2BA701FC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399" y="4204911"/>
            <a:ext cx="10452101" cy="81365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>
                <a:solidFill>
                  <a:srgbClr val="4A4A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err="1"/>
              <a:t>Subtitle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presentation</a:t>
            </a:r>
            <a:endParaRPr lang="cs-CZ" dirty="0"/>
          </a:p>
        </p:txBody>
      </p:sp>
      <p:sp>
        <p:nvSpPr>
          <p:cNvPr id="16" name="Zástupný text 2">
            <a:extLst>
              <a:ext uri="{FF2B5EF4-FFF2-40B4-BE49-F238E27FC236}">
                <a16:creationId xmlns:a16="http://schemas.microsoft.com/office/drawing/2014/main" id="{BAD72215-4488-478B-AA80-137C3F4375A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7634894" y="870423"/>
            <a:ext cx="3718906" cy="3116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500" b="1">
                <a:solidFill>
                  <a:srgbClr val="009881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 and surname of author</a:t>
            </a:r>
            <a:endParaRPr lang="cs-CZ" dirty="0"/>
          </a:p>
        </p:txBody>
      </p:sp>
      <p:sp>
        <p:nvSpPr>
          <p:cNvPr id="17" name="Zástupný text 2">
            <a:extLst>
              <a:ext uri="{FF2B5EF4-FFF2-40B4-BE49-F238E27FC236}">
                <a16:creationId xmlns:a16="http://schemas.microsoft.com/office/drawing/2014/main" id="{480DDDC1-F516-4966-A9D6-C0AE0026C933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7634894" y="1182051"/>
            <a:ext cx="3718906" cy="3116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rgbClr val="4A4A49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Name </a:t>
            </a:r>
            <a:r>
              <a:rPr lang="cs-CZ" dirty="0" err="1"/>
              <a:t>of</a:t>
            </a:r>
            <a:r>
              <a:rPr lang="cs-CZ" dirty="0"/>
              <a:t> department</a:t>
            </a:r>
          </a:p>
        </p:txBody>
      </p:sp>
    </p:spTree>
    <p:extLst>
      <p:ext uri="{BB962C8B-B14F-4D97-AF65-F5344CB8AC3E}">
        <p14:creationId xmlns:p14="http://schemas.microsoft.com/office/powerpoint/2010/main" val="105417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4B6AD0B-CD39-418F-BD86-753F9D93E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29ADC-2255-4EF3-B5C0-B90829E78CD9}" type="datetimeFigureOut">
              <a:rPr lang="cs-CZ" smtClean="0"/>
              <a:t>04.09.2022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F3563E2-1FFA-41D6-A180-AB12573EE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07A9ED8-2B82-40D5-A9B1-F2B165BE7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CA258-668E-4A85-A197-2757C3BEE154}" type="slidenum">
              <a:rPr lang="cs-CZ" smtClean="0"/>
              <a:t>‹#›</a:t>
            </a:fld>
            <a:endParaRPr lang="cs-CZ"/>
          </a:p>
        </p:txBody>
      </p:sp>
      <p:graphicFrame>
        <p:nvGraphicFramePr>
          <p:cNvPr id="5" name="Tabulka 5">
            <a:extLst>
              <a:ext uri="{FF2B5EF4-FFF2-40B4-BE49-F238E27FC236}">
                <a16:creationId xmlns:a16="http://schemas.microsoft.com/office/drawing/2014/main" id="{9841DB2C-4E87-4F77-9936-DB53842AFF3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69227022"/>
              </p:ext>
            </p:extLst>
          </p:nvPr>
        </p:nvGraphicFramePr>
        <p:xfrm>
          <a:off x="838201" y="2152650"/>
          <a:ext cx="10372722" cy="3605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9914">
                  <a:extLst>
                    <a:ext uri="{9D8B030D-6E8A-4147-A177-3AD203B41FA5}">
                      <a16:colId xmlns:a16="http://schemas.microsoft.com/office/drawing/2014/main" val="1219353005"/>
                    </a:ext>
                  </a:extLst>
                </a:gridCol>
                <a:gridCol w="1149914">
                  <a:extLst>
                    <a:ext uri="{9D8B030D-6E8A-4147-A177-3AD203B41FA5}">
                      <a16:colId xmlns:a16="http://schemas.microsoft.com/office/drawing/2014/main" val="4046355216"/>
                    </a:ext>
                  </a:extLst>
                </a:gridCol>
                <a:gridCol w="1149914">
                  <a:extLst>
                    <a:ext uri="{9D8B030D-6E8A-4147-A177-3AD203B41FA5}">
                      <a16:colId xmlns:a16="http://schemas.microsoft.com/office/drawing/2014/main" val="1360489622"/>
                    </a:ext>
                  </a:extLst>
                </a:gridCol>
                <a:gridCol w="1149914">
                  <a:extLst>
                    <a:ext uri="{9D8B030D-6E8A-4147-A177-3AD203B41FA5}">
                      <a16:colId xmlns:a16="http://schemas.microsoft.com/office/drawing/2014/main" val="2421545816"/>
                    </a:ext>
                  </a:extLst>
                </a:gridCol>
                <a:gridCol w="1149914">
                  <a:extLst>
                    <a:ext uri="{9D8B030D-6E8A-4147-A177-3AD203B41FA5}">
                      <a16:colId xmlns:a16="http://schemas.microsoft.com/office/drawing/2014/main" val="445562066"/>
                    </a:ext>
                  </a:extLst>
                </a:gridCol>
                <a:gridCol w="1149914">
                  <a:extLst>
                    <a:ext uri="{9D8B030D-6E8A-4147-A177-3AD203B41FA5}">
                      <a16:colId xmlns:a16="http://schemas.microsoft.com/office/drawing/2014/main" val="4004064892"/>
                    </a:ext>
                  </a:extLst>
                </a:gridCol>
                <a:gridCol w="1149914">
                  <a:extLst>
                    <a:ext uri="{9D8B030D-6E8A-4147-A177-3AD203B41FA5}">
                      <a16:colId xmlns:a16="http://schemas.microsoft.com/office/drawing/2014/main" val="1769508777"/>
                    </a:ext>
                  </a:extLst>
                </a:gridCol>
                <a:gridCol w="1149914">
                  <a:extLst>
                    <a:ext uri="{9D8B030D-6E8A-4147-A177-3AD203B41FA5}">
                      <a16:colId xmlns:a16="http://schemas.microsoft.com/office/drawing/2014/main" val="3799914238"/>
                    </a:ext>
                  </a:extLst>
                </a:gridCol>
                <a:gridCol w="1173410">
                  <a:extLst>
                    <a:ext uri="{9D8B030D-6E8A-4147-A177-3AD203B41FA5}">
                      <a16:colId xmlns:a16="http://schemas.microsoft.com/office/drawing/2014/main" val="1835371581"/>
                    </a:ext>
                  </a:extLst>
                </a:gridCol>
              </a:tblGrid>
              <a:tr h="450667">
                <a:tc>
                  <a:txBody>
                    <a:bodyPr/>
                    <a:lstStyle/>
                    <a:p>
                      <a:r>
                        <a:rPr lang="cs-CZ" dirty="0" err="1"/>
                        <a:t>Column</a:t>
                      </a:r>
                      <a:endParaRPr lang="cs-CZ" dirty="0"/>
                    </a:p>
                  </a:txBody>
                  <a:tcPr anchor="ctr">
                    <a:solidFill>
                      <a:srgbClr val="0098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/>
                        <a:t>Column</a:t>
                      </a:r>
                      <a:endParaRPr lang="cs-CZ" dirty="0"/>
                    </a:p>
                  </a:txBody>
                  <a:tcPr anchor="ctr">
                    <a:solidFill>
                      <a:srgbClr val="0098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/>
                        <a:t>Column</a:t>
                      </a:r>
                      <a:endParaRPr lang="cs-CZ" dirty="0"/>
                    </a:p>
                  </a:txBody>
                  <a:tcPr anchor="ctr">
                    <a:solidFill>
                      <a:srgbClr val="0098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/>
                        <a:t>Column</a:t>
                      </a:r>
                      <a:endParaRPr lang="cs-CZ" dirty="0"/>
                    </a:p>
                  </a:txBody>
                  <a:tcPr anchor="ctr">
                    <a:solidFill>
                      <a:srgbClr val="0098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/>
                        <a:t>Column</a:t>
                      </a:r>
                      <a:endParaRPr lang="cs-CZ" dirty="0"/>
                    </a:p>
                  </a:txBody>
                  <a:tcPr anchor="ctr">
                    <a:solidFill>
                      <a:srgbClr val="0098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/>
                        <a:t>Column</a:t>
                      </a:r>
                      <a:endParaRPr lang="cs-CZ" dirty="0"/>
                    </a:p>
                  </a:txBody>
                  <a:tcPr anchor="ctr">
                    <a:solidFill>
                      <a:srgbClr val="0098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/>
                        <a:t>Column</a:t>
                      </a:r>
                      <a:endParaRPr lang="cs-CZ" dirty="0"/>
                    </a:p>
                  </a:txBody>
                  <a:tcPr anchor="ctr">
                    <a:solidFill>
                      <a:srgbClr val="0098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/>
                        <a:t>Column</a:t>
                      </a:r>
                      <a:endParaRPr lang="cs-CZ" dirty="0"/>
                    </a:p>
                  </a:txBody>
                  <a:tcPr anchor="ctr">
                    <a:solidFill>
                      <a:srgbClr val="0098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/>
                        <a:t>Column</a:t>
                      </a:r>
                      <a:endParaRPr lang="cs-CZ" dirty="0"/>
                    </a:p>
                  </a:txBody>
                  <a:tcPr anchor="ctr">
                    <a:solidFill>
                      <a:srgbClr val="0098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3504544"/>
                  </a:ext>
                </a:extLst>
              </a:tr>
              <a:tr h="450667">
                <a:tc>
                  <a:txBody>
                    <a:bodyPr/>
                    <a:lstStyle/>
                    <a:p>
                      <a:r>
                        <a:rPr lang="cs-CZ" dirty="0" err="1"/>
                        <a:t>Row</a:t>
                      </a:r>
                      <a:endParaRPr lang="cs-C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812970"/>
                  </a:ext>
                </a:extLst>
              </a:tr>
              <a:tr h="450667">
                <a:tc>
                  <a:txBody>
                    <a:bodyPr/>
                    <a:lstStyle/>
                    <a:p>
                      <a:r>
                        <a:rPr lang="cs-CZ" dirty="0" err="1"/>
                        <a:t>Row</a:t>
                      </a:r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039754"/>
                  </a:ext>
                </a:extLst>
              </a:tr>
              <a:tr h="450667">
                <a:tc>
                  <a:txBody>
                    <a:bodyPr/>
                    <a:lstStyle/>
                    <a:p>
                      <a:r>
                        <a:rPr lang="cs-CZ" dirty="0" err="1"/>
                        <a:t>Row</a:t>
                      </a:r>
                      <a:endParaRPr lang="cs-C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737182"/>
                  </a:ext>
                </a:extLst>
              </a:tr>
              <a:tr h="450667">
                <a:tc>
                  <a:txBody>
                    <a:bodyPr/>
                    <a:lstStyle/>
                    <a:p>
                      <a:r>
                        <a:rPr lang="cs-CZ" dirty="0" err="1"/>
                        <a:t>Row</a:t>
                      </a:r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019941"/>
                  </a:ext>
                </a:extLst>
              </a:tr>
              <a:tr h="450667">
                <a:tc>
                  <a:txBody>
                    <a:bodyPr/>
                    <a:lstStyle/>
                    <a:p>
                      <a:r>
                        <a:rPr lang="cs-CZ" dirty="0" err="1"/>
                        <a:t>Row</a:t>
                      </a:r>
                      <a:endParaRPr lang="cs-C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095225"/>
                  </a:ext>
                </a:extLst>
              </a:tr>
              <a:tr h="450667">
                <a:tc>
                  <a:txBody>
                    <a:bodyPr/>
                    <a:lstStyle/>
                    <a:p>
                      <a:r>
                        <a:rPr lang="cs-CZ" dirty="0" err="1"/>
                        <a:t>Row</a:t>
                      </a:r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3294286"/>
                  </a:ext>
                </a:extLst>
              </a:tr>
              <a:tr h="450667">
                <a:tc>
                  <a:txBody>
                    <a:bodyPr/>
                    <a:lstStyle/>
                    <a:p>
                      <a:r>
                        <a:rPr lang="cs-CZ" dirty="0" err="1"/>
                        <a:t>Row</a:t>
                      </a:r>
                      <a:endParaRPr lang="cs-CZ" dirty="0"/>
                    </a:p>
                  </a:txBody>
                  <a:tcPr anchor="ctr">
                    <a:solidFill>
                      <a:srgbClr val="B5EAE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rgbClr val="B5EAE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rgbClr val="B5EAE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rgbClr val="B5EAE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rgbClr val="B5EAE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rgbClr val="B5EAE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rgbClr val="B5EAE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rgbClr val="B5EAE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rgbClr val="B5EA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52544"/>
                  </a:ext>
                </a:extLst>
              </a:tr>
            </a:tbl>
          </a:graphicData>
        </a:graphic>
      </p:graphicFrame>
      <p:sp>
        <p:nvSpPr>
          <p:cNvPr id="14" name="Nadpis 1">
            <a:extLst>
              <a:ext uri="{FF2B5EF4-FFF2-40B4-BE49-F238E27FC236}">
                <a16:creationId xmlns:a16="http://schemas.microsoft.com/office/drawing/2014/main" id="{3595AC0D-E641-4E07-B2CB-74274830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00016"/>
            <a:ext cx="10372725" cy="689952"/>
          </a:xfrm>
        </p:spPr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style.</a:t>
            </a:r>
          </a:p>
        </p:txBody>
      </p:sp>
    </p:spTree>
    <p:extLst>
      <p:ext uri="{BB962C8B-B14F-4D97-AF65-F5344CB8AC3E}">
        <p14:creationId xmlns:p14="http://schemas.microsoft.com/office/powerpoint/2010/main" val="322415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4B6AD0B-CD39-418F-BD86-753F9D93E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29ADC-2255-4EF3-B5C0-B90829E78CD9}" type="datetimeFigureOut">
              <a:rPr lang="cs-CZ" smtClean="0"/>
              <a:t>04.09.2022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F3563E2-1FFA-41D6-A180-AB12573EE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07A9ED8-2B82-40D5-A9B1-F2B165BE7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CA258-668E-4A85-A197-2757C3BEE154}" type="slidenum">
              <a:rPr lang="cs-CZ" smtClean="0"/>
              <a:t>‹#›</a:t>
            </a:fld>
            <a:endParaRPr lang="cs-CZ"/>
          </a:p>
        </p:txBody>
      </p:sp>
      <p:graphicFrame>
        <p:nvGraphicFramePr>
          <p:cNvPr id="5" name="Tabulka 5">
            <a:extLst>
              <a:ext uri="{FF2B5EF4-FFF2-40B4-BE49-F238E27FC236}">
                <a16:creationId xmlns:a16="http://schemas.microsoft.com/office/drawing/2014/main" id="{9841DB2C-4E87-4F77-9936-DB53842AFF3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410820668"/>
              </p:ext>
            </p:extLst>
          </p:nvPr>
        </p:nvGraphicFramePr>
        <p:xfrm>
          <a:off x="838201" y="2152650"/>
          <a:ext cx="10372722" cy="3605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9914">
                  <a:extLst>
                    <a:ext uri="{9D8B030D-6E8A-4147-A177-3AD203B41FA5}">
                      <a16:colId xmlns:a16="http://schemas.microsoft.com/office/drawing/2014/main" val="1219353005"/>
                    </a:ext>
                  </a:extLst>
                </a:gridCol>
                <a:gridCol w="1149914">
                  <a:extLst>
                    <a:ext uri="{9D8B030D-6E8A-4147-A177-3AD203B41FA5}">
                      <a16:colId xmlns:a16="http://schemas.microsoft.com/office/drawing/2014/main" val="4046355216"/>
                    </a:ext>
                  </a:extLst>
                </a:gridCol>
                <a:gridCol w="1149914">
                  <a:extLst>
                    <a:ext uri="{9D8B030D-6E8A-4147-A177-3AD203B41FA5}">
                      <a16:colId xmlns:a16="http://schemas.microsoft.com/office/drawing/2014/main" val="1360489622"/>
                    </a:ext>
                  </a:extLst>
                </a:gridCol>
                <a:gridCol w="1149914">
                  <a:extLst>
                    <a:ext uri="{9D8B030D-6E8A-4147-A177-3AD203B41FA5}">
                      <a16:colId xmlns:a16="http://schemas.microsoft.com/office/drawing/2014/main" val="2421545816"/>
                    </a:ext>
                  </a:extLst>
                </a:gridCol>
                <a:gridCol w="1149914">
                  <a:extLst>
                    <a:ext uri="{9D8B030D-6E8A-4147-A177-3AD203B41FA5}">
                      <a16:colId xmlns:a16="http://schemas.microsoft.com/office/drawing/2014/main" val="445562066"/>
                    </a:ext>
                  </a:extLst>
                </a:gridCol>
                <a:gridCol w="1149914">
                  <a:extLst>
                    <a:ext uri="{9D8B030D-6E8A-4147-A177-3AD203B41FA5}">
                      <a16:colId xmlns:a16="http://schemas.microsoft.com/office/drawing/2014/main" val="4004064892"/>
                    </a:ext>
                  </a:extLst>
                </a:gridCol>
                <a:gridCol w="1149914">
                  <a:extLst>
                    <a:ext uri="{9D8B030D-6E8A-4147-A177-3AD203B41FA5}">
                      <a16:colId xmlns:a16="http://schemas.microsoft.com/office/drawing/2014/main" val="1769508777"/>
                    </a:ext>
                  </a:extLst>
                </a:gridCol>
                <a:gridCol w="1149914">
                  <a:extLst>
                    <a:ext uri="{9D8B030D-6E8A-4147-A177-3AD203B41FA5}">
                      <a16:colId xmlns:a16="http://schemas.microsoft.com/office/drawing/2014/main" val="3799914238"/>
                    </a:ext>
                  </a:extLst>
                </a:gridCol>
                <a:gridCol w="1173410">
                  <a:extLst>
                    <a:ext uri="{9D8B030D-6E8A-4147-A177-3AD203B41FA5}">
                      <a16:colId xmlns:a16="http://schemas.microsoft.com/office/drawing/2014/main" val="1835371581"/>
                    </a:ext>
                  </a:extLst>
                </a:gridCol>
              </a:tblGrid>
              <a:tr h="450667">
                <a:tc>
                  <a:txBody>
                    <a:bodyPr/>
                    <a:lstStyle/>
                    <a:p>
                      <a:r>
                        <a:rPr lang="cs-CZ" dirty="0" err="1"/>
                        <a:t>Column</a:t>
                      </a:r>
                      <a:endParaRPr lang="cs-CZ" dirty="0"/>
                    </a:p>
                  </a:txBody>
                  <a:tcPr anchor="ctr">
                    <a:solidFill>
                      <a:srgbClr val="0098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/>
                        <a:t>Column</a:t>
                      </a:r>
                      <a:endParaRPr lang="cs-CZ" dirty="0"/>
                    </a:p>
                  </a:txBody>
                  <a:tcPr anchor="ctr">
                    <a:solidFill>
                      <a:srgbClr val="0098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/>
                        <a:t>Column</a:t>
                      </a:r>
                      <a:endParaRPr lang="cs-CZ" dirty="0"/>
                    </a:p>
                  </a:txBody>
                  <a:tcPr anchor="ctr">
                    <a:solidFill>
                      <a:srgbClr val="0098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/>
                        <a:t>Column</a:t>
                      </a:r>
                      <a:endParaRPr lang="cs-CZ" dirty="0"/>
                    </a:p>
                  </a:txBody>
                  <a:tcPr anchor="ctr">
                    <a:solidFill>
                      <a:srgbClr val="0098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/>
                        <a:t>Column</a:t>
                      </a:r>
                      <a:endParaRPr lang="cs-CZ" dirty="0"/>
                    </a:p>
                  </a:txBody>
                  <a:tcPr anchor="ctr">
                    <a:solidFill>
                      <a:srgbClr val="0098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/>
                        <a:t>Column</a:t>
                      </a:r>
                      <a:endParaRPr lang="cs-CZ" dirty="0"/>
                    </a:p>
                  </a:txBody>
                  <a:tcPr anchor="ctr">
                    <a:solidFill>
                      <a:srgbClr val="0098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/>
                        <a:t>Column</a:t>
                      </a:r>
                      <a:endParaRPr lang="cs-CZ" dirty="0"/>
                    </a:p>
                  </a:txBody>
                  <a:tcPr anchor="ctr">
                    <a:solidFill>
                      <a:srgbClr val="0098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/>
                        <a:t>Column</a:t>
                      </a:r>
                      <a:endParaRPr lang="cs-CZ" dirty="0"/>
                    </a:p>
                  </a:txBody>
                  <a:tcPr anchor="ctr">
                    <a:solidFill>
                      <a:srgbClr val="0098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/>
                        <a:t>Column</a:t>
                      </a:r>
                      <a:endParaRPr lang="cs-CZ" dirty="0"/>
                    </a:p>
                  </a:txBody>
                  <a:tcPr anchor="ctr">
                    <a:solidFill>
                      <a:srgbClr val="0098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3504544"/>
                  </a:ext>
                </a:extLst>
              </a:tr>
              <a:tr h="450667">
                <a:tc>
                  <a:txBody>
                    <a:bodyPr/>
                    <a:lstStyle/>
                    <a:p>
                      <a:r>
                        <a:rPr lang="cs-CZ" dirty="0" err="1"/>
                        <a:t>Row</a:t>
                      </a:r>
                      <a:endParaRPr lang="cs-C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812970"/>
                  </a:ext>
                </a:extLst>
              </a:tr>
              <a:tr h="450667">
                <a:tc>
                  <a:txBody>
                    <a:bodyPr/>
                    <a:lstStyle/>
                    <a:p>
                      <a:r>
                        <a:rPr lang="cs-CZ" dirty="0" err="1"/>
                        <a:t>Row</a:t>
                      </a:r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039754"/>
                  </a:ext>
                </a:extLst>
              </a:tr>
              <a:tr h="450667">
                <a:tc>
                  <a:txBody>
                    <a:bodyPr/>
                    <a:lstStyle/>
                    <a:p>
                      <a:r>
                        <a:rPr lang="cs-CZ" dirty="0" err="1"/>
                        <a:t>Row</a:t>
                      </a:r>
                      <a:endParaRPr lang="cs-C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737182"/>
                  </a:ext>
                </a:extLst>
              </a:tr>
              <a:tr h="450667">
                <a:tc>
                  <a:txBody>
                    <a:bodyPr/>
                    <a:lstStyle/>
                    <a:p>
                      <a:r>
                        <a:rPr lang="cs-CZ" dirty="0" err="1"/>
                        <a:t>Row</a:t>
                      </a:r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019941"/>
                  </a:ext>
                </a:extLst>
              </a:tr>
              <a:tr h="450667">
                <a:tc>
                  <a:txBody>
                    <a:bodyPr/>
                    <a:lstStyle/>
                    <a:p>
                      <a:r>
                        <a:rPr lang="cs-CZ" dirty="0" err="1"/>
                        <a:t>Row</a:t>
                      </a:r>
                      <a:endParaRPr lang="cs-C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095225"/>
                  </a:ext>
                </a:extLst>
              </a:tr>
              <a:tr h="450667">
                <a:tc>
                  <a:txBody>
                    <a:bodyPr/>
                    <a:lstStyle/>
                    <a:p>
                      <a:r>
                        <a:rPr lang="cs-CZ" dirty="0" err="1"/>
                        <a:t>Row</a:t>
                      </a:r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3294286"/>
                  </a:ext>
                </a:extLst>
              </a:tr>
              <a:tr h="450667">
                <a:tc>
                  <a:txBody>
                    <a:bodyPr/>
                    <a:lstStyle/>
                    <a:p>
                      <a:r>
                        <a:rPr lang="cs-CZ" dirty="0" err="1"/>
                        <a:t>Row</a:t>
                      </a:r>
                      <a:endParaRPr lang="cs-CZ" dirty="0"/>
                    </a:p>
                  </a:txBody>
                  <a:tcPr anchor="ctr">
                    <a:solidFill>
                      <a:srgbClr val="B5EAE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rgbClr val="B5EAE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rgbClr val="B5EAE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rgbClr val="B5EAE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rgbClr val="B5EAE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rgbClr val="B5EAE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rgbClr val="B5EAE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rgbClr val="B5EAE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rgbClr val="B5EA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52544"/>
                  </a:ext>
                </a:extLst>
              </a:tr>
            </a:tbl>
          </a:graphicData>
        </a:graphic>
      </p:graphicFrame>
      <p:sp>
        <p:nvSpPr>
          <p:cNvPr id="14" name="Nadpis 1">
            <a:extLst>
              <a:ext uri="{FF2B5EF4-FFF2-40B4-BE49-F238E27FC236}">
                <a16:creationId xmlns:a16="http://schemas.microsoft.com/office/drawing/2014/main" id="{3595AC0D-E641-4E07-B2CB-74274830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00016"/>
            <a:ext cx="10372725" cy="689952"/>
          </a:xfrm>
        </p:spPr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style.</a:t>
            </a:r>
          </a:p>
        </p:txBody>
      </p:sp>
    </p:spTree>
    <p:extLst>
      <p:ext uri="{BB962C8B-B14F-4D97-AF65-F5344CB8AC3E}">
        <p14:creationId xmlns:p14="http://schemas.microsoft.com/office/powerpoint/2010/main" val="1174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75CB4D-7416-4123-83CE-C769D1CEF9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style.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0998F7-E90D-471F-891C-0FD12349B84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53689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the text styles in the template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Second level</a:t>
            </a:r>
          </a:p>
          <a:p>
            <a:pPr lvl="2"/>
            <a:r>
              <a:rPr lang="cs-CZ" dirty="0" err="1"/>
              <a:t>Third</a:t>
            </a:r>
            <a:r>
              <a:rPr lang="cs-CZ" dirty="0"/>
              <a:t> level</a:t>
            </a:r>
          </a:p>
          <a:p>
            <a:pPr lvl="3"/>
            <a:r>
              <a:rPr lang="cs-CZ" dirty="0" err="1"/>
              <a:t>Fourth</a:t>
            </a:r>
            <a:r>
              <a:rPr lang="cs-CZ" dirty="0"/>
              <a:t> level</a:t>
            </a:r>
          </a:p>
          <a:p>
            <a:pPr lvl="4"/>
            <a:r>
              <a:rPr lang="cs-CZ" dirty="0" err="1"/>
              <a:t>Fifth</a:t>
            </a:r>
            <a:r>
              <a:rPr lang="cs-CZ" dirty="0"/>
              <a:t> level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0F5FE98-251D-4D3C-B8B7-DADD6DEB868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42989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the template style.</a:t>
            </a:r>
            <a:endParaRPr lang="cs-CZ" dirty="0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390EA42-058E-4D22-B615-D930D64C6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29ADC-2255-4EF3-B5C0-B90829E78CD9}" type="datetimeFigureOut">
              <a:rPr lang="cs-CZ" smtClean="0"/>
              <a:t>04.09.2022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78A484A-2BA3-41B7-86CF-5D3F9304C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01B4CD1-4B53-455D-AE40-D95A24E4F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CA258-668E-4A85-A197-2757C3BEE1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01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697884-28AE-4700-9C13-68750D37E9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style.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173077C-429C-4C0E-8F05-9FFAC62D1430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53689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Picture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7844AFA-992F-4BE4-ABDB-10F592A4413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42989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the template style.</a:t>
            </a:r>
            <a:endParaRPr lang="cs-CZ" dirty="0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0442129-45B5-4C81-B28A-AA85D4F4D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29ADC-2255-4EF3-B5C0-B90829E78CD9}" type="datetimeFigureOut">
              <a:rPr lang="cs-CZ" smtClean="0"/>
              <a:t>04.09.2022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6712F59-4F02-4916-92FC-440DB3FE4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893627A-E54A-4DF9-9A32-88F06F6E2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CA258-668E-4A85-A197-2757C3BEE1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021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/ 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F8634324-BF7C-40B1-AED7-7650EA0D4EF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2300150"/>
            <a:ext cx="10515601" cy="1782150"/>
          </a:xfrm>
          <a:prstGeom prst="rect">
            <a:avLst/>
          </a:prstGeo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err="1"/>
              <a:t>Title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presentation</a:t>
            </a:r>
            <a:endParaRPr lang="cs-CZ" dirty="0"/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DE4C0A13-0437-4EFA-8F57-F5CE9FFABA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3599" y="4196600"/>
            <a:ext cx="10490201" cy="81365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err="1"/>
              <a:t>Subtitle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presentation</a:t>
            </a:r>
            <a:endParaRPr lang="cs-CZ" dirty="0"/>
          </a:p>
        </p:txBody>
      </p:sp>
      <p:sp>
        <p:nvSpPr>
          <p:cNvPr id="12" name="Zástupný text 2">
            <a:extLst>
              <a:ext uri="{FF2B5EF4-FFF2-40B4-BE49-F238E27FC236}">
                <a16:creationId xmlns:a16="http://schemas.microsoft.com/office/drawing/2014/main" id="{A25F00FA-D3D9-4BEA-B818-367872B9088E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634894" y="870423"/>
            <a:ext cx="3718906" cy="3116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500" b="1">
                <a:solidFill>
                  <a:srgbClr val="89F7E2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 and surname of author</a:t>
            </a:r>
            <a:endParaRPr lang="cs-CZ" dirty="0"/>
          </a:p>
        </p:txBody>
      </p:sp>
      <p:sp>
        <p:nvSpPr>
          <p:cNvPr id="13" name="Zástupný text 2">
            <a:extLst>
              <a:ext uri="{FF2B5EF4-FFF2-40B4-BE49-F238E27FC236}">
                <a16:creationId xmlns:a16="http://schemas.microsoft.com/office/drawing/2014/main" id="{180B25F2-73DC-4C16-9BA7-ED91F92A2754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7634894" y="1182051"/>
            <a:ext cx="3718906" cy="3116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name.surname@vse.cz</a:t>
            </a:r>
          </a:p>
        </p:txBody>
      </p:sp>
    </p:spTree>
    <p:extLst>
      <p:ext uri="{BB962C8B-B14F-4D97-AF65-F5344CB8AC3E}">
        <p14:creationId xmlns:p14="http://schemas.microsoft.com/office/powerpoint/2010/main" val="57753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FEBE9D-4844-416F-A47B-E71F5CB393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style.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6471AA-641D-48E4-895F-2C70DDA447D1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edit the text styles in the template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Second level</a:t>
            </a:r>
          </a:p>
          <a:p>
            <a:pPr lvl="2"/>
            <a:r>
              <a:rPr lang="cs-CZ" dirty="0" err="1"/>
              <a:t>Third</a:t>
            </a:r>
            <a:r>
              <a:rPr lang="cs-CZ" dirty="0"/>
              <a:t> level</a:t>
            </a:r>
          </a:p>
          <a:p>
            <a:pPr lvl="3"/>
            <a:r>
              <a:rPr lang="cs-CZ" dirty="0" err="1"/>
              <a:t>Fourth</a:t>
            </a:r>
            <a:r>
              <a:rPr lang="cs-CZ" dirty="0"/>
              <a:t> level</a:t>
            </a:r>
          </a:p>
          <a:p>
            <a:pPr lvl="4"/>
            <a:r>
              <a:rPr lang="cs-CZ" dirty="0" err="1"/>
              <a:t>Fifth</a:t>
            </a:r>
            <a:r>
              <a:rPr lang="cs-CZ" dirty="0"/>
              <a:t> level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D51239B-9FE1-4DB1-BD79-B7D38D332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29ADC-2255-4EF3-B5C0-B90829E78CD9}" type="datetimeFigureOut">
              <a:rPr lang="cs-CZ" smtClean="0"/>
              <a:t>04.09.2022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E3E641A-DC32-4DD9-8307-46D9DFF58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92F49C3-090D-4190-9CE2-36066030C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CA258-668E-4A85-A197-2757C3BEE1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796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EAB441-3D76-4218-81BE-D7E4F3F92A2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style.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A84F63F-E322-46AC-A5C6-E1540E1BD2F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the template style.</a:t>
            </a: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939DC5B-E1B0-4FCB-9D9A-C6471A28B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29ADC-2255-4EF3-B5C0-B90829E78CD9}" type="datetimeFigureOut">
              <a:rPr lang="cs-CZ" smtClean="0"/>
              <a:t>04.09.2022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A462326-6725-45D6-8FAC-124BEDCD3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B92F161-156E-4802-8F1B-078DF89F7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CA258-668E-4A85-A197-2757C3BEE1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416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FA8AAD-C4A1-48ED-8D79-3AB4069FE7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style.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9D2D865-A902-4D7C-A0B5-B2C4BB19534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the template style.</a:t>
            </a: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CC5CC91-7444-4FBB-B6F3-3E6FBD5B3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29ADC-2255-4EF3-B5C0-B90829E78CD9}" type="datetimeFigureOut">
              <a:rPr lang="cs-CZ" smtClean="0"/>
              <a:t>04.09.2022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C05772A-E403-4DD1-B232-954A3547E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A89E5D0-757E-45AA-8FEA-238040FBC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CA258-668E-4A85-A197-2757C3BEE1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623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401FF8-98E7-49CB-8B33-E139EF39ED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style.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F8276E-A998-4BB7-B53A-49EC37A4100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4"/>
            <a:ext cx="5181600" cy="4530725"/>
          </a:xfrm>
        </p:spPr>
        <p:txBody>
          <a:bodyPr/>
          <a:lstStyle/>
          <a:p>
            <a:pPr lvl="0"/>
            <a:r>
              <a:rPr lang="en-US" dirty="0"/>
              <a:t>Click to edit the text styles in the template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Second level</a:t>
            </a:r>
          </a:p>
          <a:p>
            <a:pPr lvl="2"/>
            <a:r>
              <a:rPr lang="cs-CZ" dirty="0" err="1"/>
              <a:t>Third</a:t>
            </a:r>
            <a:r>
              <a:rPr lang="cs-CZ" dirty="0"/>
              <a:t> level</a:t>
            </a:r>
          </a:p>
          <a:p>
            <a:pPr lvl="3"/>
            <a:r>
              <a:rPr lang="cs-CZ" dirty="0" err="1"/>
              <a:t>Fourth</a:t>
            </a:r>
            <a:r>
              <a:rPr lang="cs-CZ" dirty="0"/>
              <a:t> level</a:t>
            </a:r>
          </a:p>
          <a:p>
            <a:pPr lvl="4"/>
            <a:r>
              <a:rPr lang="cs-CZ" dirty="0" err="1"/>
              <a:t>Fifth</a:t>
            </a:r>
            <a:r>
              <a:rPr lang="cs-CZ" dirty="0"/>
              <a:t> level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5672645-DFF8-41C8-8BAC-5F24D188FE2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530724"/>
          </a:xfrm>
        </p:spPr>
        <p:txBody>
          <a:bodyPr/>
          <a:lstStyle/>
          <a:p>
            <a:pPr lvl="0"/>
            <a:r>
              <a:rPr lang="en-US" dirty="0"/>
              <a:t>Click to edit the text styles in the template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Second level</a:t>
            </a:r>
          </a:p>
          <a:p>
            <a:pPr lvl="2"/>
            <a:r>
              <a:rPr lang="cs-CZ" dirty="0" err="1"/>
              <a:t>Third</a:t>
            </a:r>
            <a:r>
              <a:rPr lang="cs-CZ" dirty="0"/>
              <a:t> level</a:t>
            </a:r>
          </a:p>
          <a:p>
            <a:pPr lvl="3"/>
            <a:r>
              <a:rPr lang="cs-CZ" dirty="0" err="1"/>
              <a:t>Fourth</a:t>
            </a:r>
            <a:r>
              <a:rPr lang="cs-CZ" dirty="0"/>
              <a:t> level</a:t>
            </a:r>
          </a:p>
          <a:p>
            <a:pPr lvl="4"/>
            <a:r>
              <a:rPr lang="cs-CZ" dirty="0" err="1"/>
              <a:t>Fifth</a:t>
            </a:r>
            <a:r>
              <a:rPr lang="cs-CZ" dirty="0"/>
              <a:t> level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23C31C8-960E-4A18-BC09-35D75D589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29ADC-2255-4EF3-B5C0-B90829E78CD9}" type="datetimeFigureOut">
              <a:rPr lang="cs-CZ" smtClean="0"/>
              <a:t>04.09.2022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E33D9D5-2EC6-4E2A-AA85-6FCF97D65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CF1E174-D347-4AB1-95DE-ECA0F485F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CA258-668E-4A85-A197-2757C3BEE1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111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E112A9-1FE6-4496-81B4-0842D25D88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012825"/>
            <a:ext cx="10515600" cy="1325563"/>
          </a:xfrm>
        </p:spPr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style.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F9BFB9E-5D3E-46B3-ABDB-B7E57DAC617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dirty="0"/>
              <a:t>Click to edit the text styles in the template</a:t>
            </a:r>
            <a:r>
              <a:rPr lang="cs-CZ" dirty="0"/>
              <a:t>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6502C15-7789-4EE7-A643-5A633ABA3C1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the text styles in the template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Second level</a:t>
            </a:r>
          </a:p>
          <a:p>
            <a:pPr lvl="2"/>
            <a:r>
              <a:rPr lang="cs-CZ" dirty="0" err="1"/>
              <a:t>Third</a:t>
            </a:r>
            <a:r>
              <a:rPr lang="cs-CZ" dirty="0"/>
              <a:t> level</a:t>
            </a:r>
          </a:p>
          <a:p>
            <a:pPr lvl="3"/>
            <a:r>
              <a:rPr lang="cs-CZ" dirty="0" err="1"/>
              <a:t>Fourth</a:t>
            </a:r>
            <a:r>
              <a:rPr lang="cs-CZ" dirty="0"/>
              <a:t> level</a:t>
            </a:r>
          </a:p>
          <a:p>
            <a:pPr lvl="4"/>
            <a:r>
              <a:rPr lang="cs-CZ" dirty="0" err="1"/>
              <a:t>Fifth</a:t>
            </a:r>
            <a:r>
              <a:rPr lang="cs-CZ" dirty="0"/>
              <a:t> level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6F85072-0475-4304-BE03-A72EA7AC393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dirty="0"/>
              <a:t>Click to edit the text styles in the template</a:t>
            </a:r>
            <a:r>
              <a:rPr lang="cs-CZ" dirty="0"/>
              <a:t>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F1610A2-3C29-4B70-AF60-C2A3EBCE309C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the text styles in the template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Second level</a:t>
            </a:r>
          </a:p>
          <a:p>
            <a:pPr lvl="2"/>
            <a:r>
              <a:rPr lang="cs-CZ" dirty="0" err="1"/>
              <a:t>Third</a:t>
            </a:r>
            <a:r>
              <a:rPr lang="cs-CZ" dirty="0"/>
              <a:t> level</a:t>
            </a:r>
          </a:p>
          <a:p>
            <a:pPr lvl="3"/>
            <a:r>
              <a:rPr lang="cs-CZ" dirty="0" err="1"/>
              <a:t>Fourth</a:t>
            </a:r>
            <a:r>
              <a:rPr lang="cs-CZ" dirty="0"/>
              <a:t> level</a:t>
            </a:r>
          </a:p>
          <a:p>
            <a:pPr lvl="4"/>
            <a:r>
              <a:rPr lang="cs-CZ" dirty="0" err="1"/>
              <a:t>Fifth</a:t>
            </a:r>
            <a:r>
              <a:rPr lang="cs-CZ" dirty="0"/>
              <a:t> level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2C164E5-0EFB-46F1-BB95-CBBAC80CA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29ADC-2255-4EF3-B5C0-B90829E78CD9}" type="datetimeFigureOut">
              <a:rPr lang="cs-CZ" smtClean="0"/>
              <a:t>04.09.2022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4FD1153-99E6-4ECA-BF33-0E377D334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6282298-48D6-4F29-8798-A54B0577B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CA258-668E-4A85-A197-2757C3BEE1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021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843D58-00E6-4F74-B46F-884BB0737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style.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11A4E0E-761B-449A-9AA3-FAB726390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29ADC-2255-4EF3-B5C0-B90829E78CD9}" type="datetimeFigureOut">
              <a:rPr lang="cs-CZ" smtClean="0"/>
              <a:t>04.09.2022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ED2199A-57B9-4C7C-A04D-6C8B8FF22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5D08B6B-5218-473D-BD06-9695102CE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CA258-668E-4A85-A197-2757C3BEE154}" type="slidenum">
              <a:rPr lang="cs-CZ" smtClean="0"/>
              <a:t>‹#›</a:t>
            </a:fld>
            <a:endParaRPr lang="cs-CZ"/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66D0A4D5-BA9C-4FF3-8DED-5DC2BE4CD096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14053716"/>
              </p:ext>
            </p:extLst>
          </p:nvPr>
        </p:nvGraphicFramePr>
        <p:xfrm>
          <a:off x="838200" y="1990725"/>
          <a:ext cx="10372724" cy="4147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3951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raph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843D58-00E6-4F74-B46F-884BB0737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style.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11A4E0E-761B-449A-9AA3-FAB726390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29ADC-2255-4EF3-B5C0-B90829E78CD9}" type="datetimeFigureOut">
              <a:rPr lang="cs-CZ" smtClean="0"/>
              <a:t>04.09.2022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ED2199A-57B9-4C7C-A04D-6C8B8FF22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5D08B6B-5218-473D-BD06-9695102CE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CA258-668E-4A85-A197-2757C3BEE154}" type="slidenum">
              <a:rPr lang="cs-CZ" smtClean="0"/>
              <a:t>‹#›</a:t>
            </a:fld>
            <a:endParaRPr lang="cs-CZ"/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66D0A4D5-BA9C-4FF3-8DED-5DC2BE4CD096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652838315"/>
              </p:ext>
            </p:extLst>
          </p:nvPr>
        </p:nvGraphicFramePr>
        <p:xfrm>
          <a:off x="838200" y="1990725"/>
          <a:ext cx="10372724" cy="4147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1847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5.png"/><Relationship Id="rId18" Type="http://schemas.openxmlformats.org/officeDocument/2006/relationships/image" Target="../media/image10.sv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8.sv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6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CCECCDED-5AD0-4577-B18F-E20E578BC7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-3085"/>
            <a:ext cx="12192000" cy="6861085"/>
          </a:xfrm>
          <a:prstGeom prst="rect">
            <a:avLst/>
          </a:prstGeom>
        </p:spPr>
      </p:pic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144A193-2443-4336-B8E6-567C50C42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B62FE8A-B6A8-4920-9B7E-768DE3DF4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the text styles in the template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Second level</a:t>
            </a:r>
          </a:p>
          <a:p>
            <a:pPr lvl="2"/>
            <a:r>
              <a:rPr lang="cs-CZ" dirty="0" err="1"/>
              <a:t>Third</a:t>
            </a:r>
            <a:r>
              <a:rPr lang="cs-CZ" dirty="0"/>
              <a:t> level</a:t>
            </a:r>
          </a:p>
          <a:p>
            <a:pPr lvl="3"/>
            <a:r>
              <a:rPr lang="cs-CZ" dirty="0" err="1"/>
              <a:t>Fourth</a:t>
            </a:r>
            <a:r>
              <a:rPr lang="cs-CZ" dirty="0"/>
              <a:t> level</a:t>
            </a:r>
          </a:p>
          <a:p>
            <a:pPr lvl="4"/>
            <a:r>
              <a:rPr lang="cs-CZ" dirty="0" err="1"/>
              <a:t>Fifth</a:t>
            </a:r>
            <a:r>
              <a:rPr lang="cs-CZ" dirty="0"/>
              <a:t> level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712BF67-B920-4B8E-84CF-AAC489B8AB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29CD2-0146-4F3B-A4AA-75EB0CF2F752}" type="datetimeFigureOut">
              <a:rPr lang="cs-CZ" smtClean="0"/>
              <a:t>04.09.2022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85ED088-792C-4229-99A4-13C382DAC6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FF2DEB4-37E5-4BE0-984C-F6914BD2CA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9FAB3-BFA5-4172-A475-10F9ABCB38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4509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A4A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881"/>
        </a:buClr>
        <a:buFont typeface="Arial" panose="020B0604020202020204" pitchFamily="34" charset="0"/>
        <a:buChar char="•"/>
        <a:defRPr sz="2800" kern="1200">
          <a:solidFill>
            <a:srgbClr val="4A4A4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881"/>
        </a:buClr>
        <a:buFont typeface="Arial" panose="020B0604020202020204" pitchFamily="34" charset="0"/>
        <a:buChar char="•"/>
        <a:defRPr sz="2400" kern="1200">
          <a:solidFill>
            <a:srgbClr val="4A4A4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881"/>
        </a:buClr>
        <a:buFont typeface="Arial" panose="020B0604020202020204" pitchFamily="34" charset="0"/>
        <a:buChar char="•"/>
        <a:defRPr sz="2000" kern="1200">
          <a:solidFill>
            <a:srgbClr val="4A4A4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881"/>
        </a:buClr>
        <a:buFont typeface="Arial" panose="020B0604020202020204" pitchFamily="34" charset="0"/>
        <a:buChar char="•"/>
        <a:defRPr sz="1800" kern="1200">
          <a:solidFill>
            <a:srgbClr val="4A4A4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881"/>
        </a:buClr>
        <a:buFont typeface="Arial" panose="020B0604020202020204" pitchFamily="34" charset="0"/>
        <a:buChar char="•"/>
        <a:defRPr sz="1800" kern="1200">
          <a:solidFill>
            <a:srgbClr val="4A4A4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21F3CF1A-6259-41FD-91CD-723AE2C9FB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-3085"/>
            <a:ext cx="12192000" cy="6861085"/>
          </a:xfrm>
          <a:prstGeom prst="rect">
            <a:avLst/>
          </a:prstGeom>
        </p:spPr>
      </p:pic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144A193-2443-4336-B8E6-567C50C42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B62FE8A-B6A8-4920-9B7E-768DE3DF4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the text styles in the template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Second level</a:t>
            </a:r>
          </a:p>
          <a:p>
            <a:pPr lvl="2"/>
            <a:r>
              <a:rPr lang="cs-CZ" dirty="0" err="1"/>
              <a:t>Third</a:t>
            </a:r>
            <a:r>
              <a:rPr lang="cs-CZ" dirty="0"/>
              <a:t> level</a:t>
            </a:r>
          </a:p>
          <a:p>
            <a:pPr lvl="3"/>
            <a:r>
              <a:rPr lang="cs-CZ" dirty="0" err="1"/>
              <a:t>Fourth</a:t>
            </a:r>
            <a:r>
              <a:rPr lang="cs-CZ" dirty="0"/>
              <a:t> level</a:t>
            </a:r>
          </a:p>
          <a:p>
            <a:pPr lvl="4"/>
            <a:r>
              <a:rPr lang="cs-CZ" dirty="0" err="1"/>
              <a:t>Fifth</a:t>
            </a:r>
            <a:r>
              <a:rPr lang="cs-CZ" dirty="0"/>
              <a:t> level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712BF67-B920-4B8E-84CF-AAC489B8AB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29CD2-0146-4F3B-A4AA-75EB0CF2F752}" type="datetimeFigureOut">
              <a:rPr lang="cs-CZ" smtClean="0"/>
              <a:t>04.09.2022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85ED088-792C-4229-99A4-13C382DAC6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FF2DEB4-37E5-4BE0-984C-F6914BD2CA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9FAB3-BFA5-4172-A475-10F9ABCB38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258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89F7E2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9F7E2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9F7E2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9F7E2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9F7E2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A08B7B42-1132-483D-B253-7CFFEC6A30E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0" y="5228"/>
            <a:ext cx="12192000" cy="6861085"/>
          </a:xfrm>
          <a:prstGeom prst="rect">
            <a:avLst/>
          </a:prstGeom>
        </p:spPr>
      </p:pic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C6CEE9A6-5C2F-46B5-AC27-CAA4259CAAC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266569" y="360134"/>
            <a:ext cx="201673" cy="201673"/>
          </a:xfrm>
          <a:prstGeom prst="rect">
            <a:avLst/>
          </a:prstGeom>
        </p:spPr>
      </p:pic>
      <p:pic>
        <p:nvPicPr>
          <p:cNvPr id="13" name="Grafický objekt 12">
            <a:extLst>
              <a:ext uri="{FF2B5EF4-FFF2-40B4-BE49-F238E27FC236}">
                <a16:creationId xmlns:a16="http://schemas.microsoft.com/office/drawing/2014/main" id="{C9BD6FC4-37AE-4B67-BAA9-653707AB1833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015252" y="358715"/>
            <a:ext cx="201673" cy="201673"/>
          </a:xfrm>
          <a:prstGeom prst="rect">
            <a:avLst/>
          </a:prstGeom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68403B65-A3E4-4EA5-A348-D73A327280A2}"/>
              </a:ext>
            </a:extLst>
          </p:cNvPr>
          <p:cNvSpPr txBox="1"/>
          <p:nvPr userDrawn="1"/>
        </p:nvSpPr>
        <p:spPr>
          <a:xfrm>
            <a:off x="10208811" y="299367"/>
            <a:ext cx="13192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>
                <a:solidFill>
                  <a:srgbClr val="0098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fis.en.vse</a:t>
            </a:r>
            <a:endParaRPr lang="cs-CZ" sz="1600" dirty="0">
              <a:solidFill>
                <a:srgbClr val="0098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FCDCD643-C700-45E8-8816-DD3D4AEF500E}"/>
              </a:ext>
            </a:extLst>
          </p:cNvPr>
          <p:cNvSpPr txBox="1"/>
          <p:nvPr userDrawn="1"/>
        </p:nvSpPr>
        <p:spPr>
          <a:xfrm>
            <a:off x="8443750" y="299367"/>
            <a:ext cx="15715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400" dirty="0">
                <a:solidFill>
                  <a:srgbClr val="0098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fis.vse.cz/</a:t>
            </a:r>
            <a:r>
              <a:rPr lang="cs-CZ" sz="1400" dirty="0" err="1">
                <a:solidFill>
                  <a:srgbClr val="0098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english</a:t>
            </a:r>
            <a:endParaRPr lang="cs-CZ" sz="1400" dirty="0">
              <a:solidFill>
                <a:srgbClr val="0098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7A972C7-80EA-4001-A2C8-48457C784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0016"/>
            <a:ext cx="10372725" cy="6899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style.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4A64F96-20EB-4338-812A-2CF45FA87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24050"/>
            <a:ext cx="10372725" cy="4432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the text styles in the template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Second level</a:t>
            </a:r>
          </a:p>
          <a:p>
            <a:pPr lvl="2"/>
            <a:r>
              <a:rPr lang="cs-CZ" dirty="0" err="1"/>
              <a:t>Third</a:t>
            </a:r>
            <a:r>
              <a:rPr lang="cs-CZ" dirty="0"/>
              <a:t> level</a:t>
            </a:r>
          </a:p>
          <a:p>
            <a:pPr lvl="3"/>
            <a:r>
              <a:rPr lang="cs-CZ" dirty="0" err="1"/>
              <a:t>Fourth</a:t>
            </a:r>
            <a:r>
              <a:rPr lang="cs-CZ" dirty="0"/>
              <a:t> level</a:t>
            </a:r>
          </a:p>
          <a:p>
            <a:pPr lvl="4"/>
            <a:r>
              <a:rPr lang="cs-CZ" dirty="0" err="1"/>
              <a:t>Fifth</a:t>
            </a:r>
            <a:r>
              <a:rPr lang="cs-CZ" dirty="0"/>
              <a:t> level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849455D-C2AF-42AF-A377-1FD9570338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B329ADC-2255-4EF3-B5C0-B90829E78CD9}" type="datetimeFigureOut">
              <a:rPr lang="cs-CZ" smtClean="0"/>
              <a:pPr/>
              <a:t>04.09.2022</a:t>
            </a:fld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E38892D-BE40-4B7B-98A7-1B108AC51A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1406528-E83B-4FF2-81FD-6E1ED0DE80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7371" y="6356350"/>
            <a:ext cx="26435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5CA258-668E-4A85-A197-2757C3BEE154}" type="slidenum">
              <a:rPr lang="cs-CZ" smtClean="0"/>
              <a:pPr/>
              <a:t>‹#›</a:t>
            </a:fld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ástupný nadpis 1">
            <a:extLst>
              <a:ext uri="{FF2B5EF4-FFF2-40B4-BE49-F238E27FC236}">
                <a16:creationId xmlns:a16="http://schemas.microsoft.com/office/drawing/2014/main" id="{D10A3706-260F-4282-8A81-582AB3112380}"/>
              </a:ext>
            </a:extLst>
          </p:cNvPr>
          <p:cNvSpPr txBox="1">
            <a:spLocks/>
          </p:cNvSpPr>
          <p:nvPr userDrawn="1"/>
        </p:nvSpPr>
        <p:spPr>
          <a:xfrm>
            <a:off x="11872452" y="6386024"/>
            <a:ext cx="387350" cy="4529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5BC4F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fld id="{166024C8-F27F-4469-B950-3CAEC9128C7E}" type="slidenum">
              <a:rPr lang="cs-CZ" sz="1200" smtClean="0">
                <a:solidFill>
                  <a:schemeClr val="bg1"/>
                </a:solidFill>
              </a:rPr>
              <a:pPr algn="ctr"/>
              <a:t>‹#›</a:t>
            </a:fld>
            <a:endParaRPr lang="cs-CZ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205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3" r:id="rId2"/>
    <p:sldLayoutId id="2147483665" r:id="rId3"/>
    <p:sldLayoutId id="2147483666" r:id="rId4"/>
    <p:sldLayoutId id="2147483667" r:id="rId5"/>
    <p:sldLayoutId id="2147483668" r:id="rId6"/>
    <p:sldLayoutId id="2147483672" r:id="rId7"/>
    <p:sldLayoutId id="2147483669" r:id="rId8"/>
    <p:sldLayoutId id="2147483673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0988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0988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988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988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988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988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text 3">
            <a:extLst>
              <a:ext uri="{FF2B5EF4-FFF2-40B4-BE49-F238E27FC236}">
                <a16:creationId xmlns:a16="http://schemas.microsoft.com/office/drawing/2014/main" id="{4C0DF06B-102F-44D8-AFB1-7A162137BE2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7634894" y="870423"/>
            <a:ext cx="3718906" cy="311628"/>
          </a:xfrm>
        </p:spPr>
        <p:txBody>
          <a:bodyPr/>
          <a:lstStyle/>
          <a:p>
            <a:r>
              <a:rPr lang="en-US" dirty="0"/>
              <a:t>Jan Černý</a:t>
            </a:r>
            <a:r>
              <a:rPr lang="cs-CZ" dirty="0"/>
              <a:t>, PhD</a:t>
            </a:r>
            <a:endParaRPr lang="en-US" dirty="0"/>
          </a:p>
        </p:txBody>
      </p:sp>
      <p:sp>
        <p:nvSpPr>
          <p:cNvPr id="7" name="Zástupný text 4">
            <a:extLst>
              <a:ext uri="{FF2B5EF4-FFF2-40B4-BE49-F238E27FC236}">
                <a16:creationId xmlns:a16="http://schemas.microsoft.com/office/drawing/2014/main" id="{104AED64-0018-4A61-8C10-D0EEB551CF2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7634894" y="1182051"/>
            <a:ext cx="3718906" cy="311628"/>
          </a:xfrm>
        </p:spPr>
        <p:txBody>
          <a:bodyPr/>
          <a:lstStyle/>
          <a:p>
            <a:r>
              <a:rPr lang="en-US"/>
              <a:t>Department of Information Technology</a:t>
            </a:r>
          </a:p>
        </p:txBody>
      </p:sp>
      <p:sp>
        <p:nvSpPr>
          <p:cNvPr id="8" name="Nadpis 3">
            <a:extLst>
              <a:ext uri="{FF2B5EF4-FFF2-40B4-BE49-F238E27FC236}">
                <a16:creationId xmlns:a16="http://schemas.microsoft.com/office/drawing/2014/main" id="{D76B6D03-BD1B-460F-B756-593EF324DD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7877" y="2109118"/>
            <a:ext cx="10477501" cy="2329347"/>
          </a:xfrm>
        </p:spPr>
        <p:txBody>
          <a:bodyPr>
            <a:normAutofit/>
          </a:bodyPr>
          <a:lstStyle/>
          <a:p>
            <a:r>
              <a:rPr lang="en-US" dirty="0"/>
              <a:t>The Librarian:</a:t>
            </a:r>
            <a:br>
              <a:rPr lang="en-US" dirty="0"/>
            </a:br>
            <a:r>
              <a:rPr lang="en-US" dirty="0"/>
              <a:t>One of the Best </a:t>
            </a:r>
            <a:r>
              <a:rPr lang="en-US" dirty="0" err="1"/>
              <a:t>OSINTers</a:t>
            </a:r>
            <a:endParaRPr lang="en-US" dirty="0"/>
          </a:p>
        </p:txBody>
      </p:sp>
      <p:sp>
        <p:nvSpPr>
          <p:cNvPr id="9" name="Podnadpis 4">
            <a:extLst>
              <a:ext uri="{FF2B5EF4-FFF2-40B4-BE49-F238E27FC236}">
                <a16:creationId xmlns:a16="http://schemas.microsoft.com/office/drawing/2014/main" id="{0ED13BF7-3255-4EAC-96CB-28435966C8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4511" y="4632948"/>
            <a:ext cx="10477501" cy="813654"/>
          </a:xfrm>
        </p:spPr>
        <p:txBody>
          <a:bodyPr/>
          <a:lstStyle/>
          <a:p>
            <a:r>
              <a:rPr lang="en-US" b="0" i="0" dirty="0">
                <a:effectLst/>
                <a:latin typeface="Trebuchet MS" panose="020B0603020202020204" pitchFamily="34" charset="0"/>
              </a:rPr>
              <a:t>Open-source intelligence foundations and librarianship perspectives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64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2">
            <a:extLst>
              <a:ext uri="{FF2B5EF4-FFF2-40B4-BE49-F238E27FC236}">
                <a16:creationId xmlns:a16="http://schemas.microsoft.com/office/drawing/2014/main" id="{589A1DAE-6CBE-4621-A477-C2A8EEC899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2899878"/>
            <a:ext cx="10515601" cy="1782150"/>
          </a:xfrm>
        </p:spPr>
        <p:txBody>
          <a:bodyPr/>
          <a:lstStyle/>
          <a:p>
            <a:r>
              <a:rPr lang="en-US" dirty="0"/>
              <a:t>OSINT and librarians. </a:t>
            </a:r>
            <a:br>
              <a:rPr lang="en-US" dirty="0"/>
            </a:br>
            <a:r>
              <a:rPr lang="en-US" dirty="0"/>
              <a:t>Where do they meet?</a:t>
            </a:r>
          </a:p>
        </p:txBody>
      </p:sp>
      <p:sp>
        <p:nvSpPr>
          <p:cNvPr id="2" name="Zástupný text 4">
            <a:extLst>
              <a:ext uri="{FF2B5EF4-FFF2-40B4-BE49-F238E27FC236}">
                <a16:creationId xmlns:a16="http://schemas.microsoft.com/office/drawing/2014/main" id="{6C8915D5-6F78-92D9-7A7C-591274983DB9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7634894" y="892268"/>
            <a:ext cx="3718906" cy="311628"/>
          </a:xfrm>
        </p:spPr>
        <p:txBody>
          <a:bodyPr/>
          <a:lstStyle/>
          <a:p>
            <a:r>
              <a:rPr lang="cs-CZ" dirty="0"/>
              <a:t>Jan Černý, PhD</a:t>
            </a:r>
          </a:p>
        </p:txBody>
      </p:sp>
      <p:sp>
        <p:nvSpPr>
          <p:cNvPr id="5" name="Zástupný text 5">
            <a:extLst>
              <a:ext uri="{FF2B5EF4-FFF2-40B4-BE49-F238E27FC236}">
                <a16:creationId xmlns:a16="http://schemas.microsoft.com/office/drawing/2014/main" id="{0A7B9D41-8E1D-C821-D9D8-FFAF11067BC9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634894" y="1182051"/>
            <a:ext cx="3718906" cy="311628"/>
          </a:xfrm>
        </p:spPr>
        <p:txBody>
          <a:bodyPr/>
          <a:lstStyle/>
          <a:p>
            <a:r>
              <a:rPr lang="cs-CZ" dirty="0"/>
              <a:t>cerj07@vse.cz</a:t>
            </a:r>
          </a:p>
        </p:txBody>
      </p:sp>
    </p:spTree>
    <p:extLst>
      <p:ext uri="{BB962C8B-B14F-4D97-AF65-F5344CB8AC3E}">
        <p14:creationId xmlns:p14="http://schemas.microsoft.com/office/powerpoint/2010/main" val="83869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C57A33B9-1E06-9BE0-BA57-17B80F1B2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Any relevant research </a:t>
            </a:r>
            <a:r>
              <a:rPr lang="cs-CZ" dirty="0"/>
              <a:t>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librarianship</a:t>
            </a:r>
            <a:r>
              <a:rPr lang="cs-CZ" dirty="0"/>
              <a:t>-OSINT </a:t>
            </a:r>
            <a:r>
              <a:rPr lang="en-US" dirty="0"/>
              <a:t>context?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18FE94D1-FB99-D815-7A8B-5039CCC27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66682"/>
            <a:ext cx="10372725" cy="3989668"/>
          </a:xfrm>
        </p:spPr>
        <p:txBody>
          <a:bodyPr/>
          <a:lstStyle/>
          <a:p>
            <a:r>
              <a:rPr lang="en-US" dirty="0"/>
              <a:t>Only one relevant editorial in past 12 years:</a:t>
            </a:r>
          </a:p>
          <a:p>
            <a:pPr lvl="1"/>
            <a:r>
              <a:rPr lang="en-US" dirty="0"/>
              <a:t>Brown-Syed, Christopher. ‘Library and information studies and open-source intelligence’ (2011) in </a:t>
            </a:r>
            <a:r>
              <a:rPr lang="en-US" i="1" dirty="0"/>
              <a:t>Library and Archival Security</a:t>
            </a:r>
            <a:r>
              <a:rPr lang="en-US" dirty="0"/>
              <a:t>, 24 (1), pp. 1–8, Cited 0 times.</a:t>
            </a:r>
            <a:br>
              <a:rPr lang="en-US" dirty="0"/>
            </a:br>
            <a:r>
              <a:rPr lang="en-US" dirty="0"/>
              <a:t>DOI: 10.1080/01960075.2011.551935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10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25820609-14F4-DCC4-BA09-945D0E80B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040" y="2525693"/>
            <a:ext cx="2839065" cy="2328984"/>
          </a:xfrm>
        </p:spPr>
        <p:txBody>
          <a:bodyPr>
            <a:normAutofit/>
          </a:bodyPr>
          <a:lstStyle/>
          <a:p>
            <a:r>
              <a:rPr lang="en-US" dirty="0"/>
              <a:t>How librarians can help 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4E8F5AD-AEA9-25B3-8525-AC7A52325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6066" y="938981"/>
            <a:ext cx="7692894" cy="543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6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514CD10-A403-07B6-17D6-B5BEE08FA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competencies of librarians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8E8075D-22E4-3AD7-B444-513CC3F991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Information-literate individuals who are quickly and rigorously able to:</a:t>
            </a:r>
          </a:p>
          <a:p>
            <a:pPr lvl="1"/>
            <a:r>
              <a:rPr lang="en-US" dirty="0"/>
              <a:t>Read, edit and transform various information needs</a:t>
            </a:r>
          </a:p>
          <a:p>
            <a:pPr lvl="1"/>
            <a:r>
              <a:rPr lang="en-US" dirty="0"/>
              <a:t>Determine relevant data and information sources</a:t>
            </a:r>
          </a:p>
          <a:p>
            <a:pPr lvl="1"/>
            <a:r>
              <a:rPr lang="en-US" dirty="0"/>
              <a:t>Effectively search, find and analyze</a:t>
            </a:r>
          </a:p>
          <a:p>
            <a:pPr lvl="1"/>
            <a:r>
              <a:rPr lang="en-US" dirty="0"/>
              <a:t>Synthesize and summarize </a:t>
            </a:r>
          </a:p>
          <a:p>
            <a:pPr lvl="1"/>
            <a:r>
              <a:rPr lang="en-US" dirty="0"/>
              <a:t>Report </a:t>
            </a:r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582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2CB8EF2F-776F-764D-BAD9-A16CC52A7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not only about security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4D92E8F-A2BB-0260-7241-82358A4A9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OSINT for Conservation Biology (</a:t>
            </a:r>
            <a:r>
              <a:rPr lang="en-US" dirty="0" err="1"/>
              <a:t>Katzner</a:t>
            </a:r>
            <a:r>
              <a:rPr lang="en-US" dirty="0"/>
              <a:t> et al., 2022)</a:t>
            </a:r>
          </a:p>
          <a:p>
            <a:r>
              <a:rPr lang="en-US" dirty="0"/>
              <a:t>The Use of Tools for Obtaining Data From Publicly Accessible Sources for the Purpose of Competitive Intelligence in Enterprises (</a:t>
            </a:r>
            <a:r>
              <a:rPr lang="en-US" dirty="0" err="1"/>
              <a:t>Primc</a:t>
            </a:r>
            <a:r>
              <a:rPr lang="en-US" dirty="0"/>
              <a:t>, 2021)</a:t>
            </a:r>
          </a:p>
          <a:p>
            <a:r>
              <a:rPr lang="en-US" dirty="0"/>
              <a:t>Utility and Potential of Rapid Epidemic Intelligence from Internet-based Sources (Yan, </a:t>
            </a:r>
            <a:r>
              <a:rPr lang="en-US" dirty="0" err="1"/>
              <a:t>Chungtai</a:t>
            </a:r>
            <a:r>
              <a:rPr lang="en-US" dirty="0"/>
              <a:t>, Macintyre, 2017)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99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38E3792-BD58-0A67-3537-FFFE8677F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OSINT for better mental health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02C50E6-5A6A-54DB-123B-F6610DB96E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698" y="1759095"/>
            <a:ext cx="7863348" cy="501822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9341FD9-3D49-4375-7F55-D7FDFFE14E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865" y="1788123"/>
            <a:ext cx="3392153" cy="182970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9002683-CD41-9327-8242-0F8B7913F2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600" y="3613823"/>
            <a:ext cx="3269599" cy="153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40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3C91EA39-05B8-ED05-27F3-E9C9C5D9B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answer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…?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26B5DFD-B79B-1F3C-5BCA-6B3F9D17C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Librarians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Great data </a:t>
            </a:r>
            <a:r>
              <a:rPr lang="cs-CZ" dirty="0" err="1"/>
              <a:t>scenario</a:t>
            </a:r>
            <a:r>
              <a:rPr lang="cs-CZ" dirty="0"/>
              <a:t> </a:t>
            </a:r>
            <a:r>
              <a:rPr lang="cs-CZ" dirty="0" err="1"/>
              <a:t>makers</a:t>
            </a:r>
            <a:endParaRPr lang="cs-CZ" dirty="0"/>
          </a:p>
          <a:p>
            <a:pPr lvl="1"/>
            <a:r>
              <a:rPr lang="cs-CZ" dirty="0"/>
              <a:t>Data </a:t>
            </a:r>
            <a:r>
              <a:rPr lang="cs-CZ" dirty="0" err="1"/>
              <a:t>scientists</a:t>
            </a:r>
            <a:r>
              <a:rPr lang="cs-CZ" dirty="0"/>
              <a:t> and </a:t>
            </a:r>
            <a:r>
              <a:rPr lang="cs-CZ" dirty="0" err="1"/>
              <a:t>analysts</a:t>
            </a:r>
            <a:endParaRPr lang="cs-CZ" dirty="0"/>
          </a:p>
          <a:p>
            <a:pPr lvl="1"/>
            <a:r>
              <a:rPr lang="cs-CZ" dirty="0" err="1"/>
              <a:t>Critical</a:t>
            </a:r>
            <a:r>
              <a:rPr lang="cs-CZ" dirty="0"/>
              <a:t> </a:t>
            </a:r>
            <a:r>
              <a:rPr lang="cs-CZ" dirty="0" err="1"/>
              <a:t>thinkers</a:t>
            </a:r>
            <a:endParaRPr lang="cs-CZ" dirty="0"/>
          </a:p>
          <a:p>
            <a:pPr lvl="1"/>
            <a:r>
              <a:rPr lang="cs-CZ" dirty="0" err="1"/>
              <a:t>Critically</a:t>
            </a:r>
            <a:r>
              <a:rPr lang="cs-CZ" dirty="0"/>
              <a:t> </a:t>
            </a:r>
            <a:r>
              <a:rPr lang="cs-CZ" dirty="0" err="1"/>
              <a:t>needed</a:t>
            </a:r>
            <a:r>
              <a:rPr lang="cs-CZ" dirty="0"/>
              <a:t> </a:t>
            </a:r>
            <a:r>
              <a:rPr lang="cs-CZ" dirty="0" err="1"/>
              <a:t>personnel</a:t>
            </a:r>
            <a:r>
              <a:rPr lang="cs-CZ" dirty="0"/>
              <a:t> in </a:t>
            </a:r>
            <a:r>
              <a:rPr lang="cs-CZ" dirty="0" err="1"/>
              <a:t>security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military</a:t>
            </a:r>
            <a:r>
              <a:rPr lang="cs-CZ" dirty="0"/>
              <a:t>, </a:t>
            </a:r>
            <a:r>
              <a:rPr lang="cs-CZ" dirty="0" err="1"/>
              <a:t>medicine</a:t>
            </a:r>
            <a:r>
              <a:rPr lang="cs-CZ" dirty="0"/>
              <a:t>, and </a:t>
            </a: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fields</a:t>
            </a:r>
            <a:r>
              <a:rPr lang="cs-CZ" dirty="0"/>
              <a:t>. </a:t>
            </a:r>
          </a:p>
          <a:p>
            <a:pPr lvl="1"/>
            <a:endParaRPr lang="cs-CZ" dirty="0"/>
          </a:p>
          <a:p>
            <a:r>
              <a:rPr lang="cs-CZ" dirty="0"/>
              <a:t>They are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first-class</a:t>
            </a:r>
            <a:r>
              <a:rPr lang="cs-CZ" dirty="0"/>
              <a:t> </a:t>
            </a:r>
            <a:r>
              <a:rPr lang="cs-CZ" dirty="0" err="1"/>
              <a:t>OSINTers</a:t>
            </a:r>
            <a:r>
              <a:rPr lang="cs-CZ" dirty="0"/>
              <a:t> (</a:t>
            </a:r>
            <a:r>
              <a:rPr lang="cs-CZ" dirty="0" err="1"/>
              <a:t>even</a:t>
            </a:r>
            <a:r>
              <a:rPr lang="cs-CZ" dirty="0"/>
              <a:t> </a:t>
            </a:r>
            <a:r>
              <a:rPr lang="cs-CZ" dirty="0" err="1"/>
              <a:t>they</a:t>
            </a:r>
            <a:r>
              <a:rPr lang="cs-CZ" dirty="0"/>
              <a:t> </a:t>
            </a:r>
            <a:r>
              <a:rPr lang="cs-CZ" dirty="0" err="1"/>
              <a:t>sometimes</a:t>
            </a:r>
            <a:r>
              <a:rPr lang="cs-CZ" dirty="0"/>
              <a:t> do not </a:t>
            </a:r>
            <a:r>
              <a:rPr lang="cs-CZ" dirty="0" err="1"/>
              <a:t>know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yet</a:t>
            </a:r>
            <a:r>
              <a:rPr lang="cs-CZ" dirty="0"/>
              <a:t>)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203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25820609-14F4-DCC4-BA09-945D0E80B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we do?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E5C5BFD-DDC1-A089-023A-1ACDDFEA0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4553"/>
            <a:ext cx="10372725" cy="44323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Increase research activities of </a:t>
            </a:r>
            <a:r>
              <a:rPr lang="cs-CZ" dirty="0"/>
              <a:t>OSINT</a:t>
            </a:r>
            <a:r>
              <a:rPr lang="en-US" dirty="0"/>
              <a:t> in all the relevant web layers </a:t>
            </a:r>
          </a:p>
          <a:p>
            <a:pPr lvl="1"/>
            <a:r>
              <a:rPr lang="en-US" dirty="0"/>
              <a:t>Surface web (mitigating disinformation, fighting against deep fakes)</a:t>
            </a:r>
          </a:p>
          <a:p>
            <a:pPr lvl="1"/>
            <a:r>
              <a:rPr lang="en-US" dirty="0"/>
              <a:t>Deep web (contextual linking</a:t>
            </a:r>
            <a:r>
              <a:rPr lang="cs-CZ" dirty="0"/>
              <a:t>, </a:t>
            </a:r>
            <a:r>
              <a:rPr lang="cs-CZ" dirty="0" err="1"/>
              <a:t>advanced</a:t>
            </a:r>
            <a:r>
              <a:rPr lang="cs-CZ" dirty="0"/>
              <a:t> </a:t>
            </a:r>
            <a:r>
              <a:rPr lang="cs-CZ" dirty="0" err="1"/>
              <a:t>search</a:t>
            </a:r>
            <a:r>
              <a:rPr lang="cs-CZ" dirty="0"/>
              <a:t> </a:t>
            </a:r>
            <a:r>
              <a:rPr lang="cs-CZ" dirty="0" err="1"/>
              <a:t>methods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Dark web (indexing process, dark data persistence, dark </a:t>
            </a:r>
            <a:r>
              <a:rPr lang="cs-CZ" dirty="0"/>
              <a:t>web </a:t>
            </a:r>
            <a:r>
              <a:rPr lang="en-US" dirty="0"/>
              <a:t>search tactics)</a:t>
            </a:r>
          </a:p>
          <a:p>
            <a:r>
              <a:rPr lang="en-US" dirty="0"/>
              <a:t>Implement OSINT as crucial subject in library and information science university programs and their curriculums.</a:t>
            </a:r>
          </a:p>
          <a:p>
            <a:r>
              <a:rPr lang="cs-CZ" dirty="0" err="1"/>
              <a:t>Present</a:t>
            </a:r>
            <a:r>
              <a:rPr lang="cs-CZ" dirty="0"/>
              <a:t> </a:t>
            </a:r>
            <a:r>
              <a:rPr lang="cs-CZ" dirty="0" err="1"/>
              <a:t>libraries</a:t>
            </a:r>
            <a:r>
              <a:rPr lang="cs-CZ" dirty="0"/>
              <a:t> as </a:t>
            </a:r>
            <a:r>
              <a:rPr lang="cs-CZ" dirty="0" err="1"/>
              <a:t>vital</a:t>
            </a:r>
            <a:r>
              <a:rPr lang="cs-CZ" dirty="0"/>
              <a:t> </a:t>
            </a:r>
            <a:r>
              <a:rPr lang="cs-CZ" dirty="0" err="1"/>
              <a:t>bodies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should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a part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national</a:t>
            </a:r>
            <a:r>
              <a:rPr lang="cs-CZ" dirty="0"/>
              <a:t> </a:t>
            </a:r>
            <a:r>
              <a:rPr lang="cs-CZ" dirty="0" err="1"/>
              <a:t>security</a:t>
            </a:r>
            <a:r>
              <a:rPr lang="cs-CZ" dirty="0"/>
              <a:t> </a:t>
            </a:r>
            <a:r>
              <a:rPr lang="cs-CZ" dirty="0" err="1"/>
              <a:t>eco-systems</a:t>
            </a:r>
            <a:r>
              <a:rPr lang="cs-CZ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69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07BAF6-1B2E-4211-1BA0-E8EFBB015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would like to ask you…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783D3F-EF4E-F715-4CD7-E0CD6F94E2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would be interested in: </a:t>
            </a:r>
          </a:p>
          <a:p>
            <a:pPr lvl="1"/>
            <a:r>
              <a:rPr lang="en-US" dirty="0"/>
              <a:t>Research cooperation </a:t>
            </a:r>
          </a:p>
          <a:p>
            <a:pPr lvl="1"/>
            <a:r>
              <a:rPr lang="en-US" dirty="0"/>
              <a:t>Spreading the word about OSINT in your research community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…</a:t>
            </a:r>
            <a:r>
              <a:rPr lang="en-US"/>
              <a:t>and supporting </a:t>
            </a:r>
            <a:r>
              <a:rPr lang="en-US" dirty="0"/>
              <a:t>OSINT activities at the national level in your country </a:t>
            </a:r>
          </a:p>
        </p:txBody>
      </p:sp>
    </p:spTree>
    <p:extLst>
      <p:ext uri="{BB962C8B-B14F-4D97-AF65-F5344CB8AC3E}">
        <p14:creationId xmlns:p14="http://schemas.microsoft.com/office/powerpoint/2010/main" val="323702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4">
            <a:extLst>
              <a:ext uri="{FF2B5EF4-FFF2-40B4-BE49-F238E27FC236}">
                <a16:creationId xmlns:a16="http://schemas.microsoft.com/office/drawing/2014/main" id="{E6735602-8773-448C-B18F-D4F60A6354AB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7634894" y="892268"/>
            <a:ext cx="3718906" cy="311628"/>
          </a:xfrm>
        </p:spPr>
        <p:txBody>
          <a:bodyPr/>
          <a:lstStyle/>
          <a:p>
            <a:r>
              <a:rPr lang="cs-CZ" dirty="0"/>
              <a:t>Jan Černý, PhD</a:t>
            </a:r>
          </a:p>
        </p:txBody>
      </p:sp>
      <p:sp>
        <p:nvSpPr>
          <p:cNvPr id="8" name="Zástupný text 5">
            <a:extLst>
              <a:ext uri="{FF2B5EF4-FFF2-40B4-BE49-F238E27FC236}">
                <a16:creationId xmlns:a16="http://schemas.microsoft.com/office/drawing/2014/main" id="{3D278655-6147-4E05-B049-540822056D8F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634894" y="1182051"/>
            <a:ext cx="3718906" cy="311628"/>
          </a:xfrm>
        </p:spPr>
        <p:txBody>
          <a:bodyPr/>
          <a:lstStyle/>
          <a:p>
            <a:r>
              <a:rPr lang="cs-CZ" dirty="0"/>
              <a:t>cerj07@vse.cz</a:t>
            </a:r>
          </a:p>
        </p:txBody>
      </p:sp>
      <p:sp>
        <p:nvSpPr>
          <p:cNvPr id="9" name="Nadpis 2">
            <a:extLst>
              <a:ext uri="{FF2B5EF4-FFF2-40B4-BE49-F238E27FC236}">
                <a16:creationId xmlns:a16="http://schemas.microsoft.com/office/drawing/2014/main" id="{14428FA0-ACBE-433D-84F3-A266F52268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2849284"/>
            <a:ext cx="10515601" cy="1106575"/>
          </a:xfrm>
        </p:spPr>
        <p:txBody>
          <a:bodyPr/>
          <a:lstStyle/>
          <a:p>
            <a:r>
              <a:rPr lang="cs-CZ" dirty="0" err="1"/>
              <a:t>Thank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attention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855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0FFDB6-A8C3-0B18-95F7-19D8A8C7C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0407"/>
            <a:ext cx="10372725" cy="689952"/>
          </a:xfrm>
        </p:spPr>
        <p:txBody>
          <a:bodyPr anchor="t">
            <a:normAutofit/>
          </a:bodyPr>
          <a:lstStyle/>
          <a:p>
            <a:r>
              <a:rPr lang="cs-CZ" dirty="0"/>
              <a:t>A</a:t>
            </a:r>
            <a:r>
              <a:rPr lang="en-US" dirty="0"/>
              <a:t> real intelligence hero</a:t>
            </a:r>
          </a:p>
        </p:txBody>
      </p:sp>
      <p:pic>
        <p:nvPicPr>
          <p:cNvPr id="6" name="Obrázek 5" descr="Obsah obrázku osoba, muž, vojenská uniforma, oblečení&#10;&#10;Popis byl vytvořen automaticky">
            <a:extLst>
              <a:ext uri="{FF2B5EF4-FFF2-40B4-BE49-F238E27FC236}">
                <a16:creationId xmlns:a16="http://schemas.microsoft.com/office/drawing/2014/main" id="{E31FC331-1276-814A-0376-21BEE28DEF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" r="-2" b="24478"/>
          <a:stretch/>
        </p:blipFill>
        <p:spPr>
          <a:xfrm>
            <a:off x="838200" y="1825624"/>
            <a:ext cx="5181600" cy="4530725"/>
          </a:xfrm>
          <a:prstGeom prst="rect">
            <a:avLst/>
          </a:prstGeom>
          <a:noFill/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DF0F79-E164-0A89-DC40-B932A92B70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53072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b="1" i="0" dirty="0">
                <a:effectLst/>
              </a:rPr>
              <a:t>“Ninety percent of intelligence comes from open sources. The other 10 percent, the clandestine work, is just the more dramatic. The real intelligence hero is Sherlock Holmes, not James Bond.”</a:t>
            </a:r>
          </a:p>
          <a:p>
            <a:pPr lvl="1">
              <a:lnSpc>
                <a:spcPct val="90000"/>
              </a:lnSpc>
            </a:pPr>
            <a:r>
              <a:rPr lang="en-US" sz="2600" b="0" i="0" dirty="0">
                <a:effectLst/>
              </a:rPr>
              <a:t>Samuel V. Wilson, former </a:t>
            </a:r>
            <a:r>
              <a:rPr lang="en-US" sz="2600" dirty="0"/>
              <a:t>D</a:t>
            </a:r>
            <a:r>
              <a:rPr lang="en-US" sz="2600" b="0" i="0" dirty="0">
                <a:effectLst/>
              </a:rPr>
              <a:t>irector of the Defense Intelligence Agency</a:t>
            </a:r>
            <a:endParaRPr lang="en-US" sz="2600" b="1" dirty="0"/>
          </a:p>
        </p:txBody>
      </p:sp>
      <p:sp>
        <p:nvSpPr>
          <p:cNvPr id="4" name="Zástupný symbol pro číslo snímku 3" hidden="1">
            <a:extLst>
              <a:ext uri="{FF2B5EF4-FFF2-40B4-BE49-F238E27FC236}">
                <a16:creationId xmlns:a16="http://schemas.microsoft.com/office/drawing/2014/main" id="{DAFE107F-4974-65C4-5853-46578F51D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195B43AD-B776-4FBA-B324-CCB161653B13}" type="slidenum">
              <a:rPr lang="cs-CZ" smtClean="0"/>
              <a:pPr>
                <a:spcAft>
                  <a:spcPts val="600"/>
                </a:spcAft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347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0FFDB6-A8C3-0B18-95F7-19D8A8C7C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0016"/>
            <a:ext cx="10372725" cy="689952"/>
          </a:xfrm>
        </p:spPr>
        <p:txBody>
          <a:bodyPr anchor="t">
            <a:normAutofit/>
          </a:bodyPr>
          <a:lstStyle/>
          <a:p>
            <a:r>
              <a:rPr lang="cs-CZ" dirty="0"/>
              <a:t>A</a:t>
            </a:r>
            <a:r>
              <a:rPr lang="en-US" dirty="0"/>
              <a:t> real former-librarian </a:t>
            </a:r>
            <a:r>
              <a:rPr lang="en-US" dirty="0" err="1"/>
              <a:t>OSINTer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DF0F79-E164-0A89-DC40-B932A92B70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5307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b="1" dirty="0"/>
              <a:t>“</a:t>
            </a:r>
            <a:r>
              <a:rPr lang="en-US" sz="2600" b="1" i="0" dirty="0">
                <a:effectLst/>
              </a:rPr>
              <a:t>I literally thought OSINT was a programming languag</a:t>
            </a:r>
            <a:r>
              <a:rPr lang="en-US" sz="2600" b="1" dirty="0"/>
              <a:t>e like COBOL</a:t>
            </a:r>
            <a:r>
              <a:rPr lang="en-US" sz="2600" b="1" i="0" dirty="0">
                <a:effectLst/>
              </a:rPr>
              <a:t>. I didn</a:t>
            </a:r>
            <a:r>
              <a:rPr lang="en-US" sz="2600" b="1" dirty="0"/>
              <a:t>’</a:t>
            </a:r>
            <a:r>
              <a:rPr lang="en-US" sz="2600" b="1" i="0" dirty="0">
                <a:effectLst/>
              </a:rPr>
              <a:t>t know what it was. And when they described to me what OSINT was and the guy said to me what did you call it when you were a librarian, I said doing my job.”</a:t>
            </a:r>
          </a:p>
          <a:p>
            <a:pPr lvl="1">
              <a:lnSpc>
                <a:spcPct val="90000"/>
              </a:lnSpc>
            </a:pPr>
            <a:r>
              <a:rPr lang="en-US" sz="2600" b="0" i="0" dirty="0">
                <a:effectLst/>
              </a:rPr>
              <a:t>Tracy </a:t>
            </a:r>
            <a:r>
              <a:rPr lang="en-US" sz="2600" b="0" i="0" dirty="0" err="1">
                <a:effectLst/>
              </a:rPr>
              <a:t>Maleef</a:t>
            </a:r>
            <a:r>
              <a:rPr lang="en-US" sz="2600" b="0" i="0" dirty="0">
                <a:effectLst/>
              </a:rPr>
              <a:t>, Security Researcher,</a:t>
            </a:r>
            <a:r>
              <a:rPr lang="en-US" sz="2600" dirty="0"/>
              <a:t> a former librarian</a:t>
            </a:r>
            <a:endParaRPr lang="en-US" sz="2600" b="1" dirty="0"/>
          </a:p>
        </p:txBody>
      </p:sp>
      <p:pic>
        <p:nvPicPr>
          <p:cNvPr id="12" name="Obrázek 11" descr="Obsah obrázku osoba, exteriér, žena, oblečení&#10;&#10;Popis byl vytvořen automaticky">
            <a:extLst>
              <a:ext uri="{FF2B5EF4-FFF2-40B4-BE49-F238E27FC236}">
                <a16:creationId xmlns:a16="http://schemas.microsoft.com/office/drawing/2014/main" id="{B0B3C221-55D1-80A5-D477-5BCAD51439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42"/>
          <a:stretch/>
        </p:blipFill>
        <p:spPr>
          <a:xfrm>
            <a:off x="6172200" y="1825625"/>
            <a:ext cx="5181600" cy="4530724"/>
          </a:xfrm>
          <a:prstGeom prst="rect">
            <a:avLst/>
          </a:prstGeom>
          <a:noFill/>
        </p:spPr>
      </p:pic>
      <p:sp>
        <p:nvSpPr>
          <p:cNvPr id="4" name="Zástupný symbol pro číslo snímku 3" hidden="1">
            <a:extLst>
              <a:ext uri="{FF2B5EF4-FFF2-40B4-BE49-F238E27FC236}">
                <a16:creationId xmlns:a16="http://schemas.microsoft.com/office/drawing/2014/main" id="{DAFE107F-4974-65C4-5853-46578F51D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195B43AD-B776-4FBA-B324-CCB161653B13}" type="slidenum">
              <a:rPr lang="cs-CZ" smtClean="0"/>
              <a:pPr>
                <a:spcAft>
                  <a:spcPts val="600"/>
                </a:spcAft>
              </a:pPr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937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39531A38-F33D-4087-B203-BBF3E0944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Open-source intelligence?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1570A1D5-4BE6-4BF1-AA6A-C4CD9C206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5476"/>
            <a:ext cx="10415954" cy="4495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Open-source intelligence is the process of gathering, analyzing, synthesizing and reporting open, and therefore publicly available information. </a:t>
            </a:r>
          </a:p>
          <a:p>
            <a:r>
              <a:rPr lang="en-US" dirty="0"/>
              <a:t>Open-source intelligence, or OSINT, is unclassified information that has been deliberately discovered, discriminated, distilled and disseminated to a select audience in order to address a specific question. (NATO OSINT Handbook, 2001)</a:t>
            </a:r>
            <a:endParaRPr lang="cs-CZ" dirty="0"/>
          </a:p>
          <a:p>
            <a:r>
              <a:rPr lang="en-US" dirty="0"/>
              <a:t>The most critical skills in OSINT are searching for, organization of, and differentiation of information. (Glassman, Ju Kang, 2016)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05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2">
            <a:extLst>
              <a:ext uri="{FF2B5EF4-FFF2-40B4-BE49-F238E27FC236}">
                <a16:creationId xmlns:a16="http://schemas.microsoft.com/office/drawing/2014/main" id="{589A1DAE-6CBE-4621-A477-C2A8EEC899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2899878"/>
            <a:ext cx="10515601" cy="1782150"/>
          </a:xfrm>
        </p:spPr>
        <p:txBody>
          <a:bodyPr/>
          <a:lstStyle/>
          <a:p>
            <a:r>
              <a:rPr lang="en-US" dirty="0"/>
              <a:t>Real-world examples of OSINT activities</a:t>
            </a:r>
          </a:p>
        </p:txBody>
      </p:sp>
      <p:sp>
        <p:nvSpPr>
          <p:cNvPr id="2" name="Zástupný text 4">
            <a:extLst>
              <a:ext uri="{FF2B5EF4-FFF2-40B4-BE49-F238E27FC236}">
                <a16:creationId xmlns:a16="http://schemas.microsoft.com/office/drawing/2014/main" id="{4775C7A5-E839-0D06-2740-054B733543C8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7634894" y="892268"/>
            <a:ext cx="3718906" cy="311628"/>
          </a:xfrm>
        </p:spPr>
        <p:txBody>
          <a:bodyPr/>
          <a:lstStyle/>
          <a:p>
            <a:r>
              <a:rPr lang="cs-CZ" dirty="0"/>
              <a:t>Jan Černý, PhD</a:t>
            </a:r>
          </a:p>
        </p:txBody>
      </p:sp>
      <p:sp>
        <p:nvSpPr>
          <p:cNvPr id="5" name="Zástupný text 5">
            <a:extLst>
              <a:ext uri="{FF2B5EF4-FFF2-40B4-BE49-F238E27FC236}">
                <a16:creationId xmlns:a16="http://schemas.microsoft.com/office/drawing/2014/main" id="{7153F1A0-9050-5B11-B02F-46420DE1BE15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634894" y="1182051"/>
            <a:ext cx="3718906" cy="311628"/>
          </a:xfrm>
        </p:spPr>
        <p:txBody>
          <a:bodyPr/>
          <a:lstStyle/>
          <a:p>
            <a:r>
              <a:rPr lang="cs-CZ" dirty="0"/>
              <a:t>cerj07@vse.cz</a:t>
            </a:r>
          </a:p>
        </p:txBody>
      </p:sp>
    </p:spTree>
    <p:extLst>
      <p:ext uri="{BB962C8B-B14F-4D97-AF65-F5344CB8AC3E}">
        <p14:creationId xmlns:p14="http://schemas.microsoft.com/office/powerpoint/2010/main" val="274556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B825C1F0-D3B8-72F4-DB79-DE52707E3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046" y="1052051"/>
            <a:ext cx="5247954" cy="548022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06EC1301-EC59-EC21-B4FA-712AAF3E89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1503" y="1659500"/>
            <a:ext cx="4522451" cy="5407144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7732D690-4878-D5D3-AFD6-0E3B15F2E5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3520" y="3165986"/>
            <a:ext cx="2408492" cy="1950628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1AF5AB3F-6181-E67E-E175-6EFD886B6A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5264" y="967593"/>
            <a:ext cx="3926297" cy="691907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9B4EAE39-43A5-3683-AD0E-26DF647F4B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97102" y="6474542"/>
            <a:ext cx="1591904" cy="32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81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>
            <a:extLst>
              <a:ext uri="{FF2B5EF4-FFF2-40B4-BE49-F238E27FC236}">
                <a16:creationId xmlns:a16="http://schemas.microsoft.com/office/drawing/2014/main" id="{A0CCAB56-0952-34CD-7547-C05B00EB4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772178" y="3287236"/>
            <a:ext cx="5669525" cy="1002509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Chicago crime analysis</a:t>
            </a:r>
          </a:p>
        </p:txBody>
      </p:sp>
      <p:pic>
        <p:nvPicPr>
          <p:cNvPr id="13" name="Obrázek 12" descr="Obsah obrázku mapa&#10;&#10;Popis byl vytvořen automaticky">
            <a:extLst>
              <a:ext uri="{FF2B5EF4-FFF2-40B4-BE49-F238E27FC236}">
                <a16:creationId xmlns:a16="http://schemas.microsoft.com/office/drawing/2014/main" id="{DE1F9F24-A2F1-7FB6-CA60-982FC1B965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927" y="1060657"/>
            <a:ext cx="8979724" cy="566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12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mapa&#10;&#10;Popis byl vytvořen automaticky">
            <a:extLst>
              <a:ext uri="{FF2B5EF4-FFF2-40B4-BE49-F238E27FC236}">
                <a16:creationId xmlns:a16="http://schemas.microsoft.com/office/drawing/2014/main" id="{142A7F55-CCDB-0166-051E-445E2462D3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7229"/>
            <a:ext cx="12192000" cy="534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73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3AF16697-7E0E-63C1-1A38-C3BF6A56F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Trace Labs: A Global Approach to the Missing Persons Dilemma</a:t>
            </a:r>
            <a:br>
              <a:rPr lang="en-US" dirty="0"/>
            </a:b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0F30752-A7AC-2A23-FFFC-7A9EFD8A5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2594"/>
            <a:ext cx="10372725" cy="4163755"/>
          </a:xfrm>
        </p:spPr>
        <p:txBody>
          <a:bodyPr/>
          <a:lstStyle/>
          <a:p>
            <a:r>
              <a:rPr lang="en-US" dirty="0"/>
              <a:t>#</a:t>
            </a:r>
            <a:r>
              <a:rPr lang="en-US" dirty="0" err="1"/>
              <a:t>OSINTForGood</a:t>
            </a:r>
            <a:endParaRPr lang="en-US" dirty="0"/>
          </a:p>
          <a:p>
            <a:r>
              <a:rPr lang="en-US" dirty="0"/>
              <a:t>Helping to find missing persons</a:t>
            </a:r>
          </a:p>
          <a:p>
            <a:r>
              <a:rPr lang="en-US" dirty="0"/>
              <a:t>Decreasing level of human trafficking </a:t>
            </a:r>
            <a:br>
              <a:rPr lang="en-US" dirty="0"/>
            </a:br>
            <a:r>
              <a:rPr lang="en-US" dirty="0"/>
              <a:t>and similar illegal activities with people</a:t>
            </a:r>
          </a:p>
          <a:p>
            <a:r>
              <a:rPr lang="en-US" dirty="0"/>
              <a:t>Operation Request Forms</a:t>
            </a:r>
          </a:p>
          <a:p>
            <a:r>
              <a:rPr lang="en-US" b="1" dirty="0"/>
              <a:t>Search parties</a:t>
            </a:r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B088902-2EA4-E3E0-E0BC-A8CCBB95C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6668" y="1789968"/>
            <a:ext cx="4452346" cy="466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63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pening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LIDE_Sep22_Slovakia [automaticky uloženo]" id="{193D39CA-59A5-4AD4-9CA1-328EAC2359EA}" vid="{60DD1AFB-054D-4C24-B51C-7F7BE3E8A4D7}"/>
    </a:ext>
  </a:extLst>
</a:theme>
</file>

<file path=ppt/theme/theme2.xml><?xml version="1.0" encoding="utf-8"?>
<a:theme xmlns:a="http://schemas.openxmlformats.org/drawingml/2006/main" name="Subtitle / final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LIDE_Sep22_Slovakia [automaticky uloženo]" id="{193D39CA-59A5-4AD4-9CA1-328EAC2359EA}" vid="{4475892F-08B6-4DAF-90AA-F72806B26DBF}"/>
    </a:ext>
  </a:extLst>
</a:theme>
</file>

<file path=ppt/theme/theme3.xml><?xml version="1.0" encoding="utf-8"?>
<a:theme xmlns:a="http://schemas.openxmlformats.org/drawingml/2006/main" name="Normal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LIDE_Sep22_Slovakia [automaticky uloženo]" id="{193D39CA-59A5-4AD4-9CA1-328EAC2359EA}" vid="{E8894FD8-4F72-4E21-B1B4-BA4B7F7A88ED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73931DE88EEEC41A1473A0A952D2AC6" ma:contentTypeVersion="2" ma:contentTypeDescription="Vytvoří nový dokument" ma:contentTypeScope="" ma:versionID="c898a3d4f7afb5fda6c905f2b9260a22">
  <xsd:schema xmlns:xsd="http://www.w3.org/2001/XMLSchema" xmlns:xs="http://www.w3.org/2001/XMLSchema" xmlns:p="http://schemas.microsoft.com/office/2006/metadata/properties" xmlns:ns2="0aab9b79-97e6-4ce7-95bc-637ae3703883" targetNamespace="http://schemas.microsoft.com/office/2006/metadata/properties" ma:root="true" ma:fieldsID="41c619270e507c44c5d8745c75f2f15b" ns2:_="">
    <xsd:import namespace="0aab9b79-97e6-4ce7-95bc-637ae37038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ab9b79-97e6-4ce7-95bc-637ae37038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BC1139D-28A1-4BC6-A6A7-4869FFAF529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CE381A7-1FEF-451B-BD41-5A63BAD10E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ab9b79-97e6-4ce7-95bc-637ae37038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DD26283-2988-4DAB-98BC-6C0732F2BFB7}">
  <ds:schemaRefs>
    <ds:schemaRef ds:uri="http://schemas.microsoft.com/office/2006/documentManagement/types"/>
    <ds:schemaRef ds:uri="http://www.w3.org/XML/1998/namespace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0aab9b79-97e6-4ce7-95bc-637ae3703883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Opening slide</Template>
  <TotalTime>1535</TotalTime>
  <Words>1266</Words>
  <Application>Microsoft Office PowerPoint</Application>
  <PresentationFormat>Širokoúhlá obrazovka</PresentationFormat>
  <Paragraphs>125</Paragraphs>
  <Slides>19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19</vt:i4>
      </vt:variant>
    </vt:vector>
  </HeadingPairs>
  <TitlesOfParts>
    <vt:vector size="25" baseType="lpstr">
      <vt:lpstr>Arial</vt:lpstr>
      <vt:lpstr>Calibri</vt:lpstr>
      <vt:lpstr>Trebuchet MS</vt:lpstr>
      <vt:lpstr>Opening slide</vt:lpstr>
      <vt:lpstr>Subtitle / final slide</vt:lpstr>
      <vt:lpstr>Normal slide</vt:lpstr>
      <vt:lpstr>The Librarian: One of the Best OSINTers</vt:lpstr>
      <vt:lpstr>A real intelligence hero</vt:lpstr>
      <vt:lpstr>A real former-librarian OSINTer</vt:lpstr>
      <vt:lpstr>What is Open-source intelligence?</vt:lpstr>
      <vt:lpstr>Real-world examples of OSINT activities</vt:lpstr>
      <vt:lpstr>Prezentace aplikace PowerPoint</vt:lpstr>
      <vt:lpstr>Chicago crime analysis</vt:lpstr>
      <vt:lpstr>Prezentace aplikace PowerPoint</vt:lpstr>
      <vt:lpstr>Trace Labs: A Global Approach to the Missing Persons Dilemma </vt:lpstr>
      <vt:lpstr>OSINT and librarians.  Where do they meet?</vt:lpstr>
      <vt:lpstr>Any relevant research in the librarianship-OSINT context?</vt:lpstr>
      <vt:lpstr>How librarians can help </vt:lpstr>
      <vt:lpstr>Key competencies of librarians</vt:lpstr>
      <vt:lpstr>It’s not only about security</vt:lpstr>
      <vt:lpstr>OSINT for better mental health</vt:lpstr>
      <vt:lpstr>So the answer is…?</vt:lpstr>
      <vt:lpstr>What can we do? </vt:lpstr>
      <vt:lpstr>I would like to ask you… </vt:lpstr>
      <vt:lpstr>Thank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Librarian: One of the Best OSINTers</dc:title>
  <dc:creator>James Partridge</dc:creator>
  <cp:lastModifiedBy>Jan Černý</cp:lastModifiedBy>
  <cp:revision>12</cp:revision>
  <dcterms:created xsi:type="dcterms:W3CDTF">2022-08-31T12:33:24Z</dcterms:created>
  <dcterms:modified xsi:type="dcterms:W3CDTF">2022-09-05T10:13:55Z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0x010100B73931DE88EEEC41A1473A0A952D2AC6</vt:lpwstr>
  </property>
</Properties>
</file>