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Proxima Nova"/>
      <p:regular r:id="rId38"/>
      <p:bold r:id="rId39"/>
      <p:italic r:id="rId40"/>
      <p:boldItalic r:id="rId41"/>
    </p:embeddedFont>
    <p:embeddedFont>
      <p:font typeface="Roboto"/>
      <p:regular r:id="rId42"/>
      <p:bold r:id="rId43"/>
      <p:italic r:id="rId44"/>
      <p:boldItalic r:id="rId45"/>
    </p:embeddedFont>
    <p:embeddedFont>
      <p:font typeface="Gill Sans"/>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http://customooxmlschemas.google.com/">
      <go:slidesCustomData xmlns:go="http://customooxmlschemas.google.com/" r:id="rId48" roundtripDataSignature="AMtx7mhWSh+Vk25jO7Uux/Ntm/v5vRJM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italic.fntdata"/><Relationship Id="rId20" Type="http://schemas.openxmlformats.org/officeDocument/2006/relationships/slide" Target="slides/slide14.xml"/><Relationship Id="rId42" Type="http://schemas.openxmlformats.org/officeDocument/2006/relationships/font" Target="fonts/Roboto-regular.fntdata"/><Relationship Id="rId41" Type="http://schemas.openxmlformats.org/officeDocument/2006/relationships/font" Target="fonts/ProximaNova-boldItalic.fntdata"/><Relationship Id="rId22" Type="http://schemas.openxmlformats.org/officeDocument/2006/relationships/slide" Target="slides/slide16.xml"/><Relationship Id="rId44" Type="http://schemas.openxmlformats.org/officeDocument/2006/relationships/font" Target="fonts/Roboto-italic.fntdata"/><Relationship Id="rId21" Type="http://schemas.openxmlformats.org/officeDocument/2006/relationships/slide" Target="slides/slide15.xml"/><Relationship Id="rId43" Type="http://schemas.openxmlformats.org/officeDocument/2006/relationships/font" Target="fonts/Roboto-bold.fntdata"/><Relationship Id="rId24" Type="http://schemas.openxmlformats.org/officeDocument/2006/relationships/slide" Target="slides/slide18.xml"/><Relationship Id="rId46" Type="http://schemas.openxmlformats.org/officeDocument/2006/relationships/font" Target="fonts/GillSans-regular.fntdata"/><Relationship Id="rId23" Type="http://schemas.openxmlformats.org/officeDocument/2006/relationships/slide" Target="slides/slide17.xml"/><Relationship Id="rId45" Type="http://schemas.openxmlformats.org/officeDocument/2006/relationships/font" Target="fonts/Roboto-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customschemas.google.com/relationships/presentationmetadata" Target="metadata"/><Relationship Id="rId25" Type="http://schemas.openxmlformats.org/officeDocument/2006/relationships/slide" Target="slides/slide19.xml"/><Relationship Id="rId47" Type="http://schemas.openxmlformats.org/officeDocument/2006/relationships/font" Target="fonts/GillSans-bold.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ProximaNova-bold.fntdata"/><Relationship Id="rId16" Type="http://schemas.openxmlformats.org/officeDocument/2006/relationships/slide" Target="slides/slide10.xml"/><Relationship Id="rId38" Type="http://schemas.openxmlformats.org/officeDocument/2006/relationships/font" Target="fonts/ProximaNova-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1400"/>
              <a:buFont typeface="Arial"/>
              <a:buNone/>
              <a:defRPr b="0" i="0" sz="4200" u="none" cap="none" strike="noStrike">
                <a:solidFill>
                  <a:srgbClr val="000000"/>
                </a:solidFill>
                <a:latin typeface="Gill Sans"/>
                <a:ea typeface="Gill Sans"/>
                <a:cs typeface="Gill Sans"/>
                <a:sym typeface="Gill Sans"/>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Gill Sans"/>
              <a:buNone/>
            </a:pPr>
            <a:fld id="{00000000-1234-1234-1234-123412341234}" type="slidenum">
              <a:rPr b="0" i="0" lang="en-US" sz="1200" u="none" cap="none" strike="noStrike">
                <a:solidFill>
                  <a:srgbClr val="000000"/>
                </a:solidFill>
                <a:latin typeface="Gill Sans"/>
                <a:ea typeface="Gill Sans"/>
                <a:cs typeface="Gill Sans"/>
                <a:sym typeface="Gill Sans"/>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help.figshare.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4ffd3379eb_0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g14ffd3379eb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4b0447aae6_7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30200" lvl="0" marL="457200" rtl="0" algn="l">
              <a:spcBef>
                <a:spcPts val="0"/>
              </a:spcBef>
              <a:spcAft>
                <a:spcPts val="0"/>
              </a:spcAft>
              <a:buClr>
                <a:schemeClr val="dk1"/>
              </a:buClr>
              <a:buSzPts val="1600"/>
              <a:buChar char="-"/>
            </a:pPr>
            <a:r>
              <a:rPr lang="en-US" sz="1600">
                <a:solidFill>
                  <a:schemeClr val="dk1"/>
                </a:solidFill>
              </a:rPr>
              <a:t>Public guidance on how to use the system on </a:t>
            </a:r>
            <a:r>
              <a:rPr lang="en-US" sz="1600" u="sng">
                <a:solidFill>
                  <a:srgbClr val="0097A7"/>
                </a:solidFill>
                <a:hlinkClick r:id="rId2">
                  <a:extLst>
                    <a:ext uri="{A12FA001-AC4F-418D-AE19-62706E023703}">
                      <ahyp:hlinkClr val="tx"/>
                    </a:ext>
                  </a:extLst>
                </a:hlinkClick>
              </a:rPr>
              <a:t>help.figshare.com </a:t>
            </a:r>
            <a:r>
              <a:rPr lang="en-US" sz="1600">
                <a:solidFill>
                  <a:schemeClr val="dk1"/>
                </a:solidFill>
              </a:rPr>
              <a:t>and our Knowledge Base</a:t>
            </a:r>
            <a:br>
              <a:rPr lang="en-US" sz="1600">
                <a:solidFill>
                  <a:schemeClr val="dk1"/>
                </a:solidFill>
              </a:rPr>
            </a:br>
            <a:endParaRPr sz="1600">
              <a:solidFill>
                <a:schemeClr val="dk1"/>
              </a:solidFill>
            </a:endParaRPr>
          </a:p>
          <a:p>
            <a:pPr indent="-330200" lvl="0" marL="457200" rtl="0" algn="l">
              <a:spcBef>
                <a:spcPts val="0"/>
              </a:spcBef>
              <a:spcAft>
                <a:spcPts val="0"/>
              </a:spcAft>
              <a:buClr>
                <a:schemeClr val="dk1"/>
              </a:buClr>
              <a:buSzPts val="1600"/>
              <a:buChar char="-"/>
            </a:pPr>
            <a:r>
              <a:rPr lang="en-US" sz="1600">
                <a:solidFill>
                  <a:schemeClr val="dk1"/>
                </a:solidFill>
              </a:rPr>
              <a:t>Get help with new features:</a:t>
            </a:r>
            <a:endParaRPr sz="1600">
              <a:solidFill>
                <a:schemeClr val="dk1"/>
              </a:solidFill>
            </a:endParaRPr>
          </a:p>
          <a:p>
            <a:pPr indent="0" lvl="0" marL="457200" rtl="0" algn="l">
              <a:spcBef>
                <a:spcPts val="1200"/>
              </a:spcBef>
              <a:spcAft>
                <a:spcPts val="1200"/>
              </a:spcAft>
              <a:buClr>
                <a:schemeClr val="dk1"/>
              </a:buClr>
              <a:buSzPts val="1200"/>
              <a:buFont typeface="Arial"/>
              <a:buNone/>
            </a:pPr>
            <a:r>
              <a:rPr lang="en-US" sz="1600">
                <a:solidFill>
                  <a:schemeClr val="dk1"/>
                </a:solidFill>
              </a:rPr>
              <a:t>1.  in our monthly customer newsletter</a:t>
            </a:r>
            <a:br>
              <a:rPr lang="en-US" sz="1600">
                <a:solidFill>
                  <a:schemeClr val="dk1"/>
                </a:solidFill>
              </a:rPr>
            </a:br>
            <a:r>
              <a:rPr lang="en-US" sz="1600">
                <a:solidFill>
                  <a:schemeClr val="dk1"/>
                </a:solidFill>
              </a:rPr>
              <a:t>2. through your account manager</a:t>
            </a:r>
            <a:br>
              <a:rPr lang="en-US" sz="1600">
                <a:solidFill>
                  <a:schemeClr val="dk1"/>
                </a:solidFill>
              </a:rPr>
            </a:br>
            <a:r>
              <a:rPr lang="en-US" sz="1600">
                <a:solidFill>
                  <a:schemeClr val="dk1"/>
                </a:solidFill>
              </a:rPr>
              <a:t>3. ongoing trainings</a:t>
            </a:r>
            <a:br>
              <a:rPr lang="en-US" sz="1600">
                <a:solidFill>
                  <a:schemeClr val="dk1"/>
                </a:solidFill>
              </a:rPr>
            </a:br>
            <a:r>
              <a:rPr lang="en-US" sz="1600">
                <a:solidFill>
                  <a:schemeClr val="dk1"/>
                </a:solidFill>
              </a:rPr>
              <a:t>4. from other Figshare customers on community calls</a:t>
            </a:r>
            <a:br>
              <a:rPr lang="en-US" sz="1600">
                <a:solidFill>
                  <a:schemeClr val="dk1"/>
                </a:solidFill>
              </a:rPr>
            </a:br>
            <a:r>
              <a:rPr lang="en-US" sz="1600">
                <a:solidFill>
                  <a:schemeClr val="dk1"/>
                </a:solidFill>
              </a:rPr>
              <a:t>5. with support from your buddy institutions</a:t>
            </a:r>
            <a:endParaRPr/>
          </a:p>
        </p:txBody>
      </p:sp>
      <p:sp>
        <p:nvSpPr>
          <p:cNvPr id="222" name="Google Shape;222;g14b0447aae6_7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4b70df342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4b70df342f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t>We are part of a research portfolio advancing the research ecosystem; we </a:t>
            </a:r>
            <a:r>
              <a:rPr lang="en-US" sz="1200"/>
              <a:t>were</a:t>
            </a:r>
            <a:r>
              <a:rPr lang="en-US" sz="1200"/>
              <a:t> all funded and develop </a:t>
            </a:r>
            <a:r>
              <a:rPr lang="en-US" sz="1200"/>
              <a:t>individually</a:t>
            </a:r>
            <a:r>
              <a:rPr lang="en-US" sz="1200"/>
              <a:t> but work together we make open, </a:t>
            </a:r>
            <a:r>
              <a:rPr lang="en-US" sz="1200"/>
              <a:t>collaborative</a:t>
            </a:r>
            <a:r>
              <a:rPr lang="en-US" sz="1200"/>
              <a:t> and inclusive research possible.</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4b70df342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4b70df342f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rgbClr val="616161"/>
                </a:solidFill>
              </a:rPr>
              <a:t>Digital Science </a:t>
            </a:r>
            <a:r>
              <a:rPr b="1" lang="en-US" sz="1200">
                <a:solidFill>
                  <a:srgbClr val="616161"/>
                </a:solidFill>
              </a:rPr>
              <a:t>invests in</a:t>
            </a:r>
            <a:r>
              <a:rPr lang="en-US" sz="1200">
                <a:solidFill>
                  <a:srgbClr val="616161"/>
                </a:solidFill>
              </a:rPr>
              <a:t>, </a:t>
            </a:r>
            <a:r>
              <a:rPr b="1" lang="en-US" sz="1200">
                <a:solidFill>
                  <a:srgbClr val="616161"/>
                </a:solidFill>
              </a:rPr>
              <a:t>supports</a:t>
            </a:r>
            <a:r>
              <a:rPr lang="en-US" sz="1200">
                <a:solidFill>
                  <a:srgbClr val="616161"/>
                </a:solidFill>
              </a:rPr>
              <a:t> and </a:t>
            </a:r>
            <a:r>
              <a:rPr b="1" lang="en-US" sz="1200">
                <a:solidFill>
                  <a:srgbClr val="616161"/>
                </a:solidFill>
              </a:rPr>
              <a:t>nurtures</a:t>
            </a:r>
            <a:r>
              <a:rPr lang="en-US" sz="1200">
                <a:solidFill>
                  <a:srgbClr val="616161"/>
                </a:solidFill>
              </a:rPr>
              <a:t> innovative start-up software companies and products. Rooted in research, most portfolio founders have an </a:t>
            </a:r>
            <a:r>
              <a:rPr b="1" lang="en-US" sz="1200">
                <a:solidFill>
                  <a:srgbClr val="616161"/>
                </a:solidFill>
              </a:rPr>
              <a:t>academic research background</a:t>
            </a:r>
            <a:r>
              <a:rPr lang="en-US" sz="1200">
                <a:solidFill>
                  <a:srgbClr val="616161"/>
                </a:solidFill>
              </a:rPr>
              <a:t> and started a company around solving a self-encountered problem. Mark started figshare from Imperial College London to solve his own problem.</a:t>
            </a:r>
            <a:endParaRPr sz="1200">
              <a:solidFill>
                <a:srgbClr val="616161"/>
              </a:solidFill>
            </a:endParaRPr>
          </a:p>
          <a:p>
            <a:pPr indent="0" lvl="0" marL="0" rtl="0" algn="l">
              <a:spcBef>
                <a:spcPts val="0"/>
              </a:spcBef>
              <a:spcAft>
                <a:spcPts val="0"/>
              </a:spcAft>
              <a:buClr>
                <a:schemeClr val="dk1"/>
              </a:buClr>
              <a:buSzPts val="1400"/>
              <a:buFont typeface="Arial"/>
              <a:buNone/>
            </a:pPr>
            <a:r>
              <a:rPr lang="en-US" sz="1200">
                <a:solidFill>
                  <a:schemeClr val="dk1"/>
                </a:solidFill>
              </a:rPr>
              <a:t>Differentiation between big companies and us - we don’t report profits to stakeholders, we re-invest our profits in developing products to advance research and in acquiring new solutions, we are an incubator for innovation. DS mission: forging partnerships to overcome global research challenges.</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a:solidFill>
                  <a:srgbClr val="616161"/>
                </a:solidFill>
              </a:rPr>
              <a:t>We believe in </a:t>
            </a:r>
            <a:r>
              <a:rPr b="1" lang="en-US" sz="1200">
                <a:solidFill>
                  <a:srgbClr val="616161"/>
                </a:solidFill>
              </a:rPr>
              <a:t>better</a:t>
            </a:r>
            <a:r>
              <a:rPr lang="en-US" sz="1200">
                <a:solidFill>
                  <a:srgbClr val="616161"/>
                </a:solidFill>
              </a:rPr>
              <a:t>, </a:t>
            </a:r>
            <a:r>
              <a:rPr b="1" lang="en-US" sz="1200">
                <a:solidFill>
                  <a:srgbClr val="616161"/>
                </a:solidFill>
              </a:rPr>
              <a:t>open</a:t>
            </a:r>
            <a:r>
              <a:rPr lang="en-US" sz="1200">
                <a:solidFill>
                  <a:srgbClr val="616161"/>
                </a:solidFill>
              </a:rPr>
              <a:t>, </a:t>
            </a:r>
            <a:r>
              <a:rPr b="1" lang="en-US" sz="1200">
                <a:solidFill>
                  <a:srgbClr val="616161"/>
                </a:solidFill>
              </a:rPr>
              <a:t>collaborative</a:t>
            </a:r>
            <a:r>
              <a:rPr lang="en-US" sz="1200">
                <a:solidFill>
                  <a:srgbClr val="616161"/>
                </a:solidFill>
              </a:rPr>
              <a:t> and </a:t>
            </a:r>
            <a:r>
              <a:rPr b="1" lang="en-US" sz="1200">
                <a:solidFill>
                  <a:srgbClr val="616161"/>
                </a:solidFill>
              </a:rPr>
              <a:t>inclusive</a:t>
            </a:r>
            <a:r>
              <a:rPr lang="en-US" sz="1200">
                <a:solidFill>
                  <a:srgbClr val="616161"/>
                </a:solidFill>
              </a:rPr>
              <a:t> research. We don’t just have a portfolio of technology products, we have created an entire research ecosystem that brings efficient, integrated workflows to manage and evaluate your research outputs.</a:t>
            </a:r>
            <a:endParaRPr sz="1200">
              <a:solidFill>
                <a:srgbClr val="616161"/>
              </a:solidFill>
            </a:endParaRPr>
          </a:p>
          <a:p>
            <a:pPr indent="0" lvl="0" marL="0" rtl="0" algn="l">
              <a:spcBef>
                <a:spcPts val="0"/>
              </a:spcBef>
              <a:spcAft>
                <a:spcPts val="0"/>
              </a:spcAft>
              <a:buClr>
                <a:schemeClr val="dk1"/>
              </a:buClr>
              <a:buSzPts val="1100"/>
              <a:buFont typeface="Arial"/>
              <a:buNone/>
            </a:pPr>
            <a:r>
              <a:rPr lang="en-US" sz="1200">
                <a:solidFill>
                  <a:srgbClr val="616161"/>
                </a:solidFill>
              </a:rPr>
              <a:t>In creating the </a:t>
            </a:r>
            <a:r>
              <a:rPr b="1" lang="en-US" sz="1200">
                <a:solidFill>
                  <a:srgbClr val="616161"/>
                </a:solidFill>
              </a:rPr>
              <a:t>next generation</a:t>
            </a:r>
            <a:r>
              <a:rPr lang="en-US" sz="1200">
                <a:solidFill>
                  <a:srgbClr val="616161"/>
                </a:solidFill>
              </a:rPr>
              <a:t> of tools and working in </a:t>
            </a:r>
            <a:r>
              <a:rPr b="1" lang="en-US" sz="1200">
                <a:solidFill>
                  <a:srgbClr val="616161"/>
                </a:solidFill>
              </a:rPr>
              <a:t>partnership with the community</a:t>
            </a:r>
            <a:r>
              <a:rPr lang="en-US" sz="1200">
                <a:solidFill>
                  <a:srgbClr val="616161"/>
                </a:solidFill>
              </a:rPr>
              <a:t> we tackle some of the biggest challenges to research.</a:t>
            </a:r>
            <a:br>
              <a:rPr lang="en-US" sz="1200">
                <a:solidFill>
                  <a:schemeClr val="dk1"/>
                </a:solidFill>
              </a:rPr>
            </a:br>
            <a:br>
              <a:rPr lang="en-US" sz="1200">
                <a:solidFill>
                  <a:schemeClr val="dk1"/>
                </a:solidFill>
              </a:rPr>
            </a:br>
            <a:r>
              <a:rPr lang="en-US" sz="1200">
                <a:solidFill>
                  <a:schemeClr val="dk1"/>
                </a:solidFill>
              </a:rPr>
              <a:t>We offer linked up systems, training and support for interoperability. For example, Zambia has access to ur sister company Dimensions through Research4life, linking it to our data repository Figshare will help you to make more science open through green open access routes and take care of research data.</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475c9b54a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g1475c9b54a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475c9b54ae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0" name="Google Shape;260;g1475c9b54ae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This report gets expert recommendations from research discipline specific institutes and organisations to comment on best practices for sharing data. This year it will focus on Health Data, climate, national policies and how they are implemented.</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38515a3bcb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5" name="Google Shape;275;g138515a3bcb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In the Middle East, e</a:t>
            </a:r>
            <a:r>
              <a:rPr lang="en-US" sz="1200"/>
              <a:t>very university and research institute in Qatar will shortly access to a figshare repository through the Qatar Foundation and Qatar National Library.</a:t>
            </a:r>
            <a:endParaRPr sz="1200"/>
          </a:p>
          <a:p>
            <a:pPr indent="0" lvl="0" marL="0" rtl="0" algn="l">
              <a:lnSpc>
                <a:spcPct val="100000"/>
              </a:lnSpc>
              <a:spcBef>
                <a:spcPts val="0"/>
              </a:spcBef>
              <a:spcAft>
                <a:spcPts val="0"/>
              </a:spcAft>
              <a:buSzPts val="1400"/>
              <a:buNone/>
            </a:pPr>
            <a:r>
              <a:rPr lang="en-US" sz="1200"/>
              <a:t>In Africa, TENET supports South African institutions with the procurement of figshare.</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491bca3a01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3" name="Google Shape;283;g1491bca3a01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solidFill>
                  <a:srgbClr val="53575A"/>
                </a:solidFill>
                <a:highlight>
                  <a:srgbClr val="FFFFFF"/>
                </a:highlight>
              </a:rPr>
              <a:t>A Prosperous Africa, based on Inclusive Growth and Sustainable Development.</a:t>
            </a:r>
            <a:endParaRPr sz="1200">
              <a:solidFill>
                <a:srgbClr val="53575A"/>
              </a:solidFill>
              <a:highlight>
                <a:srgbClr val="FFFFFF"/>
              </a:highlight>
            </a:endParaRPr>
          </a:p>
          <a:p>
            <a:pPr indent="0" lvl="0" marL="0" rtl="0" algn="l">
              <a:lnSpc>
                <a:spcPct val="100000"/>
              </a:lnSpc>
              <a:spcBef>
                <a:spcPts val="0"/>
              </a:spcBef>
              <a:spcAft>
                <a:spcPts val="0"/>
              </a:spcAft>
              <a:buSzPts val="1400"/>
              <a:buNone/>
            </a:pPr>
            <a:r>
              <a:rPr lang="en-US" sz="1200">
                <a:solidFill>
                  <a:srgbClr val="53575A"/>
                </a:solidFill>
                <a:highlight>
                  <a:srgbClr val="FFFFFF"/>
                </a:highlight>
              </a:rPr>
              <a:t>Africa as A Strong, United, Resilient and Influential Global Player and Partner.</a:t>
            </a:r>
            <a:endParaRPr sz="1200">
              <a:solidFill>
                <a:srgbClr val="53575A"/>
              </a:solidFill>
              <a:highlight>
                <a:srgbClr val="FFFFFF"/>
              </a:highlight>
            </a:endParaRPr>
          </a:p>
          <a:p>
            <a:pPr indent="0" lvl="0" marL="0" rtl="0" algn="l">
              <a:lnSpc>
                <a:spcPct val="100000"/>
              </a:lnSpc>
              <a:spcBef>
                <a:spcPts val="0"/>
              </a:spcBef>
              <a:spcAft>
                <a:spcPts val="0"/>
              </a:spcAft>
              <a:buSzPts val="1400"/>
              <a:buNone/>
            </a:pPr>
            <a:r>
              <a:rPr lang="en-US" sz="1200">
                <a:solidFill>
                  <a:schemeClr val="dk1"/>
                </a:solidFill>
              </a:rPr>
              <a:t>Digital Science / Dimensions have partnered with the Training Centre in Communication (TCC Africa) since 2019 to:</a:t>
            </a:r>
            <a:endParaRPr sz="1200">
              <a:solidFill>
                <a:schemeClr val="dk1"/>
              </a:solidFill>
            </a:endParaRPr>
          </a:p>
          <a:p>
            <a:pPr indent="-304800" lvl="0" marL="457200" rtl="0" algn="l">
              <a:spcBef>
                <a:spcPts val="1200"/>
              </a:spcBef>
              <a:spcAft>
                <a:spcPts val="0"/>
              </a:spcAft>
              <a:buClr>
                <a:schemeClr val="dk1"/>
              </a:buClr>
              <a:buSzPts val="1200"/>
              <a:buChar char="●"/>
            </a:pPr>
            <a:r>
              <a:rPr lang="en-US" sz="1200">
                <a:solidFill>
                  <a:schemeClr val="dk1"/>
                </a:solidFill>
              </a:rPr>
              <a:t>provide solutions to support provision of high quality research in Africa.</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increase use and awareness of Open Access (OA) content by African researchers</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increase African Journals’ research output included in Dimensions Data</a:t>
            </a:r>
            <a:endParaRPr sz="1200">
              <a:solidFill>
                <a:schemeClr val="dk1"/>
              </a:solidFill>
            </a:endParaRPr>
          </a:p>
          <a:p>
            <a:pPr indent="0" lvl="0" marL="0" rtl="0" algn="l">
              <a:spcBef>
                <a:spcPts val="1200"/>
              </a:spcBef>
              <a:spcAft>
                <a:spcPts val="0"/>
              </a:spcAft>
              <a:buClr>
                <a:schemeClr val="dk1"/>
              </a:buClr>
              <a:buSzPts val="1200"/>
              <a:buFont typeface="Arial"/>
              <a:buNone/>
            </a:pPr>
            <a:r>
              <a:rPr lang="en-US" sz="1200">
                <a:solidFill>
                  <a:schemeClr val="dk1"/>
                </a:solidFill>
              </a:rPr>
              <a:t>We are currently working in a partnership with TCC Africa to bring figshare to Zambia (national development plans and SDGs monitoring initiative)</a:t>
            </a:r>
            <a:endParaRPr sz="1200">
              <a:solidFill>
                <a:schemeClr val="dk1"/>
              </a:solidFill>
            </a:endParaRPr>
          </a:p>
          <a:p>
            <a:pPr indent="0" lvl="0" marL="0" rtl="0" algn="l">
              <a:lnSpc>
                <a:spcPct val="100000"/>
              </a:lnSpc>
              <a:spcBef>
                <a:spcPts val="0"/>
              </a:spcBef>
              <a:spcAft>
                <a:spcPts val="0"/>
              </a:spcAft>
              <a:buSzPts val="1400"/>
              <a:buNone/>
            </a:pPr>
            <a:r>
              <a:t/>
            </a:r>
            <a:endParaRPr sz="1200">
              <a:solidFill>
                <a:srgbClr val="53575A"/>
              </a:solidFill>
              <a:highlight>
                <a:srgbClr val="FFFFFF"/>
              </a:highlight>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491bca3a01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 name="Google Shape;293;g1491bca3a01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4b3e1f58d4_2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02" name="Google Shape;302;g14b3e1f58d4_2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In 2022 ICC Africa lead by Joy Owango have delivered workshops on using OA research discovery solutions to improve research outcomes in Democratic Republic of Congo, Zimbabwe, Nigerian, Kenyan and Tanzanian institutions. Next training is this month (Zambia and University of Namibia), national launch Tanzania.</a:t>
            </a:r>
            <a:endParaRPr sz="2000"/>
          </a:p>
        </p:txBody>
      </p:sp>
      <p:sp>
        <p:nvSpPr>
          <p:cNvPr id="303" name="Google Shape;303;g14b3e1f58d4_2_7: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3883b6fcde_0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g13883b6fcde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Figshare’s ongoing relationship with South Africa - 16 institutions</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491bca3a01_0_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8" name="Google Shape;158;g1491bca3a01_0_5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4b0447aae6_7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14b0447aae6_7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4b0447aae6_7_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14b0447aae6_7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4b0447aae6_7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14b0447aae6_7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4b0447aae6_7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14b0447aae6_7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4b0447aae6_7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14b0447aae6_7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4b0447aae6_7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g14b0447aae6_7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4b0447aae6_7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g14b0447aae6_7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4b0447aae6_7_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g14b0447aae6_7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491bca3a01_0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g1491bca3a01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Figshare has been told by our African partners we are supporting Africa for Africa</a:t>
            </a:r>
            <a:endParaRPr sz="1200"/>
          </a:p>
          <a:p>
            <a:pPr indent="0" lvl="0" marL="0" rtl="0" algn="l">
              <a:lnSpc>
                <a:spcPct val="100000"/>
              </a:lnSpc>
              <a:spcBef>
                <a:spcPts val="0"/>
              </a:spcBef>
              <a:spcAft>
                <a:spcPts val="0"/>
              </a:spcAft>
              <a:buSzPts val="1400"/>
              <a:buNone/>
            </a:pPr>
            <a:r>
              <a:rPr lang="en-US" sz="1200"/>
              <a:t>Funders dynamics (data sharing is required as a condition of funding, which,  at times overrides ethical concerns with personal data sharing and ownership) Helicopter  science</a:t>
            </a:r>
            <a:endParaRPr sz="1200"/>
          </a:p>
          <a:p>
            <a:pPr indent="0" lvl="0" marL="0" rtl="0" algn="l">
              <a:lnSpc>
                <a:spcPct val="100000"/>
              </a:lnSpc>
              <a:spcBef>
                <a:spcPts val="0"/>
              </a:spcBef>
              <a:spcAft>
                <a:spcPts val="0"/>
              </a:spcAft>
              <a:buSzPts val="1400"/>
              <a:buNone/>
            </a:pPr>
            <a:r>
              <a:rPr lang="en-US" sz="1200"/>
              <a:t>This "scientific colonialism" practice is similar to historical colonialism in that data are extracted rather than natural resources, undermining local infrastructure and depriving academics in low  income medium countries in the Global South of the same papers, patents, and expertise as their more affluent counterparts</a:t>
            </a:r>
            <a:endParaRPr sz="1200"/>
          </a:p>
          <a:p>
            <a:pPr indent="0" lvl="0" marL="0" rtl="0" algn="l">
              <a:lnSpc>
                <a:spcPct val="100000"/>
              </a:lnSpc>
              <a:spcBef>
                <a:spcPts val="0"/>
              </a:spcBef>
              <a:spcAft>
                <a:spcPts val="0"/>
              </a:spcAft>
              <a:buSzPts val="1400"/>
              <a:buNone/>
            </a:pPr>
            <a:r>
              <a:t/>
            </a:r>
            <a:endParaRPr sz="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491bca3a01_0_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378" name="Google Shape;378;g1491bca3a01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rgbClr val="222222"/>
                </a:solidFill>
                <a:highlight>
                  <a:srgbClr val="FFFFFF"/>
                </a:highlight>
              </a:rPr>
              <a:t>In conclusion, </a:t>
            </a:r>
            <a:r>
              <a:rPr lang="en-US" sz="1100">
                <a:solidFill>
                  <a:srgbClr val="1F1F1F"/>
                </a:solidFill>
                <a:highlight>
                  <a:srgbClr val="FFFFFF"/>
                </a:highlight>
              </a:rPr>
              <a:t>Figshare, offers an integrated SaaS solution that integrates within the research ecosystem and will enable institutions to </a:t>
            </a:r>
            <a:r>
              <a:rPr lang="en-US" sz="1100">
                <a:solidFill>
                  <a:srgbClr val="222222"/>
                </a:solidFill>
                <a:highlight>
                  <a:srgbClr val="FFFFFF"/>
                </a:highlight>
              </a:rPr>
              <a:t>develop and adopt data standards including metadata, sharing and interoperability and to build </a:t>
            </a:r>
            <a:r>
              <a:rPr lang="en-US" sz="1100">
                <a:solidFill>
                  <a:srgbClr val="1F1F1F"/>
                </a:solidFill>
                <a:highlight>
                  <a:srgbClr val="FFFFFF"/>
                </a:highlight>
              </a:rPr>
              <a:t>and maintain a data and institutional </a:t>
            </a:r>
            <a:r>
              <a:rPr lang="en-US" sz="1100">
                <a:solidFill>
                  <a:srgbClr val="1F1F1F"/>
                </a:solidFill>
                <a:highlight>
                  <a:srgbClr val="FFFFFF"/>
                </a:highlight>
              </a:rPr>
              <a:t>repositories</a:t>
            </a:r>
            <a:r>
              <a:rPr lang="en-US" sz="1100">
                <a:solidFill>
                  <a:srgbClr val="1F1F1F"/>
                </a:solidFill>
                <a:highlight>
                  <a:srgbClr val="FFFFFF"/>
                </a:highlight>
              </a:rPr>
              <a:t> for collaboration, visibility, and impact, and it is also </a:t>
            </a:r>
            <a:endParaRPr/>
          </a:p>
        </p:txBody>
      </p:sp>
      <p:sp>
        <p:nvSpPr>
          <p:cNvPr id="379" name="Google Shape;379;g1491bca3a01_0_349: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4b70df342f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4b70df342f_0_1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t>The open landscape is complex with multiple, and potentially conflicting views, about open systems. The 21st century has seen a growth of several open initiatives that have had particular resonance with libraries. These include Open Access, Open Research, Open Data, Open Science, Open Educational Resources (OER), Open Textbooks, and Open University Presses. All these initiatives have gained traction over the last decade and are supported by a variety of open source and proprietary technologies.</a:t>
            </a:r>
            <a:endParaRPr sz="1200"/>
          </a:p>
          <a:p>
            <a:pPr indent="0" lvl="0" marL="0" rtl="0" algn="l">
              <a:spcBef>
                <a:spcPts val="0"/>
              </a:spcBef>
              <a:spcAft>
                <a:spcPts val="0"/>
              </a:spcAft>
              <a:buNone/>
            </a:pPr>
            <a:r>
              <a:rPr lang="en-US" sz="1200"/>
              <a:t>Librarians have engaged with open-source solutions from the early stages, since in 1999 the open-source Koha library system was developed, and first installed in 2000. </a:t>
            </a:r>
            <a:r>
              <a:rPr lang="en-US" sz="1200">
                <a:solidFill>
                  <a:schemeClr val="dk1"/>
                </a:solidFill>
              </a:rPr>
              <a:t>Many open-source solutions are now largely developed and funded by commercial companies. Most of the big name technology companies such as Google, Microsoft and Amazon are now heavily invested in open source. Microsoft, historically known for its opposition to open source software made investments in Linux development, and in 2018 acquired GitHub, the largest host for open-source project infrastructure. As open-source has become more pervasive, it may have lost some of its commons-based peer production original ethos.</a:t>
            </a:r>
            <a:endParaRPr sz="1200">
              <a:solidFill>
                <a:schemeClr val="dk1"/>
              </a:solidFill>
            </a:endParaRPr>
          </a:p>
          <a:p>
            <a:pPr indent="0" lvl="0" marL="0" rtl="0" algn="l">
              <a:spcBef>
                <a:spcPts val="0"/>
              </a:spcBef>
              <a:spcAft>
                <a:spcPts val="0"/>
              </a:spcAft>
              <a:buNone/>
            </a:pPr>
            <a:r>
              <a:rPr lang="en-US" sz="1200"/>
              <a:t>In terms of repositories, in 2008, JISC in the UK set up RSP, the Repository Support Project, “to support and develop the UK network of institutional repositories”. It </a:t>
            </a:r>
            <a:r>
              <a:rPr lang="en-US" sz="1200"/>
              <a:t>helped</a:t>
            </a:r>
            <a:r>
              <a:rPr lang="en-US" sz="1200"/>
              <a:t> some universities create their own IR, typically managed by librarians and largely, though not exclusively, based on open-source solutions such as EPrints (which was developed at the University of Southampton) and DSpace. It </a:t>
            </a:r>
            <a:r>
              <a:rPr lang="en-US" sz="1200">
                <a:solidFill>
                  <a:schemeClr val="dk1"/>
                </a:solidFill>
              </a:rPr>
              <a:t>ran until 2013 and</a:t>
            </a:r>
            <a:r>
              <a:rPr lang="en-US" sz="1200"/>
              <a:t> then closed.</a:t>
            </a:r>
            <a:endParaRPr sz="1200"/>
          </a:p>
          <a:p>
            <a:pPr indent="0" lvl="0" marL="0" rtl="0" algn="l">
              <a:spcBef>
                <a:spcPts val="0"/>
              </a:spcBef>
              <a:spcAft>
                <a:spcPts val="0"/>
              </a:spcAft>
              <a:buNone/>
            </a:pPr>
            <a:r>
              <a:rPr lang="en-US" sz="1200"/>
              <a:t>Non-open source, </a:t>
            </a:r>
            <a:r>
              <a:rPr lang="en-US" sz="1200"/>
              <a:t>proprietary</a:t>
            </a:r>
            <a:r>
              <a:rPr lang="en-US" sz="1200"/>
              <a:t> repository </a:t>
            </a:r>
            <a:r>
              <a:rPr lang="en-US" sz="1200"/>
              <a:t>solutions</a:t>
            </a:r>
            <a:r>
              <a:rPr lang="en-US" sz="1200"/>
              <a:t> can also define themselves as open - the rationale for this is </a:t>
            </a:r>
            <a:r>
              <a:rPr lang="en-US" sz="1200"/>
              <a:t>around</a:t>
            </a:r>
            <a:r>
              <a:rPr lang="en-US" sz="1200"/>
              <a:t> the use of open application programming </a:t>
            </a:r>
            <a:r>
              <a:rPr lang="en-US" sz="1200"/>
              <a:t>interfaces</a:t>
            </a:r>
            <a:r>
              <a:rPr lang="en-US" sz="1200"/>
              <a:t> (APIs) for interoperability and custom development, and data standards, that are made publicly available - Figshare falls within this category so…</a:t>
            </a:r>
            <a:endParaRPr sz="1200"/>
          </a:p>
        </p:txBody>
      </p:sp>
      <p:sp>
        <p:nvSpPr>
          <p:cNvPr id="167" name="Google Shape;167;g14b70df342f_0_16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491bca3a0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9" name="Google Shape;399;g1491bca3a0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491bca3a01_0_5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g1491bca3a01_0_5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Char char="-"/>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491bca3a01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g1491bca3a01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As well as working with individual institutions in 16 countries around the world, from UK and Ireland, where we have over 30 university clients, to </a:t>
            </a:r>
            <a:r>
              <a:rPr lang="en-US" sz="1200">
                <a:solidFill>
                  <a:schemeClr val="dk1"/>
                </a:solidFill>
              </a:rPr>
              <a:t>Denmark and the Netherlands, t</a:t>
            </a:r>
            <a:r>
              <a:rPr lang="en-US" sz="1200"/>
              <a:t>o the US, Australia and South Africa, we also work at the international and national level, and we keep growing at a fast rate - librarians over the world trust us to deliver and maintain their data and institutional repository solutions for them. So, why are we successful?...</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Figshare is a r</a:t>
            </a:r>
            <a:r>
              <a:rPr lang="en-US" sz="1200"/>
              <a:t>isk proof solution - cloud based platform with no downtime and all compliance and accessibility certifications taken care of for you to ensure your data or institutional repository meets all legal requirements</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3883b6fcde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9" name="Google Shape;199;g13883b6fcde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200"/>
              <a:t>According to the 2022 Library Perceptions Survey </a:t>
            </a:r>
            <a:r>
              <a:rPr i="1" lang="en-US" sz="1200"/>
              <a:t>“Many libraries avoid open source products due to a perception that the would need more staff with technical skills</a:t>
            </a:r>
            <a:r>
              <a:rPr lang="en-US" sz="1200"/>
              <a:t>”. Also, it can result on a lack of overall strategic direction. So, how do we keep Figshare relevant to our users and maintain a very clear strategic direction? </a:t>
            </a:r>
            <a:r>
              <a:rPr lang="en-US" sz="1200">
                <a:solidFill>
                  <a:schemeClr val="dk1"/>
                </a:solidFill>
              </a:rPr>
              <a:t>We have a long-standing Chief Technology Officer that provides the required strategic oversight and a large t</a:t>
            </a:r>
            <a:r>
              <a:rPr lang="en-US" sz="1200">
                <a:solidFill>
                  <a:schemeClr val="dk1"/>
                </a:solidFill>
              </a:rPr>
              <a:t>eam of full time developers. Public product roadmap, informed by a feature request forum. Regional community calls and our Community Slack channel. </a:t>
            </a:r>
            <a:endParaRPr sz="1200">
              <a:solidFill>
                <a:schemeClr val="dk1"/>
              </a:solidFill>
            </a:endParaRPr>
          </a:p>
          <a:p>
            <a:pPr indent="0" lvl="0" marL="0" rtl="0" algn="l">
              <a:lnSpc>
                <a:spcPct val="100000"/>
              </a:lnSpc>
              <a:spcBef>
                <a:spcPts val="0"/>
              </a:spcBef>
              <a:spcAft>
                <a:spcPts val="0"/>
              </a:spcAft>
              <a:buSzPts val="1400"/>
              <a:buNone/>
            </a:pPr>
            <a:r>
              <a:rPr lang="en-US" sz="1200">
                <a:solidFill>
                  <a:schemeClr val="dk1"/>
                </a:solidFill>
              </a:rPr>
              <a:t>Our USP (unique selling point) is that while, figshare was initially developed to hold and share very large data sets (Mark’s story), it can now hold all types of materials…</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38515a3bcb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g138515a3bcb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491bca3a0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 name="Google Shape;215;g1491bca3a0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pg no">
  <p:cSld name="BLANK_1">
    <p:spTree>
      <p:nvGrpSpPr>
        <p:cNvPr id="13"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 name="Shape 53"/>
        <p:cNvGrpSpPr/>
        <p:nvPr/>
      </p:nvGrpSpPr>
      <p:grpSpPr>
        <a:xfrm>
          <a:off x="0" y="0"/>
          <a:ext cx="0" cy="0"/>
          <a:chOff x="0" y="0"/>
          <a:chExt cx="0" cy="0"/>
        </a:xfrm>
      </p:grpSpPr>
      <p:sp>
        <p:nvSpPr>
          <p:cNvPr id="54" name="Google Shape;54;g10d27f9eeb7_0_44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5" name="Google Shape;55;g10d27f9eeb7_0_44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6" name="Google Shape;56;g10d27f9eeb7_0_4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7" name="Google Shape;57;g10d27f9eeb7_0_440"/>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58" name="Google Shape;58;g10d27f9eeb7_0_440"/>
          <p:cNvSpPr txBox="1"/>
          <p:nvPr>
            <p:ph type="title"/>
          </p:nvPr>
        </p:nvSpPr>
        <p:spPr>
          <a:xfrm>
            <a:off x="311700" y="27357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252525"/>
              </a:buClr>
              <a:buSzPts val="3600"/>
              <a:buNone/>
              <a:defRPr sz="3600">
                <a:solidFill>
                  <a:srgbClr val="252525"/>
                </a:solidFill>
              </a:defRPr>
            </a:lvl1pPr>
            <a:lvl2pPr lvl="1" algn="l">
              <a:lnSpc>
                <a:spcPct val="100000"/>
              </a:lnSpc>
              <a:spcBef>
                <a:spcPts val="0"/>
              </a:spcBef>
              <a:spcAft>
                <a:spcPts val="0"/>
              </a:spcAft>
              <a:buClr>
                <a:srgbClr val="252525"/>
              </a:buClr>
              <a:buSzPts val="3600"/>
              <a:buNone/>
              <a:defRPr sz="3600">
                <a:solidFill>
                  <a:srgbClr val="252525"/>
                </a:solidFill>
              </a:defRPr>
            </a:lvl2pPr>
            <a:lvl3pPr lvl="2" algn="l">
              <a:lnSpc>
                <a:spcPct val="100000"/>
              </a:lnSpc>
              <a:spcBef>
                <a:spcPts val="0"/>
              </a:spcBef>
              <a:spcAft>
                <a:spcPts val="0"/>
              </a:spcAft>
              <a:buClr>
                <a:srgbClr val="252525"/>
              </a:buClr>
              <a:buSzPts val="3600"/>
              <a:buNone/>
              <a:defRPr sz="3600">
                <a:solidFill>
                  <a:srgbClr val="252525"/>
                </a:solidFill>
              </a:defRPr>
            </a:lvl3pPr>
            <a:lvl4pPr lvl="3" algn="l">
              <a:lnSpc>
                <a:spcPct val="100000"/>
              </a:lnSpc>
              <a:spcBef>
                <a:spcPts val="0"/>
              </a:spcBef>
              <a:spcAft>
                <a:spcPts val="0"/>
              </a:spcAft>
              <a:buClr>
                <a:srgbClr val="252525"/>
              </a:buClr>
              <a:buSzPts val="3600"/>
              <a:buNone/>
              <a:defRPr sz="3600">
                <a:solidFill>
                  <a:srgbClr val="252525"/>
                </a:solidFill>
              </a:defRPr>
            </a:lvl4pPr>
            <a:lvl5pPr lvl="4" algn="l">
              <a:lnSpc>
                <a:spcPct val="100000"/>
              </a:lnSpc>
              <a:spcBef>
                <a:spcPts val="0"/>
              </a:spcBef>
              <a:spcAft>
                <a:spcPts val="0"/>
              </a:spcAft>
              <a:buClr>
                <a:srgbClr val="252525"/>
              </a:buClr>
              <a:buSzPts val="3600"/>
              <a:buNone/>
              <a:defRPr sz="3600">
                <a:solidFill>
                  <a:srgbClr val="252525"/>
                </a:solidFill>
              </a:defRPr>
            </a:lvl5pPr>
            <a:lvl6pPr lvl="5" algn="l">
              <a:lnSpc>
                <a:spcPct val="100000"/>
              </a:lnSpc>
              <a:spcBef>
                <a:spcPts val="0"/>
              </a:spcBef>
              <a:spcAft>
                <a:spcPts val="0"/>
              </a:spcAft>
              <a:buClr>
                <a:srgbClr val="252525"/>
              </a:buClr>
              <a:buSzPts val="3600"/>
              <a:buNone/>
              <a:defRPr sz="3600">
                <a:solidFill>
                  <a:srgbClr val="252525"/>
                </a:solidFill>
              </a:defRPr>
            </a:lvl6pPr>
            <a:lvl7pPr lvl="6" algn="l">
              <a:lnSpc>
                <a:spcPct val="100000"/>
              </a:lnSpc>
              <a:spcBef>
                <a:spcPts val="0"/>
              </a:spcBef>
              <a:spcAft>
                <a:spcPts val="0"/>
              </a:spcAft>
              <a:buClr>
                <a:srgbClr val="252525"/>
              </a:buClr>
              <a:buSzPts val="3600"/>
              <a:buNone/>
              <a:defRPr sz="3600">
                <a:solidFill>
                  <a:srgbClr val="252525"/>
                </a:solidFill>
              </a:defRPr>
            </a:lvl7pPr>
            <a:lvl8pPr lvl="7" algn="l">
              <a:lnSpc>
                <a:spcPct val="100000"/>
              </a:lnSpc>
              <a:spcBef>
                <a:spcPts val="0"/>
              </a:spcBef>
              <a:spcAft>
                <a:spcPts val="0"/>
              </a:spcAft>
              <a:buClr>
                <a:srgbClr val="252525"/>
              </a:buClr>
              <a:buSzPts val="3600"/>
              <a:buNone/>
              <a:defRPr sz="3600">
                <a:solidFill>
                  <a:srgbClr val="252525"/>
                </a:solidFill>
              </a:defRPr>
            </a:lvl8pPr>
            <a:lvl9pPr lvl="8" algn="l">
              <a:lnSpc>
                <a:spcPct val="100000"/>
              </a:lnSpc>
              <a:spcBef>
                <a:spcPts val="0"/>
              </a:spcBef>
              <a:spcAft>
                <a:spcPts val="0"/>
              </a:spcAft>
              <a:buClr>
                <a:srgbClr val="252525"/>
              </a:buClr>
              <a:buSzPts val="3600"/>
              <a:buNone/>
              <a:defRPr sz="3600">
                <a:solidFill>
                  <a:srgbClr val="252525"/>
                </a:solidFill>
              </a:defRPr>
            </a:lvl9pPr>
          </a:lstStyle>
          <a:p/>
        </p:txBody>
      </p:sp>
      <p:sp>
        <p:nvSpPr>
          <p:cNvPr id="59" name="Google Shape;59;g10d27f9eeb7_0_440"/>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60" name="Google Shape;60;g10d27f9eeb7_0_440"/>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g10d27f9eeb7_0_4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 name="Google Shape;63;g10d27f9eeb7_0_4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4" name="Google Shape;64;g10d27f9eeb7_0_445"/>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65" name="Google Shape;65;g10d27f9eeb7_0_445"/>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66" name="Google Shape;66;g10d27f9eeb7_0_445"/>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g10d27f9eeb7_0_4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9" name="Google Shape;69;g10d27f9eeb7_0_4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g10d27f9eeb7_0_45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g10d27f9eeb7_0_45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3" name="Google Shape;73;g10d27f9eeb7_0_45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g10d27f9eeb7_0_45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5" name="Google Shape;75;g10d27f9eeb7_0_4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g10d27f9eeb7_0_46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78" name="Google Shape;78;g10d27f9eeb7_0_4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g10d27f9eeb7_0_46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1" name="Google Shape;81;g10d27f9eeb7_0_46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82" name="Google Shape;82;g10d27f9eeb7_0_4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g14ffd3379eb_0_83"/>
          <p:cNvSpPr txBox="1"/>
          <p:nvPr>
            <p:ph type="title"/>
          </p:nvPr>
        </p:nvSpPr>
        <p:spPr>
          <a:xfrm>
            <a:off x="311700" y="274320"/>
            <a:ext cx="5628900" cy="755700"/>
          </a:xfrm>
          <a:prstGeom prst="rect">
            <a:avLst/>
          </a:prstGeom>
          <a:noFill/>
          <a:ln>
            <a:noFill/>
          </a:ln>
        </p:spPr>
        <p:txBody>
          <a:bodyPr anchorCtr="0" anchor="t" bIns="91425" lIns="91425" spcFirstLastPara="1" rIns="91425" wrap="square" tIns="91425">
            <a:normAutofit/>
          </a:bodyPr>
          <a:lstStyle>
            <a:lvl1pPr lvl="0" rtl="0" algn="l">
              <a:lnSpc>
                <a:spcPct val="80000"/>
              </a:lnSpc>
              <a:spcBef>
                <a:spcPts val="0"/>
              </a:spcBef>
              <a:spcAft>
                <a:spcPts val="0"/>
              </a:spcAft>
              <a:buSzPts val="3600"/>
              <a:buNone/>
              <a:defRPr sz="3600"/>
            </a:lvl1pPr>
            <a:lvl2pPr lvl="1" rtl="0" algn="l">
              <a:lnSpc>
                <a:spcPct val="80000"/>
              </a:lnSpc>
              <a:spcBef>
                <a:spcPts val="0"/>
              </a:spcBef>
              <a:spcAft>
                <a:spcPts val="0"/>
              </a:spcAft>
              <a:buSzPts val="3600"/>
              <a:buNone/>
              <a:defRPr sz="3600"/>
            </a:lvl2pPr>
            <a:lvl3pPr lvl="2" rtl="0" algn="l">
              <a:lnSpc>
                <a:spcPct val="80000"/>
              </a:lnSpc>
              <a:spcBef>
                <a:spcPts val="0"/>
              </a:spcBef>
              <a:spcAft>
                <a:spcPts val="0"/>
              </a:spcAft>
              <a:buSzPts val="3600"/>
              <a:buNone/>
              <a:defRPr sz="3600"/>
            </a:lvl3pPr>
            <a:lvl4pPr lvl="3" rtl="0" algn="l">
              <a:lnSpc>
                <a:spcPct val="80000"/>
              </a:lnSpc>
              <a:spcBef>
                <a:spcPts val="0"/>
              </a:spcBef>
              <a:spcAft>
                <a:spcPts val="0"/>
              </a:spcAft>
              <a:buSzPts val="3600"/>
              <a:buNone/>
              <a:defRPr sz="3600"/>
            </a:lvl4pPr>
            <a:lvl5pPr lvl="4" rtl="0" algn="l">
              <a:lnSpc>
                <a:spcPct val="80000"/>
              </a:lnSpc>
              <a:spcBef>
                <a:spcPts val="0"/>
              </a:spcBef>
              <a:spcAft>
                <a:spcPts val="0"/>
              </a:spcAft>
              <a:buSzPts val="3600"/>
              <a:buNone/>
              <a:defRPr sz="3600"/>
            </a:lvl5pPr>
            <a:lvl6pPr lvl="5" rtl="0" algn="l">
              <a:lnSpc>
                <a:spcPct val="80000"/>
              </a:lnSpc>
              <a:spcBef>
                <a:spcPts val="0"/>
              </a:spcBef>
              <a:spcAft>
                <a:spcPts val="0"/>
              </a:spcAft>
              <a:buSzPts val="3600"/>
              <a:buNone/>
              <a:defRPr sz="3600"/>
            </a:lvl6pPr>
            <a:lvl7pPr lvl="6" rtl="0" algn="l">
              <a:lnSpc>
                <a:spcPct val="80000"/>
              </a:lnSpc>
              <a:spcBef>
                <a:spcPts val="0"/>
              </a:spcBef>
              <a:spcAft>
                <a:spcPts val="0"/>
              </a:spcAft>
              <a:buSzPts val="3600"/>
              <a:buNone/>
              <a:defRPr sz="3600"/>
            </a:lvl7pPr>
            <a:lvl8pPr lvl="7" rtl="0" algn="l">
              <a:lnSpc>
                <a:spcPct val="80000"/>
              </a:lnSpc>
              <a:spcBef>
                <a:spcPts val="0"/>
              </a:spcBef>
              <a:spcAft>
                <a:spcPts val="0"/>
              </a:spcAft>
              <a:buSzPts val="3600"/>
              <a:buNone/>
              <a:defRPr sz="3600"/>
            </a:lvl8pPr>
            <a:lvl9pPr lvl="8" rtl="0" algn="l">
              <a:lnSpc>
                <a:spcPct val="80000"/>
              </a:lnSpc>
              <a:spcBef>
                <a:spcPts val="0"/>
              </a:spcBef>
              <a:spcAft>
                <a:spcPts val="0"/>
              </a:spcAft>
              <a:buSzPts val="3600"/>
              <a:buNone/>
              <a:defRPr sz="3600"/>
            </a:lvl9pPr>
          </a:lstStyle>
          <a:p/>
        </p:txBody>
      </p:sp>
      <p:sp>
        <p:nvSpPr>
          <p:cNvPr id="89" name="Google Shape;89;g14ffd3379eb_0_83"/>
          <p:cNvSpPr txBox="1"/>
          <p:nvPr>
            <p:ph idx="1" type="body"/>
          </p:nvPr>
        </p:nvSpPr>
        <p:spPr>
          <a:xfrm>
            <a:off x="311700" y="1389600"/>
            <a:ext cx="5486400" cy="30999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0" name="Google Shape;90;g14ffd3379eb_0_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1" name="Google Shape;91;g14ffd3379eb_0_83"/>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92" name="Google Shape;92;g14ffd3379eb_0_83"/>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93" name="Google Shape;93;g14ffd3379eb_0_83"/>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pg no">
  <p:cSld name="BLANK_1">
    <p:spTree>
      <p:nvGrpSpPr>
        <p:cNvPr id="94" name="Shape 9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ype="obj">
  <p:cSld name="OBJECT">
    <p:spTree>
      <p:nvGrpSpPr>
        <p:cNvPr id="95" name="Shape 95"/>
        <p:cNvGrpSpPr/>
        <p:nvPr/>
      </p:nvGrpSpPr>
      <p:grpSpPr>
        <a:xfrm>
          <a:off x="0" y="0"/>
          <a:ext cx="0" cy="0"/>
          <a:chOff x="0" y="0"/>
          <a:chExt cx="0" cy="0"/>
        </a:xfrm>
      </p:grpSpPr>
      <p:sp>
        <p:nvSpPr>
          <p:cNvPr id="96" name="Google Shape;96;g14ffd3379eb_0_91"/>
          <p:cNvSpPr txBox="1"/>
          <p:nvPr>
            <p:ph type="title"/>
          </p:nvPr>
        </p:nvSpPr>
        <p:spPr>
          <a:xfrm>
            <a:off x="311700" y="273575"/>
            <a:ext cx="8520600" cy="572700"/>
          </a:xfrm>
          <a:prstGeom prst="rect">
            <a:avLst/>
          </a:prstGeom>
          <a:noFill/>
          <a:ln>
            <a:noFill/>
          </a:ln>
        </p:spPr>
        <p:txBody>
          <a:bodyPr anchorCtr="0" anchor="t" bIns="91425" lIns="91425" spcFirstLastPara="1" rIns="91425" wrap="square" tIns="91425">
            <a:normAutofit/>
          </a:bodyPr>
          <a:lstStyle>
            <a:lvl1pPr lvl="0" rtl="0" algn="l">
              <a:lnSpc>
                <a:spcPct val="80000"/>
              </a:lnSpc>
              <a:spcBef>
                <a:spcPts val="0"/>
              </a:spcBef>
              <a:spcAft>
                <a:spcPts val="0"/>
              </a:spcAft>
              <a:buClr>
                <a:srgbClr val="252525"/>
              </a:buClr>
              <a:buSzPts val="2400"/>
              <a:buNone/>
              <a:defRPr sz="2400">
                <a:solidFill>
                  <a:srgbClr val="252525"/>
                </a:solidFill>
              </a:defRPr>
            </a:lvl1pPr>
            <a:lvl2pPr lvl="1" rtl="0" algn="l">
              <a:lnSpc>
                <a:spcPct val="80000"/>
              </a:lnSpc>
              <a:spcBef>
                <a:spcPts val="0"/>
              </a:spcBef>
              <a:spcAft>
                <a:spcPts val="0"/>
              </a:spcAft>
              <a:buClr>
                <a:srgbClr val="252525"/>
              </a:buClr>
              <a:buSzPts val="3600"/>
              <a:buNone/>
              <a:defRPr sz="3600">
                <a:solidFill>
                  <a:srgbClr val="252525"/>
                </a:solidFill>
              </a:defRPr>
            </a:lvl2pPr>
            <a:lvl3pPr lvl="2" rtl="0" algn="l">
              <a:lnSpc>
                <a:spcPct val="80000"/>
              </a:lnSpc>
              <a:spcBef>
                <a:spcPts val="0"/>
              </a:spcBef>
              <a:spcAft>
                <a:spcPts val="0"/>
              </a:spcAft>
              <a:buClr>
                <a:srgbClr val="252525"/>
              </a:buClr>
              <a:buSzPts val="3600"/>
              <a:buNone/>
              <a:defRPr sz="3600">
                <a:solidFill>
                  <a:srgbClr val="252525"/>
                </a:solidFill>
              </a:defRPr>
            </a:lvl3pPr>
            <a:lvl4pPr lvl="3" rtl="0" algn="l">
              <a:lnSpc>
                <a:spcPct val="80000"/>
              </a:lnSpc>
              <a:spcBef>
                <a:spcPts val="0"/>
              </a:spcBef>
              <a:spcAft>
                <a:spcPts val="0"/>
              </a:spcAft>
              <a:buClr>
                <a:srgbClr val="252525"/>
              </a:buClr>
              <a:buSzPts val="3600"/>
              <a:buNone/>
              <a:defRPr sz="3600">
                <a:solidFill>
                  <a:srgbClr val="252525"/>
                </a:solidFill>
              </a:defRPr>
            </a:lvl4pPr>
            <a:lvl5pPr lvl="4" rtl="0" algn="l">
              <a:lnSpc>
                <a:spcPct val="80000"/>
              </a:lnSpc>
              <a:spcBef>
                <a:spcPts val="0"/>
              </a:spcBef>
              <a:spcAft>
                <a:spcPts val="0"/>
              </a:spcAft>
              <a:buClr>
                <a:srgbClr val="252525"/>
              </a:buClr>
              <a:buSzPts val="3600"/>
              <a:buNone/>
              <a:defRPr sz="3600">
                <a:solidFill>
                  <a:srgbClr val="252525"/>
                </a:solidFill>
              </a:defRPr>
            </a:lvl5pPr>
            <a:lvl6pPr lvl="5" rtl="0" algn="l">
              <a:lnSpc>
                <a:spcPct val="80000"/>
              </a:lnSpc>
              <a:spcBef>
                <a:spcPts val="0"/>
              </a:spcBef>
              <a:spcAft>
                <a:spcPts val="0"/>
              </a:spcAft>
              <a:buClr>
                <a:srgbClr val="252525"/>
              </a:buClr>
              <a:buSzPts val="3600"/>
              <a:buNone/>
              <a:defRPr sz="3600">
                <a:solidFill>
                  <a:srgbClr val="252525"/>
                </a:solidFill>
              </a:defRPr>
            </a:lvl6pPr>
            <a:lvl7pPr lvl="6" rtl="0" algn="l">
              <a:lnSpc>
                <a:spcPct val="80000"/>
              </a:lnSpc>
              <a:spcBef>
                <a:spcPts val="0"/>
              </a:spcBef>
              <a:spcAft>
                <a:spcPts val="0"/>
              </a:spcAft>
              <a:buClr>
                <a:srgbClr val="252525"/>
              </a:buClr>
              <a:buSzPts val="3600"/>
              <a:buNone/>
              <a:defRPr sz="3600">
                <a:solidFill>
                  <a:srgbClr val="252525"/>
                </a:solidFill>
              </a:defRPr>
            </a:lvl7pPr>
            <a:lvl8pPr lvl="7" rtl="0" algn="l">
              <a:lnSpc>
                <a:spcPct val="80000"/>
              </a:lnSpc>
              <a:spcBef>
                <a:spcPts val="0"/>
              </a:spcBef>
              <a:spcAft>
                <a:spcPts val="0"/>
              </a:spcAft>
              <a:buClr>
                <a:srgbClr val="252525"/>
              </a:buClr>
              <a:buSzPts val="3600"/>
              <a:buNone/>
              <a:defRPr sz="3600">
                <a:solidFill>
                  <a:srgbClr val="252525"/>
                </a:solidFill>
              </a:defRPr>
            </a:lvl8pPr>
            <a:lvl9pPr lvl="8" rtl="0" algn="l">
              <a:lnSpc>
                <a:spcPct val="80000"/>
              </a:lnSpc>
              <a:spcBef>
                <a:spcPts val="0"/>
              </a:spcBef>
              <a:spcAft>
                <a:spcPts val="0"/>
              </a:spcAft>
              <a:buClr>
                <a:srgbClr val="252525"/>
              </a:buClr>
              <a:buSzPts val="3600"/>
              <a:buNone/>
              <a:defRPr sz="3600">
                <a:solidFill>
                  <a:srgbClr val="252525"/>
                </a:solidFill>
              </a:defRPr>
            </a:lvl9pPr>
          </a:lstStyle>
          <a:p/>
        </p:txBody>
      </p:sp>
      <p:sp>
        <p:nvSpPr>
          <p:cNvPr id="97" name="Google Shape;97;g14ffd3379eb_0_91"/>
          <p:cNvSpPr txBox="1"/>
          <p:nvPr>
            <p:ph idx="1" type="body"/>
          </p:nvPr>
        </p:nvSpPr>
        <p:spPr>
          <a:xfrm>
            <a:off x="1718400" y="1152469"/>
            <a:ext cx="57072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252525"/>
              </a:buClr>
              <a:buSzPts val="1800"/>
              <a:buChar char="●"/>
              <a:defRPr>
                <a:solidFill>
                  <a:srgbClr val="252525"/>
                </a:solidFil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98" name="Google Shape;98;g14ffd3379eb_0_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9" name="Google Shape;99;g14ffd3379eb_0_91"/>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100" name="Google Shape;100;g14ffd3379eb_0_91"/>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101" name="Google Shape;101;g14ffd3379eb_0_91"/>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g14ffd3379eb_0_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g10d27f9eeb7_0_436"/>
          <p:cNvSpPr txBox="1"/>
          <p:nvPr>
            <p:ph type="title"/>
          </p:nvPr>
        </p:nvSpPr>
        <p:spPr>
          <a:xfrm>
            <a:off x="311700" y="273575"/>
            <a:ext cx="8520600" cy="572700"/>
          </a:xfrm>
          <a:prstGeom prst="rect">
            <a:avLst/>
          </a:prstGeom>
          <a:noFill/>
          <a:ln>
            <a:noFill/>
          </a:ln>
        </p:spPr>
        <p:txBody>
          <a:bodyPr anchorCtr="0" anchor="t" bIns="91425" lIns="91425" spcFirstLastPara="1" rIns="91425" wrap="square" tIns="91425">
            <a:normAutofit/>
          </a:bodyPr>
          <a:lstStyle>
            <a:lvl1pPr lvl="0" algn="l">
              <a:lnSpc>
                <a:spcPct val="80000"/>
              </a:lnSpc>
              <a:spcBef>
                <a:spcPts val="0"/>
              </a:spcBef>
              <a:spcAft>
                <a:spcPts val="0"/>
              </a:spcAft>
              <a:buClr>
                <a:srgbClr val="252525"/>
              </a:buClr>
              <a:buSzPts val="2400"/>
              <a:buNone/>
              <a:defRPr sz="2400">
                <a:solidFill>
                  <a:srgbClr val="252525"/>
                </a:solidFill>
              </a:defRPr>
            </a:lvl1pPr>
            <a:lvl2pPr lvl="1" algn="l">
              <a:lnSpc>
                <a:spcPct val="80000"/>
              </a:lnSpc>
              <a:spcBef>
                <a:spcPts val="0"/>
              </a:spcBef>
              <a:spcAft>
                <a:spcPts val="0"/>
              </a:spcAft>
              <a:buClr>
                <a:srgbClr val="252525"/>
              </a:buClr>
              <a:buSzPts val="3600"/>
              <a:buNone/>
              <a:defRPr sz="3600">
                <a:solidFill>
                  <a:srgbClr val="252525"/>
                </a:solidFill>
              </a:defRPr>
            </a:lvl2pPr>
            <a:lvl3pPr lvl="2" algn="l">
              <a:lnSpc>
                <a:spcPct val="80000"/>
              </a:lnSpc>
              <a:spcBef>
                <a:spcPts val="0"/>
              </a:spcBef>
              <a:spcAft>
                <a:spcPts val="0"/>
              </a:spcAft>
              <a:buClr>
                <a:srgbClr val="252525"/>
              </a:buClr>
              <a:buSzPts val="3600"/>
              <a:buNone/>
              <a:defRPr sz="3600">
                <a:solidFill>
                  <a:srgbClr val="252525"/>
                </a:solidFill>
              </a:defRPr>
            </a:lvl3pPr>
            <a:lvl4pPr lvl="3" algn="l">
              <a:lnSpc>
                <a:spcPct val="80000"/>
              </a:lnSpc>
              <a:spcBef>
                <a:spcPts val="0"/>
              </a:spcBef>
              <a:spcAft>
                <a:spcPts val="0"/>
              </a:spcAft>
              <a:buClr>
                <a:srgbClr val="252525"/>
              </a:buClr>
              <a:buSzPts val="3600"/>
              <a:buNone/>
              <a:defRPr sz="3600">
                <a:solidFill>
                  <a:srgbClr val="252525"/>
                </a:solidFill>
              </a:defRPr>
            </a:lvl4pPr>
            <a:lvl5pPr lvl="4" algn="l">
              <a:lnSpc>
                <a:spcPct val="80000"/>
              </a:lnSpc>
              <a:spcBef>
                <a:spcPts val="0"/>
              </a:spcBef>
              <a:spcAft>
                <a:spcPts val="0"/>
              </a:spcAft>
              <a:buClr>
                <a:srgbClr val="252525"/>
              </a:buClr>
              <a:buSzPts val="3600"/>
              <a:buNone/>
              <a:defRPr sz="3600">
                <a:solidFill>
                  <a:srgbClr val="252525"/>
                </a:solidFill>
              </a:defRPr>
            </a:lvl5pPr>
            <a:lvl6pPr lvl="5" algn="l">
              <a:lnSpc>
                <a:spcPct val="80000"/>
              </a:lnSpc>
              <a:spcBef>
                <a:spcPts val="0"/>
              </a:spcBef>
              <a:spcAft>
                <a:spcPts val="0"/>
              </a:spcAft>
              <a:buClr>
                <a:srgbClr val="252525"/>
              </a:buClr>
              <a:buSzPts val="3600"/>
              <a:buNone/>
              <a:defRPr sz="3600">
                <a:solidFill>
                  <a:srgbClr val="252525"/>
                </a:solidFill>
              </a:defRPr>
            </a:lvl6pPr>
            <a:lvl7pPr lvl="6" algn="l">
              <a:lnSpc>
                <a:spcPct val="80000"/>
              </a:lnSpc>
              <a:spcBef>
                <a:spcPts val="0"/>
              </a:spcBef>
              <a:spcAft>
                <a:spcPts val="0"/>
              </a:spcAft>
              <a:buClr>
                <a:srgbClr val="252525"/>
              </a:buClr>
              <a:buSzPts val="3600"/>
              <a:buNone/>
              <a:defRPr sz="3600">
                <a:solidFill>
                  <a:srgbClr val="252525"/>
                </a:solidFill>
              </a:defRPr>
            </a:lvl7pPr>
            <a:lvl8pPr lvl="7" algn="l">
              <a:lnSpc>
                <a:spcPct val="80000"/>
              </a:lnSpc>
              <a:spcBef>
                <a:spcPts val="0"/>
              </a:spcBef>
              <a:spcAft>
                <a:spcPts val="0"/>
              </a:spcAft>
              <a:buClr>
                <a:srgbClr val="252525"/>
              </a:buClr>
              <a:buSzPts val="3600"/>
              <a:buNone/>
              <a:defRPr sz="3600">
                <a:solidFill>
                  <a:srgbClr val="252525"/>
                </a:solidFill>
              </a:defRPr>
            </a:lvl8pPr>
            <a:lvl9pPr lvl="8" algn="l">
              <a:lnSpc>
                <a:spcPct val="80000"/>
              </a:lnSpc>
              <a:spcBef>
                <a:spcPts val="0"/>
              </a:spcBef>
              <a:spcAft>
                <a:spcPts val="0"/>
              </a:spcAft>
              <a:buClr>
                <a:srgbClr val="252525"/>
              </a:buClr>
              <a:buSzPts val="3600"/>
              <a:buNone/>
              <a:defRPr sz="3600">
                <a:solidFill>
                  <a:srgbClr val="252525"/>
                </a:solidFill>
              </a:defRPr>
            </a:lvl9pPr>
          </a:lstStyle>
          <a:p/>
        </p:txBody>
      </p:sp>
      <p:sp>
        <p:nvSpPr>
          <p:cNvPr id="16" name="Google Shape;16;g10d27f9eeb7_0_4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252525"/>
              </a:buClr>
              <a:buSzPts val="1800"/>
              <a:buChar char="●"/>
              <a:defRPr>
                <a:solidFill>
                  <a:srgbClr val="252525"/>
                </a:solidFill>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g10d27f9eeb7_0_436"/>
          <p:cNvSpPr txBox="1"/>
          <p:nvPr>
            <p:ph idx="12" type="sldNum"/>
          </p:nvPr>
        </p:nvSpPr>
        <p:spPr>
          <a:xfrm>
            <a:off x="8472458" y="474997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g10d27f9eeb7_0_436"/>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pic>
        <p:nvPicPr>
          <p:cNvPr id="19" name="Google Shape;19;g10d27f9eeb7_0_436"/>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20" name="Google Shape;20;g10d27f9eeb7_0_436"/>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4" name="Shape 104"/>
        <p:cNvGrpSpPr/>
        <p:nvPr/>
      </p:nvGrpSpPr>
      <p:grpSpPr>
        <a:xfrm>
          <a:off x="0" y="0"/>
          <a:ext cx="0" cy="0"/>
          <a:chOff x="0" y="0"/>
          <a:chExt cx="0" cy="0"/>
        </a:xfrm>
      </p:grpSpPr>
      <p:sp>
        <p:nvSpPr>
          <p:cNvPr id="105" name="Google Shape;105;g14ffd3379eb_0_100"/>
          <p:cNvSpPr txBox="1"/>
          <p:nvPr>
            <p:ph type="title"/>
          </p:nvPr>
        </p:nvSpPr>
        <p:spPr>
          <a:xfrm>
            <a:off x="311700" y="273575"/>
            <a:ext cx="8520600" cy="572700"/>
          </a:xfrm>
          <a:prstGeom prst="rect">
            <a:avLst/>
          </a:prstGeom>
          <a:noFill/>
          <a:ln>
            <a:noFill/>
          </a:ln>
        </p:spPr>
        <p:txBody>
          <a:bodyPr anchorCtr="0" anchor="t" bIns="91425" lIns="91425" spcFirstLastPara="1" rIns="91425" wrap="square" tIns="91425">
            <a:normAutofit/>
          </a:bodyPr>
          <a:lstStyle>
            <a:lvl1pPr lvl="0" rtl="0" algn="l">
              <a:lnSpc>
                <a:spcPct val="80000"/>
              </a:lnSpc>
              <a:spcBef>
                <a:spcPts val="0"/>
              </a:spcBef>
              <a:spcAft>
                <a:spcPts val="0"/>
              </a:spcAft>
              <a:buClr>
                <a:srgbClr val="252525"/>
              </a:buClr>
              <a:buSzPts val="2400"/>
              <a:buNone/>
              <a:defRPr sz="2400">
                <a:solidFill>
                  <a:srgbClr val="252525"/>
                </a:solidFill>
              </a:defRPr>
            </a:lvl1pPr>
            <a:lvl2pPr lvl="1" rtl="0" algn="l">
              <a:lnSpc>
                <a:spcPct val="80000"/>
              </a:lnSpc>
              <a:spcBef>
                <a:spcPts val="0"/>
              </a:spcBef>
              <a:spcAft>
                <a:spcPts val="0"/>
              </a:spcAft>
              <a:buClr>
                <a:srgbClr val="252525"/>
              </a:buClr>
              <a:buSzPts val="3600"/>
              <a:buNone/>
              <a:defRPr sz="3600">
                <a:solidFill>
                  <a:srgbClr val="252525"/>
                </a:solidFill>
              </a:defRPr>
            </a:lvl2pPr>
            <a:lvl3pPr lvl="2" rtl="0" algn="l">
              <a:lnSpc>
                <a:spcPct val="80000"/>
              </a:lnSpc>
              <a:spcBef>
                <a:spcPts val="0"/>
              </a:spcBef>
              <a:spcAft>
                <a:spcPts val="0"/>
              </a:spcAft>
              <a:buClr>
                <a:srgbClr val="252525"/>
              </a:buClr>
              <a:buSzPts val="3600"/>
              <a:buNone/>
              <a:defRPr sz="3600">
                <a:solidFill>
                  <a:srgbClr val="252525"/>
                </a:solidFill>
              </a:defRPr>
            </a:lvl3pPr>
            <a:lvl4pPr lvl="3" rtl="0" algn="l">
              <a:lnSpc>
                <a:spcPct val="80000"/>
              </a:lnSpc>
              <a:spcBef>
                <a:spcPts val="0"/>
              </a:spcBef>
              <a:spcAft>
                <a:spcPts val="0"/>
              </a:spcAft>
              <a:buClr>
                <a:srgbClr val="252525"/>
              </a:buClr>
              <a:buSzPts val="3600"/>
              <a:buNone/>
              <a:defRPr sz="3600">
                <a:solidFill>
                  <a:srgbClr val="252525"/>
                </a:solidFill>
              </a:defRPr>
            </a:lvl4pPr>
            <a:lvl5pPr lvl="4" rtl="0" algn="l">
              <a:lnSpc>
                <a:spcPct val="80000"/>
              </a:lnSpc>
              <a:spcBef>
                <a:spcPts val="0"/>
              </a:spcBef>
              <a:spcAft>
                <a:spcPts val="0"/>
              </a:spcAft>
              <a:buClr>
                <a:srgbClr val="252525"/>
              </a:buClr>
              <a:buSzPts val="3600"/>
              <a:buNone/>
              <a:defRPr sz="3600">
                <a:solidFill>
                  <a:srgbClr val="252525"/>
                </a:solidFill>
              </a:defRPr>
            </a:lvl5pPr>
            <a:lvl6pPr lvl="5" rtl="0" algn="l">
              <a:lnSpc>
                <a:spcPct val="80000"/>
              </a:lnSpc>
              <a:spcBef>
                <a:spcPts val="0"/>
              </a:spcBef>
              <a:spcAft>
                <a:spcPts val="0"/>
              </a:spcAft>
              <a:buClr>
                <a:srgbClr val="252525"/>
              </a:buClr>
              <a:buSzPts val="3600"/>
              <a:buNone/>
              <a:defRPr sz="3600">
                <a:solidFill>
                  <a:srgbClr val="252525"/>
                </a:solidFill>
              </a:defRPr>
            </a:lvl6pPr>
            <a:lvl7pPr lvl="6" rtl="0" algn="l">
              <a:lnSpc>
                <a:spcPct val="80000"/>
              </a:lnSpc>
              <a:spcBef>
                <a:spcPts val="0"/>
              </a:spcBef>
              <a:spcAft>
                <a:spcPts val="0"/>
              </a:spcAft>
              <a:buClr>
                <a:srgbClr val="252525"/>
              </a:buClr>
              <a:buSzPts val="3600"/>
              <a:buNone/>
              <a:defRPr sz="3600">
                <a:solidFill>
                  <a:srgbClr val="252525"/>
                </a:solidFill>
              </a:defRPr>
            </a:lvl7pPr>
            <a:lvl8pPr lvl="7" rtl="0" algn="l">
              <a:lnSpc>
                <a:spcPct val="80000"/>
              </a:lnSpc>
              <a:spcBef>
                <a:spcPts val="0"/>
              </a:spcBef>
              <a:spcAft>
                <a:spcPts val="0"/>
              </a:spcAft>
              <a:buClr>
                <a:srgbClr val="252525"/>
              </a:buClr>
              <a:buSzPts val="3600"/>
              <a:buNone/>
              <a:defRPr sz="3600">
                <a:solidFill>
                  <a:srgbClr val="252525"/>
                </a:solidFill>
              </a:defRPr>
            </a:lvl8pPr>
            <a:lvl9pPr lvl="8" rtl="0" algn="l">
              <a:lnSpc>
                <a:spcPct val="80000"/>
              </a:lnSpc>
              <a:spcBef>
                <a:spcPts val="0"/>
              </a:spcBef>
              <a:spcAft>
                <a:spcPts val="0"/>
              </a:spcAft>
              <a:buClr>
                <a:srgbClr val="252525"/>
              </a:buClr>
              <a:buSzPts val="3600"/>
              <a:buNone/>
              <a:defRPr sz="3600">
                <a:solidFill>
                  <a:srgbClr val="252525"/>
                </a:solidFill>
              </a:defRPr>
            </a:lvl9pPr>
          </a:lstStyle>
          <a:p/>
        </p:txBody>
      </p:sp>
      <p:sp>
        <p:nvSpPr>
          <p:cNvPr id="106" name="Google Shape;106;g14ffd3379eb_0_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252525"/>
              </a:buClr>
              <a:buSzPts val="1800"/>
              <a:buChar char="●"/>
              <a:defRPr>
                <a:solidFill>
                  <a:srgbClr val="252525"/>
                </a:solidFil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07" name="Google Shape;107;g14ffd3379eb_0_100"/>
          <p:cNvSpPr txBox="1"/>
          <p:nvPr>
            <p:ph idx="12" type="sldNum"/>
          </p:nvPr>
        </p:nvSpPr>
        <p:spPr>
          <a:xfrm>
            <a:off x="8472458" y="474997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71717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g14ffd3379eb_0_100"/>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pic>
        <p:nvPicPr>
          <p:cNvPr id="109" name="Google Shape;109;g14ffd3379eb_0_100"/>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110" name="Google Shape;110;g14ffd3379eb_0_100"/>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g14ffd3379eb_0_10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3" name="Google Shape;113;g14ffd3379eb_0_10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 name="Google Shape;114;g14ffd3379eb_0_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g14ffd3379eb_0_11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17" name="Google Shape;117;g14ffd3379eb_0_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8" name="Shape 118"/>
        <p:cNvGrpSpPr/>
        <p:nvPr/>
      </p:nvGrpSpPr>
      <p:grpSpPr>
        <a:xfrm>
          <a:off x="0" y="0"/>
          <a:ext cx="0" cy="0"/>
          <a:chOff x="0" y="0"/>
          <a:chExt cx="0" cy="0"/>
        </a:xfrm>
      </p:grpSpPr>
      <p:sp>
        <p:nvSpPr>
          <p:cNvPr id="119" name="Google Shape;119;g14ffd3379eb_0_11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20" name="Google Shape;120;g14ffd3379eb_0_11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21" name="Google Shape;121;g14ffd3379eb_0_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22" name="Google Shape;122;g14ffd3379eb_0_114"/>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123" name="Google Shape;123;g14ffd3379eb_0_114"/>
          <p:cNvSpPr txBox="1"/>
          <p:nvPr>
            <p:ph type="title"/>
          </p:nvPr>
        </p:nvSpPr>
        <p:spPr>
          <a:xfrm>
            <a:off x="311700" y="27357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252525"/>
              </a:buClr>
              <a:buSzPts val="3600"/>
              <a:buNone/>
              <a:defRPr sz="3600">
                <a:solidFill>
                  <a:srgbClr val="252525"/>
                </a:solidFill>
              </a:defRPr>
            </a:lvl1pPr>
            <a:lvl2pPr lvl="1" rtl="0" algn="l">
              <a:lnSpc>
                <a:spcPct val="100000"/>
              </a:lnSpc>
              <a:spcBef>
                <a:spcPts val="0"/>
              </a:spcBef>
              <a:spcAft>
                <a:spcPts val="0"/>
              </a:spcAft>
              <a:buClr>
                <a:srgbClr val="252525"/>
              </a:buClr>
              <a:buSzPts val="3600"/>
              <a:buNone/>
              <a:defRPr sz="3600">
                <a:solidFill>
                  <a:srgbClr val="252525"/>
                </a:solidFill>
              </a:defRPr>
            </a:lvl2pPr>
            <a:lvl3pPr lvl="2" rtl="0" algn="l">
              <a:lnSpc>
                <a:spcPct val="100000"/>
              </a:lnSpc>
              <a:spcBef>
                <a:spcPts val="0"/>
              </a:spcBef>
              <a:spcAft>
                <a:spcPts val="0"/>
              </a:spcAft>
              <a:buClr>
                <a:srgbClr val="252525"/>
              </a:buClr>
              <a:buSzPts val="3600"/>
              <a:buNone/>
              <a:defRPr sz="3600">
                <a:solidFill>
                  <a:srgbClr val="252525"/>
                </a:solidFill>
              </a:defRPr>
            </a:lvl3pPr>
            <a:lvl4pPr lvl="3" rtl="0" algn="l">
              <a:lnSpc>
                <a:spcPct val="100000"/>
              </a:lnSpc>
              <a:spcBef>
                <a:spcPts val="0"/>
              </a:spcBef>
              <a:spcAft>
                <a:spcPts val="0"/>
              </a:spcAft>
              <a:buClr>
                <a:srgbClr val="252525"/>
              </a:buClr>
              <a:buSzPts val="3600"/>
              <a:buNone/>
              <a:defRPr sz="3600">
                <a:solidFill>
                  <a:srgbClr val="252525"/>
                </a:solidFill>
              </a:defRPr>
            </a:lvl4pPr>
            <a:lvl5pPr lvl="4" rtl="0" algn="l">
              <a:lnSpc>
                <a:spcPct val="100000"/>
              </a:lnSpc>
              <a:spcBef>
                <a:spcPts val="0"/>
              </a:spcBef>
              <a:spcAft>
                <a:spcPts val="0"/>
              </a:spcAft>
              <a:buClr>
                <a:srgbClr val="252525"/>
              </a:buClr>
              <a:buSzPts val="3600"/>
              <a:buNone/>
              <a:defRPr sz="3600">
                <a:solidFill>
                  <a:srgbClr val="252525"/>
                </a:solidFill>
              </a:defRPr>
            </a:lvl5pPr>
            <a:lvl6pPr lvl="5" rtl="0" algn="l">
              <a:lnSpc>
                <a:spcPct val="100000"/>
              </a:lnSpc>
              <a:spcBef>
                <a:spcPts val="0"/>
              </a:spcBef>
              <a:spcAft>
                <a:spcPts val="0"/>
              </a:spcAft>
              <a:buClr>
                <a:srgbClr val="252525"/>
              </a:buClr>
              <a:buSzPts val="3600"/>
              <a:buNone/>
              <a:defRPr sz="3600">
                <a:solidFill>
                  <a:srgbClr val="252525"/>
                </a:solidFill>
              </a:defRPr>
            </a:lvl6pPr>
            <a:lvl7pPr lvl="6" rtl="0" algn="l">
              <a:lnSpc>
                <a:spcPct val="100000"/>
              </a:lnSpc>
              <a:spcBef>
                <a:spcPts val="0"/>
              </a:spcBef>
              <a:spcAft>
                <a:spcPts val="0"/>
              </a:spcAft>
              <a:buClr>
                <a:srgbClr val="252525"/>
              </a:buClr>
              <a:buSzPts val="3600"/>
              <a:buNone/>
              <a:defRPr sz="3600">
                <a:solidFill>
                  <a:srgbClr val="252525"/>
                </a:solidFill>
              </a:defRPr>
            </a:lvl7pPr>
            <a:lvl8pPr lvl="7" rtl="0" algn="l">
              <a:lnSpc>
                <a:spcPct val="100000"/>
              </a:lnSpc>
              <a:spcBef>
                <a:spcPts val="0"/>
              </a:spcBef>
              <a:spcAft>
                <a:spcPts val="0"/>
              </a:spcAft>
              <a:buClr>
                <a:srgbClr val="252525"/>
              </a:buClr>
              <a:buSzPts val="3600"/>
              <a:buNone/>
              <a:defRPr sz="3600">
                <a:solidFill>
                  <a:srgbClr val="252525"/>
                </a:solidFill>
              </a:defRPr>
            </a:lvl8pPr>
            <a:lvl9pPr lvl="8" rtl="0" algn="l">
              <a:lnSpc>
                <a:spcPct val="100000"/>
              </a:lnSpc>
              <a:spcBef>
                <a:spcPts val="0"/>
              </a:spcBef>
              <a:spcAft>
                <a:spcPts val="0"/>
              </a:spcAft>
              <a:buClr>
                <a:srgbClr val="252525"/>
              </a:buClr>
              <a:buSzPts val="3600"/>
              <a:buNone/>
              <a:defRPr sz="3600">
                <a:solidFill>
                  <a:srgbClr val="252525"/>
                </a:solidFill>
              </a:defRPr>
            </a:lvl9pPr>
          </a:lstStyle>
          <a:p/>
        </p:txBody>
      </p:sp>
      <p:sp>
        <p:nvSpPr>
          <p:cNvPr id="124" name="Google Shape;124;g14ffd3379eb_0_114"/>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125" name="Google Shape;125;g14ffd3379eb_0_114"/>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g14ffd3379eb_0_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8" name="Google Shape;128;g14ffd3379eb_0_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29" name="Google Shape;129;g14ffd3379eb_0_122"/>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130" name="Google Shape;130;g14ffd3379eb_0_122"/>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131" name="Google Shape;131;g14ffd3379eb_0_122"/>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2" name="Shape 132"/>
        <p:cNvGrpSpPr/>
        <p:nvPr/>
      </p:nvGrpSpPr>
      <p:grpSpPr>
        <a:xfrm>
          <a:off x="0" y="0"/>
          <a:ext cx="0" cy="0"/>
          <a:chOff x="0" y="0"/>
          <a:chExt cx="0" cy="0"/>
        </a:xfrm>
      </p:grpSpPr>
      <p:sp>
        <p:nvSpPr>
          <p:cNvPr id="133" name="Google Shape;133;g14ffd3379eb_0_1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34" name="Google Shape;134;g14ffd3379eb_0_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5" name="Shape 135"/>
        <p:cNvGrpSpPr/>
        <p:nvPr/>
      </p:nvGrpSpPr>
      <p:grpSpPr>
        <a:xfrm>
          <a:off x="0" y="0"/>
          <a:ext cx="0" cy="0"/>
          <a:chOff x="0" y="0"/>
          <a:chExt cx="0" cy="0"/>
        </a:xfrm>
      </p:grpSpPr>
      <p:sp>
        <p:nvSpPr>
          <p:cNvPr id="136" name="Google Shape;136;g14ffd3379eb_0_1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14ffd3379eb_0_1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38" name="Google Shape;138;g14ffd3379eb_0_13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9" name="Google Shape;139;g14ffd3379eb_0_1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40" name="Google Shape;140;g14ffd3379eb_0_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1" name="Shape 141"/>
        <p:cNvGrpSpPr/>
        <p:nvPr/>
      </p:nvGrpSpPr>
      <p:grpSpPr>
        <a:xfrm>
          <a:off x="0" y="0"/>
          <a:ext cx="0" cy="0"/>
          <a:chOff x="0" y="0"/>
          <a:chExt cx="0" cy="0"/>
        </a:xfrm>
      </p:grpSpPr>
      <p:sp>
        <p:nvSpPr>
          <p:cNvPr id="142" name="Google Shape;142;g14ffd3379eb_0_1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143" name="Google Shape;143;g14ffd3379eb_0_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4" name="Shape 144"/>
        <p:cNvGrpSpPr/>
        <p:nvPr/>
      </p:nvGrpSpPr>
      <p:grpSpPr>
        <a:xfrm>
          <a:off x="0" y="0"/>
          <a:ext cx="0" cy="0"/>
          <a:chOff x="0" y="0"/>
          <a:chExt cx="0" cy="0"/>
        </a:xfrm>
      </p:grpSpPr>
      <p:sp>
        <p:nvSpPr>
          <p:cNvPr id="145" name="Google Shape;145;g14ffd3379eb_0_14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46" name="Google Shape;146;g14ffd3379eb_0_14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47" name="Google Shape;147;g14ffd3379eb_0_1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 name="Shape 21"/>
        <p:cNvGrpSpPr/>
        <p:nvPr/>
      </p:nvGrpSpPr>
      <p:grpSpPr>
        <a:xfrm>
          <a:off x="0" y="0"/>
          <a:ext cx="0" cy="0"/>
          <a:chOff x="0" y="0"/>
          <a:chExt cx="0" cy="0"/>
        </a:xfrm>
      </p:grpSpPr>
      <p:sp>
        <p:nvSpPr>
          <p:cNvPr id="22" name="Google Shape;22;g10d27f9eeb7_0_448"/>
          <p:cNvSpPr txBox="1"/>
          <p:nvPr>
            <p:ph type="title"/>
          </p:nvPr>
        </p:nvSpPr>
        <p:spPr>
          <a:xfrm>
            <a:off x="311700" y="274320"/>
            <a:ext cx="5628900" cy="755700"/>
          </a:xfrm>
          <a:prstGeom prst="rect">
            <a:avLst/>
          </a:prstGeom>
          <a:noFill/>
          <a:ln>
            <a:noFill/>
          </a:ln>
        </p:spPr>
        <p:txBody>
          <a:bodyPr anchorCtr="0" anchor="t" bIns="91425" lIns="91425" spcFirstLastPara="1" rIns="91425" wrap="square" tIns="91425">
            <a:normAutofit/>
          </a:bodyPr>
          <a:lstStyle>
            <a:lvl1pPr lvl="0" algn="l">
              <a:lnSpc>
                <a:spcPct val="80000"/>
              </a:lnSpc>
              <a:spcBef>
                <a:spcPts val="0"/>
              </a:spcBef>
              <a:spcAft>
                <a:spcPts val="0"/>
              </a:spcAft>
              <a:buSzPts val="3600"/>
              <a:buNone/>
              <a:defRPr sz="3600"/>
            </a:lvl1pPr>
            <a:lvl2pPr lvl="1" algn="l">
              <a:lnSpc>
                <a:spcPct val="80000"/>
              </a:lnSpc>
              <a:spcBef>
                <a:spcPts val="0"/>
              </a:spcBef>
              <a:spcAft>
                <a:spcPts val="0"/>
              </a:spcAft>
              <a:buSzPts val="3600"/>
              <a:buNone/>
              <a:defRPr sz="3600"/>
            </a:lvl2pPr>
            <a:lvl3pPr lvl="2" algn="l">
              <a:lnSpc>
                <a:spcPct val="80000"/>
              </a:lnSpc>
              <a:spcBef>
                <a:spcPts val="0"/>
              </a:spcBef>
              <a:spcAft>
                <a:spcPts val="0"/>
              </a:spcAft>
              <a:buSzPts val="3600"/>
              <a:buNone/>
              <a:defRPr sz="3600"/>
            </a:lvl3pPr>
            <a:lvl4pPr lvl="3" algn="l">
              <a:lnSpc>
                <a:spcPct val="80000"/>
              </a:lnSpc>
              <a:spcBef>
                <a:spcPts val="0"/>
              </a:spcBef>
              <a:spcAft>
                <a:spcPts val="0"/>
              </a:spcAft>
              <a:buSzPts val="3600"/>
              <a:buNone/>
              <a:defRPr sz="3600"/>
            </a:lvl4pPr>
            <a:lvl5pPr lvl="4" algn="l">
              <a:lnSpc>
                <a:spcPct val="80000"/>
              </a:lnSpc>
              <a:spcBef>
                <a:spcPts val="0"/>
              </a:spcBef>
              <a:spcAft>
                <a:spcPts val="0"/>
              </a:spcAft>
              <a:buSzPts val="3600"/>
              <a:buNone/>
              <a:defRPr sz="3600"/>
            </a:lvl5pPr>
            <a:lvl6pPr lvl="5" algn="l">
              <a:lnSpc>
                <a:spcPct val="80000"/>
              </a:lnSpc>
              <a:spcBef>
                <a:spcPts val="0"/>
              </a:spcBef>
              <a:spcAft>
                <a:spcPts val="0"/>
              </a:spcAft>
              <a:buSzPts val="3600"/>
              <a:buNone/>
              <a:defRPr sz="3600"/>
            </a:lvl6pPr>
            <a:lvl7pPr lvl="6" algn="l">
              <a:lnSpc>
                <a:spcPct val="80000"/>
              </a:lnSpc>
              <a:spcBef>
                <a:spcPts val="0"/>
              </a:spcBef>
              <a:spcAft>
                <a:spcPts val="0"/>
              </a:spcAft>
              <a:buSzPts val="3600"/>
              <a:buNone/>
              <a:defRPr sz="3600"/>
            </a:lvl7pPr>
            <a:lvl8pPr lvl="7" algn="l">
              <a:lnSpc>
                <a:spcPct val="80000"/>
              </a:lnSpc>
              <a:spcBef>
                <a:spcPts val="0"/>
              </a:spcBef>
              <a:spcAft>
                <a:spcPts val="0"/>
              </a:spcAft>
              <a:buSzPts val="3600"/>
              <a:buNone/>
              <a:defRPr sz="3600"/>
            </a:lvl8pPr>
            <a:lvl9pPr lvl="8" algn="l">
              <a:lnSpc>
                <a:spcPct val="80000"/>
              </a:lnSpc>
              <a:spcBef>
                <a:spcPts val="0"/>
              </a:spcBef>
              <a:spcAft>
                <a:spcPts val="0"/>
              </a:spcAft>
              <a:buSzPts val="3600"/>
              <a:buNone/>
              <a:defRPr sz="3600"/>
            </a:lvl9pPr>
          </a:lstStyle>
          <a:p/>
        </p:txBody>
      </p:sp>
      <p:sp>
        <p:nvSpPr>
          <p:cNvPr id="23" name="Google Shape;23;g10d27f9eeb7_0_448"/>
          <p:cNvSpPr txBox="1"/>
          <p:nvPr>
            <p:ph idx="1" type="body"/>
          </p:nvPr>
        </p:nvSpPr>
        <p:spPr>
          <a:xfrm>
            <a:off x="311700" y="1389600"/>
            <a:ext cx="5486400" cy="30999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g10d27f9eeb7_0_4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5" name="Google Shape;25;g10d27f9eeb7_0_448"/>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26" name="Google Shape;26;g10d27f9eeb7_0_448"/>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27" name="Google Shape;27;g10d27f9eeb7_0_448"/>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ype="obj">
  <p:cSld name="OBJECT">
    <p:spTree>
      <p:nvGrpSpPr>
        <p:cNvPr id="28" name="Shape 28"/>
        <p:cNvGrpSpPr/>
        <p:nvPr/>
      </p:nvGrpSpPr>
      <p:grpSpPr>
        <a:xfrm>
          <a:off x="0" y="0"/>
          <a:ext cx="0" cy="0"/>
          <a:chOff x="0" y="0"/>
          <a:chExt cx="0" cy="0"/>
        </a:xfrm>
      </p:grpSpPr>
      <p:sp>
        <p:nvSpPr>
          <p:cNvPr id="29" name="Google Shape;29;g10d27f9eeb7_0_470"/>
          <p:cNvSpPr txBox="1"/>
          <p:nvPr>
            <p:ph type="title"/>
          </p:nvPr>
        </p:nvSpPr>
        <p:spPr>
          <a:xfrm>
            <a:off x="311700" y="273575"/>
            <a:ext cx="8520600" cy="572700"/>
          </a:xfrm>
          <a:prstGeom prst="rect">
            <a:avLst/>
          </a:prstGeom>
          <a:noFill/>
          <a:ln>
            <a:noFill/>
          </a:ln>
        </p:spPr>
        <p:txBody>
          <a:bodyPr anchorCtr="0" anchor="t" bIns="91425" lIns="91425" spcFirstLastPara="1" rIns="91425" wrap="square" tIns="91425">
            <a:normAutofit/>
          </a:bodyPr>
          <a:lstStyle>
            <a:lvl1pPr lvl="0" algn="l">
              <a:lnSpc>
                <a:spcPct val="80000"/>
              </a:lnSpc>
              <a:spcBef>
                <a:spcPts val="0"/>
              </a:spcBef>
              <a:spcAft>
                <a:spcPts val="0"/>
              </a:spcAft>
              <a:buClr>
                <a:srgbClr val="252525"/>
              </a:buClr>
              <a:buSzPts val="2400"/>
              <a:buNone/>
              <a:defRPr sz="2400">
                <a:solidFill>
                  <a:srgbClr val="252525"/>
                </a:solidFill>
              </a:defRPr>
            </a:lvl1pPr>
            <a:lvl2pPr lvl="1" algn="l">
              <a:lnSpc>
                <a:spcPct val="80000"/>
              </a:lnSpc>
              <a:spcBef>
                <a:spcPts val="0"/>
              </a:spcBef>
              <a:spcAft>
                <a:spcPts val="0"/>
              </a:spcAft>
              <a:buClr>
                <a:srgbClr val="252525"/>
              </a:buClr>
              <a:buSzPts val="3600"/>
              <a:buNone/>
              <a:defRPr sz="3600">
                <a:solidFill>
                  <a:srgbClr val="252525"/>
                </a:solidFill>
              </a:defRPr>
            </a:lvl2pPr>
            <a:lvl3pPr lvl="2" algn="l">
              <a:lnSpc>
                <a:spcPct val="80000"/>
              </a:lnSpc>
              <a:spcBef>
                <a:spcPts val="0"/>
              </a:spcBef>
              <a:spcAft>
                <a:spcPts val="0"/>
              </a:spcAft>
              <a:buClr>
                <a:srgbClr val="252525"/>
              </a:buClr>
              <a:buSzPts val="3600"/>
              <a:buNone/>
              <a:defRPr sz="3600">
                <a:solidFill>
                  <a:srgbClr val="252525"/>
                </a:solidFill>
              </a:defRPr>
            </a:lvl3pPr>
            <a:lvl4pPr lvl="3" algn="l">
              <a:lnSpc>
                <a:spcPct val="80000"/>
              </a:lnSpc>
              <a:spcBef>
                <a:spcPts val="0"/>
              </a:spcBef>
              <a:spcAft>
                <a:spcPts val="0"/>
              </a:spcAft>
              <a:buClr>
                <a:srgbClr val="252525"/>
              </a:buClr>
              <a:buSzPts val="3600"/>
              <a:buNone/>
              <a:defRPr sz="3600">
                <a:solidFill>
                  <a:srgbClr val="252525"/>
                </a:solidFill>
              </a:defRPr>
            </a:lvl4pPr>
            <a:lvl5pPr lvl="4" algn="l">
              <a:lnSpc>
                <a:spcPct val="80000"/>
              </a:lnSpc>
              <a:spcBef>
                <a:spcPts val="0"/>
              </a:spcBef>
              <a:spcAft>
                <a:spcPts val="0"/>
              </a:spcAft>
              <a:buClr>
                <a:srgbClr val="252525"/>
              </a:buClr>
              <a:buSzPts val="3600"/>
              <a:buNone/>
              <a:defRPr sz="3600">
                <a:solidFill>
                  <a:srgbClr val="252525"/>
                </a:solidFill>
              </a:defRPr>
            </a:lvl5pPr>
            <a:lvl6pPr lvl="5" algn="l">
              <a:lnSpc>
                <a:spcPct val="80000"/>
              </a:lnSpc>
              <a:spcBef>
                <a:spcPts val="0"/>
              </a:spcBef>
              <a:spcAft>
                <a:spcPts val="0"/>
              </a:spcAft>
              <a:buClr>
                <a:srgbClr val="252525"/>
              </a:buClr>
              <a:buSzPts val="3600"/>
              <a:buNone/>
              <a:defRPr sz="3600">
                <a:solidFill>
                  <a:srgbClr val="252525"/>
                </a:solidFill>
              </a:defRPr>
            </a:lvl6pPr>
            <a:lvl7pPr lvl="6" algn="l">
              <a:lnSpc>
                <a:spcPct val="80000"/>
              </a:lnSpc>
              <a:spcBef>
                <a:spcPts val="0"/>
              </a:spcBef>
              <a:spcAft>
                <a:spcPts val="0"/>
              </a:spcAft>
              <a:buClr>
                <a:srgbClr val="252525"/>
              </a:buClr>
              <a:buSzPts val="3600"/>
              <a:buNone/>
              <a:defRPr sz="3600">
                <a:solidFill>
                  <a:srgbClr val="252525"/>
                </a:solidFill>
              </a:defRPr>
            </a:lvl7pPr>
            <a:lvl8pPr lvl="7" algn="l">
              <a:lnSpc>
                <a:spcPct val="80000"/>
              </a:lnSpc>
              <a:spcBef>
                <a:spcPts val="0"/>
              </a:spcBef>
              <a:spcAft>
                <a:spcPts val="0"/>
              </a:spcAft>
              <a:buClr>
                <a:srgbClr val="252525"/>
              </a:buClr>
              <a:buSzPts val="3600"/>
              <a:buNone/>
              <a:defRPr sz="3600">
                <a:solidFill>
                  <a:srgbClr val="252525"/>
                </a:solidFill>
              </a:defRPr>
            </a:lvl8pPr>
            <a:lvl9pPr lvl="8" algn="l">
              <a:lnSpc>
                <a:spcPct val="80000"/>
              </a:lnSpc>
              <a:spcBef>
                <a:spcPts val="0"/>
              </a:spcBef>
              <a:spcAft>
                <a:spcPts val="0"/>
              </a:spcAft>
              <a:buClr>
                <a:srgbClr val="252525"/>
              </a:buClr>
              <a:buSzPts val="3600"/>
              <a:buNone/>
              <a:defRPr sz="3600">
                <a:solidFill>
                  <a:srgbClr val="252525"/>
                </a:solidFill>
              </a:defRPr>
            </a:lvl9pPr>
          </a:lstStyle>
          <a:p/>
        </p:txBody>
      </p:sp>
      <p:sp>
        <p:nvSpPr>
          <p:cNvPr id="30" name="Google Shape;30;g10d27f9eeb7_0_470"/>
          <p:cNvSpPr txBox="1"/>
          <p:nvPr>
            <p:ph idx="1" type="body"/>
          </p:nvPr>
        </p:nvSpPr>
        <p:spPr>
          <a:xfrm>
            <a:off x="1718400" y="1152469"/>
            <a:ext cx="57072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252525"/>
              </a:buClr>
              <a:buSzPts val="1800"/>
              <a:buChar char="●"/>
              <a:defRPr>
                <a:solidFill>
                  <a:srgbClr val="252525"/>
                </a:solidFill>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1" name="Google Shape;31;g10d27f9eeb7_0_4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2" name="Google Shape;32;g10d27f9eeb7_0_470"/>
          <p:cNvPicPr preferRelativeResize="0"/>
          <p:nvPr/>
        </p:nvPicPr>
        <p:blipFill rotWithShape="1">
          <a:blip r:embed="rId2">
            <a:alphaModFix/>
          </a:blip>
          <a:srcRect b="0" l="0" r="0" t="0"/>
          <a:stretch/>
        </p:blipFill>
        <p:spPr>
          <a:xfrm>
            <a:off x="187200" y="4831313"/>
            <a:ext cx="230850" cy="230850"/>
          </a:xfrm>
          <a:prstGeom prst="rect">
            <a:avLst/>
          </a:prstGeom>
          <a:noFill/>
          <a:ln>
            <a:noFill/>
          </a:ln>
        </p:spPr>
      </p:pic>
      <p:sp>
        <p:nvSpPr>
          <p:cNvPr id="33" name="Google Shape;33;g10d27f9eeb7_0_470"/>
          <p:cNvSpPr txBox="1"/>
          <p:nvPr/>
        </p:nvSpPr>
        <p:spPr>
          <a:xfrm>
            <a:off x="512675" y="4796063"/>
            <a:ext cx="279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showcase your institution’s research outputs in one place	</a:t>
            </a:r>
            <a:endParaRPr b="0" i="0" sz="800" u="none" cap="none" strike="noStrike">
              <a:solidFill>
                <a:srgbClr val="717171"/>
              </a:solidFill>
              <a:latin typeface="Arial"/>
              <a:ea typeface="Arial"/>
              <a:cs typeface="Arial"/>
              <a:sym typeface="Arial"/>
            </a:endParaRPr>
          </a:p>
        </p:txBody>
      </p:sp>
      <p:sp>
        <p:nvSpPr>
          <p:cNvPr id="34" name="Google Shape;34;g10d27f9eeb7_0_470"/>
          <p:cNvSpPr txBox="1"/>
          <p:nvPr/>
        </p:nvSpPr>
        <p:spPr>
          <a:xfrm>
            <a:off x="3545700" y="4796063"/>
            <a:ext cx="205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Gill Sans"/>
              <a:buNone/>
            </a:pPr>
            <a:r>
              <a:rPr b="0" i="0" lang="en-US" sz="800" u="none" cap="none" strike="noStrike">
                <a:solidFill>
                  <a:srgbClr val="717171"/>
                </a:solidFill>
                <a:latin typeface="Arial"/>
                <a:ea typeface="Arial"/>
                <a:cs typeface="Arial"/>
                <a:sym typeface="Arial"/>
              </a:rPr>
              <a:t>figshare.com       @figshare</a:t>
            </a:r>
            <a:endParaRPr b="0" i="0" sz="800" u="none" cap="none" strike="noStrike">
              <a:solidFill>
                <a:srgbClr val="71717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g10d27f9eeb7_0_4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amp; End Slide Option">
  <p:cSld name="Cover &amp; End Slide Option">
    <p:bg>
      <p:bgPr>
        <a:solidFill>
          <a:schemeClr val="lt1"/>
        </a:solidFill>
      </p:bgPr>
    </p:bg>
    <p:spTree>
      <p:nvGrpSpPr>
        <p:cNvPr id="37" name="Shape 37"/>
        <p:cNvGrpSpPr/>
        <p:nvPr/>
      </p:nvGrpSpPr>
      <p:grpSpPr>
        <a:xfrm>
          <a:off x="0" y="0"/>
          <a:ext cx="0" cy="0"/>
          <a:chOff x="0" y="0"/>
          <a:chExt cx="0" cy="0"/>
        </a:xfrm>
      </p:grpSpPr>
      <p:pic>
        <p:nvPicPr>
          <p:cNvPr id="38" name="Google Shape;38;g14b0447aae6_7_9"/>
          <p:cNvPicPr preferRelativeResize="0"/>
          <p:nvPr/>
        </p:nvPicPr>
        <p:blipFill rotWithShape="1">
          <a:blip r:embed="rId2">
            <a:alphaModFix/>
          </a:blip>
          <a:srcRect b="0" l="0" r="0" t="0"/>
          <a:stretch/>
        </p:blipFill>
        <p:spPr>
          <a:xfrm>
            <a:off x="8261219" y="1006079"/>
            <a:ext cx="897728" cy="1377907"/>
          </a:xfrm>
          <a:prstGeom prst="rect">
            <a:avLst/>
          </a:prstGeom>
          <a:noFill/>
          <a:ln>
            <a:noFill/>
          </a:ln>
        </p:spPr>
      </p:pic>
      <p:cxnSp>
        <p:nvCxnSpPr>
          <p:cNvPr id="39" name="Google Shape;39;g14b0447aae6_7_9"/>
          <p:cNvCxnSpPr/>
          <p:nvPr/>
        </p:nvCxnSpPr>
        <p:spPr>
          <a:xfrm>
            <a:off x="0" y="1006079"/>
            <a:ext cx="9144000" cy="0"/>
          </a:xfrm>
          <a:prstGeom prst="straightConnector1">
            <a:avLst/>
          </a:prstGeom>
          <a:noFill/>
          <a:ln cap="flat" cmpd="sng" w="9525">
            <a:solidFill>
              <a:srgbClr val="E1D5BF"/>
            </a:solidFill>
            <a:prstDash val="solid"/>
            <a:miter lim="800000"/>
            <a:headEnd len="sm" w="sm" type="none"/>
            <a:tailEnd len="sm" w="sm" type="none"/>
          </a:ln>
        </p:spPr>
      </p:cxnSp>
      <p:sp>
        <p:nvSpPr>
          <p:cNvPr id="40" name="Google Shape;40;g14b0447aae6_7_9"/>
          <p:cNvSpPr txBox="1"/>
          <p:nvPr>
            <p:ph type="title"/>
          </p:nvPr>
        </p:nvSpPr>
        <p:spPr>
          <a:xfrm>
            <a:off x="389001" y="214919"/>
            <a:ext cx="6246424" cy="76438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extLst>
    <p:ext uri="{DCECCB84-F9BA-43D5-87BE-67443E8EF086}">
      <p15:sldGuideLst>
        <p15:guide id="1" pos="69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heading + Content on White Bg">
  <p:cSld name="Title, Sub-heading + Content on White Bg">
    <p:spTree>
      <p:nvGrpSpPr>
        <p:cNvPr id="41" name="Shape 41"/>
        <p:cNvGrpSpPr/>
        <p:nvPr/>
      </p:nvGrpSpPr>
      <p:grpSpPr>
        <a:xfrm>
          <a:off x="0" y="0"/>
          <a:ext cx="0" cy="0"/>
          <a:chOff x="0" y="0"/>
          <a:chExt cx="0" cy="0"/>
        </a:xfrm>
      </p:grpSpPr>
      <p:cxnSp>
        <p:nvCxnSpPr>
          <p:cNvPr id="42" name="Google Shape;42;g14b0447aae6_7_24"/>
          <p:cNvCxnSpPr/>
          <p:nvPr/>
        </p:nvCxnSpPr>
        <p:spPr>
          <a:xfrm>
            <a:off x="0" y="1006079"/>
            <a:ext cx="9144000" cy="0"/>
          </a:xfrm>
          <a:prstGeom prst="straightConnector1">
            <a:avLst/>
          </a:prstGeom>
          <a:noFill/>
          <a:ln cap="flat" cmpd="sng" w="9525">
            <a:solidFill>
              <a:srgbClr val="E1D5BF"/>
            </a:solidFill>
            <a:prstDash val="solid"/>
            <a:miter lim="800000"/>
            <a:headEnd len="sm" w="sm" type="none"/>
            <a:tailEnd len="sm" w="sm" type="none"/>
          </a:ln>
        </p:spPr>
      </p:cxnSp>
      <p:sp>
        <p:nvSpPr>
          <p:cNvPr id="43" name="Google Shape;43;g14b0447aae6_7_24"/>
          <p:cNvSpPr txBox="1"/>
          <p:nvPr>
            <p:ph idx="1" type="body"/>
          </p:nvPr>
        </p:nvSpPr>
        <p:spPr>
          <a:xfrm>
            <a:off x="389001" y="1573970"/>
            <a:ext cx="8341853" cy="331095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SzPts val="1800"/>
              <a:buChar char="●"/>
              <a:defRPr/>
            </a:lvl1pPr>
            <a:lvl2pPr indent="-342900" lvl="1" marL="914400" algn="l">
              <a:lnSpc>
                <a:spcPct val="100000"/>
              </a:lnSpc>
              <a:spcBef>
                <a:spcPts val="375"/>
              </a:spcBef>
              <a:spcAft>
                <a:spcPts val="0"/>
              </a:spcAft>
              <a:buSzPts val="1800"/>
              <a:buChar char="○"/>
              <a:defRPr/>
            </a:lvl2pPr>
            <a:lvl3pPr indent="-342900" lvl="2" marL="1371600" algn="l">
              <a:lnSpc>
                <a:spcPct val="100000"/>
              </a:lnSpc>
              <a:spcBef>
                <a:spcPts val="375"/>
              </a:spcBef>
              <a:spcAft>
                <a:spcPts val="0"/>
              </a:spcAft>
              <a:buSzPts val="18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g14b0447aae6_7_24"/>
          <p:cNvSpPr txBox="1"/>
          <p:nvPr>
            <p:ph idx="2" type="body"/>
          </p:nvPr>
        </p:nvSpPr>
        <p:spPr>
          <a:xfrm>
            <a:off x="389001" y="1038063"/>
            <a:ext cx="8341853" cy="483745"/>
          </a:xfrm>
          <a:prstGeom prst="rect">
            <a:avLst/>
          </a:prstGeom>
          <a:noFill/>
          <a:ln>
            <a:noFill/>
          </a:ln>
        </p:spPr>
        <p:txBody>
          <a:bodyPr anchorCtr="0" anchor="ctr" bIns="45700" lIns="91425" spcFirstLastPara="1" rIns="91425" wrap="square" tIns="45700">
            <a:normAutofit/>
          </a:bodyPr>
          <a:lstStyle>
            <a:lvl1pPr indent="-228600" lvl="0" marL="457200" marR="0" algn="l">
              <a:lnSpc>
                <a:spcPct val="100000"/>
              </a:lnSpc>
              <a:spcBef>
                <a:spcPts val="750"/>
              </a:spcBef>
              <a:spcAft>
                <a:spcPts val="0"/>
              </a:spcAft>
              <a:buClr>
                <a:schemeClr val="accent2"/>
              </a:buClr>
              <a:buSzPts val="2100"/>
              <a:buFont typeface="Trebuchet MS"/>
              <a:buNone/>
              <a:defRPr b="0" i="0" sz="2100">
                <a:solidFill>
                  <a:schemeClr val="accent2"/>
                </a:solidFill>
                <a:latin typeface="Trebuchet MS"/>
                <a:ea typeface="Trebuchet MS"/>
                <a:cs typeface="Trebuchet MS"/>
                <a:sym typeface="Trebuchet MS"/>
              </a:defRPr>
            </a:lvl1pPr>
            <a:lvl2pPr indent="-342900" lvl="1" marL="914400" algn="l">
              <a:lnSpc>
                <a:spcPct val="100000"/>
              </a:lnSpc>
              <a:spcBef>
                <a:spcPts val="375"/>
              </a:spcBef>
              <a:spcAft>
                <a:spcPts val="0"/>
              </a:spcAft>
              <a:buSzPts val="1800"/>
              <a:buChar char="○"/>
              <a:defRPr/>
            </a:lvl2pPr>
            <a:lvl3pPr indent="-342900" lvl="2" marL="1371600" algn="l">
              <a:lnSpc>
                <a:spcPct val="100000"/>
              </a:lnSpc>
              <a:spcBef>
                <a:spcPts val="375"/>
              </a:spcBef>
              <a:spcAft>
                <a:spcPts val="0"/>
              </a:spcAft>
              <a:buSzPts val="18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g14b0447aae6_7_24"/>
          <p:cNvSpPr txBox="1"/>
          <p:nvPr>
            <p:ph type="title"/>
          </p:nvPr>
        </p:nvSpPr>
        <p:spPr>
          <a:xfrm>
            <a:off x="389001" y="214919"/>
            <a:ext cx="6246424" cy="76438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 name="Shape 46"/>
        <p:cNvGrpSpPr/>
        <p:nvPr/>
      </p:nvGrpSpPr>
      <p:grpSpPr>
        <a:xfrm>
          <a:off x="0" y="0"/>
          <a:ext cx="0" cy="0"/>
          <a:chOff x="0" y="0"/>
          <a:chExt cx="0" cy="0"/>
        </a:xfrm>
      </p:grpSpPr>
      <p:sp>
        <p:nvSpPr>
          <p:cNvPr id="47" name="Google Shape;47;g10d27f9eeb7_0_4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8" name="Google Shape;48;g10d27f9eeb7_0_4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9" name="Google Shape;49;g10d27f9eeb7_0_4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g10d27f9eeb7_0_4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2" name="Google Shape;52;g10d27f9eeb7_0_4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0d27f9eeb7_0_4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g10d27f9eeb7_0_4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464646"/>
              </a:buClr>
              <a:buSzPts val="1800"/>
              <a:buFont typeface="Arial"/>
              <a:buChar char="●"/>
              <a:defRPr b="0" i="0" sz="1800" u="none" cap="none" strike="noStrike">
                <a:solidFill>
                  <a:srgbClr val="464646"/>
                </a:solidFill>
                <a:latin typeface="Arial"/>
                <a:ea typeface="Arial"/>
                <a:cs typeface="Arial"/>
                <a:sym typeface="Arial"/>
              </a:defRPr>
            </a:lvl1pPr>
            <a:lvl2pPr indent="-317500" lvl="1" marL="9144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2pPr>
            <a:lvl3pPr indent="-317500" lvl="2" marL="13716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3pPr>
            <a:lvl4pPr indent="-317500" lvl="3" marL="18288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4pPr>
            <a:lvl5pPr indent="-317500" lvl="4" marL="22860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5pPr>
            <a:lvl6pPr indent="-317500" lvl="5" marL="27432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6pPr>
            <a:lvl7pPr indent="-317500" lvl="6" marL="32004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7pPr>
            <a:lvl8pPr indent="-317500" lvl="7" marL="36576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8pPr>
            <a:lvl9pPr indent="-317500" lvl="8" marL="41148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9pPr>
          </a:lstStyle>
          <a:p/>
        </p:txBody>
      </p:sp>
      <p:sp>
        <p:nvSpPr>
          <p:cNvPr id="12" name="Google Shape;12;g10d27f9eeb7_0_4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3" name="Shape 83"/>
        <p:cNvGrpSpPr/>
        <p:nvPr/>
      </p:nvGrpSpPr>
      <p:grpSpPr>
        <a:xfrm>
          <a:off x="0" y="0"/>
          <a:ext cx="0" cy="0"/>
          <a:chOff x="0" y="0"/>
          <a:chExt cx="0" cy="0"/>
        </a:xfrm>
      </p:grpSpPr>
      <p:sp>
        <p:nvSpPr>
          <p:cNvPr id="84" name="Google Shape;84;g14ffd3379eb_0_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5" name="Google Shape;85;g14ffd3379eb_0_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464646"/>
              </a:buClr>
              <a:buSzPts val="1800"/>
              <a:buFont typeface="Arial"/>
              <a:buChar char="●"/>
              <a:defRPr b="0" i="0" sz="1800" u="none" cap="none" strike="noStrike">
                <a:solidFill>
                  <a:srgbClr val="464646"/>
                </a:solidFill>
                <a:latin typeface="Arial"/>
                <a:ea typeface="Arial"/>
                <a:cs typeface="Arial"/>
                <a:sym typeface="Arial"/>
              </a:defRPr>
            </a:lvl1pPr>
            <a:lvl2pPr indent="-317500" lvl="1" marL="9144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2pPr>
            <a:lvl3pPr indent="-317500" lvl="2" marL="13716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3pPr>
            <a:lvl4pPr indent="-317500" lvl="3" marL="18288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4pPr>
            <a:lvl5pPr indent="-317500" lvl="4" marL="22860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5pPr>
            <a:lvl6pPr indent="-317500" lvl="5" marL="27432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6pPr>
            <a:lvl7pPr indent="-317500" lvl="6" marL="32004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7pPr>
            <a:lvl8pPr indent="-317500" lvl="7" marL="36576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8pPr>
            <a:lvl9pPr indent="-317500" lvl="8" marL="4114800" marR="0" rtl="0" algn="l">
              <a:lnSpc>
                <a:spcPct val="115000"/>
              </a:lnSpc>
              <a:spcBef>
                <a:spcPts val="0"/>
              </a:spcBef>
              <a:spcAft>
                <a:spcPts val="0"/>
              </a:spcAft>
              <a:buClr>
                <a:srgbClr val="464646"/>
              </a:buClr>
              <a:buSzPts val="1400"/>
              <a:buFont typeface="Arial"/>
              <a:buChar char="■"/>
              <a:defRPr b="0" i="0" sz="1400" u="none" cap="none" strike="noStrike">
                <a:solidFill>
                  <a:srgbClr val="464646"/>
                </a:solidFill>
                <a:latin typeface="Arial"/>
                <a:ea typeface="Arial"/>
                <a:cs typeface="Arial"/>
                <a:sym typeface="Arial"/>
              </a:defRPr>
            </a:lvl9pPr>
          </a:lstStyle>
          <a:p/>
        </p:txBody>
      </p:sp>
      <p:sp>
        <p:nvSpPr>
          <p:cNvPr id="86" name="Google Shape;86;g14ffd3379eb_0_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6.png"/><Relationship Id="rId5" Type="http://schemas.openxmlformats.org/officeDocument/2006/relationships/hyperlink" Target="mailto:mark@figshare.com" TargetMode="External"/><Relationship Id="rId6" Type="http://schemas.openxmlformats.org/officeDocument/2006/relationships/hyperlink" Target="mailto:mark@figshare.com" TargetMode="External"/><Relationship Id="rId7" Type="http://schemas.openxmlformats.org/officeDocument/2006/relationships/hyperlink" Target="mailto:mark@figshare.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hyperlink" Target="mailto:maria@figshare.com" TargetMode="External"/><Relationship Id="rId5" Type="http://schemas.openxmlformats.org/officeDocument/2006/relationships/hyperlink" Target="mailto:maria@figshare.com" TargetMode="External"/><Relationship Id="rId6" Type="http://schemas.openxmlformats.org/officeDocument/2006/relationships/hyperlink" Target="mailto:maria@figshare.com" TargetMode="External"/></Relationships>
</file>

<file path=ppt/slides/_rels/slide31.xml.rels><?xml version="1.0" encoding="UTF-8" standalone="yes"?><Relationships xmlns="http://schemas.openxmlformats.org/package/2006/relationships"><Relationship Id="rId11" Type="http://schemas.openxmlformats.org/officeDocument/2006/relationships/hyperlink" Target="https://knowledge.figshare.com/in/south-africa" TargetMode="External"/><Relationship Id="rId10" Type="http://schemas.openxmlformats.org/officeDocument/2006/relationships/hyperlink" Target="https://journals.plos.org/plosone/article?id=10.1371/journal.pone.0265545" TargetMode="External"/><Relationship Id="rId12" Type="http://schemas.openxmlformats.org/officeDocument/2006/relationships/hyperlink" Target="https://support.figshare.com/support/home" TargetMode="External"/><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digital-science.com/forging-partnerships/" TargetMode="External"/><Relationship Id="rId4" Type="http://schemas.openxmlformats.org/officeDocument/2006/relationships/hyperlink" Target="https://librarytechnology.org/perceptions/2021/" TargetMode="External"/><Relationship Id="rId9" Type="http://schemas.openxmlformats.org/officeDocument/2006/relationships/hyperlink" Target="https://figshare.com/collections/State_of_Open_Data/4046897" TargetMode="External"/><Relationship Id="rId5" Type="http://schemas.openxmlformats.org/officeDocument/2006/relationships/hyperlink" Target="https://www.dimensions.ai/blog/dimensions-includes-new-research-category-filters-for-sustainable-development-goals/" TargetMode="External"/><Relationship Id="rId6" Type="http://schemas.openxmlformats.org/officeDocument/2006/relationships/hyperlink" Target="https://www.altmetric.com/blog/how-to-the-sustainable-development-goals-search-filter-in-altmetric-explorer/" TargetMode="External"/><Relationship Id="rId7" Type="http://schemas.openxmlformats.org/officeDocument/2006/relationships/hyperlink" Target="https://knowledge.figshare.com/type-of-client/institutions" TargetMode="External"/><Relationship Id="rId8" Type="http://schemas.openxmlformats.org/officeDocument/2006/relationships/hyperlink" Target="https://en.unesco.org/science-sustainable-future/open-science/partnershi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pic>
        <p:nvPicPr>
          <p:cNvPr id="152" name="Google Shape;152;g14ffd3379eb_0_72"/>
          <p:cNvPicPr preferRelativeResize="0"/>
          <p:nvPr/>
        </p:nvPicPr>
        <p:blipFill rotWithShape="1">
          <a:blip r:embed="rId4">
            <a:alphaModFix/>
          </a:blip>
          <a:srcRect b="0" l="0" r="0" t="0"/>
          <a:stretch/>
        </p:blipFill>
        <p:spPr>
          <a:xfrm>
            <a:off x="2564725" y="2275500"/>
            <a:ext cx="4014551" cy="1271300"/>
          </a:xfrm>
          <a:prstGeom prst="rect">
            <a:avLst/>
          </a:prstGeom>
          <a:noFill/>
          <a:ln>
            <a:noFill/>
          </a:ln>
          <a:effectLst>
            <a:outerShdw blurRad="528638" rotWithShape="0" algn="bl" dir="5400000" dist="19050">
              <a:schemeClr val="lt1"/>
            </a:outerShdw>
          </a:effectLst>
        </p:spPr>
      </p:pic>
      <p:pic>
        <p:nvPicPr>
          <p:cNvPr id="153" name="Google Shape;153;g14ffd3379eb_0_72"/>
          <p:cNvPicPr preferRelativeResize="0"/>
          <p:nvPr/>
        </p:nvPicPr>
        <p:blipFill rotWithShape="1">
          <a:blip r:embed="rId4">
            <a:alphaModFix/>
          </a:blip>
          <a:srcRect b="0" l="0" r="0" t="0"/>
          <a:stretch/>
        </p:blipFill>
        <p:spPr>
          <a:xfrm>
            <a:off x="2564725" y="2275500"/>
            <a:ext cx="4014551" cy="1271300"/>
          </a:xfrm>
          <a:prstGeom prst="rect">
            <a:avLst/>
          </a:prstGeom>
          <a:noFill/>
          <a:ln>
            <a:noFill/>
          </a:ln>
        </p:spPr>
      </p:pic>
      <p:sp>
        <p:nvSpPr>
          <p:cNvPr id="154" name="Google Shape;154;g14ffd3379eb_0_72"/>
          <p:cNvSpPr txBox="1"/>
          <p:nvPr/>
        </p:nvSpPr>
        <p:spPr>
          <a:xfrm>
            <a:off x="311150" y="4389588"/>
            <a:ext cx="85218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chemeClr val="lt1"/>
              </a:buClr>
              <a:buSzPts val="2800"/>
              <a:buFont typeface="Gill Sans"/>
              <a:buNone/>
            </a:pPr>
            <a:r>
              <a:rPr b="1" i="0" lang="en-US" sz="1200" u="sng" cap="none" strike="noStrike">
                <a:solidFill>
                  <a:schemeClr val="hlink"/>
                </a:solidFill>
                <a:latin typeface="Arial"/>
                <a:ea typeface="Arial"/>
                <a:cs typeface="Arial"/>
                <a:sym typeface="Arial"/>
                <a:hlinkClick r:id="rId5"/>
              </a:rPr>
              <a:t>mar</a:t>
            </a:r>
            <a:r>
              <a:rPr b="1" lang="en-US" sz="1200" u="sng">
                <a:solidFill>
                  <a:schemeClr val="hlink"/>
                </a:solidFill>
                <a:hlinkClick r:id="rId6"/>
              </a:rPr>
              <a:t>ia</a:t>
            </a:r>
            <a:r>
              <a:rPr b="1" i="0" lang="en-US" sz="1200" u="sng" cap="none" strike="noStrike">
                <a:solidFill>
                  <a:schemeClr val="hlink"/>
                </a:solidFill>
                <a:latin typeface="Arial"/>
                <a:ea typeface="Arial"/>
                <a:cs typeface="Arial"/>
                <a:sym typeface="Arial"/>
                <a:hlinkClick r:id="rId7"/>
              </a:rPr>
              <a:t>@figshare.com</a:t>
            </a:r>
            <a:endParaRPr b="1" i="0" sz="1200" u="none" cap="none" strike="noStrike">
              <a:solidFill>
                <a:schemeClr val="lt1"/>
              </a:solidFill>
              <a:latin typeface="Arial"/>
              <a:ea typeface="Arial"/>
              <a:cs typeface="Arial"/>
              <a:sym typeface="Arial"/>
            </a:endParaRPr>
          </a:p>
          <a:p>
            <a:pPr indent="0" lvl="0" marL="0" marR="0" rtl="0" algn="ctr">
              <a:lnSpc>
                <a:spcPct val="150000"/>
              </a:lnSpc>
              <a:spcBef>
                <a:spcPts val="0"/>
              </a:spcBef>
              <a:spcAft>
                <a:spcPts val="0"/>
              </a:spcAft>
              <a:buClr>
                <a:schemeClr val="lt1"/>
              </a:buClr>
              <a:buSzPts val="2800"/>
              <a:buFont typeface="Gill Sans"/>
              <a:buNone/>
            </a:pPr>
            <a:r>
              <a:rPr b="0" i="0" lang="en-US" sz="1200" u="none" cap="none" strike="noStrike">
                <a:solidFill>
                  <a:schemeClr val="lt1"/>
                </a:solidFill>
                <a:latin typeface="Arial"/>
                <a:ea typeface="Arial"/>
                <a:cs typeface="Arial"/>
                <a:sym typeface="Arial"/>
              </a:rPr>
              <a:t>visit </a:t>
            </a:r>
            <a:r>
              <a:rPr b="1" i="0" lang="en-US" sz="1200" u="none" cap="none" strike="noStrike">
                <a:solidFill>
                  <a:schemeClr val="lt1"/>
                </a:solidFill>
                <a:latin typeface="Arial"/>
                <a:ea typeface="Arial"/>
                <a:cs typeface="Arial"/>
                <a:sym typeface="Arial"/>
              </a:rPr>
              <a:t>figshare.com</a:t>
            </a:r>
            <a:endParaRPr b="1" i="0" sz="1200" u="none" cap="none" strike="noStrike">
              <a:solidFill>
                <a:schemeClr val="lt1"/>
              </a:solidFill>
              <a:latin typeface="Arial"/>
              <a:ea typeface="Arial"/>
              <a:cs typeface="Arial"/>
              <a:sym typeface="Arial"/>
            </a:endParaRPr>
          </a:p>
          <a:p>
            <a:pPr indent="0" lvl="0" marL="0" marR="0" rtl="0" algn="ctr">
              <a:lnSpc>
                <a:spcPct val="150000"/>
              </a:lnSpc>
              <a:spcBef>
                <a:spcPts val="0"/>
              </a:spcBef>
              <a:spcAft>
                <a:spcPts val="0"/>
              </a:spcAft>
              <a:buClr>
                <a:schemeClr val="lt1"/>
              </a:buClr>
              <a:buSzPts val="2800"/>
              <a:buFont typeface="Gill Sans"/>
              <a:buNone/>
            </a:pPr>
            <a:r>
              <a:t/>
            </a:r>
            <a:endParaRPr b="1" i="0" sz="1000" u="none" cap="none" strike="noStrike">
              <a:solidFill>
                <a:schemeClr val="lt1"/>
              </a:solidFill>
              <a:latin typeface="Arial"/>
              <a:ea typeface="Arial"/>
              <a:cs typeface="Arial"/>
              <a:sym typeface="Arial"/>
            </a:endParaRPr>
          </a:p>
        </p:txBody>
      </p:sp>
      <p:sp>
        <p:nvSpPr>
          <p:cNvPr id="155" name="Google Shape;155;g14ffd3379eb_0_72"/>
          <p:cNvSpPr txBox="1"/>
          <p:nvPr/>
        </p:nvSpPr>
        <p:spPr>
          <a:xfrm>
            <a:off x="1494300" y="354425"/>
            <a:ext cx="6622200" cy="1464000"/>
          </a:xfrm>
          <a:prstGeom prst="rect">
            <a:avLst/>
          </a:prstGeom>
          <a:noFill/>
          <a:ln>
            <a:noFill/>
          </a:ln>
          <a:effectLst>
            <a:outerShdw blurRad="57150" rotWithShape="0" algn="bl" dir="5400000" dist="19050">
              <a:srgbClr val="000000">
                <a:alpha val="4863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rPr b="1" lang="en-US" sz="2429">
                <a:solidFill>
                  <a:schemeClr val="lt1"/>
                </a:solidFill>
              </a:rPr>
              <a:t>Library as a Repository - </a:t>
            </a:r>
            <a:endParaRPr b="1" sz="2429">
              <a:solidFill>
                <a:schemeClr val="lt1"/>
              </a:solidFill>
            </a:endParaRPr>
          </a:p>
          <a:p>
            <a:pPr indent="0" lvl="0" marL="0" marR="0" rtl="0" algn="ctr">
              <a:lnSpc>
                <a:spcPct val="100000"/>
              </a:lnSpc>
              <a:spcBef>
                <a:spcPts val="0"/>
              </a:spcBef>
              <a:spcAft>
                <a:spcPts val="0"/>
              </a:spcAft>
              <a:buClr>
                <a:schemeClr val="lt1"/>
              </a:buClr>
              <a:buSzPts val="1530"/>
              <a:buFont typeface="Arial"/>
              <a:buNone/>
            </a:pPr>
            <a:r>
              <a:rPr b="1" lang="en-US" sz="2429">
                <a:solidFill>
                  <a:schemeClr val="lt1"/>
                </a:solidFill>
              </a:rPr>
              <a:t>Gaining Wider Relevance and Visibility. Supporting Open Science</a:t>
            </a:r>
            <a:endParaRPr b="1" i="0" sz="2429"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t/>
            </a:r>
            <a:endParaRPr b="1" i="0" sz="1829"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530"/>
              <a:buFont typeface="Arial"/>
              <a:buNone/>
            </a:pPr>
            <a:r>
              <a:t/>
            </a:r>
            <a:endParaRPr b="1" i="0" sz="2429"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300"/>
                                        <p:tgtEl>
                                          <p:spTgt spid="152"/>
                                        </p:tgtEl>
                                      </p:cBhvr>
                                    </p:animEffect>
                                  </p:childTnLst>
                                </p:cTn>
                              </p:par>
                            </p:childTnLst>
                          </p:cTn>
                        </p:par>
                        <p:par>
                          <p:cTn fill="hold">
                            <p:stCondLst>
                              <p:cond delay="1300"/>
                            </p:stCondLst>
                            <p:childTnLst>
                              <p:par>
                                <p:cTn fill="hold" nodeType="afterEffect" presetClass="exit" presetID="10" presetSubtype="0">
                                  <p:stCondLst>
                                    <p:cond delay="0"/>
                                  </p:stCondLst>
                                  <p:childTnLst>
                                    <p:animEffect filter="fade" transition="out">
                                      <p:cBhvr>
                                        <p:cTn dur="4000"/>
                                        <p:tgtEl>
                                          <p:spTgt spid="152"/>
                                        </p:tgtEl>
                                      </p:cBhvr>
                                    </p:animEffect>
                                    <p:set>
                                      <p:cBhvr>
                                        <p:cTn dur="1" fill="hold">
                                          <p:stCondLst>
                                            <p:cond delay="4000"/>
                                          </p:stCondLst>
                                        </p:cTn>
                                        <p:tgtEl>
                                          <p:spTgt spid="1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g14b0447aae6_7_60"/>
          <p:cNvSpPr/>
          <p:nvPr/>
        </p:nvSpPr>
        <p:spPr>
          <a:xfrm>
            <a:off x="0" y="0"/>
            <a:ext cx="9144000" cy="5143500"/>
          </a:xfrm>
          <a:prstGeom prst="rect">
            <a:avLst/>
          </a:prstGeom>
          <a:solidFill>
            <a:srgbClr val="584B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225" name="Google Shape;225;g14b0447aae6_7_60"/>
          <p:cNvSpPr/>
          <p:nvPr/>
        </p:nvSpPr>
        <p:spPr>
          <a:xfrm>
            <a:off x="4692649" y="360045"/>
            <a:ext cx="4093592" cy="442341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226" name="Google Shape;226;g14b0447aae6_7_60"/>
          <p:cNvPicPr preferRelativeResize="0"/>
          <p:nvPr/>
        </p:nvPicPr>
        <p:blipFill rotWithShape="1">
          <a:blip r:embed="rId3">
            <a:alphaModFix/>
          </a:blip>
          <a:srcRect b="0" l="0" r="0" t="0"/>
          <a:stretch/>
        </p:blipFill>
        <p:spPr>
          <a:xfrm>
            <a:off x="4815776" y="902968"/>
            <a:ext cx="3847338" cy="3337565"/>
          </a:xfrm>
          <a:prstGeom prst="rect">
            <a:avLst/>
          </a:prstGeom>
          <a:noFill/>
          <a:ln>
            <a:noFill/>
          </a:ln>
        </p:spPr>
      </p:pic>
      <p:sp>
        <p:nvSpPr>
          <p:cNvPr id="227" name="Google Shape;227;g14b0447aae6_7_60"/>
          <p:cNvSpPr/>
          <p:nvPr/>
        </p:nvSpPr>
        <p:spPr>
          <a:xfrm>
            <a:off x="357759" y="360045"/>
            <a:ext cx="4093591" cy="442341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228" name="Google Shape;228;g14b0447aae6_7_60"/>
          <p:cNvPicPr preferRelativeResize="0"/>
          <p:nvPr/>
        </p:nvPicPr>
        <p:blipFill rotWithShape="1">
          <a:blip r:embed="rId4">
            <a:alphaModFix/>
          </a:blip>
          <a:srcRect b="0" l="0" r="0" t="0"/>
          <a:stretch/>
        </p:blipFill>
        <p:spPr>
          <a:xfrm>
            <a:off x="480885" y="1167472"/>
            <a:ext cx="3847338" cy="28085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14b70df342f_0_105"/>
          <p:cNvSpPr/>
          <p:nvPr/>
        </p:nvSpPr>
        <p:spPr>
          <a:xfrm>
            <a:off x="0" y="4635900"/>
            <a:ext cx="7780500" cy="5076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g14b70df342f_0_105"/>
          <p:cNvPicPr preferRelativeResize="0"/>
          <p:nvPr/>
        </p:nvPicPr>
        <p:blipFill>
          <a:blip r:embed="rId3">
            <a:alphaModFix/>
          </a:blip>
          <a:stretch>
            <a:fillRect/>
          </a:stretch>
        </p:blipFill>
        <p:spPr>
          <a:xfrm>
            <a:off x="7780500" y="4635900"/>
            <a:ext cx="1390760" cy="507600"/>
          </a:xfrm>
          <a:prstGeom prst="rect">
            <a:avLst/>
          </a:prstGeom>
          <a:noFill/>
          <a:ln>
            <a:noFill/>
          </a:ln>
        </p:spPr>
      </p:pic>
      <p:sp>
        <p:nvSpPr>
          <p:cNvPr id="235" name="Google Shape;235;g14b70df342f_0_105"/>
          <p:cNvSpPr txBox="1"/>
          <p:nvPr/>
        </p:nvSpPr>
        <p:spPr>
          <a:xfrm>
            <a:off x="254575" y="3650600"/>
            <a:ext cx="671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500">
              <a:solidFill>
                <a:srgbClr val="616161"/>
              </a:solidFill>
              <a:latin typeface="Proxima Nova"/>
              <a:ea typeface="Proxima Nova"/>
              <a:cs typeface="Proxima Nova"/>
              <a:sym typeface="Proxima Nova"/>
            </a:endParaRPr>
          </a:p>
        </p:txBody>
      </p:sp>
      <p:pic>
        <p:nvPicPr>
          <p:cNvPr id="236" name="Google Shape;236;g14b70df342f_0_105"/>
          <p:cNvPicPr preferRelativeResize="0"/>
          <p:nvPr/>
        </p:nvPicPr>
        <p:blipFill rotWithShape="1">
          <a:blip r:embed="rId4">
            <a:alphaModFix/>
          </a:blip>
          <a:srcRect b="0" l="49977" r="0" t="0"/>
          <a:stretch/>
        </p:blipFill>
        <p:spPr>
          <a:xfrm>
            <a:off x="503350" y="1532075"/>
            <a:ext cx="4068649" cy="1526950"/>
          </a:xfrm>
          <a:prstGeom prst="rect">
            <a:avLst/>
          </a:prstGeom>
          <a:noFill/>
          <a:ln>
            <a:noFill/>
          </a:ln>
        </p:spPr>
      </p:pic>
      <p:pic>
        <p:nvPicPr>
          <p:cNvPr id="237" name="Google Shape;237;g14b70df342f_0_105"/>
          <p:cNvPicPr preferRelativeResize="0"/>
          <p:nvPr/>
        </p:nvPicPr>
        <p:blipFill rotWithShape="1">
          <a:blip r:embed="rId4">
            <a:alphaModFix/>
          </a:blip>
          <a:srcRect b="0" l="0" r="49977" t="0"/>
          <a:stretch/>
        </p:blipFill>
        <p:spPr>
          <a:xfrm>
            <a:off x="4695100" y="1484975"/>
            <a:ext cx="3421251" cy="1526926"/>
          </a:xfrm>
          <a:prstGeom prst="rect">
            <a:avLst/>
          </a:prstGeom>
          <a:noFill/>
          <a:ln>
            <a:noFill/>
          </a:ln>
        </p:spPr>
      </p:pic>
      <p:sp>
        <p:nvSpPr>
          <p:cNvPr id="238" name="Google Shape;238;g14b70df342f_0_105"/>
          <p:cNvSpPr txBox="1"/>
          <p:nvPr>
            <p:ph type="title"/>
          </p:nvPr>
        </p:nvSpPr>
        <p:spPr>
          <a:xfrm>
            <a:off x="311700" y="27357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70000"/>
              <a:buFont typeface="Merriweather Sans"/>
              <a:buNone/>
            </a:pPr>
            <a:r>
              <a:rPr b="1" lang="en-US" sz="3600"/>
              <a:t>Benefits of working with Figshare</a:t>
            </a:r>
            <a:endParaRPr/>
          </a:p>
        </p:txBody>
      </p:sp>
      <p:sp>
        <p:nvSpPr>
          <p:cNvPr id="239" name="Google Shape;239;g14b70df342f_0_105"/>
          <p:cNvSpPr txBox="1"/>
          <p:nvPr/>
        </p:nvSpPr>
        <p:spPr>
          <a:xfrm>
            <a:off x="1109925" y="3515125"/>
            <a:ext cx="67407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616161"/>
                </a:solidFill>
                <a:latin typeface="Proxima Nova"/>
                <a:ea typeface="Proxima Nova"/>
                <a:cs typeface="Proxima Nova"/>
                <a:sym typeface="Proxima Nova"/>
              </a:rPr>
              <a:t>Serving the needs of </a:t>
            </a:r>
            <a:r>
              <a:rPr b="1" lang="en-US" sz="1900">
                <a:solidFill>
                  <a:srgbClr val="616161"/>
                </a:solidFill>
                <a:latin typeface="Proxima Nova"/>
                <a:ea typeface="Proxima Nova"/>
                <a:cs typeface="Proxima Nova"/>
                <a:sym typeface="Proxima Nova"/>
              </a:rPr>
              <a:t>over 100</a:t>
            </a:r>
            <a:r>
              <a:rPr b="1" lang="en-US" sz="1900">
                <a:solidFill>
                  <a:srgbClr val="616161"/>
                </a:solidFill>
                <a:latin typeface="Proxima Nova"/>
                <a:ea typeface="Proxima Nova"/>
                <a:cs typeface="Proxima Nova"/>
                <a:sym typeface="Proxima Nova"/>
              </a:rPr>
              <a:t> academic institutions</a:t>
            </a:r>
            <a:r>
              <a:rPr lang="en-US" sz="1900">
                <a:solidFill>
                  <a:srgbClr val="616161"/>
                </a:solidFill>
                <a:latin typeface="Proxima Nova"/>
                <a:ea typeface="Proxima Nova"/>
                <a:cs typeface="Proxima Nova"/>
                <a:sym typeface="Proxima Nova"/>
              </a:rPr>
              <a:t> over the world</a:t>
            </a:r>
            <a:br>
              <a:rPr lang="en-US" sz="1500">
                <a:solidFill>
                  <a:srgbClr val="616161"/>
                </a:solidFill>
                <a:latin typeface="Proxima Nova"/>
                <a:ea typeface="Proxima Nova"/>
                <a:cs typeface="Proxima Nova"/>
                <a:sym typeface="Proxima Nova"/>
              </a:rPr>
            </a:b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4b70df342f_0_53"/>
          <p:cNvSpPr txBox="1"/>
          <p:nvPr/>
        </p:nvSpPr>
        <p:spPr>
          <a:xfrm>
            <a:off x="239400" y="1671825"/>
            <a:ext cx="8781300" cy="28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rPr lang="en-US" sz="1500">
                <a:solidFill>
                  <a:srgbClr val="616161"/>
                </a:solidFill>
                <a:latin typeface="Proxima Nova"/>
                <a:ea typeface="Proxima Nova"/>
                <a:cs typeface="Proxima Nova"/>
                <a:sym typeface="Proxima Nova"/>
              </a:rPr>
              <a:t>We believe in </a:t>
            </a:r>
            <a:r>
              <a:rPr b="1" lang="en-US" sz="1500">
                <a:solidFill>
                  <a:srgbClr val="616161"/>
                </a:solidFill>
                <a:latin typeface="Proxima Nova"/>
                <a:ea typeface="Proxima Nova"/>
                <a:cs typeface="Proxima Nova"/>
                <a:sym typeface="Proxima Nova"/>
              </a:rPr>
              <a:t>better</a:t>
            </a:r>
            <a:r>
              <a:rPr lang="en-US" sz="1500">
                <a:solidFill>
                  <a:srgbClr val="616161"/>
                </a:solidFill>
                <a:latin typeface="Proxima Nova"/>
                <a:ea typeface="Proxima Nova"/>
                <a:cs typeface="Proxima Nova"/>
                <a:sym typeface="Proxima Nova"/>
              </a:rPr>
              <a:t>, </a:t>
            </a:r>
            <a:r>
              <a:rPr b="1" lang="en-US" sz="1500">
                <a:solidFill>
                  <a:srgbClr val="616161"/>
                </a:solidFill>
                <a:latin typeface="Proxima Nova"/>
                <a:ea typeface="Proxima Nova"/>
                <a:cs typeface="Proxima Nova"/>
                <a:sym typeface="Proxima Nova"/>
              </a:rPr>
              <a:t>open</a:t>
            </a:r>
            <a:r>
              <a:rPr lang="en-US" sz="1500">
                <a:solidFill>
                  <a:srgbClr val="616161"/>
                </a:solidFill>
                <a:latin typeface="Proxima Nova"/>
                <a:ea typeface="Proxima Nova"/>
                <a:cs typeface="Proxima Nova"/>
                <a:sym typeface="Proxima Nova"/>
              </a:rPr>
              <a:t>, </a:t>
            </a:r>
            <a:r>
              <a:rPr b="1" lang="en-US" sz="1500">
                <a:solidFill>
                  <a:srgbClr val="616161"/>
                </a:solidFill>
                <a:latin typeface="Proxima Nova"/>
                <a:ea typeface="Proxima Nova"/>
                <a:cs typeface="Proxima Nova"/>
                <a:sym typeface="Proxima Nova"/>
              </a:rPr>
              <a:t>collaborative</a:t>
            </a:r>
            <a:r>
              <a:rPr lang="en-US" sz="1500">
                <a:solidFill>
                  <a:srgbClr val="616161"/>
                </a:solidFill>
                <a:latin typeface="Proxima Nova"/>
                <a:ea typeface="Proxima Nova"/>
                <a:cs typeface="Proxima Nova"/>
                <a:sym typeface="Proxima Nova"/>
              </a:rPr>
              <a:t> and </a:t>
            </a:r>
            <a:r>
              <a:rPr b="1" lang="en-US" sz="1500">
                <a:solidFill>
                  <a:srgbClr val="616161"/>
                </a:solidFill>
                <a:latin typeface="Proxima Nova"/>
                <a:ea typeface="Proxima Nova"/>
                <a:cs typeface="Proxima Nova"/>
                <a:sym typeface="Proxima Nova"/>
              </a:rPr>
              <a:t>inclusive</a:t>
            </a:r>
            <a:r>
              <a:rPr lang="en-US" sz="1500">
                <a:solidFill>
                  <a:srgbClr val="616161"/>
                </a:solidFill>
                <a:latin typeface="Proxima Nova"/>
                <a:ea typeface="Proxima Nova"/>
                <a:cs typeface="Proxima Nova"/>
                <a:sym typeface="Proxima Nova"/>
              </a:rPr>
              <a:t> research. </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rPr lang="en-US" sz="1500">
                <a:solidFill>
                  <a:srgbClr val="616161"/>
                </a:solidFill>
                <a:latin typeface="Proxima Nova"/>
                <a:ea typeface="Proxima Nova"/>
                <a:cs typeface="Proxima Nova"/>
                <a:sym typeface="Proxima Nova"/>
              </a:rPr>
              <a:t>In creating the </a:t>
            </a:r>
            <a:r>
              <a:rPr b="1" lang="en-US" sz="1500">
                <a:solidFill>
                  <a:srgbClr val="616161"/>
                </a:solidFill>
                <a:latin typeface="Proxima Nova"/>
                <a:ea typeface="Proxima Nova"/>
                <a:cs typeface="Proxima Nova"/>
                <a:sym typeface="Proxima Nova"/>
              </a:rPr>
              <a:t>next generation</a:t>
            </a:r>
            <a:r>
              <a:rPr lang="en-US" sz="1500">
                <a:solidFill>
                  <a:srgbClr val="616161"/>
                </a:solidFill>
                <a:latin typeface="Proxima Nova"/>
                <a:ea typeface="Proxima Nova"/>
                <a:cs typeface="Proxima Nova"/>
                <a:sym typeface="Proxima Nova"/>
              </a:rPr>
              <a:t> of tools and working in </a:t>
            </a:r>
            <a:r>
              <a:rPr b="1" lang="en-US" sz="1500">
                <a:solidFill>
                  <a:srgbClr val="616161"/>
                </a:solidFill>
                <a:latin typeface="Proxima Nova"/>
                <a:ea typeface="Proxima Nova"/>
                <a:cs typeface="Proxima Nova"/>
                <a:sym typeface="Proxima Nova"/>
              </a:rPr>
              <a:t>partnership with the community</a:t>
            </a:r>
            <a:r>
              <a:rPr lang="en-US" sz="1500">
                <a:solidFill>
                  <a:srgbClr val="616161"/>
                </a:solidFill>
                <a:latin typeface="Proxima Nova"/>
                <a:ea typeface="Proxima Nova"/>
                <a:cs typeface="Proxima Nova"/>
                <a:sym typeface="Proxima Nova"/>
              </a:rPr>
              <a:t> we tackle some of the biggest challenges to research.</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rPr lang="en-US" sz="1500">
                <a:solidFill>
                  <a:srgbClr val="616161"/>
                </a:solidFill>
                <a:latin typeface="Proxima Nova"/>
                <a:ea typeface="Proxima Nova"/>
                <a:cs typeface="Proxima Nova"/>
                <a:sym typeface="Proxima Nova"/>
              </a:rPr>
              <a:t>Rooted in research, most founders have an </a:t>
            </a:r>
            <a:r>
              <a:rPr b="1" lang="en-US" sz="1500">
                <a:solidFill>
                  <a:srgbClr val="616161"/>
                </a:solidFill>
                <a:latin typeface="Proxima Nova"/>
                <a:ea typeface="Proxima Nova"/>
                <a:cs typeface="Proxima Nova"/>
                <a:sym typeface="Proxima Nova"/>
              </a:rPr>
              <a:t>academic research background</a:t>
            </a:r>
            <a:r>
              <a:rPr lang="en-US" sz="1500">
                <a:solidFill>
                  <a:srgbClr val="616161"/>
                </a:solidFill>
                <a:latin typeface="Proxima Nova"/>
                <a:ea typeface="Proxima Nova"/>
                <a:cs typeface="Proxima Nova"/>
                <a:sym typeface="Proxima Nova"/>
              </a:rPr>
              <a:t> and started a company around solving a self-encountered problem.</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rPr lang="en-US" sz="1500">
                <a:solidFill>
                  <a:srgbClr val="616161"/>
                </a:solidFill>
                <a:latin typeface="Proxima Nova"/>
                <a:ea typeface="Proxima Nova"/>
                <a:cs typeface="Proxima Nova"/>
                <a:sym typeface="Proxima Nova"/>
              </a:rPr>
              <a:t>Digital Science </a:t>
            </a:r>
            <a:r>
              <a:rPr b="1" lang="en-US" sz="1500">
                <a:solidFill>
                  <a:srgbClr val="616161"/>
                </a:solidFill>
                <a:latin typeface="Proxima Nova"/>
                <a:ea typeface="Proxima Nova"/>
                <a:cs typeface="Proxima Nova"/>
                <a:sym typeface="Proxima Nova"/>
              </a:rPr>
              <a:t>invests in</a:t>
            </a:r>
            <a:r>
              <a:rPr lang="en-US" sz="1500">
                <a:solidFill>
                  <a:srgbClr val="616161"/>
                </a:solidFill>
                <a:latin typeface="Proxima Nova"/>
                <a:ea typeface="Proxima Nova"/>
                <a:cs typeface="Proxima Nova"/>
                <a:sym typeface="Proxima Nova"/>
              </a:rPr>
              <a:t>, </a:t>
            </a:r>
            <a:r>
              <a:rPr b="1" lang="en-US" sz="1500">
                <a:solidFill>
                  <a:srgbClr val="616161"/>
                </a:solidFill>
                <a:latin typeface="Proxima Nova"/>
                <a:ea typeface="Proxima Nova"/>
                <a:cs typeface="Proxima Nova"/>
                <a:sym typeface="Proxima Nova"/>
              </a:rPr>
              <a:t>supports</a:t>
            </a:r>
            <a:r>
              <a:rPr lang="en-US" sz="1500">
                <a:solidFill>
                  <a:srgbClr val="616161"/>
                </a:solidFill>
                <a:latin typeface="Proxima Nova"/>
                <a:ea typeface="Proxima Nova"/>
                <a:cs typeface="Proxima Nova"/>
                <a:sym typeface="Proxima Nova"/>
              </a:rPr>
              <a:t> and </a:t>
            </a:r>
            <a:r>
              <a:rPr b="1" lang="en-US" sz="1500">
                <a:solidFill>
                  <a:srgbClr val="616161"/>
                </a:solidFill>
                <a:latin typeface="Proxima Nova"/>
                <a:ea typeface="Proxima Nova"/>
                <a:cs typeface="Proxima Nova"/>
                <a:sym typeface="Proxima Nova"/>
              </a:rPr>
              <a:t>nurtures</a:t>
            </a:r>
            <a:r>
              <a:rPr lang="en-US" sz="1500">
                <a:solidFill>
                  <a:srgbClr val="616161"/>
                </a:solidFill>
                <a:latin typeface="Proxima Nova"/>
                <a:ea typeface="Proxima Nova"/>
                <a:cs typeface="Proxima Nova"/>
                <a:sym typeface="Proxima Nova"/>
              </a:rPr>
              <a:t> innovative start-up software companies and products.</a:t>
            </a:r>
            <a:br>
              <a:rPr lang="en-US" sz="1500">
                <a:solidFill>
                  <a:srgbClr val="616161"/>
                </a:solidFill>
                <a:latin typeface="Proxima Nova"/>
                <a:ea typeface="Proxima Nova"/>
                <a:cs typeface="Proxima Nova"/>
                <a:sym typeface="Proxima Nova"/>
              </a:rPr>
            </a:b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br>
              <a:rPr lang="en-US" sz="1500">
                <a:solidFill>
                  <a:srgbClr val="616161"/>
                </a:solidFill>
                <a:latin typeface="Proxima Nova"/>
                <a:ea typeface="Proxima Nova"/>
                <a:cs typeface="Proxima Nova"/>
                <a:sym typeface="Proxima Nova"/>
              </a:rPr>
            </a:br>
            <a:endParaRPr sz="1500">
              <a:solidFill>
                <a:srgbClr val="616161"/>
              </a:solidFill>
              <a:latin typeface="Proxima Nova"/>
              <a:ea typeface="Proxima Nova"/>
              <a:cs typeface="Proxima Nova"/>
              <a:sym typeface="Proxima Nova"/>
            </a:endParaRPr>
          </a:p>
          <a:p>
            <a:pPr indent="0" lvl="0" marL="0" rtl="0" algn="l">
              <a:spcBef>
                <a:spcPts val="0"/>
              </a:spcBef>
              <a:spcAft>
                <a:spcPts val="0"/>
              </a:spcAft>
              <a:buNone/>
            </a:pPr>
            <a:r>
              <a:t/>
            </a:r>
            <a:endParaRPr>
              <a:solidFill>
                <a:srgbClr val="616161"/>
              </a:solidFill>
              <a:latin typeface="Proxima Nova"/>
              <a:ea typeface="Proxima Nova"/>
              <a:cs typeface="Proxima Nova"/>
              <a:sym typeface="Proxima Nova"/>
            </a:endParaRPr>
          </a:p>
        </p:txBody>
      </p:sp>
      <p:pic>
        <p:nvPicPr>
          <p:cNvPr id="245" name="Google Shape;245;g14b70df342f_0_53"/>
          <p:cNvPicPr preferRelativeResize="0"/>
          <p:nvPr/>
        </p:nvPicPr>
        <p:blipFill>
          <a:blip r:embed="rId3">
            <a:alphaModFix/>
          </a:blip>
          <a:stretch>
            <a:fillRect/>
          </a:stretch>
        </p:blipFill>
        <p:spPr>
          <a:xfrm>
            <a:off x="334050" y="267875"/>
            <a:ext cx="3647601" cy="1327975"/>
          </a:xfrm>
          <a:prstGeom prst="rect">
            <a:avLst/>
          </a:prstGeom>
          <a:noFill/>
          <a:ln>
            <a:noFill/>
          </a:ln>
        </p:spPr>
      </p:pic>
      <p:sp>
        <p:nvSpPr>
          <p:cNvPr id="246" name="Google Shape;246;g14b70df342f_0_53"/>
          <p:cNvSpPr/>
          <p:nvPr/>
        </p:nvSpPr>
        <p:spPr>
          <a:xfrm>
            <a:off x="0" y="4635900"/>
            <a:ext cx="7780500" cy="5076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 name="Google Shape;247;g14b70df342f_0_53"/>
          <p:cNvPicPr preferRelativeResize="0"/>
          <p:nvPr/>
        </p:nvPicPr>
        <p:blipFill>
          <a:blip r:embed="rId4">
            <a:alphaModFix/>
          </a:blip>
          <a:stretch>
            <a:fillRect/>
          </a:stretch>
        </p:blipFill>
        <p:spPr>
          <a:xfrm>
            <a:off x="7780500" y="4635900"/>
            <a:ext cx="1390760" cy="50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51" name="Shape 251"/>
        <p:cNvGrpSpPr/>
        <p:nvPr/>
      </p:nvGrpSpPr>
      <p:grpSpPr>
        <a:xfrm>
          <a:off x="0" y="0"/>
          <a:ext cx="0" cy="0"/>
          <a:chOff x="0" y="0"/>
          <a:chExt cx="0" cy="0"/>
        </a:xfrm>
      </p:grpSpPr>
      <p:sp>
        <p:nvSpPr>
          <p:cNvPr id="252" name="Google Shape;252;g1475c9b54ae_0_0"/>
          <p:cNvSpPr txBox="1"/>
          <p:nvPr>
            <p:ph idx="1" type="body"/>
          </p:nvPr>
        </p:nvSpPr>
        <p:spPr>
          <a:xfrm>
            <a:off x="311700" y="1245825"/>
            <a:ext cx="6090000" cy="3417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t/>
            </a:r>
            <a:endParaRPr sz="1600">
              <a:solidFill>
                <a:srgbClr val="222222"/>
              </a:solidFill>
              <a:highlight>
                <a:srgbClr val="FFFFFF"/>
              </a:highlight>
            </a:endParaRPr>
          </a:p>
          <a:p>
            <a:pPr indent="0" lvl="0" marL="0" rtl="0" algn="l">
              <a:lnSpc>
                <a:spcPct val="100000"/>
              </a:lnSpc>
              <a:spcBef>
                <a:spcPts val="1200"/>
              </a:spcBef>
              <a:spcAft>
                <a:spcPts val="0"/>
              </a:spcAft>
              <a:buSzPts val="1800"/>
              <a:buNone/>
            </a:pPr>
            <a:r>
              <a:rPr lang="en-US" sz="1400">
                <a:solidFill>
                  <a:srgbClr val="222222"/>
                </a:solidFill>
                <a:highlight>
                  <a:srgbClr val="FFFFFF"/>
                </a:highlight>
              </a:rPr>
              <a:t>"</a:t>
            </a:r>
            <a:r>
              <a:rPr b="1" i="1" lang="en-US" sz="1400">
                <a:solidFill>
                  <a:srgbClr val="222222"/>
                </a:solidFill>
                <a:highlight>
                  <a:srgbClr val="FFFFFF"/>
                </a:highlight>
              </a:rPr>
              <a:t>Figshare’s efforts</a:t>
            </a:r>
            <a:r>
              <a:rPr i="1" lang="en-US" sz="1400">
                <a:solidFill>
                  <a:srgbClr val="222222"/>
                </a:solidFill>
                <a:highlight>
                  <a:srgbClr val="FFFFFF"/>
                </a:highlight>
              </a:rPr>
              <a:t> to not only share and store but also enable citations for the range of scientific knowledge products </a:t>
            </a:r>
            <a:r>
              <a:rPr b="1" i="1" lang="en-US" sz="1400">
                <a:solidFill>
                  <a:srgbClr val="222222"/>
                </a:solidFill>
                <a:highlight>
                  <a:srgbClr val="FFFFFF"/>
                </a:highlight>
              </a:rPr>
              <a:t>are a valuable contribution to the global effort for open science</a:t>
            </a:r>
            <a:r>
              <a:rPr i="1" lang="en-US" sz="1400">
                <a:solidFill>
                  <a:srgbClr val="222222"/>
                </a:solidFill>
                <a:highlight>
                  <a:srgbClr val="FFFFFF"/>
                </a:highlight>
              </a:rPr>
              <a:t>. We acknowledge these efforts as </a:t>
            </a:r>
            <a:r>
              <a:rPr b="1" i="1" lang="en-US" sz="1400">
                <a:solidFill>
                  <a:srgbClr val="222222"/>
                </a:solidFill>
                <a:highlight>
                  <a:srgbClr val="FFFFFF"/>
                </a:highlight>
              </a:rPr>
              <a:t>contributing to the pillar of open scientific knowledge,</a:t>
            </a:r>
            <a:r>
              <a:rPr i="1" lang="en-US" sz="1400">
                <a:solidFill>
                  <a:srgbClr val="222222"/>
                </a:solidFill>
                <a:highlight>
                  <a:srgbClr val="FFFFFF"/>
                </a:highlight>
              </a:rPr>
              <a:t> but also to </a:t>
            </a:r>
            <a:r>
              <a:rPr b="1" i="1" lang="en-US" sz="1400">
                <a:solidFill>
                  <a:srgbClr val="222222"/>
                </a:solidFill>
                <a:highlight>
                  <a:srgbClr val="FFFFFF"/>
                </a:highlight>
              </a:rPr>
              <a:t>the transformation of research assessment based on a more comprehensive and equitable framework</a:t>
            </a:r>
            <a:r>
              <a:rPr i="1" lang="en-US" sz="1400">
                <a:solidFill>
                  <a:srgbClr val="222222"/>
                </a:solidFill>
                <a:highlight>
                  <a:srgbClr val="FFFFFF"/>
                </a:highlight>
              </a:rPr>
              <a:t>... I am pleased to welcome Figshare into the UNESCO Global Open Science Partnership. We look to the Global Open Science Partnership for </a:t>
            </a:r>
            <a:r>
              <a:rPr b="1" i="1" lang="en-US" sz="1400">
                <a:solidFill>
                  <a:srgbClr val="222222"/>
                </a:solidFill>
                <a:highlight>
                  <a:srgbClr val="FFFFFF"/>
                </a:highlight>
              </a:rPr>
              <a:t>technical advice and guidance as we support countries around the world to implement the [UNESCO Open Science] Recommendation.</a:t>
            </a:r>
            <a:r>
              <a:rPr lang="en-US" sz="1600">
                <a:solidFill>
                  <a:srgbClr val="222222"/>
                </a:solidFill>
                <a:highlight>
                  <a:srgbClr val="FFFFFF"/>
                </a:highlight>
              </a:rPr>
              <a:t>" </a:t>
            </a:r>
            <a:endParaRPr sz="1600">
              <a:solidFill>
                <a:srgbClr val="222222"/>
              </a:solidFill>
              <a:highlight>
                <a:srgbClr val="FFFFFF"/>
              </a:highlight>
            </a:endParaRPr>
          </a:p>
          <a:p>
            <a:pPr indent="0" lvl="0" marL="0" rtl="0" algn="r">
              <a:lnSpc>
                <a:spcPct val="100000"/>
              </a:lnSpc>
              <a:spcBef>
                <a:spcPts val="1200"/>
              </a:spcBef>
              <a:spcAft>
                <a:spcPts val="0"/>
              </a:spcAft>
              <a:buSzPts val="1800"/>
              <a:buNone/>
            </a:pPr>
            <a:r>
              <a:rPr b="1" lang="en-US" sz="1600">
                <a:solidFill>
                  <a:srgbClr val="222222"/>
                </a:solidFill>
                <a:highlight>
                  <a:srgbClr val="FFFFFF"/>
                </a:highlight>
              </a:rPr>
              <a:t>Ms. Shamila Nair-Bedouelle, </a:t>
            </a:r>
            <a:endParaRPr b="1" sz="1600">
              <a:solidFill>
                <a:srgbClr val="222222"/>
              </a:solidFill>
              <a:highlight>
                <a:srgbClr val="FFFFFF"/>
              </a:highlight>
            </a:endParaRPr>
          </a:p>
          <a:p>
            <a:pPr indent="0" lvl="0" marL="0" rtl="0" algn="r">
              <a:lnSpc>
                <a:spcPct val="100000"/>
              </a:lnSpc>
              <a:spcBef>
                <a:spcPts val="1200"/>
              </a:spcBef>
              <a:spcAft>
                <a:spcPts val="1200"/>
              </a:spcAft>
              <a:buSzPts val="1800"/>
              <a:buNone/>
            </a:pPr>
            <a:r>
              <a:rPr b="1" lang="en-US" sz="1600">
                <a:solidFill>
                  <a:srgbClr val="222222"/>
                </a:solidFill>
                <a:highlight>
                  <a:srgbClr val="FFFFFF"/>
                </a:highlight>
              </a:rPr>
              <a:t>Assistant Director General for Natural Sciences, UNESCO</a:t>
            </a:r>
            <a:endParaRPr b="1" sz="2300">
              <a:solidFill>
                <a:schemeClr val="dk1"/>
              </a:solidFill>
            </a:endParaRPr>
          </a:p>
        </p:txBody>
      </p:sp>
      <p:sp>
        <p:nvSpPr>
          <p:cNvPr id="253" name="Google Shape;253;g1475c9b54ae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54" name="Google Shape;254;g1475c9b54ae_0_0"/>
          <p:cNvSpPr txBox="1"/>
          <p:nvPr>
            <p:ph type="title"/>
          </p:nvPr>
        </p:nvSpPr>
        <p:spPr>
          <a:xfrm>
            <a:off x="311700" y="274325"/>
            <a:ext cx="7600200" cy="7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520"/>
              <a:buFont typeface="Merriweather Sans"/>
              <a:buNone/>
            </a:pPr>
            <a:r>
              <a:rPr b="1" lang="en-US"/>
              <a:t>Figshare partnership with </a:t>
            </a:r>
            <a:endParaRPr b="1"/>
          </a:p>
          <a:p>
            <a:pPr indent="0" lvl="0" marL="0" rtl="0" algn="l">
              <a:lnSpc>
                <a:spcPct val="100000"/>
              </a:lnSpc>
              <a:spcBef>
                <a:spcPts val="0"/>
              </a:spcBef>
              <a:spcAft>
                <a:spcPts val="0"/>
              </a:spcAft>
              <a:buClr>
                <a:schemeClr val="dk1"/>
              </a:buClr>
              <a:buSzPts val="2520"/>
              <a:buFont typeface="Merriweather Sans"/>
              <a:buNone/>
            </a:pPr>
            <a:r>
              <a:rPr b="1" lang="en-US"/>
              <a:t>UNESCO Global Open Science</a:t>
            </a:r>
            <a:r>
              <a:rPr lang="en-US" sz="2940"/>
              <a:t> </a:t>
            </a:r>
            <a:endParaRPr sz="2940"/>
          </a:p>
          <a:p>
            <a:pPr indent="0" lvl="0" marL="0" rtl="0" algn="l">
              <a:lnSpc>
                <a:spcPct val="100000"/>
              </a:lnSpc>
              <a:spcBef>
                <a:spcPts val="0"/>
              </a:spcBef>
              <a:spcAft>
                <a:spcPts val="0"/>
              </a:spcAft>
              <a:buSzPts val="3600"/>
              <a:buNone/>
            </a:pPr>
            <a:r>
              <a:t/>
            </a:r>
            <a:endParaRPr sz="2940"/>
          </a:p>
        </p:txBody>
      </p:sp>
      <p:sp>
        <p:nvSpPr>
          <p:cNvPr id="255" name="Google Shape;255;g1475c9b54ae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1475c9b54ae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7" name="Google Shape;257;g1475c9b54ae_0_0"/>
          <p:cNvPicPr preferRelativeResize="0"/>
          <p:nvPr/>
        </p:nvPicPr>
        <p:blipFill rotWithShape="1">
          <a:blip r:embed="rId3">
            <a:alphaModFix/>
          </a:blip>
          <a:srcRect b="0" l="0" r="0" t="0"/>
          <a:stretch/>
        </p:blipFill>
        <p:spPr>
          <a:xfrm>
            <a:off x="6391600" y="1656050"/>
            <a:ext cx="2752400" cy="1831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61" name="Shape 261"/>
        <p:cNvGrpSpPr/>
        <p:nvPr/>
      </p:nvGrpSpPr>
      <p:grpSpPr>
        <a:xfrm>
          <a:off x="0" y="0"/>
          <a:ext cx="0" cy="0"/>
          <a:chOff x="0" y="0"/>
          <a:chExt cx="0" cy="0"/>
        </a:xfrm>
      </p:grpSpPr>
      <p:sp>
        <p:nvSpPr>
          <p:cNvPr id="262" name="Google Shape;262;g1475c9b54ae_0_14"/>
          <p:cNvSpPr txBox="1"/>
          <p:nvPr>
            <p:ph idx="1" type="body"/>
          </p:nvPr>
        </p:nvSpPr>
        <p:spPr>
          <a:xfrm>
            <a:off x="311700" y="1698775"/>
            <a:ext cx="5122800" cy="286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200"/>
              <a:buNone/>
            </a:pPr>
            <a:r>
              <a:rPr b="1" lang="en-US" sz="2400">
                <a:solidFill>
                  <a:schemeClr val="dk1"/>
                </a:solidFill>
              </a:rPr>
              <a:t>The State of Open Data Annual Report</a:t>
            </a:r>
            <a:endParaRPr b="1" sz="2400">
              <a:solidFill>
                <a:schemeClr val="dk1"/>
              </a:solidFill>
            </a:endParaRPr>
          </a:p>
          <a:p>
            <a:pPr indent="0" lvl="0" marL="0" rtl="0" algn="l">
              <a:lnSpc>
                <a:spcPct val="100000"/>
              </a:lnSpc>
              <a:spcBef>
                <a:spcPts val="1200"/>
              </a:spcBef>
              <a:spcAft>
                <a:spcPts val="0"/>
              </a:spcAft>
              <a:buSzPts val="1200"/>
              <a:buNone/>
            </a:pPr>
            <a:r>
              <a:rPr lang="en-US" sz="2200">
                <a:solidFill>
                  <a:schemeClr val="dk1"/>
                </a:solidFill>
              </a:rPr>
              <a:t>We conduct and report on the leading survey into opinions on open data, with 26,000 respondents to date.</a:t>
            </a:r>
            <a:endParaRPr sz="2200">
              <a:solidFill>
                <a:schemeClr val="dk1"/>
              </a:solidFill>
            </a:endParaRPr>
          </a:p>
          <a:p>
            <a:pPr indent="0" lvl="0" marL="0" rtl="0" algn="l">
              <a:lnSpc>
                <a:spcPct val="100000"/>
              </a:lnSpc>
              <a:spcBef>
                <a:spcPts val="1200"/>
              </a:spcBef>
              <a:spcAft>
                <a:spcPts val="1200"/>
              </a:spcAft>
              <a:buSzPts val="1200"/>
              <a:buNone/>
            </a:pPr>
            <a:r>
              <a:rPr lang="en-US" sz="2200">
                <a:solidFill>
                  <a:schemeClr val="dk1"/>
                </a:solidFill>
              </a:rPr>
              <a:t>Decision makers work with us to define best practices.</a:t>
            </a:r>
            <a:endParaRPr sz="2200">
              <a:solidFill>
                <a:schemeClr val="dk1"/>
              </a:solidFill>
            </a:endParaRPr>
          </a:p>
        </p:txBody>
      </p:sp>
      <p:sp>
        <p:nvSpPr>
          <p:cNvPr id="263" name="Google Shape;263;g1475c9b54ae_0_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64" name="Google Shape;264;g1475c9b54ae_0_14"/>
          <p:cNvSpPr txBox="1"/>
          <p:nvPr>
            <p:ph type="title"/>
          </p:nvPr>
        </p:nvSpPr>
        <p:spPr>
          <a:xfrm>
            <a:off x="311700" y="274325"/>
            <a:ext cx="7914900" cy="7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Merriweather Sans"/>
              <a:buNone/>
            </a:pPr>
            <a:r>
              <a:rPr b="1" lang="en-US"/>
              <a:t>Figshare contributes to the global data ecosystem</a:t>
            </a:r>
            <a:endParaRPr b="1"/>
          </a:p>
        </p:txBody>
      </p:sp>
      <p:sp>
        <p:nvSpPr>
          <p:cNvPr id="265" name="Google Shape;265;g1475c9b54ae_0_1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1475c9b54ae_0_1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 name="Google Shape;267;g1475c9b54ae_0_14"/>
          <p:cNvPicPr preferRelativeResize="0"/>
          <p:nvPr/>
        </p:nvPicPr>
        <p:blipFill rotWithShape="1">
          <a:blip r:embed="rId3">
            <a:alphaModFix/>
          </a:blip>
          <a:srcRect b="0" l="0" r="0" t="0"/>
          <a:stretch/>
        </p:blipFill>
        <p:spPr>
          <a:xfrm>
            <a:off x="5434350" y="1397125"/>
            <a:ext cx="1121443" cy="1585913"/>
          </a:xfrm>
          <a:prstGeom prst="rect">
            <a:avLst/>
          </a:prstGeom>
          <a:noFill/>
          <a:ln>
            <a:noFill/>
          </a:ln>
        </p:spPr>
      </p:pic>
      <p:pic>
        <p:nvPicPr>
          <p:cNvPr id="268" name="Google Shape;268;g1475c9b54ae_0_14"/>
          <p:cNvPicPr preferRelativeResize="0"/>
          <p:nvPr/>
        </p:nvPicPr>
        <p:blipFill rotWithShape="1">
          <a:blip r:embed="rId4">
            <a:alphaModFix/>
          </a:blip>
          <a:srcRect b="0" l="0" r="0" t="0"/>
          <a:stretch/>
        </p:blipFill>
        <p:spPr>
          <a:xfrm>
            <a:off x="6628091" y="1397127"/>
            <a:ext cx="1121443" cy="1591230"/>
          </a:xfrm>
          <a:prstGeom prst="rect">
            <a:avLst/>
          </a:prstGeom>
          <a:noFill/>
          <a:ln>
            <a:noFill/>
          </a:ln>
        </p:spPr>
      </p:pic>
      <p:pic>
        <p:nvPicPr>
          <p:cNvPr id="269" name="Google Shape;269;g1475c9b54ae_0_14"/>
          <p:cNvPicPr preferRelativeResize="0"/>
          <p:nvPr/>
        </p:nvPicPr>
        <p:blipFill rotWithShape="1">
          <a:blip r:embed="rId5">
            <a:alphaModFix/>
          </a:blip>
          <a:srcRect b="0" l="0" r="0" t="0"/>
          <a:stretch/>
        </p:blipFill>
        <p:spPr>
          <a:xfrm>
            <a:off x="7821830" y="1397126"/>
            <a:ext cx="1121443" cy="1592767"/>
          </a:xfrm>
          <a:prstGeom prst="rect">
            <a:avLst/>
          </a:prstGeom>
          <a:noFill/>
          <a:ln>
            <a:noFill/>
          </a:ln>
        </p:spPr>
      </p:pic>
      <p:pic>
        <p:nvPicPr>
          <p:cNvPr id="270" name="Google Shape;270;g1475c9b54ae_0_14"/>
          <p:cNvPicPr preferRelativeResize="0"/>
          <p:nvPr/>
        </p:nvPicPr>
        <p:blipFill rotWithShape="1">
          <a:blip r:embed="rId6">
            <a:alphaModFix/>
          </a:blip>
          <a:srcRect b="0" l="0" r="0" t="0"/>
          <a:stretch/>
        </p:blipFill>
        <p:spPr>
          <a:xfrm>
            <a:off x="5434350" y="3023525"/>
            <a:ext cx="1121443" cy="1587469"/>
          </a:xfrm>
          <a:prstGeom prst="rect">
            <a:avLst/>
          </a:prstGeom>
          <a:noFill/>
          <a:ln>
            <a:noFill/>
          </a:ln>
        </p:spPr>
      </p:pic>
      <p:pic>
        <p:nvPicPr>
          <p:cNvPr id="271" name="Google Shape;271;g1475c9b54ae_0_14"/>
          <p:cNvPicPr preferRelativeResize="0"/>
          <p:nvPr/>
        </p:nvPicPr>
        <p:blipFill rotWithShape="1">
          <a:blip r:embed="rId7">
            <a:alphaModFix/>
          </a:blip>
          <a:srcRect b="0" l="0" r="0" t="0"/>
          <a:stretch/>
        </p:blipFill>
        <p:spPr>
          <a:xfrm>
            <a:off x="6628091" y="3019792"/>
            <a:ext cx="1121443" cy="1594940"/>
          </a:xfrm>
          <a:prstGeom prst="rect">
            <a:avLst/>
          </a:prstGeom>
          <a:noFill/>
          <a:ln>
            <a:noFill/>
          </a:ln>
        </p:spPr>
      </p:pic>
      <p:pic>
        <p:nvPicPr>
          <p:cNvPr id="272" name="Google Shape;272;g1475c9b54ae_0_14"/>
          <p:cNvPicPr preferRelativeResize="0"/>
          <p:nvPr/>
        </p:nvPicPr>
        <p:blipFill rotWithShape="1">
          <a:blip r:embed="rId8">
            <a:alphaModFix/>
          </a:blip>
          <a:srcRect b="0" l="0" r="0" t="0"/>
          <a:stretch/>
        </p:blipFill>
        <p:spPr>
          <a:xfrm>
            <a:off x="7821831" y="3023525"/>
            <a:ext cx="1121443" cy="1594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76" name="Shape 276"/>
        <p:cNvGrpSpPr/>
        <p:nvPr/>
      </p:nvGrpSpPr>
      <p:grpSpPr>
        <a:xfrm>
          <a:off x="0" y="0"/>
          <a:ext cx="0" cy="0"/>
          <a:chOff x="0" y="0"/>
          <a:chExt cx="0" cy="0"/>
        </a:xfrm>
      </p:grpSpPr>
      <p:sp>
        <p:nvSpPr>
          <p:cNvPr id="277" name="Google Shape;277;g138515a3bcb_0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78" name="Google Shape;278;g138515a3bcb_0_36"/>
          <p:cNvSpPr txBox="1"/>
          <p:nvPr>
            <p:ph type="title"/>
          </p:nvPr>
        </p:nvSpPr>
        <p:spPr>
          <a:xfrm>
            <a:off x="311700" y="274325"/>
            <a:ext cx="8709300" cy="75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77776"/>
              <a:buFont typeface="Merriweather Sans"/>
              <a:buNone/>
            </a:pPr>
            <a:r>
              <a:rPr b="1" lang="en-US"/>
              <a:t>Figshare large scale Open Science projects support nations around the world</a:t>
            </a:r>
            <a:endParaRPr b="1" sz="3600"/>
          </a:p>
          <a:p>
            <a:pPr indent="0" lvl="0" marL="0" rtl="0" algn="l">
              <a:lnSpc>
                <a:spcPct val="100000"/>
              </a:lnSpc>
              <a:spcBef>
                <a:spcPts val="0"/>
              </a:spcBef>
              <a:spcAft>
                <a:spcPts val="0"/>
              </a:spcAft>
              <a:buSzPct val="111111"/>
              <a:buNone/>
            </a:pPr>
            <a:r>
              <a:t/>
            </a:r>
            <a:endParaRPr/>
          </a:p>
        </p:txBody>
      </p:sp>
      <p:pic>
        <p:nvPicPr>
          <p:cNvPr id="279" name="Google Shape;279;g138515a3bcb_0_36"/>
          <p:cNvPicPr preferRelativeResize="0"/>
          <p:nvPr/>
        </p:nvPicPr>
        <p:blipFill rotWithShape="1">
          <a:blip r:embed="rId3">
            <a:alphaModFix/>
          </a:blip>
          <a:srcRect b="0" l="0" r="0" t="0"/>
          <a:stretch/>
        </p:blipFill>
        <p:spPr>
          <a:xfrm>
            <a:off x="1610350" y="2133148"/>
            <a:ext cx="2234049" cy="1239500"/>
          </a:xfrm>
          <a:prstGeom prst="rect">
            <a:avLst/>
          </a:prstGeom>
          <a:noFill/>
          <a:ln>
            <a:noFill/>
          </a:ln>
        </p:spPr>
      </p:pic>
      <p:pic>
        <p:nvPicPr>
          <p:cNvPr id="280" name="Google Shape;280;g138515a3bcb_0_36"/>
          <p:cNvPicPr preferRelativeResize="0"/>
          <p:nvPr/>
        </p:nvPicPr>
        <p:blipFill rotWithShape="1">
          <a:blip r:embed="rId4">
            <a:alphaModFix/>
          </a:blip>
          <a:srcRect b="0" l="0" r="0" t="0"/>
          <a:stretch/>
        </p:blipFill>
        <p:spPr>
          <a:xfrm>
            <a:off x="5208013" y="2133150"/>
            <a:ext cx="2479025" cy="1239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84" name="Shape 284"/>
        <p:cNvGrpSpPr/>
        <p:nvPr/>
      </p:nvGrpSpPr>
      <p:grpSpPr>
        <a:xfrm>
          <a:off x="0" y="0"/>
          <a:ext cx="0" cy="0"/>
          <a:chOff x="0" y="0"/>
          <a:chExt cx="0" cy="0"/>
        </a:xfrm>
      </p:grpSpPr>
      <p:sp>
        <p:nvSpPr>
          <p:cNvPr id="285" name="Google Shape;285;g1491bca3a01_0_63"/>
          <p:cNvSpPr txBox="1"/>
          <p:nvPr>
            <p:ph idx="1" type="body"/>
          </p:nvPr>
        </p:nvSpPr>
        <p:spPr>
          <a:xfrm>
            <a:off x="182875" y="1667300"/>
            <a:ext cx="4631400" cy="319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200"/>
              <a:buNone/>
            </a:pPr>
            <a:br>
              <a:rPr lang="en-US" sz="1700">
                <a:solidFill>
                  <a:schemeClr val="dk1"/>
                </a:solidFill>
              </a:rPr>
            </a:br>
            <a:endParaRPr sz="17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US" sz="1500">
                <a:solidFill>
                  <a:schemeClr val="dk1"/>
                </a:solidFill>
              </a:rPr>
              <a:t> </a:t>
            </a:r>
            <a:r>
              <a:rPr lang="en-US" sz="1500">
                <a:solidFill>
                  <a:schemeClr val="dk1"/>
                </a:solidFill>
              </a:rPr>
              <a:t>Digital Science / Dimensions have partnered with the Training Centre in Communication (TCC Africa) since 2019 to:</a:t>
            </a:r>
            <a:endParaRPr sz="1500">
              <a:solidFill>
                <a:schemeClr val="dk1"/>
              </a:solidFill>
            </a:endParaRPr>
          </a:p>
          <a:p>
            <a:pPr indent="-323850" lvl="0" marL="457200" rtl="0" algn="l">
              <a:lnSpc>
                <a:spcPct val="100000"/>
              </a:lnSpc>
              <a:spcBef>
                <a:spcPts val="1200"/>
              </a:spcBef>
              <a:spcAft>
                <a:spcPts val="0"/>
              </a:spcAft>
              <a:buClr>
                <a:schemeClr val="dk1"/>
              </a:buClr>
              <a:buSzPts val="1500"/>
              <a:buChar char="●"/>
            </a:pPr>
            <a:r>
              <a:rPr lang="en-US" sz="1500">
                <a:solidFill>
                  <a:schemeClr val="dk1"/>
                </a:solidFill>
              </a:rPr>
              <a:t>provide solutions to support provision of high quality research in Africa.</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US" sz="1500">
                <a:solidFill>
                  <a:schemeClr val="dk1"/>
                </a:solidFill>
              </a:rPr>
              <a:t>increase use and awareness of Open Access (OA) content by African researchers</a:t>
            </a:r>
            <a:endParaRPr sz="1500">
              <a:solidFill>
                <a:schemeClr val="dk1"/>
              </a:solidFill>
            </a:endParaRPr>
          </a:p>
          <a:p>
            <a:pPr indent="-323850" lvl="0" marL="457200" rtl="0" algn="l">
              <a:lnSpc>
                <a:spcPct val="100000"/>
              </a:lnSpc>
              <a:spcBef>
                <a:spcPts val="0"/>
              </a:spcBef>
              <a:spcAft>
                <a:spcPts val="0"/>
              </a:spcAft>
              <a:buClr>
                <a:schemeClr val="dk1"/>
              </a:buClr>
              <a:buSzPts val="1500"/>
              <a:buChar char="●"/>
            </a:pPr>
            <a:r>
              <a:rPr lang="en-US" sz="1500">
                <a:solidFill>
                  <a:schemeClr val="dk1"/>
                </a:solidFill>
              </a:rPr>
              <a:t>increase African Journals’ research output included in Dimensions Data</a:t>
            </a:r>
            <a:endParaRPr sz="1500">
              <a:solidFill>
                <a:schemeClr val="dk1"/>
              </a:solidFill>
            </a:endParaRPr>
          </a:p>
          <a:p>
            <a:pPr indent="0" lvl="0" marL="0" rtl="0" algn="l">
              <a:lnSpc>
                <a:spcPct val="100000"/>
              </a:lnSpc>
              <a:spcBef>
                <a:spcPts val="1200"/>
              </a:spcBef>
              <a:spcAft>
                <a:spcPts val="0"/>
              </a:spcAft>
              <a:buSzPts val="1200"/>
              <a:buNone/>
            </a:pPr>
            <a:r>
              <a:rPr lang="en-US" sz="1500">
                <a:solidFill>
                  <a:schemeClr val="dk1"/>
                </a:solidFill>
              </a:rPr>
              <a:t>We are currently working in a partnership with TCC Africa to bring figshare to Zambia (national development plans and SDGs monitoring initiative)</a:t>
            </a:r>
            <a:endParaRPr sz="1500">
              <a:solidFill>
                <a:schemeClr val="dk1"/>
              </a:solidFill>
            </a:endParaRPr>
          </a:p>
          <a:p>
            <a:pPr indent="0" lvl="0" marL="0" rtl="0" algn="l">
              <a:lnSpc>
                <a:spcPct val="115000"/>
              </a:lnSpc>
              <a:spcBef>
                <a:spcPts val="1200"/>
              </a:spcBef>
              <a:spcAft>
                <a:spcPts val="0"/>
              </a:spcAft>
              <a:buSzPts val="1200"/>
              <a:buNone/>
            </a:pPr>
            <a:r>
              <a:t/>
            </a:r>
            <a:endParaRPr sz="1700">
              <a:solidFill>
                <a:schemeClr val="dk1"/>
              </a:solidFill>
            </a:endParaRPr>
          </a:p>
          <a:p>
            <a:pPr indent="0" lvl="0" marL="0" rtl="0" algn="l">
              <a:lnSpc>
                <a:spcPct val="115000"/>
              </a:lnSpc>
              <a:spcBef>
                <a:spcPts val="1200"/>
              </a:spcBef>
              <a:spcAft>
                <a:spcPts val="1200"/>
              </a:spcAft>
              <a:buSzPts val="1800"/>
              <a:buNone/>
            </a:pPr>
            <a:r>
              <a:t/>
            </a:r>
            <a:endParaRPr sz="1700">
              <a:solidFill>
                <a:schemeClr val="dk1"/>
              </a:solidFill>
            </a:endParaRPr>
          </a:p>
        </p:txBody>
      </p:sp>
      <p:sp>
        <p:nvSpPr>
          <p:cNvPr id="286" name="Google Shape;286;g1491bca3a01_0_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87" name="Google Shape;287;g1491bca3a01_0_63"/>
          <p:cNvSpPr txBox="1"/>
          <p:nvPr>
            <p:ph type="title"/>
          </p:nvPr>
        </p:nvSpPr>
        <p:spPr>
          <a:xfrm>
            <a:off x="260700" y="167650"/>
            <a:ext cx="8622600" cy="75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69998"/>
              <a:buFont typeface="Merriweather Sans"/>
              <a:buNone/>
            </a:pPr>
            <a:r>
              <a:rPr lang="en-US"/>
              <a:t>                     </a:t>
            </a:r>
            <a:r>
              <a:rPr b="1" lang="en-US" sz="4000"/>
              <a:t>S</a:t>
            </a:r>
            <a:r>
              <a:rPr b="1" lang="en-US" sz="4000"/>
              <a:t>upporting Open Science movement in Africa for Africa</a:t>
            </a:r>
            <a:endParaRPr/>
          </a:p>
        </p:txBody>
      </p:sp>
      <p:pic>
        <p:nvPicPr>
          <p:cNvPr id="288" name="Google Shape;288;g1491bca3a01_0_63"/>
          <p:cNvPicPr preferRelativeResize="0"/>
          <p:nvPr/>
        </p:nvPicPr>
        <p:blipFill rotWithShape="1">
          <a:blip r:embed="rId3">
            <a:alphaModFix/>
          </a:blip>
          <a:srcRect b="0" l="0" r="0" t="0"/>
          <a:stretch/>
        </p:blipFill>
        <p:spPr>
          <a:xfrm>
            <a:off x="467747" y="380986"/>
            <a:ext cx="1972299" cy="542375"/>
          </a:xfrm>
          <a:prstGeom prst="rect">
            <a:avLst/>
          </a:prstGeom>
          <a:noFill/>
          <a:ln>
            <a:noFill/>
          </a:ln>
        </p:spPr>
      </p:pic>
      <p:pic>
        <p:nvPicPr>
          <p:cNvPr id="289" name="Google Shape;289;g1491bca3a01_0_63"/>
          <p:cNvPicPr preferRelativeResize="0"/>
          <p:nvPr/>
        </p:nvPicPr>
        <p:blipFill rotWithShape="1">
          <a:blip r:embed="rId4">
            <a:alphaModFix/>
          </a:blip>
          <a:srcRect b="0" l="0" r="0" t="0"/>
          <a:stretch/>
        </p:blipFill>
        <p:spPr>
          <a:xfrm>
            <a:off x="4989299" y="1525325"/>
            <a:ext cx="4031861" cy="2535938"/>
          </a:xfrm>
          <a:prstGeom prst="rect">
            <a:avLst/>
          </a:prstGeom>
          <a:noFill/>
          <a:ln>
            <a:noFill/>
          </a:ln>
        </p:spPr>
      </p:pic>
      <p:sp>
        <p:nvSpPr>
          <p:cNvPr id="290" name="Google Shape;290;g1491bca3a01_0_63"/>
          <p:cNvSpPr txBox="1"/>
          <p:nvPr>
            <p:ph type="title"/>
          </p:nvPr>
        </p:nvSpPr>
        <p:spPr>
          <a:xfrm>
            <a:off x="6053775" y="4022150"/>
            <a:ext cx="2723100" cy="492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29032"/>
              <a:buNone/>
            </a:pPr>
            <a:r>
              <a:rPr b="1" lang="en-US" sz="3100"/>
              <a:t>Pillars 1 &amp; 7</a:t>
            </a:r>
            <a:endParaRPr b="1" sz="3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94" name="Shape 294"/>
        <p:cNvGrpSpPr/>
        <p:nvPr/>
      </p:nvGrpSpPr>
      <p:grpSpPr>
        <a:xfrm>
          <a:off x="0" y="0"/>
          <a:ext cx="0" cy="0"/>
          <a:chOff x="0" y="0"/>
          <a:chExt cx="0" cy="0"/>
        </a:xfrm>
      </p:grpSpPr>
      <p:sp>
        <p:nvSpPr>
          <p:cNvPr id="295" name="Google Shape;295;g1491bca3a01_0_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96" name="Google Shape;296;g1491bca3a01_0_120"/>
          <p:cNvSpPr txBox="1"/>
          <p:nvPr>
            <p:ph type="title"/>
          </p:nvPr>
        </p:nvSpPr>
        <p:spPr>
          <a:xfrm>
            <a:off x="217200" y="0"/>
            <a:ext cx="8709600" cy="75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69999"/>
              <a:buFont typeface="Merriweather Sans"/>
              <a:buNone/>
            </a:pPr>
            <a:r>
              <a:rPr b="1" lang="en-US" sz="4000"/>
              <a:t>Tracking </a:t>
            </a:r>
            <a:r>
              <a:rPr b="1" lang="en-US" sz="4000"/>
              <a:t>research for development</a:t>
            </a:r>
            <a:endParaRPr b="1" sz="4000"/>
          </a:p>
          <a:p>
            <a:pPr indent="0" lvl="0" marL="0" rtl="0" algn="l">
              <a:lnSpc>
                <a:spcPct val="100000"/>
              </a:lnSpc>
              <a:spcBef>
                <a:spcPts val="0"/>
              </a:spcBef>
              <a:spcAft>
                <a:spcPts val="0"/>
              </a:spcAft>
              <a:buSzPct val="111111"/>
              <a:buNone/>
            </a:pPr>
            <a:r>
              <a:t/>
            </a:r>
            <a:endParaRPr/>
          </a:p>
        </p:txBody>
      </p:sp>
      <p:sp>
        <p:nvSpPr>
          <p:cNvPr id="297" name="Google Shape;297;g1491bca3a01_0_120"/>
          <p:cNvSpPr/>
          <p:nvPr/>
        </p:nvSpPr>
        <p:spPr>
          <a:xfrm flipH="1">
            <a:off x="5365375" y="2100650"/>
            <a:ext cx="3285775" cy="1475600"/>
          </a:xfrm>
          <a:prstGeom prst="flowChart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2500" u="none" cap="none" strike="noStrike">
                <a:solidFill>
                  <a:schemeClr val="dk1"/>
                </a:solidFill>
                <a:highlight>
                  <a:srgbClr val="F0EFEC"/>
                </a:highlight>
                <a:latin typeface="Roboto"/>
                <a:ea typeface="Roboto"/>
                <a:cs typeface="Roboto"/>
                <a:sym typeface="Roboto"/>
              </a:rPr>
              <a:t>4,515</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University of Zambia publications  output (1965-2022)</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8" name="Google Shape;298;g1491bca3a01_0_120"/>
          <p:cNvPicPr preferRelativeResize="0"/>
          <p:nvPr/>
        </p:nvPicPr>
        <p:blipFill rotWithShape="1">
          <a:blip r:embed="rId3">
            <a:alphaModFix/>
          </a:blip>
          <a:srcRect b="0" l="0" r="0" t="0"/>
          <a:stretch/>
        </p:blipFill>
        <p:spPr>
          <a:xfrm>
            <a:off x="97975" y="685800"/>
            <a:ext cx="4945376" cy="4305300"/>
          </a:xfrm>
          <a:prstGeom prst="rect">
            <a:avLst/>
          </a:prstGeom>
          <a:noFill/>
          <a:ln>
            <a:noFill/>
          </a:ln>
        </p:spPr>
      </p:pic>
      <p:pic>
        <p:nvPicPr>
          <p:cNvPr id="299" name="Google Shape;299;g1491bca3a01_0_120"/>
          <p:cNvPicPr preferRelativeResize="0"/>
          <p:nvPr/>
        </p:nvPicPr>
        <p:blipFill rotWithShape="1">
          <a:blip r:embed="rId4">
            <a:alphaModFix/>
          </a:blip>
          <a:srcRect b="0" l="0" r="0" t="0"/>
          <a:stretch/>
        </p:blipFill>
        <p:spPr>
          <a:xfrm>
            <a:off x="2592150" y="2241225"/>
            <a:ext cx="1716838" cy="1475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14b3e1f58d4_2_7"/>
          <p:cNvSpPr txBox="1"/>
          <p:nvPr>
            <p:ph type="title"/>
          </p:nvPr>
        </p:nvSpPr>
        <p:spPr>
          <a:xfrm>
            <a:off x="73875" y="1371600"/>
            <a:ext cx="4806600" cy="1497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80000"/>
              </a:lnSpc>
              <a:spcBef>
                <a:spcPts val="0"/>
              </a:spcBef>
              <a:spcAft>
                <a:spcPts val="0"/>
              </a:spcAft>
              <a:buSzPct val="111111"/>
              <a:buNone/>
            </a:pPr>
            <a:r>
              <a:rPr lang="en-US"/>
              <a:t>2021-Date</a:t>
            </a:r>
            <a:endParaRPr/>
          </a:p>
          <a:p>
            <a:pPr indent="0" lvl="0" marL="0" rtl="0" algn="l">
              <a:lnSpc>
                <a:spcPct val="80000"/>
              </a:lnSpc>
              <a:spcBef>
                <a:spcPts val="0"/>
              </a:spcBef>
              <a:spcAft>
                <a:spcPts val="0"/>
              </a:spcAft>
              <a:buSzPct val="192585"/>
              <a:buNone/>
            </a:pPr>
            <a:r>
              <a:rPr lang="en-US" sz="2077"/>
              <a:t>Launched Open Access research discovery solution Dimensions in 12  countries, in partnership with SGCI, Ministries of  Education and Library Consortia</a:t>
            </a:r>
            <a:endParaRPr sz="2077"/>
          </a:p>
        </p:txBody>
      </p:sp>
      <p:sp>
        <p:nvSpPr>
          <p:cNvPr id="306" name="Google Shape;306;g14b3e1f58d4_2_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307" name="Google Shape;307;g14b3e1f58d4_2_7"/>
          <p:cNvPicPr preferRelativeResize="0"/>
          <p:nvPr/>
        </p:nvPicPr>
        <p:blipFill rotWithShape="1">
          <a:blip r:embed="rId3">
            <a:alphaModFix/>
          </a:blip>
          <a:srcRect b="0" l="0" r="0" t="0"/>
          <a:stretch/>
        </p:blipFill>
        <p:spPr>
          <a:xfrm>
            <a:off x="0" y="3036510"/>
            <a:ext cx="9144001" cy="2164129"/>
          </a:xfrm>
          <a:prstGeom prst="rect">
            <a:avLst/>
          </a:prstGeom>
          <a:noFill/>
          <a:ln>
            <a:noFill/>
          </a:ln>
        </p:spPr>
      </p:pic>
      <p:pic>
        <p:nvPicPr>
          <p:cNvPr id="308" name="Google Shape;308;g14b3e1f58d4_2_7"/>
          <p:cNvPicPr preferRelativeResize="0"/>
          <p:nvPr/>
        </p:nvPicPr>
        <p:blipFill rotWithShape="1">
          <a:blip r:embed="rId4">
            <a:alphaModFix/>
          </a:blip>
          <a:srcRect b="0" l="0" r="0" t="0"/>
          <a:stretch/>
        </p:blipFill>
        <p:spPr>
          <a:xfrm>
            <a:off x="5325125" y="77650"/>
            <a:ext cx="3696020" cy="2494101"/>
          </a:xfrm>
          <a:prstGeom prst="rect">
            <a:avLst/>
          </a:prstGeom>
          <a:noFill/>
          <a:ln>
            <a:noFill/>
          </a:ln>
        </p:spPr>
      </p:pic>
      <p:pic>
        <p:nvPicPr>
          <p:cNvPr id="309" name="Google Shape;309;g14b3e1f58d4_2_7"/>
          <p:cNvPicPr preferRelativeResize="0"/>
          <p:nvPr/>
        </p:nvPicPr>
        <p:blipFill rotWithShape="1">
          <a:blip r:embed="rId5">
            <a:alphaModFix/>
          </a:blip>
          <a:srcRect b="0" l="0" r="0" t="0"/>
          <a:stretch/>
        </p:blipFill>
        <p:spPr>
          <a:xfrm>
            <a:off x="467747" y="380986"/>
            <a:ext cx="1972299" cy="542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13883b6fcde_0_2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315" name="Google Shape;315;g13883b6fcde_0_223"/>
          <p:cNvPicPr preferRelativeResize="0"/>
          <p:nvPr/>
        </p:nvPicPr>
        <p:blipFill rotWithShape="1">
          <a:blip r:embed="rId3">
            <a:alphaModFix/>
          </a:blip>
          <a:srcRect b="0" l="0" r="0" t="0"/>
          <a:stretch/>
        </p:blipFill>
        <p:spPr>
          <a:xfrm>
            <a:off x="1777538" y="93188"/>
            <a:ext cx="5588926" cy="49571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1491bca3a01_0_507"/>
          <p:cNvSpPr/>
          <p:nvPr/>
        </p:nvSpPr>
        <p:spPr>
          <a:xfrm>
            <a:off x="6448425" y="0"/>
            <a:ext cx="2695800" cy="5143500"/>
          </a:xfrm>
          <a:prstGeom prst="rect">
            <a:avLst/>
          </a:prstGeom>
          <a:solidFill>
            <a:srgbClr val="F8F8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1491bca3a01_0_507"/>
          <p:cNvSpPr txBox="1"/>
          <p:nvPr>
            <p:ph idx="12" type="sldNum"/>
          </p:nvPr>
        </p:nvSpPr>
        <p:spPr>
          <a:xfrm>
            <a:off x="8472458" y="4749973"/>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62" name="Google Shape;162;g1491bca3a01_0_507"/>
          <p:cNvSpPr txBox="1"/>
          <p:nvPr>
            <p:ph type="title"/>
          </p:nvPr>
        </p:nvSpPr>
        <p:spPr>
          <a:xfrm>
            <a:off x="311700" y="274323"/>
            <a:ext cx="5628900" cy="50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520"/>
              <a:buFont typeface="Merriweather Sans"/>
              <a:buNone/>
            </a:pPr>
            <a:r>
              <a:rPr b="1" lang="en-US" sz="3620"/>
              <a:t>Agenda</a:t>
            </a:r>
            <a:endParaRPr b="1" sz="3620"/>
          </a:p>
        </p:txBody>
      </p:sp>
      <p:sp>
        <p:nvSpPr>
          <p:cNvPr id="163" name="Google Shape;163;g1491bca3a01_0_507"/>
          <p:cNvSpPr txBox="1"/>
          <p:nvPr>
            <p:ph idx="1" type="body"/>
          </p:nvPr>
        </p:nvSpPr>
        <p:spPr>
          <a:xfrm>
            <a:off x="311700" y="1304925"/>
            <a:ext cx="5517600" cy="32409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US">
                <a:solidFill>
                  <a:schemeClr val="dk1"/>
                </a:solidFill>
              </a:rPr>
              <a:t>Introduction - the Open landscape</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Figshare, an integrated </a:t>
            </a:r>
            <a:r>
              <a:rPr lang="en-US">
                <a:solidFill>
                  <a:schemeClr val="dk1"/>
                </a:solidFill>
              </a:rPr>
              <a:t>software as a service </a:t>
            </a:r>
            <a:r>
              <a:rPr lang="en-US">
                <a:solidFill>
                  <a:schemeClr val="dk1"/>
                </a:solidFill>
              </a:rPr>
              <a:t>solution</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Supporting Open Science - </a:t>
            </a:r>
            <a:r>
              <a:rPr lang="en-US">
                <a:solidFill>
                  <a:schemeClr val="dk1"/>
                </a:solidFill>
              </a:rPr>
              <a:t>thought leadership initiatives (Africa)</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g14b0447aae6_7_43"/>
          <p:cNvSpPr/>
          <p:nvPr/>
        </p:nvSpPr>
        <p:spPr>
          <a:xfrm>
            <a:off x="1143" y="0"/>
            <a:ext cx="9141714" cy="514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321" name="Google Shape;321;g14b0447aae6_7_43"/>
          <p:cNvPicPr preferRelativeResize="0"/>
          <p:nvPr/>
        </p:nvPicPr>
        <p:blipFill rotWithShape="1">
          <a:blip r:embed="rId3">
            <a:alphaModFix/>
          </a:blip>
          <a:srcRect b="24001" l="0" r="0" t="0"/>
          <a:stretch/>
        </p:blipFill>
        <p:spPr>
          <a:xfrm>
            <a:off x="15" y="1170264"/>
            <a:ext cx="9143985" cy="39732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g14b0447aae6_7_54"/>
          <p:cNvSpPr/>
          <p:nvPr/>
        </p:nvSpPr>
        <p:spPr>
          <a:xfrm>
            <a:off x="0" y="0"/>
            <a:ext cx="9144000" cy="5143500"/>
          </a:xfrm>
          <a:prstGeom prst="rect">
            <a:avLst/>
          </a:prstGeom>
          <a:solidFill>
            <a:srgbClr val="533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27" name="Google Shape;327;g14b0447aae6_7_54"/>
          <p:cNvSpPr/>
          <p:nvPr/>
        </p:nvSpPr>
        <p:spPr>
          <a:xfrm>
            <a:off x="357759" y="360045"/>
            <a:ext cx="8428482" cy="442341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328" name="Google Shape;328;g14b0447aae6_7_54"/>
          <p:cNvPicPr preferRelativeResize="0"/>
          <p:nvPr/>
        </p:nvPicPr>
        <p:blipFill rotWithShape="1">
          <a:blip r:embed="rId3">
            <a:alphaModFix/>
          </a:blip>
          <a:srcRect b="0" l="0" r="0" t="0"/>
          <a:stretch/>
        </p:blipFill>
        <p:spPr>
          <a:xfrm>
            <a:off x="482600" y="537274"/>
            <a:ext cx="8178800" cy="40689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g14b0447aae6_7_94"/>
          <p:cNvSpPr/>
          <p:nvPr/>
        </p:nvSpPr>
        <p:spPr>
          <a:xfrm>
            <a:off x="1143" y="0"/>
            <a:ext cx="9141714" cy="514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334" name="Google Shape;334;g14b0447aae6_7_94"/>
          <p:cNvPicPr preferRelativeResize="0"/>
          <p:nvPr/>
        </p:nvPicPr>
        <p:blipFill rotWithShape="1">
          <a:blip r:embed="rId3">
            <a:alphaModFix/>
          </a:blip>
          <a:srcRect b="12799" l="0" r="1" t="10799"/>
          <a:stretch/>
        </p:blipFill>
        <p:spPr>
          <a:xfrm>
            <a:off x="147638" y="130139"/>
            <a:ext cx="8848725" cy="48151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g14b0447aae6_7_48"/>
          <p:cNvSpPr/>
          <p:nvPr/>
        </p:nvSpPr>
        <p:spPr>
          <a:xfrm>
            <a:off x="0" y="0"/>
            <a:ext cx="9144000" cy="5143500"/>
          </a:xfrm>
          <a:prstGeom prst="rect">
            <a:avLst/>
          </a:prstGeom>
          <a:solidFill>
            <a:srgbClr val="888E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40" name="Google Shape;340;g14b0447aae6_7_48"/>
          <p:cNvSpPr/>
          <p:nvPr/>
        </p:nvSpPr>
        <p:spPr>
          <a:xfrm>
            <a:off x="357759" y="360045"/>
            <a:ext cx="8428482" cy="442341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descr="Diagram&#10;&#10;Description automatically generated" id="341" name="Google Shape;341;g14b0447aae6_7_48"/>
          <p:cNvPicPr preferRelativeResize="0"/>
          <p:nvPr/>
        </p:nvPicPr>
        <p:blipFill rotWithShape="1">
          <a:blip r:embed="rId3">
            <a:alphaModFix/>
          </a:blip>
          <a:srcRect b="829" l="0" r="0" t="0"/>
          <a:stretch/>
        </p:blipFill>
        <p:spPr>
          <a:xfrm>
            <a:off x="482600" y="533863"/>
            <a:ext cx="8178800" cy="4075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14b0447aae6_7_34"/>
          <p:cNvPicPr preferRelativeResize="0"/>
          <p:nvPr/>
        </p:nvPicPr>
        <p:blipFill rotWithShape="1">
          <a:blip r:embed="rId3">
            <a:alphaModFix/>
          </a:blip>
          <a:srcRect b="0" l="0" r="0" t="0"/>
          <a:stretch/>
        </p:blipFill>
        <p:spPr>
          <a:xfrm>
            <a:off x="0" y="-1"/>
            <a:ext cx="9144000"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g14b0447aae6_7_38"/>
          <p:cNvSpPr/>
          <p:nvPr/>
        </p:nvSpPr>
        <p:spPr>
          <a:xfrm>
            <a:off x="1143" y="0"/>
            <a:ext cx="9141714" cy="514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descr="Graphical user interface&#10;&#10;Description automatically generated" id="352" name="Google Shape;352;g14b0447aae6_7_38"/>
          <p:cNvPicPr preferRelativeResize="0"/>
          <p:nvPr/>
        </p:nvPicPr>
        <p:blipFill rotWithShape="1">
          <a:blip r:embed="rId3">
            <a:alphaModFix/>
          </a:blip>
          <a:srcRect b="17514" l="0" r="1" t="4463"/>
          <a:stretch/>
        </p:blipFill>
        <p:spPr>
          <a:xfrm>
            <a:off x="147638" y="67222"/>
            <a:ext cx="8848725" cy="48845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g14b0447aae6_7_8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58" name="Google Shape;358;g14b0447aae6_7_80"/>
          <p:cNvSpPr/>
          <p:nvPr/>
        </p:nvSpPr>
        <p:spPr>
          <a:xfrm flipH="1" rot="-5400000">
            <a:off x="1999963" y="-1999641"/>
            <a:ext cx="5143500" cy="9143425"/>
          </a:xfrm>
          <a:prstGeom prst="rect">
            <a:avLst/>
          </a:prstGeom>
          <a:gradFill>
            <a:gsLst>
              <a:gs pos="0">
                <a:schemeClr val="accent1"/>
              </a:gs>
              <a:gs pos="8000">
                <a:schemeClr val="accent1"/>
              </a:gs>
              <a:gs pos="100000">
                <a:srgbClr val="30111D"/>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59" name="Google Shape;359;g14b0447aae6_7_80"/>
          <p:cNvSpPr/>
          <p:nvPr/>
        </p:nvSpPr>
        <p:spPr>
          <a:xfrm flipH="1" rot="10800000">
            <a:off x="-1734" y="0"/>
            <a:ext cx="6803135" cy="5143179"/>
          </a:xfrm>
          <a:prstGeom prst="rect">
            <a:avLst/>
          </a:prstGeom>
          <a:gradFill>
            <a:gsLst>
              <a:gs pos="0">
                <a:srgbClr val="000000">
                  <a:alpha val="51372"/>
                </a:srgbClr>
              </a:gs>
              <a:gs pos="8000">
                <a:srgbClr val="000000">
                  <a:alpha val="51372"/>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60" name="Google Shape;360;g14b0447aae6_7_80"/>
          <p:cNvSpPr/>
          <p:nvPr/>
        </p:nvSpPr>
        <p:spPr>
          <a:xfrm flipH="1" rot="-5400000">
            <a:off x="2737118" y="-1264380"/>
            <a:ext cx="3670923" cy="9145160"/>
          </a:xfrm>
          <a:prstGeom prst="rect">
            <a:avLst/>
          </a:prstGeom>
          <a:gradFill>
            <a:gsLst>
              <a:gs pos="0">
                <a:srgbClr val="D16C82">
                  <a:alpha val="0"/>
                </a:srgbClr>
              </a:gs>
              <a:gs pos="100000">
                <a:srgbClr val="000000">
                  <a:alpha val="45490"/>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361" name="Google Shape;361;g14b0447aae6_7_80"/>
          <p:cNvPicPr preferRelativeResize="0"/>
          <p:nvPr/>
        </p:nvPicPr>
        <p:blipFill rotWithShape="1">
          <a:blip r:embed="rId3">
            <a:alphaModFix/>
          </a:blip>
          <a:srcRect b="0" l="0" r="0" t="0"/>
          <a:stretch/>
        </p:blipFill>
        <p:spPr>
          <a:xfrm>
            <a:off x="342900" y="816674"/>
            <a:ext cx="8458200" cy="35101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14b0447aae6_7_74"/>
          <p:cNvPicPr preferRelativeResize="0"/>
          <p:nvPr/>
        </p:nvPicPr>
        <p:blipFill rotWithShape="1">
          <a:blip r:embed="rId3">
            <a:alphaModFix/>
          </a:blip>
          <a:srcRect b="0" l="0" r="0" t="0"/>
          <a:stretch/>
        </p:blipFill>
        <p:spPr>
          <a:xfrm>
            <a:off x="1" y="3853"/>
            <a:ext cx="7002710" cy="1041152"/>
          </a:xfrm>
          <a:prstGeom prst="rect">
            <a:avLst/>
          </a:prstGeom>
          <a:noFill/>
          <a:ln>
            <a:noFill/>
          </a:ln>
        </p:spPr>
      </p:pic>
      <p:pic>
        <p:nvPicPr>
          <p:cNvPr id="367" name="Google Shape;367;g14b0447aae6_7_74"/>
          <p:cNvPicPr preferRelativeResize="0"/>
          <p:nvPr/>
        </p:nvPicPr>
        <p:blipFill rotWithShape="1">
          <a:blip r:embed="rId4">
            <a:alphaModFix/>
          </a:blip>
          <a:srcRect b="0" l="0" r="0" t="0"/>
          <a:stretch/>
        </p:blipFill>
        <p:spPr>
          <a:xfrm>
            <a:off x="6851" y="963302"/>
            <a:ext cx="9137149" cy="4180198"/>
          </a:xfrm>
          <a:prstGeom prst="rect">
            <a:avLst/>
          </a:prstGeom>
          <a:noFill/>
          <a:ln>
            <a:noFill/>
          </a:ln>
        </p:spPr>
      </p:pic>
      <p:pic>
        <p:nvPicPr>
          <p:cNvPr id="368" name="Google Shape;368;g14b0447aae6_7_74"/>
          <p:cNvPicPr preferRelativeResize="0"/>
          <p:nvPr/>
        </p:nvPicPr>
        <p:blipFill rotWithShape="1">
          <a:blip r:embed="rId5">
            <a:alphaModFix/>
          </a:blip>
          <a:srcRect b="0" l="0" r="0" t="0"/>
          <a:stretch/>
        </p:blipFill>
        <p:spPr>
          <a:xfrm>
            <a:off x="124068" y="3615542"/>
            <a:ext cx="1497916" cy="13980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72" name="Shape 372"/>
        <p:cNvGrpSpPr/>
        <p:nvPr/>
      </p:nvGrpSpPr>
      <p:grpSpPr>
        <a:xfrm>
          <a:off x="0" y="0"/>
          <a:ext cx="0" cy="0"/>
          <a:chOff x="0" y="0"/>
          <a:chExt cx="0" cy="0"/>
        </a:xfrm>
      </p:grpSpPr>
      <p:sp>
        <p:nvSpPr>
          <p:cNvPr id="373" name="Google Shape;373;g1491bca3a01_0_315"/>
          <p:cNvSpPr txBox="1"/>
          <p:nvPr>
            <p:ph idx="1" type="body"/>
          </p:nvPr>
        </p:nvSpPr>
        <p:spPr>
          <a:xfrm>
            <a:off x="311700" y="1468350"/>
            <a:ext cx="7813200" cy="3099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200"/>
              <a:buNone/>
            </a:pPr>
            <a:r>
              <a:rPr lang="en-US" sz="1800">
                <a:solidFill>
                  <a:schemeClr val="dk1"/>
                </a:solidFill>
              </a:rPr>
              <a:t>The issue - foreign funding mandates = passing over data to the global North. Helicopter science</a:t>
            </a:r>
            <a:endParaRPr sz="1800">
              <a:solidFill>
                <a:schemeClr val="dk1"/>
              </a:solidFill>
            </a:endParaRPr>
          </a:p>
          <a:p>
            <a:pPr indent="0" lvl="0" marL="0" rtl="0" algn="l">
              <a:lnSpc>
                <a:spcPct val="100000"/>
              </a:lnSpc>
              <a:spcBef>
                <a:spcPts val="1200"/>
              </a:spcBef>
              <a:spcAft>
                <a:spcPts val="0"/>
              </a:spcAft>
              <a:buSzPts val="1200"/>
              <a:buNone/>
            </a:pPr>
            <a:r>
              <a:rPr lang="en-US" sz="1800">
                <a:solidFill>
                  <a:schemeClr val="dk1"/>
                </a:solidFill>
              </a:rPr>
              <a:t>How is Figshare helping to decolonise science and research outputs in Africa?</a:t>
            </a:r>
            <a:endParaRPr sz="1800">
              <a:solidFill>
                <a:schemeClr val="dk1"/>
              </a:solidFill>
            </a:endParaRPr>
          </a:p>
          <a:p>
            <a:pPr indent="0" lvl="0" marL="0" rtl="0" algn="l">
              <a:lnSpc>
                <a:spcPct val="100000"/>
              </a:lnSpc>
              <a:spcBef>
                <a:spcPts val="1200"/>
              </a:spcBef>
              <a:spcAft>
                <a:spcPts val="0"/>
              </a:spcAft>
              <a:buSzPts val="1200"/>
              <a:buNone/>
            </a:pPr>
            <a:r>
              <a:rPr lang="en-US" sz="1800">
                <a:solidFill>
                  <a:schemeClr val="dk1"/>
                </a:solidFill>
              </a:rPr>
              <a:t>African researchers depositing research outputs in Figshare and obtaining a DOI are claiming / reclaiming ownership of their research</a:t>
            </a:r>
            <a:endParaRPr sz="1800">
              <a:solidFill>
                <a:schemeClr val="dk1"/>
              </a:solidFill>
            </a:endParaRPr>
          </a:p>
          <a:p>
            <a:pPr indent="0" lvl="0" marL="0" rtl="0" algn="l">
              <a:lnSpc>
                <a:spcPct val="100000"/>
              </a:lnSpc>
              <a:spcBef>
                <a:spcPts val="1200"/>
              </a:spcBef>
              <a:spcAft>
                <a:spcPts val="1200"/>
              </a:spcAft>
              <a:buSzPts val="1200"/>
              <a:buNone/>
            </a:pPr>
            <a:r>
              <a:rPr lang="en-US" sz="1800">
                <a:solidFill>
                  <a:schemeClr val="dk1"/>
                </a:solidFill>
              </a:rPr>
              <a:t>Harvesting the contributions of researchers globally undertaking research on, about or including Africa</a:t>
            </a:r>
            <a:endParaRPr sz="1800">
              <a:solidFill>
                <a:schemeClr val="dk1"/>
              </a:solidFill>
            </a:endParaRPr>
          </a:p>
        </p:txBody>
      </p:sp>
      <p:sp>
        <p:nvSpPr>
          <p:cNvPr id="374" name="Google Shape;374;g1491bca3a01_0_3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75" name="Google Shape;375;g1491bca3a01_0_315"/>
          <p:cNvSpPr txBox="1"/>
          <p:nvPr>
            <p:ph type="title"/>
          </p:nvPr>
        </p:nvSpPr>
        <p:spPr>
          <a:xfrm>
            <a:off x="311700" y="274325"/>
            <a:ext cx="7710300" cy="7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Merriweather Sans"/>
              <a:buNone/>
            </a:pPr>
            <a:r>
              <a:rPr b="1" lang="en-US"/>
              <a:t>Figshare is helping to decolonise research in Africa </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80" name="Shape 380"/>
        <p:cNvGrpSpPr/>
        <p:nvPr/>
      </p:nvGrpSpPr>
      <p:grpSpPr>
        <a:xfrm>
          <a:off x="0" y="0"/>
          <a:ext cx="0" cy="0"/>
          <a:chOff x="0" y="0"/>
          <a:chExt cx="0" cy="0"/>
        </a:xfrm>
      </p:grpSpPr>
      <p:sp>
        <p:nvSpPr>
          <p:cNvPr id="381" name="Google Shape;381;g1491bca3a01_0_3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pSp>
        <p:nvGrpSpPr>
          <p:cNvPr id="382" name="Google Shape;382;g1491bca3a01_0_349"/>
          <p:cNvGrpSpPr/>
          <p:nvPr/>
        </p:nvGrpSpPr>
        <p:grpSpPr>
          <a:xfrm>
            <a:off x="1714500" y="849375"/>
            <a:ext cx="5819700" cy="3355500"/>
            <a:chOff x="3994550" y="853425"/>
            <a:chExt cx="5819700" cy="3355500"/>
          </a:xfrm>
        </p:grpSpPr>
        <p:pic>
          <p:nvPicPr>
            <p:cNvPr id="383" name="Google Shape;383;g1491bca3a01_0_349"/>
            <p:cNvPicPr preferRelativeResize="0"/>
            <p:nvPr/>
          </p:nvPicPr>
          <p:blipFill rotWithShape="1">
            <a:blip r:embed="rId3">
              <a:alphaModFix/>
            </a:blip>
            <a:srcRect b="0" l="0" r="0" t="0"/>
            <a:stretch/>
          </p:blipFill>
          <p:spPr>
            <a:xfrm>
              <a:off x="5192250" y="1321866"/>
              <a:ext cx="2356158" cy="1826750"/>
            </a:xfrm>
            <a:prstGeom prst="rect">
              <a:avLst/>
            </a:prstGeom>
            <a:noFill/>
            <a:ln>
              <a:noFill/>
            </a:ln>
          </p:spPr>
        </p:pic>
        <p:sp>
          <p:nvSpPr>
            <p:cNvPr id="384" name="Google Shape;384;g1491bca3a01_0_349"/>
            <p:cNvSpPr txBox="1"/>
            <p:nvPr/>
          </p:nvSpPr>
          <p:spPr>
            <a:xfrm>
              <a:off x="3994550" y="853425"/>
              <a:ext cx="5819700" cy="3355500"/>
            </a:xfrm>
            <a:prstGeom prst="rect">
              <a:avLst/>
            </a:prstGeom>
            <a:noFill/>
            <a:ln>
              <a:noFill/>
            </a:ln>
          </p:spPr>
          <p:txBody>
            <a:bodyPr anchorCtr="0" anchor="t" bIns="91425" lIns="91425" spcFirstLastPara="1" rIns="91425" wrap="square" tIns="91425">
              <a:spAutoFit/>
            </a:bodyPr>
            <a:lstStyle/>
            <a:p>
              <a:pPr indent="-151198" lvl="0" marL="151198" marR="0" rtl="0" algn="l">
                <a:lnSpc>
                  <a:spcPct val="100000"/>
                </a:lnSpc>
                <a:spcBef>
                  <a:spcPts val="0"/>
                </a:spcBef>
                <a:spcAft>
                  <a:spcPts val="0"/>
                </a:spcAft>
                <a:buClr>
                  <a:schemeClr val="dk1"/>
                </a:buClr>
                <a:buSzPts val="1400"/>
                <a:buFont typeface="Arial"/>
                <a:buNone/>
              </a:pPr>
              <a:r>
                <a:rPr b="0" i="1" lang="en-US" sz="2400" u="none" cap="none" strike="noStrike">
                  <a:solidFill>
                    <a:srgbClr val="556471"/>
                  </a:solidFill>
                  <a:latin typeface="Trebuchet MS"/>
                  <a:ea typeface="Trebuchet MS"/>
                  <a:cs typeface="Trebuchet MS"/>
                  <a:sym typeface="Trebuchet MS"/>
                </a:rPr>
                <a:t>“Figshare</a:t>
              </a:r>
              <a:r>
                <a:rPr i="1" lang="en-US" sz="2400">
                  <a:solidFill>
                    <a:srgbClr val="556471"/>
                  </a:solidFill>
                  <a:latin typeface="Trebuchet MS"/>
                  <a:ea typeface="Trebuchet MS"/>
                  <a:cs typeface="Trebuchet MS"/>
                  <a:sym typeface="Trebuchet MS"/>
                </a:rPr>
                <a:t>, </a:t>
              </a:r>
              <a:r>
                <a:rPr b="0" i="1" lang="en-US" sz="2400" u="none" cap="none" strike="noStrike">
                  <a:solidFill>
                    <a:srgbClr val="556471"/>
                  </a:solidFill>
                  <a:latin typeface="Trebuchet MS"/>
                  <a:ea typeface="Trebuchet MS"/>
                  <a:cs typeface="Trebuchet MS"/>
                  <a:sym typeface="Trebuchet MS"/>
                </a:rPr>
                <a:t>an integrated </a:t>
              </a:r>
              <a:r>
                <a:rPr i="1" lang="en-US" sz="2400">
                  <a:solidFill>
                    <a:srgbClr val="556471"/>
                  </a:solidFill>
                  <a:latin typeface="Trebuchet MS"/>
                  <a:ea typeface="Trebuchet MS"/>
                  <a:cs typeface="Trebuchet MS"/>
                  <a:sym typeface="Trebuchet MS"/>
                </a:rPr>
                <a:t>software</a:t>
              </a:r>
              <a:r>
                <a:rPr b="0" i="1" lang="en-US" sz="2400" u="none" cap="none" strike="noStrike">
                  <a:solidFill>
                    <a:srgbClr val="556471"/>
                  </a:solidFill>
                  <a:latin typeface="Trebuchet MS"/>
                  <a:ea typeface="Trebuchet MS"/>
                  <a:cs typeface="Trebuchet MS"/>
                  <a:sym typeface="Trebuchet MS"/>
                </a:rPr>
                <a:t> as a service solution that enables </a:t>
              </a:r>
              <a:r>
                <a:rPr i="1" lang="en-US" sz="2400">
                  <a:solidFill>
                    <a:srgbClr val="556471"/>
                  </a:solidFill>
                  <a:latin typeface="Trebuchet MS"/>
                  <a:ea typeface="Trebuchet MS"/>
                  <a:cs typeface="Trebuchet MS"/>
                  <a:sym typeface="Trebuchet MS"/>
                </a:rPr>
                <a:t>institutions </a:t>
              </a:r>
              <a:r>
                <a:rPr b="0" i="1" lang="en-US" sz="2400" u="none" cap="none" strike="noStrike">
                  <a:solidFill>
                    <a:srgbClr val="556471"/>
                  </a:solidFill>
                  <a:latin typeface="Trebuchet MS"/>
                  <a:ea typeface="Trebuchet MS"/>
                  <a:cs typeface="Trebuchet MS"/>
                  <a:sym typeface="Trebuchet MS"/>
                </a:rPr>
                <a:t>to develop and adopt data standards and to build and maintain a </a:t>
              </a:r>
              <a:r>
                <a:rPr i="1" lang="en-US" sz="2400">
                  <a:solidFill>
                    <a:srgbClr val="556471"/>
                  </a:solidFill>
                  <a:latin typeface="Trebuchet MS"/>
                  <a:ea typeface="Trebuchet MS"/>
                  <a:cs typeface="Trebuchet MS"/>
                  <a:sym typeface="Trebuchet MS"/>
                </a:rPr>
                <a:t>Data or Institutional </a:t>
              </a:r>
              <a:r>
                <a:rPr b="0" i="1" lang="en-US" sz="2400" u="none" cap="none" strike="noStrike">
                  <a:solidFill>
                    <a:srgbClr val="556471"/>
                  </a:solidFill>
                  <a:latin typeface="Trebuchet MS"/>
                  <a:ea typeface="Trebuchet MS"/>
                  <a:cs typeface="Trebuchet MS"/>
                  <a:sym typeface="Trebuchet MS"/>
                </a:rPr>
                <a:t>Repository for collaboration, visibility</a:t>
              </a:r>
              <a:r>
                <a:rPr i="1" lang="en-US" sz="2400">
                  <a:solidFill>
                    <a:srgbClr val="556471"/>
                  </a:solidFill>
                  <a:latin typeface="Trebuchet MS"/>
                  <a:ea typeface="Trebuchet MS"/>
                  <a:cs typeface="Trebuchet MS"/>
                  <a:sym typeface="Trebuchet MS"/>
                </a:rPr>
                <a:t> and research</a:t>
              </a:r>
              <a:r>
                <a:rPr b="0" i="1" lang="en-US" sz="2400" u="none" cap="none" strike="noStrike">
                  <a:solidFill>
                    <a:srgbClr val="556471"/>
                  </a:solidFill>
                  <a:latin typeface="Trebuchet MS"/>
                  <a:ea typeface="Trebuchet MS"/>
                  <a:cs typeface="Trebuchet MS"/>
                  <a:sym typeface="Trebuchet MS"/>
                </a:rPr>
                <a:t> impact is proud of its mission supporting Open Ac</a:t>
              </a:r>
              <a:r>
                <a:rPr i="1" lang="en-US" sz="2400">
                  <a:solidFill>
                    <a:srgbClr val="556471"/>
                  </a:solidFill>
                  <a:latin typeface="Trebuchet MS"/>
                  <a:ea typeface="Trebuchet MS"/>
                  <a:cs typeface="Trebuchet MS"/>
                  <a:sym typeface="Trebuchet MS"/>
                </a:rPr>
                <a:t>cess</a:t>
              </a:r>
              <a:r>
                <a:rPr b="0" i="1" lang="en-US" sz="2400" u="none" cap="none" strike="noStrike">
                  <a:solidFill>
                    <a:srgbClr val="556471"/>
                  </a:solidFill>
                  <a:latin typeface="Trebuchet MS"/>
                  <a:ea typeface="Trebuchet MS"/>
                  <a:cs typeface="Trebuchet MS"/>
                  <a:sym typeface="Trebuchet MS"/>
                </a:rPr>
                <a:t>.“</a:t>
              </a:r>
              <a:endParaRPr b="0" i="1" sz="2400" u="none" cap="none" strike="noStrike">
                <a:solidFill>
                  <a:srgbClr val="556471"/>
                </a:solidFill>
                <a:latin typeface="Trebuchet MS"/>
                <a:ea typeface="Trebuchet MS"/>
                <a:cs typeface="Trebuchet MS"/>
                <a:sym typeface="Trebuchet MS"/>
              </a:endParaRPr>
            </a:p>
            <a:p>
              <a:pPr indent="-151198" lvl="0" marL="151198" marR="0" rtl="0" algn="l">
                <a:lnSpc>
                  <a:spcPct val="100000"/>
                </a:lnSpc>
                <a:spcBef>
                  <a:spcPts val="0"/>
                </a:spcBef>
                <a:spcAft>
                  <a:spcPts val="0"/>
                </a:spcAft>
                <a:buClr>
                  <a:srgbClr val="000000"/>
                </a:buClr>
                <a:buSzPts val="1400"/>
                <a:buFont typeface="Arial"/>
                <a:buNone/>
              </a:pPr>
              <a:r>
                <a:t/>
              </a:r>
              <a:endParaRPr b="0" i="1" sz="1400" u="none" cap="none" strike="noStrike">
                <a:solidFill>
                  <a:srgbClr val="556471"/>
                </a:solidFill>
                <a:latin typeface="Trebuchet MS"/>
                <a:ea typeface="Trebuchet MS"/>
                <a:cs typeface="Trebuchet MS"/>
                <a:sym typeface="Trebuchet MS"/>
              </a:endParaRPr>
            </a:p>
          </p:txBody>
        </p:sp>
      </p:grpSp>
      <p:sp>
        <p:nvSpPr>
          <p:cNvPr id="385" name="Google Shape;385;g1491bca3a01_0_349"/>
          <p:cNvSpPr txBox="1"/>
          <p:nvPr/>
        </p:nvSpPr>
        <p:spPr>
          <a:xfrm>
            <a:off x="5395150" y="4199700"/>
            <a:ext cx="31932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Arial"/>
                <a:ea typeface="Arial"/>
                <a:cs typeface="Arial"/>
                <a:sym typeface="Arial"/>
              </a:rPr>
              <a:t>Dr Mark Hahnel</a:t>
            </a:r>
            <a:endParaRPr b="1" i="0" sz="1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lang="en-US" sz="1800"/>
              <a:t>Founder and </a:t>
            </a:r>
            <a:r>
              <a:rPr b="0" i="0" lang="en-US" sz="1800" u="none" cap="none" strike="noStrike">
                <a:solidFill>
                  <a:srgbClr val="000000"/>
                </a:solidFill>
                <a:latin typeface="Arial"/>
                <a:ea typeface="Arial"/>
                <a:cs typeface="Arial"/>
                <a:sym typeface="Arial"/>
              </a:rPr>
              <a:t>CEO, Figshare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14b70df342f_0_161"/>
          <p:cNvSpPr txBox="1"/>
          <p:nvPr>
            <p:ph type="title"/>
          </p:nvPr>
        </p:nvSpPr>
        <p:spPr>
          <a:xfrm>
            <a:off x="311700" y="274325"/>
            <a:ext cx="7364100" cy="75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US"/>
              <a:t>The complex open landscape</a:t>
            </a:r>
            <a:endParaRPr b="1"/>
          </a:p>
        </p:txBody>
      </p:sp>
      <p:sp>
        <p:nvSpPr>
          <p:cNvPr id="170" name="Google Shape;170;g14b70df342f_0_161"/>
          <p:cNvSpPr txBox="1"/>
          <p:nvPr>
            <p:ph idx="1" type="body"/>
          </p:nvPr>
        </p:nvSpPr>
        <p:spPr>
          <a:xfrm>
            <a:off x="311700" y="1389600"/>
            <a:ext cx="6389100" cy="3099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Access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Research</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Data</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Science</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Educational Resources (OER)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Textbooks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Open University presses</a:t>
            </a:r>
            <a:endParaRPr sz="18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2500">
              <a:solidFill>
                <a:schemeClr val="dk1"/>
              </a:solidFill>
            </a:endParaRPr>
          </a:p>
        </p:txBody>
      </p:sp>
      <p:sp>
        <p:nvSpPr>
          <p:cNvPr id="171" name="Google Shape;171;g14b70df342f_0_1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389" name="Shape 389"/>
        <p:cNvGrpSpPr/>
        <p:nvPr/>
      </p:nvGrpSpPr>
      <p:grpSpPr>
        <a:xfrm>
          <a:off x="0" y="0"/>
          <a:ext cx="0" cy="0"/>
          <a:chOff x="0" y="0"/>
          <a:chExt cx="0" cy="0"/>
        </a:xfrm>
      </p:grpSpPr>
      <p:sp>
        <p:nvSpPr>
          <p:cNvPr id="390" name="Google Shape;390;p11"/>
          <p:cNvSpPr/>
          <p:nvPr/>
        </p:nvSpPr>
        <p:spPr>
          <a:xfrm>
            <a:off x="4572000" y="0"/>
            <a:ext cx="45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1" name="Google Shape;391;p11"/>
          <p:cNvPicPr preferRelativeResize="0"/>
          <p:nvPr/>
        </p:nvPicPr>
        <p:blipFill rotWithShape="1">
          <a:blip r:embed="rId3">
            <a:alphaModFix/>
          </a:blip>
          <a:srcRect b="0" l="0" r="0" t="0"/>
          <a:stretch/>
        </p:blipFill>
        <p:spPr>
          <a:xfrm>
            <a:off x="5763175" y="741854"/>
            <a:ext cx="2293951" cy="1814592"/>
          </a:xfrm>
          <a:prstGeom prst="rect">
            <a:avLst/>
          </a:prstGeom>
          <a:noFill/>
          <a:ln>
            <a:noFill/>
          </a:ln>
        </p:spPr>
      </p:pic>
      <p:sp>
        <p:nvSpPr>
          <p:cNvPr id="392" name="Google Shape;392;p11"/>
          <p:cNvSpPr txBox="1"/>
          <p:nvPr>
            <p:ph idx="4294967295" type="title"/>
          </p:nvPr>
        </p:nvSpPr>
        <p:spPr>
          <a:xfrm>
            <a:off x="311700" y="273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b="1" lang="en-US" sz="3620"/>
              <a:t>Thank you!</a:t>
            </a:r>
            <a:endParaRPr b="1" sz="3620"/>
          </a:p>
          <a:p>
            <a:pPr indent="0" lvl="0" marL="0" rtl="0" algn="l">
              <a:lnSpc>
                <a:spcPct val="100000"/>
              </a:lnSpc>
              <a:spcBef>
                <a:spcPts val="0"/>
              </a:spcBef>
              <a:spcAft>
                <a:spcPts val="0"/>
              </a:spcAft>
              <a:buClr>
                <a:schemeClr val="dk1"/>
              </a:buClr>
              <a:buSzPts val="990"/>
              <a:buFont typeface="Arial"/>
              <a:buNone/>
            </a:pPr>
            <a:r>
              <a:t/>
            </a:r>
            <a:endParaRPr b="1" sz="3620"/>
          </a:p>
          <a:p>
            <a:pPr indent="0" lvl="0" marL="0" rtl="0" algn="l">
              <a:lnSpc>
                <a:spcPct val="100000"/>
              </a:lnSpc>
              <a:spcBef>
                <a:spcPts val="0"/>
              </a:spcBef>
              <a:spcAft>
                <a:spcPts val="0"/>
              </a:spcAft>
              <a:buClr>
                <a:schemeClr val="dk1"/>
              </a:buClr>
              <a:buSzPts val="2520"/>
              <a:buFont typeface="Merriweather Sans"/>
              <a:buNone/>
            </a:pPr>
            <a:r>
              <a:t/>
            </a:r>
            <a:endParaRPr b="1" sz="3620"/>
          </a:p>
        </p:txBody>
      </p:sp>
      <p:sp>
        <p:nvSpPr>
          <p:cNvPr id="393" name="Google Shape;393;p11"/>
          <p:cNvSpPr txBox="1"/>
          <p:nvPr/>
        </p:nvSpPr>
        <p:spPr>
          <a:xfrm>
            <a:off x="5555850" y="2710225"/>
            <a:ext cx="2651700" cy="17547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200"/>
              <a:buFont typeface="Arial"/>
              <a:buNone/>
            </a:pPr>
            <a:r>
              <a:rPr b="0" i="1" lang="en-US" sz="1200" u="none" cap="none" strike="noStrike">
                <a:solidFill>
                  <a:srgbClr val="556471"/>
                </a:solidFill>
                <a:latin typeface="Arial"/>
                <a:ea typeface="Arial"/>
                <a:cs typeface="Arial"/>
                <a:sym typeface="Arial"/>
              </a:rPr>
              <a:t>10 years of…</a:t>
            </a:r>
            <a:endParaRPr b="0" i="1" sz="1200" u="none" cap="none" strike="noStrike">
              <a:solidFill>
                <a:srgbClr val="55647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rgbClr val="556471"/>
                </a:solidFill>
                <a:latin typeface="Arial"/>
                <a:ea typeface="Arial"/>
                <a:cs typeface="Arial"/>
                <a:sym typeface="Arial"/>
              </a:rPr>
              <a:t>open data</a:t>
            </a:r>
            <a:endParaRPr b="0" i="0" sz="1200" u="none" cap="none" strike="noStrike">
              <a:solidFill>
                <a:srgbClr val="55647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rgbClr val="556471"/>
                </a:solidFill>
                <a:latin typeface="Arial"/>
                <a:ea typeface="Arial"/>
                <a:cs typeface="Arial"/>
                <a:sym typeface="Arial"/>
              </a:rPr>
              <a:t>open access</a:t>
            </a:r>
            <a:endParaRPr b="0" i="0" sz="1200" u="none" cap="none" strike="noStrike">
              <a:solidFill>
                <a:srgbClr val="55647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rgbClr val="556471"/>
                </a:solidFill>
                <a:latin typeface="Arial"/>
                <a:ea typeface="Arial"/>
                <a:cs typeface="Arial"/>
                <a:sym typeface="Arial"/>
              </a:rPr>
              <a:t>striving for</a:t>
            </a:r>
            <a:r>
              <a:rPr b="0" i="0" lang="en-US" sz="1200" u="none" cap="none" strike="noStrike">
                <a:solidFill>
                  <a:srgbClr val="556471"/>
                </a:solidFill>
                <a:latin typeface="Arial"/>
                <a:ea typeface="Arial"/>
                <a:cs typeface="Arial"/>
                <a:sym typeface="Arial"/>
                <a:extLst>
                  <a:ext uri="http://customooxmlschemas.google.com/">
                    <go:slidesCustomData xmlns:go="http://customooxmlschemas.google.com/" textRoundtripDataId="0"/>
                  </a:ext>
                </a:extLst>
              </a:rPr>
              <a:t> FAIR-ness</a:t>
            </a:r>
            <a:endParaRPr b="0" i="0" sz="1200" u="none" cap="none" strike="noStrike">
              <a:solidFill>
                <a:srgbClr val="55647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rgbClr val="556471"/>
                </a:solidFill>
                <a:latin typeface="Arial"/>
                <a:ea typeface="Arial"/>
                <a:cs typeface="Arial"/>
                <a:sym typeface="Arial"/>
              </a:rPr>
              <a:t>empowering</a:t>
            </a:r>
            <a:r>
              <a:rPr b="0" i="0" lang="en-US" sz="1200" u="none" cap="none" strike="noStrike">
                <a:solidFill>
                  <a:srgbClr val="556471"/>
                </a:solidFill>
                <a:latin typeface="Arial"/>
                <a:ea typeface="Arial"/>
                <a:cs typeface="Arial"/>
                <a:sym typeface="Arial"/>
                <a:extLst>
                  <a:ext uri="http://customooxmlschemas.google.com/">
                    <go:slidesCustomData xmlns:go="http://customooxmlschemas.google.com/" textRoundtripDataId="1"/>
                  </a:ext>
                </a:extLst>
              </a:rPr>
              <a:t> researchers</a:t>
            </a:r>
            <a:endParaRPr b="0" i="0" sz="1200" u="none" cap="none" strike="noStrike">
              <a:solidFill>
                <a:srgbClr val="55647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rgbClr val="556471"/>
                </a:solidFill>
                <a:latin typeface="Arial"/>
                <a:ea typeface="Arial"/>
                <a:cs typeface="Arial"/>
                <a:sym typeface="Arial"/>
              </a:rPr>
              <a:t>…for</a:t>
            </a:r>
            <a:r>
              <a:rPr b="0" i="0" lang="en-US" sz="1200" u="none" cap="none" strike="noStrike">
                <a:solidFill>
                  <a:srgbClr val="556471"/>
                </a:solidFill>
                <a:latin typeface="Arial"/>
                <a:ea typeface="Arial"/>
                <a:cs typeface="Arial"/>
                <a:sym typeface="Arial"/>
                <a:extLst>
                  <a:ext uri="http://customooxmlschemas.google.com/">
                    <go:slidesCustomData xmlns:go="http://customooxmlschemas.google.com/" textRoundtripDataId="2"/>
                  </a:ext>
                </a:extLst>
              </a:rPr>
              <a:t> the goodness of humankind</a:t>
            </a:r>
            <a:endParaRPr b="0" i="0" sz="1200" u="none" cap="none" strike="noStrike">
              <a:solidFill>
                <a:srgbClr val="556471"/>
              </a:solidFill>
              <a:latin typeface="Arial"/>
              <a:ea typeface="Arial"/>
              <a:cs typeface="Arial"/>
              <a:sym typeface="Arial"/>
            </a:endParaRPr>
          </a:p>
        </p:txBody>
      </p:sp>
      <p:grpSp>
        <p:nvGrpSpPr>
          <p:cNvPr id="394" name="Google Shape;394;p11"/>
          <p:cNvGrpSpPr/>
          <p:nvPr/>
        </p:nvGrpSpPr>
        <p:grpSpPr>
          <a:xfrm>
            <a:off x="581974" y="2170400"/>
            <a:ext cx="3727618" cy="2902400"/>
            <a:chOff x="601386" y="2170400"/>
            <a:chExt cx="3331800" cy="2902400"/>
          </a:xfrm>
        </p:grpSpPr>
        <p:sp>
          <p:nvSpPr>
            <p:cNvPr id="395" name="Google Shape;395;p11"/>
            <p:cNvSpPr txBox="1"/>
            <p:nvPr/>
          </p:nvSpPr>
          <p:spPr>
            <a:xfrm>
              <a:off x="601386" y="2625400"/>
              <a:ext cx="3331800" cy="2447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sz="1900"/>
                <a:t>Business Development Manager</a:t>
              </a:r>
              <a:r>
                <a:rPr b="0" i="0" lang="en-US" sz="1900" u="none" cap="none" strike="noStrike">
                  <a:solidFill>
                    <a:srgbClr val="000000"/>
                  </a:solidFill>
                  <a:latin typeface="Arial"/>
                  <a:ea typeface="Arial"/>
                  <a:cs typeface="Arial"/>
                  <a:sym typeface="Arial"/>
                </a:rPr>
                <a:t>, Figshare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900"/>
            </a:p>
            <a:p>
              <a:pPr indent="0" lvl="0" marL="0" marR="0" rtl="0" algn="l">
                <a:lnSpc>
                  <a:spcPct val="100000"/>
                </a:lnSpc>
                <a:spcBef>
                  <a:spcPts val="0"/>
                </a:spcBef>
                <a:spcAft>
                  <a:spcPts val="0"/>
                </a:spcAft>
                <a:buClr>
                  <a:srgbClr val="000000"/>
                </a:buClr>
                <a:buSzPts val="1400"/>
                <a:buFont typeface="Arial"/>
                <a:buNone/>
              </a:pPr>
              <a:r>
                <a:rPr b="0" i="0" lang="en-US" sz="1900" u="sng" cap="none" strike="noStrike">
                  <a:solidFill>
                    <a:schemeClr val="hlink"/>
                  </a:solidFill>
                  <a:latin typeface="Arial"/>
                  <a:ea typeface="Arial"/>
                  <a:cs typeface="Arial"/>
                  <a:sym typeface="Arial"/>
                  <a:hlinkClick r:id="rId4"/>
                </a:rPr>
                <a:t>mar</a:t>
              </a:r>
              <a:r>
                <a:rPr lang="en-US" sz="1900" u="sng">
                  <a:solidFill>
                    <a:schemeClr val="hlink"/>
                  </a:solidFill>
                  <a:hlinkClick r:id="rId5"/>
                </a:rPr>
                <a:t>ia</a:t>
              </a:r>
              <a:r>
                <a:rPr b="0" i="0" lang="en-US" sz="1900" u="sng" cap="none" strike="noStrike">
                  <a:solidFill>
                    <a:schemeClr val="hlink"/>
                  </a:solidFill>
                  <a:latin typeface="Arial"/>
                  <a:ea typeface="Arial"/>
                  <a:cs typeface="Arial"/>
                  <a:sym typeface="Arial"/>
                  <a:hlinkClick r:id="rId6"/>
                </a:rPr>
                <a:t>@figshare.com</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900"/>
            </a:p>
            <a:p>
              <a:pPr indent="0" lvl="0" marL="0" marR="0" rtl="0" algn="l">
                <a:lnSpc>
                  <a:spcPct val="100000"/>
                </a:lnSpc>
                <a:spcBef>
                  <a:spcPts val="0"/>
                </a:spcBef>
                <a:spcAft>
                  <a:spcPts val="0"/>
                </a:spcAft>
                <a:buClr>
                  <a:srgbClr val="000000"/>
                </a:buClr>
                <a:buSzPts val="1400"/>
                <a:buFont typeface="Arial"/>
                <a:buNone/>
              </a:pPr>
              <a:r>
                <a:rPr b="0" i="0" lang="en-US" sz="1900" u="none" cap="none" strike="noStrike">
                  <a:solidFill>
                    <a:srgbClr val="000000"/>
                  </a:solidFill>
                  <a:latin typeface="Arial"/>
                  <a:ea typeface="Arial"/>
                  <a:cs typeface="Arial"/>
                  <a:sym typeface="Arial"/>
                  <a:extLst>
                    <a:ext uri="http://customooxmlschemas.google.com/">
                      <go:slidesCustomData xmlns:go="http://customooxmlschemas.google.com/" textRoundtripDataId="3"/>
                    </a:ext>
                  </a:extLst>
                </a:rPr>
                <a:t>@ma</a:t>
              </a:r>
              <a:r>
                <a:rPr lang="en-US" sz="1900">
                  <a:extLst>
                    <a:ext uri="http://customooxmlschemas.google.com/">
                      <go:slidesCustomData xmlns:go="http://customooxmlschemas.google.com/" textRoundtripDataId="4"/>
                    </a:ext>
                  </a:extLst>
                </a:rPr>
                <a:t>riacotera</a:t>
              </a:r>
              <a:endParaRPr sz="1900">
                <a:extLst>
                  <a:ext uri="http://customooxmlschemas.google.com/">
                    <go:slidesCustomData xmlns:go="http://customooxmlschemas.google.com/" textRoundtripDataId="5"/>
                  </a:ext>
                </a:extLst>
              </a:endParaRPr>
            </a:p>
            <a:p>
              <a:pPr indent="0" lvl="0" marL="0" marR="0" rtl="0" algn="l">
                <a:lnSpc>
                  <a:spcPct val="100000"/>
                </a:lnSpc>
                <a:spcBef>
                  <a:spcPts val="0"/>
                </a:spcBef>
                <a:spcAft>
                  <a:spcPts val="0"/>
                </a:spcAft>
                <a:buClr>
                  <a:srgbClr val="000000"/>
                </a:buClr>
                <a:buSzPts val="1400"/>
                <a:buFont typeface="Arial"/>
                <a:buNone/>
              </a:pPr>
              <a:r>
                <a:rPr b="0" i="0" lang="en-US" sz="1900" u="none" cap="none" strike="noStrike">
                  <a:solidFill>
                    <a:srgbClr val="000000"/>
                  </a:solidFill>
                  <a:latin typeface="Arial"/>
                  <a:ea typeface="Arial"/>
                  <a:cs typeface="Arial"/>
                  <a:sym typeface="Arial"/>
                  <a:extLst>
                    <a:ext uri="http://customooxmlschemas.google.com/">
                      <go:slidesCustomData xmlns:go="http://customooxmlschemas.google.com/" textRoundtripDataId="6"/>
                    </a:ext>
                  </a:extLst>
                </a:rPr>
                <a:t>@figshare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1"/>
            <p:cNvSpPr txBox="1"/>
            <p:nvPr/>
          </p:nvSpPr>
          <p:spPr>
            <a:xfrm>
              <a:off x="764625" y="2170400"/>
              <a:ext cx="3000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500" u="none" cap="none" strike="noStrike">
                  <a:solidFill>
                    <a:schemeClr val="dk1"/>
                  </a:solidFill>
                  <a:latin typeface="Arial"/>
                  <a:ea typeface="Arial"/>
                  <a:cs typeface="Arial"/>
                  <a:sym typeface="Arial"/>
                </a:rPr>
                <a:t>Mar</a:t>
              </a:r>
              <a:r>
                <a:rPr b="1" lang="en-US" sz="2500">
                  <a:solidFill>
                    <a:schemeClr val="dk1"/>
                  </a:solidFill>
                </a:rPr>
                <a:t>ia Cotera</a:t>
              </a:r>
              <a:endParaRPr b="1" i="0" sz="21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400" name="Shape 400"/>
        <p:cNvGrpSpPr/>
        <p:nvPr/>
      </p:nvGrpSpPr>
      <p:grpSpPr>
        <a:xfrm>
          <a:off x="0" y="0"/>
          <a:ext cx="0" cy="0"/>
          <a:chOff x="0" y="0"/>
          <a:chExt cx="0" cy="0"/>
        </a:xfrm>
      </p:grpSpPr>
      <p:sp>
        <p:nvSpPr>
          <p:cNvPr id="401" name="Google Shape;401;g1491bca3a01_0_1"/>
          <p:cNvSpPr txBox="1"/>
          <p:nvPr>
            <p:ph idx="1" type="body"/>
          </p:nvPr>
        </p:nvSpPr>
        <p:spPr>
          <a:xfrm>
            <a:off x="276450" y="1352725"/>
            <a:ext cx="8591100" cy="253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sz="1100" u="sng">
                <a:solidFill>
                  <a:schemeClr val="hlink"/>
                </a:solidFill>
                <a:hlinkClick r:id="rId3"/>
              </a:rPr>
              <a:t>Partnerships - Digital Science (digital-science.com)</a:t>
            </a:r>
            <a:endParaRPr/>
          </a:p>
          <a:p>
            <a:pPr indent="0" lvl="0" marL="0" rtl="0" algn="l">
              <a:lnSpc>
                <a:spcPct val="100000"/>
              </a:lnSpc>
              <a:spcBef>
                <a:spcPts val="1200"/>
              </a:spcBef>
              <a:spcAft>
                <a:spcPts val="0"/>
              </a:spcAft>
              <a:buSzPts val="1800"/>
              <a:buNone/>
            </a:pPr>
            <a:r>
              <a:rPr lang="en-US" sz="1100" u="sng">
                <a:solidFill>
                  <a:schemeClr val="hlink"/>
                </a:solidFill>
                <a:hlinkClick r:id="rId4"/>
              </a:rPr>
              <a:t>Library Perceptions 2022: Results of the 15th International Survey of Library Automation (librarytechnology.org)</a:t>
            </a:r>
            <a:endParaRPr/>
          </a:p>
          <a:p>
            <a:pPr indent="0" lvl="0" marL="0" rtl="0" algn="l">
              <a:lnSpc>
                <a:spcPct val="100000"/>
              </a:lnSpc>
              <a:spcBef>
                <a:spcPts val="1200"/>
              </a:spcBef>
              <a:spcAft>
                <a:spcPts val="0"/>
              </a:spcAft>
              <a:buSzPts val="1800"/>
              <a:buNone/>
            </a:pPr>
            <a:r>
              <a:rPr lang="en-US" sz="1100" u="sng">
                <a:solidFill>
                  <a:schemeClr val="hlink"/>
                </a:solidFill>
                <a:hlinkClick r:id="rId5"/>
              </a:rPr>
              <a:t>https://www.dimensions.ai/blog/dimensions-includes-new-research-category-filters-for-sustainable-development-goals/</a:t>
            </a:r>
            <a:br>
              <a:rPr lang="en-US" sz="1100">
                <a:solidFill>
                  <a:schemeClr val="dk1"/>
                </a:solidFill>
              </a:rPr>
            </a:br>
            <a:br>
              <a:rPr lang="en-US" sz="1100">
                <a:solidFill>
                  <a:schemeClr val="dk1"/>
                </a:solidFill>
              </a:rPr>
            </a:br>
            <a:r>
              <a:rPr lang="en-US" sz="1100" u="sng">
                <a:solidFill>
                  <a:schemeClr val="hlink"/>
                </a:solidFill>
                <a:hlinkClick r:id="rId6"/>
              </a:rPr>
              <a:t>https://www.altmetric.com/blog/how-to-the-sustainable-development-goals-search-filter-in-altmetric-explorer/</a:t>
            </a:r>
            <a:r>
              <a:rPr lang="en-US" sz="1100">
                <a:solidFill>
                  <a:schemeClr val="dk1"/>
                </a:solidFill>
              </a:rPr>
              <a:t> </a:t>
            </a:r>
            <a:endParaRPr sz="1100">
              <a:solidFill>
                <a:schemeClr val="dk1"/>
              </a:solidFill>
            </a:endParaRPr>
          </a:p>
          <a:p>
            <a:pPr indent="0" lvl="0" marL="0" rtl="0" algn="l">
              <a:lnSpc>
                <a:spcPct val="100000"/>
              </a:lnSpc>
              <a:spcBef>
                <a:spcPts val="1200"/>
              </a:spcBef>
              <a:spcAft>
                <a:spcPts val="0"/>
              </a:spcAft>
              <a:buSzPts val="1800"/>
              <a:buNone/>
            </a:pPr>
            <a:r>
              <a:rPr lang="en-US" sz="1100" u="sng">
                <a:solidFill>
                  <a:schemeClr val="hlink"/>
                </a:solidFill>
                <a:hlinkClick r:id="rId7"/>
              </a:rPr>
              <a:t>figshare works with Institutions</a:t>
            </a:r>
            <a:endParaRPr sz="1100">
              <a:solidFill>
                <a:schemeClr val="dk1"/>
              </a:solidFill>
            </a:endParaRPr>
          </a:p>
          <a:p>
            <a:pPr indent="0" lvl="0" marL="0" rtl="0" algn="l">
              <a:lnSpc>
                <a:spcPct val="100000"/>
              </a:lnSpc>
              <a:spcBef>
                <a:spcPts val="1200"/>
              </a:spcBef>
              <a:spcAft>
                <a:spcPts val="0"/>
              </a:spcAft>
              <a:buSzPts val="1800"/>
              <a:buNone/>
            </a:pPr>
            <a:r>
              <a:rPr lang="en-US" sz="1100" u="sng">
                <a:solidFill>
                  <a:schemeClr val="hlink"/>
                </a:solidFill>
                <a:hlinkClick r:id="rId8"/>
              </a:rPr>
              <a:t>UNESCO Global Open Science Partnership</a:t>
            </a:r>
            <a:endParaRPr sz="1100">
              <a:solidFill>
                <a:schemeClr val="dk1"/>
              </a:solidFill>
            </a:endParaRPr>
          </a:p>
          <a:p>
            <a:pPr indent="0" lvl="0" marL="0" rtl="0" algn="l">
              <a:lnSpc>
                <a:spcPct val="100000"/>
              </a:lnSpc>
              <a:spcBef>
                <a:spcPts val="1200"/>
              </a:spcBef>
              <a:spcAft>
                <a:spcPts val="0"/>
              </a:spcAft>
              <a:buSzPts val="1800"/>
              <a:buNone/>
            </a:pPr>
            <a:r>
              <a:rPr lang="en-US" sz="1100" u="sng">
                <a:solidFill>
                  <a:schemeClr val="hlink"/>
                </a:solidFill>
                <a:hlinkClick r:id="rId9"/>
              </a:rPr>
              <a:t>State of Open Data (figshare.com)</a:t>
            </a:r>
            <a:endParaRPr sz="1100">
              <a:solidFill>
                <a:schemeClr val="dk1"/>
              </a:solidFill>
            </a:endParaRPr>
          </a:p>
          <a:p>
            <a:pPr indent="0" lvl="0" marL="0" rtl="0" algn="l">
              <a:lnSpc>
                <a:spcPct val="100000"/>
              </a:lnSpc>
              <a:spcBef>
                <a:spcPts val="1200"/>
              </a:spcBef>
              <a:spcAft>
                <a:spcPts val="0"/>
              </a:spcAft>
              <a:buSzPts val="1800"/>
              <a:buNone/>
            </a:pPr>
            <a:r>
              <a:rPr lang="en-US" sz="1100" u="sng">
                <a:solidFill>
                  <a:schemeClr val="hlink"/>
                </a:solidFill>
                <a:hlinkClick r:id="rId10"/>
              </a:rPr>
              <a:t>The effect of data sources on the measurement of open access: A comparison of Dimensions and the Web of Science | PLOS ONE</a:t>
            </a:r>
            <a:endParaRPr sz="1100">
              <a:solidFill>
                <a:schemeClr val="dk1"/>
              </a:solidFill>
            </a:endParaRPr>
          </a:p>
          <a:p>
            <a:pPr indent="0" lvl="0" marL="0" rtl="0" algn="l">
              <a:lnSpc>
                <a:spcPct val="100000"/>
              </a:lnSpc>
              <a:spcBef>
                <a:spcPts val="1200"/>
              </a:spcBef>
              <a:spcAft>
                <a:spcPts val="0"/>
              </a:spcAft>
              <a:buSzPts val="1800"/>
              <a:buNone/>
            </a:pPr>
            <a:r>
              <a:rPr lang="en-US" sz="1100" u="sng">
                <a:solidFill>
                  <a:schemeClr val="hlink"/>
                </a:solidFill>
                <a:hlinkClick r:id="rId11"/>
              </a:rPr>
              <a:t>figshare in South Africa</a:t>
            </a:r>
            <a:endParaRPr sz="1100">
              <a:solidFill>
                <a:schemeClr val="dk1"/>
              </a:solidFill>
            </a:endParaRPr>
          </a:p>
          <a:p>
            <a:pPr indent="0" lvl="0" marL="0" rtl="0" algn="l">
              <a:lnSpc>
                <a:spcPct val="100000"/>
              </a:lnSpc>
              <a:spcBef>
                <a:spcPts val="1200"/>
              </a:spcBef>
              <a:spcAft>
                <a:spcPts val="0"/>
              </a:spcAft>
              <a:buSzPts val="1800"/>
              <a:buNone/>
            </a:pPr>
            <a:r>
              <a:rPr lang="en-US" sz="1100" u="sng">
                <a:solidFill>
                  <a:schemeClr val="hlink"/>
                </a:solidFill>
                <a:hlinkClick r:id="rId12"/>
              </a:rPr>
              <a:t>Support : figshare Support</a:t>
            </a:r>
            <a:endParaRPr sz="1100">
              <a:solidFill>
                <a:schemeClr val="dk1"/>
              </a:solidFill>
            </a:endParaRPr>
          </a:p>
        </p:txBody>
      </p:sp>
      <p:sp>
        <p:nvSpPr>
          <p:cNvPr id="402" name="Google Shape;402;g1491bca3a01_0_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03" name="Google Shape;403;g1491bca3a01_0_1"/>
          <p:cNvSpPr txBox="1"/>
          <p:nvPr>
            <p:ph type="title"/>
          </p:nvPr>
        </p:nvSpPr>
        <p:spPr>
          <a:xfrm>
            <a:off x="311700" y="274320"/>
            <a:ext cx="5628900" cy="755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2800"/>
              <a:buFont typeface="Merriweather Sans"/>
              <a:buNone/>
            </a:pPr>
            <a:r>
              <a:rPr b="1" lang="en-US"/>
              <a:t>References</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1491bca3a01_0_591"/>
          <p:cNvSpPr txBox="1"/>
          <p:nvPr>
            <p:ph idx="12" type="sldNum"/>
          </p:nvPr>
        </p:nvSpPr>
        <p:spPr>
          <a:xfrm>
            <a:off x="8472458" y="4749973"/>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177" name="Google Shape;177;g1491bca3a01_0_591"/>
          <p:cNvSpPr txBox="1"/>
          <p:nvPr>
            <p:ph type="title"/>
          </p:nvPr>
        </p:nvSpPr>
        <p:spPr>
          <a:xfrm>
            <a:off x="311700" y="274323"/>
            <a:ext cx="5628900" cy="50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Merriweather Sans"/>
              <a:buNone/>
            </a:pPr>
            <a:r>
              <a:rPr b="1" lang="en-US" sz="3600">
                <a:solidFill>
                  <a:schemeClr val="dk1"/>
                </a:solidFill>
              </a:rPr>
              <a:t>What is Figshare?</a:t>
            </a:r>
            <a:endParaRPr b="1" sz="3600">
              <a:solidFill>
                <a:schemeClr val="dk1"/>
              </a:solidFill>
            </a:endParaRPr>
          </a:p>
          <a:p>
            <a:pPr indent="0" lvl="0" marL="0" rtl="0" algn="l">
              <a:lnSpc>
                <a:spcPct val="100000"/>
              </a:lnSpc>
              <a:spcBef>
                <a:spcPts val="0"/>
              </a:spcBef>
              <a:spcAft>
                <a:spcPts val="0"/>
              </a:spcAft>
              <a:buClr>
                <a:schemeClr val="dk1"/>
              </a:buClr>
              <a:buSzPts val="4000"/>
              <a:buFont typeface="Arial"/>
              <a:buNone/>
            </a:pPr>
            <a:r>
              <a:t/>
            </a:r>
            <a:endParaRPr sz="3600">
              <a:solidFill>
                <a:schemeClr val="dk1"/>
              </a:solidFill>
            </a:endParaRPr>
          </a:p>
          <a:p>
            <a:pPr indent="0" lvl="0" marL="0" rtl="0" algn="l">
              <a:lnSpc>
                <a:spcPct val="100000"/>
              </a:lnSpc>
              <a:spcBef>
                <a:spcPts val="0"/>
              </a:spcBef>
              <a:spcAft>
                <a:spcPts val="0"/>
              </a:spcAft>
              <a:buClr>
                <a:schemeClr val="dk1"/>
              </a:buClr>
              <a:buSzPts val="2520"/>
              <a:buFont typeface="Merriweather Sans"/>
              <a:buNone/>
            </a:pPr>
            <a:r>
              <a:t/>
            </a:r>
            <a:endParaRPr sz="2420"/>
          </a:p>
        </p:txBody>
      </p:sp>
      <p:sp>
        <p:nvSpPr>
          <p:cNvPr id="178" name="Google Shape;178;g1491bca3a01_0_591"/>
          <p:cNvSpPr txBox="1"/>
          <p:nvPr>
            <p:ph idx="1" type="body"/>
          </p:nvPr>
        </p:nvSpPr>
        <p:spPr>
          <a:xfrm>
            <a:off x="311700" y="1457825"/>
            <a:ext cx="5288100" cy="309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US" sz="1800">
                <a:solidFill>
                  <a:schemeClr val="dk1"/>
                </a:solidFill>
              </a:rPr>
              <a:t>Figshare is a Sa</a:t>
            </a:r>
            <a:r>
              <a:rPr lang="en-US">
                <a:solidFill>
                  <a:schemeClr val="dk1"/>
                </a:solidFill>
              </a:rPr>
              <a:t>aS (software as a service), proprietary solution, </a:t>
            </a:r>
            <a:r>
              <a:rPr lang="en-US" sz="1800">
                <a:solidFill>
                  <a:schemeClr val="dk1"/>
                </a:solidFill>
              </a:rPr>
              <a:t>support</a:t>
            </a:r>
            <a:r>
              <a:rPr lang="en-US">
                <a:solidFill>
                  <a:schemeClr val="dk1"/>
                </a:solidFill>
              </a:rPr>
              <a:t>ing</a:t>
            </a:r>
            <a:r>
              <a:rPr lang="en-US" sz="1800">
                <a:solidFill>
                  <a:schemeClr val="dk1"/>
                </a:solidFill>
              </a:rPr>
              <a:t> Open Science by</a:t>
            </a:r>
            <a:endParaRPr sz="1800">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B</a:t>
            </a:r>
            <a:r>
              <a:rPr lang="en-US" sz="1800">
                <a:solidFill>
                  <a:schemeClr val="dk1"/>
                </a:solidFill>
              </a:rPr>
              <a:t>uilding leading repository software on a cloud-based platform</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R</a:t>
            </a:r>
            <a:r>
              <a:rPr lang="en-US" sz="1800">
                <a:solidFill>
                  <a:schemeClr val="dk1"/>
                </a:solidFill>
              </a:rPr>
              <a:t>unning</a:t>
            </a:r>
            <a:r>
              <a:rPr lang="en-US">
                <a:solidFill>
                  <a:schemeClr val="dk1"/>
                </a:solidFill>
              </a:rPr>
              <a:t>, </a:t>
            </a:r>
            <a:r>
              <a:rPr lang="en-US" sz="1800">
                <a:solidFill>
                  <a:schemeClr val="dk1"/>
                </a:solidFill>
              </a:rPr>
              <a:t>updating and </a:t>
            </a:r>
            <a:r>
              <a:rPr lang="en-US">
                <a:solidFill>
                  <a:schemeClr val="dk1"/>
                </a:solidFill>
              </a:rPr>
              <a:t>continuously developing </a:t>
            </a:r>
            <a:r>
              <a:rPr lang="en-US" sz="1800">
                <a:solidFill>
                  <a:schemeClr val="dk1"/>
                </a:solidFill>
              </a:rPr>
              <a:t>the software for you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O</a:t>
            </a:r>
            <a:r>
              <a:rPr lang="en-US" sz="1800">
                <a:solidFill>
                  <a:schemeClr val="dk1"/>
                </a:solidFill>
              </a:rPr>
              <a:t>ffering full technical and user support</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F</a:t>
            </a:r>
            <a:r>
              <a:rPr lang="en-US" sz="1800">
                <a:solidFill>
                  <a:schemeClr val="dk1"/>
                </a:solidFill>
              </a:rPr>
              <a:t>ostering a global community</a:t>
            </a:r>
            <a:r>
              <a:rPr lang="en-US">
                <a:solidFill>
                  <a:schemeClr val="dk1"/>
                </a:solidFill>
              </a:rPr>
              <a:t>, shared learning </a:t>
            </a:r>
            <a:r>
              <a:rPr lang="en-US" sz="1800">
                <a:solidFill>
                  <a:schemeClr val="dk1"/>
                </a:solidFill>
              </a:rPr>
              <a:t>and collaboration</a:t>
            </a:r>
            <a:endParaRPr sz="1800">
              <a:solidFill>
                <a:schemeClr val="dk1"/>
              </a:solidFill>
            </a:endParaRPr>
          </a:p>
          <a:p>
            <a:pPr indent="0" lvl="0" marL="0" rtl="0" algn="l">
              <a:lnSpc>
                <a:spcPct val="115000"/>
              </a:lnSpc>
              <a:spcBef>
                <a:spcPts val="1200"/>
              </a:spcBef>
              <a:spcAft>
                <a:spcPts val="0"/>
              </a:spcAft>
              <a:buSzPts val="1800"/>
              <a:buNone/>
            </a:pPr>
            <a:r>
              <a:t/>
            </a:r>
            <a:endParaRPr sz="1800">
              <a:solidFill>
                <a:schemeClr val="dk1"/>
              </a:solidFill>
            </a:endParaRPr>
          </a:p>
          <a:p>
            <a:pPr indent="0" lvl="0" marL="0" rtl="0" algn="l">
              <a:lnSpc>
                <a:spcPct val="115000"/>
              </a:lnSpc>
              <a:spcBef>
                <a:spcPts val="1200"/>
              </a:spcBef>
              <a:spcAft>
                <a:spcPts val="1200"/>
              </a:spcAft>
              <a:buSzPts val="1800"/>
              <a:buNone/>
            </a:pPr>
            <a:r>
              <a:t/>
            </a:r>
            <a:endParaRPr sz="1800">
              <a:solidFill>
                <a:schemeClr val="dk1"/>
              </a:solidFill>
            </a:endParaRPr>
          </a:p>
        </p:txBody>
      </p:sp>
      <p:pic>
        <p:nvPicPr>
          <p:cNvPr id="179" name="Google Shape;179;g1491bca3a01_0_591"/>
          <p:cNvPicPr preferRelativeResize="0"/>
          <p:nvPr/>
        </p:nvPicPr>
        <p:blipFill rotWithShape="1">
          <a:blip r:embed="rId3">
            <a:alphaModFix/>
          </a:blip>
          <a:srcRect b="0" l="0" r="0" t="0"/>
          <a:stretch/>
        </p:blipFill>
        <p:spPr>
          <a:xfrm>
            <a:off x="5413875" y="1705838"/>
            <a:ext cx="3463650" cy="1731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1491bca3a01_0_25"/>
          <p:cNvPicPr preferRelativeResize="0"/>
          <p:nvPr/>
        </p:nvPicPr>
        <p:blipFill rotWithShape="1">
          <a:blip r:embed="rId3">
            <a:alphaModFix/>
          </a:blip>
          <a:srcRect b="0" l="0" r="0" t="0"/>
          <a:stretch/>
        </p:blipFill>
        <p:spPr>
          <a:xfrm>
            <a:off x="0" y="3286125"/>
            <a:ext cx="4572001" cy="1857375"/>
          </a:xfrm>
          <a:prstGeom prst="rect">
            <a:avLst/>
          </a:prstGeom>
          <a:noFill/>
          <a:ln>
            <a:noFill/>
          </a:ln>
        </p:spPr>
      </p:pic>
      <p:sp>
        <p:nvSpPr>
          <p:cNvPr id="185" name="Google Shape;185;g1491bca3a01_0_25"/>
          <p:cNvSpPr txBox="1"/>
          <p:nvPr>
            <p:ph idx="4294967295" type="body"/>
          </p:nvPr>
        </p:nvSpPr>
        <p:spPr>
          <a:xfrm>
            <a:off x="377500" y="1195425"/>
            <a:ext cx="8643600" cy="209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200"/>
              <a:buNone/>
            </a:pPr>
            <a:r>
              <a:rPr b="1" lang="en-US">
                <a:solidFill>
                  <a:schemeClr val="dk1"/>
                </a:solidFill>
              </a:rPr>
              <a:t>Researchers, universities, publishers, bio-pharma companies, funders and governments </a:t>
            </a:r>
            <a:r>
              <a:rPr b="1" lang="en-US">
                <a:solidFill>
                  <a:schemeClr val="dk1"/>
                </a:solidFill>
              </a:rPr>
              <a:t>i</a:t>
            </a:r>
            <a:r>
              <a:rPr b="1" lang="en-US">
                <a:solidFill>
                  <a:schemeClr val="dk1"/>
                </a:solidFill>
              </a:rPr>
              <a:t>n 16 countries around the world.</a:t>
            </a:r>
            <a:endParaRPr b="1">
              <a:solidFill>
                <a:schemeClr val="dk1"/>
              </a:solidFill>
            </a:endParaRPr>
          </a:p>
        </p:txBody>
      </p:sp>
      <p:sp>
        <p:nvSpPr>
          <p:cNvPr id="186" name="Google Shape;186;g1491bca3a01_0_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87" name="Google Shape;187;g1491bca3a01_0_25"/>
          <p:cNvSpPr txBox="1"/>
          <p:nvPr>
            <p:ph idx="4294967295" type="title"/>
          </p:nvPr>
        </p:nvSpPr>
        <p:spPr>
          <a:xfrm>
            <a:off x="311700" y="274323"/>
            <a:ext cx="5628900" cy="5094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990"/>
              <a:buFont typeface="Arial"/>
              <a:buNone/>
            </a:pPr>
            <a:r>
              <a:rPr b="1" lang="en-US" sz="3600"/>
              <a:t>Who do we work with?</a:t>
            </a:r>
            <a:endParaRPr b="1" sz="3600"/>
          </a:p>
          <a:p>
            <a:pPr indent="0" lvl="0" marL="0" rtl="0" algn="l">
              <a:lnSpc>
                <a:spcPct val="80000"/>
              </a:lnSpc>
              <a:spcBef>
                <a:spcPts val="0"/>
              </a:spcBef>
              <a:spcAft>
                <a:spcPts val="0"/>
              </a:spcAft>
              <a:buClr>
                <a:schemeClr val="dk1"/>
              </a:buClr>
              <a:buSzPts val="2520"/>
              <a:buFont typeface="Merriweather Sans"/>
              <a:buNone/>
            </a:pPr>
            <a:r>
              <a:t/>
            </a:r>
            <a:endParaRPr sz="3600"/>
          </a:p>
        </p:txBody>
      </p:sp>
      <p:pic>
        <p:nvPicPr>
          <p:cNvPr id="188" name="Google Shape;188;g1491bca3a01_0_25"/>
          <p:cNvPicPr preferRelativeResize="0"/>
          <p:nvPr/>
        </p:nvPicPr>
        <p:blipFill rotWithShape="1">
          <a:blip r:embed="rId4">
            <a:alphaModFix/>
          </a:blip>
          <a:srcRect b="0" l="0" r="0" t="0"/>
          <a:stretch/>
        </p:blipFill>
        <p:spPr>
          <a:xfrm>
            <a:off x="4572000" y="3218684"/>
            <a:ext cx="4571999" cy="19248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4"/>
          <p:cNvPicPr preferRelativeResize="0"/>
          <p:nvPr/>
        </p:nvPicPr>
        <p:blipFill rotWithShape="1">
          <a:blip r:embed="rId3">
            <a:alphaModFix/>
          </a:blip>
          <a:srcRect b="0" l="0" r="0" t="0"/>
          <a:stretch/>
        </p:blipFill>
        <p:spPr>
          <a:xfrm>
            <a:off x="311700" y="1848250"/>
            <a:ext cx="2632200" cy="2632200"/>
          </a:xfrm>
          <a:prstGeom prst="rect">
            <a:avLst/>
          </a:prstGeom>
          <a:noFill/>
          <a:ln>
            <a:noFill/>
          </a:ln>
        </p:spPr>
      </p:pic>
      <p:sp>
        <p:nvSpPr>
          <p:cNvPr id="194" name="Google Shape;194;p4"/>
          <p:cNvSpPr txBox="1"/>
          <p:nvPr>
            <p:ph idx="1" type="body"/>
          </p:nvPr>
        </p:nvSpPr>
        <p:spPr>
          <a:xfrm>
            <a:off x="2740900" y="1399925"/>
            <a:ext cx="6051900" cy="31689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US"/>
              <a:t>Cloud-based platform on a single operating system</a:t>
            </a:r>
            <a:endParaRPr/>
          </a:p>
          <a:p>
            <a:pPr indent="-342900" lvl="0" marL="457200" rtl="0" algn="l">
              <a:lnSpc>
                <a:spcPct val="100000"/>
              </a:lnSpc>
              <a:spcBef>
                <a:spcPts val="1000"/>
              </a:spcBef>
              <a:spcAft>
                <a:spcPts val="0"/>
              </a:spcAft>
              <a:buSzPts val="1800"/>
              <a:buChar char="●"/>
            </a:pPr>
            <a:r>
              <a:rPr lang="en-US"/>
              <a:t>ISO 27001 certified</a:t>
            </a:r>
            <a:endParaRPr/>
          </a:p>
          <a:p>
            <a:pPr indent="-342900" lvl="0" marL="457200" rtl="0" algn="l">
              <a:lnSpc>
                <a:spcPct val="100000"/>
              </a:lnSpc>
              <a:spcBef>
                <a:spcPts val="1000"/>
              </a:spcBef>
              <a:spcAft>
                <a:spcPts val="0"/>
              </a:spcAft>
              <a:buSzPts val="1800"/>
              <a:buChar char="●"/>
            </a:pPr>
            <a:r>
              <a:rPr lang="en-US"/>
              <a:t>WCAG 2.1 AA</a:t>
            </a:r>
            <a:endParaRPr/>
          </a:p>
          <a:p>
            <a:pPr indent="-342900" lvl="0" marL="457200" rtl="0" algn="l">
              <a:lnSpc>
                <a:spcPct val="100000"/>
              </a:lnSpc>
              <a:spcBef>
                <a:spcPts val="1000"/>
              </a:spcBef>
              <a:spcAft>
                <a:spcPts val="0"/>
              </a:spcAft>
              <a:buSzPts val="1800"/>
              <a:buChar char="●"/>
            </a:pPr>
            <a:r>
              <a:rPr lang="en-US"/>
              <a:t>Secure Figshare-provided Amazon Web Storage (or any compatible storage provider)</a:t>
            </a:r>
            <a:endParaRPr/>
          </a:p>
          <a:p>
            <a:pPr indent="-342900" lvl="0" marL="457200" rtl="0" algn="l">
              <a:lnSpc>
                <a:spcPct val="100000"/>
              </a:lnSpc>
              <a:spcBef>
                <a:spcPts val="1000"/>
              </a:spcBef>
              <a:spcAft>
                <a:spcPts val="0"/>
              </a:spcAft>
              <a:buSzPts val="1800"/>
              <a:buChar char="●"/>
            </a:pPr>
            <a:r>
              <a:rPr lang="en-US"/>
              <a:t>Integrate with institutional Single Sign On for quick and easy access</a:t>
            </a:r>
            <a:endParaRPr/>
          </a:p>
          <a:p>
            <a:pPr indent="-342900" lvl="0" marL="457200" rtl="0" algn="l">
              <a:lnSpc>
                <a:spcPct val="100000"/>
              </a:lnSpc>
              <a:spcBef>
                <a:spcPts val="1000"/>
              </a:spcBef>
              <a:spcAft>
                <a:spcPts val="0"/>
              </a:spcAft>
              <a:buSzPts val="1800"/>
              <a:buChar char="●"/>
            </a:pPr>
            <a:r>
              <a:rPr lang="en-US"/>
              <a:t>API and FTP uploader for programmatic uploads</a:t>
            </a:r>
            <a:endParaRPr/>
          </a:p>
          <a:p>
            <a:pPr indent="-342900" lvl="0" marL="457200" rtl="0" algn="l">
              <a:lnSpc>
                <a:spcPct val="100000"/>
              </a:lnSpc>
              <a:spcBef>
                <a:spcPts val="1000"/>
              </a:spcBef>
              <a:spcAft>
                <a:spcPts val="0"/>
              </a:spcAft>
              <a:buSzPts val="1800"/>
              <a:buChar char="●"/>
            </a:pPr>
            <a:r>
              <a:rPr lang="en-US"/>
              <a:t>Researcher or administrator-led deposit workflows</a:t>
            </a:r>
            <a:endParaRPr/>
          </a:p>
        </p:txBody>
      </p:sp>
      <p:sp>
        <p:nvSpPr>
          <p:cNvPr id="195" name="Google Shape;195;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96" name="Google Shape;196;p4"/>
          <p:cNvSpPr txBox="1"/>
          <p:nvPr>
            <p:ph type="title"/>
          </p:nvPr>
        </p:nvSpPr>
        <p:spPr>
          <a:xfrm>
            <a:off x="311700" y="273575"/>
            <a:ext cx="9063000" cy="572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4000"/>
              <a:buNone/>
            </a:pPr>
            <a:r>
              <a:rPr b="1" lang="en-US" sz="3600"/>
              <a:t>Compliance to securely store and </a:t>
            </a:r>
            <a:endParaRPr b="1" sz="3600"/>
          </a:p>
          <a:p>
            <a:pPr indent="0" lvl="0" marL="0" rtl="0" algn="l">
              <a:lnSpc>
                <a:spcPct val="80000"/>
              </a:lnSpc>
              <a:spcBef>
                <a:spcPts val="0"/>
              </a:spcBef>
              <a:spcAft>
                <a:spcPts val="0"/>
              </a:spcAft>
              <a:buSzPts val="4000"/>
              <a:buNone/>
            </a:pPr>
            <a:r>
              <a:rPr b="1" lang="en-US" sz="3600"/>
              <a:t>access all your research outputs</a:t>
            </a:r>
            <a:endParaRPr b="1"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00" name="Shape 200"/>
        <p:cNvGrpSpPr/>
        <p:nvPr/>
      </p:nvGrpSpPr>
      <p:grpSpPr>
        <a:xfrm>
          <a:off x="0" y="0"/>
          <a:ext cx="0" cy="0"/>
          <a:chOff x="0" y="0"/>
          <a:chExt cx="0" cy="0"/>
        </a:xfrm>
      </p:grpSpPr>
      <p:sp>
        <p:nvSpPr>
          <p:cNvPr id="201" name="Google Shape;201;g13883b6fcde_0_19"/>
          <p:cNvSpPr txBox="1"/>
          <p:nvPr>
            <p:ph idx="1" type="body"/>
          </p:nvPr>
        </p:nvSpPr>
        <p:spPr>
          <a:xfrm>
            <a:off x="311700" y="1021800"/>
            <a:ext cx="5486400" cy="30999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1200"/>
              </a:spcBef>
              <a:spcAft>
                <a:spcPts val="0"/>
              </a:spcAft>
              <a:buClr>
                <a:schemeClr val="dk1"/>
              </a:buClr>
              <a:buSzPts val="1800"/>
              <a:buChar char="●"/>
            </a:pPr>
            <a:r>
              <a:rPr lang="en-US" sz="1800">
                <a:solidFill>
                  <a:schemeClr val="dk1"/>
                </a:solidFill>
              </a:rPr>
              <a:t>Chief Technology Officer</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Team of full time developers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Public product roadmap</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Feature request forum</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Regional community calls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Community Slack channel</a:t>
            </a:r>
            <a:endParaRPr sz="1800">
              <a:solidFill>
                <a:schemeClr val="dk1"/>
              </a:solidFill>
            </a:endParaRPr>
          </a:p>
        </p:txBody>
      </p:sp>
      <p:sp>
        <p:nvSpPr>
          <p:cNvPr id="202" name="Google Shape;202;g13883b6fcde_0_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03" name="Google Shape;203;g13883b6fcde_0_19"/>
          <p:cNvSpPr txBox="1"/>
          <p:nvPr>
            <p:ph type="title"/>
          </p:nvPr>
        </p:nvSpPr>
        <p:spPr>
          <a:xfrm>
            <a:off x="311700" y="274325"/>
            <a:ext cx="6766500" cy="75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69999"/>
              <a:buFont typeface="Merriweather Sans"/>
              <a:buNone/>
            </a:pPr>
            <a:r>
              <a:rPr b="1" lang="en-US" sz="4000"/>
              <a:t>Keeping </a:t>
            </a:r>
            <a:r>
              <a:rPr b="1" lang="en-US" sz="4000"/>
              <a:t>Figshare relevant</a:t>
            </a:r>
            <a:endParaRPr b="1" sz="4000"/>
          </a:p>
          <a:p>
            <a:pPr indent="0" lvl="0" marL="0" rtl="0" algn="l">
              <a:lnSpc>
                <a:spcPct val="100000"/>
              </a:lnSpc>
              <a:spcBef>
                <a:spcPts val="0"/>
              </a:spcBef>
              <a:spcAft>
                <a:spcPts val="0"/>
              </a:spcAft>
              <a:buSzPct val="111111"/>
              <a:buNone/>
            </a:pPr>
            <a:r>
              <a:t/>
            </a:r>
            <a:endParaRPr/>
          </a:p>
        </p:txBody>
      </p:sp>
      <p:pic>
        <p:nvPicPr>
          <p:cNvPr id="204" name="Google Shape;204;g13883b6fcde_0_19"/>
          <p:cNvPicPr preferRelativeResize="0"/>
          <p:nvPr/>
        </p:nvPicPr>
        <p:blipFill rotWithShape="1">
          <a:blip r:embed="rId3">
            <a:alphaModFix/>
          </a:blip>
          <a:srcRect b="0" l="0" r="0" t="0"/>
          <a:stretch/>
        </p:blipFill>
        <p:spPr>
          <a:xfrm>
            <a:off x="4479200" y="1114425"/>
            <a:ext cx="4483827" cy="3201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08" name="Shape 208"/>
        <p:cNvGrpSpPr/>
        <p:nvPr/>
      </p:nvGrpSpPr>
      <p:grpSpPr>
        <a:xfrm>
          <a:off x="0" y="0"/>
          <a:ext cx="0" cy="0"/>
          <a:chOff x="0" y="0"/>
          <a:chExt cx="0" cy="0"/>
        </a:xfrm>
      </p:grpSpPr>
      <p:sp>
        <p:nvSpPr>
          <p:cNvPr id="209" name="Google Shape;209;g138515a3bcb_0_50"/>
          <p:cNvSpPr txBox="1"/>
          <p:nvPr>
            <p:ph idx="1" type="body"/>
          </p:nvPr>
        </p:nvSpPr>
        <p:spPr>
          <a:xfrm>
            <a:off x="311700" y="1950450"/>
            <a:ext cx="5486400" cy="21711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Datasets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Journal publications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Theses and Dissertations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Conference and workshop outputs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Open Educational Resources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10 TB of storage provided as standard</a:t>
            </a:r>
            <a:endParaRPr sz="1800">
              <a:solidFill>
                <a:schemeClr val="dk1"/>
              </a:solidFill>
            </a:endParaRPr>
          </a:p>
        </p:txBody>
      </p:sp>
      <p:sp>
        <p:nvSpPr>
          <p:cNvPr id="210" name="Google Shape;210;g138515a3bcb_0_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11" name="Google Shape;211;g138515a3bcb_0_50"/>
          <p:cNvSpPr txBox="1"/>
          <p:nvPr>
            <p:ph type="title"/>
          </p:nvPr>
        </p:nvSpPr>
        <p:spPr>
          <a:xfrm>
            <a:off x="491700" y="76200"/>
            <a:ext cx="8160600" cy="75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69999"/>
              <a:buFont typeface="Merriweather Sans"/>
              <a:buNone/>
            </a:pPr>
            <a:r>
              <a:rPr b="1" lang="en-US" sz="4000"/>
              <a:t>Very large files / all types of </a:t>
            </a:r>
            <a:r>
              <a:rPr b="1" lang="en-US" sz="4000"/>
              <a:t>content can be deposited on Figshare repository</a:t>
            </a:r>
            <a:endParaRPr b="1" sz="4000"/>
          </a:p>
          <a:p>
            <a:pPr indent="0" lvl="0" marL="0" rtl="0" algn="l">
              <a:lnSpc>
                <a:spcPct val="100000"/>
              </a:lnSpc>
              <a:spcBef>
                <a:spcPts val="0"/>
              </a:spcBef>
              <a:spcAft>
                <a:spcPts val="0"/>
              </a:spcAft>
              <a:buSzPct val="111111"/>
              <a:buNone/>
            </a:pPr>
            <a:r>
              <a:t/>
            </a:r>
            <a:endParaRPr/>
          </a:p>
        </p:txBody>
      </p:sp>
      <p:pic>
        <p:nvPicPr>
          <p:cNvPr id="212" name="Google Shape;212;g138515a3bcb_0_50"/>
          <p:cNvPicPr preferRelativeResize="0"/>
          <p:nvPr/>
        </p:nvPicPr>
        <p:blipFill rotWithShape="1">
          <a:blip r:embed="rId3">
            <a:alphaModFix/>
          </a:blip>
          <a:srcRect b="0" l="0" r="0" t="0"/>
          <a:stretch/>
        </p:blipFill>
        <p:spPr>
          <a:xfrm>
            <a:off x="6135575" y="1861850"/>
            <a:ext cx="3008424" cy="2311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16" name="Shape 216"/>
        <p:cNvGrpSpPr/>
        <p:nvPr/>
      </p:nvGrpSpPr>
      <p:grpSpPr>
        <a:xfrm>
          <a:off x="0" y="0"/>
          <a:ext cx="0" cy="0"/>
          <a:chOff x="0" y="0"/>
          <a:chExt cx="0" cy="0"/>
        </a:xfrm>
      </p:grpSpPr>
      <p:sp>
        <p:nvSpPr>
          <p:cNvPr id="217" name="Google Shape;217;g1491bca3a01_0_8"/>
          <p:cNvSpPr txBox="1"/>
          <p:nvPr>
            <p:ph idx="1" type="body"/>
          </p:nvPr>
        </p:nvSpPr>
        <p:spPr>
          <a:xfrm>
            <a:off x="311700" y="1525750"/>
            <a:ext cx="7595400" cy="267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br>
              <a:rPr lang="en-US" sz="1800">
                <a:solidFill>
                  <a:schemeClr val="dk1"/>
                </a:solidFill>
              </a:rPr>
            </a:br>
            <a:endParaRPr sz="1800">
              <a:solidFill>
                <a:schemeClr val="dk1"/>
              </a:solidFill>
            </a:endParaRPr>
          </a:p>
          <a:p>
            <a:pPr indent="-342900" lvl="0" marL="457200" rtl="0" algn="l">
              <a:lnSpc>
                <a:spcPct val="100000"/>
              </a:lnSpc>
              <a:spcBef>
                <a:spcPts val="1200"/>
              </a:spcBef>
              <a:spcAft>
                <a:spcPts val="0"/>
              </a:spcAft>
              <a:buClr>
                <a:schemeClr val="dk1"/>
              </a:buClr>
              <a:buSzPts val="1800"/>
              <a:buChar char="●"/>
            </a:pPr>
            <a:r>
              <a:rPr lang="en-US" sz="1800">
                <a:solidFill>
                  <a:schemeClr val="dk1"/>
                </a:solidFill>
              </a:rPr>
              <a:t>Annual software subscription - includes hosting, 10 TB storage, DataCite and new features and maintenance updates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Implementation within two-four weeks of agreement signed; ongoing configuration support</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Dedicated account manager to support with </a:t>
            </a:r>
            <a:r>
              <a:rPr lang="en-US" sz="1800">
                <a:solidFill>
                  <a:schemeClr val="dk1"/>
                </a:solidFill>
              </a:rPr>
              <a:t>public engagement and promotion plans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Figshare community access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Industry guidance and best practices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US" sz="1800">
                <a:solidFill>
                  <a:schemeClr val="dk1"/>
                </a:solidFill>
              </a:rPr>
              <a:t>Flexible, customisable package options to suit your specific needs </a:t>
            </a:r>
            <a:endParaRPr sz="1800">
              <a:solidFill>
                <a:schemeClr val="dk1"/>
              </a:solidFill>
            </a:endParaRPr>
          </a:p>
        </p:txBody>
      </p:sp>
      <p:sp>
        <p:nvSpPr>
          <p:cNvPr id="218" name="Google Shape;218;g1491bca3a01_0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19" name="Google Shape;219;g1491bca3a01_0_8"/>
          <p:cNvSpPr txBox="1"/>
          <p:nvPr>
            <p:ph type="title"/>
          </p:nvPr>
        </p:nvSpPr>
        <p:spPr>
          <a:xfrm>
            <a:off x="311700" y="274325"/>
            <a:ext cx="8937300" cy="75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69999"/>
              <a:buFont typeface="Merriweather Sans"/>
              <a:buNone/>
            </a:pPr>
            <a:r>
              <a:rPr b="1" lang="en-US" sz="4000"/>
              <a:t>I</a:t>
            </a:r>
            <a:r>
              <a:rPr b="1" lang="en-US" sz="4000"/>
              <a:t>ncluded in a Figshare-powered  repository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Hahnel</dc:creator>
</cp:coreProperties>
</file>

<file path=docProps/custom.xml><?xml version="1.0" encoding="utf-8"?>
<Properties xmlns="http://schemas.openxmlformats.org/officeDocument/2006/custom-properties" xmlns:vt="http://schemas.openxmlformats.org/officeDocument/2006/docPropsVTypes"/>
</file>