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5DC654-8E7E-C4D7-5B59-6968FD397E58}" v="130" dt="2022-09-04T19:40:36.214"/>
    <p1510:client id="{59820B71-EAA6-B41C-6258-63535448CCBB}" v="91" dt="2022-09-06T08:33:31.453"/>
    <p1510:client id="{5A0F87C9-9242-5A47-D749-D420C99F3B49}" v="5" dt="2022-09-04T16:00:55.104"/>
    <p1510:client id="{9007B2D1-7F2F-47F4-AF13-3561ADF9EABC}" v="12" dt="2022-09-01T09:50:59.631"/>
    <p1510:client id="{AC56DF46-FDE7-ACA0-4390-9CE717646DC7}" v="334" dt="2022-09-02T11:04:06.708"/>
    <p1510:client id="{B7A28C7F-E8FF-4DAC-F176-CC45273C64BB}" v="2890" dt="2022-08-31T12:51:03.191"/>
    <p1510:client id="{E4818EF6-B826-8686-0317-41D3D068566C}" v="2" dt="2022-09-02T12:23:14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270" autoAdjust="0"/>
  </p:normalViewPr>
  <p:slideViewPr>
    <p:cSldViewPr snapToGrid="0">
      <p:cViewPr varScale="1">
        <p:scale>
          <a:sx n="130" d="100"/>
          <a:sy n="130" d="100"/>
        </p:scale>
        <p:origin x="99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3BA1CCE5-C976-ED49-AB65-B1EF52BD48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F90AF7D-D8BD-7340-A23A-D98689801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291CC4CB-501B-2D4F-BC7B-F565B196E5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5547E0C-FA4E-F04E-A465-B8D4B86C3A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8D8B58FE-75DC-DB4C-99A2-18CC90C26D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9722CEBB-7EF2-B14A-93B5-140CE23935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7747F1E9-5F74-5145-AE58-18E274DA40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36913CA8-5CD8-6741-B965-EC6895A5F5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26B9AA47-7FFC-EB4E-A6D6-EA831EE1D8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5FD218E0-E4FE-5D47-AC09-5642B896BA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58AA9A73-AD41-C549-91E5-3F9C205495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09B7F0CB-536A-E647-9DC8-6F86E6B933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projectiles.phil.muni.cz/" TargetMode="External"/><Relationship Id="rId3" Type="http://schemas.openxmlformats.org/officeDocument/2006/relationships/hyperlink" Target="https://dml.cz/handle/10338.dmlcz/702537" TargetMode="External"/><Relationship Id="rId7" Type="http://schemas.openxmlformats.org/officeDocument/2006/relationships/hyperlink" Target="https://arne-novak.phil.muni.cz/?language=en" TargetMode="External"/><Relationship Id="rId2" Type="http://schemas.openxmlformats.org/officeDocument/2006/relationships/hyperlink" Target="https://dml.cz/handle/10338.dmlcz/7025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gi.law.muni.cz/" TargetMode="External"/><Relationship Id="rId5" Type="http://schemas.openxmlformats.org/officeDocument/2006/relationships/hyperlink" Target="https://digilib.phil.muni.cz/" TargetMode="External"/><Relationship Id="rId4" Type="http://schemas.openxmlformats.org/officeDocument/2006/relationships/hyperlink" Target="https://digitalia.phil.muni.cz/en" TargetMode="External"/><Relationship Id="rId9" Type="http://schemas.openxmlformats.org/officeDocument/2006/relationships/hyperlink" Target="https://cinematicbrno.phil.muni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ea typeface="+mj-lt"/>
                <a:cs typeface="+mj-lt"/>
              </a:rPr>
              <a:t>From </a:t>
            </a:r>
            <a:r>
              <a:rPr lang="en-GB" b="0" dirty="0" err="1">
                <a:ea typeface="+mj-lt"/>
                <a:cs typeface="+mj-lt"/>
              </a:rPr>
              <a:t>DSpace</a:t>
            </a:r>
            <a:r>
              <a:rPr lang="en-GB" b="0" dirty="0">
                <a:ea typeface="+mj-lt"/>
                <a:cs typeface="+mj-lt"/>
              </a:rPr>
              <a:t> to </a:t>
            </a:r>
            <a:r>
              <a:rPr lang="en-GB" b="0" dirty="0" err="1">
                <a:ea typeface="+mj-lt"/>
                <a:cs typeface="+mj-lt"/>
              </a:rPr>
              <a:t>Islandora</a:t>
            </a:r>
            <a:r>
              <a:rPr lang="en-GB" b="0" dirty="0">
                <a:ea typeface="+mj-lt"/>
                <a:cs typeface="+mj-lt"/>
              </a:rPr>
              <a:t>: why and how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C9D376-2CAF-E809-45A2-0C0CAEA55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B9EDCA-A3B6-8FF1-C8C1-9EDEE02F9B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87AC00E-BCAB-C359-FDBE-532D90AA6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026" y="289562"/>
            <a:ext cx="2049773" cy="119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554870-2E3A-DE3D-1DC8-E46E67B03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3CF9C2-E1A4-B07E-81B4-FE1CE853B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E9B7FF-837C-3B3B-421F-C74F6EDC3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and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: maintenance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E80E33-88F9-10C0-0B32-B42751AA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b="1" dirty="0">
                <a:cs typeface="Arial"/>
              </a:rPr>
              <a:t>DSpace</a:t>
            </a:r>
            <a:r>
              <a:rPr lang="en-US" dirty="0">
                <a:cs typeface="Arial"/>
              </a:rPr>
              <a:t> is more consolidate out-of-the</a:t>
            </a:r>
            <a:r>
              <a:rPr lang="cs-CZ" dirty="0">
                <a:cs typeface="Arial"/>
              </a:rPr>
              <a:t> </a:t>
            </a:r>
            <a:r>
              <a:rPr lang="en-US" dirty="0">
                <a:cs typeface="Arial"/>
              </a:rPr>
              <a:t>box solution: one package = one version = one GIT repository =&gt; robust</a:t>
            </a:r>
          </a:p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has larger community</a:t>
            </a:r>
          </a:p>
          <a:p>
            <a:pPr marL="188595" indent="-134620"/>
            <a:r>
              <a:rPr lang="en-US" dirty="0">
                <a:cs typeface="Arial"/>
              </a:rPr>
              <a:t>Perfect documentation</a:t>
            </a:r>
          </a:p>
          <a:p>
            <a:pPr marL="53975" indent="0">
              <a:buNone/>
            </a:pPr>
            <a:endParaRPr lang="cs-CZ" dirty="0">
              <a:cs typeface="Arial"/>
            </a:endParaRPr>
          </a:p>
          <a:p>
            <a:pPr marL="188595" indent="-134620"/>
            <a:r>
              <a:rPr lang="en-US" b="1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is more fragmented to various packages spread around various GIT repos</a:t>
            </a:r>
          </a:p>
          <a:p>
            <a:pPr marL="377825" lvl="1" indent="-134620"/>
            <a:r>
              <a:rPr lang="en-US" dirty="0">
                <a:cs typeface="Arial"/>
              </a:rPr>
              <a:t>Technically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is just a Drupal module + a few backend packages and configurations that makes them to work together</a:t>
            </a:r>
          </a:p>
          <a:p>
            <a:pPr marL="188595" indent="-134620"/>
            <a:r>
              <a:rPr lang="en-US" dirty="0">
                <a:cs typeface="Arial"/>
              </a:rPr>
              <a:t>Two major versions (7, 8), several installation options</a:t>
            </a:r>
          </a:p>
          <a:p>
            <a:pPr marL="188595" indent="-134620"/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community is smaller, but very supportive</a:t>
            </a:r>
          </a:p>
          <a:p>
            <a:pPr marL="188595" indent="-134620"/>
            <a:r>
              <a:rPr lang="en-US" dirty="0">
                <a:cs typeface="Arial"/>
              </a:rPr>
              <a:t>Documentation not so perfect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377825" lvl="1" indent="-134620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1430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4A6335-1094-B034-867E-072332AFFC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AA998F-C9E4-3662-CCEC-50E5D10227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813C2F-F30A-D908-5A5D-CBEE2BD2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and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: summary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2DA871-F6AF-D730-D4E7-450F22D14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Both systems are good and do the job</a:t>
            </a:r>
          </a:p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 is more specialized</a:t>
            </a:r>
          </a:p>
          <a:p>
            <a:pPr marL="188595" indent="-134620"/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is more customizable and DYI</a:t>
            </a:r>
          </a:p>
          <a:p>
            <a:pPr marL="377825" lvl="1" indent="-134620"/>
            <a:r>
              <a:rPr lang="en-US" dirty="0">
                <a:cs typeface="Arial"/>
              </a:rPr>
              <a:t>Many customizations done via configurations =&gt; easy to upgrade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Since we want to build up more specialized customized digital libraries with added value,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is a better option for us</a:t>
            </a:r>
          </a:p>
          <a:p>
            <a:pPr marL="188595" indent="-134620"/>
            <a:r>
              <a:rPr lang="en-US" b="1" dirty="0" err="1">
                <a:cs typeface="Arial"/>
              </a:rPr>
              <a:t>Islandora</a:t>
            </a:r>
            <a:r>
              <a:rPr lang="en-US" b="1" dirty="0">
                <a:cs typeface="Arial"/>
              </a:rPr>
              <a:t> has </a:t>
            </a:r>
            <a:r>
              <a:rPr lang="cs-CZ" b="1" dirty="0">
                <a:cs typeface="Arial"/>
              </a:rPr>
              <a:t>proved</a:t>
            </a:r>
            <a:r>
              <a:rPr lang="en-US" b="1" dirty="0">
                <a:cs typeface="Arial"/>
              </a:rPr>
              <a:t> to be more effective for our needs</a:t>
            </a:r>
          </a:p>
          <a:p>
            <a:pPr marL="377825" lvl="1" indent="-134620"/>
            <a:r>
              <a:rPr lang="en-US" dirty="0">
                <a:cs typeface="Arial"/>
              </a:rPr>
              <a:t>But good knowledge of Drupal necessary</a:t>
            </a:r>
          </a:p>
          <a:p>
            <a:pPr marL="377825" lvl="1" indent="-134620"/>
            <a:r>
              <a:rPr lang="en-US" dirty="0">
                <a:cs typeface="Arial"/>
              </a:rPr>
              <a:t>Drupal is very popular =&gt; Drupal modules are treasure :-)</a:t>
            </a:r>
          </a:p>
          <a:p>
            <a:pPr marL="377825" lvl="1" indent="-134620"/>
            <a:r>
              <a:rPr lang="en-US" dirty="0">
                <a:cs typeface="Arial"/>
              </a:rPr>
              <a:t>Drupal is very popular =&gt; need to be careful about security :-(</a:t>
            </a:r>
          </a:p>
        </p:txBody>
      </p:sp>
    </p:spTree>
    <p:extLst>
      <p:ext uri="{BB962C8B-B14F-4D97-AF65-F5344CB8AC3E}">
        <p14:creationId xmlns:p14="http://schemas.microsoft.com/office/powerpoint/2010/main" val="76492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AC45B1-E10B-D90E-2FA3-4F884A90E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F5112C-2204-4600-4B4A-478177D10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11B4D9-E179-384E-4B68-381C7F8E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 to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migration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84EC43-94EF-FA80-51F5-EF2A72B67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No one-click automatized migration support both data and features</a:t>
            </a:r>
          </a:p>
          <a:p>
            <a:pPr marL="188595" indent="-134620"/>
            <a:r>
              <a:rPr lang="en-US" dirty="0">
                <a:cs typeface="Arial"/>
              </a:rPr>
              <a:t>Especially for features there are no general rules/advice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Data migration: semi-automatic</a:t>
            </a:r>
          </a:p>
          <a:p>
            <a:pPr marL="377825" lvl="1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: export CSV</a:t>
            </a:r>
          </a:p>
          <a:p>
            <a:pPr marL="377825" lvl="1" indent="-134620"/>
            <a:r>
              <a:rPr lang="en-US" dirty="0">
                <a:cs typeface="Arial"/>
              </a:rPr>
              <a:t>Drupal/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: configure migration (import) and run it 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Features migration: by hand</a:t>
            </a:r>
          </a:p>
          <a:p>
            <a:pPr marL="377825" lvl="1" indent="-134620"/>
            <a:r>
              <a:rPr lang="en-US" dirty="0">
                <a:cs typeface="Arial"/>
              </a:rPr>
              <a:t>Many general features are available by default in </a:t>
            </a:r>
            <a:r>
              <a:rPr lang="en-US" dirty="0" err="1">
                <a:cs typeface="Arial"/>
              </a:rPr>
              <a:t>Islandora</a:t>
            </a:r>
          </a:p>
          <a:p>
            <a:pPr marL="377825" lvl="1" indent="-134620"/>
            <a:r>
              <a:rPr lang="en-US" dirty="0">
                <a:cs typeface="Arial"/>
              </a:rPr>
              <a:t>Customized features need to be done by hand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Yes, it's not for free</a:t>
            </a:r>
          </a:p>
        </p:txBody>
      </p:sp>
    </p:spTree>
    <p:extLst>
      <p:ext uri="{BB962C8B-B14F-4D97-AF65-F5344CB8AC3E}">
        <p14:creationId xmlns:p14="http://schemas.microsoft.com/office/powerpoint/2010/main" val="3078575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9CBCD3-A257-7CC6-7B43-A622406F84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1CC7DD-AD80-9C0B-2980-205D5824E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298F93-3E65-85E8-59FB-58484831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: what we have done so far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1E244-073A-4483-9F56-40CAFC52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Support from LINDAT/CLARIAH-CZ EU project on digital humanities</a:t>
            </a:r>
          </a:p>
          <a:p>
            <a:pPr marL="188595" indent="-134620"/>
            <a:r>
              <a:rPr lang="en-US" dirty="0">
                <a:cs typeface="Arial"/>
              </a:rPr>
              <a:t>We have built up few digital libraries on top of</a:t>
            </a:r>
            <a:r>
              <a:rPr lang="cs-CZ" dirty="0">
                <a:cs typeface="Arial"/>
              </a:rPr>
              <a:t> </a:t>
            </a:r>
            <a:r>
              <a:rPr lang="en-US" dirty="0" err="1">
                <a:cs typeface="Arial"/>
              </a:rPr>
              <a:t>Islandora</a:t>
            </a:r>
            <a:endParaRPr lang="en-US" dirty="0">
              <a:cs typeface="Arial"/>
            </a:endParaRPr>
          </a:p>
          <a:p>
            <a:pPr marL="377825" lvl="1" indent="-134620"/>
            <a:r>
              <a:rPr lang="en-US" dirty="0">
                <a:cs typeface="Arial"/>
              </a:rPr>
              <a:t>Standard documents (PDFs: articles, chapters, books)</a:t>
            </a:r>
          </a:p>
          <a:p>
            <a:pPr marL="377825" lvl="1" indent="-134620"/>
            <a:r>
              <a:rPr lang="en-US" dirty="0">
                <a:cs typeface="Arial"/>
              </a:rPr>
              <a:t>Archeological artefacts (images, 3D models, rich metadata)</a:t>
            </a:r>
          </a:p>
          <a:p>
            <a:pPr marL="377825" lvl="1" indent="-134620"/>
            <a:r>
              <a:rPr lang="en-US" dirty="0">
                <a:cs typeface="Arial"/>
              </a:rPr>
              <a:t>Historical cinema</a:t>
            </a:r>
            <a:r>
              <a:rPr lang="cs-CZ" dirty="0" err="1">
                <a:cs typeface="Arial"/>
              </a:rPr>
              <a:t>tic</a:t>
            </a:r>
            <a:r>
              <a:rPr lang="en-US" dirty="0">
                <a:cs typeface="Arial"/>
              </a:rPr>
              <a:t> database (including interactive map)</a:t>
            </a:r>
          </a:p>
          <a:p>
            <a:pPr marL="377825" lvl="1" indent="-134620"/>
            <a:r>
              <a:rPr lang="en-US" dirty="0">
                <a:cs typeface="Arial"/>
              </a:rPr>
              <a:t>Database of beauty patterns (will be released)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See our infrastructure overview page: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53975" indent="0" algn="ctr">
              <a:buNone/>
            </a:pPr>
            <a:r>
              <a:rPr lang="en-US" dirty="0">
                <a:latin typeface="Consolas"/>
                <a:ea typeface="+mn-lt"/>
                <a:cs typeface="+mn-lt"/>
              </a:rPr>
              <a:t>https://digitalia.phil.muni.cz/en</a:t>
            </a:r>
            <a:endParaRPr lang="en-US" dirty="0">
              <a:latin typeface="Consola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773D0-F95F-3C06-599A-BFDD9DBB4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19" y="5069178"/>
            <a:ext cx="1155754" cy="67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71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22A1D9-F885-6BAC-6884-1F711ACE41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18ECC3-42C0-F74E-EE46-A473485724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514795-10D6-DF20-A072-9BBDD55F65F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53975" algn="ctr"/>
            <a:r>
              <a:rPr lang="en-US" dirty="0">
                <a:cs typeface="Arial"/>
              </a:rPr>
              <a:t>Our team (project head, developers, data curator) is here and ready for questions and discussions.</a:t>
            </a:r>
          </a:p>
          <a:p>
            <a:pPr marL="53975" algn="ctr"/>
            <a:endParaRPr lang="en-US" dirty="0">
              <a:cs typeface="Arial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436F195A-D6D2-097E-B16A-AB0C12735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783" y="1810764"/>
            <a:ext cx="6302948" cy="36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39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55726A-03D4-6457-1CC2-531CD27CF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EE55AD-2BE1-7154-375F-0630242E56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CB83D0-1A07-65EB-E697-07BAF90D8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References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9917-1052-318B-0E68-120E557AB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cs-CZ" dirty="0" err="1">
                <a:ea typeface="+mn-lt"/>
                <a:cs typeface="+mn-lt"/>
              </a:rPr>
              <a:t>Building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Czech Digital </a:t>
            </a:r>
            <a:r>
              <a:rPr lang="cs-CZ" dirty="0" err="1">
                <a:ea typeface="+mn-lt"/>
                <a:cs typeface="+mn-lt"/>
              </a:rPr>
              <a:t>Mathematics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Library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upon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DSpace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system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  <a:hlinkClick r:id="rId2"/>
              </a:rPr>
              <a:t>https://dml.cz/handle/10338.dmlcz/702539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>
                <a:ea typeface="+mn-lt"/>
                <a:cs typeface="+mn-lt"/>
              </a:rPr>
              <a:t>DML-CZ Metadata Editor </a:t>
            </a:r>
            <a:r>
              <a:rPr lang="cs-CZ" dirty="0">
                <a:ea typeface="+mn-lt"/>
                <a:cs typeface="+mn-lt"/>
                <a:hlinkClick r:id="rId3"/>
              </a:rPr>
              <a:t>https://dml.cz/handle/10338.dmlcz/702537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 err="1">
                <a:ea typeface="+mn-lt"/>
                <a:cs typeface="+mn-lt"/>
              </a:rPr>
              <a:t>Digitalia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  <a:hlinkClick r:id="rId4"/>
              </a:rPr>
              <a:t>https://digitalia.phil.muni.cz/en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>
                <a:ea typeface="+mn-lt"/>
                <a:cs typeface="+mn-lt"/>
              </a:rPr>
              <a:t>Digital </a:t>
            </a:r>
            <a:r>
              <a:rPr lang="cs-CZ" dirty="0" err="1">
                <a:ea typeface="+mn-lt"/>
                <a:cs typeface="+mn-lt"/>
              </a:rPr>
              <a:t>Library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Faculty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Arts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  <a:hlinkClick r:id="rId5"/>
              </a:rPr>
              <a:t>https://digilib.phil.muni.cz/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>
                <a:ea typeface="+mn-lt"/>
                <a:cs typeface="+mn-lt"/>
              </a:rPr>
              <a:t>Digital </a:t>
            </a:r>
            <a:r>
              <a:rPr lang="cs-CZ" dirty="0" err="1">
                <a:ea typeface="+mn-lt"/>
                <a:cs typeface="+mn-lt"/>
              </a:rPr>
              <a:t>Library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Faculty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Law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  <a:hlinkClick r:id="rId6"/>
              </a:rPr>
              <a:t>https://digi.law.muni.cz/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>
                <a:ea typeface="+mn-lt"/>
                <a:cs typeface="+mn-lt"/>
              </a:rPr>
              <a:t>Arne Novák Digital </a:t>
            </a:r>
            <a:r>
              <a:rPr lang="cs-CZ" dirty="0" err="1">
                <a:ea typeface="+mn-lt"/>
                <a:cs typeface="+mn-lt"/>
              </a:rPr>
              <a:t>Library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  <a:hlinkClick r:id="rId7"/>
              </a:rPr>
              <a:t>https://arne-novak.phil.muni.cz/?language=en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 err="1">
                <a:ea typeface="+mn-lt"/>
                <a:cs typeface="+mn-lt"/>
              </a:rPr>
              <a:t>Projectiles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  <a:hlinkClick r:id="rId8"/>
              </a:rPr>
              <a:t>https://projectiles.phil.muni.cz/</a:t>
            </a:r>
            <a:endParaRPr lang="cs-CZ" dirty="0">
              <a:ea typeface="+mn-lt"/>
              <a:cs typeface="+mn-lt"/>
            </a:endParaRPr>
          </a:p>
          <a:p>
            <a:pPr marL="188595" indent="-134620"/>
            <a:r>
              <a:rPr lang="cs-CZ" dirty="0" err="1">
                <a:ea typeface="+mn-lt"/>
                <a:cs typeface="+mn-lt"/>
              </a:rPr>
              <a:t>Cinematic</a:t>
            </a:r>
            <a:r>
              <a:rPr lang="cs-CZ" dirty="0">
                <a:ea typeface="+mn-lt"/>
                <a:cs typeface="+mn-lt"/>
              </a:rPr>
              <a:t> Brno </a:t>
            </a:r>
            <a:r>
              <a:rPr lang="cs-CZ" dirty="0">
                <a:ea typeface="+mn-lt"/>
                <a:cs typeface="+mn-lt"/>
                <a:hlinkClick r:id="rId9"/>
              </a:rPr>
              <a:t>https://cinematicbrno.phil.muni.cz/</a:t>
            </a:r>
            <a:endParaRPr lang="cs-CZ" dirty="0">
              <a:ea typeface="+mn-lt"/>
              <a:cs typeface="+mn-lt"/>
            </a:endParaRPr>
          </a:p>
          <a:p>
            <a:pPr marL="53975" indent="0">
              <a:buNone/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031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808B91-16E6-FA53-8DF4-834F565180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>
                <a:cs typeface="Arial"/>
              </a:rPr>
              <a:t>From DSpace to Islandora: why and how: Vlastimil Krejčíř, Masaryk University, Faculty of Arts. ILIDE 2022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18053B-64D2-8710-5264-6CBD051C3E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994D83-EF01-76D9-1BCA-A79E5CB2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Short introduction 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0E845D-C002-8C3C-6BD6-78E023BD8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53975" indent="0">
              <a:buNone/>
            </a:pPr>
            <a:r>
              <a:rPr lang="en-US" b="1" dirty="0" err="1">
                <a:cs typeface="Arial"/>
              </a:rPr>
              <a:t>DSpace</a:t>
            </a:r>
            <a:r>
              <a:rPr lang="en-US" b="1" dirty="0">
                <a:cs typeface="Arial"/>
              </a:rPr>
              <a:t> </a:t>
            </a:r>
            <a:r>
              <a:rPr lang="en-US" dirty="0">
                <a:cs typeface="Arial"/>
              </a:rPr>
              <a:t>and </a:t>
            </a:r>
            <a:r>
              <a:rPr lang="en-US" b="1" dirty="0" err="1">
                <a:cs typeface="Arial"/>
              </a:rPr>
              <a:t>Islandora</a:t>
            </a:r>
            <a:endParaRPr lang="en-US" b="1">
              <a:cs typeface="Arial"/>
            </a:endParaRPr>
          </a:p>
          <a:p>
            <a:pPr marL="53975" indent="0">
              <a:buNone/>
            </a:pPr>
            <a:endParaRPr lang="en-US" b="1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Systems for building repositories and/or digital libraries</a:t>
            </a:r>
          </a:p>
          <a:p>
            <a:pPr marL="188595" indent="-134620"/>
            <a:r>
              <a:rPr lang="en-US" dirty="0">
                <a:cs typeface="Arial"/>
              </a:rPr>
              <a:t>Intended to store and describe digital content – digital objects</a:t>
            </a:r>
          </a:p>
          <a:p>
            <a:pPr marL="188595" indent="-134620"/>
            <a:r>
              <a:rPr lang="en-US" dirty="0">
                <a:cs typeface="Arial"/>
              </a:rPr>
              <a:t>Provide services (browse, search, retrieve, …)</a:t>
            </a:r>
          </a:p>
          <a:p>
            <a:pPr marL="188595" indent="-134620"/>
            <a:r>
              <a:rPr lang="en-US" dirty="0">
                <a:cs typeface="Arial"/>
              </a:rPr>
              <a:t>Interoperability support (OAI-PMH, …)</a:t>
            </a:r>
          </a:p>
          <a:p>
            <a:pPr marL="53975" indent="0">
              <a:buNone/>
            </a:pPr>
            <a:endParaRPr lang="en-US" dirty="0">
              <a:cs typeface="Arial"/>
            </a:endParaRPr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36E11471-88AF-341F-C40D-C6F1FFBA1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544" y="3923790"/>
            <a:ext cx="2743200" cy="2350847"/>
          </a:xfrm>
          <a:prstGeom prst="rect">
            <a:avLst/>
          </a:prstGeom>
        </p:spPr>
      </p:pic>
      <p:pic>
        <p:nvPicPr>
          <p:cNvPr id="7" name="Obrázek 7">
            <a:extLst>
              <a:ext uri="{FF2B5EF4-FFF2-40B4-BE49-F238E27FC236}">
                <a16:creationId xmlns:a16="http://schemas.microsoft.com/office/drawing/2014/main" id="{39C38DF9-611A-D00C-19A5-2A739514F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518" y="4927186"/>
            <a:ext cx="2743200" cy="42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19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84A1B3-DB5E-63E5-2C83-3E5A349CA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E93875-5D7B-6A36-10DB-D0AC080BB2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0758F-1E1B-B063-4DED-0D742768A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 bit of a history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81BAC4-E5F8-061D-FA8F-11AA228E0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Investigation of DL systems started at about 2003/2004</a:t>
            </a:r>
          </a:p>
          <a:p>
            <a:pPr marL="377825" lvl="1" indent="-134620"/>
            <a:r>
              <a:rPr lang="en-US" dirty="0">
                <a:cs typeface="Arial"/>
              </a:rPr>
              <a:t>Fedora, </a:t>
            </a:r>
            <a:r>
              <a:rPr lang="en-US" dirty="0" err="1">
                <a:cs typeface="Arial"/>
              </a:rPr>
              <a:t>ePrints</a:t>
            </a:r>
            <a:r>
              <a:rPr lang="en-US" dirty="0">
                <a:cs typeface="Arial"/>
              </a:rPr>
              <a:t>, Greenstone, </a:t>
            </a:r>
            <a:r>
              <a:rPr lang="en-US" dirty="0" err="1">
                <a:cs typeface="Arial"/>
              </a:rPr>
              <a:t>CDSware</a:t>
            </a:r>
            <a:r>
              <a:rPr lang="en-US" dirty="0">
                <a:cs typeface="Arial"/>
              </a:rPr>
              <a:t>, R.I.B. and </a:t>
            </a:r>
            <a:r>
              <a:rPr lang="en-US" dirty="0" err="1">
                <a:cs typeface="Arial"/>
              </a:rPr>
              <a:t>DSpace</a:t>
            </a:r>
            <a:endParaRPr lang="en-US">
              <a:cs typeface="Arial"/>
            </a:endParaRP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Needed(?) out-of-the-box solution for a university repository =&gt; </a:t>
            </a:r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 won</a:t>
            </a:r>
          </a:p>
          <a:p>
            <a:pPr marL="377825" lvl="1" indent="-134620"/>
            <a:r>
              <a:rPr lang="en-US" dirty="0">
                <a:cs typeface="Arial"/>
              </a:rPr>
              <a:t>Java, growing community, well defined workflows etc.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2005: we were asked by the </a:t>
            </a:r>
            <a:r>
              <a:rPr lang="en-US" dirty="0" err="1">
                <a:cs typeface="Arial"/>
              </a:rPr>
              <a:t>czech</a:t>
            </a:r>
            <a:r>
              <a:rPr lang="en-US" dirty="0">
                <a:cs typeface="Arial"/>
              </a:rPr>
              <a:t> mathematicians to help to build up Czech Digital Mathematics Library (a national project)</a:t>
            </a:r>
          </a:p>
          <a:p>
            <a:pPr marL="377825" lvl="1" indent="-134620"/>
            <a:r>
              <a:rPr lang="en-US" dirty="0">
                <a:cs typeface="Arial"/>
              </a:rPr>
              <a:t>With the perspective to join the European Digital Mathematics Library project</a:t>
            </a:r>
          </a:p>
          <a:p>
            <a:pPr marL="243205" lvl="1" indent="0">
              <a:buNone/>
            </a:pPr>
            <a:endParaRPr lang="en-US" dirty="0">
              <a:ea typeface="+mn-lt"/>
              <a:cs typeface="+mn-lt"/>
            </a:endParaRPr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DA7BD07C-0A8E-3C7D-0480-7FDA316A4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552" y="5217021"/>
            <a:ext cx="2743200" cy="287383"/>
          </a:xfrm>
          <a:prstGeom prst="rect">
            <a:avLst/>
          </a:prstGeom>
        </p:spPr>
      </p:pic>
      <p:pic>
        <p:nvPicPr>
          <p:cNvPr id="8" name="Obrázek 8">
            <a:extLst>
              <a:ext uri="{FF2B5EF4-FFF2-40B4-BE49-F238E27FC236}">
                <a16:creationId xmlns:a16="http://schemas.microsoft.com/office/drawing/2014/main" id="{93C624FD-5633-5A81-E1F6-35881587B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397" y="4795960"/>
            <a:ext cx="1595983" cy="120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87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B6A7BD-F0CC-3C42-24A7-CCB9867BF1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ABB5AA-CE8E-F020-80DE-551DCBD0C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CADFF5-6FCF-B67F-E73C-12CD7E75A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 bit of a history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56AB85-729C-2F56-82E8-7D2E09F77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We quickly found that </a:t>
            </a:r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is not enough for pre-processing:</a:t>
            </a:r>
          </a:p>
          <a:p>
            <a:pPr marL="377825" lvl="1" indent="-134620"/>
            <a:r>
              <a:rPr lang="en-US" dirty="0">
                <a:cs typeface="Arial"/>
              </a:rPr>
              <a:t>Historical materials needed to be scanned (incl. OCR), completed and described</a:t>
            </a:r>
          </a:p>
          <a:p>
            <a:pPr marL="377825" lvl="1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workflow system is intended for self-archiving of born-digital stuff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b="1" dirty="0">
                <a:cs typeface="Arial"/>
              </a:rPr>
              <a:t>Metadata Editor</a:t>
            </a:r>
            <a:r>
              <a:rPr lang="en-US" dirty="0">
                <a:cs typeface="Arial"/>
              </a:rPr>
              <a:t> was developed from scratch (based on Ruby)</a:t>
            </a:r>
          </a:p>
          <a:p>
            <a:pPr marL="188595" indent="-134620"/>
            <a:r>
              <a:rPr lang="en-US" b="1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as a platform for providing the content together with services to end users </a:t>
            </a:r>
          </a:p>
          <a:p>
            <a:pPr marL="377825" lvl="1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Java API used to import content from ME</a:t>
            </a:r>
          </a:p>
          <a:p>
            <a:pPr marL="377825" lvl="1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XMLUI high flexible interface used to develop necessary (many) customizations</a:t>
            </a:r>
          </a:p>
          <a:p>
            <a:pPr marL="377825" lvl="1" indent="-134620"/>
            <a:r>
              <a:rPr lang="en-US" i="1" dirty="0">
                <a:cs typeface="Arial"/>
              </a:rPr>
              <a:t>Check the references on the last slide for details</a:t>
            </a:r>
          </a:p>
          <a:p>
            <a:pPr marL="377825" lvl="1" indent="-134620"/>
            <a:endParaRPr lang="en-US" i="1" dirty="0">
              <a:cs typeface="Arial"/>
            </a:endParaRPr>
          </a:p>
          <a:p>
            <a:pPr marL="188595" indent="-134620"/>
            <a:r>
              <a:rPr lang="en-US" b="1" dirty="0" err="1">
                <a:cs typeface="Arial"/>
              </a:rPr>
              <a:t>DSpace</a:t>
            </a:r>
            <a:r>
              <a:rPr lang="en-US" b="1" dirty="0">
                <a:cs typeface="Arial"/>
              </a:rPr>
              <a:t> </a:t>
            </a:r>
            <a:r>
              <a:rPr lang="en-US" dirty="0">
                <a:cs typeface="Arial"/>
              </a:rPr>
              <a:t>as a connection point to </a:t>
            </a:r>
            <a:r>
              <a:rPr lang="en-US" dirty="0" err="1">
                <a:cs typeface="Arial"/>
              </a:rPr>
              <a:t>EuDML</a:t>
            </a:r>
            <a:r>
              <a:rPr lang="en-US" dirty="0">
                <a:cs typeface="Arial"/>
              </a:rPr>
              <a:t> (via OAI-PMH)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53975" indent="0" algn="ctr">
              <a:buNone/>
            </a:pPr>
            <a:r>
              <a:rPr lang="en-US" dirty="0">
                <a:latin typeface="Consolas"/>
                <a:cs typeface="Arial"/>
              </a:rPr>
              <a:t>https://dml.cz/</a:t>
            </a:r>
          </a:p>
        </p:txBody>
      </p:sp>
    </p:spTree>
    <p:extLst>
      <p:ext uri="{BB962C8B-B14F-4D97-AF65-F5344CB8AC3E}">
        <p14:creationId xmlns:p14="http://schemas.microsoft.com/office/powerpoint/2010/main" val="117068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52D964-ED09-318A-6FA9-F29EC7527A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06E8A9-1069-4DF4-7F45-8FE11C13F0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D41B0D-FCC1-5A0F-520D-BE5D7809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 bit of a history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E790BD-1642-8E50-F3B6-F9DBFEE1B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Later on we used the same schema for dedicated digital libraries at the university:</a:t>
            </a:r>
          </a:p>
          <a:p>
            <a:pPr marL="377825" lvl="1" indent="-134620"/>
            <a:r>
              <a:rPr lang="en-US" dirty="0">
                <a:cs typeface="Arial"/>
              </a:rPr>
              <a:t>Digital Library of the Faculty of Arts</a:t>
            </a:r>
          </a:p>
          <a:p>
            <a:pPr marL="377825" lvl="1" indent="-134620"/>
            <a:r>
              <a:rPr lang="en-US" dirty="0">
                <a:cs typeface="Arial"/>
              </a:rPr>
              <a:t>Digital Library of the Faculty of Law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All of them need to be customized (both </a:t>
            </a:r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and ME) </a:t>
            </a:r>
          </a:p>
          <a:p>
            <a:pPr marL="377825" lvl="1" indent="-134620"/>
            <a:r>
              <a:rPr lang="en-US" dirty="0">
                <a:cs typeface="Arial"/>
              </a:rPr>
              <a:t>Because </a:t>
            </a:r>
            <a:r>
              <a:rPr lang="en-US" b="1" dirty="0">
                <a:cs typeface="Arial"/>
              </a:rPr>
              <a:t>we want them to have added value</a:t>
            </a:r>
            <a:r>
              <a:rPr lang="en-US" dirty="0">
                <a:cs typeface="Arial"/>
              </a:rPr>
              <a:t> for users/community</a:t>
            </a:r>
          </a:p>
          <a:p>
            <a:pPr marL="188595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… time for maintenance and upgrades was still increasing</a:t>
            </a:r>
          </a:p>
          <a:p>
            <a:pPr marL="377825" lvl="1" indent="-134620"/>
            <a:r>
              <a:rPr lang="en-US" dirty="0">
                <a:cs typeface="Arial"/>
              </a:rPr>
              <a:t>While the IT stuff not</a:t>
            </a:r>
          </a:p>
          <a:p>
            <a:pPr marL="243205" lvl="1" indent="0">
              <a:buNone/>
            </a:pPr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Especially ME got outdated because of Ruby versions incompatibility</a:t>
            </a:r>
          </a:p>
          <a:p>
            <a:pPr marL="377825" lvl="1" indent="-134620"/>
            <a:r>
              <a:rPr lang="en-US" dirty="0">
                <a:cs typeface="Arial"/>
              </a:rPr>
              <a:t>However, </a:t>
            </a:r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 is quite fine with Java</a:t>
            </a:r>
          </a:p>
        </p:txBody>
      </p:sp>
    </p:spTree>
    <p:extLst>
      <p:ext uri="{BB962C8B-B14F-4D97-AF65-F5344CB8AC3E}">
        <p14:creationId xmlns:p14="http://schemas.microsoft.com/office/powerpoint/2010/main" val="368144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FB60B3-5F3B-0EA9-417C-EB8B1A961E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20ACB1-2328-5C1B-0FC9-D84893FE34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E37C50-6443-B090-A1C1-750F5E5E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Situation summary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BDE83D-4727-608D-9475-4FFD0036A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ME as an inhouse developed system is very expensive</a:t>
            </a:r>
          </a:p>
          <a:p>
            <a:pPr marL="377825" lvl="1" indent="-134620"/>
            <a:r>
              <a:rPr lang="en-US" dirty="0">
                <a:cs typeface="Arial"/>
              </a:rPr>
              <a:t>And we don't have enough capacity to develop a new one</a:t>
            </a:r>
          </a:p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 ha</a:t>
            </a:r>
            <a:r>
              <a:rPr lang="cs-CZ" dirty="0">
                <a:cs typeface="Arial"/>
              </a:rPr>
              <a:t>s</a:t>
            </a:r>
            <a:r>
              <a:rPr lang="en-US" dirty="0">
                <a:cs typeface="Arial"/>
              </a:rPr>
              <a:t> to be customized </a:t>
            </a:r>
          </a:p>
          <a:p>
            <a:pPr marL="377825" lvl="1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is intended to be more like a self-archiving institution repository</a:t>
            </a:r>
          </a:p>
          <a:p>
            <a:pPr marL="377825" lvl="1" indent="-134620"/>
            <a:r>
              <a:rPr lang="en-US" dirty="0">
                <a:cs typeface="Arial"/>
              </a:rPr>
              <a:t>A lot of features need to be developed (expensive) and consequently upgrades are expensive</a:t>
            </a:r>
          </a:p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7 release: a new UI not compatible with previous one</a:t>
            </a:r>
          </a:p>
          <a:p>
            <a:pPr marL="377825" lvl="1" indent="-134620"/>
            <a:r>
              <a:rPr lang="en-US" dirty="0">
                <a:cs typeface="Arial"/>
              </a:rPr>
              <a:t>Most of our customizations need to be rewritten</a:t>
            </a:r>
          </a:p>
          <a:p>
            <a:pPr marL="53975" indent="0">
              <a:buNone/>
            </a:pPr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Let's try to look around if there's something to suit our needs better</a:t>
            </a:r>
          </a:p>
          <a:p>
            <a:pPr marL="377825" lvl="1" indent="-134620"/>
            <a:r>
              <a:rPr lang="en-US" dirty="0" err="1">
                <a:cs typeface="Arial"/>
              </a:rPr>
              <a:t>Samvera</a:t>
            </a:r>
            <a:r>
              <a:rPr lang="en-US" dirty="0">
                <a:cs typeface="Arial"/>
              </a:rPr>
              <a:t> and Hydra: very small community, lack of support (4 years ago)</a:t>
            </a:r>
          </a:p>
          <a:p>
            <a:pPr marL="243205" lvl="1" indent="0">
              <a:buNone/>
            </a:pPr>
            <a:endParaRPr lang="en-US" dirty="0">
              <a:cs typeface="Arial"/>
            </a:endParaRPr>
          </a:p>
          <a:p>
            <a:pPr marL="188595" indent="-134620"/>
            <a:r>
              <a:rPr lang="en-US" b="1" dirty="0" err="1">
                <a:cs typeface="Arial"/>
              </a:rPr>
              <a:t>Islandora</a:t>
            </a:r>
            <a:r>
              <a:rPr lang="en-US" b="1" dirty="0">
                <a:cs typeface="Arial"/>
              </a:rPr>
              <a:t> </a:t>
            </a:r>
            <a:r>
              <a:rPr lang="en-US" dirty="0">
                <a:cs typeface="Arial"/>
              </a:rPr>
              <a:t>looks promising... Why? </a:t>
            </a:r>
            <a:r>
              <a:rPr lang="en-US" i="1" dirty="0">
                <a:cs typeface="Arial"/>
              </a:rPr>
              <a:t>See next slides.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3598D72-CDDA-2271-69E7-92E3AF256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804" y="377283"/>
            <a:ext cx="1359369" cy="79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3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582DB8-D4AE-E45D-1E38-69FC0437CC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37ABA0-EA40-FA25-D5A1-19246744B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96BBD2-94C2-39EE-87B1-7E4B5AC67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DSpace</a:t>
            </a:r>
            <a:r>
              <a:rPr lang="cs-CZ" dirty="0">
                <a:cs typeface="Arial"/>
              </a:rPr>
              <a:t> and </a:t>
            </a:r>
            <a:r>
              <a:rPr lang="cs-CZ" dirty="0" err="1">
                <a:cs typeface="Arial"/>
              </a:rPr>
              <a:t>Islandora</a:t>
            </a:r>
            <a:r>
              <a:rPr lang="cs-CZ" dirty="0">
                <a:cs typeface="Arial"/>
              </a:rPr>
              <a:t>: </a:t>
            </a:r>
            <a:r>
              <a:rPr lang="cs-CZ" dirty="0" err="1">
                <a:cs typeface="Arial"/>
              </a:rPr>
              <a:t>architecture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51E91C-DE7A-90F8-0D68-2B431BCC6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523" y="1555955"/>
            <a:ext cx="6525376" cy="4276045"/>
          </a:xfrm>
        </p:spPr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>
                <a:cs typeface="Arial"/>
              </a:rPr>
              <a:t>Java based monolithic system developed from scratch</a:t>
            </a:r>
          </a:p>
          <a:p>
            <a:pPr marL="188595" indent="-134620"/>
            <a:r>
              <a:rPr lang="en-US" dirty="0">
                <a:cs typeface="Arial"/>
              </a:rPr>
              <a:t>Distributed as </a:t>
            </a:r>
            <a:r>
              <a:rPr lang="cs-CZ" dirty="0">
                <a:cs typeface="Arial"/>
              </a:rPr>
              <a:t>a </a:t>
            </a:r>
            <a:r>
              <a:rPr lang="en-US" dirty="0">
                <a:cs typeface="Arial"/>
              </a:rPr>
              <a:t>compact open-source package</a:t>
            </a:r>
          </a:p>
          <a:p>
            <a:pPr marL="188595" indent="-134620"/>
            <a:r>
              <a:rPr lang="en-US" dirty="0">
                <a:cs typeface="Arial"/>
              </a:rPr>
              <a:t>Intended to be self-archiving institution repository</a:t>
            </a:r>
          </a:p>
          <a:p>
            <a:pPr marL="53975" indent="0">
              <a:buNone/>
            </a:pPr>
            <a:r>
              <a:rPr lang="en-US" dirty="0">
                <a:cs typeface="Arial"/>
              </a:rPr>
              <a:t>=&gt; larger customizations allowed but not primarily supported</a:t>
            </a:r>
          </a:p>
          <a:p>
            <a:pPr marL="53975" indent="0">
              <a:buNone/>
            </a:pPr>
            <a:endParaRPr lang="cs-CZ" dirty="0">
              <a:cs typeface="Arial"/>
            </a:endParaRPr>
          </a:p>
          <a:p>
            <a:pPr marL="53975" indent="0">
              <a:buNone/>
            </a:pPr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A compilation of cooperating subsystems based on different technologies </a:t>
            </a:r>
          </a:p>
          <a:p>
            <a:pPr marL="377825" lvl="1" indent="-134620"/>
            <a:r>
              <a:rPr lang="en-US" i="1" dirty="0">
                <a:cs typeface="Arial"/>
              </a:rPr>
              <a:t>Drupal</a:t>
            </a:r>
            <a:r>
              <a:rPr lang="en-US" dirty="0">
                <a:cs typeface="Arial"/>
              </a:rPr>
              <a:t>, </a:t>
            </a:r>
            <a:r>
              <a:rPr lang="en-US" i="1" dirty="0">
                <a:cs typeface="Arial"/>
              </a:rPr>
              <a:t>Fedora</a:t>
            </a:r>
            <a:r>
              <a:rPr lang="en-US" dirty="0">
                <a:cs typeface="Arial"/>
              </a:rPr>
              <a:t>, </a:t>
            </a:r>
            <a:r>
              <a:rPr lang="en-US" i="1" dirty="0">
                <a:cs typeface="Arial"/>
              </a:rPr>
              <a:t>SOLR</a:t>
            </a:r>
            <a:r>
              <a:rPr lang="en-US" dirty="0">
                <a:cs typeface="Arial"/>
              </a:rPr>
              <a:t>, ...</a:t>
            </a:r>
          </a:p>
          <a:p>
            <a:pPr marL="188595" indent="-134620"/>
            <a:r>
              <a:rPr lang="en-US" dirty="0">
                <a:cs typeface="Arial"/>
              </a:rPr>
              <a:t>Very good support for doing large UI customizations easily because of Drupal</a:t>
            </a:r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B914603C-CEA6-B71A-E7A7-25B3AAC82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10" t="21612" r="17479" b="18830"/>
          <a:stretch/>
        </p:blipFill>
        <p:spPr>
          <a:xfrm>
            <a:off x="310500" y="1829352"/>
            <a:ext cx="1337458" cy="1003707"/>
          </a:xfrm>
          <a:prstGeom prst="rect">
            <a:avLst/>
          </a:prstGeom>
        </p:spPr>
      </p:pic>
      <p:pic>
        <p:nvPicPr>
          <p:cNvPr id="7" name="Obrázek 7">
            <a:extLst>
              <a:ext uri="{FF2B5EF4-FFF2-40B4-BE49-F238E27FC236}">
                <a16:creationId xmlns:a16="http://schemas.microsoft.com/office/drawing/2014/main" id="{7FBE43A7-EC77-0526-AE1B-7E64427B6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121" y="4859417"/>
            <a:ext cx="1613620" cy="25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9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AC20AA-1009-B60E-BC24-452C57ED6B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29CD4-8D30-C855-7CE5-820298C1C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18BDD4-B8C1-6B4A-5D6C-ABF2CCA5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and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: philosophy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406DFD1-7F4F-C29F-0BA9-5120DD1DA5E7}"/>
              </a:ext>
            </a:extLst>
          </p:cNvPr>
          <p:cNvSpPr/>
          <p:nvPr/>
        </p:nvSpPr>
        <p:spPr bwMode="auto">
          <a:xfrm>
            <a:off x="435077" y="2979173"/>
            <a:ext cx="7779775" cy="877529"/>
          </a:xfrm>
          <a:prstGeom prst="roundRect">
            <a:avLst/>
          </a:prstGeom>
          <a:solidFill>
            <a:srgbClr val="0000DC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F21C5F-652B-6A41-BB49-919FF3832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7035"/>
            <a:ext cx="80649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b="1" dirty="0">
                <a:cs typeface="Arial"/>
              </a:rPr>
              <a:t>DSpace</a:t>
            </a:r>
            <a:r>
              <a:rPr lang="en-US" dirty="0">
                <a:cs typeface="Arial"/>
              </a:rPr>
              <a:t> is full</a:t>
            </a:r>
            <a:r>
              <a:rPr lang="cs-CZ" dirty="0">
                <a:cs typeface="Arial"/>
              </a:rPr>
              <a:t>y</a:t>
            </a:r>
            <a:r>
              <a:rPr lang="en-US" dirty="0">
                <a:cs typeface="Arial"/>
              </a:rPr>
              <a:t> ready to do certain things and you must follow the prepared schema</a:t>
            </a:r>
          </a:p>
          <a:p>
            <a:pPr marL="377825" lvl="1" indent="-134620"/>
            <a:r>
              <a:rPr lang="en-US" dirty="0">
                <a:cs typeface="Arial"/>
              </a:rPr>
              <a:t>Must use Communities and Collections to organize content (fixed content types)</a:t>
            </a:r>
          </a:p>
          <a:p>
            <a:pPr marL="377825" lvl="1" indent="-134620"/>
            <a:r>
              <a:rPr lang="en-US" dirty="0">
                <a:cs typeface="Arial"/>
              </a:rPr>
              <a:t>Have to use ingest workflow schema </a:t>
            </a:r>
          </a:p>
          <a:p>
            <a:pPr marL="53975" indent="0">
              <a:buNone/>
            </a:pPr>
            <a:endParaRPr lang="en-US" dirty="0">
              <a:cs typeface="Arial"/>
            </a:endParaRPr>
          </a:p>
          <a:p>
            <a:pPr marL="53975" indent="0">
              <a:buNone/>
            </a:pPr>
            <a:r>
              <a:rPr lang="en-US" dirty="0">
                <a:ea typeface="+mn-lt"/>
                <a:cs typeface="+mn-lt"/>
              </a:rPr>
              <a:t>If you want it as it is, you're very happy, </a:t>
            </a:r>
          </a:p>
          <a:p>
            <a:pPr marL="53975" indent="0">
              <a:buNone/>
            </a:pPr>
            <a:r>
              <a:rPr lang="en-US" dirty="0">
                <a:ea typeface="+mn-lt"/>
                <a:cs typeface="+mn-lt"/>
              </a:rPr>
              <a:t>… because DSpace and its features are perfectly ready for you.</a:t>
            </a:r>
            <a:endParaRPr lang="en-US" dirty="0"/>
          </a:p>
          <a:p>
            <a:pPr marL="188595" indent="0">
              <a:buNone/>
            </a:pPr>
            <a:endParaRPr lang="en-US" dirty="0">
              <a:ea typeface="+mn-lt"/>
              <a:cs typeface="+mn-lt"/>
            </a:endParaRPr>
          </a:p>
          <a:p>
            <a:pPr marL="188595" indent="-134620">
              <a:buFont typeface="Arial"/>
              <a:buChar char="̶"/>
            </a:pPr>
            <a:r>
              <a:rPr lang="en-US" b="1" dirty="0" err="1">
                <a:ea typeface="+mn-lt"/>
                <a:cs typeface="+mn-lt"/>
              </a:rPr>
              <a:t>Islandora</a:t>
            </a:r>
            <a:r>
              <a:rPr lang="en-US" dirty="0">
                <a:ea typeface="+mn-lt"/>
                <a:cs typeface="+mn-lt"/>
              </a:rPr>
              <a:t> does not want you to follow certain workflow</a:t>
            </a:r>
          </a:p>
          <a:p>
            <a:pPr marL="377825" lvl="1" indent="-134620">
              <a:buFont typeface="Arial"/>
              <a:buChar char="̶"/>
            </a:pPr>
            <a:r>
              <a:rPr lang="en-US" dirty="0">
                <a:cs typeface="Arial"/>
              </a:rPr>
              <a:t>You can use prepared schema like Repository item (= digital object), but you </a:t>
            </a:r>
            <a:r>
              <a:rPr lang="en-US" dirty="0">
                <a:solidFill>
                  <a:srgbClr val="FF0000"/>
                </a:solidFill>
                <a:cs typeface="Arial"/>
              </a:rPr>
              <a:t>don’t have to</a:t>
            </a:r>
          </a:p>
          <a:p>
            <a:pPr marL="377825" lvl="1" indent="-134620">
              <a:buFont typeface="Arial"/>
              <a:buChar char="̶"/>
            </a:pPr>
            <a:r>
              <a:rPr lang="en-US" dirty="0">
                <a:cs typeface="Arial"/>
              </a:rPr>
              <a:t>You can use full power of Drupal (own content types, own UI, …), but you </a:t>
            </a:r>
            <a:r>
              <a:rPr lang="en-US" dirty="0">
                <a:solidFill>
                  <a:srgbClr val="FF0000"/>
                </a:solidFill>
                <a:cs typeface="Arial"/>
              </a:rPr>
              <a:t>don't have to</a:t>
            </a:r>
          </a:p>
          <a:p>
            <a:pPr marL="377825" lvl="1" indent="-134620">
              <a:buFont typeface="Arial"/>
              <a:buChar char="̶"/>
            </a:pPr>
            <a:endParaRPr lang="en-US" dirty="0">
              <a:cs typeface="Arial"/>
            </a:endParaRPr>
          </a:p>
          <a:p>
            <a:pPr marL="188595" indent="-134620">
              <a:buNone/>
            </a:pPr>
            <a:r>
              <a:rPr lang="en-US" dirty="0">
                <a:cs typeface="Arial"/>
              </a:rPr>
              <a:t>If you want to customize it, you're very happy, </a:t>
            </a:r>
          </a:p>
          <a:p>
            <a:pPr marL="188595" indent="-134620">
              <a:buNone/>
            </a:pPr>
            <a:r>
              <a:rPr lang="en-US" dirty="0">
                <a:cs typeface="Arial"/>
              </a:rPr>
              <a:t>… but there are few nice features missing.</a:t>
            </a:r>
            <a:endParaRPr lang="en-US" dirty="0">
              <a:ea typeface="+mn-lt"/>
              <a:cs typeface="+mn-lt"/>
            </a:endParaRPr>
          </a:p>
          <a:p>
            <a:pPr marL="188595" indent="0">
              <a:buNone/>
            </a:pPr>
            <a:endParaRPr lang="cs-CZ" dirty="0">
              <a:cs typeface="Arial"/>
            </a:endParaRPr>
          </a:p>
          <a:p>
            <a:pPr marL="188595" indent="0">
              <a:buNone/>
            </a:pPr>
            <a:endParaRPr lang="cs-CZ" dirty="0">
              <a:cs typeface="Arial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1CA9C958-C2EB-6053-C1E0-4B3153A22430}"/>
              </a:ext>
            </a:extLst>
          </p:cNvPr>
          <p:cNvSpPr/>
          <p:nvPr/>
        </p:nvSpPr>
        <p:spPr bwMode="auto">
          <a:xfrm>
            <a:off x="435077" y="5026741"/>
            <a:ext cx="7779775" cy="877529"/>
          </a:xfrm>
          <a:prstGeom prst="roundRect">
            <a:avLst/>
          </a:prstGeom>
          <a:solidFill>
            <a:srgbClr val="0000DC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151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3EC706-1213-CAEA-2C68-821C529D9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From DSpace to Islandora: why and how: Vlastimil Krejčíř, Masaryk University, Faculty of Arts. ILIDE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13E32A-0693-5A09-8AE5-27BDBC80C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F2B148-0A00-ECAB-5CAB-00EFD427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and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: features examples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3DDD22-743D-B674-E870-DFBFB64B4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has a perfect ingest workflow system, including supervising and collaborative features</a:t>
            </a:r>
          </a:p>
          <a:p>
            <a:pPr marL="377825" lvl="1" indent="-134620"/>
            <a:r>
              <a:rPr lang="en-US" dirty="0">
                <a:cs typeface="Arial"/>
              </a:rPr>
              <a:t>However, once published item cannot be returned to </a:t>
            </a:r>
            <a:r>
              <a:rPr lang="cs-CZ" dirty="0">
                <a:cs typeface="Arial"/>
              </a:rPr>
              <a:t>the </a:t>
            </a:r>
            <a:r>
              <a:rPr lang="en-US" dirty="0">
                <a:cs typeface="Arial"/>
              </a:rPr>
              <a:t>workflow system in DSpace</a:t>
            </a:r>
          </a:p>
          <a:p>
            <a:pPr marL="377825" lvl="1" indent="-134620"/>
            <a:r>
              <a:rPr lang="en-US" dirty="0">
                <a:cs typeface="Arial"/>
              </a:rPr>
              <a:t>There's a </a:t>
            </a:r>
            <a:r>
              <a:rPr lang="en-US" dirty="0" err="1">
                <a:cs typeface="Arial"/>
              </a:rPr>
              <a:t>suppport</a:t>
            </a:r>
            <a:r>
              <a:rPr lang="en-US" dirty="0">
                <a:cs typeface="Arial"/>
              </a:rPr>
              <a:t> in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, but not so rich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has perfect authorization support,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 does not</a:t>
            </a:r>
          </a:p>
          <a:p>
            <a:pPr marL="377825" lvl="1" indent="-134620"/>
            <a:r>
              <a:rPr lang="en-US" dirty="0">
                <a:cs typeface="Arial"/>
              </a:rPr>
              <a:t>You can set up authorization support in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, but it's not straightforward</a:t>
            </a: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 err="1">
                <a:cs typeface="Arial"/>
              </a:rPr>
              <a:t>DSpace</a:t>
            </a:r>
            <a:r>
              <a:rPr lang="en-US" dirty="0">
                <a:cs typeface="Arial"/>
              </a:rPr>
              <a:t> metadata are flat </a:t>
            </a:r>
            <a:r>
              <a:rPr lang="en-US" i="1" dirty="0" err="1">
                <a:cs typeface="Arial"/>
              </a:rPr>
              <a:t>key:value</a:t>
            </a:r>
            <a:r>
              <a:rPr lang="en-US" dirty="0">
                <a:cs typeface="Arial"/>
              </a:rPr>
              <a:t>, </a:t>
            </a:r>
            <a:r>
              <a:rPr lang="en-US" dirty="0" err="1">
                <a:cs typeface="Arial"/>
              </a:rPr>
              <a:t>Isladora</a:t>
            </a:r>
            <a:r>
              <a:rPr lang="en-US" dirty="0">
                <a:cs typeface="Arial"/>
              </a:rPr>
              <a:t> can use complex metadata types</a:t>
            </a:r>
          </a:p>
          <a:p>
            <a:pPr marL="377825" lvl="1" indent="-134620"/>
            <a:r>
              <a:rPr lang="en-US" dirty="0">
                <a:cs typeface="Arial"/>
              </a:rPr>
              <a:t>You can't have separate fields for name and surname in </a:t>
            </a:r>
            <a:r>
              <a:rPr lang="en-US" dirty="0" err="1">
                <a:cs typeface="Arial"/>
              </a:rPr>
              <a:t>DSpace</a:t>
            </a:r>
            <a:endParaRPr lang="en-US" dirty="0">
              <a:cs typeface="Arial"/>
            </a:endParaRPr>
          </a:p>
          <a:p>
            <a:pPr marL="377825" lvl="1" indent="-134620"/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OAI-PMH support is much better in </a:t>
            </a:r>
            <a:r>
              <a:rPr lang="en-US" dirty="0" err="1">
                <a:cs typeface="Arial"/>
              </a:rPr>
              <a:t>DSpace</a:t>
            </a:r>
            <a:endParaRPr lang="en-US" dirty="0">
              <a:cs typeface="Arial"/>
            </a:endParaRPr>
          </a:p>
          <a:p>
            <a:pPr marL="188595" indent="-134620"/>
            <a:r>
              <a:rPr lang="en-US" dirty="0">
                <a:cs typeface="Arial"/>
              </a:rPr>
              <a:t>Handle.net support</a:t>
            </a:r>
            <a:r>
              <a:rPr lang="cs-CZ" dirty="0" err="1">
                <a:cs typeface="Arial"/>
              </a:rPr>
              <a:t>ed</a:t>
            </a:r>
            <a:r>
              <a:rPr lang="en-US" dirty="0">
                <a:cs typeface="Arial"/>
              </a:rPr>
              <a:t> by default in DSpace, </a:t>
            </a:r>
            <a:r>
              <a:rPr lang="en-US" dirty="0" err="1">
                <a:cs typeface="Arial"/>
              </a:rPr>
              <a:t>Islandora</a:t>
            </a:r>
            <a:r>
              <a:rPr lang="en-US" dirty="0">
                <a:cs typeface="Arial"/>
              </a:rPr>
              <a:t> DIY </a:t>
            </a:r>
          </a:p>
        </p:txBody>
      </p:sp>
    </p:spTree>
    <p:extLst>
      <p:ext uri="{BB962C8B-B14F-4D97-AF65-F5344CB8AC3E}">
        <p14:creationId xmlns:p14="http://schemas.microsoft.com/office/powerpoint/2010/main" val="184667161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BF174C1C-CECB-45E4-AAB9-E93FB1D499B6}" vid="{96C4FFDB-677B-45D0-B923-829B9CF59A9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A7711A8568C1F46A4C63761F189146B" ma:contentTypeVersion="16" ma:contentTypeDescription="Vytvoří nový dokument" ma:contentTypeScope="" ma:versionID="db1ff49e2e2c40b09cf7230eca1a74a0">
  <xsd:schema xmlns:xsd="http://www.w3.org/2001/XMLSchema" xmlns:xs="http://www.w3.org/2001/XMLSchema" xmlns:p="http://schemas.microsoft.com/office/2006/metadata/properties" xmlns:ns2="5937007a-8195-43ff-a160-5fe1e929e744" xmlns:ns3="415b5be2-d6d7-4c87-9879-307efa6b3e1f" targetNamespace="http://schemas.microsoft.com/office/2006/metadata/properties" ma:root="true" ma:fieldsID="6ab09e84bd9c3b250fd7f8bf224b8bd2" ns2:_="" ns3:_="">
    <xsd:import namespace="5937007a-8195-43ff-a160-5fe1e929e744"/>
    <xsd:import namespace="415b5be2-d6d7-4c87-9879-307efa6b3e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7007a-8195-43ff-a160-5fe1e929e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b5be2-d6d7-4c87-9879-307efa6b3e1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8d4ca9-754a-431e-a3b7-6bb9906270c5}" ma:internalName="TaxCatchAll" ma:showField="CatchAllData" ma:web="415b5be2-d6d7-4c87-9879-307efa6b3e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37007a-8195-43ff-a160-5fe1e929e744">
      <Terms xmlns="http://schemas.microsoft.com/office/infopath/2007/PartnerControls"/>
    </lcf76f155ced4ddcb4097134ff3c332f>
    <TaxCatchAll xmlns="415b5be2-d6d7-4c87-9879-307efa6b3e1f" xsi:nil="true"/>
    <SharedWithUsers xmlns="415b5be2-d6d7-4c87-9879-307efa6b3e1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063EB63-AB03-43FB-ADF6-3B391FA9F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7007a-8195-43ff-a160-5fe1e929e744"/>
    <ds:schemaRef ds:uri="415b5be2-d6d7-4c87-9879-307efa6b3e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BF6700-210B-4026-9395-9ED5C2ED13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D148A6-4582-4E1F-A12C-3A17608B2959}">
  <ds:schemaRefs>
    <ds:schemaRef ds:uri="http://schemas.microsoft.com/office/2006/metadata/properties"/>
    <ds:schemaRef ds:uri="http://schemas.microsoft.com/office/infopath/2007/PartnerControls"/>
    <ds:schemaRef ds:uri="5937007a-8195-43ff-a160-5fe1e929e744"/>
    <ds:schemaRef ds:uri="415b5be2-d6d7-4c87-9879-307efa6b3e1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1308</Words>
  <Application>Microsoft Office PowerPoint</Application>
  <PresentationFormat>Předvádění na obrazovce (4:3)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Presentation_MU_EN</vt:lpstr>
      <vt:lpstr>From DSpace to Islandora: why and how</vt:lpstr>
      <vt:lpstr>Short introduction </vt:lpstr>
      <vt:lpstr>A bit of a history I</vt:lpstr>
      <vt:lpstr>A bit of a history II</vt:lpstr>
      <vt:lpstr>A bit of a history III</vt:lpstr>
      <vt:lpstr>Situation summary</vt:lpstr>
      <vt:lpstr>DSpace and Islandora: architecture</vt:lpstr>
      <vt:lpstr>DSpace and Islandora: philosophy</vt:lpstr>
      <vt:lpstr>DSpace and Islandora: features examples</vt:lpstr>
      <vt:lpstr>DSpace and Islandora: maintenance</vt:lpstr>
      <vt:lpstr>DSpace and Islandora: summary</vt:lpstr>
      <vt:lpstr>DSpace to Islandora migration</vt:lpstr>
      <vt:lpstr>Islandora: what we have done so far</vt:lpstr>
      <vt:lpstr>Prezentace aplikace PowerPoint</vt:lpstr>
      <vt:lpstr>References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DSpace to Islandora: why and how</dc:title>
  <dc:creator/>
  <cp:lastModifiedBy>Hana Kubelková</cp:lastModifiedBy>
  <cp:revision>1238</cp:revision>
  <dcterms:created xsi:type="dcterms:W3CDTF">2022-08-29T10:54:23Z</dcterms:created>
  <dcterms:modified xsi:type="dcterms:W3CDTF">2022-09-06T08:33:59Z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0x010100AA7711A8568C1F46A4C63761F189146B</vt:lpwstr>
  </property>
  <property fmtid="{D5CDD505-2E9C-101B-9397-08002B2CF9AE}" pid="3" name="MediaServiceImageTags">
    <vt:lpwstr/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